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87" r:id="rId5"/>
    <p:sldId id="278" r:id="rId6"/>
    <p:sldId id="331" r:id="rId7"/>
    <p:sldId id="312" r:id="rId8"/>
    <p:sldId id="281" r:id="rId9"/>
    <p:sldId id="314" r:id="rId10"/>
    <p:sldId id="315" r:id="rId11"/>
    <p:sldId id="317" r:id="rId12"/>
    <p:sldId id="316" r:id="rId13"/>
    <p:sldId id="320" r:id="rId14"/>
    <p:sldId id="319" r:id="rId15"/>
    <p:sldId id="408" r:id="rId16"/>
    <p:sldId id="323" r:id="rId17"/>
    <p:sldId id="329" r:id="rId18"/>
    <p:sldId id="337" r:id="rId19"/>
    <p:sldId id="324" r:id="rId20"/>
    <p:sldId id="332" r:id="rId21"/>
    <p:sldId id="335" r:id="rId22"/>
    <p:sldId id="334" r:id="rId23"/>
    <p:sldId id="338" r:id="rId24"/>
    <p:sldId id="339" r:id="rId25"/>
    <p:sldId id="333" r:id="rId26"/>
    <p:sldId id="346" r:id="rId27"/>
    <p:sldId id="340" r:id="rId28"/>
    <p:sldId id="322" r:id="rId29"/>
    <p:sldId id="344" r:id="rId30"/>
    <p:sldId id="341" r:id="rId31"/>
    <p:sldId id="336" r:id="rId32"/>
    <p:sldId id="348" r:id="rId33"/>
    <p:sldId id="349" r:id="rId34"/>
    <p:sldId id="34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FF9300"/>
    <a:srgbClr val="0099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8C162-BCD8-4D29-F061-3C5796FDA1CA}" v="6" dt="2020-08-30T12:42:49.297"/>
    <p1510:client id="{E00F104A-D17D-4EAD-AD13-F3613F093A9C}" v="65" dt="2020-10-12T11:08:21.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2"/>
  </p:normalViewPr>
  <p:slideViewPr>
    <p:cSldViewPr snapToGrid="0" snapToObjects="1">
      <p:cViewPr varScale="1">
        <p:scale>
          <a:sx n="116" d="100"/>
          <a:sy n="116" d="100"/>
        </p:scale>
        <p:origin x="390" y="108"/>
      </p:cViewPr>
      <p:guideLst/>
    </p:cSldViewPr>
  </p:slideViewPr>
  <p:notesTextViewPr>
    <p:cViewPr>
      <p:scale>
        <a:sx n="1" d="1"/>
        <a:sy n="1" d="1"/>
      </p:scale>
      <p:origin x="0" y="0"/>
    </p:cViewPr>
  </p:notesTextViewPr>
  <p:notesViewPr>
    <p:cSldViewPr snapToGrid="0" snapToObjects="1">
      <p:cViewPr varScale="1">
        <p:scale>
          <a:sx n="56" d="100"/>
          <a:sy n="56" d="100"/>
        </p:scale>
        <p:origin x="20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4744F9-9584-491B-9C8B-1B860868FF7D}" type="datetimeFigureOut">
              <a:rPr lang="en-GB" smtClean="0"/>
              <a:t>23/11/2020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04BCA4-ACA8-4802-9DD2-8D81C565F7A1}" type="slidenum">
              <a:rPr lang="en-GB" smtClean="0"/>
              <a:t>‹#›</a:t>
            </a:fld>
            <a:endParaRPr lang="en-GB" dirty="0"/>
          </a:p>
        </p:txBody>
      </p:sp>
    </p:spTree>
    <p:extLst>
      <p:ext uri="{BB962C8B-B14F-4D97-AF65-F5344CB8AC3E}">
        <p14:creationId xmlns:p14="http://schemas.microsoft.com/office/powerpoint/2010/main" val="4199107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AA202-F588-4824-8BA8-611320BC54BB}" type="datetimeFigureOut">
              <a:rPr lang="en-GB" smtClean="0"/>
              <a:t>23/11/2020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36993-0702-4651-866E-0AC6C96F15B2}" type="slidenum">
              <a:rPr lang="en-GB" smtClean="0"/>
              <a:t>‹#›</a:t>
            </a:fld>
            <a:endParaRPr lang="en-GB"/>
          </a:p>
        </p:txBody>
      </p:sp>
    </p:spTree>
    <p:extLst>
      <p:ext uri="{BB962C8B-B14F-4D97-AF65-F5344CB8AC3E}">
        <p14:creationId xmlns:p14="http://schemas.microsoft.com/office/powerpoint/2010/main" val="121332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D32AD7-B791-7045-87D4-74185ED0074F}"/>
              </a:ext>
            </a:extLst>
          </p:cNvPr>
          <p:cNvSpPr>
            <a:spLocks noGrp="1"/>
          </p:cNvSpPr>
          <p:nvPr>
            <p:ph type="title"/>
          </p:nvPr>
        </p:nvSpPr>
        <p:spPr>
          <a:xfrm>
            <a:off x="838200" y="759279"/>
            <a:ext cx="9382760" cy="132556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88067C3D-8373-4E43-A755-5378E783AEFC}"/>
              </a:ext>
            </a:extLst>
          </p:cNvPr>
          <p:cNvSpPr>
            <a:spLocks noGrp="1"/>
          </p:cNvSpPr>
          <p:nvPr>
            <p:ph idx="1"/>
          </p:nvPr>
        </p:nvSpPr>
        <p:spPr>
          <a:xfrm>
            <a:off x="838200" y="2264229"/>
            <a:ext cx="10515600" cy="3821261"/>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7594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19E321-AA59-4C1F-859D-D1BBDFE815E8}"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D1A02-D951-44CC-8E77-E586F5125198}" type="slidenum">
              <a:rPr lang="en-GB" smtClean="0"/>
              <a:t>‹#›</a:t>
            </a:fld>
            <a:endParaRPr lang="en-GB"/>
          </a:p>
        </p:txBody>
      </p:sp>
    </p:spTree>
    <p:extLst>
      <p:ext uri="{BB962C8B-B14F-4D97-AF65-F5344CB8AC3E}">
        <p14:creationId xmlns:p14="http://schemas.microsoft.com/office/powerpoint/2010/main" val="254888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B5739E-86BD-9948-B9D1-39A6BBA82216}"/>
              </a:ext>
            </a:extLst>
          </p:cNvPr>
          <p:cNvSpPr>
            <a:spLocks noGrp="1"/>
          </p:cNvSpPr>
          <p:nvPr>
            <p:ph type="title"/>
          </p:nvPr>
        </p:nvSpPr>
        <p:spPr>
          <a:xfrm>
            <a:off x="838200" y="798786"/>
            <a:ext cx="9352280" cy="891902"/>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BD1CE2E2-95F7-984D-A8EB-7A8E41BF8FC8}"/>
              </a:ext>
            </a:extLst>
          </p:cNvPr>
          <p:cNvSpPr>
            <a:spLocks noGrp="1"/>
          </p:cNvSpPr>
          <p:nvPr>
            <p:ph sz="half" idx="1"/>
          </p:nvPr>
        </p:nvSpPr>
        <p:spPr>
          <a:xfrm>
            <a:off x="838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0C0B447A-43A8-D946-8ABE-0E47251AB9AA}"/>
              </a:ext>
            </a:extLst>
          </p:cNvPr>
          <p:cNvSpPr>
            <a:spLocks noGrp="1"/>
          </p:cNvSpPr>
          <p:nvPr>
            <p:ph sz="half" idx="2"/>
          </p:nvPr>
        </p:nvSpPr>
        <p:spPr>
          <a:xfrm>
            <a:off x="6172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458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CEA788-5947-0448-A0A3-82A5CBAD9A9A}"/>
              </a:ext>
            </a:extLst>
          </p:cNvPr>
          <p:cNvSpPr>
            <a:spLocks noGrp="1"/>
          </p:cNvSpPr>
          <p:nvPr>
            <p:ph type="title"/>
          </p:nvPr>
        </p:nvSpPr>
        <p:spPr>
          <a:xfrm>
            <a:off x="839788" y="924910"/>
            <a:ext cx="9249092" cy="765778"/>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60D07749-E76F-1E46-864E-E50FE6C6A6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1F44B205-AC93-D642-97A3-93F7410A2F80}"/>
              </a:ext>
            </a:extLst>
          </p:cNvPr>
          <p:cNvSpPr>
            <a:spLocks noGrp="1"/>
          </p:cNvSpPr>
          <p:nvPr>
            <p:ph sz="half" idx="2"/>
          </p:nvPr>
        </p:nvSpPr>
        <p:spPr>
          <a:xfrm>
            <a:off x="839788" y="2505075"/>
            <a:ext cx="5157787"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59FEFA3E-FD79-6B47-9234-B0EFA08D9B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 xmlns:a16="http://schemas.microsoft.com/office/drawing/2014/main" id="{D3F85FF4-C2EE-DC49-9DCD-0F5EF1EF4B56}"/>
              </a:ext>
            </a:extLst>
          </p:cNvPr>
          <p:cNvSpPr>
            <a:spLocks noGrp="1"/>
          </p:cNvSpPr>
          <p:nvPr>
            <p:ph sz="quarter" idx="4"/>
          </p:nvPr>
        </p:nvSpPr>
        <p:spPr>
          <a:xfrm>
            <a:off x="6172200" y="2505075"/>
            <a:ext cx="5183188"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55740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177CE2-C269-FA43-A03B-2482030D03A3}"/>
              </a:ext>
            </a:extLst>
          </p:cNvPr>
          <p:cNvSpPr>
            <a:spLocks noGrp="1"/>
          </p:cNvSpPr>
          <p:nvPr>
            <p:ph type="title"/>
          </p:nvPr>
        </p:nvSpPr>
        <p:spPr>
          <a:xfrm>
            <a:off x="838200" y="903890"/>
            <a:ext cx="9179560" cy="786798"/>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Date Placeholder 2">
            <a:extLst>
              <a:ext uri="{FF2B5EF4-FFF2-40B4-BE49-F238E27FC236}">
                <a16:creationId xmlns="" xmlns:a16="http://schemas.microsoft.com/office/drawing/2014/main" id="{C5BED0AA-9F30-4246-96C1-B0BDFFEF9F90}"/>
              </a:ext>
            </a:extLst>
          </p:cNvPr>
          <p:cNvSpPr>
            <a:spLocks noGrp="1"/>
          </p:cNvSpPr>
          <p:nvPr>
            <p:ph type="dt" sz="half" idx="10"/>
          </p:nvPr>
        </p:nvSpPr>
        <p:spPr/>
        <p:txBody>
          <a:bodyPr/>
          <a:lstStyle/>
          <a:p>
            <a:fld id="{1F1898FF-DEE5-5042-9437-3594D8DAACCD}" type="datetimeFigureOut">
              <a:rPr lang="en-US" smtClean="0"/>
              <a:t>11/23/2020</a:t>
            </a:fld>
            <a:endParaRPr lang="en-US" dirty="0"/>
          </a:p>
        </p:txBody>
      </p:sp>
      <p:sp>
        <p:nvSpPr>
          <p:cNvPr id="4" name="Footer Placeholder 3">
            <a:extLst>
              <a:ext uri="{FF2B5EF4-FFF2-40B4-BE49-F238E27FC236}">
                <a16:creationId xmlns="" xmlns:a16="http://schemas.microsoft.com/office/drawing/2014/main" id="{5C91017E-7B5F-954A-A68C-4C21CEB99CD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FD7BC7D4-2561-D347-AAFB-F34B1F39E5BF}"/>
              </a:ext>
            </a:extLst>
          </p:cNvPr>
          <p:cNvSpPr>
            <a:spLocks noGrp="1"/>
          </p:cNvSpPr>
          <p:nvPr>
            <p:ph type="sldNum" sz="quarter" idx="12"/>
          </p:nvPr>
        </p:nvSpPr>
        <p:spPr/>
        <p:txBody>
          <a:bodyPr/>
          <a:lstStyle/>
          <a:p>
            <a:fld id="{36690CB4-B97D-9744-B168-1D86DFD7B9AF}" type="slidenum">
              <a:rPr lang="en-US" smtClean="0"/>
              <a:t>‹#›</a:t>
            </a:fld>
            <a:endParaRPr lang="en-US" dirty="0"/>
          </a:p>
        </p:txBody>
      </p:sp>
    </p:spTree>
    <p:extLst>
      <p:ext uri="{BB962C8B-B14F-4D97-AF65-F5344CB8AC3E}">
        <p14:creationId xmlns:p14="http://schemas.microsoft.com/office/powerpoint/2010/main" val="24741066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282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095B3D-4B7B-BC41-A867-67EE752A65E5}"/>
              </a:ext>
            </a:extLst>
          </p:cNvPr>
          <p:cNvSpPr>
            <a:spLocks noGrp="1"/>
          </p:cNvSpPr>
          <p:nvPr>
            <p:ph type="title"/>
          </p:nvPr>
        </p:nvSpPr>
        <p:spPr>
          <a:xfrm>
            <a:off x="839788" y="798786"/>
            <a:ext cx="9137332" cy="1258614"/>
          </a:xfrm>
          <a:prstGeom prst="rect">
            <a:avLst/>
          </a:prstGeom>
        </p:spPr>
        <p:txBody>
          <a:bodyPr anchor="ct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F437A5AA-AB70-B448-BCCE-FDB20D33D9B4}"/>
              </a:ext>
            </a:extLst>
          </p:cNvPr>
          <p:cNvSpPr>
            <a:spLocks noGrp="1"/>
          </p:cNvSpPr>
          <p:nvPr>
            <p:ph idx="1"/>
          </p:nvPr>
        </p:nvSpPr>
        <p:spPr>
          <a:xfrm>
            <a:off x="5183188" y="2217682"/>
            <a:ext cx="6172200" cy="3643367"/>
          </a:xfrm>
          <a:prstGeom prst="rect">
            <a:avLst/>
          </a:prstGeom>
        </p:spPr>
        <p:txBody>
          <a:bodyPr/>
          <a:lstStyle>
            <a:lvl1pPr marL="228600" indent="-228600">
              <a:buFont typeface="Gill Sans MT" panose="020B0502020104020203" pitchFamily="34" charset="0"/>
              <a:buChar char="–"/>
              <a:defRPr sz="3200"/>
            </a:lvl1pPr>
            <a:lvl2pPr marL="685800" indent="-228600">
              <a:buFont typeface="Gill Sans MT" panose="020B0502020104020203" pitchFamily="34" charset="0"/>
              <a:buChar char="–"/>
              <a:defRPr sz="2800"/>
            </a:lvl2pPr>
            <a:lvl3pPr marL="1143000" indent="-228600">
              <a:buFont typeface="Gill Sans MT" panose="020B0502020104020203" pitchFamily="34" charset="0"/>
              <a:buChar char="–"/>
              <a:defRPr sz="2400"/>
            </a:lvl3pPr>
            <a:lvl4pPr marL="1600200" indent="-228600">
              <a:buFont typeface="Gill Sans MT" panose="020B0502020104020203" pitchFamily="34" charset="0"/>
              <a:buChar char="–"/>
              <a:defRPr sz="2000"/>
            </a:lvl4pPr>
            <a:lvl5pPr marL="2057400" indent="-228600">
              <a:buFont typeface="Gill Sans MT" panose="020B0502020104020203" pitchFamily="34" charset="0"/>
              <a:buChar cha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3918D045-13DB-6448-B431-25866B3D5FE3}"/>
              </a:ext>
            </a:extLst>
          </p:cNvPr>
          <p:cNvSpPr>
            <a:spLocks noGrp="1"/>
          </p:cNvSpPr>
          <p:nvPr>
            <p:ph type="body" sz="half" idx="2"/>
          </p:nvPr>
        </p:nvSpPr>
        <p:spPr>
          <a:xfrm>
            <a:off x="839788" y="2217682"/>
            <a:ext cx="3932237" cy="365130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330418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6377D9-5AC2-AA40-9F67-667B084E2DD8}"/>
              </a:ext>
            </a:extLst>
          </p:cNvPr>
          <p:cNvSpPr>
            <a:spLocks noGrp="1"/>
          </p:cNvSpPr>
          <p:nvPr>
            <p:ph type="title"/>
          </p:nvPr>
        </p:nvSpPr>
        <p:spPr>
          <a:xfrm>
            <a:off x="839788" y="457200"/>
            <a:ext cx="3932237"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Picture Placeholder 2">
            <a:extLst>
              <a:ext uri="{FF2B5EF4-FFF2-40B4-BE49-F238E27FC236}">
                <a16:creationId xmlns="" xmlns:a16="http://schemas.microsoft.com/office/drawing/2014/main" id="{83BBB4E6-B884-0B43-A94F-321D2C34CB8E}"/>
              </a:ext>
            </a:extLst>
          </p:cNvPr>
          <p:cNvSpPr>
            <a:spLocks noGrp="1"/>
          </p:cNvSpPr>
          <p:nvPr>
            <p:ph type="pic" idx="1"/>
          </p:nvPr>
        </p:nvSpPr>
        <p:spPr>
          <a:xfrm>
            <a:off x="5183188" y="2184400"/>
            <a:ext cx="6172200" cy="3676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F36FC834-48D7-3A4B-B7AD-21839650A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97505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03E7EA-A091-224F-835A-2483F015E064}"/>
              </a:ext>
            </a:extLst>
          </p:cNvPr>
          <p:cNvSpPr>
            <a:spLocks noGrp="1"/>
          </p:cNvSpPr>
          <p:nvPr>
            <p:ph type="title"/>
          </p:nvPr>
        </p:nvSpPr>
        <p:spPr>
          <a:xfrm>
            <a:off x="838200" y="795338"/>
            <a:ext cx="9230360" cy="1325563"/>
          </a:xfrm>
          <a:prstGeom prst="rect">
            <a:avLst/>
          </a:prstGeom>
        </p:spPr>
        <p:txBody>
          <a:bodyPr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6AE255CE-0E68-2140-95EF-367E3FC2787A}"/>
              </a:ext>
            </a:extLst>
          </p:cNvPr>
          <p:cNvSpPr>
            <a:spLocks noGrp="1"/>
          </p:cNvSpPr>
          <p:nvPr>
            <p:ph type="body" orient="vert" idx="1"/>
          </p:nvPr>
        </p:nvSpPr>
        <p:spPr>
          <a:xfrm>
            <a:off x="838200" y="2307771"/>
            <a:ext cx="10515600" cy="3869192"/>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4550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BD525B8-B8CC-CF4D-BDD5-9F8D8EBDC6C5}"/>
              </a:ext>
            </a:extLst>
          </p:cNvPr>
          <p:cNvSpPr>
            <a:spLocks noGrp="1"/>
          </p:cNvSpPr>
          <p:nvPr>
            <p:ph type="title" orient="vert"/>
          </p:nvPr>
        </p:nvSpPr>
        <p:spPr>
          <a:xfrm>
            <a:off x="7553960" y="870857"/>
            <a:ext cx="2628900" cy="5306106"/>
          </a:xfrm>
          <a:prstGeom prst="rect">
            <a:avLst/>
          </a:prstGeom>
        </p:spPr>
        <p:txBody>
          <a:bodyPr vert="eaVert"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DE4AE958-4C47-7644-A5DF-7EC134115155}"/>
              </a:ext>
            </a:extLst>
          </p:cNvPr>
          <p:cNvSpPr>
            <a:spLocks noGrp="1"/>
          </p:cNvSpPr>
          <p:nvPr>
            <p:ph type="body" orient="vert" idx="1"/>
          </p:nvPr>
        </p:nvSpPr>
        <p:spPr>
          <a:xfrm>
            <a:off x="838200" y="870857"/>
            <a:ext cx="6649720" cy="5306106"/>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5183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BD417248-B552-3942-AE9D-9ECC2D06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898FF-DEE5-5042-9437-3594D8DAACCD}" type="datetimeFigureOut">
              <a:rPr lang="en-US" smtClean="0"/>
              <a:t>11/23/2020</a:t>
            </a:fld>
            <a:endParaRPr lang="en-US" dirty="0"/>
          </a:p>
        </p:txBody>
      </p:sp>
      <p:sp>
        <p:nvSpPr>
          <p:cNvPr id="5" name="Footer Placeholder 4">
            <a:extLst>
              <a:ext uri="{FF2B5EF4-FFF2-40B4-BE49-F238E27FC236}">
                <a16:creationId xmlns="" xmlns:a16="http://schemas.microsoft.com/office/drawing/2014/main" id="{740A009C-9038-E440-86FD-5FB40D18B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FBFDE8EB-E1B5-DE4A-A0AB-03644BA9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90CB4-B97D-9744-B168-1D86DFD7B9AF}" type="slidenum">
              <a:rPr lang="en-US" smtClean="0"/>
              <a:t>‹#›</a:t>
            </a:fld>
            <a:endParaRPr lang="en-US" dirty="0"/>
          </a:p>
        </p:txBody>
      </p:sp>
      <p:pic>
        <p:nvPicPr>
          <p:cNvPr id="9" name="Picture 8">
            <a:extLst>
              <a:ext uri="{FF2B5EF4-FFF2-40B4-BE49-F238E27FC236}">
                <a16:creationId xmlns="" xmlns:a16="http://schemas.microsoft.com/office/drawing/2014/main" id="{92907826-32C1-B745-8EC8-F28C3A9930BA}"/>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Tree>
    <p:extLst>
      <p:ext uri="{BB962C8B-B14F-4D97-AF65-F5344CB8AC3E}">
        <p14:creationId xmlns:p14="http://schemas.microsoft.com/office/powerpoint/2010/main" val="25917514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jp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X_Gf-AaOU6o"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ZpMNJbt3Q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IU8BEMi8UyM"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29007" y="0"/>
            <a:ext cx="12192000" cy="6858000"/>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0" y="0"/>
            <a:ext cx="12192000" cy="6858000"/>
          </a:xfrm>
          <a:prstGeom prst="rect">
            <a:avLst/>
          </a:prstGeom>
          <a:solidFill>
            <a:schemeClr val="bg1"/>
          </a:solidFill>
        </p:spPr>
        <p:txBody>
          <a:bodyPr wrap="square" rtlCol="0">
            <a:spAutoFit/>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88150"/>
          </a:xfrm>
          <a:prstGeom prst="rect">
            <a:avLst/>
          </a:prstGeom>
        </p:spPr>
      </p:pic>
      <p:sp>
        <p:nvSpPr>
          <p:cNvPr id="11" name="TextBox 10"/>
          <p:cNvSpPr txBox="1"/>
          <p:nvPr/>
        </p:nvSpPr>
        <p:spPr>
          <a:xfrm>
            <a:off x="416857" y="505091"/>
            <a:ext cx="4276165" cy="1754326"/>
          </a:xfrm>
          <a:prstGeom prst="rect">
            <a:avLst/>
          </a:prstGeom>
          <a:solidFill>
            <a:schemeClr val="tx1">
              <a:alpha val="44000"/>
            </a:schemeClr>
          </a:solidFill>
        </p:spPr>
        <p:txBody>
          <a:bodyPr wrap="square" rtlCol="0">
            <a:spAutoFit/>
          </a:bodyPr>
          <a:lstStyle/>
          <a:p>
            <a:r>
              <a:rPr lang="en-US" sz="5400" b="1" dirty="0">
                <a:solidFill>
                  <a:schemeClr val="bg1"/>
                </a:solidFill>
              </a:rPr>
              <a:t>Music Production</a:t>
            </a:r>
            <a:endParaRPr lang="en-GB" sz="5400" b="1" dirty="0">
              <a:solidFill>
                <a:schemeClr val="bg1"/>
              </a:solidFill>
            </a:endParaRPr>
          </a:p>
        </p:txBody>
      </p:sp>
    </p:spTree>
    <p:extLst>
      <p:ext uri="{BB962C8B-B14F-4D97-AF65-F5344CB8AC3E}">
        <p14:creationId xmlns:p14="http://schemas.microsoft.com/office/powerpoint/2010/main" val="42501372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191932" y="852407"/>
            <a:ext cx="4788977" cy="5176433"/>
          </a:xfrm>
          <a:prstGeom prst="rect">
            <a:avLst/>
          </a:prstGeom>
        </p:spPr>
      </p:pic>
      <p:sp>
        <p:nvSpPr>
          <p:cNvPr id="3" name="TextBox 2"/>
          <p:cNvSpPr txBox="1"/>
          <p:nvPr/>
        </p:nvSpPr>
        <p:spPr>
          <a:xfrm>
            <a:off x="583096" y="138594"/>
            <a:ext cx="4513151" cy="3416320"/>
          </a:xfrm>
          <a:prstGeom prst="rect">
            <a:avLst/>
          </a:prstGeom>
          <a:noFill/>
        </p:spPr>
        <p:txBody>
          <a:bodyPr wrap="square" rtlCol="0">
            <a:spAutoFit/>
          </a:bodyPr>
          <a:lstStyle/>
          <a:p>
            <a:r>
              <a:rPr lang="en-US" sz="3600" b="1" dirty="0">
                <a:solidFill>
                  <a:srgbClr val="002060"/>
                </a:solidFill>
              </a:rPr>
              <a:t>Were Charlie’s production ideas successful? Again, write a short paragraph to show your opinions…</a:t>
            </a:r>
            <a:endParaRPr lang="en-GB" sz="3600" b="1" dirty="0">
              <a:solidFill>
                <a:srgbClr val="00206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4822" y="2811611"/>
            <a:ext cx="1877731" cy="2566638"/>
          </a:xfrm>
          <a:prstGeom prst="rect">
            <a:avLst/>
          </a:prstGeom>
        </p:spPr>
      </p:pic>
      <p:sp>
        <p:nvSpPr>
          <p:cNvPr id="6" name="TextBox 5"/>
          <p:cNvSpPr txBox="1"/>
          <p:nvPr/>
        </p:nvSpPr>
        <p:spPr>
          <a:xfrm>
            <a:off x="1061634" y="4634945"/>
            <a:ext cx="3417376" cy="954107"/>
          </a:xfrm>
          <a:prstGeom prst="rect">
            <a:avLst/>
          </a:prstGeom>
          <a:noFill/>
        </p:spPr>
        <p:txBody>
          <a:bodyPr wrap="square" rtlCol="0">
            <a:spAutoFit/>
          </a:bodyPr>
          <a:lstStyle/>
          <a:p>
            <a:r>
              <a:rPr lang="en-US" sz="2800" b="1" dirty="0">
                <a:solidFill>
                  <a:srgbClr val="FF0000"/>
                </a:solidFill>
              </a:rPr>
              <a:t>Over 7 Million sales worldwide!</a:t>
            </a:r>
            <a:endParaRPr lang="en-GB" sz="2800" b="1" dirty="0">
              <a:solidFill>
                <a:srgbClr val="FF0000"/>
              </a:solidFill>
            </a:endParaRPr>
          </a:p>
        </p:txBody>
      </p:sp>
    </p:spTree>
    <p:extLst>
      <p:ext uri="{BB962C8B-B14F-4D97-AF65-F5344CB8AC3E}">
        <p14:creationId xmlns:p14="http://schemas.microsoft.com/office/powerpoint/2010/main" val="5371843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rite This Down Clip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5285" y="72455"/>
            <a:ext cx="1016289" cy="10162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38809" y="0"/>
            <a:ext cx="5222927" cy="707886"/>
          </a:xfrm>
          <a:prstGeom prst="rect">
            <a:avLst/>
          </a:prstGeom>
          <a:noFill/>
        </p:spPr>
        <p:txBody>
          <a:bodyPr wrap="square" rtlCol="0">
            <a:spAutoFit/>
          </a:bodyPr>
          <a:lstStyle/>
          <a:p>
            <a:r>
              <a:rPr lang="en-US" sz="4000" b="1" dirty="0">
                <a:solidFill>
                  <a:schemeClr val="bg1"/>
                </a:solidFill>
              </a:rPr>
              <a:t>Compare/Evaluate</a:t>
            </a:r>
            <a:endParaRPr lang="en-GB" sz="4000" b="1" dirty="0">
              <a:solidFill>
                <a:schemeClr val="bg1"/>
              </a:solidFill>
            </a:endParaRPr>
          </a:p>
        </p:txBody>
      </p:sp>
      <p:sp>
        <p:nvSpPr>
          <p:cNvPr id="4" name="TextBox 3"/>
          <p:cNvSpPr txBox="1"/>
          <p:nvPr/>
        </p:nvSpPr>
        <p:spPr>
          <a:xfrm>
            <a:off x="325285" y="1576281"/>
            <a:ext cx="6013524" cy="1815882"/>
          </a:xfrm>
          <a:prstGeom prst="rect">
            <a:avLst/>
          </a:prstGeom>
          <a:noFill/>
          <a:ln>
            <a:solidFill>
              <a:srgbClr val="002060"/>
            </a:solidFill>
          </a:ln>
        </p:spPr>
        <p:txBody>
          <a:bodyPr wrap="square" rtlCol="0">
            <a:spAutoFit/>
          </a:bodyPr>
          <a:lstStyle/>
          <a:p>
            <a:r>
              <a:rPr lang="en-US" sz="2800" b="1" dirty="0">
                <a:solidFill>
                  <a:srgbClr val="002060"/>
                </a:solidFill>
              </a:rPr>
              <a:t>1. Make a list of the advantages and disadvantages of both types of music production. </a:t>
            </a:r>
            <a:r>
              <a:rPr lang="en-US" sz="2800" b="1" dirty="0">
                <a:solidFill>
                  <a:srgbClr val="FF0000"/>
                </a:solidFill>
              </a:rPr>
              <a:t>Self vs Someone else.</a:t>
            </a:r>
            <a:endParaRPr lang="en-GB" sz="2800" b="1" dirty="0">
              <a:solidFill>
                <a:srgbClr val="FF000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b="9543"/>
          <a:stretch/>
        </p:blipFill>
        <p:spPr>
          <a:xfrm>
            <a:off x="6612835" y="1675655"/>
            <a:ext cx="3660430" cy="2717885"/>
          </a:xfrm>
          <a:prstGeom prst="rect">
            <a:avLst/>
          </a:prstGeom>
        </p:spPr>
      </p:pic>
      <p:sp>
        <p:nvSpPr>
          <p:cNvPr id="9" name="TextBox 8"/>
          <p:cNvSpPr txBox="1"/>
          <p:nvPr/>
        </p:nvSpPr>
        <p:spPr>
          <a:xfrm>
            <a:off x="325285" y="3576020"/>
            <a:ext cx="6013524" cy="1384995"/>
          </a:xfrm>
          <a:prstGeom prst="rect">
            <a:avLst/>
          </a:prstGeom>
          <a:noFill/>
          <a:ln>
            <a:solidFill>
              <a:srgbClr val="002060"/>
            </a:solidFill>
          </a:ln>
        </p:spPr>
        <p:txBody>
          <a:bodyPr wrap="square" rtlCol="0">
            <a:spAutoFit/>
          </a:bodyPr>
          <a:lstStyle/>
          <a:p>
            <a:r>
              <a:rPr lang="en-US" sz="2800" b="1" dirty="0">
                <a:solidFill>
                  <a:srgbClr val="002060"/>
                </a:solidFill>
              </a:rPr>
              <a:t>2. Suggest which method, if any, you think is better and say why.</a:t>
            </a:r>
          </a:p>
          <a:p>
            <a:endParaRPr lang="en-US" sz="2800" b="1" dirty="0">
              <a:solidFill>
                <a:srgbClr val="002060"/>
              </a:solidFill>
            </a:endParaRPr>
          </a:p>
        </p:txBody>
      </p:sp>
      <p:sp>
        <p:nvSpPr>
          <p:cNvPr id="12" name="TextBox 11"/>
          <p:cNvSpPr txBox="1"/>
          <p:nvPr/>
        </p:nvSpPr>
        <p:spPr>
          <a:xfrm>
            <a:off x="325285" y="5144872"/>
            <a:ext cx="10941893" cy="954107"/>
          </a:xfrm>
          <a:prstGeom prst="rect">
            <a:avLst/>
          </a:prstGeom>
          <a:solidFill>
            <a:schemeClr val="accent6">
              <a:lumMod val="60000"/>
              <a:lumOff val="40000"/>
            </a:schemeClr>
          </a:solidFill>
        </p:spPr>
        <p:txBody>
          <a:bodyPr wrap="square" rtlCol="0">
            <a:spAutoFit/>
          </a:bodyPr>
          <a:lstStyle/>
          <a:p>
            <a:r>
              <a:rPr lang="en-US" sz="2800" b="1" dirty="0">
                <a:solidFill>
                  <a:srgbClr val="002060"/>
                </a:solidFill>
              </a:rPr>
              <a:t>3. How much do you think modern technology has changed the role of a music producer? </a:t>
            </a:r>
            <a:endParaRPr lang="en-GB" sz="2800" b="1" dirty="0">
              <a:solidFill>
                <a:srgbClr val="002060"/>
              </a:solidFill>
            </a:endParaRPr>
          </a:p>
        </p:txBody>
      </p:sp>
    </p:spTree>
    <p:extLst>
      <p:ext uri="{BB962C8B-B14F-4D97-AF65-F5344CB8AC3E}">
        <p14:creationId xmlns:p14="http://schemas.microsoft.com/office/powerpoint/2010/main" val="10355470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29007" y="0"/>
            <a:ext cx="12192000" cy="6858000"/>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0" y="0"/>
            <a:ext cx="12192000" cy="6858000"/>
          </a:xfrm>
          <a:prstGeom prst="rect">
            <a:avLst/>
          </a:prstGeom>
          <a:solidFill>
            <a:schemeClr val="bg1"/>
          </a:solidFill>
        </p:spPr>
        <p:txBody>
          <a:bodyPr wrap="square" rtlCol="0">
            <a:spAutoFit/>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88150"/>
          </a:xfrm>
          <a:prstGeom prst="rect">
            <a:avLst/>
          </a:prstGeom>
        </p:spPr>
      </p:pic>
      <p:sp>
        <p:nvSpPr>
          <p:cNvPr id="11" name="TextBox 10"/>
          <p:cNvSpPr txBox="1"/>
          <p:nvPr/>
        </p:nvSpPr>
        <p:spPr>
          <a:xfrm>
            <a:off x="416857" y="505091"/>
            <a:ext cx="4276165" cy="1754326"/>
          </a:xfrm>
          <a:prstGeom prst="rect">
            <a:avLst/>
          </a:prstGeom>
          <a:solidFill>
            <a:schemeClr val="tx1">
              <a:alpha val="44000"/>
            </a:schemeClr>
          </a:solidFill>
        </p:spPr>
        <p:txBody>
          <a:bodyPr wrap="square" rtlCol="0">
            <a:spAutoFit/>
          </a:bodyPr>
          <a:lstStyle/>
          <a:p>
            <a:r>
              <a:rPr lang="en-US" sz="5400" b="1" dirty="0">
                <a:solidFill>
                  <a:schemeClr val="bg1"/>
                </a:solidFill>
              </a:rPr>
              <a:t>Music Production</a:t>
            </a:r>
            <a:endParaRPr lang="en-GB" sz="5400" b="1" dirty="0">
              <a:solidFill>
                <a:schemeClr val="bg1"/>
              </a:solidFill>
            </a:endParaRPr>
          </a:p>
        </p:txBody>
      </p:sp>
      <p:sp>
        <p:nvSpPr>
          <p:cNvPr id="14" name="TextBox 13"/>
          <p:cNvSpPr txBox="1"/>
          <p:nvPr/>
        </p:nvSpPr>
        <p:spPr>
          <a:xfrm>
            <a:off x="9453283" y="5947190"/>
            <a:ext cx="2906072" cy="923330"/>
          </a:xfrm>
          <a:prstGeom prst="rect">
            <a:avLst/>
          </a:prstGeom>
          <a:noFill/>
        </p:spPr>
        <p:txBody>
          <a:bodyPr wrap="square" rtlCol="0">
            <a:spAutoFit/>
          </a:bodyPr>
          <a:lstStyle/>
          <a:p>
            <a:r>
              <a:rPr lang="en-US" sz="5400" b="1" dirty="0">
                <a:solidFill>
                  <a:srgbClr val="FFFF00"/>
                </a:solidFill>
              </a:rPr>
              <a:t>KS3: 1/6</a:t>
            </a:r>
            <a:endParaRPr lang="en-GB" sz="5400" b="1" dirty="0">
              <a:solidFill>
                <a:srgbClr val="FFFF00"/>
              </a:solidFill>
            </a:endParaRPr>
          </a:p>
        </p:txBody>
      </p:sp>
    </p:spTree>
    <p:extLst>
      <p:ext uri="{BB962C8B-B14F-4D97-AF65-F5344CB8AC3E}">
        <p14:creationId xmlns:p14="http://schemas.microsoft.com/office/powerpoint/2010/main" val="29839870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ow to design your advertising banners to stand out from the cro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14144">
            <a:off x="1519190" y="1899968"/>
            <a:ext cx="9409237" cy="3040371"/>
          </a:xfrm>
          <a:prstGeom prst="rect">
            <a:avLst/>
          </a:prstGeom>
          <a:solidFill>
            <a:schemeClr val="bg1"/>
          </a:solidFill>
        </p:spPr>
        <p:txBody>
          <a:bodyPr wrap="square" rtlCol="0">
            <a:spAutoFit/>
          </a:bodyPr>
          <a:lstStyle/>
          <a:p>
            <a:endParaRPr lang="en-GB" dirty="0"/>
          </a:p>
        </p:txBody>
      </p:sp>
      <p:sp>
        <p:nvSpPr>
          <p:cNvPr id="3" name="TextBox 2"/>
          <p:cNvSpPr txBox="1"/>
          <p:nvPr/>
        </p:nvSpPr>
        <p:spPr>
          <a:xfrm rot="263462">
            <a:off x="8414575" y="2234281"/>
            <a:ext cx="2432451" cy="1844298"/>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8367802" y="3218422"/>
            <a:ext cx="2546257" cy="1844298"/>
          </a:xfrm>
          <a:prstGeom prst="rect">
            <a:avLst/>
          </a:prstGeom>
          <a:solidFill>
            <a:schemeClr val="bg1"/>
          </a:solidFill>
        </p:spPr>
        <p:txBody>
          <a:bodyPr wrap="square" rtlCol="0">
            <a:spAutoFit/>
          </a:bodyPr>
          <a:lstStyle/>
          <a:p>
            <a:endParaRPr lang="en-GB" dirty="0"/>
          </a:p>
        </p:txBody>
      </p:sp>
      <p:sp>
        <p:nvSpPr>
          <p:cNvPr id="4" name="TextBox 3"/>
          <p:cNvSpPr txBox="1"/>
          <p:nvPr/>
        </p:nvSpPr>
        <p:spPr>
          <a:xfrm rot="223078">
            <a:off x="2867188" y="463307"/>
            <a:ext cx="581272" cy="461665"/>
          </a:xfrm>
          <a:prstGeom prst="rect">
            <a:avLst/>
          </a:prstGeom>
          <a:noFill/>
        </p:spPr>
        <p:txBody>
          <a:bodyPr wrap="square" rtlCol="0">
            <a:spAutoFit/>
          </a:bodyPr>
          <a:lstStyle/>
          <a:p>
            <a:r>
              <a:rPr lang="en-US" sz="2400" b="1" dirty="0">
                <a:solidFill>
                  <a:srgbClr val="FF0000"/>
                </a:solidFill>
              </a:rPr>
              <a:t>D</a:t>
            </a:r>
            <a:endParaRPr lang="en-GB" sz="2400" b="1" dirty="0">
              <a:solidFill>
                <a:srgbClr val="FF0000"/>
              </a:solidFill>
            </a:endParaRPr>
          </a:p>
        </p:txBody>
      </p:sp>
      <p:sp>
        <p:nvSpPr>
          <p:cNvPr id="7" name="TextBox 6"/>
          <p:cNvSpPr txBox="1"/>
          <p:nvPr/>
        </p:nvSpPr>
        <p:spPr>
          <a:xfrm>
            <a:off x="5649224" y="725135"/>
            <a:ext cx="581272" cy="461665"/>
          </a:xfrm>
          <a:prstGeom prst="rect">
            <a:avLst/>
          </a:prstGeom>
          <a:noFill/>
        </p:spPr>
        <p:txBody>
          <a:bodyPr wrap="square" rtlCol="0">
            <a:spAutoFit/>
          </a:bodyPr>
          <a:lstStyle/>
          <a:p>
            <a:r>
              <a:rPr lang="en-US" sz="2400" b="1" dirty="0">
                <a:solidFill>
                  <a:srgbClr val="FF0000"/>
                </a:solidFill>
              </a:rPr>
              <a:t>N</a:t>
            </a:r>
            <a:endParaRPr lang="en-GB" sz="2400" b="1" dirty="0">
              <a:solidFill>
                <a:srgbClr val="FF0000"/>
              </a:solidFill>
            </a:endParaRPr>
          </a:p>
        </p:txBody>
      </p:sp>
      <p:sp>
        <p:nvSpPr>
          <p:cNvPr id="8" name="TextBox 7"/>
          <p:cNvSpPr txBox="1"/>
          <p:nvPr/>
        </p:nvSpPr>
        <p:spPr>
          <a:xfrm rot="184661">
            <a:off x="8187118" y="992473"/>
            <a:ext cx="581272" cy="461665"/>
          </a:xfrm>
          <a:prstGeom prst="rect">
            <a:avLst/>
          </a:prstGeom>
          <a:noFill/>
        </p:spPr>
        <p:txBody>
          <a:bodyPr wrap="square" rtlCol="0">
            <a:spAutoFit/>
          </a:bodyPr>
          <a:lstStyle/>
          <a:p>
            <a:r>
              <a:rPr lang="en-US" sz="2400" b="1" dirty="0">
                <a:solidFill>
                  <a:srgbClr val="FF0000"/>
                </a:solidFill>
              </a:rPr>
              <a:t>A</a:t>
            </a:r>
            <a:endParaRPr lang="en-GB" sz="2400" b="1" dirty="0">
              <a:solidFill>
                <a:srgbClr val="FF0000"/>
              </a:solidFill>
            </a:endParaRPr>
          </a:p>
        </p:txBody>
      </p:sp>
      <p:sp>
        <p:nvSpPr>
          <p:cNvPr id="6" name="TextBox 5"/>
          <p:cNvSpPr txBox="1"/>
          <p:nvPr/>
        </p:nvSpPr>
        <p:spPr>
          <a:xfrm rot="295312">
            <a:off x="1812191" y="2005175"/>
            <a:ext cx="8567618" cy="2800767"/>
          </a:xfrm>
          <a:prstGeom prst="rect">
            <a:avLst/>
          </a:prstGeom>
          <a:noFill/>
          <a:ln w="88900">
            <a:solidFill>
              <a:schemeClr val="tx1"/>
            </a:solidFill>
          </a:ln>
        </p:spPr>
        <p:txBody>
          <a:bodyPr wrap="square" rtlCol="0">
            <a:spAutoFit/>
          </a:bodyPr>
          <a:lstStyle/>
          <a:p>
            <a:r>
              <a:rPr lang="en-US" sz="4400" b="1" dirty="0">
                <a:solidFill>
                  <a:srgbClr val="FF0000"/>
                </a:solidFill>
              </a:rPr>
              <a:t>Do Now Activity</a:t>
            </a:r>
          </a:p>
          <a:p>
            <a:r>
              <a:rPr lang="en-US" sz="4400" b="1" dirty="0">
                <a:solidFill>
                  <a:srgbClr val="FF0000"/>
                </a:solidFill>
              </a:rPr>
              <a:t>Write a list of everywhere that you might see 	or hear     an advert for music.</a:t>
            </a:r>
            <a:endParaRPr lang="en-GB" sz="4400" b="1" dirty="0">
              <a:solidFill>
                <a:srgbClr val="FF0000"/>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92210" y="3673130"/>
            <a:ext cx="376309" cy="526833"/>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350800">
            <a:off x="5656919" y="3560064"/>
            <a:ext cx="778382" cy="376085"/>
          </a:xfrm>
          <a:prstGeom prst="rect">
            <a:avLst/>
          </a:prstGeom>
        </p:spPr>
      </p:pic>
    </p:spTree>
    <p:extLst>
      <p:ext uri="{BB962C8B-B14F-4D97-AF65-F5344CB8AC3E}">
        <p14:creationId xmlns:p14="http://schemas.microsoft.com/office/powerpoint/2010/main" val="42151547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224" y="1464339"/>
            <a:ext cx="9296400" cy="2585323"/>
          </a:xfrm>
          <a:prstGeom prst="rect">
            <a:avLst/>
          </a:prstGeom>
          <a:solidFill>
            <a:srgbClr val="002060"/>
          </a:solidFill>
        </p:spPr>
        <p:txBody>
          <a:bodyPr wrap="square" rtlCol="0">
            <a:spAutoFit/>
          </a:bodyPr>
          <a:lstStyle/>
          <a:p>
            <a:r>
              <a:rPr lang="en-US" sz="5400" b="1" dirty="0">
                <a:solidFill>
                  <a:schemeClr val="bg1"/>
                </a:solidFill>
              </a:rPr>
              <a:t>L/O How is music advertised? What is</a:t>
            </a:r>
          </a:p>
          <a:p>
            <a:r>
              <a:rPr lang="en-US" sz="5400" b="1" dirty="0">
                <a:solidFill>
                  <a:schemeClr val="bg1"/>
                </a:solidFill>
              </a:rPr>
              <a:t> </a:t>
            </a:r>
            <a:r>
              <a:rPr lang="en-US" sz="5400" b="1" dirty="0">
                <a:solidFill>
                  <a:srgbClr val="FFFF00"/>
                </a:solidFill>
              </a:rPr>
              <a:t>PUSH</a:t>
            </a:r>
            <a:r>
              <a:rPr lang="en-US" sz="5400" b="1" dirty="0">
                <a:solidFill>
                  <a:schemeClr val="bg1"/>
                </a:solidFill>
              </a:rPr>
              <a:t> or </a:t>
            </a:r>
            <a:r>
              <a:rPr lang="en-US" sz="5400" b="1" dirty="0">
                <a:solidFill>
                  <a:srgbClr val="FFFF00"/>
                </a:solidFill>
              </a:rPr>
              <a:t>PULL</a:t>
            </a:r>
            <a:r>
              <a:rPr lang="en-US" sz="5400" b="1" dirty="0">
                <a:solidFill>
                  <a:schemeClr val="bg1"/>
                </a:solidFill>
              </a:rPr>
              <a:t> promotion</a:t>
            </a:r>
            <a:endParaRPr lang="en-GB" sz="5400" b="1" dirty="0">
              <a:solidFill>
                <a:schemeClr val="bg1"/>
              </a:solidFill>
            </a:endParaRPr>
          </a:p>
        </p:txBody>
      </p:sp>
      <p:pic>
        <p:nvPicPr>
          <p:cNvPr id="3" name="Picture 2" descr="Write This Down Clip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1935" y="175144"/>
            <a:ext cx="1016289" cy="101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2649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217" y="-91371"/>
            <a:ext cx="4797896" cy="891902"/>
          </a:xfrm>
        </p:spPr>
        <p:txBody>
          <a:bodyPr/>
          <a:lstStyle/>
          <a:p>
            <a:r>
              <a:rPr lang="en-GB" i="0" dirty="0">
                <a:solidFill>
                  <a:schemeClr val="bg1"/>
                </a:solidFill>
                <a:latin typeface="+mn-lt"/>
              </a:rPr>
              <a:t>Progress Indicators:</a:t>
            </a:r>
          </a:p>
        </p:txBody>
      </p:sp>
      <p:graphicFrame>
        <p:nvGraphicFramePr>
          <p:cNvPr id="5" name="Table 4"/>
          <p:cNvGraphicFramePr>
            <a:graphicFrameLocks noGrp="1"/>
          </p:cNvGraphicFramePr>
          <p:nvPr>
            <p:extLst>
              <p:ext uri="{D42A27DB-BD31-4B8C-83A1-F6EECF244321}">
                <p14:modId xmlns:p14="http://schemas.microsoft.com/office/powerpoint/2010/main" val="3212093613"/>
              </p:ext>
            </p:extLst>
          </p:nvPr>
        </p:nvGraphicFramePr>
        <p:xfrm>
          <a:off x="371572" y="792941"/>
          <a:ext cx="9755448" cy="4865679"/>
        </p:xfrm>
        <a:graphic>
          <a:graphicData uri="http://schemas.openxmlformats.org/drawingml/2006/table">
            <a:tbl>
              <a:tblPr firstRow="1" bandRow="1">
                <a:tableStyleId>{5C22544A-7EE6-4342-B048-85BDC9FD1C3A}</a:tableStyleId>
              </a:tblPr>
              <a:tblGrid>
                <a:gridCol w="3251816">
                  <a:extLst>
                    <a:ext uri="{9D8B030D-6E8A-4147-A177-3AD203B41FA5}">
                      <a16:colId xmlns="" xmlns:a16="http://schemas.microsoft.com/office/drawing/2014/main" val="2764306388"/>
                    </a:ext>
                  </a:extLst>
                </a:gridCol>
                <a:gridCol w="3251816">
                  <a:extLst>
                    <a:ext uri="{9D8B030D-6E8A-4147-A177-3AD203B41FA5}">
                      <a16:colId xmlns="" xmlns:a16="http://schemas.microsoft.com/office/drawing/2014/main" val="2639351721"/>
                    </a:ext>
                  </a:extLst>
                </a:gridCol>
                <a:gridCol w="3251816">
                  <a:extLst>
                    <a:ext uri="{9D8B030D-6E8A-4147-A177-3AD203B41FA5}">
                      <a16:colId xmlns="" xmlns:a16="http://schemas.microsoft.com/office/drawing/2014/main" val="1644309988"/>
                    </a:ext>
                  </a:extLst>
                </a:gridCol>
              </a:tblGrid>
              <a:tr h="949204">
                <a:tc>
                  <a:txBody>
                    <a:bodyPr/>
                    <a:lstStyle/>
                    <a:p>
                      <a:r>
                        <a:rPr lang="en-GB" sz="4000" dirty="0">
                          <a:solidFill>
                            <a:srgbClr val="FFFF00"/>
                          </a:solidFill>
                        </a:rPr>
                        <a:t>Key Terms</a:t>
                      </a:r>
                    </a:p>
                  </a:txBody>
                  <a:tcPr>
                    <a:solidFill>
                      <a:srgbClr val="002060"/>
                    </a:solidFill>
                  </a:tcPr>
                </a:tc>
                <a:tc>
                  <a:txBody>
                    <a:bodyPr/>
                    <a:lstStyle/>
                    <a:p>
                      <a:r>
                        <a:rPr lang="en-GB" sz="4000" b="1" dirty="0"/>
                        <a:t>Good</a:t>
                      </a:r>
                    </a:p>
                  </a:txBody>
                  <a:tcPr>
                    <a:solidFill>
                      <a:srgbClr val="002060"/>
                    </a:solidFill>
                  </a:tcPr>
                </a:tc>
                <a:tc>
                  <a:txBody>
                    <a:bodyPr/>
                    <a:lstStyle/>
                    <a:p>
                      <a:r>
                        <a:rPr lang="en-GB" sz="4000" b="1" dirty="0"/>
                        <a:t>Outstanding</a:t>
                      </a:r>
                    </a:p>
                  </a:txBody>
                  <a:tcPr>
                    <a:solidFill>
                      <a:srgbClr val="002060"/>
                    </a:solidFill>
                  </a:tcPr>
                </a:tc>
                <a:extLst>
                  <a:ext uri="{0D108BD9-81ED-4DB2-BD59-A6C34878D82A}">
                    <a16:rowId xmlns="" xmlns:a16="http://schemas.microsoft.com/office/drawing/2014/main" val="3191797286"/>
                  </a:ext>
                </a:extLst>
              </a:tr>
              <a:tr h="1444748">
                <a:tc>
                  <a:txBody>
                    <a:bodyPr/>
                    <a:lstStyle/>
                    <a:p>
                      <a:r>
                        <a:rPr lang="en-US" b="1" baseline="0" dirty="0">
                          <a:solidFill>
                            <a:srgbClr val="FFFF00"/>
                          </a:solidFill>
                        </a:rPr>
                        <a:t>Streamed music</a:t>
                      </a:r>
                    </a:p>
                    <a:p>
                      <a:r>
                        <a:rPr lang="en-US" b="1" baseline="0" dirty="0">
                          <a:solidFill>
                            <a:srgbClr val="FFFF00"/>
                          </a:solidFill>
                        </a:rPr>
                        <a:t>Downloaded music</a:t>
                      </a:r>
                    </a:p>
                    <a:p>
                      <a:r>
                        <a:rPr lang="en-US" b="1" baseline="0" dirty="0">
                          <a:solidFill>
                            <a:srgbClr val="FFFF00"/>
                          </a:solidFill>
                        </a:rPr>
                        <a:t>Promotion campaign</a:t>
                      </a:r>
                    </a:p>
                    <a:p>
                      <a:r>
                        <a:rPr lang="en-US" b="1" baseline="0" dirty="0">
                          <a:solidFill>
                            <a:srgbClr val="FFFF00"/>
                          </a:solidFill>
                        </a:rPr>
                        <a:t>Push strategy</a:t>
                      </a:r>
                    </a:p>
                    <a:p>
                      <a:r>
                        <a:rPr lang="en-US" b="1" baseline="0" dirty="0">
                          <a:solidFill>
                            <a:srgbClr val="FFFF00"/>
                          </a:solidFill>
                        </a:rPr>
                        <a:t>Pull Strategy</a:t>
                      </a:r>
                    </a:p>
                    <a:p>
                      <a:r>
                        <a:rPr lang="en-US" b="1" baseline="0" dirty="0">
                          <a:solidFill>
                            <a:srgbClr val="FFFF00"/>
                          </a:solidFill>
                        </a:rPr>
                        <a:t>Consume</a:t>
                      </a:r>
                      <a:endParaRPr lang="en-GB" b="1" baseline="0" dirty="0">
                        <a:solidFill>
                          <a:srgbClr val="FFFF00"/>
                        </a:solidFill>
                      </a:endParaRPr>
                    </a:p>
                  </a:txBody>
                  <a:tcPr>
                    <a:solidFill>
                      <a:srgbClr val="002060"/>
                    </a:solidFill>
                  </a:tcPr>
                </a:tc>
                <a:tc>
                  <a:txBody>
                    <a:bodyPr/>
                    <a:lstStyle/>
                    <a:p>
                      <a:r>
                        <a:rPr lang="en-US" b="1" baseline="0" dirty="0">
                          <a:solidFill>
                            <a:schemeClr val="bg1"/>
                          </a:solidFill>
                        </a:rPr>
                        <a:t>Identify that downloaded music and streamed music are different ways of accessing music.</a:t>
                      </a:r>
                    </a:p>
                    <a:p>
                      <a:endParaRPr lang="en-US" b="1" baseline="0" dirty="0">
                        <a:solidFill>
                          <a:schemeClr val="bg1"/>
                        </a:solidFill>
                      </a:endParaRPr>
                    </a:p>
                    <a:p>
                      <a:r>
                        <a:rPr lang="en-US" b="1" baseline="0" dirty="0">
                          <a:solidFill>
                            <a:schemeClr val="bg1"/>
                          </a:solidFill>
                        </a:rPr>
                        <a:t>Describe why music has to be promoted and list several ways this can be done. </a:t>
                      </a:r>
                    </a:p>
                    <a:p>
                      <a:endParaRPr lang="en-US" b="1" baseline="0" dirty="0">
                        <a:solidFill>
                          <a:schemeClr val="bg1"/>
                        </a:solidFill>
                      </a:endParaRPr>
                    </a:p>
                    <a:p>
                      <a:r>
                        <a:rPr lang="en-US" b="1" baseline="0" dirty="0">
                          <a:solidFill>
                            <a:schemeClr val="bg1"/>
                          </a:solidFill>
                        </a:rPr>
                        <a:t>Understand what a Pull strategy is.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Explain the difference between downloaded and streamed music.</a:t>
                      </a:r>
                    </a:p>
                    <a:p>
                      <a:endParaRPr lang="en-US" b="1" dirty="0">
                        <a:solidFill>
                          <a:schemeClr val="bg1"/>
                        </a:solidFill>
                      </a:endParaRPr>
                    </a:p>
                    <a:p>
                      <a:r>
                        <a:rPr lang="en-US" b="1" dirty="0">
                          <a:solidFill>
                            <a:schemeClr val="bg1"/>
                          </a:solidFill>
                        </a:rPr>
                        <a:t>Suggest examples of promotional</a:t>
                      </a:r>
                      <a:r>
                        <a:rPr lang="en-US" b="1" baseline="0" dirty="0">
                          <a:solidFill>
                            <a:schemeClr val="bg1"/>
                          </a:solidFill>
                        </a:rPr>
                        <a:t> methods that make up a Pull strategy.</a:t>
                      </a:r>
                    </a:p>
                    <a:p>
                      <a:endParaRPr lang="en-US" b="1" baseline="0" dirty="0">
                        <a:solidFill>
                          <a:schemeClr val="bg1"/>
                        </a:solidFill>
                      </a:endParaRPr>
                    </a:p>
                    <a:p>
                      <a:r>
                        <a:rPr lang="en-US" b="1" baseline="0" dirty="0">
                          <a:solidFill>
                            <a:schemeClr val="bg1"/>
                          </a:solidFill>
                        </a:rPr>
                        <a:t>Evaluate which types of advertising are suitable for different target audiences.</a:t>
                      </a:r>
                      <a:endParaRPr lang="en-GB" b="1" dirty="0">
                        <a:solidFill>
                          <a:schemeClr val="bg1"/>
                        </a:solidFill>
                      </a:endParaRPr>
                    </a:p>
                  </a:txBody>
                  <a:tcPr>
                    <a:solidFill>
                      <a:srgbClr val="002060"/>
                    </a:solidFill>
                  </a:tcPr>
                </a:tc>
                <a:extLst>
                  <a:ext uri="{0D108BD9-81ED-4DB2-BD59-A6C34878D82A}">
                    <a16:rowId xmlns="" xmlns:a16="http://schemas.microsoft.com/office/drawing/2014/main" val="3799569420"/>
                  </a:ext>
                </a:extLst>
              </a:tr>
              <a:tr h="807515">
                <a:tc>
                  <a:txBody>
                    <a:bodyPr/>
                    <a:lstStyle/>
                    <a:p>
                      <a:endParaRPr lang="en-GB" b="1" dirty="0">
                        <a:solidFill>
                          <a:schemeClr val="bg1"/>
                        </a:solidFill>
                      </a:endParaRPr>
                    </a:p>
                  </a:txBody>
                  <a:tcPr>
                    <a:solidFill>
                      <a:srgbClr val="002060"/>
                    </a:solidFill>
                  </a:tcPr>
                </a:tc>
                <a:tc>
                  <a:txBody>
                    <a:bodyPr/>
                    <a:lstStyle/>
                    <a:p>
                      <a:endParaRPr lang="en-GB" dirty="0"/>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solidFill>
                      <a:srgbClr val="002060"/>
                    </a:solidFill>
                  </a:tcPr>
                </a:tc>
                <a:extLst>
                  <a:ext uri="{0D108BD9-81ED-4DB2-BD59-A6C34878D82A}">
                    <a16:rowId xmlns="" xmlns:a16="http://schemas.microsoft.com/office/drawing/2014/main" val="69378650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37573375"/>
              </p:ext>
            </p:extLst>
          </p:nvPr>
        </p:nvGraphicFramePr>
        <p:xfrm>
          <a:off x="371572" y="5085438"/>
          <a:ext cx="9755448" cy="1258212"/>
        </p:xfrm>
        <a:graphic>
          <a:graphicData uri="http://schemas.openxmlformats.org/drawingml/2006/table">
            <a:tbl>
              <a:tblPr firstRow="1" bandRow="1">
                <a:tableStyleId>{5C22544A-7EE6-4342-B048-85BDC9FD1C3A}</a:tableStyleId>
              </a:tblPr>
              <a:tblGrid>
                <a:gridCol w="3251816">
                  <a:extLst>
                    <a:ext uri="{9D8B030D-6E8A-4147-A177-3AD203B41FA5}">
                      <a16:colId xmlns="" xmlns:a16="http://schemas.microsoft.com/office/drawing/2014/main" val="20000"/>
                    </a:ext>
                  </a:extLst>
                </a:gridCol>
                <a:gridCol w="3251816">
                  <a:extLst>
                    <a:ext uri="{9D8B030D-6E8A-4147-A177-3AD203B41FA5}">
                      <a16:colId xmlns="" xmlns:a16="http://schemas.microsoft.com/office/drawing/2014/main" val="20001"/>
                    </a:ext>
                  </a:extLst>
                </a:gridCol>
                <a:gridCol w="3251816">
                  <a:extLst>
                    <a:ext uri="{9D8B030D-6E8A-4147-A177-3AD203B41FA5}">
                      <a16:colId xmlns="" xmlns:a16="http://schemas.microsoft.com/office/drawing/2014/main" val="20002"/>
                    </a:ext>
                  </a:extLst>
                </a:gridCol>
              </a:tblGrid>
              <a:tr h="1258212">
                <a:tc>
                  <a:txBody>
                    <a:bodyPr/>
                    <a:lstStyle/>
                    <a:p>
                      <a:r>
                        <a:rPr lang="en-GB" sz="1800" dirty="0"/>
                        <a:t>CHALLENGE:</a:t>
                      </a:r>
                    </a:p>
                  </a:txBody>
                  <a:tcPr>
                    <a:solidFill>
                      <a:srgbClr val="00B050"/>
                    </a:solidFill>
                  </a:tcPr>
                </a:tc>
                <a:tc>
                  <a:txBody>
                    <a:bodyPr/>
                    <a:lstStyle/>
                    <a:p>
                      <a:r>
                        <a:rPr lang="en-US" sz="1800" dirty="0"/>
                        <a:t>List three places you</a:t>
                      </a:r>
                      <a:r>
                        <a:rPr lang="en-US" sz="1800" baseline="0" dirty="0"/>
                        <a:t> can download music from and three places you can stream music from.</a:t>
                      </a:r>
                      <a:endParaRPr lang="en-GB" sz="1800" dirty="0"/>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Suggest which types of promotion suit certain target audiences and explain why.</a:t>
                      </a:r>
                      <a:endParaRPr lang="en-GB" b="1" dirty="0">
                        <a:solidFill>
                          <a:schemeClr val="bg1"/>
                        </a:solidFill>
                      </a:endParaRPr>
                    </a:p>
                  </a:txBody>
                  <a:tcPr>
                    <a:solidFill>
                      <a:srgbClr val="00B050"/>
                    </a:solidFill>
                  </a:tcPr>
                </a:tc>
                <a:extLst>
                  <a:ext uri="{0D108BD9-81ED-4DB2-BD59-A6C34878D82A}">
                    <a16:rowId xmlns="" xmlns:a16="http://schemas.microsoft.com/office/drawing/2014/main" val="10000"/>
                  </a:ext>
                </a:extLst>
              </a:tr>
            </a:tbl>
          </a:graphicData>
        </a:graphic>
      </p:graphicFrame>
      <p:sp>
        <p:nvSpPr>
          <p:cNvPr id="4" name="Striped Right Arrow 3"/>
          <p:cNvSpPr/>
          <p:nvPr/>
        </p:nvSpPr>
        <p:spPr>
          <a:xfrm>
            <a:off x="861391" y="0"/>
            <a:ext cx="5697826" cy="62825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94831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6274" y="1148834"/>
            <a:ext cx="5457825" cy="1938992"/>
          </a:xfrm>
          <a:prstGeom prst="rect">
            <a:avLst/>
          </a:prstGeom>
          <a:solidFill>
            <a:srgbClr val="002060"/>
          </a:solidFill>
        </p:spPr>
        <p:txBody>
          <a:bodyPr wrap="square" rtlCol="0">
            <a:spAutoFit/>
          </a:bodyPr>
          <a:lstStyle/>
          <a:p>
            <a:r>
              <a:rPr lang="en-US" sz="4000" b="1" dirty="0">
                <a:solidFill>
                  <a:srgbClr val="FFFF00"/>
                </a:solidFill>
              </a:rPr>
              <a:t>Q: How much is the UK Music Business worth each year?</a:t>
            </a:r>
            <a:endParaRPr lang="en-GB" sz="4000" b="1" dirty="0">
              <a:solidFill>
                <a:srgbClr val="FFFF00"/>
              </a:solidFill>
            </a:endParaRPr>
          </a:p>
        </p:txBody>
      </p:sp>
      <p:sp>
        <p:nvSpPr>
          <p:cNvPr id="5" name="TextBox 4"/>
          <p:cNvSpPr txBox="1"/>
          <p:nvPr/>
        </p:nvSpPr>
        <p:spPr>
          <a:xfrm>
            <a:off x="6315075" y="1144041"/>
            <a:ext cx="3600450" cy="1938992"/>
          </a:xfrm>
          <a:prstGeom prst="rect">
            <a:avLst/>
          </a:prstGeom>
          <a:solidFill>
            <a:srgbClr val="002060"/>
          </a:solidFill>
        </p:spPr>
        <p:txBody>
          <a:bodyPr wrap="square" rtlCol="0">
            <a:spAutoFit/>
          </a:bodyPr>
          <a:lstStyle/>
          <a:p>
            <a:r>
              <a:rPr lang="en-US" sz="4000" b="1" dirty="0">
                <a:solidFill>
                  <a:srgbClr val="00B0F0"/>
                </a:solidFill>
              </a:rPr>
              <a:t>A: 5.2 Billion GBP! </a:t>
            </a:r>
          </a:p>
          <a:p>
            <a:r>
              <a:rPr lang="en-US" sz="4000" b="1" dirty="0">
                <a:solidFill>
                  <a:srgbClr val="00B0F0"/>
                </a:solidFill>
              </a:rPr>
              <a:t>(2018-19)</a:t>
            </a:r>
            <a:endParaRPr lang="en-GB" sz="4000" b="1" dirty="0">
              <a:solidFill>
                <a:srgbClr val="00B0F0"/>
              </a:solidFill>
            </a:endParaRPr>
          </a:p>
        </p:txBody>
      </p:sp>
      <p:cxnSp>
        <p:nvCxnSpPr>
          <p:cNvPr id="9" name="Straight Connector 8"/>
          <p:cNvCxnSpPr/>
          <p:nvPr/>
        </p:nvCxnSpPr>
        <p:spPr>
          <a:xfrm flipV="1">
            <a:off x="0" y="3159233"/>
            <a:ext cx="12192000" cy="4793"/>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210299" y="681931"/>
            <a:ext cx="19050" cy="5852219"/>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14950" y="-95265"/>
            <a:ext cx="6648450" cy="830997"/>
          </a:xfrm>
          <a:prstGeom prst="rect">
            <a:avLst/>
          </a:prstGeom>
          <a:noFill/>
        </p:spPr>
        <p:txBody>
          <a:bodyPr wrap="square" rtlCol="0">
            <a:spAutoFit/>
          </a:bodyPr>
          <a:lstStyle/>
          <a:p>
            <a:r>
              <a:rPr lang="en-US" sz="4800" b="1" dirty="0">
                <a:solidFill>
                  <a:schemeClr val="bg1"/>
                </a:solidFill>
              </a:rPr>
              <a:t>Let’s get thinking…</a:t>
            </a:r>
            <a:endParaRPr lang="en-GB" sz="4800" b="1" dirty="0">
              <a:solidFill>
                <a:schemeClr val="bg1"/>
              </a:solidFill>
            </a:endParaRPr>
          </a:p>
        </p:txBody>
      </p:sp>
      <p:sp>
        <p:nvSpPr>
          <p:cNvPr id="15" name="TextBox 14"/>
          <p:cNvSpPr txBox="1"/>
          <p:nvPr/>
        </p:nvSpPr>
        <p:spPr>
          <a:xfrm>
            <a:off x="647701" y="3572335"/>
            <a:ext cx="5448299" cy="1938992"/>
          </a:xfrm>
          <a:prstGeom prst="rect">
            <a:avLst/>
          </a:prstGeom>
          <a:solidFill>
            <a:srgbClr val="002060"/>
          </a:solidFill>
        </p:spPr>
        <p:txBody>
          <a:bodyPr wrap="square" rtlCol="0">
            <a:spAutoFit/>
          </a:bodyPr>
          <a:lstStyle/>
          <a:p>
            <a:r>
              <a:rPr lang="en-US" sz="4000" b="1" dirty="0">
                <a:solidFill>
                  <a:schemeClr val="bg1"/>
                </a:solidFill>
              </a:rPr>
              <a:t>60% of that comes from downloading or streaming music.</a:t>
            </a:r>
            <a:endParaRPr lang="en-GB" sz="4000" b="1" dirty="0">
              <a:solidFill>
                <a:schemeClr val="bg1"/>
              </a:solidFill>
            </a:endParaRPr>
          </a:p>
        </p:txBody>
      </p:sp>
      <p:sp>
        <p:nvSpPr>
          <p:cNvPr id="16" name="TextBox 15"/>
          <p:cNvSpPr txBox="1"/>
          <p:nvPr/>
        </p:nvSpPr>
        <p:spPr>
          <a:xfrm>
            <a:off x="6315075" y="3431409"/>
            <a:ext cx="5514975" cy="830997"/>
          </a:xfrm>
          <a:prstGeom prst="rect">
            <a:avLst/>
          </a:prstGeom>
          <a:solidFill>
            <a:srgbClr val="002060"/>
          </a:solidFill>
        </p:spPr>
        <p:txBody>
          <a:bodyPr wrap="square" rtlCol="0">
            <a:spAutoFit/>
          </a:bodyPr>
          <a:lstStyle/>
          <a:p>
            <a:r>
              <a:rPr lang="en-US" sz="2400" b="1" dirty="0">
                <a:solidFill>
                  <a:srgbClr val="FF9300"/>
                </a:solidFill>
              </a:rPr>
              <a:t>What’s the difference between downloading and streaming music?</a:t>
            </a:r>
            <a:endParaRPr lang="en-GB" sz="2400" b="1" dirty="0">
              <a:solidFill>
                <a:srgbClr val="FF9300"/>
              </a:solidFill>
            </a:endParaRPr>
          </a:p>
        </p:txBody>
      </p:sp>
      <p:sp>
        <p:nvSpPr>
          <p:cNvPr id="17" name="TextBox 16"/>
          <p:cNvSpPr txBox="1"/>
          <p:nvPr/>
        </p:nvSpPr>
        <p:spPr>
          <a:xfrm>
            <a:off x="6305549" y="4529789"/>
            <a:ext cx="5514975" cy="1569660"/>
          </a:xfrm>
          <a:prstGeom prst="rect">
            <a:avLst/>
          </a:prstGeom>
          <a:solidFill>
            <a:srgbClr val="002060"/>
          </a:solidFill>
        </p:spPr>
        <p:txBody>
          <a:bodyPr wrap="square" rtlCol="0">
            <a:spAutoFit/>
          </a:bodyPr>
          <a:lstStyle/>
          <a:p>
            <a:r>
              <a:rPr lang="en-US" sz="2400" b="1" dirty="0">
                <a:solidFill>
                  <a:srgbClr val="FF9300"/>
                </a:solidFill>
              </a:rPr>
              <a:t>Downloaded music is </a:t>
            </a:r>
            <a:r>
              <a:rPr lang="en-US" sz="2400" b="1" dirty="0">
                <a:solidFill>
                  <a:srgbClr val="FFFF00"/>
                </a:solidFill>
              </a:rPr>
              <a:t>stored onto memory </a:t>
            </a:r>
            <a:r>
              <a:rPr lang="en-US" sz="2400" b="1" dirty="0">
                <a:solidFill>
                  <a:srgbClr val="FF9300"/>
                </a:solidFill>
              </a:rPr>
              <a:t>and streamed music is only </a:t>
            </a:r>
            <a:r>
              <a:rPr lang="en-US" sz="2400" b="1" dirty="0">
                <a:solidFill>
                  <a:srgbClr val="FFFF00"/>
                </a:solidFill>
              </a:rPr>
              <a:t>available to be played </a:t>
            </a:r>
            <a:r>
              <a:rPr lang="en-US" sz="2400" b="1" dirty="0">
                <a:solidFill>
                  <a:srgbClr val="FF9300"/>
                </a:solidFill>
              </a:rPr>
              <a:t>by a certain website or music provider.</a:t>
            </a:r>
            <a:endParaRPr lang="en-GB" sz="2400" b="1" dirty="0">
              <a:solidFill>
                <a:srgbClr val="FF9300"/>
              </a:solidFill>
            </a:endParaRPr>
          </a:p>
        </p:txBody>
      </p:sp>
    </p:spTree>
    <p:extLst>
      <p:ext uri="{BB962C8B-B14F-4D97-AF65-F5344CB8AC3E}">
        <p14:creationId xmlns:p14="http://schemas.microsoft.com/office/powerpoint/2010/main" val="24684370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ink Pair Share – Mantra4Chang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57225" y="523783"/>
            <a:ext cx="1004255" cy="1828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1032831"/>
            <a:ext cx="8591550" cy="1200329"/>
          </a:xfrm>
          <a:prstGeom prst="rect">
            <a:avLst/>
          </a:prstGeom>
          <a:noFill/>
        </p:spPr>
        <p:txBody>
          <a:bodyPr wrap="square" rtlCol="0">
            <a:spAutoFit/>
          </a:bodyPr>
          <a:lstStyle/>
          <a:p>
            <a:r>
              <a:rPr lang="en-US" sz="3600" b="1" dirty="0"/>
              <a:t>When did you last buy/download/stream a piece of music?</a:t>
            </a:r>
            <a:endParaRPr lang="en-GB" sz="3600" b="1" dirty="0"/>
          </a:p>
        </p:txBody>
      </p:sp>
      <p:pic>
        <p:nvPicPr>
          <p:cNvPr id="7" name="Picture 4" descr="Think Pair Share – Mantra4Chang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02606" y="2552699"/>
            <a:ext cx="1313492" cy="19431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7400" y="2962185"/>
            <a:ext cx="7772400" cy="1200329"/>
          </a:xfrm>
          <a:prstGeom prst="rect">
            <a:avLst/>
          </a:prstGeom>
          <a:noFill/>
        </p:spPr>
        <p:txBody>
          <a:bodyPr wrap="square" rtlCol="0">
            <a:spAutoFit/>
          </a:bodyPr>
          <a:lstStyle/>
          <a:p>
            <a:r>
              <a:rPr lang="en-US" sz="3600" b="1" dirty="0"/>
              <a:t>Where did you hear about it? How did you know it existed? </a:t>
            </a:r>
            <a:endParaRPr lang="en-GB" sz="3600" b="1" dirty="0"/>
          </a:p>
        </p:txBody>
      </p:sp>
      <p:pic>
        <p:nvPicPr>
          <p:cNvPr id="9" name="Picture 6" descr="Think Pair Share – Mantra4Change"/>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81110" y="4533901"/>
            <a:ext cx="1134988" cy="19156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57399" y="4906278"/>
            <a:ext cx="8716617" cy="1754326"/>
          </a:xfrm>
          <a:prstGeom prst="rect">
            <a:avLst/>
          </a:prstGeom>
          <a:noFill/>
        </p:spPr>
        <p:txBody>
          <a:bodyPr wrap="square" rtlCol="0">
            <a:spAutoFit/>
          </a:bodyPr>
          <a:lstStyle/>
          <a:p>
            <a:r>
              <a:rPr lang="en-US" sz="3600" b="1" dirty="0"/>
              <a:t>Share your answers by writing them down and sending them to your teacher! </a:t>
            </a:r>
            <a:endParaRPr lang="en-GB" sz="3600" dirty="0"/>
          </a:p>
        </p:txBody>
      </p:sp>
      <p:cxnSp>
        <p:nvCxnSpPr>
          <p:cNvPr id="12" name="Straight Connector 11"/>
          <p:cNvCxnSpPr/>
          <p:nvPr/>
        </p:nvCxnSpPr>
        <p:spPr>
          <a:xfrm>
            <a:off x="0" y="2352584"/>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533901"/>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3755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562" y="780539"/>
            <a:ext cx="8867758" cy="954107"/>
          </a:xfrm>
          <a:prstGeom prst="rect">
            <a:avLst/>
          </a:prstGeom>
          <a:solidFill>
            <a:schemeClr val="bg1">
              <a:lumMod val="75000"/>
            </a:schemeClr>
          </a:solidFill>
        </p:spPr>
        <p:txBody>
          <a:bodyPr wrap="square">
            <a:spAutoFit/>
          </a:bodyPr>
          <a:lstStyle/>
          <a:p>
            <a:r>
              <a:rPr lang="en-US" sz="2800" b="1" dirty="0">
                <a:solidFill>
                  <a:srgbClr val="002060"/>
                </a:solidFill>
                <a:latin typeface="+mj-lt"/>
              </a:rPr>
              <a:t>Music has undergone a big change in the way that new artists or bands are promoted</a:t>
            </a:r>
            <a:r>
              <a:rPr lang="en-US" sz="2800" b="1" dirty="0">
                <a:solidFill>
                  <a:srgbClr val="002060"/>
                </a:solidFill>
                <a:latin typeface="medium-content-sans-serif-font"/>
              </a:rPr>
              <a:t>.</a:t>
            </a:r>
            <a:endParaRPr lang="en-US" sz="2800" b="1" i="0" dirty="0">
              <a:solidFill>
                <a:srgbClr val="002060"/>
              </a:solidFill>
              <a:effectLst/>
              <a:latin typeface="medium-content-sans-serif-font"/>
            </a:endParaRPr>
          </a:p>
        </p:txBody>
      </p:sp>
      <p:sp>
        <p:nvSpPr>
          <p:cNvPr id="3" name="Rectangle 2"/>
          <p:cNvSpPr/>
          <p:nvPr/>
        </p:nvSpPr>
        <p:spPr>
          <a:xfrm>
            <a:off x="550562" y="1885304"/>
            <a:ext cx="5079529" cy="4524315"/>
          </a:xfrm>
          <a:prstGeom prst="rect">
            <a:avLst/>
          </a:prstGeom>
          <a:solidFill>
            <a:schemeClr val="bg1">
              <a:lumMod val="75000"/>
            </a:schemeClr>
          </a:solidFill>
        </p:spPr>
        <p:txBody>
          <a:bodyPr wrap="square">
            <a:spAutoFit/>
          </a:bodyPr>
          <a:lstStyle/>
          <a:p>
            <a:r>
              <a:rPr lang="en-US" sz="3200" b="1" dirty="0">
                <a:solidFill>
                  <a:srgbClr val="002060"/>
                </a:solidFill>
              </a:rPr>
              <a:t>In the past, Record  Companies would </a:t>
            </a:r>
            <a:r>
              <a:rPr lang="en-US" sz="3200" b="1" dirty="0">
                <a:solidFill>
                  <a:srgbClr val="FF0000"/>
                </a:solidFill>
              </a:rPr>
              <a:t>‘PUSH’</a:t>
            </a:r>
            <a:r>
              <a:rPr lang="en-US" sz="3200" b="1" dirty="0">
                <a:solidFill>
                  <a:srgbClr val="002060"/>
                </a:solidFill>
              </a:rPr>
              <a:t> an act across the radio, then book them on a TV show, then maybe try to get them in the tabloid newspapers or magazines. </a:t>
            </a:r>
            <a:endParaRPr lang="en-GB" sz="3200" dirty="0">
              <a:solidFill>
                <a:srgbClr val="002060"/>
              </a:solidFill>
            </a:endParaRPr>
          </a:p>
        </p:txBody>
      </p:sp>
      <p:sp>
        <p:nvSpPr>
          <p:cNvPr id="4" name="Rectangle 3"/>
          <p:cNvSpPr/>
          <p:nvPr/>
        </p:nvSpPr>
        <p:spPr>
          <a:xfrm>
            <a:off x="5903771" y="1907025"/>
            <a:ext cx="5487040" cy="3539430"/>
          </a:xfrm>
          <a:prstGeom prst="rect">
            <a:avLst/>
          </a:prstGeom>
          <a:solidFill>
            <a:schemeClr val="bg1">
              <a:lumMod val="75000"/>
            </a:schemeClr>
          </a:solidFill>
        </p:spPr>
        <p:txBody>
          <a:bodyPr wrap="square">
            <a:spAutoFit/>
          </a:bodyPr>
          <a:lstStyle/>
          <a:p>
            <a:r>
              <a:rPr lang="en-US" sz="3200" b="1" dirty="0">
                <a:solidFill>
                  <a:srgbClr val="002060"/>
                </a:solidFill>
              </a:rPr>
              <a:t>Now it’s all about creating engaging ‘content’ and creating a </a:t>
            </a:r>
            <a:r>
              <a:rPr lang="en-US" sz="3200" b="1" dirty="0">
                <a:solidFill>
                  <a:srgbClr val="FF0000"/>
                </a:solidFill>
              </a:rPr>
              <a:t>‘PULL’ </a:t>
            </a:r>
            <a:r>
              <a:rPr lang="en-US" sz="3200" b="1" dirty="0">
                <a:solidFill>
                  <a:srgbClr val="002060"/>
                </a:solidFill>
              </a:rPr>
              <a:t>strategy. Put simply, there is so much ‘content’ released online, TV, radio, newspapers and magazines ALL AT ONCE.</a:t>
            </a:r>
          </a:p>
        </p:txBody>
      </p:sp>
    </p:spTree>
    <p:extLst>
      <p:ext uri="{BB962C8B-B14F-4D97-AF65-F5344CB8AC3E}">
        <p14:creationId xmlns:p14="http://schemas.microsoft.com/office/powerpoint/2010/main" val="6142238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4897" y="2934768"/>
            <a:ext cx="1967631" cy="1758784"/>
          </a:xfrm>
          <a:prstGeom prst="rect">
            <a:avLst/>
          </a:prstGeom>
        </p:spPr>
      </p:pic>
      <p:sp>
        <p:nvSpPr>
          <p:cNvPr id="9" name="TextBox 8"/>
          <p:cNvSpPr txBox="1"/>
          <p:nvPr/>
        </p:nvSpPr>
        <p:spPr>
          <a:xfrm>
            <a:off x="2075975" y="2881452"/>
            <a:ext cx="2554941" cy="1015663"/>
          </a:xfrm>
          <a:prstGeom prst="rect">
            <a:avLst/>
          </a:prstGeom>
          <a:solidFill>
            <a:schemeClr val="bg1">
              <a:lumMod val="75000"/>
            </a:schemeClr>
          </a:solidFill>
        </p:spPr>
        <p:txBody>
          <a:bodyPr wrap="square" rtlCol="0">
            <a:spAutoFit/>
          </a:bodyPr>
          <a:lstStyle/>
          <a:p>
            <a:r>
              <a:rPr lang="en-US" sz="6000" b="1" dirty="0">
                <a:solidFill>
                  <a:srgbClr val="002060"/>
                </a:solidFill>
              </a:rPr>
              <a:t>PUSH</a:t>
            </a:r>
            <a:endParaRPr lang="en-GB" sz="6000" b="1" dirty="0">
              <a:solidFill>
                <a:srgbClr val="002060"/>
              </a:solidFill>
            </a:endParaRPr>
          </a:p>
        </p:txBody>
      </p:sp>
      <p:sp>
        <p:nvSpPr>
          <p:cNvPr id="10" name="Equal 9"/>
          <p:cNvSpPr/>
          <p:nvPr/>
        </p:nvSpPr>
        <p:spPr>
          <a:xfrm>
            <a:off x="8655693" y="3049958"/>
            <a:ext cx="1290918" cy="564776"/>
          </a:xfrm>
          <a:prstGeom prst="mathEqua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4606082" y="1721908"/>
            <a:ext cx="4145392" cy="3785652"/>
          </a:xfrm>
          <a:prstGeom prst="rect">
            <a:avLst/>
          </a:prstGeom>
          <a:noFill/>
          <a:ln>
            <a:solidFill>
              <a:schemeClr val="tx1"/>
            </a:solidFill>
          </a:ln>
        </p:spPr>
        <p:txBody>
          <a:bodyPr wrap="square" rtlCol="0">
            <a:spAutoFit/>
          </a:bodyPr>
          <a:lstStyle/>
          <a:p>
            <a:pPr marL="342900" indent="-342900">
              <a:buAutoNum type="arabicPeriod"/>
            </a:pPr>
            <a:r>
              <a:rPr lang="en-US" sz="2400" b="1" dirty="0">
                <a:solidFill>
                  <a:srgbClr val="002060"/>
                </a:solidFill>
              </a:rPr>
              <a:t>Playing a song on the radio repeatedly to generate interest. Continue to ‘PUSH’ the song onto unsuspecting listeners.</a:t>
            </a:r>
          </a:p>
          <a:p>
            <a:pPr marL="342900" indent="-342900">
              <a:buAutoNum type="arabicPeriod"/>
            </a:pPr>
            <a:r>
              <a:rPr lang="en-US" sz="2400" b="1" dirty="0">
                <a:solidFill>
                  <a:srgbClr val="002060"/>
                </a:solidFill>
              </a:rPr>
              <a:t>Once a listener decides they like the song, they will go and find out more about it, maybe buy it.</a:t>
            </a:r>
          </a:p>
        </p:txBody>
      </p:sp>
      <p:sp>
        <p:nvSpPr>
          <p:cNvPr id="16" name="TextBox 15"/>
          <p:cNvSpPr txBox="1"/>
          <p:nvPr/>
        </p:nvSpPr>
        <p:spPr>
          <a:xfrm>
            <a:off x="5826034" y="0"/>
            <a:ext cx="5199017" cy="769441"/>
          </a:xfrm>
          <a:prstGeom prst="rect">
            <a:avLst/>
          </a:prstGeom>
          <a:noFill/>
        </p:spPr>
        <p:txBody>
          <a:bodyPr wrap="square" rtlCol="0">
            <a:spAutoFit/>
          </a:bodyPr>
          <a:lstStyle/>
          <a:p>
            <a:r>
              <a:rPr lang="en-US" sz="4400" b="1" dirty="0">
                <a:solidFill>
                  <a:schemeClr val="bg1"/>
                </a:solidFill>
              </a:rPr>
              <a:t>How it works…</a:t>
            </a:r>
            <a:endParaRPr lang="en-GB" sz="4400" b="1" dirty="0">
              <a:solidFill>
                <a:schemeClr val="bg1"/>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187" y="2934768"/>
            <a:ext cx="1919917" cy="1919917"/>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26634" y="2515320"/>
            <a:ext cx="689690" cy="732263"/>
          </a:xfrm>
          <a:prstGeom prst="rect">
            <a:avLst/>
          </a:prstGeom>
        </p:spPr>
      </p:pic>
    </p:spTree>
    <p:extLst>
      <p:ext uri="{BB962C8B-B14F-4D97-AF65-F5344CB8AC3E}">
        <p14:creationId xmlns:p14="http://schemas.microsoft.com/office/powerpoint/2010/main" val="37820396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2667" y="608280"/>
            <a:ext cx="9685866" cy="1938992"/>
          </a:xfrm>
          <a:prstGeom prst="rect">
            <a:avLst/>
          </a:prstGeom>
          <a:solidFill>
            <a:srgbClr val="002060"/>
          </a:solidFill>
        </p:spPr>
        <p:txBody>
          <a:bodyPr wrap="square" rtlCol="0">
            <a:spAutoFit/>
          </a:bodyPr>
          <a:lstStyle/>
          <a:p>
            <a:r>
              <a:rPr lang="en-GB" sz="4000" b="1" dirty="0">
                <a:solidFill>
                  <a:srgbClr val="00FF00"/>
                </a:solidFill>
              </a:rPr>
              <a:t>Do Now Activity</a:t>
            </a:r>
          </a:p>
          <a:p>
            <a:r>
              <a:rPr lang="en-GB" sz="4000" b="1" dirty="0">
                <a:solidFill>
                  <a:srgbClr val="00FF00"/>
                </a:solidFill>
              </a:rPr>
              <a:t>Key Term Check! Create a glossary for the following keywords. </a:t>
            </a:r>
          </a:p>
        </p:txBody>
      </p:sp>
      <p:sp>
        <p:nvSpPr>
          <p:cNvPr id="6" name="TextBox 5"/>
          <p:cNvSpPr txBox="1"/>
          <p:nvPr/>
        </p:nvSpPr>
        <p:spPr>
          <a:xfrm>
            <a:off x="592667" y="2879568"/>
            <a:ext cx="8250887" cy="2862322"/>
          </a:xfrm>
          <a:prstGeom prst="rect">
            <a:avLst/>
          </a:prstGeom>
          <a:solidFill>
            <a:srgbClr val="002060"/>
          </a:solidFill>
        </p:spPr>
        <p:txBody>
          <a:bodyPr wrap="square" rtlCol="0">
            <a:spAutoFit/>
          </a:bodyPr>
          <a:lstStyle/>
          <a:p>
            <a:pPr marL="571500" indent="-571500">
              <a:buFont typeface="Arial" panose="020B0604020202020204" pitchFamily="34" charset="0"/>
              <a:buChar char="•"/>
            </a:pPr>
            <a:r>
              <a:rPr lang="en-GB" sz="2000" b="1" dirty="0">
                <a:solidFill>
                  <a:srgbClr val="FFFF00"/>
                </a:solidFill>
              </a:rPr>
              <a:t>Music Production</a:t>
            </a:r>
          </a:p>
          <a:p>
            <a:pPr marL="571500" indent="-571500">
              <a:buFont typeface="Arial" panose="020B0604020202020204" pitchFamily="34" charset="0"/>
              <a:buChar char="•"/>
            </a:pPr>
            <a:r>
              <a:rPr lang="en-GB" sz="2000" b="1" dirty="0">
                <a:solidFill>
                  <a:srgbClr val="FFFF00"/>
                </a:solidFill>
              </a:rPr>
              <a:t>Music Promotion</a:t>
            </a:r>
          </a:p>
          <a:p>
            <a:pPr marL="571500" indent="-571500">
              <a:buFont typeface="Arial" panose="020B0604020202020204" pitchFamily="34" charset="0"/>
              <a:buChar char="•"/>
            </a:pPr>
            <a:r>
              <a:rPr lang="en-GB" sz="2000" b="1" dirty="0">
                <a:solidFill>
                  <a:srgbClr val="FFFF00"/>
                </a:solidFill>
              </a:rPr>
              <a:t>Music Distribution</a:t>
            </a:r>
          </a:p>
          <a:p>
            <a:pPr marL="571500" indent="-571500">
              <a:buFont typeface="Arial" panose="020B0604020202020204" pitchFamily="34" charset="0"/>
              <a:buChar char="•"/>
            </a:pPr>
            <a:r>
              <a:rPr lang="en-US" sz="2000" b="1" dirty="0">
                <a:solidFill>
                  <a:srgbClr val="FFFF00"/>
                </a:solidFill>
              </a:rPr>
              <a:t>Final Mix</a:t>
            </a:r>
          </a:p>
          <a:p>
            <a:pPr marL="571500" indent="-571500">
              <a:buFont typeface="Arial" panose="020B0604020202020204" pitchFamily="34" charset="0"/>
              <a:buChar char="•"/>
            </a:pPr>
            <a:r>
              <a:rPr lang="en-US" sz="2000" b="1" dirty="0">
                <a:solidFill>
                  <a:srgbClr val="FFFF00"/>
                </a:solidFill>
              </a:rPr>
              <a:t>Master Copy</a:t>
            </a:r>
          </a:p>
          <a:p>
            <a:pPr marL="571500" indent="-571500">
              <a:buFont typeface="Arial" panose="020B0604020202020204" pitchFamily="34" charset="0"/>
              <a:buChar char="•"/>
            </a:pPr>
            <a:r>
              <a:rPr lang="en-US" sz="2000" b="1" dirty="0">
                <a:solidFill>
                  <a:srgbClr val="FFFF00"/>
                </a:solidFill>
              </a:rPr>
              <a:t>Audio File</a:t>
            </a:r>
          </a:p>
          <a:p>
            <a:pPr marL="571500" indent="-571500">
              <a:buFont typeface="Arial" panose="020B0604020202020204" pitchFamily="34" charset="0"/>
              <a:buChar char="•"/>
            </a:pPr>
            <a:r>
              <a:rPr lang="en-US" sz="2000" b="1" dirty="0">
                <a:solidFill>
                  <a:srgbClr val="FFFF00"/>
                </a:solidFill>
              </a:rPr>
              <a:t>AAC/Mp3</a:t>
            </a:r>
          </a:p>
          <a:p>
            <a:pPr marL="571500" indent="-571500">
              <a:buFont typeface="Arial" panose="020B0604020202020204" pitchFamily="34" charset="0"/>
              <a:buChar char="•"/>
            </a:pPr>
            <a:r>
              <a:rPr lang="en-US" sz="2000" b="1" dirty="0">
                <a:solidFill>
                  <a:srgbClr val="FFFF00"/>
                </a:solidFill>
              </a:rPr>
              <a:t>Producer</a:t>
            </a:r>
          </a:p>
          <a:p>
            <a:pPr marL="571500" indent="-571500">
              <a:buFont typeface="Arial" panose="020B0604020202020204" pitchFamily="34" charset="0"/>
              <a:buChar char="•"/>
            </a:pPr>
            <a:r>
              <a:rPr lang="en-US" sz="2000" b="1" dirty="0">
                <a:solidFill>
                  <a:srgbClr val="FFFF00"/>
                </a:solidFill>
              </a:rPr>
              <a:t>Digital Audio Workstation</a:t>
            </a:r>
            <a:endParaRPr lang="en-GB" sz="2000" b="1" dirty="0">
              <a:solidFill>
                <a:srgbClr val="FFFF00"/>
              </a:solidFill>
            </a:endParaRPr>
          </a:p>
        </p:txBody>
      </p:sp>
    </p:spTree>
    <p:extLst>
      <p:ext uri="{BB962C8B-B14F-4D97-AF65-F5344CB8AC3E}">
        <p14:creationId xmlns:p14="http://schemas.microsoft.com/office/powerpoint/2010/main" val="19360863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826034" y="0"/>
            <a:ext cx="5199017" cy="769441"/>
          </a:xfrm>
          <a:prstGeom prst="rect">
            <a:avLst/>
          </a:prstGeom>
          <a:noFill/>
        </p:spPr>
        <p:txBody>
          <a:bodyPr wrap="square" rtlCol="0">
            <a:spAutoFit/>
          </a:bodyPr>
          <a:lstStyle/>
          <a:p>
            <a:r>
              <a:rPr lang="en-US" sz="4400" b="1" dirty="0">
                <a:solidFill>
                  <a:schemeClr val="bg1"/>
                </a:solidFill>
              </a:rPr>
              <a:t>How it works…</a:t>
            </a:r>
            <a:endParaRPr lang="en-GB" sz="4400" b="1" dirty="0">
              <a:solidFill>
                <a:schemeClr val="bg1"/>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211635" y="3042903"/>
            <a:ext cx="980365" cy="104088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18" y="2163867"/>
            <a:ext cx="1919917" cy="1919917"/>
          </a:xfrm>
          <a:prstGeom prst="rect">
            <a:avLst/>
          </a:prstGeom>
          <a:ln>
            <a:solidFill>
              <a:schemeClr val="tx1"/>
            </a:solidFill>
          </a:ln>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800961" y="2570717"/>
            <a:ext cx="3513909" cy="2435024"/>
          </a:xfrm>
          <a:prstGeom prst="rect">
            <a:avLst/>
          </a:prstGeom>
        </p:spPr>
      </p:pic>
      <p:sp>
        <p:nvSpPr>
          <p:cNvPr id="14" name="TextBox 13"/>
          <p:cNvSpPr txBox="1"/>
          <p:nvPr/>
        </p:nvSpPr>
        <p:spPr>
          <a:xfrm rot="21388446">
            <a:off x="7788417" y="2201507"/>
            <a:ext cx="2273956" cy="1015663"/>
          </a:xfrm>
          <a:prstGeom prst="rect">
            <a:avLst/>
          </a:prstGeom>
          <a:solidFill>
            <a:schemeClr val="bg1">
              <a:lumMod val="75000"/>
            </a:schemeClr>
          </a:solidFill>
        </p:spPr>
        <p:txBody>
          <a:bodyPr wrap="square" rtlCol="0">
            <a:spAutoFit/>
          </a:bodyPr>
          <a:lstStyle/>
          <a:p>
            <a:r>
              <a:rPr lang="en-US" sz="6000" b="1" dirty="0">
                <a:solidFill>
                  <a:srgbClr val="002060"/>
                </a:solidFill>
              </a:rPr>
              <a:t>PULL</a:t>
            </a:r>
            <a:endParaRPr lang="en-GB" sz="6000" b="1" dirty="0">
              <a:solidFill>
                <a:srgbClr val="002060"/>
              </a:solidFill>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1641" y="131485"/>
            <a:ext cx="1123710" cy="1134836"/>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476322" y="2338159"/>
            <a:ext cx="1802369" cy="1673086"/>
          </a:xfrm>
          <a:prstGeom prst="rect">
            <a:avLst/>
          </a:prstGeom>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1679868" y="384720"/>
            <a:ext cx="1267097" cy="1123405"/>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113983" y="4181247"/>
            <a:ext cx="915439" cy="1116558"/>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77248" y="4739526"/>
            <a:ext cx="1201375" cy="1138476"/>
          </a:xfrm>
          <a:prstGeom prst="rect">
            <a:avLst/>
          </a:prstGeom>
        </p:spPr>
      </p:pic>
      <p:pic>
        <p:nvPicPr>
          <p:cNvPr id="22" name="Picture 21"/>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2208833" y="1549599"/>
            <a:ext cx="1685109" cy="600891"/>
          </a:xfrm>
          <a:prstGeom prst="rect">
            <a:avLst/>
          </a:prstGeom>
        </p:spPr>
      </p:pic>
      <p:pic>
        <p:nvPicPr>
          <p:cNvPr id="23" name="Picture 2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64198" y="4744041"/>
            <a:ext cx="949915" cy="1337310"/>
          </a:xfrm>
          <a:prstGeom prst="rect">
            <a:avLst/>
          </a:prstGeom>
        </p:spPr>
      </p:pic>
      <p:sp>
        <p:nvSpPr>
          <p:cNvPr id="24" name="Right Brace 23"/>
          <p:cNvSpPr/>
          <p:nvPr/>
        </p:nvSpPr>
        <p:spPr>
          <a:xfrm>
            <a:off x="291642" y="131485"/>
            <a:ext cx="7467695" cy="6086435"/>
          </a:xfrm>
          <a:prstGeom prst="rightBrace">
            <a:avLst>
              <a:gd name="adj1" fmla="val 24357"/>
              <a:gd name="adj2" fmla="val 512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05630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 calcmode="lin" valueType="num">
                                      <p:cBhvr>
                                        <p:cTn id="57" dur="1000" fill="hold"/>
                                        <p:tgtEl>
                                          <p:spTgt spid="24"/>
                                        </p:tgtEl>
                                        <p:attrNameLst>
                                          <p:attrName>style.rotation</p:attrName>
                                        </p:attrNameLst>
                                      </p:cBhvr>
                                      <p:tavLst>
                                        <p:tav tm="0">
                                          <p:val>
                                            <p:fltVal val="90"/>
                                          </p:val>
                                        </p:tav>
                                        <p:tav tm="100000">
                                          <p:val>
                                            <p:fltVal val="0"/>
                                          </p:val>
                                        </p:tav>
                                      </p:tavLst>
                                    </p:anim>
                                    <p:animEffect transition="in" filter="fade">
                                      <p:cBhvr>
                                        <p:cTn id="58" dur="1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2000"/>
                                        <p:tgtEl>
                                          <p:spTgt spid="4"/>
                                        </p:tgtEl>
                                      </p:cBhvr>
                                    </p:animEffect>
                                    <p:anim calcmode="lin" valueType="num">
                                      <p:cBhvr>
                                        <p:cTn id="64" dur="2000" fill="hold"/>
                                        <p:tgtEl>
                                          <p:spTgt spid="4"/>
                                        </p:tgtEl>
                                        <p:attrNameLst>
                                          <p:attrName>ppt_w</p:attrName>
                                        </p:attrNameLst>
                                      </p:cBhvr>
                                      <p:tavLst>
                                        <p:tav tm="0" fmla="#ppt_w*sin(2.5*pi*$)">
                                          <p:val>
                                            <p:fltVal val="0"/>
                                          </p:val>
                                        </p:tav>
                                        <p:tav tm="100000">
                                          <p:val>
                                            <p:fltVal val="1"/>
                                          </p:val>
                                        </p:tav>
                                      </p:tavLst>
                                    </p:anim>
                                    <p:anim calcmode="lin" valueType="num">
                                      <p:cBhvr>
                                        <p:cTn id="6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rite This Down Clip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0940" y="410275"/>
            <a:ext cx="1016289" cy="10162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18158" y="848222"/>
            <a:ext cx="7393577" cy="584775"/>
          </a:xfrm>
          <a:prstGeom prst="rect">
            <a:avLst/>
          </a:prstGeom>
          <a:noFill/>
        </p:spPr>
        <p:txBody>
          <a:bodyPr wrap="square" rtlCol="0">
            <a:spAutoFit/>
          </a:bodyPr>
          <a:lstStyle/>
          <a:p>
            <a:r>
              <a:rPr lang="en-US" sz="3200" b="1" dirty="0"/>
              <a:t>Demonstrate your understanding…</a:t>
            </a:r>
            <a:endParaRPr lang="en-GB" sz="3200" b="1" dirty="0"/>
          </a:p>
        </p:txBody>
      </p:sp>
      <p:sp>
        <p:nvSpPr>
          <p:cNvPr id="4" name="TextBox 3"/>
          <p:cNvSpPr txBox="1"/>
          <p:nvPr/>
        </p:nvSpPr>
        <p:spPr>
          <a:xfrm>
            <a:off x="231750" y="1825898"/>
            <a:ext cx="8778240" cy="3416320"/>
          </a:xfrm>
          <a:prstGeom prst="rect">
            <a:avLst/>
          </a:prstGeom>
          <a:noFill/>
          <a:ln w="53975">
            <a:solidFill>
              <a:srgbClr val="FF0000"/>
            </a:solidFill>
          </a:ln>
        </p:spPr>
        <p:txBody>
          <a:bodyPr wrap="square" rtlCol="0">
            <a:spAutoFit/>
          </a:bodyPr>
          <a:lstStyle/>
          <a:p>
            <a:r>
              <a:rPr lang="en-US" sz="5400" b="1" dirty="0"/>
              <a:t>Write one paragraph that explains the difference between </a:t>
            </a:r>
            <a:r>
              <a:rPr lang="en-US" sz="5400" b="1" dirty="0">
                <a:solidFill>
                  <a:srgbClr val="FF0000"/>
                </a:solidFill>
              </a:rPr>
              <a:t>PUSH</a:t>
            </a:r>
            <a:r>
              <a:rPr lang="en-US" sz="5400" b="1" dirty="0"/>
              <a:t> and </a:t>
            </a:r>
            <a:r>
              <a:rPr lang="en-US" sz="5400" b="1" dirty="0">
                <a:solidFill>
                  <a:srgbClr val="FF0000"/>
                </a:solidFill>
              </a:rPr>
              <a:t>PULL</a:t>
            </a:r>
            <a:r>
              <a:rPr lang="en-US" sz="5400" b="1" dirty="0"/>
              <a:t> promotion strategies.</a:t>
            </a:r>
            <a:endParaRPr lang="en-GB" sz="5400" b="1"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211735" y="2340258"/>
            <a:ext cx="2831198" cy="2387600"/>
          </a:xfrm>
          <a:prstGeom prst="rect">
            <a:avLst/>
          </a:prstGeom>
        </p:spPr>
      </p:pic>
    </p:spTree>
    <p:extLst>
      <p:ext uri="{BB962C8B-B14F-4D97-AF65-F5344CB8AC3E}">
        <p14:creationId xmlns:p14="http://schemas.microsoft.com/office/powerpoint/2010/main" val="14543326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illie Eilish Drags Jimmy Kimmel for Asking Her About Van Ha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3538355"/>
            <a:ext cx="4275229" cy="2738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114" y="262526"/>
            <a:ext cx="5238750" cy="769441"/>
          </a:xfrm>
          <a:prstGeom prst="rect">
            <a:avLst/>
          </a:prstGeom>
          <a:noFill/>
        </p:spPr>
        <p:txBody>
          <a:bodyPr wrap="square" rtlCol="0">
            <a:spAutoFit/>
          </a:bodyPr>
          <a:lstStyle/>
          <a:p>
            <a:r>
              <a:rPr lang="en-US" sz="4400" b="1" dirty="0">
                <a:solidFill>
                  <a:srgbClr val="002060"/>
                </a:solidFill>
              </a:rPr>
              <a:t>Who is this?</a:t>
            </a:r>
            <a:endParaRPr lang="en-GB" sz="4400" b="1" dirty="0">
              <a:solidFill>
                <a:srgbClr val="002060"/>
              </a:solidFill>
            </a:endParaRPr>
          </a:p>
        </p:txBody>
      </p:sp>
      <p:sp>
        <p:nvSpPr>
          <p:cNvPr id="4" name="TextBox 3"/>
          <p:cNvSpPr txBox="1"/>
          <p:nvPr/>
        </p:nvSpPr>
        <p:spPr>
          <a:xfrm>
            <a:off x="8332560" y="2099490"/>
            <a:ext cx="2609850" cy="1754326"/>
          </a:xfrm>
          <a:prstGeom prst="rect">
            <a:avLst/>
          </a:prstGeom>
          <a:solidFill>
            <a:srgbClr val="002060"/>
          </a:solidFill>
        </p:spPr>
        <p:txBody>
          <a:bodyPr wrap="square" rtlCol="0">
            <a:spAutoFit/>
          </a:bodyPr>
          <a:lstStyle/>
          <a:p>
            <a:r>
              <a:rPr lang="en-US" sz="5400" b="1" dirty="0">
                <a:solidFill>
                  <a:schemeClr val="bg1"/>
                </a:solidFill>
              </a:rPr>
              <a:t>Billie </a:t>
            </a:r>
            <a:r>
              <a:rPr lang="en-US" sz="5400" b="1" dirty="0" err="1">
                <a:solidFill>
                  <a:schemeClr val="bg1"/>
                </a:solidFill>
              </a:rPr>
              <a:t>Eilish</a:t>
            </a:r>
            <a:r>
              <a:rPr lang="en-US" sz="5400" b="1" dirty="0">
                <a:solidFill>
                  <a:schemeClr val="bg1"/>
                </a:solidFill>
              </a:rPr>
              <a:t>!</a:t>
            </a:r>
            <a:endParaRPr lang="en-GB" sz="5400" b="1" dirty="0">
              <a:solidFill>
                <a:schemeClr val="bg1"/>
              </a:solidFill>
            </a:endParaRPr>
          </a:p>
        </p:txBody>
      </p:sp>
      <p:sp>
        <p:nvSpPr>
          <p:cNvPr id="5" name="TextBox 4"/>
          <p:cNvSpPr txBox="1"/>
          <p:nvPr/>
        </p:nvSpPr>
        <p:spPr>
          <a:xfrm>
            <a:off x="8332560" y="3957527"/>
            <a:ext cx="2609850" cy="954107"/>
          </a:xfrm>
          <a:prstGeom prst="rect">
            <a:avLst/>
          </a:prstGeom>
          <a:solidFill>
            <a:srgbClr val="002060"/>
          </a:solidFill>
        </p:spPr>
        <p:txBody>
          <a:bodyPr wrap="square" rtlCol="0">
            <a:spAutoFit/>
          </a:bodyPr>
          <a:lstStyle/>
          <a:p>
            <a:r>
              <a:rPr lang="en-US" sz="2800" b="1" dirty="0">
                <a:solidFill>
                  <a:srgbClr val="FFFF00"/>
                </a:solidFill>
              </a:rPr>
              <a:t>Even I knew who it was!</a:t>
            </a:r>
            <a:endParaRPr lang="en-GB" sz="2800" b="1" dirty="0">
              <a:solidFill>
                <a:srgbClr val="FFFF00"/>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91718" y="1012531"/>
            <a:ext cx="3502750" cy="525412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0874" y="1012531"/>
            <a:ext cx="3840843" cy="2593134"/>
          </a:xfrm>
          <a:prstGeom prst="rect">
            <a:avLst/>
          </a:prstGeom>
        </p:spPr>
      </p:pic>
      <p:sp>
        <p:nvSpPr>
          <p:cNvPr id="7" name="TextBox 6"/>
          <p:cNvSpPr txBox="1"/>
          <p:nvPr/>
        </p:nvSpPr>
        <p:spPr>
          <a:xfrm>
            <a:off x="8543109" y="647246"/>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186840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685" y="1882319"/>
            <a:ext cx="5238750" cy="2800767"/>
          </a:xfrm>
          <a:prstGeom prst="rect">
            <a:avLst/>
          </a:prstGeom>
          <a:solidFill>
            <a:srgbClr val="002060"/>
          </a:solidFill>
        </p:spPr>
        <p:txBody>
          <a:bodyPr wrap="square" rtlCol="0">
            <a:spAutoFit/>
          </a:bodyPr>
          <a:lstStyle/>
          <a:p>
            <a:r>
              <a:rPr lang="en-US" sz="4400" b="1" dirty="0">
                <a:solidFill>
                  <a:schemeClr val="bg1"/>
                </a:solidFill>
              </a:rPr>
              <a:t>Billie </a:t>
            </a:r>
            <a:r>
              <a:rPr lang="en-US" sz="4400" b="1" dirty="0" err="1">
                <a:solidFill>
                  <a:schemeClr val="bg1"/>
                </a:solidFill>
              </a:rPr>
              <a:t>Eilish’s</a:t>
            </a:r>
            <a:r>
              <a:rPr lang="en-US" sz="4400" b="1" dirty="0">
                <a:solidFill>
                  <a:schemeClr val="bg1"/>
                </a:solidFill>
              </a:rPr>
              <a:t> records have been promoted using a </a:t>
            </a:r>
            <a:r>
              <a:rPr lang="en-US" sz="4400" b="1" dirty="0">
                <a:solidFill>
                  <a:srgbClr val="FFFF00"/>
                </a:solidFill>
              </a:rPr>
              <a:t>PULL</a:t>
            </a:r>
            <a:r>
              <a:rPr lang="en-US" sz="4400" b="1" dirty="0">
                <a:solidFill>
                  <a:schemeClr val="bg1"/>
                </a:solidFill>
              </a:rPr>
              <a:t> Strategy. </a:t>
            </a:r>
            <a:endParaRPr lang="en-GB" sz="4400" b="1" dirty="0">
              <a:solidFill>
                <a:schemeClr val="bg1"/>
              </a:solidFill>
            </a:endParaRPr>
          </a:p>
        </p:txBody>
      </p:sp>
      <p:sp>
        <p:nvSpPr>
          <p:cNvPr id="3" name="TextBox 2"/>
          <p:cNvSpPr txBox="1"/>
          <p:nvPr/>
        </p:nvSpPr>
        <p:spPr>
          <a:xfrm>
            <a:off x="5991338" y="2365644"/>
            <a:ext cx="5647668" cy="1446550"/>
          </a:xfrm>
          <a:prstGeom prst="rect">
            <a:avLst/>
          </a:prstGeom>
          <a:solidFill>
            <a:srgbClr val="002060"/>
          </a:solidFill>
        </p:spPr>
        <p:txBody>
          <a:bodyPr wrap="square" rtlCol="0">
            <a:spAutoFit/>
          </a:bodyPr>
          <a:lstStyle/>
          <a:p>
            <a:r>
              <a:rPr lang="en-US" sz="4400" b="1" dirty="0">
                <a:solidFill>
                  <a:schemeClr val="bg1"/>
                </a:solidFill>
              </a:rPr>
              <a:t>Last year sales:</a:t>
            </a:r>
          </a:p>
          <a:p>
            <a:r>
              <a:rPr lang="en-US" sz="4400" b="1" dirty="0">
                <a:solidFill>
                  <a:srgbClr val="FFFF00"/>
                </a:solidFill>
              </a:rPr>
              <a:t>2.3 billion downloads </a:t>
            </a:r>
            <a:endParaRPr lang="en-GB" sz="4400" b="1" dirty="0">
              <a:solidFill>
                <a:srgbClr val="FFFF00"/>
              </a:solidFill>
            </a:endParaRPr>
          </a:p>
        </p:txBody>
      </p:sp>
      <p:sp>
        <p:nvSpPr>
          <p:cNvPr id="4" name="TextBox 3"/>
          <p:cNvSpPr txBox="1"/>
          <p:nvPr/>
        </p:nvSpPr>
        <p:spPr>
          <a:xfrm>
            <a:off x="5991338" y="3948444"/>
            <a:ext cx="5647668" cy="1446550"/>
          </a:xfrm>
          <a:prstGeom prst="rect">
            <a:avLst/>
          </a:prstGeom>
          <a:solidFill>
            <a:srgbClr val="002060"/>
          </a:solidFill>
        </p:spPr>
        <p:txBody>
          <a:bodyPr wrap="square" rtlCol="0">
            <a:spAutoFit/>
          </a:bodyPr>
          <a:lstStyle/>
          <a:p>
            <a:r>
              <a:rPr lang="en-US" sz="4400" b="1" dirty="0">
                <a:solidFill>
                  <a:srgbClr val="FFFF00"/>
                </a:solidFill>
              </a:rPr>
              <a:t>Biggest selling artist of 2019.</a:t>
            </a:r>
            <a:endParaRPr lang="en-GB" sz="4400" b="1" dirty="0">
              <a:solidFill>
                <a:srgbClr val="FFFF00"/>
              </a:solidFill>
            </a:endParaRPr>
          </a:p>
        </p:txBody>
      </p:sp>
      <p:sp>
        <p:nvSpPr>
          <p:cNvPr id="5" name="TextBox 4"/>
          <p:cNvSpPr txBox="1"/>
          <p:nvPr/>
        </p:nvSpPr>
        <p:spPr>
          <a:xfrm>
            <a:off x="1802356" y="4898571"/>
            <a:ext cx="3932079" cy="1446550"/>
          </a:xfrm>
          <a:prstGeom prst="rect">
            <a:avLst/>
          </a:prstGeom>
          <a:noFill/>
        </p:spPr>
        <p:txBody>
          <a:bodyPr wrap="square" rtlCol="0">
            <a:spAutoFit/>
          </a:bodyPr>
          <a:lstStyle/>
          <a:p>
            <a:r>
              <a:rPr lang="en-US" sz="8800" b="1" dirty="0">
                <a:solidFill>
                  <a:srgbClr val="FF0000"/>
                </a:solidFill>
              </a:rPr>
              <a:t>WHY?</a:t>
            </a:r>
            <a:endParaRPr lang="en-GB" sz="8800" b="1" dirty="0">
              <a:solidFill>
                <a:srgbClr val="FF0000"/>
              </a:solidFill>
            </a:endParaRPr>
          </a:p>
        </p:txBody>
      </p:sp>
    </p:spTree>
    <p:extLst>
      <p:ext uri="{BB962C8B-B14F-4D97-AF65-F5344CB8AC3E}">
        <p14:creationId xmlns:p14="http://schemas.microsoft.com/office/powerpoint/2010/main" val="23412029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32" y="1986427"/>
            <a:ext cx="11192934" cy="3046988"/>
          </a:xfrm>
          <a:prstGeom prst="rect">
            <a:avLst/>
          </a:prstGeom>
        </p:spPr>
        <p:txBody>
          <a:bodyPr wrap="square">
            <a:spAutoFit/>
          </a:bodyPr>
          <a:lstStyle/>
          <a:p>
            <a:r>
              <a:rPr lang="en-US" sz="3200" dirty="0"/>
              <a:t>From official videos to behind the scenes, stories, interview videos… There is so much content available to watch and engage with surrounding her album turning up in every corner of the internet under just about any theme from </a:t>
            </a:r>
            <a:r>
              <a:rPr lang="en-US" sz="3200" b="1" dirty="0">
                <a:solidFill>
                  <a:srgbClr val="FF0000"/>
                </a:solidFill>
              </a:rPr>
              <a:t>songwriting to production, photography, fashion, personal style, remix cross over videos, comedy even food.</a:t>
            </a:r>
          </a:p>
        </p:txBody>
      </p:sp>
      <p:sp>
        <p:nvSpPr>
          <p:cNvPr id="3" name="Rectangle 2"/>
          <p:cNvSpPr/>
          <p:nvPr/>
        </p:nvSpPr>
        <p:spPr>
          <a:xfrm>
            <a:off x="270932" y="835730"/>
            <a:ext cx="6553201" cy="1077218"/>
          </a:xfrm>
          <a:prstGeom prst="rect">
            <a:avLst/>
          </a:prstGeom>
        </p:spPr>
        <p:txBody>
          <a:bodyPr wrap="square">
            <a:spAutoFit/>
          </a:bodyPr>
          <a:lstStyle/>
          <a:p>
            <a:r>
              <a:rPr lang="en-US" sz="3200" b="1" dirty="0"/>
              <a:t>The internet is literately blanketed with all things Billie.</a:t>
            </a:r>
          </a:p>
        </p:txBody>
      </p:sp>
      <p:sp>
        <p:nvSpPr>
          <p:cNvPr id="4" name="Rectangle 3"/>
          <p:cNvSpPr/>
          <p:nvPr/>
        </p:nvSpPr>
        <p:spPr>
          <a:xfrm>
            <a:off x="270932" y="5229642"/>
            <a:ext cx="11384655" cy="769441"/>
          </a:xfrm>
          <a:prstGeom prst="rect">
            <a:avLst/>
          </a:prstGeom>
        </p:spPr>
        <p:txBody>
          <a:bodyPr wrap="none">
            <a:spAutoFit/>
          </a:bodyPr>
          <a:lstStyle/>
          <a:p>
            <a:r>
              <a:rPr lang="en-US" sz="4400" b="1" dirty="0">
                <a:solidFill>
                  <a:srgbClr val="FF0000"/>
                </a:solidFill>
              </a:rPr>
              <a:t>Everything ‘Pulls’ us towards Billie’s brand. </a:t>
            </a:r>
          </a:p>
        </p:txBody>
      </p:sp>
    </p:spTree>
    <p:extLst>
      <p:ext uri="{BB962C8B-B14F-4D97-AF65-F5344CB8AC3E}">
        <p14:creationId xmlns:p14="http://schemas.microsoft.com/office/powerpoint/2010/main" val="10096126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870">
                                          <p:stCondLst>
                                            <p:cond delay="0"/>
                                          </p:stCondLst>
                                        </p:cTn>
                                        <p:tgtEl>
                                          <p:spTgt spid="4"/>
                                        </p:tgtEl>
                                      </p:cBhvr>
                                    </p:animEffect>
                                    <p:anim calcmode="lin" valueType="num">
                                      <p:cBhvr>
                                        <p:cTn id="12"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7" dur="39">
                                          <p:stCondLst>
                                            <p:cond delay="975"/>
                                          </p:stCondLst>
                                        </p:cTn>
                                        <p:tgtEl>
                                          <p:spTgt spid="4"/>
                                        </p:tgtEl>
                                      </p:cBhvr>
                                      <p:to x="100000" y="60000"/>
                                    </p:animScale>
                                    <p:animScale>
                                      <p:cBhvr>
                                        <p:cTn id="18" dur="249" decel="50000">
                                          <p:stCondLst>
                                            <p:cond delay="1014"/>
                                          </p:stCondLst>
                                        </p:cTn>
                                        <p:tgtEl>
                                          <p:spTgt spid="4"/>
                                        </p:tgtEl>
                                      </p:cBhvr>
                                      <p:to x="100000" y="100000"/>
                                    </p:animScale>
                                    <p:animScale>
                                      <p:cBhvr>
                                        <p:cTn id="19" dur="39">
                                          <p:stCondLst>
                                            <p:cond delay="1968"/>
                                          </p:stCondLst>
                                        </p:cTn>
                                        <p:tgtEl>
                                          <p:spTgt spid="4"/>
                                        </p:tgtEl>
                                      </p:cBhvr>
                                      <p:to x="100000" y="80000"/>
                                    </p:animScale>
                                    <p:animScale>
                                      <p:cBhvr>
                                        <p:cTn id="20" dur="249" decel="50000">
                                          <p:stCondLst>
                                            <p:cond delay="2007"/>
                                          </p:stCondLst>
                                        </p:cTn>
                                        <p:tgtEl>
                                          <p:spTgt spid="4"/>
                                        </p:tgtEl>
                                      </p:cBhvr>
                                      <p:to x="100000" y="100000"/>
                                    </p:animScale>
                                    <p:animScale>
                                      <p:cBhvr>
                                        <p:cTn id="21" dur="39">
                                          <p:stCondLst>
                                            <p:cond delay="2463"/>
                                          </p:stCondLst>
                                        </p:cTn>
                                        <p:tgtEl>
                                          <p:spTgt spid="4"/>
                                        </p:tgtEl>
                                      </p:cBhvr>
                                      <p:to x="100000" y="90000"/>
                                    </p:animScale>
                                    <p:animScale>
                                      <p:cBhvr>
                                        <p:cTn id="22" dur="249" decel="50000">
                                          <p:stCondLst>
                                            <p:cond delay="2502"/>
                                          </p:stCondLst>
                                        </p:cTn>
                                        <p:tgtEl>
                                          <p:spTgt spid="4"/>
                                        </p:tgtEl>
                                      </p:cBhvr>
                                      <p:to x="100000" y="100000"/>
                                    </p:animScale>
                                    <p:animScale>
                                      <p:cBhvr>
                                        <p:cTn id="23" dur="39">
                                          <p:stCondLst>
                                            <p:cond delay="2712"/>
                                          </p:stCondLst>
                                        </p:cTn>
                                        <p:tgtEl>
                                          <p:spTgt spid="4"/>
                                        </p:tgtEl>
                                      </p:cBhvr>
                                      <p:to x="100000" y="95000"/>
                                    </p:animScale>
                                    <p:animScale>
                                      <p:cBhvr>
                                        <p:cTn id="24" dur="249" decel="50000">
                                          <p:stCondLst>
                                            <p:cond delay="27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illie Eilish - Billie Eilish Photos - Spotify Presents The Billie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776" y="437192"/>
            <a:ext cx="4276939" cy="2852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773158" y="80149"/>
            <a:ext cx="3131184" cy="2309248"/>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020459" y="2758321"/>
            <a:ext cx="2417142" cy="2324998"/>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090002" y="349294"/>
            <a:ext cx="2170404" cy="2287578"/>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25737" y="3533614"/>
            <a:ext cx="2831767" cy="2634711"/>
          </a:xfrm>
          <a:prstGeom prst="rect">
            <a:avLst/>
          </a:prstGeom>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3425172" y="4164453"/>
            <a:ext cx="3409627" cy="1986844"/>
          </a:xfrm>
          <a:prstGeom prst="rect">
            <a:avLst/>
          </a:prstGeom>
        </p:spPr>
      </p:pic>
      <p:pic>
        <p:nvPicPr>
          <p:cNvPr id="17420" name="Picture 12" descr="Billie Eilish – Up Next Session: Billie Eilish [iTunes Match M4A ..."/>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680375" y="2493234"/>
            <a:ext cx="1593284" cy="1593285"/>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BILLIE EILISH 12x18 WHEN WE ALL FALL ASLEEP WORLD TOUR POSTER POP ..."/>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814646" y="2841445"/>
            <a:ext cx="1979564" cy="296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1424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91436" y="2790831"/>
            <a:ext cx="4721498" cy="2915701"/>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391436" y="979905"/>
            <a:ext cx="4450330" cy="181092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78724" y="979905"/>
            <a:ext cx="4193410" cy="1184638"/>
          </a:xfrm>
          <a:prstGeom prst="rect">
            <a:avLst/>
          </a:prstGeom>
        </p:spPr>
      </p:pic>
      <p:sp>
        <p:nvSpPr>
          <p:cNvPr id="7" name="TextBox 6"/>
          <p:cNvSpPr txBox="1"/>
          <p:nvPr/>
        </p:nvSpPr>
        <p:spPr>
          <a:xfrm>
            <a:off x="7264399" y="2702995"/>
            <a:ext cx="3403600" cy="2308324"/>
          </a:xfrm>
          <a:prstGeom prst="rect">
            <a:avLst/>
          </a:prstGeom>
          <a:solidFill>
            <a:srgbClr val="002060"/>
          </a:solidFill>
        </p:spPr>
        <p:txBody>
          <a:bodyPr wrap="square" rtlCol="0">
            <a:spAutoFit/>
          </a:bodyPr>
          <a:lstStyle/>
          <a:p>
            <a:r>
              <a:rPr lang="en-US" sz="3600" b="1" dirty="0">
                <a:solidFill>
                  <a:srgbClr val="FFFF00"/>
                </a:solidFill>
              </a:rPr>
              <a:t>Examples of Twitter and Instagram content.</a:t>
            </a:r>
            <a:endParaRPr lang="en-GB" sz="3600" b="1" dirty="0">
              <a:solidFill>
                <a:srgbClr val="FFFF00"/>
              </a:solidFill>
            </a:endParaRPr>
          </a:p>
        </p:txBody>
      </p:sp>
    </p:spTree>
    <p:extLst>
      <p:ext uri="{BB962C8B-B14F-4D97-AF65-F5344CB8AC3E}">
        <p14:creationId xmlns:p14="http://schemas.microsoft.com/office/powerpoint/2010/main" val="8655253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 y="1710267"/>
            <a:ext cx="5386778" cy="3532187"/>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26666" y="1591734"/>
            <a:ext cx="4293349" cy="4053416"/>
          </a:xfrm>
          <a:prstGeom prst="rect">
            <a:avLst/>
          </a:prstGeom>
        </p:spPr>
      </p:pic>
    </p:spTree>
    <p:extLst>
      <p:ext uri="{BB962C8B-B14F-4D97-AF65-F5344CB8AC3E}">
        <p14:creationId xmlns:p14="http://schemas.microsoft.com/office/powerpoint/2010/main" val="20795909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1997" y="1257768"/>
            <a:ext cx="7144953" cy="2246769"/>
          </a:xfrm>
          <a:prstGeom prst="rect">
            <a:avLst/>
          </a:prstGeom>
          <a:solidFill>
            <a:srgbClr val="002060"/>
          </a:solidFill>
        </p:spPr>
        <p:txBody>
          <a:bodyPr wrap="square" rtlCol="0">
            <a:spAutoFit/>
          </a:bodyPr>
          <a:lstStyle/>
          <a:p>
            <a:r>
              <a:rPr lang="en-US" sz="2800" b="1" dirty="0">
                <a:solidFill>
                  <a:schemeClr val="bg1"/>
                </a:solidFill>
              </a:rPr>
              <a:t>Billie </a:t>
            </a:r>
            <a:r>
              <a:rPr lang="en-US" sz="2800" b="1" dirty="0" err="1">
                <a:solidFill>
                  <a:schemeClr val="bg1"/>
                </a:solidFill>
              </a:rPr>
              <a:t>Eilish</a:t>
            </a:r>
            <a:r>
              <a:rPr lang="en-US" sz="2800" b="1" dirty="0">
                <a:solidFill>
                  <a:schemeClr val="bg1"/>
                </a:solidFill>
              </a:rPr>
              <a:t> created an ‘experience’ to help promote her debut album. This was then shared online. </a:t>
            </a:r>
            <a:endParaRPr lang="en-US" sz="2800" b="1" dirty="0" smtClean="0">
              <a:solidFill>
                <a:schemeClr val="bg1"/>
              </a:solidFill>
            </a:endParaRPr>
          </a:p>
          <a:p>
            <a:endParaRPr lang="en-US" sz="2800" b="1" dirty="0">
              <a:solidFill>
                <a:schemeClr val="bg1"/>
              </a:solidFill>
            </a:endParaRPr>
          </a:p>
          <a:p>
            <a:r>
              <a:rPr lang="en-US" sz="2800" b="1" dirty="0" smtClean="0">
                <a:solidFill>
                  <a:schemeClr val="bg1"/>
                </a:solidFill>
              </a:rPr>
              <a:t>You can watch the video to this </a:t>
            </a:r>
            <a:r>
              <a:rPr lang="en-US" sz="2800" b="1" dirty="0" smtClean="0">
                <a:solidFill>
                  <a:schemeClr val="bg1"/>
                </a:solidFill>
                <a:hlinkClick r:id="rId2"/>
              </a:rPr>
              <a:t>here</a:t>
            </a:r>
            <a:r>
              <a:rPr lang="en-US" sz="2800" b="1" dirty="0" smtClean="0">
                <a:solidFill>
                  <a:schemeClr val="bg1"/>
                </a:solidFill>
              </a:rPr>
              <a:t>.</a:t>
            </a:r>
            <a:endParaRPr lang="en-GB" sz="2800" b="1" dirty="0">
              <a:solidFill>
                <a:schemeClr val="bg1"/>
              </a:solidFill>
            </a:endParaRPr>
          </a:p>
        </p:txBody>
      </p:sp>
    </p:spTree>
    <p:extLst>
      <p:ext uri="{BB962C8B-B14F-4D97-AF65-F5344CB8AC3E}">
        <p14:creationId xmlns:p14="http://schemas.microsoft.com/office/powerpoint/2010/main" val="10272051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6133" y="965369"/>
            <a:ext cx="8669867" cy="1938992"/>
          </a:xfrm>
          <a:prstGeom prst="rect">
            <a:avLst/>
          </a:prstGeom>
          <a:noFill/>
        </p:spPr>
        <p:txBody>
          <a:bodyPr wrap="square" rtlCol="0">
            <a:spAutoFit/>
          </a:bodyPr>
          <a:lstStyle/>
          <a:p>
            <a:r>
              <a:rPr lang="en-US" sz="6000" b="1" dirty="0">
                <a:solidFill>
                  <a:srgbClr val="002060"/>
                </a:solidFill>
              </a:rPr>
              <a:t>Interview with an Advertising Agency</a:t>
            </a:r>
            <a:endParaRPr lang="en-GB" sz="6000" b="1" dirty="0">
              <a:solidFill>
                <a:srgbClr val="002060"/>
              </a:solidFill>
            </a:endParaRPr>
          </a:p>
        </p:txBody>
      </p:sp>
      <p:sp>
        <p:nvSpPr>
          <p:cNvPr id="4" name="TextBox 3"/>
          <p:cNvSpPr txBox="1"/>
          <p:nvPr/>
        </p:nvSpPr>
        <p:spPr>
          <a:xfrm>
            <a:off x="1236133" y="2944011"/>
            <a:ext cx="8500533" cy="2246769"/>
          </a:xfrm>
          <a:prstGeom prst="rect">
            <a:avLst/>
          </a:prstGeom>
          <a:noFill/>
        </p:spPr>
        <p:txBody>
          <a:bodyPr wrap="square" rtlCol="0">
            <a:spAutoFit/>
          </a:bodyPr>
          <a:lstStyle/>
          <a:p>
            <a:r>
              <a:rPr lang="en-US" sz="2800" dirty="0"/>
              <a:t>In order for </a:t>
            </a:r>
            <a:r>
              <a:rPr lang="en-US" sz="2800" b="1" dirty="0"/>
              <a:t>PULL</a:t>
            </a:r>
            <a:r>
              <a:rPr lang="en-US" sz="2800" dirty="0"/>
              <a:t> advertising to be effective, an artist or band will have their </a:t>
            </a:r>
            <a:r>
              <a:rPr lang="en-US" sz="2800" b="1" dirty="0"/>
              <a:t>promotion campaign </a:t>
            </a:r>
            <a:r>
              <a:rPr lang="en-US" sz="2800" dirty="0"/>
              <a:t>managed by an </a:t>
            </a:r>
            <a:r>
              <a:rPr lang="en-US" sz="2800" b="1" dirty="0"/>
              <a:t>advertising agency. </a:t>
            </a:r>
            <a:r>
              <a:rPr lang="en-US" sz="2800" dirty="0"/>
              <a:t>These agencies will deal with everything on behalf of the artist and provide </a:t>
            </a:r>
            <a:r>
              <a:rPr lang="en-US" sz="2800" b="1" dirty="0"/>
              <a:t>a ‘start to finish’</a:t>
            </a:r>
            <a:r>
              <a:rPr lang="en-US" sz="2800" dirty="0"/>
              <a:t> service.</a:t>
            </a:r>
            <a:endParaRPr lang="en-GB" sz="2800" dirty="0"/>
          </a:p>
        </p:txBody>
      </p:sp>
    </p:spTree>
    <p:extLst>
      <p:ext uri="{BB962C8B-B14F-4D97-AF65-F5344CB8AC3E}">
        <p14:creationId xmlns:p14="http://schemas.microsoft.com/office/powerpoint/2010/main" val="29461760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rite This Down Clip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298" y="212495"/>
            <a:ext cx="1016289" cy="10162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5442" y="1267002"/>
            <a:ext cx="9563100" cy="1200329"/>
          </a:xfrm>
          <a:prstGeom prst="rect">
            <a:avLst/>
          </a:prstGeom>
          <a:noFill/>
        </p:spPr>
        <p:txBody>
          <a:bodyPr wrap="square" lIns="91440" tIns="45720" rIns="91440" bIns="45720" rtlCol="0" anchor="t">
            <a:spAutoFit/>
          </a:bodyPr>
          <a:lstStyle/>
          <a:p>
            <a:r>
              <a:rPr lang="en-US" sz="3600" b="1" dirty="0"/>
              <a:t>L/O How is a song put together? What difference does it make having a producer?</a:t>
            </a:r>
            <a:endParaRPr lang="en-GB" sz="3600" b="1" dirty="0"/>
          </a:p>
        </p:txBody>
      </p:sp>
      <p:sp>
        <p:nvSpPr>
          <p:cNvPr id="4" name="TextBox 3"/>
          <p:cNvSpPr txBox="1"/>
          <p:nvPr/>
        </p:nvSpPr>
        <p:spPr>
          <a:xfrm>
            <a:off x="451549" y="2916264"/>
            <a:ext cx="10469752" cy="2862322"/>
          </a:xfrm>
          <a:prstGeom prst="rect">
            <a:avLst/>
          </a:prstGeom>
          <a:solidFill>
            <a:srgbClr val="002060"/>
          </a:solidFill>
        </p:spPr>
        <p:txBody>
          <a:bodyPr wrap="square" rtlCol="0">
            <a:spAutoFit/>
          </a:bodyPr>
          <a:lstStyle/>
          <a:p>
            <a:r>
              <a:rPr lang="en-US" sz="3600" b="1" dirty="0">
                <a:solidFill>
                  <a:schemeClr val="bg1"/>
                </a:solidFill>
              </a:rPr>
              <a:t>If you have never been in a recording studio, or tried writing a song, the chances are you won’t know how songs are put together.  </a:t>
            </a:r>
            <a:r>
              <a:rPr lang="en-US" sz="3600" b="1" dirty="0">
                <a:solidFill>
                  <a:srgbClr val="FFFF00"/>
                </a:solidFill>
              </a:rPr>
              <a:t>You probably also won’t appreciate just how important the role of a producer is.</a:t>
            </a:r>
            <a:endParaRPr lang="en-GB" sz="3600" b="1" dirty="0">
              <a:solidFill>
                <a:srgbClr val="FFFF00"/>
              </a:solidFill>
            </a:endParaRPr>
          </a:p>
        </p:txBody>
      </p:sp>
    </p:spTree>
    <p:extLst>
      <p:ext uri="{BB962C8B-B14F-4D97-AF65-F5344CB8AC3E}">
        <p14:creationId xmlns:p14="http://schemas.microsoft.com/office/powerpoint/2010/main" val="14966223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6574" y="680177"/>
            <a:ext cx="6081900" cy="830997"/>
          </a:xfrm>
          <a:prstGeom prst="rect">
            <a:avLst/>
          </a:prstGeom>
          <a:noFill/>
        </p:spPr>
        <p:txBody>
          <a:bodyPr wrap="square" rtlCol="0">
            <a:spAutoFit/>
          </a:bodyPr>
          <a:lstStyle/>
          <a:p>
            <a:r>
              <a:rPr lang="en-US" sz="4800" b="1" dirty="0"/>
              <a:t>Demonstrate Task </a:t>
            </a:r>
            <a:endParaRPr lang="en-GB" sz="4800" b="1" dirty="0"/>
          </a:p>
        </p:txBody>
      </p:sp>
      <p:sp>
        <p:nvSpPr>
          <p:cNvPr id="3" name="TextBox 2"/>
          <p:cNvSpPr txBox="1"/>
          <p:nvPr/>
        </p:nvSpPr>
        <p:spPr>
          <a:xfrm>
            <a:off x="478349" y="1462556"/>
            <a:ext cx="3999100" cy="769441"/>
          </a:xfrm>
          <a:prstGeom prst="rect">
            <a:avLst/>
          </a:prstGeom>
          <a:noFill/>
        </p:spPr>
        <p:txBody>
          <a:bodyPr wrap="square" rtlCol="0">
            <a:spAutoFit/>
          </a:bodyPr>
          <a:lstStyle/>
          <a:p>
            <a:r>
              <a:rPr lang="en-US" sz="4400" b="1" dirty="0">
                <a:solidFill>
                  <a:srgbClr val="002060"/>
                </a:solidFill>
              </a:rPr>
              <a:t>The Brief:</a:t>
            </a:r>
            <a:endParaRPr lang="en-GB" sz="4400" b="1" dirty="0">
              <a:solidFill>
                <a:srgbClr val="002060"/>
              </a:solidFill>
            </a:endParaRPr>
          </a:p>
        </p:txBody>
      </p:sp>
      <p:pic>
        <p:nvPicPr>
          <p:cNvPr id="4" name="Picture 2" descr="Write This Down Clip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298" y="212495"/>
            <a:ext cx="1016289" cy="10162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7298" y="2231997"/>
            <a:ext cx="3357101" cy="3539430"/>
          </a:xfrm>
          <a:prstGeom prst="rect">
            <a:avLst/>
          </a:prstGeom>
          <a:noFill/>
          <a:ln>
            <a:solidFill>
              <a:schemeClr val="tx1"/>
            </a:solidFill>
          </a:ln>
        </p:spPr>
        <p:txBody>
          <a:bodyPr wrap="square" rtlCol="0">
            <a:spAutoFit/>
          </a:bodyPr>
          <a:lstStyle/>
          <a:p>
            <a:r>
              <a:rPr lang="en-US" sz="2800" dirty="0"/>
              <a:t>An </a:t>
            </a:r>
            <a:r>
              <a:rPr lang="en-US" sz="2800" b="1" dirty="0"/>
              <a:t>advertising agency </a:t>
            </a:r>
            <a:r>
              <a:rPr lang="en-US" sz="2800" dirty="0"/>
              <a:t>have</a:t>
            </a:r>
            <a:r>
              <a:rPr lang="en-US" sz="2800" b="1" dirty="0"/>
              <a:t> </a:t>
            </a:r>
            <a:r>
              <a:rPr lang="en-US" sz="2800" dirty="0"/>
              <a:t>asked you to </a:t>
            </a:r>
            <a:r>
              <a:rPr lang="en-US" sz="2800" b="1" dirty="0"/>
              <a:t>design some new adverts’ </a:t>
            </a:r>
            <a:r>
              <a:rPr lang="en-US" sz="2800" dirty="0"/>
              <a:t>for Billie </a:t>
            </a:r>
            <a:r>
              <a:rPr lang="en-US" sz="2800" dirty="0" err="1"/>
              <a:t>Eilish’s</a:t>
            </a:r>
            <a:r>
              <a:rPr lang="en-US" sz="2800" dirty="0"/>
              <a:t> social media to help </a:t>
            </a:r>
            <a:r>
              <a:rPr lang="en-US" sz="2800" b="1" dirty="0"/>
              <a:t>promote a new single </a:t>
            </a:r>
            <a:r>
              <a:rPr lang="en-US" sz="2800" dirty="0"/>
              <a:t>release.</a:t>
            </a:r>
            <a:endParaRPr lang="en-GB" sz="2800" dirty="0"/>
          </a:p>
        </p:txBody>
      </p:sp>
      <p:sp>
        <p:nvSpPr>
          <p:cNvPr id="6" name="TextBox 5"/>
          <p:cNvSpPr txBox="1"/>
          <p:nvPr/>
        </p:nvSpPr>
        <p:spPr>
          <a:xfrm>
            <a:off x="5012263" y="1462555"/>
            <a:ext cx="4114801" cy="769441"/>
          </a:xfrm>
          <a:prstGeom prst="rect">
            <a:avLst/>
          </a:prstGeom>
          <a:noFill/>
        </p:spPr>
        <p:txBody>
          <a:bodyPr wrap="square" rtlCol="0">
            <a:spAutoFit/>
          </a:bodyPr>
          <a:lstStyle/>
          <a:p>
            <a:r>
              <a:rPr lang="en-US" sz="4400" b="1" dirty="0">
                <a:solidFill>
                  <a:srgbClr val="002060"/>
                </a:solidFill>
              </a:rPr>
              <a:t>The Product:</a:t>
            </a:r>
            <a:endParaRPr lang="en-GB" sz="4400" b="1" dirty="0">
              <a:solidFill>
                <a:srgbClr val="002060"/>
              </a:solidFill>
            </a:endParaRPr>
          </a:p>
        </p:txBody>
      </p:sp>
      <p:sp>
        <p:nvSpPr>
          <p:cNvPr id="7" name="TextBox 6"/>
          <p:cNvSpPr txBox="1"/>
          <p:nvPr/>
        </p:nvSpPr>
        <p:spPr>
          <a:xfrm>
            <a:off x="4038598" y="2222084"/>
            <a:ext cx="4114803" cy="1077218"/>
          </a:xfrm>
          <a:prstGeom prst="rect">
            <a:avLst/>
          </a:prstGeom>
          <a:noFill/>
          <a:ln>
            <a:solidFill>
              <a:schemeClr val="tx1"/>
            </a:solidFill>
          </a:ln>
        </p:spPr>
        <p:txBody>
          <a:bodyPr wrap="square" rtlCol="0">
            <a:spAutoFit/>
          </a:bodyPr>
          <a:lstStyle/>
          <a:p>
            <a:r>
              <a:rPr lang="en-US" sz="3200" dirty="0"/>
              <a:t>The single release date is </a:t>
            </a:r>
            <a:r>
              <a:rPr lang="en-US" sz="3200" b="1" dirty="0"/>
              <a:t>23</a:t>
            </a:r>
            <a:r>
              <a:rPr lang="en-US" sz="3200" b="1" baseline="30000" dirty="0"/>
              <a:t>rd</a:t>
            </a:r>
            <a:r>
              <a:rPr lang="en-US" sz="3200" b="1" dirty="0"/>
              <a:t> October 2020</a:t>
            </a:r>
            <a:endParaRPr lang="en-GB" sz="3200" b="1" dirty="0"/>
          </a:p>
        </p:txBody>
      </p:sp>
      <p:sp>
        <p:nvSpPr>
          <p:cNvPr id="8" name="TextBox 7"/>
          <p:cNvSpPr txBox="1"/>
          <p:nvPr/>
        </p:nvSpPr>
        <p:spPr>
          <a:xfrm>
            <a:off x="4036100" y="3463102"/>
            <a:ext cx="4114803" cy="1077218"/>
          </a:xfrm>
          <a:prstGeom prst="rect">
            <a:avLst/>
          </a:prstGeom>
          <a:noFill/>
          <a:ln>
            <a:solidFill>
              <a:schemeClr val="tx1"/>
            </a:solidFill>
          </a:ln>
        </p:spPr>
        <p:txBody>
          <a:bodyPr wrap="square" rtlCol="0">
            <a:spAutoFit/>
          </a:bodyPr>
          <a:lstStyle/>
          <a:p>
            <a:r>
              <a:rPr lang="en-US" sz="3200" dirty="0"/>
              <a:t>The single is called </a:t>
            </a:r>
            <a:r>
              <a:rPr lang="en-US" sz="3200" b="1" dirty="0"/>
              <a:t>‘Virus’.</a:t>
            </a:r>
            <a:endParaRPr lang="en-GB" sz="3200" b="1" dirty="0"/>
          </a:p>
        </p:txBody>
      </p:sp>
      <p:sp>
        <p:nvSpPr>
          <p:cNvPr id="9" name="TextBox 8"/>
          <p:cNvSpPr txBox="1"/>
          <p:nvPr/>
        </p:nvSpPr>
        <p:spPr>
          <a:xfrm>
            <a:off x="4036100" y="4712622"/>
            <a:ext cx="4114803" cy="1077218"/>
          </a:xfrm>
          <a:prstGeom prst="rect">
            <a:avLst/>
          </a:prstGeom>
          <a:noFill/>
          <a:ln>
            <a:solidFill>
              <a:schemeClr val="tx1"/>
            </a:solidFill>
          </a:ln>
        </p:spPr>
        <p:txBody>
          <a:bodyPr wrap="square" rtlCol="0">
            <a:spAutoFit/>
          </a:bodyPr>
          <a:lstStyle/>
          <a:p>
            <a:r>
              <a:rPr lang="en-US" sz="3200" dirty="0"/>
              <a:t>It will be available on all </a:t>
            </a:r>
            <a:r>
              <a:rPr lang="en-US" sz="3200" b="1" dirty="0"/>
              <a:t>streaming </a:t>
            </a:r>
            <a:r>
              <a:rPr lang="en-US" sz="3200" dirty="0"/>
              <a:t>platforms.</a:t>
            </a:r>
            <a:endParaRPr lang="en-GB" sz="3200" b="1" dirty="0"/>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127064" y="3863187"/>
            <a:ext cx="2744745" cy="225956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325" y="5808253"/>
            <a:ext cx="4351679" cy="1049747"/>
          </a:xfrm>
          <a:prstGeom prst="rect">
            <a:avLst/>
          </a:prstGeom>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966817" y="5998915"/>
            <a:ext cx="1296508" cy="668422"/>
          </a:xfrm>
          <a:prstGeom prst="rect">
            <a:avLst/>
          </a:prstGeom>
        </p:spPr>
      </p:pic>
      <p:cxnSp>
        <p:nvCxnSpPr>
          <p:cNvPr id="14" name="Straight Arrow Connector 13">
            <a:extLst>
              <a:ext uri="{FF2B5EF4-FFF2-40B4-BE49-F238E27FC236}">
                <a16:creationId xmlns="" xmlns:a16="http://schemas.microsoft.com/office/drawing/2014/main" id="{998527EB-AB25-4E0F-B9DB-6BFFDD6E1BCD}"/>
              </a:ext>
            </a:extLst>
          </p:cNvPr>
          <p:cNvCxnSpPr>
            <a:cxnSpLocks/>
          </p:cNvCxnSpPr>
          <p:nvPr/>
        </p:nvCxnSpPr>
        <p:spPr>
          <a:xfrm flipV="1">
            <a:off x="8150903" y="3198443"/>
            <a:ext cx="1085862" cy="1625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Explosion: 14 Points 14">
            <a:extLst>
              <a:ext uri="{FF2B5EF4-FFF2-40B4-BE49-F238E27FC236}">
                <a16:creationId xmlns="" xmlns:a16="http://schemas.microsoft.com/office/drawing/2014/main" id="{12174C20-A7F8-42FD-B4A1-52B1731CC09B}"/>
              </a:ext>
            </a:extLst>
          </p:cNvPr>
          <p:cNvSpPr/>
          <p:nvPr/>
        </p:nvSpPr>
        <p:spPr>
          <a:xfrm>
            <a:off x="8617600" y="188932"/>
            <a:ext cx="3511479" cy="3539430"/>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 must include all of this information in your adverts! </a:t>
            </a:r>
          </a:p>
        </p:txBody>
      </p:sp>
      <p:cxnSp>
        <p:nvCxnSpPr>
          <p:cNvPr id="19" name="Straight Arrow Connector 18">
            <a:extLst>
              <a:ext uri="{FF2B5EF4-FFF2-40B4-BE49-F238E27FC236}">
                <a16:creationId xmlns="" xmlns:a16="http://schemas.microsoft.com/office/drawing/2014/main" id="{9DEF8976-370D-44BD-A72A-317D987633D4}"/>
              </a:ext>
            </a:extLst>
          </p:cNvPr>
          <p:cNvCxnSpPr>
            <a:cxnSpLocks/>
          </p:cNvCxnSpPr>
          <p:nvPr/>
        </p:nvCxnSpPr>
        <p:spPr>
          <a:xfrm flipV="1">
            <a:off x="8153401" y="3198443"/>
            <a:ext cx="772093" cy="2656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 xmlns:a16="http://schemas.microsoft.com/office/drawing/2014/main" id="{9B3F63D7-8E54-4701-AE1C-561151855820}"/>
              </a:ext>
            </a:extLst>
          </p:cNvPr>
          <p:cNvCxnSpPr>
            <a:cxnSpLocks/>
          </p:cNvCxnSpPr>
          <p:nvPr/>
        </p:nvCxnSpPr>
        <p:spPr>
          <a:xfrm>
            <a:off x="8150903" y="2623930"/>
            <a:ext cx="675045" cy="1249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9526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31333" y="1964268"/>
            <a:ext cx="5130799" cy="4165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692" y="1772876"/>
            <a:ext cx="3361108" cy="4356992"/>
          </a:xfrm>
          <a:prstGeom prst="rect">
            <a:avLst/>
          </a:prstGeom>
        </p:spPr>
      </p:pic>
      <p:sp>
        <p:nvSpPr>
          <p:cNvPr id="9" name="TextBox 8"/>
          <p:cNvSpPr txBox="1"/>
          <p:nvPr/>
        </p:nvSpPr>
        <p:spPr>
          <a:xfrm>
            <a:off x="931333" y="793341"/>
            <a:ext cx="8957735" cy="954107"/>
          </a:xfrm>
          <a:prstGeom prst="rect">
            <a:avLst/>
          </a:prstGeom>
          <a:noFill/>
          <a:ln w="53975">
            <a:solidFill>
              <a:srgbClr val="FF0066"/>
            </a:solidFill>
          </a:ln>
        </p:spPr>
        <p:txBody>
          <a:bodyPr wrap="square" rtlCol="0">
            <a:spAutoFit/>
          </a:bodyPr>
          <a:lstStyle/>
          <a:p>
            <a:r>
              <a:rPr lang="en-US" sz="2800" b="1" dirty="0">
                <a:solidFill>
                  <a:srgbClr val="002060"/>
                </a:solidFill>
              </a:rPr>
              <a:t>Extension Task: Have a go at designing an Instagram profile for the new single using the template.</a:t>
            </a:r>
            <a:endParaRPr lang="en-GB" sz="2800" b="1" dirty="0">
              <a:solidFill>
                <a:srgbClr val="002060"/>
              </a:solidFill>
            </a:endParaRPr>
          </a:p>
        </p:txBody>
      </p:sp>
    </p:spTree>
    <p:extLst>
      <p:ext uri="{BB962C8B-B14F-4D97-AF65-F5344CB8AC3E}">
        <p14:creationId xmlns:p14="http://schemas.microsoft.com/office/powerpoint/2010/main" val="309481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217" y="-91371"/>
            <a:ext cx="4797896" cy="891902"/>
          </a:xfrm>
        </p:spPr>
        <p:txBody>
          <a:bodyPr/>
          <a:lstStyle/>
          <a:p>
            <a:r>
              <a:rPr lang="en-GB" i="0" dirty="0">
                <a:solidFill>
                  <a:schemeClr val="bg1"/>
                </a:solidFill>
                <a:latin typeface="+mn-lt"/>
              </a:rPr>
              <a:t>Progress Indicators:</a:t>
            </a:r>
          </a:p>
        </p:txBody>
      </p:sp>
      <p:graphicFrame>
        <p:nvGraphicFramePr>
          <p:cNvPr id="5" name="Table 4"/>
          <p:cNvGraphicFramePr>
            <a:graphicFrameLocks noGrp="1"/>
          </p:cNvGraphicFramePr>
          <p:nvPr>
            <p:extLst>
              <p:ext uri="{D42A27DB-BD31-4B8C-83A1-F6EECF244321}">
                <p14:modId xmlns:p14="http://schemas.microsoft.com/office/powerpoint/2010/main" val="2434586231"/>
              </p:ext>
            </p:extLst>
          </p:nvPr>
        </p:nvGraphicFramePr>
        <p:xfrm>
          <a:off x="371572" y="944910"/>
          <a:ext cx="9755448" cy="4131312"/>
        </p:xfrm>
        <a:graphic>
          <a:graphicData uri="http://schemas.openxmlformats.org/drawingml/2006/table">
            <a:tbl>
              <a:tblPr firstRow="1" bandRow="1">
                <a:tableStyleId>{5C22544A-7EE6-4342-B048-85BDC9FD1C3A}</a:tableStyleId>
              </a:tblPr>
              <a:tblGrid>
                <a:gridCol w="3251816">
                  <a:extLst>
                    <a:ext uri="{9D8B030D-6E8A-4147-A177-3AD203B41FA5}">
                      <a16:colId xmlns="" xmlns:a16="http://schemas.microsoft.com/office/drawing/2014/main" val="2764306388"/>
                    </a:ext>
                  </a:extLst>
                </a:gridCol>
                <a:gridCol w="3251816">
                  <a:extLst>
                    <a:ext uri="{9D8B030D-6E8A-4147-A177-3AD203B41FA5}">
                      <a16:colId xmlns="" xmlns:a16="http://schemas.microsoft.com/office/drawing/2014/main" val="2639351721"/>
                    </a:ext>
                  </a:extLst>
                </a:gridCol>
                <a:gridCol w="3251816">
                  <a:extLst>
                    <a:ext uri="{9D8B030D-6E8A-4147-A177-3AD203B41FA5}">
                      <a16:colId xmlns="" xmlns:a16="http://schemas.microsoft.com/office/drawing/2014/main" val="1644309988"/>
                    </a:ext>
                  </a:extLst>
                </a:gridCol>
              </a:tblGrid>
              <a:tr h="949204">
                <a:tc>
                  <a:txBody>
                    <a:bodyPr/>
                    <a:lstStyle/>
                    <a:p>
                      <a:r>
                        <a:rPr lang="en-GB" sz="4000" dirty="0">
                          <a:solidFill>
                            <a:srgbClr val="FFFF00"/>
                          </a:solidFill>
                        </a:rPr>
                        <a:t>Key Terms</a:t>
                      </a:r>
                    </a:p>
                  </a:txBody>
                  <a:tcPr>
                    <a:solidFill>
                      <a:srgbClr val="002060"/>
                    </a:solidFill>
                  </a:tcPr>
                </a:tc>
                <a:tc>
                  <a:txBody>
                    <a:bodyPr/>
                    <a:lstStyle/>
                    <a:p>
                      <a:r>
                        <a:rPr lang="en-GB" sz="4000" b="1" dirty="0"/>
                        <a:t>Good</a:t>
                      </a:r>
                    </a:p>
                  </a:txBody>
                  <a:tcPr>
                    <a:solidFill>
                      <a:srgbClr val="002060"/>
                    </a:solidFill>
                  </a:tcPr>
                </a:tc>
                <a:tc>
                  <a:txBody>
                    <a:bodyPr/>
                    <a:lstStyle/>
                    <a:p>
                      <a:r>
                        <a:rPr lang="en-GB" sz="4000" b="1" dirty="0"/>
                        <a:t>Outstanding</a:t>
                      </a:r>
                    </a:p>
                  </a:txBody>
                  <a:tcPr>
                    <a:solidFill>
                      <a:srgbClr val="002060"/>
                    </a:solidFill>
                  </a:tcPr>
                </a:tc>
                <a:extLst>
                  <a:ext uri="{0D108BD9-81ED-4DB2-BD59-A6C34878D82A}">
                    <a16:rowId xmlns="" xmlns:a16="http://schemas.microsoft.com/office/drawing/2014/main" val="3191797286"/>
                  </a:ext>
                </a:extLst>
              </a:tr>
              <a:tr h="1444748">
                <a:tc>
                  <a:txBody>
                    <a:bodyPr/>
                    <a:lstStyle/>
                    <a:p>
                      <a:r>
                        <a:rPr lang="en-US" b="1" baseline="0" dirty="0">
                          <a:solidFill>
                            <a:srgbClr val="FFFF00"/>
                          </a:solidFill>
                        </a:rPr>
                        <a:t>Self produce</a:t>
                      </a:r>
                    </a:p>
                    <a:p>
                      <a:r>
                        <a:rPr lang="en-US" b="1" baseline="0" dirty="0">
                          <a:solidFill>
                            <a:srgbClr val="FFFF00"/>
                          </a:solidFill>
                        </a:rPr>
                        <a:t>Layer</a:t>
                      </a:r>
                    </a:p>
                    <a:p>
                      <a:r>
                        <a:rPr lang="en-US" b="1" baseline="0" dirty="0">
                          <a:solidFill>
                            <a:srgbClr val="FFFF00"/>
                          </a:solidFill>
                        </a:rPr>
                        <a:t>Hook</a:t>
                      </a:r>
                    </a:p>
                    <a:p>
                      <a:endParaRPr lang="en-GB" b="1" baseline="0" dirty="0">
                        <a:solidFill>
                          <a:srgbClr val="FFFF00"/>
                        </a:solidFill>
                      </a:endParaRPr>
                    </a:p>
                  </a:txBody>
                  <a:tcPr>
                    <a:solidFill>
                      <a:srgbClr val="002060"/>
                    </a:solidFill>
                  </a:tcPr>
                </a:tc>
                <a:tc>
                  <a:txBody>
                    <a:bodyPr/>
                    <a:lstStyle/>
                    <a:p>
                      <a:r>
                        <a:rPr lang="en-US" b="1" baseline="0" dirty="0">
                          <a:solidFill>
                            <a:schemeClr val="bg1"/>
                          </a:solidFill>
                        </a:rPr>
                        <a:t>Describe the role of a producer and suggest what they might contribute to a finished piece of music.</a:t>
                      </a:r>
                      <a:endParaRPr lang="en-GB" b="1" baseline="0" dirty="0">
                        <a:solidFill>
                          <a:schemeClr val="bg1"/>
                        </a:solidFill>
                      </a:endParaRPr>
                    </a:p>
                  </a:txBody>
                  <a:tcPr>
                    <a:solidFill>
                      <a:srgbClr val="002060"/>
                    </a:solidFill>
                  </a:tcPr>
                </a:tc>
                <a:tc>
                  <a:txBody>
                    <a:bodyPr/>
                    <a:lstStyle/>
                    <a:p>
                      <a:r>
                        <a:rPr lang="en-US" b="1" dirty="0">
                          <a:solidFill>
                            <a:schemeClr val="bg1"/>
                          </a:solidFill>
                        </a:rPr>
                        <a:t>Explain the role of a producer and link</a:t>
                      </a:r>
                      <a:r>
                        <a:rPr lang="en-US" b="1" baseline="0" dirty="0">
                          <a:solidFill>
                            <a:schemeClr val="bg1"/>
                          </a:solidFill>
                        </a:rPr>
                        <a:t> their input/contribution to the overall success of a project.</a:t>
                      </a:r>
                      <a:endParaRPr lang="en-GB" b="1" dirty="0">
                        <a:solidFill>
                          <a:schemeClr val="bg1"/>
                        </a:solidFill>
                      </a:endParaRPr>
                    </a:p>
                  </a:txBody>
                  <a:tcPr>
                    <a:solidFill>
                      <a:srgbClr val="002060"/>
                    </a:solidFill>
                  </a:tcPr>
                </a:tc>
                <a:extLst>
                  <a:ext uri="{0D108BD9-81ED-4DB2-BD59-A6C34878D82A}">
                    <a16:rowId xmlns="" xmlns:a16="http://schemas.microsoft.com/office/drawing/2014/main" val="3799569420"/>
                  </a:ext>
                </a:extLst>
              </a:tr>
              <a:tr h="807515">
                <a:tc>
                  <a:txBody>
                    <a:bodyPr/>
                    <a:lstStyle/>
                    <a:p>
                      <a:endParaRPr lang="en-GB" b="1"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solidFill>
                            <a:schemeClr val="bg1"/>
                          </a:solidFill>
                        </a:rPr>
                        <a:t>List the basic advantages and disadvantages of self-production vs being produced.</a:t>
                      </a:r>
                      <a:endParaRPr lang="en-GB" b="1" dirty="0">
                        <a:solidFill>
                          <a:schemeClr val="bg1"/>
                        </a:solidFill>
                      </a:endParaRPr>
                    </a:p>
                    <a:p>
                      <a:endParaRPr lang="en-GB" dirty="0"/>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solidFill>
                            <a:schemeClr val="bg1"/>
                          </a:solidFill>
                        </a:rPr>
                        <a:t>Describe the advantages and disadvantages of self-production vs being produced, giving examples of both.</a:t>
                      </a:r>
                      <a:endParaRPr lang="en-GB"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solidFill>
                      <a:srgbClr val="002060"/>
                    </a:solidFill>
                  </a:tcPr>
                </a:tc>
                <a:extLst>
                  <a:ext uri="{0D108BD9-81ED-4DB2-BD59-A6C34878D82A}">
                    <a16:rowId xmlns="" xmlns:a16="http://schemas.microsoft.com/office/drawing/2014/main" val="69378650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16087458"/>
              </p:ext>
            </p:extLst>
          </p:nvPr>
        </p:nvGraphicFramePr>
        <p:xfrm>
          <a:off x="371572" y="5085438"/>
          <a:ext cx="9755448" cy="914400"/>
        </p:xfrm>
        <a:graphic>
          <a:graphicData uri="http://schemas.openxmlformats.org/drawingml/2006/table">
            <a:tbl>
              <a:tblPr firstRow="1" bandRow="1">
                <a:tableStyleId>{5C22544A-7EE6-4342-B048-85BDC9FD1C3A}</a:tableStyleId>
              </a:tblPr>
              <a:tblGrid>
                <a:gridCol w="3251816">
                  <a:extLst>
                    <a:ext uri="{9D8B030D-6E8A-4147-A177-3AD203B41FA5}">
                      <a16:colId xmlns="" xmlns:a16="http://schemas.microsoft.com/office/drawing/2014/main" val="20000"/>
                    </a:ext>
                  </a:extLst>
                </a:gridCol>
                <a:gridCol w="3251816">
                  <a:extLst>
                    <a:ext uri="{9D8B030D-6E8A-4147-A177-3AD203B41FA5}">
                      <a16:colId xmlns="" xmlns:a16="http://schemas.microsoft.com/office/drawing/2014/main" val="20001"/>
                    </a:ext>
                  </a:extLst>
                </a:gridCol>
                <a:gridCol w="3251816">
                  <a:extLst>
                    <a:ext uri="{9D8B030D-6E8A-4147-A177-3AD203B41FA5}">
                      <a16:colId xmlns="" xmlns:a16="http://schemas.microsoft.com/office/drawing/2014/main" val="20002"/>
                    </a:ext>
                  </a:extLst>
                </a:gridCol>
              </a:tblGrid>
              <a:tr h="602673">
                <a:tc>
                  <a:txBody>
                    <a:bodyPr/>
                    <a:lstStyle/>
                    <a:p>
                      <a:r>
                        <a:rPr lang="en-GB" sz="1800" dirty="0"/>
                        <a:t>CHALLENGE:</a:t>
                      </a:r>
                    </a:p>
                  </a:txBody>
                  <a:tcPr>
                    <a:solidFill>
                      <a:srgbClr val="00B050"/>
                    </a:solidFill>
                  </a:tcPr>
                </a:tc>
                <a:tc>
                  <a:txBody>
                    <a:bodyPr/>
                    <a:lstStyle/>
                    <a:p>
                      <a:r>
                        <a:rPr lang="en-US" sz="1800" dirty="0"/>
                        <a:t>List 3 famous</a:t>
                      </a:r>
                      <a:r>
                        <a:rPr lang="en-US" sz="1800" baseline="0" dirty="0"/>
                        <a:t> producers.</a:t>
                      </a:r>
                      <a:endParaRPr lang="en-GB" sz="1800" dirty="0"/>
                    </a:p>
                  </a:txBody>
                  <a:tcPr>
                    <a:solidFill>
                      <a:srgbClr val="00B050"/>
                    </a:solidFill>
                  </a:tcPr>
                </a:tc>
                <a:tc>
                  <a:txBody>
                    <a:bodyPr/>
                    <a:lstStyle/>
                    <a:p>
                      <a:r>
                        <a:rPr lang="en-US" sz="1800" baseline="0" dirty="0"/>
                        <a:t>Evaluate the impact of modern technology on the role of a producer.</a:t>
                      </a:r>
                      <a:endParaRPr lang="en-GB" sz="1800" dirty="0"/>
                    </a:p>
                  </a:txBody>
                  <a:tcPr>
                    <a:solidFill>
                      <a:srgbClr val="00B050"/>
                    </a:solidFill>
                  </a:tcPr>
                </a:tc>
                <a:extLst>
                  <a:ext uri="{0D108BD9-81ED-4DB2-BD59-A6C34878D82A}">
                    <a16:rowId xmlns="" xmlns:a16="http://schemas.microsoft.com/office/drawing/2014/main" val="10000"/>
                  </a:ext>
                </a:extLst>
              </a:tr>
            </a:tbl>
          </a:graphicData>
        </a:graphic>
      </p:graphicFrame>
      <p:sp>
        <p:nvSpPr>
          <p:cNvPr id="4" name="Striped Right Arrow 3"/>
          <p:cNvSpPr/>
          <p:nvPr/>
        </p:nvSpPr>
        <p:spPr>
          <a:xfrm>
            <a:off x="861391" y="0"/>
            <a:ext cx="5697826" cy="62825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56976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51990" y="-105988"/>
            <a:ext cx="9352280" cy="891902"/>
          </a:xfrm>
        </p:spPr>
        <p:txBody>
          <a:bodyPr/>
          <a:lstStyle/>
          <a:p>
            <a:r>
              <a:rPr lang="en-US" dirty="0">
                <a:solidFill>
                  <a:schemeClr val="bg1"/>
                </a:solidFill>
              </a:rPr>
              <a:t>Putting a Song Together</a:t>
            </a:r>
            <a:endParaRPr lang="en-GB" dirty="0">
              <a:solidFill>
                <a:schemeClr val="bg1"/>
              </a:solidFill>
            </a:endParaRPr>
          </a:p>
        </p:txBody>
      </p:sp>
      <p:sp>
        <p:nvSpPr>
          <p:cNvPr id="11" name="TextBox 10"/>
          <p:cNvSpPr txBox="1"/>
          <p:nvPr/>
        </p:nvSpPr>
        <p:spPr>
          <a:xfrm>
            <a:off x="1596325" y="4765445"/>
            <a:ext cx="10306373" cy="954107"/>
          </a:xfrm>
          <a:prstGeom prst="rect">
            <a:avLst/>
          </a:prstGeom>
          <a:solidFill>
            <a:srgbClr val="002060"/>
          </a:solidFill>
        </p:spPr>
        <p:txBody>
          <a:bodyPr wrap="square" rtlCol="0">
            <a:spAutoFit/>
          </a:bodyPr>
          <a:lstStyle/>
          <a:p>
            <a:r>
              <a:rPr lang="en-US" sz="2800" b="1" dirty="0">
                <a:solidFill>
                  <a:schemeClr val="bg1"/>
                </a:solidFill>
              </a:rPr>
              <a:t>As you watch the first video, note down how many ideas the producer (Steve , the bald guy)  contributed or changed.</a:t>
            </a:r>
            <a:endParaRPr lang="en-GB" sz="2800" b="1" dirty="0">
              <a:solidFill>
                <a:schemeClr val="bg1"/>
              </a:solidFill>
            </a:endParaRPr>
          </a:p>
        </p:txBody>
      </p:sp>
      <p:pic>
        <p:nvPicPr>
          <p:cNvPr id="12" name="Picture 2" descr="Write This Down Clip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948" y="4765445"/>
            <a:ext cx="1016289" cy="10162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96325" y="1682463"/>
            <a:ext cx="9874539" cy="2062103"/>
          </a:xfrm>
          <a:prstGeom prst="rect">
            <a:avLst/>
          </a:prstGeom>
          <a:solidFill>
            <a:srgbClr val="002060"/>
          </a:solidFill>
        </p:spPr>
        <p:txBody>
          <a:bodyPr wrap="square" rtlCol="0">
            <a:spAutoFit/>
          </a:bodyPr>
          <a:lstStyle/>
          <a:p>
            <a:r>
              <a:rPr lang="en-US" sz="3200" b="1" dirty="0">
                <a:solidFill>
                  <a:schemeClr val="bg1"/>
                </a:solidFill>
              </a:rPr>
              <a:t>You are going to watch two short films – the </a:t>
            </a:r>
            <a:r>
              <a:rPr lang="en-US" sz="3200" b="1" dirty="0">
                <a:solidFill>
                  <a:srgbClr val="FFFF00"/>
                </a:solidFill>
              </a:rPr>
              <a:t>first</a:t>
            </a:r>
            <a:r>
              <a:rPr lang="en-US" sz="3200" b="1" dirty="0">
                <a:solidFill>
                  <a:schemeClr val="bg1"/>
                </a:solidFill>
              </a:rPr>
              <a:t> will show you Ed </a:t>
            </a:r>
            <a:r>
              <a:rPr lang="en-US" sz="3200" b="1" dirty="0" err="1">
                <a:solidFill>
                  <a:schemeClr val="bg1"/>
                </a:solidFill>
              </a:rPr>
              <a:t>Sheeran</a:t>
            </a:r>
            <a:r>
              <a:rPr lang="en-US" sz="3200" b="1" dirty="0">
                <a:solidFill>
                  <a:schemeClr val="bg1"/>
                </a:solidFill>
              </a:rPr>
              <a:t> working with a </a:t>
            </a:r>
            <a:r>
              <a:rPr lang="en-US" sz="3200" b="1" dirty="0">
                <a:solidFill>
                  <a:srgbClr val="FFFF00"/>
                </a:solidFill>
              </a:rPr>
              <a:t>producer.</a:t>
            </a:r>
            <a:r>
              <a:rPr lang="en-US" sz="3200" b="1" dirty="0">
                <a:solidFill>
                  <a:schemeClr val="bg1"/>
                </a:solidFill>
              </a:rPr>
              <a:t> The </a:t>
            </a:r>
            <a:r>
              <a:rPr lang="en-US" sz="3200" b="1" dirty="0">
                <a:solidFill>
                  <a:srgbClr val="00B0F0"/>
                </a:solidFill>
              </a:rPr>
              <a:t>second</a:t>
            </a:r>
            <a:r>
              <a:rPr lang="en-US" sz="3200" b="1" dirty="0">
                <a:solidFill>
                  <a:schemeClr val="bg1"/>
                </a:solidFill>
              </a:rPr>
              <a:t> film will show you an artist producing themselves – being a </a:t>
            </a:r>
            <a:r>
              <a:rPr lang="en-US" sz="3200" b="1" dirty="0">
                <a:solidFill>
                  <a:srgbClr val="00B0F0"/>
                </a:solidFill>
              </a:rPr>
              <a:t>‘self-producer’. </a:t>
            </a:r>
            <a:endParaRPr lang="en-GB" sz="3200" b="1" dirty="0">
              <a:solidFill>
                <a:srgbClr val="00B0F0"/>
              </a:solidFill>
            </a:endParaRP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4417" y="165231"/>
            <a:ext cx="1657350" cy="1236437"/>
          </a:xfrm>
          <a:prstGeom prst="rect">
            <a:avLst/>
          </a:prstGeom>
        </p:spPr>
      </p:pic>
    </p:spTree>
    <p:extLst>
      <p:ext uri="{BB962C8B-B14F-4D97-AF65-F5344CB8AC3E}">
        <p14:creationId xmlns:p14="http://schemas.microsoft.com/office/powerpoint/2010/main" val="18659227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51990" y="-105988"/>
            <a:ext cx="9352280" cy="891902"/>
          </a:xfrm>
        </p:spPr>
        <p:txBody>
          <a:bodyPr/>
          <a:lstStyle/>
          <a:p>
            <a:r>
              <a:rPr lang="en-US" dirty="0">
                <a:solidFill>
                  <a:schemeClr val="bg1"/>
                </a:solidFill>
              </a:rPr>
              <a:t>Putting a Song Together</a:t>
            </a:r>
            <a:endParaRPr lang="en-GB" dirty="0">
              <a:solidFill>
                <a:schemeClr val="bg1"/>
              </a:solidFill>
            </a:endParaRPr>
          </a:p>
        </p:txBody>
      </p:sp>
      <p:sp>
        <p:nvSpPr>
          <p:cNvPr id="6" name="TextBox 5"/>
          <p:cNvSpPr txBox="1"/>
          <p:nvPr/>
        </p:nvSpPr>
        <p:spPr>
          <a:xfrm>
            <a:off x="10002219" y="2489803"/>
            <a:ext cx="1822988" cy="646331"/>
          </a:xfrm>
          <a:prstGeom prst="rect">
            <a:avLst/>
          </a:prstGeom>
          <a:solidFill>
            <a:srgbClr val="002060"/>
          </a:solidFill>
        </p:spPr>
        <p:txBody>
          <a:bodyPr wrap="square" rtlCol="0">
            <a:spAutoFit/>
          </a:bodyPr>
          <a:lstStyle/>
          <a:p>
            <a:r>
              <a:rPr lang="en-US" b="1" dirty="0">
                <a:solidFill>
                  <a:schemeClr val="bg1"/>
                </a:solidFill>
              </a:rPr>
              <a:t>ED: Artist/Musician</a:t>
            </a:r>
            <a:endParaRPr lang="en-GB" b="1" dirty="0">
              <a:solidFill>
                <a:schemeClr val="bg1"/>
              </a:solidFill>
            </a:endParaRPr>
          </a:p>
        </p:txBody>
      </p:sp>
      <p:sp>
        <p:nvSpPr>
          <p:cNvPr id="7" name="TextBox 6"/>
          <p:cNvSpPr txBox="1"/>
          <p:nvPr/>
        </p:nvSpPr>
        <p:spPr>
          <a:xfrm>
            <a:off x="10002219" y="3296025"/>
            <a:ext cx="1822988" cy="646331"/>
          </a:xfrm>
          <a:prstGeom prst="rect">
            <a:avLst/>
          </a:prstGeom>
          <a:solidFill>
            <a:srgbClr val="002060"/>
          </a:solidFill>
        </p:spPr>
        <p:txBody>
          <a:bodyPr wrap="square" rtlCol="0">
            <a:spAutoFit/>
          </a:bodyPr>
          <a:lstStyle/>
          <a:p>
            <a:r>
              <a:rPr lang="en-US" b="1" dirty="0">
                <a:solidFill>
                  <a:schemeClr val="bg1"/>
                </a:solidFill>
              </a:rPr>
              <a:t>Johnny: Songwriter</a:t>
            </a:r>
            <a:endParaRPr lang="en-GB" b="1" dirty="0">
              <a:solidFill>
                <a:schemeClr val="bg1"/>
              </a:solidFill>
            </a:endParaRPr>
          </a:p>
        </p:txBody>
      </p:sp>
      <p:sp>
        <p:nvSpPr>
          <p:cNvPr id="8" name="TextBox 7"/>
          <p:cNvSpPr txBox="1"/>
          <p:nvPr/>
        </p:nvSpPr>
        <p:spPr>
          <a:xfrm>
            <a:off x="10002219" y="4170497"/>
            <a:ext cx="1822988" cy="646331"/>
          </a:xfrm>
          <a:prstGeom prst="rect">
            <a:avLst/>
          </a:prstGeom>
          <a:solidFill>
            <a:srgbClr val="002060"/>
          </a:solidFill>
        </p:spPr>
        <p:txBody>
          <a:bodyPr wrap="square" rtlCol="0">
            <a:spAutoFit/>
          </a:bodyPr>
          <a:lstStyle/>
          <a:p>
            <a:r>
              <a:rPr lang="en-US" b="1" dirty="0">
                <a:solidFill>
                  <a:schemeClr val="bg1"/>
                </a:solidFill>
              </a:rPr>
              <a:t>Steve:</a:t>
            </a:r>
          </a:p>
          <a:p>
            <a:r>
              <a:rPr lang="en-US" b="1" dirty="0">
                <a:solidFill>
                  <a:schemeClr val="bg1"/>
                </a:solidFill>
              </a:rPr>
              <a:t>Producer</a:t>
            </a:r>
            <a:endParaRPr lang="en-GB" b="1" dirty="0">
              <a:solidFill>
                <a:schemeClr val="bg1"/>
              </a:solidFill>
            </a:endParaRPr>
          </a:p>
        </p:txBody>
      </p:sp>
      <p:sp>
        <p:nvSpPr>
          <p:cNvPr id="9" name="TextBox 8">
            <a:extLst>
              <a:ext uri="{FF2B5EF4-FFF2-40B4-BE49-F238E27FC236}">
                <a16:creationId xmlns="" xmlns:a16="http://schemas.microsoft.com/office/drawing/2014/main" id="{E621E5E2-1A66-405A-9455-2866BF4640D1}"/>
              </a:ext>
            </a:extLst>
          </p:cNvPr>
          <p:cNvSpPr txBox="1"/>
          <p:nvPr/>
        </p:nvSpPr>
        <p:spPr>
          <a:xfrm>
            <a:off x="995824" y="2151727"/>
            <a:ext cx="7834278" cy="2062103"/>
          </a:xfrm>
          <a:prstGeom prst="rect">
            <a:avLst/>
          </a:prstGeom>
          <a:solidFill>
            <a:srgbClr val="002060"/>
          </a:solidFill>
        </p:spPr>
        <p:txBody>
          <a:bodyPr wrap="square" rtlCol="0">
            <a:spAutoFit/>
          </a:bodyPr>
          <a:lstStyle/>
          <a:p>
            <a:r>
              <a:rPr lang="en-US" sz="3200" b="1" dirty="0">
                <a:solidFill>
                  <a:schemeClr val="bg1"/>
                </a:solidFill>
              </a:rPr>
              <a:t>Watch this </a:t>
            </a:r>
            <a:r>
              <a:rPr lang="en-US" sz="3200" b="1" dirty="0">
                <a:solidFill>
                  <a:schemeClr val="bg1"/>
                </a:solidFill>
                <a:hlinkClick r:id="rId2"/>
              </a:rPr>
              <a:t>video</a:t>
            </a:r>
            <a:r>
              <a:rPr lang="en-US" sz="3200" b="1" dirty="0">
                <a:solidFill>
                  <a:schemeClr val="bg1"/>
                </a:solidFill>
              </a:rPr>
              <a:t> showing how Ed Sheeran worked with a produced to create ‘Shape of You’, 2017s biggest track! </a:t>
            </a:r>
            <a:endParaRPr lang="en-GB" sz="3200" b="1" dirty="0">
              <a:solidFill>
                <a:srgbClr val="00B0F0"/>
              </a:solidFill>
            </a:endParaRPr>
          </a:p>
        </p:txBody>
      </p:sp>
    </p:spTree>
    <p:extLst>
      <p:ext uri="{BB962C8B-B14F-4D97-AF65-F5344CB8AC3E}">
        <p14:creationId xmlns:p14="http://schemas.microsoft.com/office/powerpoint/2010/main" val="10748122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02" y="1627321"/>
            <a:ext cx="4699954" cy="3330199"/>
          </a:xfrm>
          <a:prstGeom prst="rect">
            <a:avLst/>
          </a:prstGeom>
        </p:spPr>
      </p:pic>
      <p:sp>
        <p:nvSpPr>
          <p:cNvPr id="6" name="TextBox 5"/>
          <p:cNvSpPr txBox="1"/>
          <p:nvPr/>
        </p:nvSpPr>
        <p:spPr>
          <a:xfrm>
            <a:off x="4246535" y="-123987"/>
            <a:ext cx="7563173" cy="923330"/>
          </a:xfrm>
          <a:prstGeom prst="rect">
            <a:avLst/>
          </a:prstGeom>
          <a:noFill/>
        </p:spPr>
        <p:txBody>
          <a:bodyPr wrap="square" rtlCol="0">
            <a:spAutoFit/>
          </a:bodyPr>
          <a:lstStyle/>
          <a:p>
            <a:r>
              <a:rPr lang="en-US" sz="5400" dirty="0">
                <a:solidFill>
                  <a:schemeClr val="bg1"/>
                </a:solidFill>
              </a:rPr>
              <a:t>What a Producer Does</a:t>
            </a:r>
            <a:endParaRPr lang="en-GB" sz="5400" dirty="0">
              <a:solidFill>
                <a:schemeClr val="bg1"/>
              </a:solidFill>
            </a:endParaRPr>
          </a:p>
        </p:txBody>
      </p:sp>
      <p:sp>
        <p:nvSpPr>
          <p:cNvPr id="9" name="TextBox 8"/>
          <p:cNvSpPr txBox="1"/>
          <p:nvPr/>
        </p:nvSpPr>
        <p:spPr>
          <a:xfrm>
            <a:off x="5362413" y="1627321"/>
            <a:ext cx="3099662" cy="1323439"/>
          </a:xfrm>
          <a:prstGeom prst="rect">
            <a:avLst/>
          </a:prstGeom>
          <a:solidFill>
            <a:srgbClr val="00B050"/>
          </a:solidFill>
        </p:spPr>
        <p:txBody>
          <a:bodyPr wrap="square" rtlCol="0">
            <a:spAutoFit/>
          </a:bodyPr>
          <a:lstStyle/>
          <a:p>
            <a:r>
              <a:rPr lang="en-US" sz="2000" b="1" dirty="0">
                <a:solidFill>
                  <a:schemeClr val="bg1"/>
                </a:solidFill>
              </a:rPr>
              <a:t>Steve played Ed </a:t>
            </a:r>
            <a:r>
              <a:rPr lang="en-US" sz="2000" b="1" dirty="0" err="1">
                <a:solidFill>
                  <a:schemeClr val="bg1"/>
                </a:solidFill>
              </a:rPr>
              <a:t>Sheeran</a:t>
            </a:r>
            <a:r>
              <a:rPr lang="en-US" sz="2000" b="1" dirty="0">
                <a:solidFill>
                  <a:schemeClr val="bg1"/>
                </a:solidFill>
              </a:rPr>
              <a:t> the main hook for the song. He had already come up with that.</a:t>
            </a:r>
            <a:endParaRPr lang="en-GB" sz="2000" b="1" dirty="0">
              <a:solidFill>
                <a:schemeClr val="bg1"/>
              </a:solidFill>
            </a:endParaRPr>
          </a:p>
        </p:txBody>
      </p:sp>
      <p:sp>
        <p:nvSpPr>
          <p:cNvPr id="10" name="TextBox 9"/>
          <p:cNvSpPr txBox="1"/>
          <p:nvPr/>
        </p:nvSpPr>
        <p:spPr>
          <a:xfrm>
            <a:off x="5362413" y="3205196"/>
            <a:ext cx="3099662" cy="707886"/>
          </a:xfrm>
          <a:prstGeom prst="rect">
            <a:avLst/>
          </a:prstGeom>
          <a:solidFill>
            <a:srgbClr val="FF0000"/>
          </a:solidFill>
        </p:spPr>
        <p:txBody>
          <a:bodyPr wrap="square" rtlCol="0">
            <a:spAutoFit/>
          </a:bodyPr>
          <a:lstStyle/>
          <a:p>
            <a:r>
              <a:rPr lang="en-US" sz="2000" b="1" dirty="0">
                <a:solidFill>
                  <a:schemeClr val="bg1"/>
                </a:solidFill>
              </a:rPr>
              <a:t>Steve decided on the hook sound.</a:t>
            </a:r>
            <a:endParaRPr lang="en-GB" sz="2000" b="1" dirty="0">
              <a:solidFill>
                <a:schemeClr val="bg1"/>
              </a:solidFill>
            </a:endParaRPr>
          </a:p>
        </p:txBody>
      </p:sp>
      <p:sp>
        <p:nvSpPr>
          <p:cNvPr id="11" name="TextBox 10"/>
          <p:cNvSpPr txBox="1"/>
          <p:nvPr/>
        </p:nvSpPr>
        <p:spPr>
          <a:xfrm>
            <a:off x="5362413" y="4141404"/>
            <a:ext cx="3099662" cy="707886"/>
          </a:xfrm>
          <a:prstGeom prst="rect">
            <a:avLst/>
          </a:prstGeom>
          <a:solidFill>
            <a:srgbClr val="002060"/>
          </a:solidFill>
        </p:spPr>
        <p:txBody>
          <a:bodyPr wrap="square" rtlCol="0">
            <a:spAutoFit/>
          </a:bodyPr>
          <a:lstStyle/>
          <a:p>
            <a:r>
              <a:rPr lang="en-US" sz="2000" b="1" dirty="0">
                <a:solidFill>
                  <a:schemeClr val="bg1"/>
                </a:solidFill>
              </a:rPr>
              <a:t>Steve added the 16 beat percussion.</a:t>
            </a:r>
            <a:endParaRPr lang="en-GB" sz="2000" b="1" dirty="0">
              <a:solidFill>
                <a:schemeClr val="bg1"/>
              </a:solidFill>
            </a:endParaRPr>
          </a:p>
        </p:txBody>
      </p:sp>
      <p:sp>
        <p:nvSpPr>
          <p:cNvPr id="12" name="TextBox 11"/>
          <p:cNvSpPr txBox="1"/>
          <p:nvPr/>
        </p:nvSpPr>
        <p:spPr>
          <a:xfrm>
            <a:off x="8710048" y="1627321"/>
            <a:ext cx="1704815" cy="1631216"/>
          </a:xfrm>
          <a:prstGeom prst="rect">
            <a:avLst/>
          </a:prstGeom>
          <a:solidFill>
            <a:srgbClr val="7030A0"/>
          </a:solidFill>
        </p:spPr>
        <p:txBody>
          <a:bodyPr wrap="square" rtlCol="0">
            <a:spAutoFit/>
          </a:bodyPr>
          <a:lstStyle/>
          <a:p>
            <a:r>
              <a:rPr lang="en-US" sz="2000" b="1" dirty="0">
                <a:solidFill>
                  <a:schemeClr val="bg1"/>
                </a:solidFill>
              </a:rPr>
              <a:t>Steve tried the idea of recording Ed hitting his guitar.</a:t>
            </a:r>
            <a:endParaRPr lang="en-GB" sz="2000" b="1" dirty="0">
              <a:solidFill>
                <a:schemeClr val="bg1"/>
              </a:solidFill>
            </a:endParaRPr>
          </a:p>
        </p:txBody>
      </p:sp>
      <p:sp>
        <p:nvSpPr>
          <p:cNvPr id="13" name="TextBox 12"/>
          <p:cNvSpPr txBox="1"/>
          <p:nvPr/>
        </p:nvSpPr>
        <p:spPr>
          <a:xfrm>
            <a:off x="8710046" y="4742074"/>
            <a:ext cx="2590800" cy="707886"/>
          </a:xfrm>
          <a:prstGeom prst="rect">
            <a:avLst/>
          </a:prstGeom>
          <a:solidFill>
            <a:schemeClr val="tx1"/>
          </a:solidFill>
        </p:spPr>
        <p:txBody>
          <a:bodyPr wrap="square" rtlCol="0">
            <a:spAutoFit/>
          </a:bodyPr>
          <a:lstStyle/>
          <a:p>
            <a:r>
              <a:rPr lang="en-US" sz="2000" b="1" dirty="0">
                <a:solidFill>
                  <a:schemeClr val="bg1"/>
                </a:solidFill>
              </a:rPr>
              <a:t>Steve added the </a:t>
            </a:r>
            <a:r>
              <a:rPr lang="en-US" sz="2000" b="1" dirty="0" err="1">
                <a:solidFill>
                  <a:schemeClr val="bg1"/>
                </a:solidFill>
              </a:rPr>
              <a:t>melotron</a:t>
            </a:r>
            <a:r>
              <a:rPr lang="en-US" sz="2000" b="1" dirty="0">
                <a:solidFill>
                  <a:schemeClr val="bg1"/>
                </a:solidFill>
              </a:rPr>
              <a:t> part.</a:t>
            </a:r>
            <a:endParaRPr lang="en-GB" sz="2000" b="1" dirty="0">
              <a:solidFill>
                <a:schemeClr val="bg1"/>
              </a:solidFill>
            </a:endParaRPr>
          </a:p>
        </p:txBody>
      </p:sp>
      <p:sp>
        <p:nvSpPr>
          <p:cNvPr id="14" name="TextBox 13"/>
          <p:cNvSpPr txBox="1"/>
          <p:nvPr/>
        </p:nvSpPr>
        <p:spPr>
          <a:xfrm>
            <a:off x="5362413" y="5077612"/>
            <a:ext cx="2960177" cy="707886"/>
          </a:xfrm>
          <a:prstGeom prst="rect">
            <a:avLst/>
          </a:prstGeom>
          <a:solidFill>
            <a:schemeClr val="accent2">
              <a:lumMod val="50000"/>
            </a:schemeClr>
          </a:solidFill>
        </p:spPr>
        <p:txBody>
          <a:bodyPr wrap="square" rtlCol="0">
            <a:spAutoFit/>
          </a:bodyPr>
          <a:lstStyle/>
          <a:p>
            <a:r>
              <a:rPr lang="en-US" sz="2000" b="1" dirty="0">
                <a:solidFill>
                  <a:schemeClr val="bg1"/>
                </a:solidFill>
              </a:rPr>
              <a:t>Steve added the bass drum sample.</a:t>
            </a:r>
            <a:endParaRPr lang="en-GB" sz="2000" b="1" dirty="0">
              <a:solidFill>
                <a:schemeClr val="bg1"/>
              </a:solidFill>
            </a:endParaRPr>
          </a:p>
        </p:txBody>
      </p:sp>
      <p:sp>
        <p:nvSpPr>
          <p:cNvPr id="15" name="TextBox 14"/>
          <p:cNvSpPr txBox="1"/>
          <p:nvPr/>
        </p:nvSpPr>
        <p:spPr>
          <a:xfrm>
            <a:off x="8710046" y="3492474"/>
            <a:ext cx="3099662" cy="1015663"/>
          </a:xfrm>
          <a:prstGeom prst="rect">
            <a:avLst/>
          </a:prstGeom>
          <a:solidFill>
            <a:srgbClr val="FF0066"/>
          </a:solidFill>
        </p:spPr>
        <p:txBody>
          <a:bodyPr wrap="square" rtlCol="0">
            <a:spAutoFit/>
          </a:bodyPr>
          <a:lstStyle/>
          <a:p>
            <a:r>
              <a:rPr lang="en-US" sz="2000" b="1" dirty="0">
                <a:solidFill>
                  <a:schemeClr val="bg1"/>
                </a:solidFill>
              </a:rPr>
              <a:t>Steve chose which guitar parts to use and when to use them.</a:t>
            </a:r>
            <a:endParaRPr lang="en-GB" sz="2000" b="1" dirty="0">
              <a:solidFill>
                <a:schemeClr val="bg1"/>
              </a:solidFill>
            </a:endParaRPr>
          </a:p>
        </p:txBody>
      </p:sp>
      <p:sp>
        <p:nvSpPr>
          <p:cNvPr id="16" name="TextBox 15"/>
          <p:cNvSpPr txBox="1"/>
          <p:nvPr/>
        </p:nvSpPr>
        <p:spPr>
          <a:xfrm>
            <a:off x="327263" y="5077612"/>
            <a:ext cx="4647694" cy="1015663"/>
          </a:xfrm>
          <a:prstGeom prst="rect">
            <a:avLst/>
          </a:prstGeom>
          <a:solidFill>
            <a:schemeClr val="accent4">
              <a:lumMod val="75000"/>
            </a:schemeClr>
          </a:solidFill>
        </p:spPr>
        <p:txBody>
          <a:bodyPr wrap="square" rtlCol="0">
            <a:spAutoFit/>
          </a:bodyPr>
          <a:lstStyle/>
          <a:p>
            <a:r>
              <a:rPr lang="en-US" sz="2000" b="1" dirty="0">
                <a:solidFill>
                  <a:schemeClr val="bg1"/>
                </a:solidFill>
              </a:rPr>
              <a:t>As the producer, Steve knew that they were coming up with good ideas so kept Ed &amp; Johnnie working.</a:t>
            </a:r>
            <a:endParaRPr lang="en-GB" sz="2000" b="1" dirty="0">
              <a:solidFill>
                <a:schemeClr val="bg1"/>
              </a:solidFill>
            </a:endParaRPr>
          </a:p>
        </p:txBody>
      </p:sp>
    </p:spTree>
    <p:extLst>
      <p:ext uri="{BB962C8B-B14F-4D97-AF65-F5344CB8AC3E}">
        <p14:creationId xmlns:p14="http://schemas.microsoft.com/office/powerpoint/2010/main" val="139125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888591" y="3398761"/>
            <a:ext cx="6121831" cy="2954269"/>
          </a:xfrm>
          <a:prstGeom prst="rect">
            <a:avLst/>
          </a:prstGeom>
        </p:spPr>
      </p:pic>
      <p:sp>
        <p:nvSpPr>
          <p:cNvPr id="5" name="TextBox 4"/>
          <p:cNvSpPr txBox="1"/>
          <p:nvPr/>
        </p:nvSpPr>
        <p:spPr>
          <a:xfrm>
            <a:off x="1247614" y="628233"/>
            <a:ext cx="9131084" cy="2800767"/>
          </a:xfrm>
          <a:prstGeom prst="rect">
            <a:avLst/>
          </a:prstGeom>
          <a:noFill/>
        </p:spPr>
        <p:txBody>
          <a:bodyPr wrap="square" rtlCol="0">
            <a:spAutoFit/>
          </a:bodyPr>
          <a:lstStyle/>
          <a:p>
            <a:r>
              <a:rPr lang="en-US" sz="4400" b="1" dirty="0">
                <a:solidFill>
                  <a:srgbClr val="002060"/>
                </a:solidFill>
              </a:rPr>
              <a:t>Were producer Steve’s ideas successful?</a:t>
            </a:r>
          </a:p>
          <a:p>
            <a:r>
              <a:rPr lang="en-US" sz="4400" b="1" dirty="0">
                <a:solidFill>
                  <a:srgbClr val="002060"/>
                </a:solidFill>
              </a:rPr>
              <a:t>Write a short paragraph explaining your thoughts…</a:t>
            </a:r>
            <a:endParaRPr lang="en-GB" sz="4400" b="1" dirty="0">
              <a:solidFill>
                <a:srgbClr val="002060"/>
              </a:solidFill>
            </a:endParaRPr>
          </a:p>
        </p:txBody>
      </p:sp>
      <p:sp>
        <p:nvSpPr>
          <p:cNvPr id="6" name="TextBox 5"/>
          <p:cNvSpPr txBox="1"/>
          <p:nvPr/>
        </p:nvSpPr>
        <p:spPr>
          <a:xfrm>
            <a:off x="426205" y="930329"/>
            <a:ext cx="1038386" cy="1569660"/>
          </a:xfrm>
          <a:prstGeom prst="rect">
            <a:avLst/>
          </a:prstGeom>
          <a:noFill/>
        </p:spPr>
        <p:txBody>
          <a:bodyPr wrap="square" rtlCol="0">
            <a:spAutoFit/>
          </a:bodyPr>
          <a:lstStyle/>
          <a:p>
            <a:r>
              <a:rPr lang="en-US" sz="9600" dirty="0">
                <a:solidFill>
                  <a:srgbClr val="002060"/>
                </a:solidFill>
              </a:rPr>
              <a:t>?</a:t>
            </a:r>
            <a:endParaRPr lang="en-GB" sz="9600" dirty="0">
              <a:solidFill>
                <a:srgbClr val="002060"/>
              </a:solidFill>
            </a:endParaRPr>
          </a:p>
        </p:txBody>
      </p:sp>
      <p:sp>
        <p:nvSpPr>
          <p:cNvPr id="7" name="Right Arrow 6"/>
          <p:cNvSpPr/>
          <p:nvPr/>
        </p:nvSpPr>
        <p:spPr>
          <a:xfrm>
            <a:off x="753128" y="4255964"/>
            <a:ext cx="2960176" cy="12398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570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439" y="1036451"/>
            <a:ext cx="9205993" cy="1384995"/>
          </a:xfrm>
          <a:prstGeom prst="rect">
            <a:avLst/>
          </a:prstGeom>
          <a:solidFill>
            <a:srgbClr val="002060"/>
          </a:solidFill>
        </p:spPr>
        <p:txBody>
          <a:bodyPr wrap="square" rtlCol="0">
            <a:spAutoFit/>
          </a:bodyPr>
          <a:lstStyle/>
          <a:p>
            <a:r>
              <a:rPr lang="en-US" sz="4200" b="1" dirty="0">
                <a:solidFill>
                  <a:schemeClr val="bg1"/>
                </a:solidFill>
              </a:rPr>
              <a:t>Some artists will contribute most of the production ideas themselves.</a:t>
            </a:r>
            <a:r>
              <a:rPr lang="en-US" sz="4200" dirty="0">
                <a:solidFill>
                  <a:srgbClr val="002060"/>
                </a:solidFill>
              </a:rPr>
              <a:t>.</a:t>
            </a:r>
            <a:endParaRPr lang="en-GB" sz="4200" dirty="0">
              <a:solidFill>
                <a:srgbClr val="002060"/>
              </a:solidFill>
            </a:endParaRPr>
          </a:p>
        </p:txBody>
      </p:sp>
      <p:sp>
        <p:nvSpPr>
          <p:cNvPr id="6" name="TextBox 5"/>
          <p:cNvSpPr txBox="1"/>
          <p:nvPr/>
        </p:nvSpPr>
        <p:spPr>
          <a:xfrm>
            <a:off x="367439" y="2619906"/>
            <a:ext cx="11112285" cy="2677656"/>
          </a:xfrm>
          <a:prstGeom prst="rect">
            <a:avLst/>
          </a:prstGeom>
          <a:solidFill>
            <a:srgbClr val="002060"/>
          </a:solidFill>
        </p:spPr>
        <p:txBody>
          <a:bodyPr wrap="square" rtlCol="0">
            <a:spAutoFit/>
          </a:bodyPr>
          <a:lstStyle/>
          <a:p>
            <a:r>
              <a:rPr lang="en-US" sz="4200" b="1" dirty="0">
                <a:solidFill>
                  <a:srgbClr val="FFFF00"/>
                </a:solidFill>
              </a:rPr>
              <a:t>Watch this video of </a:t>
            </a:r>
            <a:r>
              <a:rPr lang="en-US" sz="4200" b="1" dirty="0">
                <a:solidFill>
                  <a:srgbClr val="FFFF00"/>
                </a:solidFill>
                <a:hlinkClick r:id="rId2"/>
              </a:rPr>
              <a:t>Charlie </a:t>
            </a:r>
            <a:r>
              <a:rPr lang="en-US" sz="4200" b="1" dirty="0" err="1">
                <a:solidFill>
                  <a:srgbClr val="FFFF00"/>
                </a:solidFill>
                <a:hlinkClick r:id="rId2"/>
              </a:rPr>
              <a:t>Puth</a:t>
            </a:r>
            <a:r>
              <a:rPr lang="en-US" sz="4200" b="1" dirty="0">
                <a:solidFill>
                  <a:srgbClr val="FFFF00"/>
                </a:solidFill>
              </a:rPr>
              <a:t> which shows how an artist goes from having an initial idea to recording that idea and ‘producing’ it.</a:t>
            </a:r>
            <a:endParaRPr lang="en-GB" sz="4200" dirty="0">
              <a:solidFill>
                <a:srgbClr val="FFFF00"/>
              </a:solidFill>
            </a:endParaRPr>
          </a:p>
        </p:txBody>
      </p:sp>
    </p:spTree>
    <p:extLst>
      <p:ext uri="{BB962C8B-B14F-4D97-AF65-F5344CB8AC3E}">
        <p14:creationId xmlns:p14="http://schemas.microsoft.com/office/powerpoint/2010/main" val="1149684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7CF8DBE802684BA0F92B3A3AEB6BC3" ma:contentTypeVersion="6" ma:contentTypeDescription="Create a new document." ma:contentTypeScope="" ma:versionID="5947970475a0e6dabb56d7c35e703e2a">
  <xsd:schema xmlns:xsd="http://www.w3.org/2001/XMLSchema" xmlns:xs="http://www.w3.org/2001/XMLSchema" xmlns:p="http://schemas.microsoft.com/office/2006/metadata/properties" xmlns:ns2="57c4c294-0249-4f71-9f4e-f3584c1dd6b0" xmlns:ns3="8dc42980-c664-4792-982f-7f84ce4ba489" targetNamespace="http://schemas.microsoft.com/office/2006/metadata/properties" ma:root="true" ma:fieldsID="bb47ff32711e95fb49a1aed28f12b5c1" ns2:_="" ns3:_="">
    <xsd:import namespace="57c4c294-0249-4f71-9f4e-f3584c1dd6b0"/>
    <xsd:import namespace="8dc42980-c664-4792-982f-7f84ce4ba4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4c294-0249-4f71-9f4e-f3584c1dd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c42980-c664-4792-982f-7f84ce4ba48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dc42980-c664-4792-982f-7f84ce4ba489">
      <UserInfo>
        <DisplayName>Mrs L Rutter</DisplayName>
        <AccountId>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2F8102-1051-4235-BB5E-410DB03E98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c4c294-0249-4f71-9f4e-f3584c1dd6b0"/>
    <ds:schemaRef ds:uri="8dc42980-c664-4792-982f-7f84ce4ba4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B61475-F450-484D-9699-34391F776362}">
  <ds:schemaRefs>
    <ds:schemaRef ds:uri="http://www.w3.org/XML/1998/namespace"/>
    <ds:schemaRef ds:uri="http://purl.org/dc/elements/1.1/"/>
    <ds:schemaRef ds:uri="http://schemas.microsoft.com/office/infopath/2007/PartnerControls"/>
    <ds:schemaRef ds:uri="http://purl.org/dc/terms/"/>
    <ds:schemaRef ds:uri="57c4c294-0249-4f71-9f4e-f3584c1dd6b0"/>
    <ds:schemaRef ds:uri="http://schemas.microsoft.com/office/2006/documentManagement/types"/>
    <ds:schemaRef ds:uri="http://schemas.openxmlformats.org/package/2006/metadata/core-properties"/>
    <ds:schemaRef ds:uri="http://purl.org/dc/dcmitype/"/>
    <ds:schemaRef ds:uri="8dc42980-c664-4792-982f-7f84ce4ba489"/>
    <ds:schemaRef ds:uri="http://schemas.microsoft.com/office/2006/metadata/properties"/>
  </ds:schemaRefs>
</ds:datastoreItem>
</file>

<file path=customXml/itemProps3.xml><?xml version="1.0" encoding="utf-8"?>
<ds:datastoreItem xmlns:ds="http://schemas.openxmlformats.org/officeDocument/2006/customXml" ds:itemID="{EBE12482-1803-4BD0-85EB-2F63DB7B63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14832</TotalTime>
  <Words>1211</Words>
  <Application>Microsoft Office PowerPoint</Application>
  <PresentationFormat>Widescreen</PresentationFormat>
  <Paragraphs>136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Gill Sans MT</vt:lpstr>
      <vt:lpstr>medium-content-sans-serif-font</vt:lpstr>
      <vt:lpstr>Office Theme</vt:lpstr>
      <vt:lpstr>PowerPoint Presentation</vt:lpstr>
      <vt:lpstr>PowerPoint Presentation</vt:lpstr>
      <vt:lpstr>PowerPoint Presentation</vt:lpstr>
      <vt:lpstr>Progress Indicators:</vt:lpstr>
      <vt:lpstr>Putting a Song Together</vt:lpstr>
      <vt:lpstr>Putting a Song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jwhite</cp:lastModifiedBy>
  <cp:revision>465</cp:revision>
  <dcterms:created xsi:type="dcterms:W3CDTF">2018-09-04T10:33:37Z</dcterms:created>
  <dcterms:modified xsi:type="dcterms:W3CDTF">2020-11-23T14:41:08Z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0x010100D17CF8DBE802684BA0F92B3A3AEB6BC3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ComplianceAssetId">
    <vt:lpwstr/>
  </property>
</Properties>
</file>