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26"/>
  </p:notesMasterIdLst>
  <p:sldIdLst>
    <p:sldId id="270" r:id="rId5"/>
    <p:sldId id="315" r:id="rId6"/>
    <p:sldId id="314" r:id="rId7"/>
    <p:sldId id="311" r:id="rId8"/>
    <p:sldId id="283" r:id="rId9"/>
    <p:sldId id="284" r:id="rId10"/>
    <p:sldId id="272" r:id="rId11"/>
    <p:sldId id="261" r:id="rId12"/>
    <p:sldId id="281" r:id="rId13"/>
    <p:sldId id="285" r:id="rId14"/>
    <p:sldId id="316" r:id="rId15"/>
    <p:sldId id="280" r:id="rId16"/>
    <p:sldId id="287" r:id="rId17"/>
    <p:sldId id="309" r:id="rId18"/>
    <p:sldId id="290" r:id="rId19"/>
    <p:sldId id="298" r:id="rId20"/>
    <p:sldId id="291" r:id="rId21"/>
    <p:sldId id="292" r:id="rId22"/>
    <p:sldId id="317" r:id="rId23"/>
    <p:sldId id="302" r:id="rId24"/>
    <p:sldId id="31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4651" autoAdjust="0"/>
  </p:normalViewPr>
  <p:slideViewPr>
    <p:cSldViewPr snapToGrid="0">
      <p:cViewPr varScale="1">
        <p:scale>
          <a:sx n="85" d="100"/>
          <a:sy n="85" d="100"/>
        </p:scale>
        <p:origin x="92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CBF5C-0863-4AB0-9E40-4A3F6D2EDECA}" type="datetimeFigureOut">
              <a:rPr lang="en-GB" smtClean="0"/>
              <a:t>05/11/2020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19D76-FDE6-4BD4-82D7-D9804308DAA3}" type="slidenum">
              <a:rPr lang="en-GB" smtClean="0"/>
              <a:t>‹#›</a:t>
            </a:fld>
            <a:endParaRPr lang="en-GB"/>
          </a:p>
        </p:txBody>
      </p:sp>
    </p:spTree>
    <p:extLst>
      <p:ext uri="{BB962C8B-B14F-4D97-AF65-F5344CB8AC3E}">
        <p14:creationId xmlns:p14="http://schemas.microsoft.com/office/powerpoint/2010/main" val="142743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019D76-FDE6-4BD4-82D7-D9804308DAA3}" type="slidenum">
              <a:rPr lang="en-GB" smtClean="0"/>
              <a:t>1</a:t>
            </a:fld>
            <a:endParaRPr lang="en-GB"/>
          </a:p>
        </p:txBody>
      </p:sp>
    </p:spTree>
    <p:extLst>
      <p:ext uri="{BB962C8B-B14F-4D97-AF65-F5344CB8AC3E}">
        <p14:creationId xmlns:p14="http://schemas.microsoft.com/office/powerpoint/2010/main" val="372585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9741" y="552168"/>
            <a:ext cx="5746693" cy="1645920"/>
          </a:xfrm>
          <a:solidFill>
            <a:srgbClr val="FFFFFF"/>
          </a:solidFill>
          <a:ln w="38100">
            <a:solidFill>
              <a:srgbClr val="404040"/>
            </a:solidFill>
          </a:ln>
        </p:spPr>
        <p:txBody>
          <a:bodyPr lIns="274320" rIns="274320" anchor="ctr" anchorCtr="1">
            <a:normAutofit/>
          </a:bodyPr>
          <a:lstStyle>
            <a:lvl1pPr algn="ctr">
              <a:defRPr sz="36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3279741" y="2348163"/>
            <a:ext cx="5746693" cy="590980"/>
          </a:xfrm>
          <a:noFill/>
        </p:spPr>
        <p:txBody>
          <a:bodyPr>
            <a:normAutofit/>
          </a:bodyPr>
          <a:lstStyle>
            <a:lvl1pPr marL="0" indent="0" algn="ctr">
              <a:buNone/>
              <a:defRPr sz="1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279650" y="0"/>
            <a:ext cx="3864350" cy="376358"/>
          </a:xfrm>
        </p:spPr>
        <p:txBody>
          <a:bodyPr/>
          <a:lstStyle>
            <a:lvl1pPr>
              <a:defRPr sz="1800" b="1" u="sng"/>
            </a:lvl1pPr>
          </a:lstStyle>
          <a:p>
            <a:fld id="{1AE31E61-5800-426F-BFD7-250FF3D43173}" type="datetime2">
              <a:rPr lang="en-GB" smtClean="0"/>
              <a:pPr/>
              <a:t>Thursday, 05 November 2020</a:t>
            </a:fld>
            <a:endParaRPr lang="en-US" dirty="0"/>
          </a:p>
        </p:txBody>
      </p:sp>
      <p:sp>
        <p:nvSpPr>
          <p:cNvPr id="5" name="Footer Placeholder 4"/>
          <p:cNvSpPr>
            <a:spLocks noGrp="1"/>
          </p:cNvSpPr>
          <p:nvPr>
            <p:ph type="ftr" sz="quarter" idx="11"/>
          </p:nvPr>
        </p:nvSpPr>
        <p:spPr>
          <a:xfrm>
            <a:off x="3295058" y="6459582"/>
            <a:ext cx="5731375" cy="320040"/>
          </a:xfrm>
        </p:spPr>
        <p:txBody>
          <a:bodyPr/>
          <a:lstStyle/>
          <a:p>
            <a:r>
              <a:rPr lang="en-US" dirty="0"/>
              <a:t>CHAPTER 2: STRUCTURE &amp; BONDING</a:t>
            </a:r>
          </a:p>
        </p:txBody>
      </p:sp>
      <p:sp>
        <p:nvSpPr>
          <p:cNvPr id="8" name="Text Placeholder 7">
            <a:extLst>
              <a:ext uri="{FF2B5EF4-FFF2-40B4-BE49-F238E27FC236}">
                <a16:creationId xmlns:a16="http://schemas.microsoft.com/office/drawing/2014/main" id="{7FEAEEBD-691C-45DA-B1BE-23C0835D66B1}"/>
              </a:ext>
            </a:extLst>
          </p:cNvPr>
          <p:cNvSpPr>
            <a:spLocks noGrp="1"/>
          </p:cNvSpPr>
          <p:nvPr>
            <p:ph type="body" sz="quarter" idx="13"/>
          </p:nvPr>
        </p:nvSpPr>
        <p:spPr>
          <a:xfrm>
            <a:off x="0" y="0"/>
            <a:ext cx="3125788" cy="3084513"/>
          </a:xfrm>
        </p:spPr>
        <p:style>
          <a:lnRef idx="1">
            <a:schemeClr val="accent2"/>
          </a:lnRef>
          <a:fillRef idx="2">
            <a:schemeClr val="accent2"/>
          </a:fillRef>
          <a:effectRef idx="1">
            <a:schemeClr val="accent2"/>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F4240855-BB25-4B32-A55F-FA4047D4DE58}"/>
              </a:ext>
            </a:extLst>
          </p:cNvPr>
          <p:cNvSpPr>
            <a:spLocks noGrp="1"/>
          </p:cNvSpPr>
          <p:nvPr>
            <p:ph type="body" sz="quarter" idx="14"/>
          </p:nvPr>
        </p:nvSpPr>
        <p:spPr>
          <a:xfrm>
            <a:off x="0" y="3111500"/>
            <a:ext cx="3125788" cy="3746500"/>
          </a:xfrm>
        </p:spPr>
        <p:style>
          <a:lnRef idx="1">
            <a:schemeClr val="accent1"/>
          </a:lnRef>
          <a:fillRef idx="2">
            <a:schemeClr val="accent1"/>
          </a:fillRef>
          <a:effectRef idx="1">
            <a:schemeClr val="accent1"/>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5" hasCustomPrompt="1"/>
          </p:nvPr>
        </p:nvSpPr>
        <p:spPr>
          <a:xfrm>
            <a:off x="3279775" y="2938463"/>
            <a:ext cx="5746750" cy="3440112"/>
          </a:xfrm>
        </p:spPr>
        <p:style>
          <a:lnRef idx="2">
            <a:schemeClr val="dk1"/>
          </a:lnRef>
          <a:fillRef idx="1">
            <a:schemeClr val="lt1"/>
          </a:fillRef>
          <a:effectRef idx="0">
            <a:schemeClr val="dk1"/>
          </a:effectRef>
          <a:fontRef idx="none"/>
        </p:style>
        <p:txBody>
          <a:bodyPr/>
          <a:lstStyle>
            <a:lvl1pPr marL="0" indent="0">
              <a:buNone/>
              <a:defRPr b="1" u="sng" baseline="0"/>
            </a:lvl1pPr>
          </a:lstStyle>
          <a:p>
            <a:pPr lvl="0"/>
            <a:r>
              <a:rPr lang="en-GB" b="1" u="sng" dirty="0"/>
              <a:t>DO NOW:</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13900" y="1600201"/>
            <a:ext cx="8584440" cy="41147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F35E5-005C-46B3-8B40-9D347F13F3DC}" type="datetime2">
              <a:rPr lang="en-GB" smtClean="0"/>
              <a:t>Thursday, 05 November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
        <p:nvSpPr>
          <p:cNvPr id="7" name="Title 1"/>
          <p:cNvSpPr>
            <a:spLocks noGrp="1"/>
          </p:cNvSpPr>
          <p:nvPr>
            <p:ph type="title"/>
          </p:nvPr>
        </p:nvSpPr>
        <p:spPr>
          <a:xfrm>
            <a:off x="313900" y="295952"/>
            <a:ext cx="8584440" cy="1188720"/>
          </a:xfrm>
        </p:spPr>
        <p:txBody>
          <a:body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31382" y="308610"/>
            <a:ext cx="973956" cy="561213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1463" y="308610"/>
            <a:ext cx="7515225" cy="56121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F2CB2-DCC1-4F6A-8887-ADB753FAEDDF}" type="datetime2">
              <a:rPr lang="en-GB" smtClean="0"/>
              <a:t>Thursday, 05 November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3900" y="295952"/>
            <a:ext cx="8584440"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307322" y="1641758"/>
            <a:ext cx="8592329" cy="43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A76CA6-EED8-42A9-B25A-3164C2B55CC1}" type="datetime2">
              <a:rPr lang="en-GB" smtClean="0"/>
              <a:t>Thursday, 05 November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367" y="284562"/>
            <a:ext cx="8504308" cy="1615676"/>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46737" y="2742029"/>
            <a:ext cx="5101209"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DE5A20-AEB1-42C8-9245-56354500788B}" type="datetime2">
              <a:rPr lang="en-GB" smtClean="0"/>
              <a:t>Thursday, 05 November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3900" y="1643063"/>
            <a:ext cx="4076362" cy="409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643063"/>
            <a:ext cx="4144603" cy="409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85EDA13-1F59-4403-98F5-1ED4782190B3}" type="datetime2">
              <a:rPr lang="en-GB" smtClean="0"/>
              <a:t>Thursday, 05 November 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
        <p:nvSpPr>
          <p:cNvPr id="11" name="Title 1"/>
          <p:cNvSpPr>
            <a:spLocks noGrp="1"/>
          </p:cNvSpPr>
          <p:nvPr>
            <p:ph type="title"/>
          </p:nvPr>
        </p:nvSpPr>
        <p:spPr>
          <a:xfrm>
            <a:off x="313900" y="295952"/>
            <a:ext cx="8584440" cy="1188720"/>
          </a:xfrm>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3900" y="1628810"/>
            <a:ext cx="4076363"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13900" y="2477035"/>
            <a:ext cx="4076363" cy="32629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477035"/>
            <a:ext cx="4144602" cy="3262991"/>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6" y="1628810"/>
            <a:ext cx="4144603"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28FEA587-69F6-4FE0-9D5E-B7CDA51F9246}" type="datetime2">
              <a:rPr lang="en-GB" smtClean="0"/>
              <a:t>Thursday, 05 November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2" name="Title 1"/>
          <p:cNvSpPr>
            <a:spLocks noGrp="1"/>
          </p:cNvSpPr>
          <p:nvPr>
            <p:ph type="title"/>
          </p:nvPr>
        </p:nvSpPr>
        <p:spPr>
          <a:xfrm>
            <a:off x="313900" y="295952"/>
            <a:ext cx="8584440" cy="1188720"/>
          </a:xfrm>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6BA96F-9DFE-48A9-9354-50D9A0674075}" type="datetime2">
              <a:rPr lang="en-GB" smtClean="0"/>
              <a:t>Thursday, 05 November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
        <p:nvSpPr>
          <p:cNvPr id="6" name="Title 1"/>
          <p:cNvSpPr>
            <a:spLocks noGrp="1"/>
          </p:cNvSpPr>
          <p:nvPr>
            <p:ph type="title"/>
          </p:nvPr>
        </p:nvSpPr>
        <p:spPr>
          <a:xfrm>
            <a:off x="325367" y="284562"/>
            <a:ext cx="8504308" cy="1615676"/>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13825-CD16-40D9-970C-181E1CD7B113}" type="datetime2">
              <a:rPr lang="en-GB" smtClean="0"/>
              <a:t>Thursday, 05 November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2243829"/>
            <a:ext cx="3364992"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1F96D5C7-DCB9-44F4-99C4-D9B1CEEBEC4B}" type="datetime2">
              <a:rPr lang="en-GB" smtClean="0"/>
              <a:t>Thursday, 05 November 2020</a:t>
            </a:fld>
            <a:endParaRPr lang="en-US" dirty="0"/>
          </a:p>
        </p:txBody>
      </p:sp>
      <p:sp>
        <p:nvSpPr>
          <p:cNvPr id="10" name="Footer Placeholder 9"/>
          <p:cNvSpPr>
            <a:spLocks noGrp="1"/>
          </p:cNvSpPr>
          <p:nvPr>
            <p:ph type="ftr" sz="quarter" idx="11"/>
          </p:nvPr>
        </p:nvSpPr>
        <p:spPr>
          <a:xfrm>
            <a:off x="603504" y="6236208"/>
            <a:ext cx="3843598"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392" y="2243828"/>
            <a:ext cx="337124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328815C-94B8-44F6-B2C8-E4AA8FAA5D37}" type="datetime2">
              <a:rPr lang="en-GB" smtClean="0"/>
              <a:t>Thursday, 05 November 2020</a:t>
            </a:fld>
            <a:endParaRPr lang="en-US" dirty="0"/>
          </a:p>
        </p:txBody>
      </p:sp>
      <p:sp>
        <p:nvSpPr>
          <p:cNvPr id="9" name="Footer Placeholder 8"/>
          <p:cNvSpPr>
            <a:spLocks noGrp="1"/>
          </p:cNvSpPr>
          <p:nvPr>
            <p:ph type="ftr" sz="quarter" idx="11"/>
          </p:nvPr>
        </p:nvSpPr>
        <p:spPr>
          <a:xfrm>
            <a:off x="603504" y="6236208"/>
            <a:ext cx="3843598"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964692"/>
            <a:ext cx="5797296"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D4141CA-5ADA-4C15-8504-3076FE395645}" type="datetime2">
              <a:rPr lang="en-GB" smtClean="0"/>
              <a:t>Thursday, 05 November 2020</a:t>
            </a:fld>
            <a:endParaRPr lang="en-US" dirty="0"/>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bc.co.uk/learningzone/clips/alkali-metals/4407.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07" y="678778"/>
            <a:ext cx="8868172" cy="1332903"/>
          </a:xfrm>
        </p:spPr>
        <p:txBody>
          <a:bodyPr/>
          <a:lstStyle/>
          <a:p>
            <a:r>
              <a:rPr lang="en-GB" dirty="0"/>
              <a:t>The reactivity Series </a:t>
            </a:r>
          </a:p>
        </p:txBody>
      </p:sp>
      <p:sp>
        <p:nvSpPr>
          <p:cNvPr id="4" name="Date Placeholder 3">
            <a:extLst>
              <a:ext uri="{FF2B5EF4-FFF2-40B4-BE49-F238E27FC236}">
                <a16:creationId xmlns:a16="http://schemas.microsoft.com/office/drawing/2014/main" id="{92BE128D-0024-4ED8-91A4-A6D95BF9BD7C}"/>
              </a:ext>
            </a:extLst>
          </p:cNvPr>
          <p:cNvSpPr>
            <a:spLocks noGrp="1"/>
          </p:cNvSpPr>
          <p:nvPr>
            <p:ph type="dt" sz="half" idx="10"/>
          </p:nvPr>
        </p:nvSpPr>
        <p:spPr/>
        <p:txBody>
          <a:bodyPr/>
          <a:lstStyle/>
          <a:p>
            <a:fld id="{AB060160-A774-4983-9FF4-98227D6120C8}" type="datetime2">
              <a:rPr lang="en-GB" smtClean="0"/>
              <a:t>Thursday, 05 November 2020</a:t>
            </a:fld>
            <a:endParaRPr lang="en-US" dirty="0"/>
          </a:p>
        </p:txBody>
      </p:sp>
      <p:sp>
        <p:nvSpPr>
          <p:cNvPr id="19" name="Text Placeholder 9">
            <a:extLst>
              <a:ext uri="{FF2B5EF4-FFF2-40B4-BE49-F238E27FC236}">
                <a16:creationId xmlns:a16="http://schemas.microsoft.com/office/drawing/2014/main" id="{36D017CD-F9CE-4877-AF1F-DEBD77EF91E3}"/>
              </a:ext>
            </a:extLst>
          </p:cNvPr>
          <p:cNvSpPr>
            <a:spLocks noGrp="1"/>
          </p:cNvSpPr>
          <p:nvPr>
            <p:ph type="body" sz="quarter" idx="15"/>
          </p:nvPr>
        </p:nvSpPr>
        <p:spPr>
          <a:xfrm>
            <a:off x="158263" y="2272784"/>
            <a:ext cx="8868228" cy="4333289"/>
          </a:xfrm>
        </p:spPr>
        <p:txBody>
          <a:bodyPr>
            <a:normAutofit/>
          </a:bodyPr>
          <a:lstStyle/>
          <a:p>
            <a:r>
              <a:rPr lang="en-GB" sz="2800" u="none" dirty="0"/>
              <a:t>DO NOW - </a:t>
            </a:r>
            <a:r>
              <a:rPr lang="en-GB" sz="2800" b="0" u="none" dirty="0"/>
              <a:t>3 questions in 3 minutes</a:t>
            </a:r>
          </a:p>
          <a:p>
            <a:br>
              <a:rPr lang="en-GB" sz="2800" b="0" u="none" dirty="0"/>
            </a:br>
            <a:r>
              <a:rPr lang="en-GB" sz="2800" b="0" u="none" dirty="0"/>
              <a:t>Using your periodic table:</a:t>
            </a:r>
          </a:p>
          <a:p>
            <a:pPr marL="342900" indent="-342900">
              <a:buFont typeface="+mj-lt"/>
              <a:buAutoNum type="arabicPeriod"/>
            </a:pPr>
            <a:r>
              <a:rPr lang="en-GB" sz="2800" b="0" u="none" dirty="0"/>
              <a:t>Name three alkali metals</a:t>
            </a:r>
          </a:p>
          <a:p>
            <a:pPr marL="342900" indent="-342900">
              <a:buFont typeface="+mj-lt"/>
              <a:buAutoNum type="arabicPeriod"/>
            </a:pPr>
            <a:r>
              <a:rPr lang="en-GB" sz="2800" b="0" u="none" dirty="0"/>
              <a:t>Name three transition metals </a:t>
            </a:r>
          </a:p>
          <a:p>
            <a:pPr marL="342900" indent="-342900">
              <a:buFont typeface="+mj-lt"/>
              <a:buAutoNum type="arabicPeriod"/>
            </a:pPr>
            <a:r>
              <a:rPr lang="en-GB" sz="2800" b="0" u="none" dirty="0"/>
              <a:t>How many electrons are in rubidium's outer shell?</a:t>
            </a:r>
          </a:p>
          <a:p>
            <a:endParaRPr lang="en-GB" sz="2800" dirty="0"/>
          </a:p>
        </p:txBody>
      </p:sp>
      <p:sp>
        <p:nvSpPr>
          <p:cNvPr id="5" name="TextBox 4">
            <a:extLst>
              <a:ext uri="{FF2B5EF4-FFF2-40B4-BE49-F238E27FC236}">
                <a16:creationId xmlns:a16="http://schemas.microsoft.com/office/drawing/2014/main" id="{74782EE5-63CD-4963-9C1E-99F79FE7D17E}"/>
              </a:ext>
            </a:extLst>
          </p:cNvPr>
          <p:cNvSpPr txBox="1"/>
          <p:nvPr/>
        </p:nvSpPr>
        <p:spPr>
          <a:xfrm>
            <a:off x="-1" y="-8973"/>
            <a:ext cx="3582955" cy="369332"/>
          </a:xfrm>
          <a:prstGeom prst="rect">
            <a:avLst/>
          </a:prstGeom>
          <a:noFill/>
        </p:spPr>
        <p:txBody>
          <a:bodyPr wrap="square" rtlCol="0">
            <a:spAutoFit/>
          </a:bodyPr>
          <a:lstStyle/>
          <a:p>
            <a:r>
              <a:rPr lang="en-GB" dirty="0"/>
              <a:t>Spec. 5.4.1.1  - 5.4.1.2 &amp; 5.4.2.1</a:t>
            </a:r>
          </a:p>
        </p:txBody>
      </p:sp>
      <p:sp>
        <p:nvSpPr>
          <p:cNvPr id="3" name="TextBox 2">
            <a:extLst>
              <a:ext uri="{FF2B5EF4-FFF2-40B4-BE49-F238E27FC236}">
                <a16:creationId xmlns:a16="http://schemas.microsoft.com/office/drawing/2014/main" id="{33860887-58AB-44EA-85CE-BB8978C74F55}"/>
              </a:ext>
            </a:extLst>
          </p:cNvPr>
          <p:cNvSpPr txBox="1"/>
          <p:nvPr/>
        </p:nvSpPr>
        <p:spPr>
          <a:xfrm>
            <a:off x="4310742" y="3793097"/>
            <a:ext cx="4674995" cy="646331"/>
          </a:xfrm>
          <a:prstGeom prst="rect">
            <a:avLst/>
          </a:prstGeom>
          <a:noFill/>
        </p:spPr>
        <p:txBody>
          <a:bodyPr wrap="square" rtlCol="0">
            <a:spAutoFit/>
          </a:bodyPr>
          <a:lstStyle/>
          <a:p>
            <a:r>
              <a:rPr lang="en-GB" dirty="0">
                <a:solidFill>
                  <a:srgbClr val="FF0000"/>
                </a:solidFill>
              </a:rPr>
              <a:t>Lithium, sodium, potassium, rubidium, caesium or francium</a:t>
            </a:r>
          </a:p>
        </p:txBody>
      </p:sp>
      <p:sp>
        <p:nvSpPr>
          <p:cNvPr id="7" name="TextBox 6">
            <a:extLst>
              <a:ext uri="{FF2B5EF4-FFF2-40B4-BE49-F238E27FC236}">
                <a16:creationId xmlns:a16="http://schemas.microsoft.com/office/drawing/2014/main" id="{B18C5E91-CDF5-4289-9E6E-5F0211744F8C}"/>
              </a:ext>
            </a:extLst>
          </p:cNvPr>
          <p:cNvSpPr txBox="1"/>
          <p:nvPr/>
        </p:nvSpPr>
        <p:spPr>
          <a:xfrm>
            <a:off x="4874328" y="4439427"/>
            <a:ext cx="3821804" cy="646331"/>
          </a:xfrm>
          <a:prstGeom prst="rect">
            <a:avLst/>
          </a:prstGeom>
          <a:noFill/>
        </p:spPr>
        <p:txBody>
          <a:bodyPr wrap="square" rtlCol="0">
            <a:spAutoFit/>
          </a:bodyPr>
          <a:lstStyle/>
          <a:p>
            <a:r>
              <a:rPr lang="en-GB" dirty="0">
                <a:solidFill>
                  <a:srgbClr val="FF0000"/>
                </a:solidFill>
              </a:rPr>
              <a:t>Any of the “dropped down” part (see next slide)</a:t>
            </a:r>
          </a:p>
        </p:txBody>
      </p:sp>
      <p:sp>
        <p:nvSpPr>
          <p:cNvPr id="8" name="TextBox 7">
            <a:extLst>
              <a:ext uri="{FF2B5EF4-FFF2-40B4-BE49-F238E27FC236}">
                <a16:creationId xmlns:a16="http://schemas.microsoft.com/office/drawing/2014/main" id="{D5660AC4-AAC9-4E56-9D3A-699EF6AEC544}"/>
              </a:ext>
            </a:extLst>
          </p:cNvPr>
          <p:cNvSpPr txBox="1"/>
          <p:nvPr/>
        </p:nvSpPr>
        <p:spPr>
          <a:xfrm>
            <a:off x="8029394" y="5014919"/>
            <a:ext cx="831918" cy="369332"/>
          </a:xfrm>
          <a:prstGeom prst="rect">
            <a:avLst/>
          </a:prstGeom>
          <a:noFill/>
        </p:spPr>
        <p:txBody>
          <a:bodyPr wrap="square" rtlCol="0">
            <a:spAutoFit/>
          </a:bodyPr>
          <a:lstStyle/>
          <a:p>
            <a:r>
              <a:rPr lang="en-GB" dirty="0">
                <a:solidFill>
                  <a:srgbClr val="FF0000"/>
                </a:solidFill>
              </a:rPr>
              <a:t>1</a:t>
            </a:r>
          </a:p>
        </p:txBody>
      </p:sp>
    </p:spTree>
    <p:extLst>
      <p:ext uri="{BB962C8B-B14F-4D97-AF65-F5344CB8AC3E}">
        <p14:creationId xmlns:p14="http://schemas.microsoft.com/office/powerpoint/2010/main" val="202430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2 Answers</a:t>
            </a:r>
          </a:p>
        </p:txBody>
      </p:sp>
      <p:graphicFrame>
        <p:nvGraphicFramePr>
          <p:cNvPr id="5" name="Content Placeholder 4"/>
          <p:cNvGraphicFramePr>
            <a:graphicFrameLocks noGrp="1"/>
          </p:cNvGraphicFramePr>
          <p:nvPr>
            <p:ph idx="1"/>
          </p:nvPr>
        </p:nvGraphicFramePr>
        <p:xfrm>
          <a:off x="313900" y="2534841"/>
          <a:ext cx="8591550" cy="2743200"/>
        </p:xfrm>
        <a:graphic>
          <a:graphicData uri="http://schemas.openxmlformats.org/drawingml/2006/table">
            <a:tbl>
              <a:tblPr firstRow="1" bandRow="1">
                <a:tableStyleId>{5940675A-B579-460E-94D1-54222C63F5DA}</a:tableStyleId>
              </a:tblPr>
              <a:tblGrid>
                <a:gridCol w="3932701">
                  <a:extLst>
                    <a:ext uri="{9D8B030D-6E8A-4147-A177-3AD203B41FA5}">
                      <a16:colId xmlns:a16="http://schemas.microsoft.com/office/drawing/2014/main" val="2557735614"/>
                    </a:ext>
                  </a:extLst>
                </a:gridCol>
                <a:gridCol w="2410691">
                  <a:extLst>
                    <a:ext uri="{9D8B030D-6E8A-4147-A177-3AD203B41FA5}">
                      <a16:colId xmlns:a16="http://schemas.microsoft.com/office/drawing/2014/main" val="2382629499"/>
                    </a:ext>
                  </a:extLst>
                </a:gridCol>
                <a:gridCol w="2248158">
                  <a:extLst>
                    <a:ext uri="{9D8B030D-6E8A-4147-A177-3AD203B41FA5}">
                      <a16:colId xmlns:a16="http://schemas.microsoft.com/office/drawing/2014/main" val="2560570734"/>
                    </a:ext>
                  </a:extLst>
                </a:gridCol>
              </a:tblGrid>
              <a:tr h="370840">
                <a:tc>
                  <a:txBody>
                    <a:bodyPr/>
                    <a:lstStyle/>
                    <a:p>
                      <a:pPr algn="ctr"/>
                      <a:r>
                        <a:rPr lang="en-GB" sz="2400" dirty="0"/>
                        <a:t>Reaction</a:t>
                      </a:r>
                    </a:p>
                  </a:txBody>
                  <a:tcPr/>
                </a:tc>
                <a:tc>
                  <a:txBody>
                    <a:bodyPr/>
                    <a:lstStyle/>
                    <a:p>
                      <a:pPr algn="ctr"/>
                      <a:r>
                        <a:rPr lang="en-GB" sz="2400" dirty="0"/>
                        <a:t>Oxidation</a:t>
                      </a:r>
                    </a:p>
                  </a:txBody>
                  <a:tcPr/>
                </a:tc>
                <a:tc>
                  <a:txBody>
                    <a:bodyPr/>
                    <a:lstStyle/>
                    <a:p>
                      <a:pPr algn="ctr"/>
                      <a:r>
                        <a:rPr lang="en-GB" sz="2400" dirty="0"/>
                        <a:t>Reduction</a:t>
                      </a:r>
                    </a:p>
                  </a:txBody>
                  <a:tcPr/>
                </a:tc>
                <a:extLst>
                  <a:ext uri="{0D108BD9-81ED-4DB2-BD59-A6C34878D82A}">
                    <a16:rowId xmlns:a16="http://schemas.microsoft.com/office/drawing/2014/main" val="1182814418"/>
                  </a:ext>
                </a:extLst>
              </a:tr>
              <a:tr h="370840">
                <a:tc>
                  <a:txBody>
                    <a:bodyPr/>
                    <a:lstStyle/>
                    <a:p>
                      <a:pPr algn="ctr"/>
                      <a:r>
                        <a:rPr lang="en-GB" sz="2400" dirty="0"/>
                        <a:t>Zinc + Oxygen</a:t>
                      </a:r>
                    </a:p>
                  </a:txBody>
                  <a:tcPr/>
                </a:tc>
                <a:tc>
                  <a:txBody>
                    <a:bodyPr/>
                    <a:lstStyle/>
                    <a:p>
                      <a:pPr algn="ctr"/>
                      <a:r>
                        <a:rPr lang="en-GB" sz="2400" dirty="0">
                          <a:solidFill>
                            <a:srgbClr val="0070C0"/>
                          </a:solidFill>
                          <a:sym typeface="Wingdings 2" panose="05020102010507070707" pitchFamily="18" charset="2"/>
                        </a:rPr>
                        <a:t></a:t>
                      </a:r>
                      <a:endParaRPr lang="en-GB" sz="2400" dirty="0">
                        <a:solidFill>
                          <a:srgbClr val="0070C0"/>
                        </a:solidFill>
                      </a:endParaRPr>
                    </a:p>
                  </a:txBody>
                  <a:tcPr/>
                </a:tc>
                <a:tc>
                  <a:txBody>
                    <a:bodyPr/>
                    <a:lstStyle/>
                    <a:p>
                      <a:pPr algn="ctr"/>
                      <a:endParaRPr lang="en-GB" sz="2400">
                        <a:solidFill>
                          <a:srgbClr val="0070C0"/>
                        </a:solidFill>
                      </a:endParaRPr>
                    </a:p>
                  </a:txBody>
                  <a:tcPr/>
                </a:tc>
                <a:extLst>
                  <a:ext uri="{0D108BD9-81ED-4DB2-BD59-A6C34878D82A}">
                    <a16:rowId xmlns:a16="http://schemas.microsoft.com/office/drawing/2014/main" val="3944256353"/>
                  </a:ext>
                </a:extLst>
              </a:tr>
              <a:tr h="370840">
                <a:tc>
                  <a:txBody>
                    <a:bodyPr/>
                    <a:lstStyle/>
                    <a:p>
                      <a:pPr algn="ctr"/>
                      <a:r>
                        <a:rPr lang="en-GB" sz="2400" dirty="0"/>
                        <a:t>Lead oxide – oxygen</a:t>
                      </a:r>
                    </a:p>
                  </a:txBody>
                  <a:tcPr/>
                </a:tc>
                <a:tc>
                  <a:txBody>
                    <a:bodyPr/>
                    <a:lstStyle/>
                    <a:p>
                      <a:pPr algn="ctr"/>
                      <a:endParaRPr lang="en-GB" sz="24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70C0"/>
                          </a:solidFill>
                          <a:sym typeface="Wingdings 2" panose="05020102010507070707" pitchFamily="18" charset="2"/>
                        </a:rPr>
                        <a:t></a:t>
                      </a:r>
                      <a:endParaRPr lang="en-GB" sz="2400" dirty="0">
                        <a:solidFill>
                          <a:srgbClr val="0070C0"/>
                        </a:solidFill>
                      </a:endParaRPr>
                    </a:p>
                  </a:txBody>
                  <a:tcPr/>
                </a:tc>
                <a:extLst>
                  <a:ext uri="{0D108BD9-81ED-4DB2-BD59-A6C34878D82A}">
                    <a16:rowId xmlns:a16="http://schemas.microsoft.com/office/drawing/2014/main" val="3429994900"/>
                  </a:ext>
                </a:extLst>
              </a:tr>
              <a:tr h="370840">
                <a:tc>
                  <a:txBody>
                    <a:bodyPr/>
                    <a:lstStyle/>
                    <a:p>
                      <a:pPr algn="ctr"/>
                      <a:r>
                        <a:rPr lang="en-GB" sz="2400" dirty="0"/>
                        <a:t>Lithium + oxygen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70C0"/>
                          </a:solidFill>
                          <a:sym typeface="Wingdings 2" panose="05020102010507070707" pitchFamily="18" charset="2"/>
                        </a:rPr>
                        <a:t></a:t>
                      </a:r>
                      <a:endParaRPr lang="en-GB" sz="2400" dirty="0">
                        <a:solidFill>
                          <a:srgbClr val="0070C0"/>
                        </a:solidFill>
                      </a:endParaRPr>
                    </a:p>
                  </a:txBody>
                  <a:tcPr/>
                </a:tc>
                <a:tc>
                  <a:txBody>
                    <a:bodyPr/>
                    <a:lstStyle/>
                    <a:p>
                      <a:pPr algn="ctr"/>
                      <a:endParaRPr lang="en-GB" sz="2400">
                        <a:solidFill>
                          <a:srgbClr val="0070C0"/>
                        </a:solidFill>
                      </a:endParaRPr>
                    </a:p>
                  </a:txBody>
                  <a:tcPr/>
                </a:tc>
                <a:extLst>
                  <a:ext uri="{0D108BD9-81ED-4DB2-BD59-A6C34878D82A}">
                    <a16:rowId xmlns:a16="http://schemas.microsoft.com/office/drawing/2014/main" val="39398977"/>
                  </a:ext>
                </a:extLst>
              </a:tr>
              <a:tr h="370840">
                <a:tc>
                  <a:txBody>
                    <a:bodyPr/>
                    <a:lstStyle/>
                    <a:p>
                      <a:pPr algn="ctr"/>
                      <a:r>
                        <a:rPr lang="en-GB" sz="2400" dirty="0"/>
                        <a:t>Copper</a:t>
                      </a:r>
                      <a:r>
                        <a:rPr lang="en-GB" sz="2400" baseline="0" dirty="0"/>
                        <a:t> oxide - oxygen</a:t>
                      </a:r>
                      <a:endParaRPr lang="en-GB" sz="2400" dirty="0"/>
                    </a:p>
                  </a:txBody>
                  <a:tcPr/>
                </a:tc>
                <a:tc>
                  <a:txBody>
                    <a:bodyPr/>
                    <a:lstStyle/>
                    <a:p>
                      <a:pPr algn="ctr"/>
                      <a:endParaRPr lang="en-GB" sz="240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70C0"/>
                          </a:solidFill>
                          <a:sym typeface="Wingdings 2" panose="05020102010507070707" pitchFamily="18" charset="2"/>
                        </a:rPr>
                        <a:t></a:t>
                      </a:r>
                      <a:endParaRPr lang="en-GB" sz="2400" dirty="0">
                        <a:solidFill>
                          <a:srgbClr val="0070C0"/>
                        </a:solidFill>
                      </a:endParaRPr>
                    </a:p>
                  </a:txBody>
                  <a:tcPr/>
                </a:tc>
                <a:extLst>
                  <a:ext uri="{0D108BD9-81ED-4DB2-BD59-A6C34878D82A}">
                    <a16:rowId xmlns:a16="http://schemas.microsoft.com/office/drawing/2014/main" val="1875722321"/>
                  </a:ext>
                </a:extLst>
              </a:tr>
              <a:tr h="370840">
                <a:tc>
                  <a:txBody>
                    <a:bodyPr/>
                    <a:lstStyle/>
                    <a:p>
                      <a:pPr algn="ctr"/>
                      <a:r>
                        <a:rPr lang="en-GB" sz="2400" dirty="0"/>
                        <a:t>Potassium</a:t>
                      </a:r>
                      <a:r>
                        <a:rPr lang="en-GB" sz="2400" baseline="0" dirty="0"/>
                        <a:t> + oxygen</a:t>
                      </a: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70C0"/>
                          </a:solidFill>
                          <a:sym typeface="Wingdings 2" panose="05020102010507070707" pitchFamily="18" charset="2"/>
                        </a:rPr>
                        <a:t></a:t>
                      </a:r>
                      <a:endParaRPr lang="en-GB" sz="2400" dirty="0">
                        <a:solidFill>
                          <a:srgbClr val="0070C0"/>
                        </a:solidFill>
                      </a:endParaRPr>
                    </a:p>
                  </a:txBody>
                  <a:tcPr/>
                </a:tc>
                <a:tc>
                  <a:txBody>
                    <a:bodyPr/>
                    <a:lstStyle/>
                    <a:p>
                      <a:pPr algn="ctr"/>
                      <a:endParaRPr lang="en-GB" sz="2400" dirty="0">
                        <a:solidFill>
                          <a:srgbClr val="0070C0"/>
                        </a:solidFill>
                      </a:endParaRPr>
                    </a:p>
                  </a:txBody>
                  <a:tcPr/>
                </a:tc>
                <a:extLst>
                  <a:ext uri="{0D108BD9-81ED-4DB2-BD59-A6C34878D82A}">
                    <a16:rowId xmlns:a16="http://schemas.microsoft.com/office/drawing/2014/main" val="596832389"/>
                  </a:ext>
                </a:extLst>
              </a:tr>
            </a:tbl>
          </a:graphicData>
        </a:graphic>
      </p:graphicFrame>
      <p:sp>
        <p:nvSpPr>
          <p:cNvPr id="4" name="Date Placeholder 3"/>
          <p:cNvSpPr>
            <a:spLocks noGrp="1"/>
          </p:cNvSpPr>
          <p:nvPr>
            <p:ph type="dt" sz="half" idx="10"/>
          </p:nvPr>
        </p:nvSpPr>
        <p:spPr/>
        <p:txBody>
          <a:bodyPr/>
          <a:lstStyle/>
          <a:p>
            <a:fld id="{8EA76CA6-EED8-42A9-B25A-3164C2B55CC1}" type="datetime2">
              <a:rPr lang="en-GB" smtClean="0"/>
              <a:t>Thursday, 05 November 2020</a:t>
            </a:fld>
            <a:endParaRPr lang="en-US" dirty="0"/>
          </a:p>
        </p:txBody>
      </p:sp>
      <p:sp>
        <p:nvSpPr>
          <p:cNvPr id="6" name="Oval 5">
            <a:extLst>
              <a:ext uri="{FF2B5EF4-FFF2-40B4-BE49-F238E27FC236}">
                <a16:creationId xmlns:a16="http://schemas.microsoft.com/office/drawing/2014/main" id="{8EE1A178-22DB-40E9-ADAB-9BC0C453FB47}"/>
              </a:ext>
            </a:extLst>
          </p:cNvPr>
          <p:cNvSpPr/>
          <p:nvPr/>
        </p:nvSpPr>
        <p:spPr>
          <a:xfrm>
            <a:off x="813822" y="5558952"/>
            <a:ext cx="1553029" cy="7692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rPr>
              <a:t>SA</a:t>
            </a:r>
          </a:p>
        </p:txBody>
      </p:sp>
      <p:sp>
        <p:nvSpPr>
          <p:cNvPr id="7" name="TextBox 6">
            <a:extLst>
              <a:ext uri="{FF2B5EF4-FFF2-40B4-BE49-F238E27FC236}">
                <a16:creationId xmlns:a16="http://schemas.microsoft.com/office/drawing/2014/main" id="{607DBC78-7F7B-4CEF-A126-B31B18B58093}"/>
              </a:ext>
            </a:extLst>
          </p:cNvPr>
          <p:cNvSpPr txBox="1"/>
          <p:nvPr/>
        </p:nvSpPr>
        <p:spPr>
          <a:xfrm>
            <a:off x="2366851" y="5681971"/>
            <a:ext cx="5606071" cy="523220"/>
          </a:xfrm>
          <a:prstGeom prst="rect">
            <a:avLst/>
          </a:prstGeom>
          <a:noFill/>
        </p:spPr>
        <p:txBody>
          <a:bodyPr wrap="square" rtlCol="0">
            <a:spAutoFit/>
          </a:bodyPr>
          <a:lstStyle/>
          <a:p>
            <a:pPr algn="ctr"/>
            <a:r>
              <a:rPr lang="en-GB" sz="2800" b="1" dirty="0">
                <a:solidFill>
                  <a:srgbClr val="FF0000"/>
                </a:solidFill>
              </a:rPr>
              <a:t>Self assess in red pens please</a:t>
            </a:r>
          </a:p>
        </p:txBody>
      </p:sp>
    </p:spTree>
    <p:extLst>
      <p:ext uri="{BB962C8B-B14F-4D97-AF65-F5344CB8AC3E}">
        <p14:creationId xmlns:p14="http://schemas.microsoft.com/office/powerpoint/2010/main" val="353714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General equations</a:t>
            </a:r>
          </a:p>
        </p:txBody>
      </p:sp>
      <p:sp>
        <p:nvSpPr>
          <p:cNvPr id="3" name="Content Placeholder 2"/>
          <p:cNvSpPr>
            <a:spLocks noGrp="1"/>
          </p:cNvSpPr>
          <p:nvPr>
            <p:ph idx="1"/>
          </p:nvPr>
        </p:nvSpPr>
        <p:spPr>
          <a:xfrm>
            <a:off x="307322" y="1641757"/>
            <a:ext cx="8592329" cy="477329"/>
          </a:xfrm>
        </p:spPr>
        <p:txBody>
          <a:bodyPr>
            <a:normAutofit/>
          </a:bodyPr>
          <a:lstStyle/>
          <a:p>
            <a:pPr marL="0" indent="0">
              <a:buNone/>
            </a:pPr>
            <a:r>
              <a:rPr lang="en-GB" sz="2200" dirty="0"/>
              <a:t>General equation: </a:t>
            </a:r>
            <a:r>
              <a:rPr lang="en-GB" sz="2200" dirty="0">
                <a:solidFill>
                  <a:srgbClr val="00B050"/>
                </a:solidFill>
              </a:rPr>
              <a:t>Metal</a:t>
            </a:r>
            <a:r>
              <a:rPr lang="en-GB" sz="2200" dirty="0"/>
              <a:t> + </a:t>
            </a:r>
            <a:r>
              <a:rPr lang="en-GB" sz="2200" dirty="0">
                <a:solidFill>
                  <a:srgbClr val="FF0000"/>
                </a:solidFill>
              </a:rPr>
              <a:t>Oxygen</a:t>
            </a:r>
            <a:r>
              <a:rPr lang="en-GB" sz="2200" dirty="0"/>
              <a:t> </a:t>
            </a:r>
            <a:r>
              <a:rPr lang="en-GB" sz="2200" dirty="0">
                <a:sym typeface="Wingdings" panose="05000000000000000000" pitchFamily="2" charset="2"/>
              </a:rPr>
              <a:t></a:t>
            </a:r>
            <a:r>
              <a:rPr lang="en-GB" sz="2200" dirty="0">
                <a:solidFill>
                  <a:srgbClr val="00B050"/>
                </a:solidFill>
                <a:sym typeface="Wingdings" panose="05000000000000000000" pitchFamily="2" charset="2"/>
              </a:rPr>
              <a:t> Metal </a:t>
            </a:r>
            <a:r>
              <a:rPr lang="en-GB" sz="2200" dirty="0">
                <a:solidFill>
                  <a:srgbClr val="FF0000"/>
                </a:solidFill>
                <a:sym typeface="Wingdings" panose="05000000000000000000" pitchFamily="2" charset="2"/>
              </a:rPr>
              <a:t>Oxide</a:t>
            </a:r>
          </a:p>
          <a:p>
            <a:pPr marL="0" indent="0">
              <a:buNone/>
            </a:pPr>
            <a:endParaRPr lang="en-GB" sz="2200" dirty="0">
              <a:sym typeface="Wingdings" panose="05000000000000000000" pitchFamily="2" charset="2"/>
            </a:endParaRPr>
          </a:p>
        </p:txBody>
      </p:sp>
      <p:sp>
        <p:nvSpPr>
          <p:cNvPr id="4" name="Date Placeholder 3"/>
          <p:cNvSpPr>
            <a:spLocks noGrp="1"/>
          </p:cNvSpPr>
          <p:nvPr>
            <p:ph type="dt" sz="half" idx="10"/>
          </p:nvPr>
        </p:nvSpPr>
        <p:spPr>
          <a:xfrm>
            <a:off x="6833030" y="6470235"/>
            <a:ext cx="2065310" cy="323968"/>
          </a:xfrm>
        </p:spPr>
        <p:txBody>
          <a:bodyPr/>
          <a:lstStyle/>
          <a:p>
            <a:fld id="{8EA76CA6-EED8-42A9-B25A-3164C2B55CC1}" type="datetime2">
              <a:rPr lang="en-GB" smtClean="0"/>
              <a:t>Thursday, 05 November 2020</a:t>
            </a:fld>
            <a:endParaRPr lang="en-US" dirty="0"/>
          </a:p>
        </p:txBody>
      </p:sp>
      <p:sp>
        <p:nvSpPr>
          <p:cNvPr id="9" name="Content Placeholder 2">
            <a:extLst>
              <a:ext uri="{FF2B5EF4-FFF2-40B4-BE49-F238E27FC236}">
                <a16:creationId xmlns:a16="http://schemas.microsoft.com/office/drawing/2014/main" id="{A35197BB-8D7E-4413-9D70-B795D7635D67}"/>
              </a:ext>
            </a:extLst>
          </p:cNvPr>
          <p:cNvSpPr txBox="1">
            <a:spLocks/>
          </p:cNvSpPr>
          <p:nvPr/>
        </p:nvSpPr>
        <p:spPr>
          <a:xfrm>
            <a:off x="206284" y="3348048"/>
            <a:ext cx="8592329" cy="56941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sz="2200" dirty="0"/>
              <a:t>General equation: </a:t>
            </a:r>
            <a:r>
              <a:rPr lang="en-GB" sz="2200" dirty="0">
                <a:solidFill>
                  <a:srgbClr val="00B0F0"/>
                </a:solidFill>
              </a:rPr>
              <a:t>Metal</a:t>
            </a:r>
            <a:r>
              <a:rPr lang="en-GB" sz="2200" dirty="0"/>
              <a:t> + </a:t>
            </a:r>
            <a:r>
              <a:rPr lang="en-GB" sz="2200" dirty="0">
                <a:solidFill>
                  <a:srgbClr val="FF3399"/>
                </a:solidFill>
              </a:rPr>
              <a:t>Water</a:t>
            </a:r>
            <a:r>
              <a:rPr lang="en-GB" sz="2200" dirty="0"/>
              <a:t> </a:t>
            </a:r>
            <a:r>
              <a:rPr lang="en-GB" sz="2200" dirty="0">
                <a:sym typeface="Wingdings" panose="05000000000000000000" pitchFamily="2" charset="2"/>
              </a:rPr>
              <a:t> </a:t>
            </a:r>
            <a:r>
              <a:rPr lang="en-GB" sz="2200" dirty="0">
                <a:solidFill>
                  <a:srgbClr val="00B0F0"/>
                </a:solidFill>
                <a:sym typeface="Wingdings" panose="05000000000000000000" pitchFamily="2" charset="2"/>
              </a:rPr>
              <a:t>Metal</a:t>
            </a:r>
            <a:r>
              <a:rPr lang="en-GB" sz="2200" dirty="0">
                <a:solidFill>
                  <a:srgbClr val="FF0000"/>
                </a:solidFill>
                <a:sym typeface="Wingdings" panose="05000000000000000000" pitchFamily="2" charset="2"/>
              </a:rPr>
              <a:t> </a:t>
            </a:r>
            <a:r>
              <a:rPr lang="en-GB" sz="2200" dirty="0">
                <a:solidFill>
                  <a:srgbClr val="FF3399"/>
                </a:solidFill>
                <a:sym typeface="Wingdings" panose="05000000000000000000" pitchFamily="2" charset="2"/>
              </a:rPr>
              <a:t>Hydroxide</a:t>
            </a:r>
            <a:r>
              <a:rPr lang="en-GB" sz="2200" dirty="0">
                <a:solidFill>
                  <a:srgbClr val="FF0000"/>
                </a:solidFill>
                <a:sym typeface="Wingdings" panose="05000000000000000000" pitchFamily="2" charset="2"/>
              </a:rPr>
              <a:t> </a:t>
            </a:r>
            <a:r>
              <a:rPr lang="en-GB" sz="2200" dirty="0">
                <a:sym typeface="Wingdings" panose="05000000000000000000" pitchFamily="2" charset="2"/>
              </a:rPr>
              <a:t>+ </a:t>
            </a:r>
            <a:r>
              <a:rPr lang="en-GB" sz="2200" dirty="0">
                <a:solidFill>
                  <a:srgbClr val="FF3399"/>
                </a:solidFill>
                <a:sym typeface="Wingdings" panose="05000000000000000000" pitchFamily="2" charset="2"/>
              </a:rPr>
              <a:t>Hydrogen</a:t>
            </a:r>
          </a:p>
        </p:txBody>
      </p:sp>
      <p:sp>
        <p:nvSpPr>
          <p:cNvPr id="11" name="TextBox 10">
            <a:extLst>
              <a:ext uri="{FF2B5EF4-FFF2-40B4-BE49-F238E27FC236}">
                <a16:creationId xmlns:a16="http://schemas.microsoft.com/office/drawing/2014/main" id="{285F6110-A835-4C1E-98F0-D480E1188043}"/>
              </a:ext>
            </a:extLst>
          </p:cNvPr>
          <p:cNvSpPr txBox="1"/>
          <p:nvPr/>
        </p:nvSpPr>
        <p:spPr>
          <a:xfrm>
            <a:off x="313900" y="2115725"/>
            <a:ext cx="8522778" cy="430887"/>
          </a:xfrm>
          <a:prstGeom prst="rect">
            <a:avLst/>
          </a:prstGeom>
          <a:noFill/>
        </p:spPr>
        <p:txBody>
          <a:bodyPr wrap="square">
            <a:spAutoFit/>
          </a:bodyPr>
          <a:lstStyle/>
          <a:p>
            <a:pPr marL="0" indent="0">
              <a:buNone/>
            </a:pPr>
            <a:r>
              <a:rPr lang="en-GB" sz="2200" dirty="0"/>
              <a:t>Worked example: 	</a:t>
            </a:r>
            <a:r>
              <a:rPr lang="en-GB" sz="2200" dirty="0">
                <a:solidFill>
                  <a:srgbClr val="00B050"/>
                </a:solidFill>
              </a:rPr>
              <a:t>Sodium</a:t>
            </a:r>
            <a:r>
              <a:rPr lang="en-GB" sz="2200" dirty="0"/>
              <a:t> + </a:t>
            </a:r>
            <a:r>
              <a:rPr lang="en-GB" sz="2200" dirty="0">
                <a:solidFill>
                  <a:srgbClr val="FF0000"/>
                </a:solidFill>
              </a:rPr>
              <a:t>Oxygen</a:t>
            </a:r>
            <a:r>
              <a:rPr lang="en-GB" sz="2200" dirty="0"/>
              <a:t> </a:t>
            </a:r>
            <a:r>
              <a:rPr lang="en-GB" sz="2200" dirty="0">
                <a:sym typeface="Wingdings" panose="05000000000000000000" pitchFamily="2" charset="2"/>
              </a:rPr>
              <a:t> </a:t>
            </a:r>
            <a:r>
              <a:rPr lang="en-GB" sz="2200" dirty="0">
                <a:solidFill>
                  <a:srgbClr val="00B050"/>
                </a:solidFill>
                <a:sym typeface="Wingdings" panose="05000000000000000000" pitchFamily="2" charset="2"/>
              </a:rPr>
              <a:t>Sodium</a:t>
            </a:r>
            <a:r>
              <a:rPr lang="en-GB" sz="2200" dirty="0">
                <a:solidFill>
                  <a:srgbClr val="FF0000"/>
                </a:solidFill>
                <a:sym typeface="Wingdings" panose="05000000000000000000" pitchFamily="2" charset="2"/>
              </a:rPr>
              <a:t> Oxide</a:t>
            </a:r>
          </a:p>
        </p:txBody>
      </p:sp>
      <p:sp>
        <p:nvSpPr>
          <p:cNvPr id="12" name="Rectangle 11">
            <a:extLst>
              <a:ext uri="{FF2B5EF4-FFF2-40B4-BE49-F238E27FC236}">
                <a16:creationId xmlns:a16="http://schemas.microsoft.com/office/drawing/2014/main" id="{7640AFFB-92A6-49CC-AC71-162B61C7CEBF}"/>
              </a:ext>
            </a:extLst>
          </p:cNvPr>
          <p:cNvSpPr/>
          <p:nvPr/>
        </p:nvSpPr>
        <p:spPr>
          <a:xfrm>
            <a:off x="5123542" y="2063712"/>
            <a:ext cx="2119086" cy="569418"/>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0AAEC89-095B-4868-B60B-EA3E4E23EC01}"/>
              </a:ext>
            </a:extLst>
          </p:cNvPr>
          <p:cNvSpPr txBox="1"/>
          <p:nvPr/>
        </p:nvSpPr>
        <p:spPr>
          <a:xfrm>
            <a:off x="206284" y="3862092"/>
            <a:ext cx="8731432" cy="430887"/>
          </a:xfrm>
          <a:prstGeom prst="rect">
            <a:avLst/>
          </a:prstGeom>
          <a:noFill/>
        </p:spPr>
        <p:txBody>
          <a:bodyPr wrap="square">
            <a:spAutoFit/>
          </a:bodyPr>
          <a:lstStyle/>
          <a:p>
            <a:pPr marL="0" indent="0">
              <a:buFont typeface="Arial" panose="020B0604020202020204" pitchFamily="34" charset="0"/>
              <a:buNone/>
            </a:pPr>
            <a:r>
              <a:rPr lang="en-GB" sz="2200" dirty="0"/>
              <a:t>Worked example:  </a:t>
            </a:r>
            <a:r>
              <a:rPr lang="en-GB" sz="2200" dirty="0">
                <a:solidFill>
                  <a:srgbClr val="00B0F0"/>
                </a:solidFill>
              </a:rPr>
              <a:t>Sodium</a:t>
            </a:r>
            <a:r>
              <a:rPr lang="en-GB" sz="2200" dirty="0"/>
              <a:t> + </a:t>
            </a:r>
            <a:r>
              <a:rPr lang="en-GB" sz="2200" dirty="0">
                <a:solidFill>
                  <a:srgbClr val="FF3399"/>
                </a:solidFill>
              </a:rPr>
              <a:t>Water</a:t>
            </a:r>
            <a:r>
              <a:rPr lang="en-GB" sz="2200" dirty="0"/>
              <a:t> </a:t>
            </a:r>
            <a:r>
              <a:rPr lang="en-GB" sz="2200" dirty="0">
                <a:sym typeface="Wingdings" panose="05000000000000000000" pitchFamily="2" charset="2"/>
              </a:rPr>
              <a:t> </a:t>
            </a:r>
            <a:r>
              <a:rPr lang="en-GB" sz="2200" dirty="0">
                <a:solidFill>
                  <a:srgbClr val="00B0F0"/>
                </a:solidFill>
                <a:sym typeface="Wingdings" panose="05000000000000000000" pitchFamily="2" charset="2"/>
              </a:rPr>
              <a:t>Sodium</a:t>
            </a:r>
            <a:r>
              <a:rPr lang="en-GB" sz="2200" dirty="0">
                <a:solidFill>
                  <a:srgbClr val="FF0000"/>
                </a:solidFill>
                <a:sym typeface="Wingdings" panose="05000000000000000000" pitchFamily="2" charset="2"/>
              </a:rPr>
              <a:t> </a:t>
            </a:r>
            <a:r>
              <a:rPr lang="en-GB" sz="2200" dirty="0">
                <a:solidFill>
                  <a:srgbClr val="FF3399"/>
                </a:solidFill>
                <a:sym typeface="Wingdings" panose="05000000000000000000" pitchFamily="2" charset="2"/>
              </a:rPr>
              <a:t>Hydroxide</a:t>
            </a:r>
            <a:r>
              <a:rPr lang="en-GB" sz="2200" dirty="0">
                <a:solidFill>
                  <a:srgbClr val="FF0000"/>
                </a:solidFill>
                <a:sym typeface="Wingdings" panose="05000000000000000000" pitchFamily="2" charset="2"/>
              </a:rPr>
              <a:t> </a:t>
            </a:r>
            <a:r>
              <a:rPr lang="en-GB" sz="2200" dirty="0">
                <a:sym typeface="Wingdings" panose="05000000000000000000" pitchFamily="2" charset="2"/>
              </a:rPr>
              <a:t>+ </a:t>
            </a:r>
            <a:r>
              <a:rPr lang="en-GB" sz="2200" dirty="0">
                <a:solidFill>
                  <a:srgbClr val="FF3399"/>
                </a:solidFill>
                <a:sym typeface="Wingdings" panose="05000000000000000000" pitchFamily="2" charset="2"/>
              </a:rPr>
              <a:t>Hydrogen</a:t>
            </a:r>
          </a:p>
        </p:txBody>
      </p:sp>
      <p:sp>
        <p:nvSpPr>
          <p:cNvPr id="15" name="Rectangle 14">
            <a:extLst>
              <a:ext uri="{FF2B5EF4-FFF2-40B4-BE49-F238E27FC236}">
                <a16:creationId xmlns:a16="http://schemas.microsoft.com/office/drawing/2014/main" id="{7A018B24-E365-4533-8872-6984748BC186}"/>
              </a:ext>
            </a:extLst>
          </p:cNvPr>
          <p:cNvSpPr/>
          <p:nvPr/>
        </p:nvSpPr>
        <p:spPr>
          <a:xfrm>
            <a:off x="4701887" y="3775574"/>
            <a:ext cx="3701884" cy="569418"/>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917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ACTIVITY 3 - Construct word equations for metals listed in the reactivity series reacting with </a:t>
            </a:r>
            <a:r>
              <a:rPr lang="en-GB" b="1" u="sng" dirty="0"/>
              <a:t>oxygen, water </a:t>
            </a:r>
            <a:r>
              <a:rPr lang="en-GB" dirty="0"/>
              <a:t>and acid</a:t>
            </a:r>
          </a:p>
        </p:txBody>
      </p:sp>
      <p:sp>
        <p:nvSpPr>
          <p:cNvPr id="3" name="Content Placeholder 2"/>
          <p:cNvSpPr>
            <a:spLocks noGrp="1"/>
          </p:cNvSpPr>
          <p:nvPr>
            <p:ph idx="1"/>
          </p:nvPr>
        </p:nvSpPr>
        <p:spPr>
          <a:xfrm>
            <a:off x="307322" y="1641757"/>
            <a:ext cx="8592329" cy="5035489"/>
          </a:xfrm>
        </p:spPr>
        <p:txBody>
          <a:bodyPr>
            <a:normAutofit/>
          </a:bodyPr>
          <a:lstStyle/>
          <a:p>
            <a:pPr marL="0" indent="0">
              <a:buNone/>
            </a:pPr>
            <a:r>
              <a:rPr lang="en-GB" sz="2200" dirty="0">
                <a:sym typeface="Wingdings" panose="05000000000000000000" pitchFamily="2" charset="2"/>
              </a:rPr>
              <a:t>1. Write the word equations for the oxidation of the following metals: </a:t>
            </a:r>
          </a:p>
          <a:p>
            <a:pPr marL="0" indent="0">
              <a:buNone/>
            </a:pPr>
            <a:r>
              <a:rPr lang="en-GB" sz="2200" dirty="0"/>
              <a:t>a. Lithium</a:t>
            </a:r>
          </a:p>
          <a:p>
            <a:pPr marL="0" indent="0">
              <a:buNone/>
            </a:pPr>
            <a:r>
              <a:rPr lang="en-GB" sz="2200" dirty="0"/>
              <a:t>b. Magnesium</a:t>
            </a:r>
          </a:p>
          <a:p>
            <a:pPr marL="0" indent="0">
              <a:buNone/>
            </a:pPr>
            <a:r>
              <a:rPr lang="en-GB" sz="2200" dirty="0"/>
              <a:t>c. Copper (II)</a:t>
            </a:r>
            <a:br>
              <a:rPr lang="en-GB" sz="2200" dirty="0"/>
            </a:br>
            <a:br>
              <a:rPr lang="en-GB" sz="2200" dirty="0"/>
            </a:br>
            <a:r>
              <a:rPr lang="en-GB" sz="2200" dirty="0"/>
              <a:t>2. </a:t>
            </a:r>
            <a:r>
              <a:rPr lang="en-GB" sz="2200" dirty="0">
                <a:sym typeface="Wingdings" panose="05000000000000000000" pitchFamily="2" charset="2"/>
              </a:rPr>
              <a:t>Write the word equations for adding water to the following metals: </a:t>
            </a:r>
          </a:p>
          <a:p>
            <a:pPr marL="0" indent="0">
              <a:buNone/>
            </a:pPr>
            <a:r>
              <a:rPr lang="en-GB" sz="2200" dirty="0"/>
              <a:t>a. Lithium</a:t>
            </a:r>
          </a:p>
          <a:p>
            <a:pPr marL="0" indent="0">
              <a:buNone/>
            </a:pPr>
            <a:r>
              <a:rPr lang="en-GB" sz="2200" dirty="0"/>
              <a:t>b. Magnesium</a:t>
            </a:r>
          </a:p>
          <a:p>
            <a:pPr marL="0" indent="0">
              <a:buNone/>
            </a:pPr>
            <a:r>
              <a:rPr lang="en-GB" sz="2200" dirty="0"/>
              <a:t>c. Calcium</a:t>
            </a:r>
          </a:p>
        </p:txBody>
      </p:sp>
      <p:sp>
        <p:nvSpPr>
          <p:cNvPr id="4" name="Date Placeholder 3"/>
          <p:cNvSpPr>
            <a:spLocks noGrp="1"/>
          </p:cNvSpPr>
          <p:nvPr>
            <p:ph type="dt" sz="half" idx="10"/>
          </p:nvPr>
        </p:nvSpPr>
        <p:spPr>
          <a:xfrm>
            <a:off x="6833030" y="6470235"/>
            <a:ext cx="2065310" cy="323968"/>
          </a:xfrm>
        </p:spPr>
        <p:txBody>
          <a:bodyPr/>
          <a:lstStyle/>
          <a:p>
            <a:fld id="{8EA76CA6-EED8-42A9-B25A-3164C2B55CC1}" type="datetime2">
              <a:rPr lang="en-GB" smtClean="0"/>
              <a:t>Thursday, 05 November 2020</a:t>
            </a:fld>
            <a:endParaRPr lang="en-US" dirty="0"/>
          </a:p>
        </p:txBody>
      </p:sp>
      <p:sp>
        <p:nvSpPr>
          <p:cNvPr id="5" name="TextBox 4"/>
          <p:cNvSpPr txBox="1"/>
          <p:nvPr/>
        </p:nvSpPr>
        <p:spPr>
          <a:xfrm>
            <a:off x="286911" y="6027839"/>
            <a:ext cx="8633150" cy="707886"/>
          </a:xfrm>
          <a:prstGeom prst="rect">
            <a:avLst/>
          </a:prstGeom>
          <a:solidFill>
            <a:schemeClr val="accent1">
              <a:lumMod val="60000"/>
              <a:lumOff val="40000"/>
            </a:schemeClr>
          </a:solidFill>
          <a:ln w="38100">
            <a:solidFill>
              <a:schemeClr val="tx1"/>
            </a:solidFill>
          </a:ln>
        </p:spPr>
        <p:txBody>
          <a:bodyPr wrap="square" rtlCol="0">
            <a:spAutoFit/>
          </a:bodyPr>
          <a:lstStyle/>
          <a:p>
            <a:r>
              <a:rPr lang="en-GB" sz="2000" dirty="0"/>
              <a:t>CHALLENGE – Deduce the chemical formula of the compounds formed.</a:t>
            </a:r>
          </a:p>
          <a:p>
            <a:r>
              <a:rPr lang="en-GB" sz="2000" dirty="0"/>
              <a:t>HINT: The ions are Li</a:t>
            </a:r>
            <a:r>
              <a:rPr lang="en-GB" sz="2000" baseline="30000" dirty="0"/>
              <a:t>+</a:t>
            </a:r>
            <a:r>
              <a:rPr lang="en-GB" sz="2000" dirty="0"/>
              <a:t>, Mg</a:t>
            </a:r>
            <a:r>
              <a:rPr lang="en-GB" sz="2000" baseline="30000" dirty="0"/>
              <a:t>2+</a:t>
            </a:r>
            <a:r>
              <a:rPr lang="en-GB" sz="2000" dirty="0"/>
              <a:t>, Cu</a:t>
            </a:r>
            <a:r>
              <a:rPr lang="en-GB" sz="2000" baseline="30000" dirty="0"/>
              <a:t>2+</a:t>
            </a:r>
            <a:r>
              <a:rPr lang="en-GB" sz="2000" dirty="0"/>
              <a:t>, O</a:t>
            </a:r>
            <a:r>
              <a:rPr lang="en-GB" sz="2000" baseline="30000" dirty="0"/>
              <a:t>2-  </a:t>
            </a:r>
            <a:r>
              <a:rPr lang="en-GB" sz="2000" dirty="0"/>
              <a:t>Ca</a:t>
            </a:r>
            <a:r>
              <a:rPr lang="en-GB" sz="2000" baseline="30000" dirty="0"/>
              <a:t>2+</a:t>
            </a:r>
            <a:r>
              <a:rPr lang="en-GB" sz="2000" dirty="0"/>
              <a:t>, OH</a:t>
            </a:r>
            <a:r>
              <a:rPr lang="en-GB" sz="2000" baseline="30000" dirty="0"/>
              <a:t>- </a:t>
            </a:r>
            <a:r>
              <a:rPr lang="en-GB" sz="2000" dirty="0"/>
              <a:t>(hydroxide)</a:t>
            </a:r>
            <a:endParaRPr lang="en-GB" sz="2000" baseline="30000" dirty="0"/>
          </a:p>
        </p:txBody>
      </p:sp>
    </p:spTree>
    <p:extLst>
      <p:ext uri="{BB962C8B-B14F-4D97-AF65-F5344CB8AC3E}">
        <p14:creationId xmlns:p14="http://schemas.microsoft.com/office/powerpoint/2010/main" val="219167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00" y="267817"/>
            <a:ext cx="8584440" cy="726534"/>
          </a:xfrm>
        </p:spPr>
        <p:txBody>
          <a:bodyPr>
            <a:normAutofit fontScale="90000"/>
          </a:bodyPr>
          <a:lstStyle/>
          <a:p>
            <a:r>
              <a:rPr lang="en-GB" dirty="0"/>
              <a:t>ACTIVITY 3 ANSWERS </a:t>
            </a:r>
          </a:p>
        </p:txBody>
      </p:sp>
      <p:sp>
        <p:nvSpPr>
          <p:cNvPr id="3" name="Content Placeholder 2"/>
          <p:cNvSpPr>
            <a:spLocks noGrp="1"/>
          </p:cNvSpPr>
          <p:nvPr>
            <p:ph idx="1"/>
          </p:nvPr>
        </p:nvSpPr>
        <p:spPr>
          <a:xfrm>
            <a:off x="306011" y="1145525"/>
            <a:ext cx="8592329" cy="5035489"/>
          </a:xfrm>
        </p:spPr>
        <p:txBody>
          <a:bodyPr>
            <a:normAutofit/>
          </a:bodyPr>
          <a:lstStyle/>
          <a:p>
            <a:pPr marL="0" indent="0">
              <a:buNone/>
            </a:pPr>
            <a:r>
              <a:rPr lang="en-GB" sz="2200" dirty="0">
                <a:solidFill>
                  <a:srgbClr val="0070C0"/>
                </a:solidFill>
              </a:rPr>
              <a:t>1a. Lithium + Oxygen </a:t>
            </a:r>
            <a:r>
              <a:rPr lang="en-GB" sz="2200" dirty="0">
                <a:solidFill>
                  <a:srgbClr val="0070C0"/>
                </a:solidFill>
                <a:sym typeface="Wingdings" panose="05000000000000000000" pitchFamily="2" charset="2"/>
              </a:rPr>
              <a:t> Lithium Oxide</a:t>
            </a:r>
            <a:endParaRPr lang="en-GB" sz="2200" dirty="0">
              <a:solidFill>
                <a:srgbClr val="0070C0"/>
              </a:solidFill>
            </a:endParaRPr>
          </a:p>
          <a:p>
            <a:pPr marL="0" indent="0">
              <a:buNone/>
            </a:pPr>
            <a:r>
              <a:rPr lang="en-GB" sz="2200" dirty="0">
                <a:solidFill>
                  <a:srgbClr val="0070C0"/>
                </a:solidFill>
              </a:rPr>
              <a:t>1b. Magnesium + Oxygen </a:t>
            </a:r>
            <a:r>
              <a:rPr lang="en-GB" sz="2200" dirty="0">
                <a:solidFill>
                  <a:srgbClr val="0070C0"/>
                </a:solidFill>
                <a:sym typeface="Wingdings" panose="05000000000000000000" pitchFamily="2" charset="2"/>
              </a:rPr>
              <a:t> Magnesium Oxide</a:t>
            </a:r>
            <a:endParaRPr lang="en-GB" sz="2200" dirty="0">
              <a:solidFill>
                <a:srgbClr val="0070C0"/>
              </a:solidFill>
            </a:endParaRPr>
          </a:p>
          <a:p>
            <a:pPr marL="0" indent="0">
              <a:buNone/>
            </a:pPr>
            <a:r>
              <a:rPr lang="en-GB" sz="2200" dirty="0">
                <a:solidFill>
                  <a:srgbClr val="0070C0"/>
                </a:solidFill>
              </a:rPr>
              <a:t>1c. Copper (II) + Oxygen </a:t>
            </a:r>
            <a:r>
              <a:rPr lang="en-GB" sz="2200" dirty="0">
                <a:solidFill>
                  <a:srgbClr val="0070C0"/>
                </a:solidFill>
                <a:sym typeface="Wingdings" panose="05000000000000000000" pitchFamily="2" charset="2"/>
              </a:rPr>
              <a:t> Copper Oxide</a:t>
            </a:r>
          </a:p>
          <a:p>
            <a:pPr marL="0" indent="0">
              <a:buNone/>
            </a:pPr>
            <a:endParaRPr lang="en-GB" sz="2200" dirty="0">
              <a:solidFill>
                <a:srgbClr val="0070C0"/>
              </a:solidFill>
              <a:sym typeface="Wingdings" panose="05000000000000000000" pitchFamily="2" charset="2"/>
            </a:endParaRPr>
          </a:p>
          <a:p>
            <a:pPr marL="0" indent="0">
              <a:buNone/>
            </a:pPr>
            <a:r>
              <a:rPr lang="en-GB" sz="2200" dirty="0">
                <a:solidFill>
                  <a:srgbClr val="0070C0"/>
                </a:solidFill>
                <a:sym typeface="Wingdings" panose="05000000000000000000" pitchFamily="2" charset="2"/>
              </a:rPr>
              <a:t>2a. </a:t>
            </a:r>
            <a:r>
              <a:rPr lang="en-GB" sz="2200" dirty="0">
                <a:solidFill>
                  <a:srgbClr val="0070C0"/>
                </a:solidFill>
              </a:rPr>
              <a:t>Lithium + Water </a:t>
            </a:r>
            <a:r>
              <a:rPr lang="en-GB" sz="2200" dirty="0">
                <a:solidFill>
                  <a:srgbClr val="0070C0"/>
                </a:solidFill>
                <a:sym typeface="Wingdings" panose="05000000000000000000" pitchFamily="2" charset="2"/>
              </a:rPr>
              <a:t> Lithium Hydroxide + Hydrogen</a:t>
            </a:r>
            <a:endParaRPr lang="en-GB" sz="2200" dirty="0">
              <a:solidFill>
                <a:srgbClr val="0070C0"/>
              </a:solidFill>
            </a:endParaRPr>
          </a:p>
          <a:p>
            <a:pPr marL="0" indent="0">
              <a:buNone/>
            </a:pPr>
            <a:r>
              <a:rPr lang="en-GB" sz="2200" dirty="0">
                <a:solidFill>
                  <a:srgbClr val="0070C0"/>
                </a:solidFill>
              </a:rPr>
              <a:t>2b. Magnesium + Water </a:t>
            </a:r>
            <a:r>
              <a:rPr lang="en-GB" sz="2200" dirty="0">
                <a:solidFill>
                  <a:srgbClr val="0070C0"/>
                </a:solidFill>
                <a:sym typeface="Wingdings" panose="05000000000000000000" pitchFamily="2" charset="2"/>
              </a:rPr>
              <a:t> Magnesium Hydroxide + Hydrogen</a:t>
            </a:r>
            <a:endParaRPr lang="en-GB" sz="2200" dirty="0">
              <a:solidFill>
                <a:srgbClr val="0070C0"/>
              </a:solidFill>
            </a:endParaRPr>
          </a:p>
          <a:p>
            <a:pPr marL="0" indent="0">
              <a:buNone/>
            </a:pPr>
            <a:r>
              <a:rPr lang="en-GB" sz="2200" dirty="0">
                <a:solidFill>
                  <a:srgbClr val="0070C0"/>
                </a:solidFill>
              </a:rPr>
              <a:t>2c. Calcium+ Water </a:t>
            </a:r>
            <a:r>
              <a:rPr lang="en-GB" sz="2200" dirty="0">
                <a:solidFill>
                  <a:srgbClr val="0070C0"/>
                </a:solidFill>
                <a:sym typeface="Wingdings" panose="05000000000000000000" pitchFamily="2" charset="2"/>
              </a:rPr>
              <a:t> Calcium Hydroxide + Hydrogen</a:t>
            </a:r>
            <a:endParaRPr lang="en-GB" sz="2200" dirty="0">
              <a:solidFill>
                <a:srgbClr val="0070C0"/>
              </a:solidFill>
            </a:endParaRPr>
          </a:p>
          <a:p>
            <a:pPr marL="0" indent="0">
              <a:buNone/>
            </a:pPr>
            <a:endParaRPr lang="en-GB" sz="2200" dirty="0">
              <a:solidFill>
                <a:srgbClr val="0070C0"/>
              </a:solidFill>
              <a:sym typeface="Wingdings" panose="05000000000000000000" pitchFamily="2" charset="2"/>
            </a:endParaRPr>
          </a:p>
          <a:p>
            <a:pPr marL="0" indent="0">
              <a:buNone/>
            </a:pPr>
            <a:endParaRPr lang="en-GB" sz="2200" dirty="0">
              <a:sym typeface="Wingdings" panose="05000000000000000000" pitchFamily="2" charset="2"/>
            </a:endParaRPr>
          </a:p>
        </p:txBody>
      </p:sp>
      <p:sp>
        <p:nvSpPr>
          <p:cNvPr id="4" name="Date Placeholder 3"/>
          <p:cNvSpPr>
            <a:spLocks noGrp="1"/>
          </p:cNvSpPr>
          <p:nvPr>
            <p:ph type="dt" sz="half" idx="10"/>
          </p:nvPr>
        </p:nvSpPr>
        <p:spPr>
          <a:xfrm>
            <a:off x="6833030" y="6470235"/>
            <a:ext cx="2065310" cy="323968"/>
          </a:xfrm>
        </p:spPr>
        <p:txBody>
          <a:bodyPr/>
          <a:lstStyle/>
          <a:p>
            <a:fld id="{8EA76CA6-EED8-42A9-B25A-3164C2B55CC1}" type="datetime2">
              <a:rPr lang="en-GB" smtClean="0"/>
              <a:t>Thursday, 05 November 2020</a:t>
            </a:fld>
            <a:endParaRPr lang="en-US" dirty="0"/>
          </a:p>
        </p:txBody>
      </p:sp>
      <p:sp>
        <p:nvSpPr>
          <p:cNvPr id="8" name="Oval 7">
            <a:extLst>
              <a:ext uri="{FF2B5EF4-FFF2-40B4-BE49-F238E27FC236}">
                <a16:creationId xmlns:a16="http://schemas.microsoft.com/office/drawing/2014/main" id="{085E1850-0ACD-41D0-8A01-7BA4205BE10B}"/>
              </a:ext>
            </a:extLst>
          </p:cNvPr>
          <p:cNvSpPr/>
          <p:nvPr/>
        </p:nvSpPr>
        <p:spPr>
          <a:xfrm>
            <a:off x="7284960" y="1145525"/>
            <a:ext cx="1553029" cy="7692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rPr>
              <a:t>SA</a:t>
            </a:r>
          </a:p>
        </p:txBody>
      </p:sp>
      <p:sp>
        <p:nvSpPr>
          <p:cNvPr id="9" name="TextBox 8">
            <a:extLst>
              <a:ext uri="{FF2B5EF4-FFF2-40B4-BE49-F238E27FC236}">
                <a16:creationId xmlns:a16="http://schemas.microsoft.com/office/drawing/2014/main" id="{5D2A6C50-A732-4165-B0E8-EB6E5E12610B}"/>
              </a:ext>
            </a:extLst>
          </p:cNvPr>
          <p:cNvSpPr txBox="1"/>
          <p:nvPr/>
        </p:nvSpPr>
        <p:spPr>
          <a:xfrm>
            <a:off x="7028820" y="1914783"/>
            <a:ext cx="2080656" cy="1384995"/>
          </a:xfrm>
          <a:prstGeom prst="rect">
            <a:avLst/>
          </a:prstGeom>
          <a:noFill/>
        </p:spPr>
        <p:txBody>
          <a:bodyPr wrap="square" rtlCol="0">
            <a:spAutoFit/>
          </a:bodyPr>
          <a:lstStyle/>
          <a:p>
            <a:pPr algn="ctr"/>
            <a:r>
              <a:rPr lang="en-GB" sz="2800" b="1" dirty="0">
                <a:solidFill>
                  <a:srgbClr val="FF0000"/>
                </a:solidFill>
              </a:rPr>
              <a:t>Self assess in red pens please</a:t>
            </a:r>
          </a:p>
        </p:txBody>
      </p:sp>
      <p:sp>
        <p:nvSpPr>
          <p:cNvPr id="13" name="TextBox 12">
            <a:extLst>
              <a:ext uri="{FF2B5EF4-FFF2-40B4-BE49-F238E27FC236}">
                <a16:creationId xmlns:a16="http://schemas.microsoft.com/office/drawing/2014/main" id="{3691AEF3-E0CA-429D-946A-7CCAFB93188B}"/>
              </a:ext>
            </a:extLst>
          </p:cNvPr>
          <p:cNvSpPr txBox="1"/>
          <p:nvPr/>
        </p:nvSpPr>
        <p:spPr>
          <a:xfrm>
            <a:off x="285600" y="5204643"/>
            <a:ext cx="8633150" cy="1015663"/>
          </a:xfrm>
          <a:prstGeom prst="rect">
            <a:avLst/>
          </a:prstGeom>
          <a:solidFill>
            <a:schemeClr val="accent1">
              <a:lumMod val="60000"/>
              <a:lumOff val="40000"/>
            </a:schemeClr>
          </a:solidFill>
          <a:ln w="38100">
            <a:solidFill>
              <a:schemeClr val="tx1"/>
            </a:solidFill>
          </a:ln>
        </p:spPr>
        <p:txBody>
          <a:bodyPr wrap="square" rtlCol="0">
            <a:spAutoFit/>
          </a:bodyPr>
          <a:lstStyle/>
          <a:p>
            <a:r>
              <a:rPr lang="en-GB" sz="2000" dirty="0"/>
              <a:t>CHALLENGE ANSWERS</a:t>
            </a:r>
            <a:br>
              <a:rPr lang="en-GB" sz="2000" dirty="0"/>
            </a:br>
            <a:r>
              <a:rPr lang="en-GB" sz="2000" dirty="0"/>
              <a:t>1a. Li</a:t>
            </a:r>
            <a:r>
              <a:rPr lang="en-GB" sz="2000" baseline="-25000" dirty="0"/>
              <a:t>2</a:t>
            </a:r>
            <a:r>
              <a:rPr lang="en-GB" sz="2000" dirty="0"/>
              <a:t>O   1b. MgO  1c. </a:t>
            </a:r>
            <a:r>
              <a:rPr lang="en-GB" sz="2000" dirty="0" err="1"/>
              <a:t>CuO</a:t>
            </a:r>
            <a:br>
              <a:rPr lang="en-GB" sz="2000" dirty="0"/>
            </a:br>
            <a:r>
              <a:rPr lang="en-GB" sz="2000" dirty="0"/>
              <a:t>2a. </a:t>
            </a:r>
            <a:r>
              <a:rPr lang="en-GB" sz="2000" dirty="0" err="1"/>
              <a:t>LiOH</a:t>
            </a:r>
            <a:r>
              <a:rPr lang="en-GB" sz="2000" dirty="0"/>
              <a:t>  2b. Mg(OH)</a:t>
            </a:r>
            <a:r>
              <a:rPr lang="en-GB" sz="2000" baseline="-25000" dirty="0"/>
              <a:t>2</a:t>
            </a:r>
            <a:r>
              <a:rPr lang="en-GB" sz="2000" dirty="0"/>
              <a:t> 2c. Cu(OH)</a:t>
            </a:r>
            <a:r>
              <a:rPr lang="en-GB" sz="2000" baseline="-25000" dirty="0"/>
              <a:t>2</a:t>
            </a:r>
            <a:r>
              <a:rPr lang="en-GB" sz="2000" dirty="0"/>
              <a:t> </a:t>
            </a:r>
          </a:p>
        </p:txBody>
      </p:sp>
    </p:spTree>
    <p:extLst>
      <p:ext uri="{BB962C8B-B14F-4D97-AF65-F5344CB8AC3E}">
        <p14:creationId xmlns:p14="http://schemas.microsoft.com/office/powerpoint/2010/main" val="246891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00" y="141204"/>
            <a:ext cx="8584440" cy="688786"/>
          </a:xfrm>
        </p:spPr>
        <p:txBody>
          <a:bodyPr>
            <a:normAutofit fontScale="90000"/>
          </a:bodyPr>
          <a:lstStyle/>
          <a:p>
            <a:r>
              <a:rPr lang="en-GB" dirty="0"/>
              <a:t>RECAP KS3 –naming salts</a:t>
            </a:r>
          </a:p>
        </p:txBody>
      </p:sp>
      <p:sp>
        <p:nvSpPr>
          <p:cNvPr id="5" name="Content Placeholder 4"/>
          <p:cNvSpPr txBox="1">
            <a:spLocks noGrp="1"/>
          </p:cNvSpPr>
          <p:nvPr>
            <p:ph idx="1"/>
          </p:nvPr>
        </p:nvSpPr>
        <p:spPr>
          <a:xfrm>
            <a:off x="313900" y="895744"/>
            <a:ext cx="8592329" cy="5421997"/>
          </a:xfrm>
          <a:prstGeom prst="rect">
            <a:avLst/>
          </a:prstGeom>
          <a:noFill/>
        </p:spPr>
        <p:txBody>
          <a:bodyPr wrap="square" rtlCol="0">
            <a:spAutoFit/>
          </a:bodyPr>
          <a:lstStyle/>
          <a:p>
            <a:pPr marL="0" indent="0">
              <a:buNone/>
            </a:pPr>
            <a:r>
              <a:rPr lang="en-GB" sz="2400" dirty="0"/>
              <a:t>A salt name has two parts. The first part is the metal. The second part depend on the acid added to the metal. </a:t>
            </a:r>
          </a:p>
          <a:p>
            <a:pPr marL="0" indent="0">
              <a:buNone/>
            </a:pPr>
            <a:endParaRPr lang="en-GB" sz="2400" dirty="0"/>
          </a:p>
          <a:p>
            <a:pPr marL="0" indent="0">
              <a:buNone/>
            </a:pPr>
            <a:r>
              <a:rPr lang="en-GB" sz="2400" dirty="0"/>
              <a:t>If the acid added is </a:t>
            </a:r>
            <a:r>
              <a:rPr lang="en-GB" sz="2400" b="1" dirty="0"/>
              <a:t>HYDROCHLORIC ACID </a:t>
            </a:r>
            <a:r>
              <a:rPr lang="en-GB" sz="2400" dirty="0"/>
              <a:t>the salt name ends with </a:t>
            </a:r>
            <a:r>
              <a:rPr lang="en-GB" sz="2400" b="1" dirty="0"/>
              <a:t>CHLORIDE</a:t>
            </a:r>
            <a:r>
              <a:rPr lang="en-GB" sz="2400" dirty="0"/>
              <a:t>.</a:t>
            </a:r>
          </a:p>
          <a:p>
            <a:pPr marL="0" indent="0">
              <a:buNone/>
            </a:pPr>
            <a:r>
              <a:rPr lang="en-GB" sz="2400" dirty="0"/>
              <a:t>Example: Reactants = </a:t>
            </a:r>
            <a:r>
              <a:rPr lang="en-GB" sz="2400" dirty="0">
                <a:solidFill>
                  <a:srgbClr val="00B050"/>
                </a:solidFill>
              </a:rPr>
              <a:t>Sodium</a:t>
            </a:r>
            <a:r>
              <a:rPr lang="en-GB" sz="2400" dirty="0"/>
              <a:t> + </a:t>
            </a:r>
            <a:r>
              <a:rPr lang="en-GB" sz="2400" dirty="0">
                <a:solidFill>
                  <a:srgbClr val="0070C0"/>
                </a:solidFill>
              </a:rPr>
              <a:t>hydrochloric acid </a:t>
            </a:r>
          </a:p>
          <a:p>
            <a:pPr marL="0" indent="0">
              <a:buNone/>
            </a:pPr>
            <a:r>
              <a:rPr lang="en-GB" sz="2400" dirty="0"/>
              <a:t>	Salt formed = </a:t>
            </a:r>
            <a:r>
              <a:rPr lang="en-GB" sz="2400" dirty="0">
                <a:solidFill>
                  <a:srgbClr val="00B050"/>
                </a:solidFill>
              </a:rPr>
              <a:t>Sodium</a:t>
            </a:r>
            <a:r>
              <a:rPr lang="en-GB" sz="2400" dirty="0"/>
              <a:t> </a:t>
            </a:r>
            <a:r>
              <a:rPr lang="en-GB" sz="2400" dirty="0">
                <a:solidFill>
                  <a:srgbClr val="0070C0"/>
                </a:solidFill>
              </a:rPr>
              <a:t>chloride</a:t>
            </a:r>
            <a:br>
              <a:rPr lang="en-GB" sz="2400" dirty="0">
                <a:solidFill>
                  <a:srgbClr val="0070C0"/>
                </a:solidFill>
              </a:rPr>
            </a:br>
            <a:endParaRPr lang="en-GB" sz="2400" dirty="0">
              <a:solidFill>
                <a:srgbClr val="0070C0"/>
              </a:solidFill>
            </a:endParaRPr>
          </a:p>
          <a:p>
            <a:pPr marL="0" indent="0">
              <a:buNone/>
            </a:pPr>
            <a:r>
              <a:rPr lang="en-GB" sz="2400" dirty="0"/>
              <a:t>If the acid added is </a:t>
            </a:r>
            <a:r>
              <a:rPr lang="en-GB" sz="2400" b="1" dirty="0"/>
              <a:t>SULFURIC ACID </a:t>
            </a:r>
            <a:r>
              <a:rPr lang="en-GB" sz="2400" dirty="0"/>
              <a:t>the salt name ends with </a:t>
            </a:r>
            <a:r>
              <a:rPr lang="en-GB" sz="2400" b="1" dirty="0"/>
              <a:t>SULFATE</a:t>
            </a:r>
            <a:r>
              <a:rPr lang="en-GB" sz="2400" dirty="0"/>
              <a:t>.</a:t>
            </a:r>
          </a:p>
          <a:p>
            <a:pPr marL="0" indent="0">
              <a:buNone/>
            </a:pPr>
            <a:r>
              <a:rPr lang="en-GB" sz="2400" dirty="0"/>
              <a:t>Example: Reactants = </a:t>
            </a:r>
            <a:r>
              <a:rPr lang="en-GB" sz="2400" dirty="0">
                <a:solidFill>
                  <a:srgbClr val="00B050"/>
                </a:solidFill>
              </a:rPr>
              <a:t>Sodium</a:t>
            </a:r>
            <a:r>
              <a:rPr lang="en-GB" sz="2400" dirty="0"/>
              <a:t> + </a:t>
            </a:r>
            <a:r>
              <a:rPr lang="en-GB" sz="2400" dirty="0" err="1">
                <a:solidFill>
                  <a:srgbClr val="FF3399"/>
                </a:solidFill>
              </a:rPr>
              <a:t>sulfuric</a:t>
            </a:r>
            <a:r>
              <a:rPr lang="en-GB" sz="2400" dirty="0">
                <a:solidFill>
                  <a:srgbClr val="FF3399"/>
                </a:solidFill>
              </a:rPr>
              <a:t> acid </a:t>
            </a:r>
          </a:p>
          <a:p>
            <a:pPr marL="0" indent="0">
              <a:buNone/>
            </a:pPr>
            <a:r>
              <a:rPr lang="en-GB" sz="2400" dirty="0"/>
              <a:t>	Salt formed = </a:t>
            </a:r>
            <a:r>
              <a:rPr lang="en-GB" sz="2400" dirty="0">
                <a:solidFill>
                  <a:srgbClr val="00B050"/>
                </a:solidFill>
              </a:rPr>
              <a:t>Sodium </a:t>
            </a:r>
            <a:r>
              <a:rPr lang="en-GB" sz="2400" dirty="0" err="1">
                <a:solidFill>
                  <a:srgbClr val="FF3399"/>
                </a:solidFill>
              </a:rPr>
              <a:t>sulfate</a:t>
            </a:r>
            <a:endParaRPr lang="en-GB" sz="2400" dirty="0">
              <a:solidFill>
                <a:srgbClr val="FF3399"/>
              </a:solidFill>
            </a:endParaRPr>
          </a:p>
        </p:txBody>
      </p:sp>
    </p:spTree>
    <p:extLst>
      <p:ext uri="{BB962C8B-B14F-4D97-AF65-F5344CB8AC3E}">
        <p14:creationId xmlns:p14="http://schemas.microsoft.com/office/powerpoint/2010/main" val="207643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00" y="267817"/>
            <a:ext cx="8584440" cy="1188720"/>
          </a:xfrm>
        </p:spPr>
        <p:txBody>
          <a:bodyPr>
            <a:normAutofit fontScale="90000"/>
          </a:bodyPr>
          <a:lstStyle/>
          <a:p>
            <a:r>
              <a:rPr lang="en-GB" dirty="0"/>
              <a:t>ACTIVITY 4 - Construct word equations for metals listed in the reactivity series reacting with oxygen, water and </a:t>
            </a:r>
            <a:r>
              <a:rPr lang="en-GB" b="1" u="sng" dirty="0"/>
              <a:t>acid</a:t>
            </a:r>
          </a:p>
        </p:txBody>
      </p:sp>
      <p:sp>
        <p:nvSpPr>
          <p:cNvPr id="3" name="Content Placeholder 2"/>
          <p:cNvSpPr>
            <a:spLocks noGrp="1"/>
          </p:cNvSpPr>
          <p:nvPr>
            <p:ph idx="1"/>
          </p:nvPr>
        </p:nvSpPr>
        <p:spPr>
          <a:xfrm>
            <a:off x="139158" y="1683799"/>
            <a:ext cx="8759182" cy="5035489"/>
          </a:xfrm>
        </p:spPr>
        <p:txBody>
          <a:bodyPr>
            <a:normAutofit/>
          </a:bodyPr>
          <a:lstStyle/>
          <a:p>
            <a:pPr marL="0" indent="0">
              <a:buNone/>
            </a:pPr>
            <a:r>
              <a:rPr lang="en-GB" sz="2400" dirty="0"/>
              <a:t>General equation: </a:t>
            </a:r>
            <a:r>
              <a:rPr lang="en-GB" sz="2400" dirty="0">
                <a:solidFill>
                  <a:srgbClr val="00B050"/>
                </a:solidFill>
              </a:rPr>
              <a:t>Metal</a:t>
            </a:r>
            <a:r>
              <a:rPr lang="en-GB" sz="2400" dirty="0"/>
              <a:t> + </a:t>
            </a:r>
            <a:r>
              <a:rPr lang="en-GB" sz="2400" dirty="0">
                <a:solidFill>
                  <a:srgbClr val="FF0000"/>
                </a:solidFill>
              </a:rPr>
              <a:t>Acid</a:t>
            </a:r>
            <a:r>
              <a:rPr lang="en-GB" sz="2400" dirty="0"/>
              <a:t> </a:t>
            </a:r>
            <a:r>
              <a:rPr lang="en-GB" sz="2400" dirty="0">
                <a:sym typeface="Wingdings" panose="05000000000000000000" pitchFamily="2" charset="2"/>
              </a:rPr>
              <a:t> Salt + Hydrogen</a:t>
            </a:r>
          </a:p>
          <a:p>
            <a:pPr marL="0" indent="0">
              <a:buNone/>
            </a:pPr>
            <a:endParaRPr lang="en-GB" sz="2400" dirty="0">
              <a:sym typeface="Wingdings" panose="05000000000000000000" pitchFamily="2" charset="2"/>
            </a:endParaRPr>
          </a:p>
          <a:p>
            <a:pPr marL="0" indent="0">
              <a:buNone/>
            </a:pPr>
            <a:r>
              <a:rPr lang="en-GB" sz="2400" dirty="0"/>
              <a:t>Worked examples:</a:t>
            </a:r>
          </a:p>
          <a:p>
            <a:pPr marL="0" indent="0">
              <a:buNone/>
            </a:pPr>
            <a:r>
              <a:rPr lang="en-GB" sz="2400" dirty="0">
                <a:solidFill>
                  <a:srgbClr val="00B050"/>
                </a:solidFill>
              </a:rPr>
              <a:t>Sodium</a:t>
            </a:r>
            <a:r>
              <a:rPr lang="en-GB" sz="2400" dirty="0"/>
              <a:t> + </a:t>
            </a:r>
            <a:r>
              <a:rPr lang="en-GB" sz="2400" dirty="0">
                <a:solidFill>
                  <a:srgbClr val="FF0000"/>
                </a:solidFill>
              </a:rPr>
              <a:t>Hydrochloric acid </a:t>
            </a:r>
            <a:r>
              <a:rPr lang="en-GB" sz="2400" dirty="0">
                <a:sym typeface="Wingdings" panose="05000000000000000000" pitchFamily="2" charset="2"/>
              </a:rPr>
              <a:t> </a:t>
            </a:r>
            <a:r>
              <a:rPr lang="en-GB" sz="2400" dirty="0">
                <a:solidFill>
                  <a:srgbClr val="00B050"/>
                </a:solidFill>
                <a:sym typeface="Wingdings" panose="05000000000000000000" pitchFamily="2" charset="2"/>
              </a:rPr>
              <a:t>Sodium</a:t>
            </a:r>
            <a:r>
              <a:rPr lang="en-GB" sz="2400" dirty="0">
                <a:solidFill>
                  <a:srgbClr val="FF0000"/>
                </a:solidFill>
                <a:sym typeface="Wingdings" panose="05000000000000000000" pitchFamily="2" charset="2"/>
              </a:rPr>
              <a:t> chloride </a:t>
            </a:r>
            <a:r>
              <a:rPr lang="en-GB" sz="2400" dirty="0">
                <a:sym typeface="Wingdings" panose="05000000000000000000" pitchFamily="2" charset="2"/>
              </a:rPr>
              <a:t>+ Hydrogen</a:t>
            </a:r>
          </a:p>
          <a:p>
            <a:pPr marL="0" indent="0">
              <a:buNone/>
            </a:pPr>
            <a:r>
              <a:rPr lang="en-GB" sz="2400" dirty="0">
                <a:solidFill>
                  <a:srgbClr val="00B050"/>
                </a:solidFill>
              </a:rPr>
              <a:t>Sodium</a:t>
            </a:r>
            <a:r>
              <a:rPr lang="en-GB" sz="2400" dirty="0"/>
              <a:t> + </a:t>
            </a:r>
            <a:r>
              <a:rPr lang="en-GB" sz="2400" dirty="0">
                <a:solidFill>
                  <a:srgbClr val="FF0000"/>
                </a:solidFill>
              </a:rPr>
              <a:t>Sulfuric acid </a:t>
            </a:r>
            <a:r>
              <a:rPr lang="en-GB" sz="2400" dirty="0">
                <a:sym typeface="Wingdings" panose="05000000000000000000" pitchFamily="2" charset="2"/>
              </a:rPr>
              <a:t> </a:t>
            </a:r>
            <a:r>
              <a:rPr lang="en-GB" sz="2400" dirty="0">
                <a:solidFill>
                  <a:srgbClr val="00B050"/>
                </a:solidFill>
                <a:sym typeface="Wingdings" panose="05000000000000000000" pitchFamily="2" charset="2"/>
              </a:rPr>
              <a:t>Sodium</a:t>
            </a:r>
            <a:r>
              <a:rPr lang="en-GB" sz="2400" dirty="0">
                <a:solidFill>
                  <a:srgbClr val="FF0000"/>
                </a:solidFill>
                <a:sym typeface="Wingdings" panose="05000000000000000000" pitchFamily="2" charset="2"/>
              </a:rPr>
              <a:t> </a:t>
            </a:r>
            <a:r>
              <a:rPr lang="en-GB" sz="2400" dirty="0" err="1">
                <a:solidFill>
                  <a:srgbClr val="FF0000"/>
                </a:solidFill>
                <a:sym typeface="Wingdings" panose="05000000000000000000" pitchFamily="2" charset="2"/>
              </a:rPr>
              <a:t>sulfate</a:t>
            </a:r>
            <a:r>
              <a:rPr lang="en-GB" sz="2400" dirty="0">
                <a:solidFill>
                  <a:srgbClr val="FF0000"/>
                </a:solidFill>
                <a:sym typeface="Wingdings" panose="05000000000000000000" pitchFamily="2" charset="2"/>
              </a:rPr>
              <a:t> </a:t>
            </a:r>
            <a:r>
              <a:rPr lang="en-GB" sz="2400" dirty="0">
                <a:sym typeface="Wingdings" panose="05000000000000000000" pitchFamily="2" charset="2"/>
              </a:rPr>
              <a:t>+ Hydrogen</a:t>
            </a:r>
          </a:p>
          <a:p>
            <a:pPr marL="0" indent="0">
              <a:buNone/>
            </a:pPr>
            <a:endParaRPr lang="en-GB" sz="2400" dirty="0">
              <a:sym typeface="Wingdings" panose="05000000000000000000" pitchFamily="2" charset="2"/>
            </a:endParaRPr>
          </a:p>
          <a:p>
            <a:pPr marL="0" indent="0">
              <a:buNone/>
            </a:pPr>
            <a:r>
              <a:rPr lang="en-GB" sz="2100" dirty="0">
                <a:sym typeface="Wingdings" panose="05000000000000000000" pitchFamily="2" charset="2"/>
              </a:rPr>
              <a:t>	</a:t>
            </a:r>
            <a:r>
              <a:rPr lang="en-GB" sz="2000" dirty="0">
                <a:sym typeface="Wingdings" panose="05000000000000000000" pitchFamily="2" charset="2"/>
              </a:rPr>
              <a:t>		</a:t>
            </a:r>
          </a:p>
        </p:txBody>
      </p:sp>
      <p:sp>
        <p:nvSpPr>
          <p:cNvPr id="4" name="Date Placeholder 3"/>
          <p:cNvSpPr>
            <a:spLocks noGrp="1"/>
          </p:cNvSpPr>
          <p:nvPr>
            <p:ph type="dt" sz="half" idx="10"/>
          </p:nvPr>
        </p:nvSpPr>
        <p:spPr>
          <a:xfrm>
            <a:off x="6833030" y="6470235"/>
            <a:ext cx="2065310" cy="323968"/>
          </a:xfrm>
        </p:spPr>
        <p:txBody>
          <a:bodyPr/>
          <a:lstStyle/>
          <a:p>
            <a:fld id="{8EA76CA6-EED8-42A9-B25A-3164C2B55CC1}" type="datetime2">
              <a:rPr lang="en-GB" smtClean="0"/>
              <a:t>Thursday, 05 November 2020</a:t>
            </a:fld>
            <a:endParaRPr lang="en-US" dirty="0"/>
          </a:p>
        </p:txBody>
      </p:sp>
      <p:sp>
        <p:nvSpPr>
          <p:cNvPr id="5" name="Rectangle 4">
            <a:extLst>
              <a:ext uri="{FF2B5EF4-FFF2-40B4-BE49-F238E27FC236}">
                <a16:creationId xmlns:a16="http://schemas.microsoft.com/office/drawing/2014/main" id="{C1D8FA03-EEF9-4CB5-A3D2-E5D6451ED662}"/>
              </a:ext>
            </a:extLst>
          </p:cNvPr>
          <p:cNvSpPr/>
          <p:nvPr/>
        </p:nvSpPr>
        <p:spPr>
          <a:xfrm>
            <a:off x="0" y="2475914"/>
            <a:ext cx="8076374" cy="1223889"/>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38FBC32-1C26-407F-B14D-BA28231B0F0C}"/>
              </a:ext>
            </a:extLst>
          </p:cNvPr>
          <p:cNvSpPr/>
          <p:nvPr/>
        </p:nvSpPr>
        <p:spPr>
          <a:xfrm>
            <a:off x="26614" y="3575000"/>
            <a:ext cx="8076374" cy="6265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452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ACTIVITY 4 - Construct word equations for metals listed in the reactivity series reacting with oxygen, water and </a:t>
            </a:r>
            <a:r>
              <a:rPr lang="en-GB" b="1" u="sng" dirty="0"/>
              <a:t>acid</a:t>
            </a:r>
            <a:endParaRPr lang="en-GB" dirty="0"/>
          </a:p>
        </p:txBody>
      </p:sp>
      <p:sp>
        <p:nvSpPr>
          <p:cNvPr id="3" name="Content Placeholder 2"/>
          <p:cNvSpPr>
            <a:spLocks noGrp="1"/>
          </p:cNvSpPr>
          <p:nvPr>
            <p:ph idx="1"/>
          </p:nvPr>
        </p:nvSpPr>
        <p:spPr>
          <a:xfrm>
            <a:off x="313900" y="1641757"/>
            <a:ext cx="8584440" cy="5035489"/>
          </a:xfrm>
        </p:spPr>
        <p:txBody>
          <a:bodyPr>
            <a:normAutofit/>
          </a:bodyPr>
          <a:lstStyle/>
          <a:p>
            <a:pPr marL="0" indent="0">
              <a:buNone/>
            </a:pPr>
            <a:r>
              <a:rPr lang="en-GB" sz="2400" dirty="0">
                <a:sym typeface="Wingdings" panose="05000000000000000000" pitchFamily="2" charset="2"/>
              </a:rPr>
              <a:t>QUESTIONS – Write complete word equations for adding metals to acid, using the following as the reactants: </a:t>
            </a:r>
          </a:p>
          <a:p>
            <a:pPr marL="514350" indent="-514350">
              <a:buFont typeface="+mj-lt"/>
              <a:buAutoNum type="arabicPeriod"/>
            </a:pPr>
            <a:r>
              <a:rPr lang="en-GB" sz="2400" dirty="0"/>
              <a:t>Magnesium + hydrochloric acid</a:t>
            </a:r>
          </a:p>
          <a:p>
            <a:pPr marL="514350" indent="-514350">
              <a:buFont typeface="+mj-lt"/>
              <a:buAutoNum type="arabicPeriod"/>
            </a:pPr>
            <a:r>
              <a:rPr lang="en-GB" sz="2400" dirty="0"/>
              <a:t>Magnesium + Sulfuric acid</a:t>
            </a:r>
          </a:p>
          <a:p>
            <a:pPr marL="514350" indent="-514350">
              <a:buFont typeface="+mj-lt"/>
              <a:buAutoNum type="arabicPeriod"/>
            </a:pPr>
            <a:r>
              <a:rPr lang="en-GB" sz="2400" dirty="0"/>
              <a:t>Zinc + Hydrochloric acid</a:t>
            </a:r>
          </a:p>
          <a:p>
            <a:pPr marL="514350" indent="-514350">
              <a:buFont typeface="+mj-lt"/>
              <a:buAutoNum type="arabicPeriod"/>
            </a:pPr>
            <a:r>
              <a:rPr lang="en-GB" sz="2400" dirty="0"/>
              <a:t>Zinc + Sulfuric acid</a:t>
            </a:r>
          </a:p>
          <a:p>
            <a:pPr marL="514350" indent="-514350">
              <a:buFont typeface="+mj-lt"/>
              <a:buAutoNum type="arabicPeriod"/>
            </a:pPr>
            <a:r>
              <a:rPr lang="en-GB" sz="2400" dirty="0"/>
              <a:t>Iron + Hydrochloric acid </a:t>
            </a:r>
          </a:p>
          <a:p>
            <a:pPr marL="514350" indent="-514350">
              <a:buFont typeface="+mj-lt"/>
              <a:buAutoNum type="arabicPeriod"/>
            </a:pPr>
            <a:r>
              <a:rPr lang="en-GB" sz="2400" dirty="0"/>
              <a:t>Iron + Sulfuric acid</a:t>
            </a:r>
          </a:p>
          <a:p>
            <a:pPr marL="0" indent="0">
              <a:buNone/>
            </a:pPr>
            <a:endParaRPr lang="en-GB" sz="2400" dirty="0"/>
          </a:p>
        </p:txBody>
      </p:sp>
      <p:sp>
        <p:nvSpPr>
          <p:cNvPr id="4" name="Date Placeholder 3"/>
          <p:cNvSpPr>
            <a:spLocks noGrp="1"/>
          </p:cNvSpPr>
          <p:nvPr>
            <p:ph type="dt" sz="half" idx="10"/>
          </p:nvPr>
        </p:nvSpPr>
        <p:spPr>
          <a:xfrm>
            <a:off x="7078690" y="15267"/>
            <a:ext cx="2065310" cy="323968"/>
          </a:xfrm>
        </p:spPr>
        <p:txBody>
          <a:bodyPr/>
          <a:lstStyle/>
          <a:p>
            <a:fld id="{8EA76CA6-EED8-42A9-B25A-3164C2B55CC1}" type="datetime2">
              <a:rPr lang="en-GB" smtClean="0"/>
              <a:t>Thursday, 05 November 2020</a:t>
            </a:fld>
            <a:endParaRPr lang="en-US" dirty="0"/>
          </a:p>
        </p:txBody>
      </p:sp>
      <p:sp>
        <p:nvSpPr>
          <p:cNvPr id="5" name="TextBox 4"/>
          <p:cNvSpPr txBox="1"/>
          <p:nvPr/>
        </p:nvSpPr>
        <p:spPr>
          <a:xfrm>
            <a:off x="6094274" y="2209803"/>
            <a:ext cx="2648606" cy="3046988"/>
          </a:xfrm>
          <a:prstGeom prst="rect">
            <a:avLst/>
          </a:prstGeom>
          <a:solidFill>
            <a:schemeClr val="accent1">
              <a:lumMod val="60000"/>
              <a:lumOff val="40000"/>
            </a:schemeClr>
          </a:solidFill>
          <a:ln w="38100">
            <a:solidFill>
              <a:schemeClr val="tx1"/>
            </a:solidFill>
          </a:ln>
        </p:spPr>
        <p:txBody>
          <a:bodyPr wrap="square" rtlCol="0">
            <a:spAutoFit/>
          </a:bodyPr>
          <a:lstStyle/>
          <a:p>
            <a:r>
              <a:rPr lang="en-GB" sz="2400" dirty="0"/>
              <a:t>CHALLENGE – </a:t>
            </a:r>
          </a:p>
          <a:p>
            <a:r>
              <a:rPr lang="en-GB" sz="2400" dirty="0"/>
              <a:t>Deduce the chemical formula of the salt formed.</a:t>
            </a:r>
          </a:p>
          <a:p>
            <a:endParaRPr lang="en-GB" sz="2400" dirty="0"/>
          </a:p>
          <a:p>
            <a:r>
              <a:rPr lang="en-GB" sz="2400" dirty="0"/>
              <a:t>HINT: The ions are Mg</a:t>
            </a:r>
            <a:r>
              <a:rPr lang="en-GB" sz="2400" baseline="30000" dirty="0"/>
              <a:t>2+</a:t>
            </a:r>
            <a:r>
              <a:rPr lang="en-GB" sz="2400" dirty="0"/>
              <a:t>, Zn</a:t>
            </a:r>
            <a:r>
              <a:rPr lang="en-GB" sz="2400" baseline="30000" dirty="0"/>
              <a:t>2+</a:t>
            </a:r>
            <a:r>
              <a:rPr lang="en-GB" sz="2400" dirty="0"/>
              <a:t>, Fe</a:t>
            </a:r>
            <a:r>
              <a:rPr lang="en-GB" sz="2400" baseline="30000" dirty="0"/>
              <a:t>2+</a:t>
            </a:r>
            <a:r>
              <a:rPr lang="en-GB" sz="2400" dirty="0"/>
              <a:t>,</a:t>
            </a:r>
            <a:r>
              <a:rPr lang="en-GB" sz="2400" baseline="30000" dirty="0"/>
              <a:t> </a:t>
            </a:r>
            <a:r>
              <a:rPr lang="en-GB" sz="2400" dirty="0"/>
              <a:t>Cl</a:t>
            </a:r>
            <a:r>
              <a:rPr lang="en-GB" sz="2400" baseline="30000" dirty="0"/>
              <a:t>-</a:t>
            </a:r>
            <a:r>
              <a:rPr lang="en-GB" sz="2400" dirty="0"/>
              <a:t>,</a:t>
            </a:r>
            <a:r>
              <a:rPr lang="en-GB" sz="2400" baseline="30000" dirty="0"/>
              <a:t> </a:t>
            </a:r>
            <a:r>
              <a:rPr lang="en-GB" sz="2400" dirty="0"/>
              <a:t>SO</a:t>
            </a:r>
            <a:r>
              <a:rPr lang="en-GB" sz="2400" baseline="-25000" dirty="0"/>
              <a:t>4</a:t>
            </a:r>
            <a:r>
              <a:rPr lang="en-GB" sz="2400" baseline="30000" dirty="0"/>
              <a:t>2-</a:t>
            </a:r>
          </a:p>
        </p:txBody>
      </p:sp>
      <p:sp>
        <p:nvSpPr>
          <p:cNvPr id="6" name="TextBox 5">
            <a:extLst>
              <a:ext uri="{FF2B5EF4-FFF2-40B4-BE49-F238E27FC236}">
                <a16:creationId xmlns:a16="http://schemas.microsoft.com/office/drawing/2014/main" id="{B57C7C33-A8AC-4EA3-BE6F-1606460F6687}"/>
              </a:ext>
            </a:extLst>
          </p:cNvPr>
          <p:cNvSpPr txBox="1"/>
          <p:nvPr/>
        </p:nvSpPr>
        <p:spPr>
          <a:xfrm>
            <a:off x="313900" y="5476917"/>
            <a:ext cx="8516200" cy="1200329"/>
          </a:xfrm>
          <a:prstGeom prst="rect">
            <a:avLst/>
          </a:prstGeom>
          <a:solidFill>
            <a:schemeClr val="accent2"/>
          </a:solidFill>
          <a:ln w="38100">
            <a:solidFill>
              <a:schemeClr val="tx1"/>
            </a:solidFill>
          </a:ln>
        </p:spPr>
        <p:txBody>
          <a:bodyPr wrap="square" rtlCol="0">
            <a:spAutoFit/>
          </a:bodyPr>
          <a:lstStyle/>
          <a:p>
            <a:r>
              <a:rPr lang="en-GB" sz="2400" b="1" dirty="0"/>
              <a:t>HT ONLY</a:t>
            </a:r>
          </a:p>
          <a:p>
            <a:r>
              <a:rPr lang="en-GB" sz="2400" dirty="0"/>
              <a:t>Explain in terms of gain or loss of electrons what is being oxidised and reduced in these reactions </a:t>
            </a:r>
          </a:p>
        </p:txBody>
      </p:sp>
    </p:spTree>
    <p:extLst>
      <p:ext uri="{BB962C8B-B14F-4D97-AF65-F5344CB8AC3E}">
        <p14:creationId xmlns:p14="http://schemas.microsoft.com/office/powerpoint/2010/main" val="381822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4 ANSWERS – PEER ASSESSMENT</a:t>
            </a:r>
          </a:p>
        </p:txBody>
      </p:sp>
      <p:sp>
        <p:nvSpPr>
          <p:cNvPr id="3" name="Content Placeholder 2"/>
          <p:cNvSpPr>
            <a:spLocks noGrp="1"/>
          </p:cNvSpPr>
          <p:nvPr>
            <p:ph idx="1"/>
          </p:nvPr>
        </p:nvSpPr>
        <p:spPr>
          <a:xfrm>
            <a:off x="307322" y="1641757"/>
            <a:ext cx="8592329" cy="5035489"/>
          </a:xfrm>
        </p:spPr>
        <p:txBody>
          <a:bodyPr>
            <a:normAutofit/>
          </a:bodyPr>
          <a:lstStyle/>
          <a:p>
            <a:pPr marL="0" indent="0">
              <a:buNone/>
            </a:pPr>
            <a:r>
              <a:rPr lang="en-GB" sz="2400" dirty="0">
                <a:sym typeface="Wingdings" panose="05000000000000000000" pitchFamily="2" charset="2"/>
              </a:rPr>
              <a:t>QUESTIONS – Write complete word equations using the following as the reactants: </a:t>
            </a:r>
          </a:p>
          <a:p>
            <a:pPr marL="514350" indent="-514350">
              <a:buFont typeface="+mj-lt"/>
              <a:buAutoNum type="arabicPeriod"/>
            </a:pPr>
            <a:r>
              <a:rPr lang="en-GB" sz="2000" dirty="0">
                <a:solidFill>
                  <a:srgbClr val="0070C0"/>
                </a:solidFill>
                <a:sym typeface="Wingdings" panose="05000000000000000000" pitchFamily="2" charset="2"/>
              </a:rPr>
              <a:t>Magnesium + Hydrochloric acid  Magnesium Chloride + Hydrogen </a:t>
            </a:r>
          </a:p>
          <a:p>
            <a:pPr marL="514350" indent="-514350">
              <a:buFont typeface="+mj-lt"/>
              <a:buAutoNum type="arabicPeriod"/>
            </a:pPr>
            <a:r>
              <a:rPr lang="en-GB" sz="2000" dirty="0">
                <a:solidFill>
                  <a:srgbClr val="0070C0"/>
                </a:solidFill>
                <a:sym typeface="Wingdings" panose="05000000000000000000" pitchFamily="2" charset="2"/>
              </a:rPr>
              <a:t>Magnesium + Sulfuric acid  Magnesium </a:t>
            </a:r>
            <a:r>
              <a:rPr lang="en-GB" sz="2000" dirty="0" err="1">
                <a:solidFill>
                  <a:srgbClr val="0070C0"/>
                </a:solidFill>
                <a:sym typeface="Wingdings" panose="05000000000000000000" pitchFamily="2" charset="2"/>
              </a:rPr>
              <a:t>Sulfate</a:t>
            </a:r>
            <a:r>
              <a:rPr lang="en-GB" sz="2000" dirty="0">
                <a:solidFill>
                  <a:srgbClr val="0070C0"/>
                </a:solidFill>
                <a:sym typeface="Wingdings" panose="05000000000000000000" pitchFamily="2" charset="2"/>
              </a:rPr>
              <a:t> + Hydrogen </a:t>
            </a:r>
          </a:p>
          <a:p>
            <a:pPr marL="514350" indent="-514350">
              <a:buFont typeface="+mj-lt"/>
              <a:buAutoNum type="arabicPeriod"/>
            </a:pPr>
            <a:r>
              <a:rPr lang="en-GB" sz="2000" dirty="0">
                <a:solidFill>
                  <a:srgbClr val="0070C0"/>
                </a:solidFill>
                <a:sym typeface="Wingdings" panose="05000000000000000000" pitchFamily="2" charset="2"/>
              </a:rPr>
              <a:t>Zinc + Hydrochloric acid  Zinc Chloride + Hydrogen </a:t>
            </a:r>
          </a:p>
          <a:p>
            <a:pPr marL="514350" indent="-514350">
              <a:buFont typeface="+mj-lt"/>
              <a:buAutoNum type="arabicPeriod"/>
            </a:pPr>
            <a:r>
              <a:rPr lang="en-GB" sz="2000" dirty="0">
                <a:solidFill>
                  <a:srgbClr val="0070C0"/>
                </a:solidFill>
                <a:sym typeface="Wingdings" panose="05000000000000000000" pitchFamily="2" charset="2"/>
              </a:rPr>
              <a:t>Zinc + Sulfuric acid  Zinc </a:t>
            </a:r>
            <a:r>
              <a:rPr lang="en-GB" sz="2000" dirty="0" err="1">
                <a:solidFill>
                  <a:srgbClr val="0070C0"/>
                </a:solidFill>
                <a:sym typeface="Wingdings" panose="05000000000000000000" pitchFamily="2" charset="2"/>
              </a:rPr>
              <a:t>Sulfate</a:t>
            </a:r>
            <a:r>
              <a:rPr lang="en-GB" sz="2000" dirty="0">
                <a:solidFill>
                  <a:srgbClr val="0070C0"/>
                </a:solidFill>
                <a:sym typeface="Wingdings" panose="05000000000000000000" pitchFamily="2" charset="2"/>
              </a:rPr>
              <a:t> + Hydrogen </a:t>
            </a:r>
          </a:p>
          <a:p>
            <a:pPr marL="514350" indent="-514350">
              <a:buFont typeface="+mj-lt"/>
              <a:buAutoNum type="arabicPeriod"/>
            </a:pPr>
            <a:r>
              <a:rPr lang="en-GB" sz="2000" dirty="0">
                <a:solidFill>
                  <a:srgbClr val="0070C0"/>
                </a:solidFill>
                <a:sym typeface="Wingdings" panose="05000000000000000000" pitchFamily="2" charset="2"/>
              </a:rPr>
              <a:t>Iron + Hydrochloric acid  Iron Chloride + Hydrogen </a:t>
            </a:r>
          </a:p>
          <a:p>
            <a:pPr marL="514350" indent="-514350">
              <a:buFont typeface="+mj-lt"/>
              <a:buAutoNum type="arabicPeriod"/>
            </a:pPr>
            <a:r>
              <a:rPr lang="en-GB" sz="2000" dirty="0">
                <a:solidFill>
                  <a:srgbClr val="0070C0"/>
                </a:solidFill>
                <a:sym typeface="Wingdings" panose="05000000000000000000" pitchFamily="2" charset="2"/>
              </a:rPr>
              <a:t>Iron + Sulfuric acid  Iron </a:t>
            </a:r>
            <a:r>
              <a:rPr lang="en-GB" sz="2000" dirty="0" err="1">
                <a:solidFill>
                  <a:srgbClr val="0070C0"/>
                </a:solidFill>
                <a:sym typeface="Wingdings" panose="05000000000000000000" pitchFamily="2" charset="2"/>
              </a:rPr>
              <a:t>Sulfate</a:t>
            </a:r>
            <a:r>
              <a:rPr lang="en-GB" sz="2000" dirty="0">
                <a:solidFill>
                  <a:srgbClr val="0070C0"/>
                </a:solidFill>
                <a:sym typeface="Wingdings" panose="05000000000000000000" pitchFamily="2" charset="2"/>
              </a:rPr>
              <a:t> + Hydrogen</a:t>
            </a:r>
          </a:p>
        </p:txBody>
      </p:sp>
      <p:sp>
        <p:nvSpPr>
          <p:cNvPr id="7" name="Oval 6">
            <a:extLst>
              <a:ext uri="{FF2B5EF4-FFF2-40B4-BE49-F238E27FC236}">
                <a16:creationId xmlns:a16="http://schemas.microsoft.com/office/drawing/2014/main" id="{CDEFC9FF-32D6-41AF-8F44-C299BDD878AB}"/>
              </a:ext>
            </a:extLst>
          </p:cNvPr>
          <p:cNvSpPr/>
          <p:nvPr/>
        </p:nvSpPr>
        <p:spPr>
          <a:xfrm>
            <a:off x="7089170" y="4199025"/>
            <a:ext cx="1553029" cy="7692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rPr>
              <a:t>PA</a:t>
            </a:r>
          </a:p>
        </p:txBody>
      </p:sp>
      <p:sp>
        <p:nvSpPr>
          <p:cNvPr id="8" name="TextBox 7">
            <a:extLst>
              <a:ext uri="{FF2B5EF4-FFF2-40B4-BE49-F238E27FC236}">
                <a16:creationId xmlns:a16="http://schemas.microsoft.com/office/drawing/2014/main" id="{D77805D3-75E8-4459-A119-CEAA81A09F80}"/>
              </a:ext>
            </a:extLst>
          </p:cNvPr>
          <p:cNvSpPr txBox="1"/>
          <p:nvPr/>
        </p:nvSpPr>
        <p:spPr>
          <a:xfrm>
            <a:off x="6833030" y="4968283"/>
            <a:ext cx="2080656" cy="1384995"/>
          </a:xfrm>
          <a:prstGeom prst="rect">
            <a:avLst/>
          </a:prstGeom>
          <a:noFill/>
        </p:spPr>
        <p:txBody>
          <a:bodyPr wrap="square" rtlCol="0">
            <a:spAutoFit/>
          </a:bodyPr>
          <a:lstStyle/>
          <a:p>
            <a:pPr algn="ctr"/>
            <a:r>
              <a:rPr lang="en-GB" sz="2800" b="1" dirty="0">
                <a:solidFill>
                  <a:srgbClr val="FF0000"/>
                </a:solidFill>
              </a:rPr>
              <a:t>Peer assess in red pens please</a:t>
            </a:r>
          </a:p>
        </p:txBody>
      </p:sp>
    </p:spTree>
    <p:extLst>
      <p:ext uri="{BB962C8B-B14F-4D97-AF65-F5344CB8AC3E}">
        <p14:creationId xmlns:p14="http://schemas.microsoft.com/office/powerpoint/2010/main" val="80466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4 Challenge answers</a:t>
            </a:r>
          </a:p>
        </p:txBody>
      </p:sp>
      <p:sp>
        <p:nvSpPr>
          <p:cNvPr id="3" name="Content Placeholder 2"/>
          <p:cNvSpPr>
            <a:spLocks noGrp="1"/>
          </p:cNvSpPr>
          <p:nvPr>
            <p:ph idx="1"/>
          </p:nvPr>
        </p:nvSpPr>
        <p:spPr>
          <a:xfrm>
            <a:off x="307322" y="1641757"/>
            <a:ext cx="8592329" cy="5152446"/>
          </a:xfrm>
        </p:spPr>
        <p:txBody>
          <a:bodyPr>
            <a:normAutofit/>
          </a:bodyPr>
          <a:lstStyle/>
          <a:p>
            <a:pPr marL="0" indent="0">
              <a:buNone/>
            </a:pPr>
            <a:r>
              <a:rPr lang="en-GB" sz="2400" dirty="0"/>
              <a:t>CHALLENGE – Deduce the chemical formula of the salt formed.</a:t>
            </a:r>
          </a:p>
          <a:p>
            <a:pPr marL="457200" indent="-457200">
              <a:buAutoNum type="arabicPeriod"/>
            </a:pPr>
            <a:r>
              <a:rPr lang="en-GB" sz="2400" dirty="0">
                <a:solidFill>
                  <a:srgbClr val="0070C0"/>
                </a:solidFill>
                <a:sym typeface="Wingdings" panose="05000000000000000000" pitchFamily="2" charset="2"/>
              </a:rPr>
              <a:t>Magnesium chloride  MgCl</a:t>
            </a:r>
            <a:r>
              <a:rPr lang="en-GB" sz="2400" baseline="-25000" dirty="0">
                <a:solidFill>
                  <a:srgbClr val="0070C0"/>
                </a:solidFill>
                <a:sym typeface="Wingdings" panose="05000000000000000000" pitchFamily="2" charset="2"/>
              </a:rPr>
              <a:t>2</a:t>
            </a:r>
            <a:r>
              <a:rPr lang="en-GB" sz="2400" dirty="0">
                <a:solidFill>
                  <a:srgbClr val="0070C0"/>
                </a:solidFill>
                <a:sym typeface="Wingdings" panose="05000000000000000000" pitchFamily="2" charset="2"/>
              </a:rPr>
              <a:t> </a:t>
            </a:r>
          </a:p>
          <a:p>
            <a:pPr marL="457200" indent="-457200">
              <a:buAutoNum type="arabicPeriod"/>
            </a:pPr>
            <a:r>
              <a:rPr lang="en-GB" sz="2400" dirty="0">
                <a:solidFill>
                  <a:srgbClr val="0070C0"/>
                </a:solidFill>
                <a:sym typeface="Wingdings" panose="05000000000000000000" pitchFamily="2" charset="2"/>
              </a:rPr>
              <a:t>Magnesium </a:t>
            </a:r>
            <a:r>
              <a:rPr lang="en-GB" sz="2400" dirty="0" err="1">
                <a:solidFill>
                  <a:srgbClr val="0070C0"/>
                </a:solidFill>
                <a:sym typeface="Wingdings" panose="05000000000000000000" pitchFamily="2" charset="2"/>
              </a:rPr>
              <a:t>sulfate</a:t>
            </a:r>
            <a:r>
              <a:rPr lang="en-GB" sz="2400" dirty="0">
                <a:solidFill>
                  <a:srgbClr val="0070C0"/>
                </a:solidFill>
                <a:sym typeface="Wingdings" panose="05000000000000000000" pitchFamily="2" charset="2"/>
              </a:rPr>
              <a:t>  MgSO</a:t>
            </a:r>
            <a:r>
              <a:rPr lang="en-GB" sz="2400" baseline="-25000" dirty="0">
                <a:solidFill>
                  <a:srgbClr val="0070C0"/>
                </a:solidFill>
                <a:sym typeface="Wingdings" panose="05000000000000000000" pitchFamily="2" charset="2"/>
              </a:rPr>
              <a:t>4</a:t>
            </a:r>
          </a:p>
          <a:p>
            <a:pPr marL="457200" indent="-457200">
              <a:buAutoNum type="arabicPeriod"/>
            </a:pPr>
            <a:r>
              <a:rPr lang="en-GB" sz="2400" dirty="0">
                <a:solidFill>
                  <a:srgbClr val="0070C0"/>
                </a:solidFill>
                <a:sym typeface="Wingdings" panose="05000000000000000000" pitchFamily="2" charset="2"/>
              </a:rPr>
              <a:t>Zinc chloride  ZnCl</a:t>
            </a:r>
            <a:r>
              <a:rPr lang="en-GB" sz="2400" baseline="-25000" dirty="0">
                <a:solidFill>
                  <a:srgbClr val="0070C0"/>
                </a:solidFill>
                <a:sym typeface="Wingdings" panose="05000000000000000000" pitchFamily="2" charset="2"/>
              </a:rPr>
              <a:t>2</a:t>
            </a:r>
            <a:r>
              <a:rPr lang="en-GB" sz="2400" dirty="0">
                <a:solidFill>
                  <a:srgbClr val="0070C0"/>
                </a:solidFill>
                <a:sym typeface="Wingdings" panose="05000000000000000000" pitchFamily="2" charset="2"/>
              </a:rPr>
              <a:t> </a:t>
            </a:r>
          </a:p>
          <a:p>
            <a:pPr marL="457200" indent="-457200">
              <a:buAutoNum type="arabicPeriod"/>
            </a:pPr>
            <a:r>
              <a:rPr lang="en-GB" sz="2400" dirty="0">
                <a:solidFill>
                  <a:srgbClr val="0070C0"/>
                </a:solidFill>
                <a:sym typeface="Wingdings" panose="05000000000000000000" pitchFamily="2" charset="2"/>
              </a:rPr>
              <a:t>Zinc </a:t>
            </a:r>
            <a:r>
              <a:rPr lang="en-GB" sz="2400" dirty="0" err="1">
                <a:solidFill>
                  <a:srgbClr val="0070C0"/>
                </a:solidFill>
                <a:sym typeface="Wingdings" panose="05000000000000000000" pitchFamily="2" charset="2"/>
              </a:rPr>
              <a:t>sulfate</a:t>
            </a:r>
            <a:r>
              <a:rPr lang="en-GB" sz="2400" dirty="0">
                <a:solidFill>
                  <a:srgbClr val="0070C0"/>
                </a:solidFill>
                <a:sym typeface="Wingdings" panose="05000000000000000000" pitchFamily="2" charset="2"/>
              </a:rPr>
              <a:t>  ZnSO</a:t>
            </a:r>
            <a:r>
              <a:rPr lang="en-GB" sz="2400" baseline="-25000" dirty="0">
                <a:solidFill>
                  <a:srgbClr val="0070C0"/>
                </a:solidFill>
                <a:sym typeface="Wingdings" panose="05000000000000000000" pitchFamily="2" charset="2"/>
              </a:rPr>
              <a:t>4</a:t>
            </a:r>
            <a:r>
              <a:rPr lang="en-GB" sz="2400" dirty="0">
                <a:solidFill>
                  <a:srgbClr val="0070C0"/>
                </a:solidFill>
                <a:sym typeface="Wingdings" panose="05000000000000000000" pitchFamily="2" charset="2"/>
              </a:rPr>
              <a:t> </a:t>
            </a:r>
          </a:p>
          <a:p>
            <a:pPr marL="457200" indent="-457200">
              <a:buAutoNum type="arabicPeriod"/>
            </a:pPr>
            <a:r>
              <a:rPr lang="en-GB" sz="2400" dirty="0">
                <a:solidFill>
                  <a:srgbClr val="0070C0"/>
                </a:solidFill>
                <a:sym typeface="Wingdings" panose="05000000000000000000" pitchFamily="2" charset="2"/>
              </a:rPr>
              <a:t>Iron chloride  FeCl</a:t>
            </a:r>
            <a:r>
              <a:rPr lang="en-GB" sz="2400" baseline="-25000" dirty="0">
                <a:solidFill>
                  <a:srgbClr val="0070C0"/>
                </a:solidFill>
                <a:sym typeface="Wingdings" panose="05000000000000000000" pitchFamily="2" charset="2"/>
              </a:rPr>
              <a:t>2</a:t>
            </a:r>
            <a:r>
              <a:rPr lang="en-GB" sz="2400" dirty="0">
                <a:solidFill>
                  <a:srgbClr val="0070C0"/>
                </a:solidFill>
                <a:sym typeface="Wingdings" panose="05000000000000000000" pitchFamily="2" charset="2"/>
              </a:rPr>
              <a:t> </a:t>
            </a:r>
          </a:p>
          <a:p>
            <a:pPr marL="457200" indent="-457200">
              <a:buAutoNum type="arabicPeriod"/>
            </a:pPr>
            <a:r>
              <a:rPr lang="en-GB" sz="2400" dirty="0">
                <a:solidFill>
                  <a:srgbClr val="0070C0"/>
                </a:solidFill>
                <a:sym typeface="Wingdings" panose="05000000000000000000" pitchFamily="2" charset="2"/>
              </a:rPr>
              <a:t>Iron </a:t>
            </a:r>
            <a:r>
              <a:rPr lang="en-GB" sz="2400" dirty="0" err="1">
                <a:solidFill>
                  <a:srgbClr val="0070C0"/>
                </a:solidFill>
                <a:sym typeface="Wingdings" panose="05000000000000000000" pitchFamily="2" charset="2"/>
              </a:rPr>
              <a:t>sulfate</a:t>
            </a:r>
            <a:r>
              <a:rPr lang="en-GB" sz="2400" dirty="0">
                <a:solidFill>
                  <a:srgbClr val="0070C0"/>
                </a:solidFill>
                <a:sym typeface="Wingdings" panose="05000000000000000000" pitchFamily="2" charset="2"/>
              </a:rPr>
              <a:t>  FeSO</a:t>
            </a:r>
            <a:r>
              <a:rPr lang="en-GB" sz="2400" baseline="-25000" dirty="0">
                <a:solidFill>
                  <a:srgbClr val="0070C0"/>
                </a:solidFill>
                <a:sym typeface="Wingdings" panose="05000000000000000000" pitchFamily="2" charset="2"/>
              </a:rPr>
              <a:t>4</a:t>
            </a:r>
          </a:p>
          <a:p>
            <a:pPr marL="457200" indent="-457200">
              <a:buAutoNum type="arabicPeriod"/>
            </a:pPr>
            <a:endParaRPr lang="en-GB" sz="2400" dirty="0">
              <a:solidFill>
                <a:srgbClr val="0070C0"/>
              </a:solidFill>
            </a:endParaRPr>
          </a:p>
        </p:txBody>
      </p:sp>
      <p:sp>
        <p:nvSpPr>
          <p:cNvPr id="4" name="Date Placeholder 3"/>
          <p:cNvSpPr>
            <a:spLocks noGrp="1"/>
          </p:cNvSpPr>
          <p:nvPr>
            <p:ph type="dt" sz="half" idx="10"/>
          </p:nvPr>
        </p:nvSpPr>
        <p:spPr>
          <a:xfrm>
            <a:off x="6833030" y="6470235"/>
            <a:ext cx="2065310" cy="323968"/>
          </a:xfrm>
        </p:spPr>
        <p:txBody>
          <a:bodyPr/>
          <a:lstStyle/>
          <a:p>
            <a:fld id="{8EA76CA6-EED8-42A9-B25A-3164C2B55CC1}" type="datetime2">
              <a:rPr lang="en-GB" smtClean="0"/>
              <a:t>Thursday, 05 November 2020</a:t>
            </a:fld>
            <a:endParaRPr lang="en-US" dirty="0"/>
          </a:p>
        </p:txBody>
      </p:sp>
      <p:sp>
        <p:nvSpPr>
          <p:cNvPr id="7" name="Oval 6">
            <a:extLst>
              <a:ext uri="{FF2B5EF4-FFF2-40B4-BE49-F238E27FC236}">
                <a16:creationId xmlns:a16="http://schemas.microsoft.com/office/drawing/2014/main" id="{968BB84C-2564-44CE-ABD4-6A39A6CC46F4}"/>
              </a:ext>
            </a:extLst>
          </p:cNvPr>
          <p:cNvSpPr/>
          <p:nvPr/>
        </p:nvSpPr>
        <p:spPr>
          <a:xfrm>
            <a:off x="6820726" y="3429000"/>
            <a:ext cx="1553029" cy="7692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rPr>
              <a:t>SA</a:t>
            </a:r>
          </a:p>
        </p:txBody>
      </p:sp>
      <p:sp>
        <p:nvSpPr>
          <p:cNvPr id="8" name="TextBox 7">
            <a:extLst>
              <a:ext uri="{FF2B5EF4-FFF2-40B4-BE49-F238E27FC236}">
                <a16:creationId xmlns:a16="http://schemas.microsoft.com/office/drawing/2014/main" id="{55637B4F-FAFF-46B0-AAD6-2F4868263FB1}"/>
              </a:ext>
            </a:extLst>
          </p:cNvPr>
          <p:cNvSpPr txBox="1"/>
          <p:nvPr/>
        </p:nvSpPr>
        <p:spPr>
          <a:xfrm>
            <a:off x="6564586" y="4198258"/>
            <a:ext cx="2080656" cy="1384995"/>
          </a:xfrm>
          <a:prstGeom prst="rect">
            <a:avLst/>
          </a:prstGeom>
          <a:noFill/>
        </p:spPr>
        <p:txBody>
          <a:bodyPr wrap="square" rtlCol="0">
            <a:spAutoFit/>
          </a:bodyPr>
          <a:lstStyle/>
          <a:p>
            <a:pPr algn="ctr"/>
            <a:r>
              <a:rPr lang="en-GB" sz="2800" b="1" dirty="0">
                <a:solidFill>
                  <a:srgbClr val="FF0000"/>
                </a:solidFill>
              </a:rPr>
              <a:t>Self assess in red pens please</a:t>
            </a:r>
          </a:p>
        </p:txBody>
      </p:sp>
    </p:spTree>
    <p:extLst>
      <p:ext uri="{BB962C8B-B14F-4D97-AF65-F5344CB8AC3E}">
        <p14:creationId xmlns:p14="http://schemas.microsoft.com/office/powerpoint/2010/main" val="258608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Stretch and challenge </a:t>
            </a:r>
          </a:p>
        </p:txBody>
      </p:sp>
      <p:sp>
        <p:nvSpPr>
          <p:cNvPr id="3" name="Content Placeholder 2"/>
          <p:cNvSpPr>
            <a:spLocks noGrp="1"/>
          </p:cNvSpPr>
          <p:nvPr>
            <p:ph idx="1"/>
          </p:nvPr>
        </p:nvSpPr>
        <p:spPr>
          <a:xfrm>
            <a:off x="307322" y="1641757"/>
            <a:ext cx="8592329" cy="5035489"/>
          </a:xfrm>
        </p:spPr>
        <p:txBody>
          <a:bodyPr>
            <a:normAutofit/>
          </a:bodyPr>
          <a:lstStyle/>
          <a:p>
            <a:pPr marL="0" indent="0">
              <a:buNone/>
            </a:pPr>
            <a:r>
              <a:rPr lang="en-GB" sz="2400" b="1" dirty="0">
                <a:sym typeface="Wingdings" panose="05000000000000000000" pitchFamily="2" charset="2"/>
              </a:rPr>
              <a:t>QUESTIONS</a:t>
            </a:r>
            <a:r>
              <a:rPr lang="en-GB" sz="2400" dirty="0">
                <a:sym typeface="Wingdings" panose="05000000000000000000" pitchFamily="2" charset="2"/>
              </a:rPr>
              <a:t> – Write balanced symbol equations for each of the following word equations</a:t>
            </a:r>
          </a:p>
          <a:p>
            <a:pPr marL="514350" indent="-514350">
              <a:buFont typeface="+mj-lt"/>
              <a:buAutoNum type="arabicPeriod"/>
            </a:pPr>
            <a:r>
              <a:rPr lang="en-GB" sz="2400" dirty="0">
                <a:solidFill>
                  <a:schemeClr val="tx1"/>
                </a:solidFill>
              </a:rPr>
              <a:t>Lithium + Oxygen </a:t>
            </a:r>
            <a:r>
              <a:rPr lang="en-GB" sz="2400" dirty="0">
                <a:solidFill>
                  <a:schemeClr val="tx1"/>
                </a:solidFill>
                <a:sym typeface="Wingdings" panose="05000000000000000000" pitchFamily="2" charset="2"/>
              </a:rPr>
              <a:t> Lithium Oxide</a:t>
            </a:r>
            <a:endParaRPr lang="en-GB" sz="2400" dirty="0">
              <a:solidFill>
                <a:schemeClr val="tx1"/>
              </a:solidFill>
            </a:endParaRPr>
          </a:p>
          <a:p>
            <a:pPr marL="514350" indent="-514350">
              <a:buFont typeface="+mj-lt"/>
              <a:buAutoNum type="arabicPeriod"/>
            </a:pPr>
            <a:r>
              <a:rPr lang="en-GB" sz="2400" dirty="0">
                <a:solidFill>
                  <a:schemeClr val="tx1"/>
                </a:solidFill>
              </a:rPr>
              <a:t>Magnesium + Oxygen </a:t>
            </a:r>
            <a:r>
              <a:rPr lang="en-GB" sz="2400" dirty="0">
                <a:solidFill>
                  <a:schemeClr val="tx1"/>
                </a:solidFill>
                <a:sym typeface="Wingdings" panose="05000000000000000000" pitchFamily="2" charset="2"/>
              </a:rPr>
              <a:t> Magnesium Oxide</a:t>
            </a:r>
            <a:endParaRPr lang="en-GB" sz="2400" dirty="0">
              <a:solidFill>
                <a:schemeClr val="tx1"/>
              </a:solidFill>
            </a:endParaRPr>
          </a:p>
          <a:p>
            <a:pPr marL="514350" indent="-514350">
              <a:buFont typeface="+mj-lt"/>
              <a:buAutoNum type="arabicPeriod"/>
            </a:pPr>
            <a:r>
              <a:rPr lang="en-GB" sz="2400" dirty="0">
                <a:solidFill>
                  <a:schemeClr val="tx1"/>
                </a:solidFill>
              </a:rPr>
              <a:t>Copper (II) + Oxygen </a:t>
            </a:r>
            <a:r>
              <a:rPr lang="en-GB" sz="2400" dirty="0">
                <a:solidFill>
                  <a:schemeClr val="tx1"/>
                </a:solidFill>
                <a:sym typeface="Wingdings" panose="05000000000000000000" pitchFamily="2" charset="2"/>
              </a:rPr>
              <a:t> Copper Oxide</a:t>
            </a:r>
          </a:p>
          <a:p>
            <a:pPr marL="514350" indent="-514350">
              <a:buFont typeface="+mj-lt"/>
              <a:buAutoNum type="arabicPeriod"/>
            </a:pPr>
            <a:r>
              <a:rPr lang="en-GB" sz="2400" dirty="0">
                <a:solidFill>
                  <a:schemeClr val="tx1"/>
                </a:solidFill>
              </a:rPr>
              <a:t>Lithium + Water </a:t>
            </a:r>
            <a:r>
              <a:rPr lang="en-GB" sz="2400" dirty="0">
                <a:solidFill>
                  <a:schemeClr val="tx1"/>
                </a:solidFill>
                <a:sym typeface="Wingdings" panose="05000000000000000000" pitchFamily="2" charset="2"/>
              </a:rPr>
              <a:t> Lithium Hydroxide + Hydrogen</a:t>
            </a:r>
            <a:endParaRPr lang="en-GB" sz="2400" dirty="0">
              <a:solidFill>
                <a:schemeClr val="tx1"/>
              </a:solidFill>
            </a:endParaRPr>
          </a:p>
          <a:p>
            <a:pPr marL="514350" indent="-514350">
              <a:buFont typeface="+mj-lt"/>
              <a:buAutoNum type="arabicPeriod"/>
            </a:pPr>
            <a:r>
              <a:rPr lang="en-GB" sz="2400" dirty="0">
                <a:solidFill>
                  <a:schemeClr val="tx1"/>
                </a:solidFill>
              </a:rPr>
              <a:t>Magnesium + Water </a:t>
            </a:r>
            <a:r>
              <a:rPr lang="en-GB" sz="2400" dirty="0">
                <a:solidFill>
                  <a:schemeClr val="tx1"/>
                </a:solidFill>
                <a:sym typeface="Wingdings" panose="05000000000000000000" pitchFamily="2" charset="2"/>
              </a:rPr>
              <a:t> Magnesium Hydroxide + Hydrogen</a:t>
            </a:r>
            <a:endParaRPr lang="en-GB" sz="2400" dirty="0">
              <a:solidFill>
                <a:schemeClr val="tx1"/>
              </a:solidFill>
            </a:endParaRPr>
          </a:p>
          <a:p>
            <a:pPr marL="514350" indent="-514350">
              <a:buFont typeface="+mj-lt"/>
              <a:buAutoNum type="arabicPeriod"/>
            </a:pPr>
            <a:r>
              <a:rPr lang="en-GB" sz="2400" dirty="0">
                <a:solidFill>
                  <a:schemeClr val="tx1"/>
                </a:solidFill>
              </a:rPr>
              <a:t>Calcium+ Water </a:t>
            </a:r>
            <a:r>
              <a:rPr lang="en-GB" sz="2400" dirty="0">
                <a:solidFill>
                  <a:schemeClr val="tx1"/>
                </a:solidFill>
                <a:sym typeface="Wingdings" panose="05000000000000000000" pitchFamily="2" charset="2"/>
              </a:rPr>
              <a:t> Calcium Hydroxide + Hydrogen</a:t>
            </a:r>
            <a:endParaRPr lang="en-GB" sz="2400" dirty="0">
              <a:solidFill>
                <a:schemeClr val="tx1"/>
              </a:solidFill>
            </a:endParaRPr>
          </a:p>
        </p:txBody>
      </p:sp>
      <p:sp>
        <p:nvSpPr>
          <p:cNvPr id="4" name="Date Placeholder 3"/>
          <p:cNvSpPr>
            <a:spLocks noGrp="1"/>
          </p:cNvSpPr>
          <p:nvPr>
            <p:ph type="dt" sz="half" idx="10"/>
          </p:nvPr>
        </p:nvSpPr>
        <p:spPr>
          <a:xfrm>
            <a:off x="6833030" y="6470235"/>
            <a:ext cx="2065310" cy="323968"/>
          </a:xfrm>
        </p:spPr>
        <p:txBody>
          <a:bodyPr/>
          <a:lstStyle/>
          <a:p>
            <a:fld id="{8EA76CA6-EED8-42A9-B25A-3164C2B55CC1}" type="datetime2">
              <a:rPr lang="en-GB" smtClean="0"/>
              <a:t>Thursday, 05 November 2020</a:t>
            </a:fld>
            <a:endParaRPr lang="en-US" dirty="0"/>
          </a:p>
        </p:txBody>
      </p:sp>
    </p:spTree>
    <p:extLst>
      <p:ext uri="{BB962C8B-B14F-4D97-AF65-F5344CB8AC3E}">
        <p14:creationId xmlns:p14="http://schemas.microsoft.com/office/powerpoint/2010/main" val="326526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6723CB-A12F-4EB2-906C-9D272F20D31D}"/>
              </a:ext>
            </a:extLst>
          </p:cNvPr>
          <p:cNvPicPr>
            <a:picLocks noChangeAspect="1"/>
          </p:cNvPicPr>
          <p:nvPr/>
        </p:nvPicPr>
        <p:blipFill rotWithShape="1">
          <a:blip r:embed="rId2"/>
          <a:srcRect l="12581" t="17726" r="13548" b="7685"/>
          <a:stretch/>
        </p:blipFill>
        <p:spPr>
          <a:xfrm>
            <a:off x="0" y="766917"/>
            <a:ext cx="9144000" cy="5190919"/>
          </a:xfrm>
          <a:prstGeom prst="rect">
            <a:avLst/>
          </a:prstGeom>
        </p:spPr>
      </p:pic>
      <p:sp>
        <p:nvSpPr>
          <p:cNvPr id="7" name="Rectangle 6">
            <a:extLst>
              <a:ext uri="{FF2B5EF4-FFF2-40B4-BE49-F238E27FC236}">
                <a16:creationId xmlns:a16="http://schemas.microsoft.com/office/drawing/2014/main" id="{B067CDE3-1D35-4E20-B2D0-A1F4787EB939}"/>
              </a:ext>
            </a:extLst>
          </p:cNvPr>
          <p:cNvSpPr/>
          <p:nvPr/>
        </p:nvSpPr>
        <p:spPr>
          <a:xfrm>
            <a:off x="1150374" y="3126658"/>
            <a:ext cx="4778478" cy="28311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912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Stretch and challenge answers</a:t>
            </a:r>
          </a:p>
        </p:txBody>
      </p:sp>
      <p:sp>
        <p:nvSpPr>
          <p:cNvPr id="3" name="Content Placeholder 2"/>
          <p:cNvSpPr>
            <a:spLocks noGrp="1"/>
          </p:cNvSpPr>
          <p:nvPr>
            <p:ph idx="1"/>
          </p:nvPr>
        </p:nvSpPr>
        <p:spPr>
          <a:xfrm>
            <a:off x="307322" y="1641757"/>
            <a:ext cx="8592329" cy="5035489"/>
          </a:xfrm>
        </p:spPr>
        <p:txBody>
          <a:bodyPr>
            <a:normAutofit/>
          </a:bodyPr>
          <a:lstStyle/>
          <a:p>
            <a:pPr marL="0" indent="0">
              <a:buNone/>
            </a:pPr>
            <a:r>
              <a:rPr lang="en-GB" sz="2400" b="1" dirty="0">
                <a:sym typeface="Wingdings" panose="05000000000000000000" pitchFamily="2" charset="2"/>
              </a:rPr>
              <a:t>ANSWERS</a:t>
            </a:r>
          </a:p>
          <a:p>
            <a:pPr marL="514350" indent="-514350">
              <a:buFont typeface="+mj-lt"/>
              <a:buAutoNum type="arabicPeriod"/>
            </a:pPr>
            <a:r>
              <a:rPr lang="en-GB" sz="2400" dirty="0">
                <a:solidFill>
                  <a:srgbClr val="0070C0"/>
                </a:solidFill>
              </a:rPr>
              <a:t>4Li + O</a:t>
            </a:r>
            <a:r>
              <a:rPr lang="en-GB" sz="2400" baseline="-25000" dirty="0">
                <a:solidFill>
                  <a:srgbClr val="0070C0"/>
                </a:solidFill>
              </a:rPr>
              <a:t>2</a:t>
            </a:r>
            <a:r>
              <a:rPr lang="en-GB" sz="2400" dirty="0">
                <a:solidFill>
                  <a:srgbClr val="0070C0"/>
                </a:solidFill>
              </a:rPr>
              <a:t> </a:t>
            </a:r>
            <a:r>
              <a:rPr lang="en-GB" sz="2400" dirty="0">
                <a:solidFill>
                  <a:srgbClr val="0070C0"/>
                </a:solidFill>
                <a:sym typeface="Wingdings" panose="05000000000000000000" pitchFamily="2" charset="2"/>
              </a:rPr>
              <a:t> 2Li</a:t>
            </a:r>
            <a:r>
              <a:rPr lang="en-GB" sz="2400" baseline="-25000" dirty="0">
                <a:solidFill>
                  <a:srgbClr val="0070C0"/>
                </a:solidFill>
                <a:sym typeface="Wingdings" panose="05000000000000000000" pitchFamily="2" charset="2"/>
              </a:rPr>
              <a:t>2</a:t>
            </a:r>
            <a:r>
              <a:rPr lang="en-GB" sz="2400" dirty="0">
                <a:solidFill>
                  <a:srgbClr val="0070C0"/>
                </a:solidFill>
                <a:sym typeface="Wingdings" panose="05000000000000000000" pitchFamily="2" charset="2"/>
              </a:rPr>
              <a:t>O</a:t>
            </a:r>
            <a:endParaRPr lang="en-GB" sz="2400" dirty="0">
              <a:solidFill>
                <a:srgbClr val="0070C0"/>
              </a:solidFill>
            </a:endParaRPr>
          </a:p>
          <a:p>
            <a:pPr marL="514350" indent="-514350">
              <a:buFont typeface="+mj-lt"/>
              <a:buAutoNum type="arabicPeriod"/>
            </a:pPr>
            <a:r>
              <a:rPr lang="en-GB" sz="2400" dirty="0">
                <a:solidFill>
                  <a:srgbClr val="0070C0"/>
                </a:solidFill>
              </a:rPr>
              <a:t>2Mg + O</a:t>
            </a:r>
            <a:r>
              <a:rPr lang="en-GB" sz="2400" baseline="-25000" dirty="0">
                <a:solidFill>
                  <a:srgbClr val="0070C0"/>
                </a:solidFill>
              </a:rPr>
              <a:t>2</a:t>
            </a:r>
            <a:r>
              <a:rPr lang="en-GB" sz="2400" dirty="0">
                <a:solidFill>
                  <a:srgbClr val="0070C0"/>
                </a:solidFill>
              </a:rPr>
              <a:t> </a:t>
            </a:r>
            <a:r>
              <a:rPr lang="en-GB" sz="2400" dirty="0">
                <a:solidFill>
                  <a:srgbClr val="0070C0"/>
                </a:solidFill>
                <a:sym typeface="Wingdings" panose="05000000000000000000" pitchFamily="2" charset="2"/>
              </a:rPr>
              <a:t> 2MgO</a:t>
            </a:r>
          </a:p>
          <a:p>
            <a:pPr marL="514350" indent="-514350">
              <a:buFont typeface="+mj-lt"/>
              <a:buAutoNum type="arabicPeriod"/>
            </a:pPr>
            <a:r>
              <a:rPr lang="en-GB" sz="2400" dirty="0">
                <a:solidFill>
                  <a:srgbClr val="0070C0"/>
                </a:solidFill>
              </a:rPr>
              <a:t>2Cu O</a:t>
            </a:r>
            <a:r>
              <a:rPr lang="en-GB" sz="2400" baseline="-25000" dirty="0">
                <a:solidFill>
                  <a:srgbClr val="0070C0"/>
                </a:solidFill>
              </a:rPr>
              <a:t>2</a:t>
            </a:r>
            <a:r>
              <a:rPr lang="en-GB" sz="2400" dirty="0">
                <a:solidFill>
                  <a:srgbClr val="0070C0"/>
                </a:solidFill>
              </a:rPr>
              <a:t> </a:t>
            </a:r>
            <a:r>
              <a:rPr lang="en-GB" sz="2400" dirty="0">
                <a:solidFill>
                  <a:srgbClr val="0070C0"/>
                </a:solidFill>
                <a:sym typeface="Wingdings" panose="05000000000000000000" pitchFamily="2" charset="2"/>
              </a:rPr>
              <a:t> 2CuO</a:t>
            </a:r>
            <a:endParaRPr lang="en-GB" sz="2400" dirty="0">
              <a:solidFill>
                <a:srgbClr val="0070C0"/>
              </a:solidFill>
            </a:endParaRPr>
          </a:p>
          <a:p>
            <a:pPr marL="457200" indent="-457200">
              <a:buAutoNum type="arabicPeriod"/>
            </a:pPr>
            <a:r>
              <a:rPr lang="en-GB" sz="2400" dirty="0">
                <a:solidFill>
                  <a:srgbClr val="0070C0"/>
                </a:solidFill>
              </a:rPr>
              <a:t>2Li + 2H</a:t>
            </a:r>
            <a:r>
              <a:rPr lang="en-GB" sz="2400" baseline="-25000" dirty="0">
                <a:solidFill>
                  <a:srgbClr val="0070C0"/>
                </a:solidFill>
              </a:rPr>
              <a:t>2</a:t>
            </a:r>
            <a:r>
              <a:rPr lang="en-GB" sz="2400" dirty="0">
                <a:solidFill>
                  <a:srgbClr val="0070C0"/>
                </a:solidFill>
              </a:rPr>
              <a:t>O </a:t>
            </a:r>
            <a:r>
              <a:rPr lang="en-GB" sz="2400" dirty="0">
                <a:solidFill>
                  <a:srgbClr val="0070C0"/>
                </a:solidFill>
                <a:sym typeface="Wingdings" panose="05000000000000000000" pitchFamily="2" charset="2"/>
              </a:rPr>
              <a:t> 2LiOH + H</a:t>
            </a:r>
            <a:r>
              <a:rPr lang="en-GB" sz="2400" baseline="-25000" dirty="0">
                <a:solidFill>
                  <a:srgbClr val="0070C0"/>
                </a:solidFill>
                <a:sym typeface="Wingdings" panose="05000000000000000000" pitchFamily="2" charset="2"/>
              </a:rPr>
              <a:t>2</a:t>
            </a:r>
          </a:p>
          <a:p>
            <a:pPr marL="457200" indent="-457200">
              <a:buAutoNum type="arabicPeriod"/>
            </a:pPr>
            <a:r>
              <a:rPr lang="en-GB" sz="2400" dirty="0">
                <a:solidFill>
                  <a:srgbClr val="0070C0"/>
                </a:solidFill>
              </a:rPr>
              <a:t>Mg + 2H</a:t>
            </a:r>
            <a:r>
              <a:rPr lang="en-GB" sz="2400" baseline="-25000" dirty="0">
                <a:solidFill>
                  <a:srgbClr val="0070C0"/>
                </a:solidFill>
              </a:rPr>
              <a:t>2</a:t>
            </a:r>
            <a:r>
              <a:rPr lang="en-GB" sz="2400" dirty="0">
                <a:solidFill>
                  <a:srgbClr val="0070C0"/>
                </a:solidFill>
              </a:rPr>
              <a:t>O </a:t>
            </a:r>
            <a:r>
              <a:rPr lang="en-GB" sz="2400" dirty="0">
                <a:solidFill>
                  <a:srgbClr val="0070C0"/>
                </a:solidFill>
                <a:sym typeface="Wingdings" panose="05000000000000000000" pitchFamily="2" charset="2"/>
              </a:rPr>
              <a:t> Mg(OH)</a:t>
            </a:r>
            <a:r>
              <a:rPr lang="en-GB" sz="2400" baseline="-25000" dirty="0">
                <a:solidFill>
                  <a:srgbClr val="0070C0"/>
                </a:solidFill>
                <a:sym typeface="Wingdings" panose="05000000000000000000" pitchFamily="2" charset="2"/>
              </a:rPr>
              <a:t>2</a:t>
            </a:r>
            <a:r>
              <a:rPr lang="en-GB" sz="2400" dirty="0">
                <a:solidFill>
                  <a:srgbClr val="0070C0"/>
                </a:solidFill>
                <a:sym typeface="Wingdings" panose="05000000000000000000" pitchFamily="2" charset="2"/>
              </a:rPr>
              <a:t> + H</a:t>
            </a:r>
            <a:r>
              <a:rPr lang="en-GB" sz="2400" baseline="-25000" dirty="0">
                <a:solidFill>
                  <a:srgbClr val="0070C0"/>
                </a:solidFill>
                <a:sym typeface="Wingdings" panose="05000000000000000000" pitchFamily="2" charset="2"/>
              </a:rPr>
              <a:t>2</a:t>
            </a:r>
          </a:p>
          <a:p>
            <a:pPr marL="514350" indent="-514350">
              <a:buFont typeface="+mj-lt"/>
              <a:buAutoNum type="arabicPeriod"/>
            </a:pPr>
            <a:r>
              <a:rPr lang="en-GB" sz="2400" dirty="0">
                <a:solidFill>
                  <a:srgbClr val="0070C0"/>
                </a:solidFill>
              </a:rPr>
              <a:t>Ca + 2H</a:t>
            </a:r>
            <a:r>
              <a:rPr lang="en-GB" sz="2400" baseline="-25000" dirty="0">
                <a:solidFill>
                  <a:srgbClr val="0070C0"/>
                </a:solidFill>
              </a:rPr>
              <a:t>2</a:t>
            </a:r>
            <a:r>
              <a:rPr lang="en-GB" sz="2400" dirty="0">
                <a:solidFill>
                  <a:srgbClr val="0070C0"/>
                </a:solidFill>
              </a:rPr>
              <a:t>O </a:t>
            </a:r>
            <a:r>
              <a:rPr lang="en-GB" sz="2400" dirty="0">
                <a:solidFill>
                  <a:srgbClr val="0070C0"/>
                </a:solidFill>
                <a:sym typeface="Wingdings" panose="05000000000000000000" pitchFamily="2" charset="2"/>
              </a:rPr>
              <a:t> Ca(OH)</a:t>
            </a:r>
            <a:r>
              <a:rPr lang="en-GB" sz="2400" baseline="-25000" dirty="0">
                <a:solidFill>
                  <a:srgbClr val="0070C0"/>
                </a:solidFill>
                <a:sym typeface="Wingdings" panose="05000000000000000000" pitchFamily="2" charset="2"/>
              </a:rPr>
              <a:t>2</a:t>
            </a:r>
            <a:r>
              <a:rPr lang="en-GB" sz="2400" dirty="0">
                <a:solidFill>
                  <a:srgbClr val="0070C0"/>
                </a:solidFill>
                <a:sym typeface="Wingdings" panose="05000000000000000000" pitchFamily="2" charset="2"/>
              </a:rPr>
              <a:t> + H</a:t>
            </a:r>
            <a:r>
              <a:rPr lang="en-GB" sz="2400" baseline="-25000" dirty="0">
                <a:solidFill>
                  <a:srgbClr val="0070C0"/>
                </a:solidFill>
                <a:sym typeface="Wingdings" panose="05000000000000000000" pitchFamily="2" charset="2"/>
              </a:rPr>
              <a:t>2</a:t>
            </a:r>
            <a:endParaRPr lang="en-GB" sz="2400" baseline="-25000" dirty="0">
              <a:solidFill>
                <a:srgbClr val="0070C0"/>
              </a:solidFill>
            </a:endParaRPr>
          </a:p>
          <a:p>
            <a:pPr marL="0" indent="0">
              <a:buNone/>
            </a:pPr>
            <a:endParaRPr lang="en-GB" sz="2400" dirty="0">
              <a:solidFill>
                <a:srgbClr val="0070C0"/>
              </a:solidFill>
            </a:endParaRPr>
          </a:p>
        </p:txBody>
      </p:sp>
      <p:sp>
        <p:nvSpPr>
          <p:cNvPr id="4" name="Date Placeholder 3"/>
          <p:cNvSpPr>
            <a:spLocks noGrp="1"/>
          </p:cNvSpPr>
          <p:nvPr>
            <p:ph type="dt" sz="half" idx="10"/>
          </p:nvPr>
        </p:nvSpPr>
        <p:spPr>
          <a:xfrm>
            <a:off x="6833030" y="6470235"/>
            <a:ext cx="2065310" cy="323968"/>
          </a:xfrm>
        </p:spPr>
        <p:txBody>
          <a:bodyPr/>
          <a:lstStyle/>
          <a:p>
            <a:fld id="{8EA76CA6-EED8-42A9-B25A-3164C2B55CC1}" type="datetime2">
              <a:rPr lang="en-GB" smtClean="0"/>
              <a:t>Thursday, 05 November 2020</a:t>
            </a:fld>
            <a:endParaRPr lang="en-US" dirty="0"/>
          </a:p>
        </p:txBody>
      </p:sp>
      <p:sp>
        <p:nvSpPr>
          <p:cNvPr id="5" name="Oval 4">
            <a:extLst>
              <a:ext uri="{FF2B5EF4-FFF2-40B4-BE49-F238E27FC236}">
                <a16:creationId xmlns:a16="http://schemas.microsoft.com/office/drawing/2014/main" id="{C7F8EB4B-ADD8-42B0-9D2B-D570A8A83658}"/>
              </a:ext>
            </a:extLst>
          </p:cNvPr>
          <p:cNvSpPr/>
          <p:nvPr/>
        </p:nvSpPr>
        <p:spPr>
          <a:xfrm>
            <a:off x="6862929" y="2659742"/>
            <a:ext cx="1553029" cy="7692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rPr>
              <a:t>SA</a:t>
            </a:r>
          </a:p>
        </p:txBody>
      </p:sp>
      <p:sp>
        <p:nvSpPr>
          <p:cNvPr id="6" name="TextBox 5">
            <a:extLst>
              <a:ext uri="{FF2B5EF4-FFF2-40B4-BE49-F238E27FC236}">
                <a16:creationId xmlns:a16="http://schemas.microsoft.com/office/drawing/2014/main" id="{98AEFDAD-665A-4F57-AD33-5AAD8F50418C}"/>
              </a:ext>
            </a:extLst>
          </p:cNvPr>
          <p:cNvSpPr txBox="1"/>
          <p:nvPr/>
        </p:nvSpPr>
        <p:spPr>
          <a:xfrm>
            <a:off x="6606789" y="3429000"/>
            <a:ext cx="2080656" cy="1384995"/>
          </a:xfrm>
          <a:prstGeom prst="rect">
            <a:avLst/>
          </a:prstGeom>
          <a:noFill/>
        </p:spPr>
        <p:txBody>
          <a:bodyPr wrap="square" rtlCol="0">
            <a:spAutoFit/>
          </a:bodyPr>
          <a:lstStyle/>
          <a:p>
            <a:pPr algn="ctr"/>
            <a:r>
              <a:rPr lang="en-GB" sz="2800" b="1" dirty="0">
                <a:solidFill>
                  <a:srgbClr val="FF0000"/>
                </a:solidFill>
              </a:rPr>
              <a:t>Self assess in red pens please</a:t>
            </a:r>
          </a:p>
        </p:txBody>
      </p:sp>
    </p:spTree>
    <p:extLst>
      <p:ext uri="{BB962C8B-B14F-4D97-AF65-F5344CB8AC3E}">
        <p14:creationId xmlns:p14="http://schemas.microsoft.com/office/powerpoint/2010/main" val="398997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936104"/>
          </a:xfrm>
          <a:ln>
            <a:solidFill>
              <a:schemeClr val="tx1"/>
            </a:solidFill>
          </a:ln>
        </p:spPr>
        <p:txBody>
          <a:bodyPr/>
          <a:lstStyle/>
          <a:p>
            <a:pPr algn="l"/>
            <a:r>
              <a:rPr lang="en-US" b="1" dirty="0">
                <a:ln>
                  <a:solidFill>
                    <a:sysClr val="windowText" lastClr="000000"/>
                  </a:solidFill>
                </a:ln>
                <a:solidFill>
                  <a:schemeClr val="tx1"/>
                </a:solidFill>
              </a:rPr>
              <a:t>Plenary: How are you feeling? </a:t>
            </a:r>
            <a:endParaRPr lang="en-GB" b="1" dirty="0">
              <a:ln>
                <a:solidFill>
                  <a:sysClr val="windowText" lastClr="000000"/>
                </a:solidFill>
              </a:ln>
              <a:solidFill>
                <a:schemeClr val="tx1"/>
              </a:solidFill>
            </a:endParaRPr>
          </a:p>
        </p:txBody>
      </p:sp>
      <p:sp>
        <p:nvSpPr>
          <p:cNvPr id="6" name="Content Placeholder 2">
            <a:extLst>
              <a:ext uri="{FF2B5EF4-FFF2-40B4-BE49-F238E27FC236}">
                <a16:creationId xmlns:a16="http://schemas.microsoft.com/office/drawing/2014/main" id="{05B1ACA4-50AB-4D6A-9A0E-59EEB9043F19}"/>
              </a:ext>
            </a:extLst>
          </p:cNvPr>
          <p:cNvSpPr>
            <a:spLocks noGrp="1"/>
          </p:cNvSpPr>
          <p:nvPr>
            <p:ph idx="1"/>
          </p:nvPr>
        </p:nvSpPr>
        <p:spPr>
          <a:xfrm>
            <a:off x="382977" y="1835259"/>
            <a:ext cx="5610224" cy="1104900"/>
          </a:xfrm>
        </p:spPr>
        <p:txBody>
          <a:bodyPr numCol="1">
            <a:noAutofit/>
          </a:bodyPr>
          <a:lstStyle/>
          <a:p>
            <a:pPr marL="0" indent="0" algn="ctr">
              <a:buNone/>
            </a:pPr>
            <a:r>
              <a:rPr lang="en-GB" sz="2800" dirty="0">
                <a:solidFill>
                  <a:schemeClr val="tx1"/>
                </a:solidFill>
              </a:rPr>
              <a:t>Put your book onto the colour relating to how you feel about todays topic.</a:t>
            </a:r>
          </a:p>
        </p:txBody>
      </p:sp>
      <p:grpSp>
        <p:nvGrpSpPr>
          <p:cNvPr id="4" name="Group 3">
            <a:extLst>
              <a:ext uri="{FF2B5EF4-FFF2-40B4-BE49-F238E27FC236}">
                <a16:creationId xmlns:a16="http://schemas.microsoft.com/office/drawing/2014/main" id="{F4065B0C-8178-44DC-AAF6-CBC879F9E662}"/>
              </a:ext>
            </a:extLst>
          </p:cNvPr>
          <p:cNvGrpSpPr/>
          <p:nvPr/>
        </p:nvGrpSpPr>
        <p:grpSpPr>
          <a:xfrm>
            <a:off x="511037" y="2361150"/>
            <a:ext cx="8121926" cy="4065924"/>
            <a:chOff x="450574" y="544176"/>
            <a:chExt cx="11357113" cy="5936137"/>
          </a:xfrm>
        </p:grpSpPr>
        <p:sp>
          <p:nvSpPr>
            <p:cNvPr id="7" name="Rectangle 6">
              <a:extLst>
                <a:ext uri="{FF2B5EF4-FFF2-40B4-BE49-F238E27FC236}">
                  <a16:creationId xmlns:a16="http://schemas.microsoft.com/office/drawing/2014/main" id="{AFD6E494-7EE9-4546-A922-8BE148231003}"/>
                </a:ext>
              </a:extLst>
            </p:cNvPr>
            <p:cNvSpPr/>
            <p:nvPr/>
          </p:nvSpPr>
          <p:spPr>
            <a:xfrm>
              <a:off x="450574" y="4081670"/>
              <a:ext cx="3154017" cy="239864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8E509AC-AF91-4BBD-BB46-B0FB46320A35}"/>
                </a:ext>
              </a:extLst>
            </p:cNvPr>
            <p:cNvSpPr/>
            <p:nvPr/>
          </p:nvSpPr>
          <p:spPr>
            <a:xfrm>
              <a:off x="4518991" y="2229678"/>
              <a:ext cx="3154017" cy="239864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695E0A9-38C6-4876-ADAD-1DF3B368678F}"/>
                </a:ext>
              </a:extLst>
            </p:cNvPr>
            <p:cNvSpPr/>
            <p:nvPr/>
          </p:nvSpPr>
          <p:spPr>
            <a:xfrm>
              <a:off x="8653670" y="544176"/>
              <a:ext cx="3154017" cy="239864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Image result for crying emoji">
              <a:extLst>
                <a:ext uri="{FF2B5EF4-FFF2-40B4-BE49-F238E27FC236}">
                  <a16:creationId xmlns:a16="http://schemas.microsoft.com/office/drawing/2014/main" id="{76B76058-1D9B-40B0-AA90-E0A4E388F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67" y="4148876"/>
              <a:ext cx="2264229" cy="2264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lated image">
              <a:extLst>
                <a:ext uri="{FF2B5EF4-FFF2-40B4-BE49-F238E27FC236}">
                  <a16:creationId xmlns:a16="http://schemas.microsoft.com/office/drawing/2014/main" id="{A03EC3C3-A857-49AC-A6F6-BACC2D5D4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014" y="1973247"/>
              <a:ext cx="2659969" cy="27808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smiling emoji">
              <a:extLst>
                <a:ext uri="{FF2B5EF4-FFF2-40B4-BE49-F238E27FC236}">
                  <a16:creationId xmlns:a16="http://schemas.microsoft.com/office/drawing/2014/main" id="{27FBE920-A8B8-4636-81ED-7E9F3CCFB5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0902" y="703721"/>
              <a:ext cx="2079551" cy="20795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697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 INDICATORS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9631903"/>
              </p:ext>
            </p:extLst>
          </p:nvPr>
        </p:nvGraphicFramePr>
        <p:xfrm>
          <a:off x="307975" y="1641475"/>
          <a:ext cx="8591550" cy="4485640"/>
        </p:xfrm>
        <a:graphic>
          <a:graphicData uri="http://schemas.openxmlformats.org/drawingml/2006/table">
            <a:tbl>
              <a:tblPr firstRow="1" bandRow="1">
                <a:tableStyleId>{5C22544A-7EE6-4342-B048-85BDC9FD1C3A}</a:tableStyleId>
              </a:tblPr>
              <a:tblGrid>
                <a:gridCol w="2863850">
                  <a:extLst>
                    <a:ext uri="{9D8B030D-6E8A-4147-A177-3AD203B41FA5}">
                      <a16:colId xmlns:a16="http://schemas.microsoft.com/office/drawing/2014/main" val="1355188559"/>
                    </a:ext>
                  </a:extLst>
                </a:gridCol>
                <a:gridCol w="2863850">
                  <a:extLst>
                    <a:ext uri="{9D8B030D-6E8A-4147-A177-3AD203B41FA5}">
                      <a16:colId xmlns:a16="http://schemas.microsoft.com/office/drawing/2014/main" val="3606311556"/>
                    </a:ext>
                  </a:extLst>
                </a:gridCol>
                <a:gridCol w="2863850">
                  <a:extLst>
                    <a:ext uri="{9D8B030D-6E8A-4147-A177-3AD203B41FA5}">
                      <a16:colId xmlns:a16="http://schemas.microsoft.com/office/drawing/2014/main" val="3845046618"/>
                    </a:ext>
                  </a:extLst>
                </a:gridCol>
              </a:tblGrid>
              <a:tr h="370840">
                <a:tc>
                  <a:txBody>
                    <a:bodyPr/>
                    <a:lstStyle/>
                    <a:p>
                      <a:pPr algn="ctr"/>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dirty="0"/>
                        <a:t>Good</a:t>
                      </a:r>
                      <a:r>
                        <a:rPr lang="en-GB" baseline="0" dirty="0"/>
                        <a:t> progress</a:t>
                      </a:r>
                      <a:endParaRPr lang="en-GB" dirty="0"/>
                    </a:p>
                  </a:txBody>
                  <a:tcPr>
                    <a:lnT w="12700" cap="flat" cmpd="sng" algn="ctr">
                      <a:solidFill>
                        <a:schemeClr val="tx1"/>
                      </a:solidFill>
                      <a:prstDash val="solid"/>
                      <a:round/>
                      <a:headEnd type="none" w="med" len="med"/>
                      <a:tailEnd type="none" w="med" len="med"/>
                    </a:lnT>
                  </a:tcPr>
                </a:tc>
                <a:tc>
                  <a:txBody>
                    <a:bodyPr/>
                    <a:lstStyle/>
                    <a:p>
                      <a:pPr algn="ctr"/>
                      <a:r>
                        <a:rPr lang="en-GB" dirty="0"/>
                        <a:t>Outstanding progress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90271758"/>
                  </a:ext>
                </a:extLst>
              </a:tr>
              <a:tr h="370840">
                <a:tc>
                  <a:txBody>
                    <a:bodyPr/>
                    <a:lstStyle/>
                    <a:p>
                      <a:pPr algn="ctr"/>
                      <a:r>
                        <a:rPr lang="en-GB" b="1" dirty="0"/>
                        <a:t>Grade 1-3</a:t>
                      </a:r>
                    </a:p>
                  </a:txBody>
                  <a:tcPr>
                    <a:lnL w="12700" cap="flat" cmpd="sng" algn="ctr">
                      <a:solidFill>
                        <a:schemeClr val="tx1"/>
                      </a:solidFill>
                      <a:prstDash val="solid"/>
                      <a:round/>
                      <a:headEnd type="none" w="med" len="med"/>
                      <a:tailEnd type="none" w="med" len="med"/>
                    </a:lnL>
                  </a:tcPr>
                </a:tc>
                <a:tc>
                  <a:txBody>
                    <a:bodyPr/>
                    <a:lstStyle/>
                    <a:p>
                      <a:pPr algn="ctr"/>
                      <a:r>
                        <a:rPr lang="en-GB" dirty="0"/>
                        <a:t>List the order of common metals in the reactivity series </a:t>
                      </a:r>
                    </a:p>
                  </a:txBody>
                  <a:tcPr/>
                </a:tc>
                <a:tc>
                  <a:txBody>
                    <a:bodyPr/>
                    <a:lstStyle/>
                    <a:p>
                      <a:pPr algn="ctr"/>
                      <a:r>
                        <a:rPr lang="en-GB" dirty="0"/>
                        <a:t>State whether a reaction will occur or not. Define oxidation and reduction</a:t>
                      </a:r>
                    </a:p>
                    <a:p>
                      <a:pPr algn="ctr"/>
                      <a:endParaRPr lang="en-GB"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4586874"/>
                  </a:ext>
                </a:extLst>
              </a:tr>
              <a:tr h="370840">
                <a:tc>
                  <a:txBody>
                    <a:bodyPr/>
                    <a:lstStyle/>
                    <a:p>
                      <a:pPr algn="ctr"/>
                      <a:r>
                        <a:rPr lang="en-GB" b="1" dirty="0"/>
                        <a:t>Grade 4-6</a:t>
                      </a:r>
                    </a:p>
                  </a:txBody>
                  <a:tcPr>
                    <a:lnL w="12700" cap="flat" cmpd="sng" algn="ctr">
                      <a:solidFill>
                        <a:schemeClr val="tx1"/>
                      </a:solidFill>
                      <a:prstDash val="solid"/>
                      <a:round/>
                      <a:headEnd type="none" w="med" len="med"/>
                      <a:tailEnd type="none" w="med" len="med"/>
                    </a:lnL>
                  </a:tcPr>
                </a:tc>
                <a:tc>
                  <a:txBody>
                    <a:bodyPr/>
                    <a:lstStyle/>
                    <a:p>
                      <a:pPr algn="ctr"/>
                      <a:r>
                        <a:rPr lang="en-GB" dirty="0"/>
                        <a:t>Describe oxidation and reduction and deduce whether a reaction is oxidation or reduction.</a:t>
                      </a:r>
                    </a:p>
                  </a:txBody>
                  <a:tcPr/>
                </a:tc>
                <a:tc>
                  <a:txBody>
                    <a:bodyPr/>
                    <a:lstStyle/>
                    <a:p>
                      <a:pPr algn="ctr"/>
                      <a:r>
                        <a:rPr lang="en-GB" dirty="0"/>
                        <a:t>Construct word equations for metals listed in the reactivity series reacting with oxygen, water and acid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82362582"/>
                  </a:ext>
                </a:extLst>
              </a:tr>
              <a:tr h="370840">
                <a:tc>
                  <a:txBody>
                    <a:bodyPr/>
                    <a:lstStyle/>
                    <a:p>
                      <a:pPr algn="ctr"/>
                      <a:r>
                        <a:rPr lang="en-GB" b="1" dirty="0"/>
                        <a:t>Grade 7-9</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dirty="0"/>
                        <a:t>Deduce the chemical formulae of the compound formed using their ions. </a:t>
                      </a:r>
                    </a:p>
                  </a:txBody>
                  <a:tcPr>
                    <a:lnB w="12700" cap="flat" cmpd="sng" algn="ctr">
                      <a:solidFill>
                        <a:schemeClr val="tx1"/>
                      </a:solidFill>
                      <a:prstDash val="solid"/>
                      <a:round/>
                      <a:headEnd type="none" w="med" len="med"/>
                      <a:tailEnd type="none" w="med" len="med"/>
                    </a:lnB>
                  </a:tcPr>
                </a:tc>
                <a:tc>
                  <a:txBody>
                    <a:bodyPr/>
                    <a:lstStyle/>
                    <a:p>
                      <a:pPr algn="ctr"/>
                      <a:r>
                        <a:rPr lang="en-GB" dirty="0"/>
                        <a:t>Evaluate in detail the investigation of metals plus acid, assessing the control of variables and the validity of conclusions drawn from the data collected.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255382"/>
                  </a:ext>
                </a:extLst>
              </a:tr>
            </a:tbl>
          </a:graphicData>
        </a:graphic>
      </p:graphicFrame>
      <p:sp>
        <p:nvSpPr>
          <p:cNvPr id="4" name="Date Placeholder 3"/>
          <p:cNvSpPr>
            <a:spLocks noGrp="1"/>
          </p:cNvSpPr>
          <p:nvPr>
            <p:ph type="dt" sz="half" idx="10"/>
          </p:nvPr>
        </p:nvSpPr>
        <p:spPr/>
        <p:txBody>
          <a:bodyPr/>
          <a:lstStyle/>
          <a:p>
            <a:fld id="{8EA76CA6-EED8-42A9-B25A-3164C2B55CC1}" type="datetime2">
              <a:rPr lang="en-GB" smtClean="0"/>
              <a:t>Thursday, 05 November 2020</a:t>
            </a:fld>
            <a:endParaRPr lang="en-US" dirty="0"/>
          </a:p>
        </p:txBody>
      </p:sp>
    </p:spTree>
    <p:extLst>
      <p:ext uri="{BB962C8B-B14F-4D97-AF65-F5344CB8AC3E}">
        <p14:creationId xmlns:p14="http://schemas.microsoft.com/office/powerpoint/2010/main" val="68875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00" y="295952"/>
            <a:ext cx="8584440" cy="902213"/>
          </a:xfrm>
        </p:spPr>
        <p:txBody>
          <a:bodyPr/>
          <a:lstStyle/>
          <a:p>
            <a:r>
              <a:rPr lang="en-GB" dirty="0"/>
              <a:t>Word Consciousness </a:t>
            </a:r>
          </a:p>
        </p:txBody>
      </p:sp>
      <p:sp>
        <p:nvSpPr>
          <p:cNvPr id="4" name="Date Placeholder 3"/>
          <p:cNvSpPr>
            <a:spLocks noGrp="1"/>
          </p:cNvSpPr>
          <p:nvPr>
            <p:ph type="dt" sz="half" idx="10"/>
          </p:nvPr>
        </p:nvSpPr>
        <p:spPr>
          <a:xfrm>
            <a:off x="7052192" y="13022"/>
            <a:ext cx="2065310" cy="323968"/>
          </a:xfrm>
        </p:spPr>
        <p:txBody>
          <a:bodyPr/>
          <a:lstStyle/>
          <a:p>
            <a:fld id="{8EA76CA6-EED8-42A9-B25A-3164C2B55CC1}" type="datetime2">
              <a:rPr lang="en-GB" smtClean="0"/>
              <a:t>Thursday, 05 November 2020</a:t>
            </a:fld>
            <a:endParaRPr lang="en-US" dirty="0"/>
          </a:p>
        </p:txBody>
      </p:sp>
      <p:sp>
        <p:nvSpPr>
          <p:cNvPr id="5" name="TextBox 4"/>
          <p:cNvSpPr txBox="1"/>
          <p:nvPr/>
        </p:nvSpPr>
        <p:spPr>
          <a:xfrm>
            <a:off x="285640" y="1541710"/>
            <a:ext cx="86127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latin typeface="+mj-lt"/>
              </a:rPr>
              <a:t>Displacement reaction</a:t>
            </a:r>
            <a:r>
              <a:rPr kumimoji="0" lang="en-GB" sz="2400" b="1" i="0" u="none" strike="noStrike" kern="1200" cap="none" spc="0" normalizeH="0" baseline="0" noProof="0" dirty="0">
                <a:ln>
                  <a:noFill/>
                </a:ln>
                <a:effectLst/>
                <a:uLnTx/>
                <a:uFillTx/>
                <a:latin typeface="+mj-lt"/>
                <a:ea typeface="+mn-ea"/>
                <a:cs typeface="+mn-cs"/>
              </a:rPr>
              <a:t> – </a:t>
            </a:r>
            <a:r>
              <a:rPr lang="en-GB" sz="2400" dirty="0">
                <a:latin typeface="+mj-lt"/>
              </a:rPr>
              <a:t>Where a more reactive element replaces a less reactive element to form a compound</a:t>
            </a:r>
            <a:endParaRPr kumimoji="0" lang="en-GB" sz="2400" i="0" u="none" strike="noStrike" kern="1200" cap="none" spc="0" normalizeH="0" baseline="0" noProof="0" dirty="0">
              <a:ln>
                <a:noFill/>
              </a:ln>
              <a:effectLst/>
              <a:uLnTx/>
              <a:uFillTx/>
              <a:latin typeface="+mj-lt"/>
              <a:ea typeface="+mn-ea"/>
              <a:cs typeface="+mn-cs"/>
            </a:endParaRPr>
          </a:p>
        </p:txBody>
      </p:sp>
      <p:sp>
        <p:nvSpPr>
          <p:cNvPr id="11" name="TextBox 10">
            <a:extLst>
              <a:ext uri="{FF2B5EF4-FFF2-40B4-BE49-F238E27FC236}">
                <a16:creationId xmlns:a16="http://schemas.microsoft.com/office/drawing/2014/main" id="{0346A666-BDB9-40E9-B2EB-23DCE1383152}"/>
              </a:ext>
            </a:extLst>
          </p:cNvPr>
          <p:cNvSpPr txBox="1"/>
          <p:nvPr/>
        </p:nvSpPr>
        <p:spPr>
          <a:xfrm>
            <a:off x="265650" y="2382255"/>
            <a:ext cx="8612700" cy="461665"/>
          </a:xfrm>
          <a:prstGeom prst="rect">
            <a:avLst/>
          </a:prstGeom>
          <a:solidFill>
            <a:srgbClr val="F2F2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mj-lt"/>
                <a:ea typeface="+mn-ea"/>
                <a:cs typeface="+mn-cs"/>
              </a:rPr>
              <a:t>Alkali</a:t>
            </a:r>
            <a:r>
              <a:rPr kumimoji="0" lang="en-GB" sz="2400" b="1" i="0" u="none" strike="noStrike" kern="1200" cap="none" spc="0" normalizeH="0" noProof="0" dirty="0">
                <a:ln>
                  <a:noFill/>
                </a:ln>
                <a:effectLst/>
                <a:uLnTx/>
                <a:uFillTx/>
                <a:latin typeface="+mj-lt"/>
                <a:ea typeface="+mn-ea"/>
                <a:cs typeface="+mn-cs"/>
              </a:rPr>
              <a:t> Metals</a:t>
            </a:r>
            <a:r>
              <a:rPr kumimoji="0" lang="en-GB" sz="2400" b="1" i="0" u="none" strike="noStrike" kern="1200" cap="none" spc="0" normalizeH="0" baseline="0" noProof="0" dirty="0">
                <a:ln>
                  <a:noFill/>
                </a:ln>
                <a:effectLst/>
                <a:uLnTx/>
                <a:uFillTx/>
                <a:latin typeface="+mj-lt"/>
                <a:ea typeface="+mn-ea"/>
                <a:cs typeface="+mn-cs"/>
              </a:rPr>
              <a:t> – </a:t>
            </a:r>
            <a:r>
              <a:rPr kumimoji="0" lang="en-GB" sz="2400" i="0" u="none" strike="noStrike" kern="1200" cap="none" spc="0" normalizeH="0" baseline="0" noProof="0" dirty="0">
                <a:ln>
                  <a:noFill/>
                </a:ln>
                <a:effectLst/>
                <a:uLnTx/>
                <a:uFillTx/>
                <a:latin typeface="+mj-lt"/>
                <a:ea typeface="+mn-ea"/>
                <a:cs typeface="+mn-cs"/>
              </a:rPr>
              <a:t>Group 1 elements </a:t>
            </a:r>
          </a:p>
        </p:txBody>
      </p:sp>
      <p:sp>
        <p:nvSpPr>
          <p:cNvPr id="12" name="TextBox 11">
            <a:extLst>
              <a:ext uri="{FF2B5EF4-FFF2-40B4-BE49-F238E27FC236}">
                <a16:creationId xmlns:a16="http://schemas.microsoft.com/office/drawing/2014/main" id="{A9FAAFE9-8002-4A27-8485-CFCC5E426954}"/>
              </a:ext>
            </a:extLst>
          </p:cNvPr>
          <p:cNvSpPr txBox="1"/>
          <p:nvPr/>
        </p:nvSpPr>
        <p:spPr>
          <a:xfrm>
            <a:off x="265650" y="2967335"/>
            <a:ext cx="8612700" cy="461665"/>
          </a:xfrm>
          <a:prstGeom prst="rect">
            <a:avLst/>
          </a:prstGeom>
          <a:solidFill>
            <a:srgbClr val="F2F2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mj-lt"/>
                <a:ea typeface="+mn-ea"/>
                <a:cs typeface="+mn-cs"/>
              </a:rPr>
              <a:t>Oxidation- </a:t>
            </a:r>
            <a:r>
              <a:rPr kumimoji="0" lang="en-GB" sz="2400" i="0" u="none" strike="noStrike" kern="1200" cap="none" spc="0" normalizeH="0" baseline="0" noProof="0" dirty="0">
                <a:ln>
                  <a:noFill/>
                </a:ln>
                <a:effectLst/>
                <a:uLnTx/>
                <a:uFillTx/>
                <a:latin typeface="+mj-lt"/>
                <a:ea typeface="+mn-ea"/>
                <a:cs typeface="+mn-cs"/>
              </a:rPr>
              <a:t> The gaining of oxygen</a:t>
            </a:r>
          </a:p>
        </p:txBody>
      </p:sp>
      <p:sp>
        <p:nvSpPr>
          <p:cNvPr id="13" name="TextBox 12">
            <a:extLst>
              <a:ext uri="{FF2B5EF4-FFF2-40B4-BE49-F238E27FC236}">
                <a16:creationId xmlns:a16="http://schemas.microsoft.com/office/drawing/2014/main" id="{7AC34B9E-5136-4F59-900C-A1A1D76AF06D}"/>
              </a:ext>
            </a:extLst>
          </p:cNvPr>
          <p:cNvSpPr txBox="1"/>
          <p:nvPr/>
        </p:nvSpPr>
        <p:spPr>
          <a:xfrm>
            <a:off x="265650" y="3595128"/>
            <a:ext cx="8612700" cy="461665"/>
          </a:xfrm>
          <a:prstGeom prst="rect">
            <a:avLst/>
          </a:prstGeom>
          <a:solidFill>
            <a:srgbClr val="F2F2F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latin typeface="+mj-lt"/>
                <a:ea typeface="+mn-ea"/>
                <a:cs typeface="+mn-cs"/>
              </a:rPr>
              <a:t>Reduction - </a:t>
            </a:r>
            <a:r>
              <a:rPr kumimoji="0" lang="en-GB" sz="2400" i="0" u="none" strike="noStrike" kern="1200" cap="none" spc="0" normalizeH="0" baseline="0" noProof="0" dirty="0">
                <a:ln>
                  <a:noFill/>
                </a:ln>
                <a:effectLst/>
                <a:uLnTx/>
                <a:uFillTx/>
                <a:latin typeface="+mj-lt"/>
                <a:ea typeface="+mn-ea"/>
                <a:cs typeface="+mn-cs"/>
              </a:rPr>
              <a:t> The losing of oxygen </a:t>
            </a:r>
          </a:p>
        </p:txBody>
      </p:sp>
    </p:spTree>
    <p:extLst>
      <p:ext uri="{BB962C8B-B14F-4D97-AF65-F5344CB8AC3E}">
        <p14:creationId xmlns:p14="http://schemas.microsoft.com/office/powerpoint/2010/main" val="24548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88" y="280507"/>
            <a:ext cx="6817291" cy="1188720"/>
          </a:xfrm>
        </p:spPr>
        <p:txBody>
          <a:bodyPr/>
          <a:lstStyle/>
          <a:p>
            <a:r>
              <a:rPr lang="en-GB" dirty="0"/>
              <a:t>ACTIVITY 1 - ALKALI METALS DEMO</a:t>
            </a:r>
          </a:p>
        </p:txBody>
      </p:sp>
      <p:sp>
        <p:nvSpPr>
          <p:cNvPr id="3" name="Content Placeholder 2"/>
          <p:cNvSpPr>
            <a:spLocks noGrp="1"/>
          </p:cNvSpPr>
          <p:nvPr>
            <p:ph idx="1"/>
          </p:nvPr>
        </p:nvSpPr>
        <p:spPr>
          <a:xfrm>
            <a:off x="307322" y="1589208"/>
            <a:ext cx="8592329" cy="4390552"/>
          </a:xfrm>
        </p:spPr>
        <p:txBody>
          <a:bodyPr/>
          <a:lstStyle/>
          <a:p>
            <a:pPr marL="0" indent="0">
              <a:buNone/>
            </a:pPr>
            <a:r>
              <a:rPr lang="en-GB" sz="2200" dirty="0"/>
              <a:t>Watch the teacher demonstration or video clip </a:t>
            </a:r>
            <a:r>
              <a:rPr lang="en-GB" sz="2200" dirty="0">
                <a:hlinkClick r:id="rId2"/>
              </a:rPr>
              <a:t>Alkali metals video clip</a:t>
            </a:r>
            <a:r>
              <a:rPr lang="en-GB" sz="2200" dirty="0"/>
              <a:t> on alkali metals and complete the table below</a:t>
            </a:r>
          </a:p>
          <a:p>
            <a:pPr marL="0" indent="0">
              <a:buNone/>
            </a:pPr>
            <a:endParaRPr lang="en-GB" dirty="0"/>
          </a:p>
          <a:p>
            <a:pPr marL="0" indent="0">
              <a:buNone/>
            </a:pPr>
            <a:endParaRPr lang="en-GB" dirty="0"/>
          </a:p>
        </p:txBody>
      </p:sp>
      <p:sp>
        <p:nvSpPr>
          <p:cNvPr id="4" name="Date Placeholder 3"/>
          <p:cNvSpPr>
            <a:spLocks noGrp="1"/>
          </p:cNvSpPr>
          <p:nvPr>
            <p:ph type="dt" sz="half" idx="10"/>
          </p:nvPr>
        </p:nvSpPr>
        <p:spPr>
          <a:xfrm>
            <a:off x="6990679" y="6479435"/>
            <a:ext cx="2065310" cy="323968"/>
          </a:xfrm>
        </p:spPr>
        <p:txBody>
          <a:bodyPr/>
          <a:lstStyle/>
          <a:p>
            <a:fld id="{8EA76CA6-EED8-42A9-B25A-3164C2B55CC1}" type="datetime2">
              <a:rPr lang="en-GB" smtClean="0"/>
              <a:t>Thursday, 05 November 2020</a:t>
            </a:fld>
            <a:endParaRPr lang="en-US" dirty="0"/>
          </a:p>
        </p:txBody>
      </p:sp>
      <p:graphicFrame>
        <p:nvGraphicFramePr>
          <p:cNvPr id="5" name="Table 4"/>
          <p:cNvGraphicFramePr>
            <a:graphicFrameLocks noGrp="1"/>
          </p:cNvGraphicFramePr>
          <p:nvPr/>
        </p:nvGraphicFramePr>
        <p:xfrm>
          <a:off x="825016" y="2422101"/>
          <a:ext cx="7556939" cy="1889760"/>
        </p:xfrm>
        <a:graphic>
          <a:graphicData uri="http://schemas.openxmlformats.org/drawingml/2006/table">
            <a:tbl>
              <a:tblPr firstRow="1" bandRow="1">
                <a:tableStyleId>{5940675A-B579-460E-94D1-54222C63F5DA}</a:tableStyleId>
              </a:tblPr>
              <a:tblGrid>
                <a:gridCol w="1682171">
                  <a:extLst>
                    <a:ext uri="{9D8B030D-6E8A-4147-A177-3AD203B41FA5}">
                      <a16:colId xmlns:a16="http://schemas.microsoft.com/office/drawing/2014/main" val="1134771425"/>
                    </a:ext>
                  </a:extLst>
                </a:gridCol>
                <a:gridCol w="3027909">
                  <a:extLst>
                    <a:ext uri="{9D8B030D-6E8A-4147-A177-3AD203B41FA5}">
                      <a16:colId xmlns:a16="http://schemas.microsoft.com/office/drawing/2014/main" val="1909041838"/>
                    </a:ext>
                  </a:extLst>
                </a:gridCol>
                <a:gridCol w="2846859">
                  <a:extLst>
                    <a:ext uri="{9D8B030D-6E8A-4147-A177-3AD203B41FA5}">
                      <a16:colId xmlns:a16="http://schemas.microsoft.com/office/drawing/2014/main" val="1807021377"/>
                    </a:ext>
                  </a:extLst>
                </a:gridCol>
              </a:tblGrid>
              <a:tr h="673082">
                <a:tc>
                  <a:txBody>
                    <a:bodyPr/>
                    <a:lstStyle/>
                    <a:p>
                      <a:pPr algn="ctr"/>
                      <a:r>
                        <a:rPr lang="en-GB" sz="2000" dirty="0"/>
                        <a:t>Metal</a:t>
                      </a:r>
                    </a:p>
                  </a:txBody>
                  <a:tcPr/>
                </a:tc>
                <a:tc>
                  <a:txBody>
                    <a:bodyPr/>
                    <a:lstStyle/>
                    <a:p>
                      <a:pPr algn="ctr"/>
                      <a:r>
                        <a:rPr lang="en-GB" sz="2000" dirty="0"/>
                        <a:t>Observation</a:t>
                      </a:r>
                    </a:p>
                  </a:txBody>
                  <a:tcPr/>
                </a:tc>
                <a:tc>
                  <a:txBody>
                    <a:bodyPr/>
                    <a:lstStyle/>
                    <a:p>
                      <a:pPr algn="ctr"/>
                      <a:r>
                        <a:rPr lang="en-GB" sz="2000" dirty="0"/>
                        <a:t>Order of reactivity</a:t>
                      </a:r>
                    </a:p>
                    <a:p>
                      <a:pPr algn="ctr"/>
                      <a:r>
                        <a:rPr lang="en-GB" sz="2000" dirty="0"/>
                        <a:t>(1 = highest, 3 = lowest)</a:t>
                      </a:r>
                    </a:p>
                  </a:txBody>
                  <a:tcPr/>
                </a:tc>
                <a:extLst>
                  <a:ext uri="{0D108BD9-81ED-4DB2-BD59-A6C34878D82A}">
                    <a16:rowId xmlns:a16="http://schemas.microsoft.com/office/drawing/2014/main" val="2998176090"/>
                  </a:ext>
                </a:extLst>
              </a:tr>
              <a:tr h="380438">
                <a:tc>
                  <a:txBody>
                    <a:bodyPr/>
                    <a:lstStyle/>
                    <a:p>
                      <a:pPr algn="ctr"/>
                      <a:r>
                        <a:rPr lang="en-GB" sz="2000" dirty="0"/>
                        <a:t>Lithium</a:t>
                      </a:r>
                    </a:p>
                  </a:txBody>
                  <a:tcPr/>
                </a:tc>
                <a:tc>
                  <a:txBody>
                    <a:bodyPr/>
                    <a:lstStyle/>
                    <a:p>
                      <a:pPr algn="ctr"/>
                      <a:endParaRPr lang="en-GB" sz="2000" dirty="0"/>
                    </a:p>
                  </a:txBody>
                  <a:tcPr/>
                </a:tc>
                <a:tc>
                  <a:txBody>
                    <a:bodyPr/>
                    <a:lstStyle/>
                    <a:p>
                      <a:pPr algn="ctr"/>
                      <a:endParaRPr lang="en-GB" sz="2000"/>
                    </a:p>
                  </a:txBody>
                  <a:tcPr/>
                </a:tc>
                <a:extLst>
                  <a:ext uri="{0D108BD9-81ED-4DB2-BD59-A6C34878D82A}">
                    <a16:rowId xmlns:a16="http://schemas.microsoft.com/office/drawing/2014/main" val="601942178"/>
                  </a:ext>
                </a:extLst>
              </a:tr>
              <a:tr h="380438">
                <a:tc>
                  <a:txBody>
                    <a:bodyPr/>
                    <a:lstStyle/>
                    <a:p>
                      <a:pPr algn="ctr"/>
                      <a:r>
                        <a:rPr lang="en-GB" sz="2000" dirty="0"/>
                        <a:t>Sodium</a:t>
                      </a:r>
                    </a:p>
                  </a:txBody>
                  <a:tcPr/>
                </a:tc>
                <a:tc>
                  <a:txBody>
                    <a:bodyPr/>
                    <a:lstStyle/>
                    <a:p>
                      <a:pPr algn="ctr"/>
                      <a:endParaRPr lang="en-GB" sz="2000"/>
                    </a:p>
                  </a:txBody>
                  <a:tcPr/>
                </a:tc>
                <a:tc>
                  <a:txBody>
                    <a:bodyPr/>
                    <a:lstStyle/>
                    <a:p>
                      <a:pPr algn="ctr"/>
                      <a:endParaRPr lang="en-GB" sz="2000"/>
                    </a:p>
                  </a:txBody>
                  <a:tcPr/>
                </a:tc>
                <a:extLst>
                  <a:ext uri="{0D108BD9-81ED-4DB2-BD59-A6C34878D82A}">
                    <a16:rowId xmlns:a16="http://schemas.microsoft.com/office/drawing/2014/main" val="1462673743"/>
                  </a:ext>
                </a:extLst>
              </a:tr>
              <a:tr h="380438">
                <a:tc>
                  <a:txBody>
                    <a:bodyPr/>
                    <a:lstStyle/>
                    <a:p>
                      <a:pPr algn="ctr"/>
                      <a:r>
                        <a:rPr lang="en-GB" sz="2000" dirty="0"/>
                        <a:t>Potassium</a:t>
                      </a:r>
                    </a:p>
                  </a:txBody>
                  <a:tcPr/>
                </a:tc>
                <a:tc>
                  <a:txBody>
                    <a:bodyPr/>
                    <a:lstStyle/>
                    <a:p>
                      <a:pPr algn="ctr"/>
                      <a:endParaRPr lang="en-GB" sz="2000" dirty="0"/>
                    </a:p>
                  </a:txBody>
                  <a:tcPr/>
                </a:tc>
                <a:tc>
                  <a:txBody>
                    <a:bodyPr/>
                    <a:lstStyle/>
                    <a:p>
                      <a:pPr algn="ctr"/>
                      <a:endParaRPr lang="en-GB" sz="2000" dirty="0"/>
                    </a:p>
                  </a:txBody>
                  <a:tcPr/>
                </a:tc>
                <a:extLst>
                  <a:ext uri="{0D108BD9-81ED-4DB2-BD59-A6C34878D82A}">
                    <a16:rowId xmlns:a16="http://schemas.microsoft.com/office/drawing/2014/main" val="1100848882"/>
                  </a:ext>
                </a:extLst>
              </a:tr>
            </a:tbl>
          </a:graphicData>
        </a:graphic>
      </p:graphicFrame>
      <p:sp>
        <p:nvSpPr>
          <p:cNvPr id="6" name="Rectangle 5"/>
          <p:cNvSpPr/>
          <p:nvPr/>
        </p:nvSpPr>
        <p:spPr>
          <a:xfrm>
            <a:off x="307322" y="4386918"/>
            <a:ext cx="8591018" cy="1107996"/>
          </a:xfrm>
          <a:prstGeom prst="rect">
            <a:avLst/>
          </a:prstGeom>
        </p:spPr>
        <p:txBody>
          <a:bodyPr wrap="square">
            <a:spAutoFit/>
          </a:bodyPr>
          <a:lstStyle/>
          <a:p>
            <a:r>
              <a:rPr lang="en-GB" sz="2200" dirty="0"/>
              <a:t>Metals react with other substances forming positive ions. The reactivity of a metal is related to its tendency to form positive ions. Metals which form positive ions more easily are more reactive</a:t>
            </a:r>
          </a:p>
        </p:txBody>
      </p:sp>
      <p:sp>
        <p:nvSpPr>
          <p:cNvPr id="7" name="TextBox 6"/>
          <p:cNvSpPr txBox="1"/>
          <p:nvPr/>
        </p:nvSpPr>
        <p:spPr>
          <a:xfrm>
            <a:off x="265190" y="5590013"/>
            <a:ext cx="8633150" cy="769441"/>
          </a:xfrm>
          <a:prstGeom prst="rect">
            <a:avLst/>
          </a:prstGeom>
          <a:solidFill>
            <a:schemeClr val="accent1">
              <a:lumMod val="60000"/>
              <a:lumOff val="40000"/>
            </a:schemeClr>
          </a:solidFill>
          <a:ln w="38100">
            <a:solidFill>
              <a:schemeClr val="tx1"/>
            </a:solidFill>
          </a:ln>
        </p:spPr>
        <p:txBody>
          <a:bodyPr wrap="square" rtlCol="0">
            <a:spAutoFit/>
          </a:bodyPr>
          <a:lstStyle/>
          <a:p>
            <a:r>
              <a:rPr lang="en-GB" sz="2200" dirty="0"/>
              <a:t>CHALLENGE - What do your results tell you about the tendency of these elements to form positive ions? 		HINT: As you go down group 1….</a:t>
            </a:r>
          </a:p>
        </p:txBody>
      </p:sp>
      <p:pic>
        <p:nvPicPr>
          <p:cNvPr id="8" name="Picture 7"/>
          <p:cNvPicPr>
            <a:picLocks noChangeAspect="1"/>
          </p:cNvPicPr>
          <p:nvPr/>
        </p:nvPicPr>
        <p:blipFill>
          <a:blip r:embed="rId3"/>
          <a:stretch>
            <a:fillRect/>
          </a:stretch>
        </p:blipFill>
        <p:spPr>
          <a:xfrm>
            <a:off x="7099876" y="161584"/>
            <a:ext cx="1946902" cy="1390096"/>
          </a:xfrm>
          <a:prstGeom prst="rect">
            <a:avLst/>
          </a:prstGeom>
        </p:spPr>
      </p:pic>
    </p:spTree>
    <p:extLst>
      <p:ext uri="{BB962C8B-B14F-4D97-AF65-F5344CB8AC3E}">
        <p14:creationId xmlns:p14="http://schemas.microsoft.com/office/powerpoint/2010/main" val="208338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1 - ANSWERS</a:t>
            </a:r>
          </a:p>
        </p:txBody>
      </p:sp>
      <p:sp>
        <p:nvSpPr>
          <p:cNvPr id="4" name="Date Placeholder 3"/>
          <p:cNvSpPr>
            <a:spLocks noGrp="1"/>
          </p:cNvSpPr>
          <p:nvPr>
            <p:ph type="dt" sz="half" idx="10"/>
          </p:nvPr>
        </p:nvSpPr>
        <p:spPr>
          <a:xfrm>
            <a:off x="6990679" y="6479435"/>
            <a:ext cx="2065310" cy="323968"/>
          </a:xfrm>
        </p:spPr>
        <p:txBody>
          <a:bodyPr/>
          <a:lstStyle/>
          <a:p>
            <a:fld id="{8EA76CA6-EED8-42A9-B25A-3164C2B55CC1}" type="datetime2">
              <a:rPr lang="en-GB" smtClean="0"/>
              <a:t>Thursday, 05 November 2020</a:t>
            </a:fld>
            <a:endParaRPr lang="en-US" dirty="0"/>
          </a:p>
        </p:txBody>
      </p:sp>
      <p:graphicFrame>
        <p:nvGraphicFramePr>
          <p:cNvPr id="5" name="Table 4"/>
          <p:cNvGraphicFramePr>
            <a:graphicFrameLocks noGrp="1"/>
          </p:cNvGraphicFramePr>
          <p:nvPr/>
        </p:nvGraphicFramePr>
        <p:xfrm>
          <a:off x="94596" y="1579771"/>
          <a:ext cx="8919352" cy="3108960"/>
        </p:xfrm>
        <a:graphic>
          <a:graphicData uri="http://schemas.openxmlformats.org/drawingml/2006/table">
            <a:tbl>
              <a:tblPr firstRow="1" bandRow="1">
                <a:tableStyleId>{5940675A-B579-460E-94D1-54222C63F5DA}</a:tableStyleId>
              </a:tblPr>
              <a:tblGrid>
                <a:gridCol w="1219197">
                  <a:extLst>
                    <a:ext uri="{9D8B030D-6E8A-4147-A177-3AD203B41FA5}">
                      <a16:colId xmlns:a16="http://schemas.microsoft.com/office/drawing/2014/main" val="1134771425"/>
                    </a:ext>
                  </a:extLst>
                </a:gridCol>
                <a:gridCol w="5013435">
                  <a:extLst>
                    <a:ext uri="{9D8B030D-6E8A-4147-A177-3AD203B41FA5}">
                      <a16:colId xmlns:a16="http://schemas.microsoft.com/office/drawing/2014/main" val="1909041838"/>
                    </a:ext>
                  </a:extLst>
                </a:gridCol>
                <a:gridCol w="2686720">
                  <a:extLst>
                    <a:ext uri="{9D8B030D-6E8A-4147-A177-3AD203B41FA5}">
                      <a16:colId xmlns:a16="http://schemas.microsoft.com/office/drawing/2014/main" val="1807021377"/>
                    </a:ext>
                  </a:extLst>
                </a:gridCol>
              </a:tblGrid>
              <a:tr h="673082">
                <a:tc>
                  <a:txBody>
                    <a:bodyPr/>
                    <a:lstStyle/>
                    <a:p>
                      <a:pPr algn="ctr"/>
                      <a:r>
                        <a:rPr lang="en-GB" sz="2000" dirty="0"/>
                        <a:t>Metal</a:t>
                      </a:r>
                    </a:p>
                  </a:txBody>
                  <a:tcPr/>
                </a:tc>
                <a:tc>
                  <a:txBody>
                    <a:bodyPr/>
                    <a:lstStyle/>
                    <a:p>
                      <a:pPr algn="ctr"/>
                      <a:r>
                        <a:rPr lang="en-GB" sz="2000" dirty="0"/>
                        <a:t>Observation</a:t>
                      </a:r>
                    </a:p>
                  </a:txBody>
                  <a:tcPr/>
                </a:tc>
                <a:tc>
                  <a:txBody>
                    <a:bodyPr/>
                    <a:lstStyle/>
                    <a:p>
                      <a:pPr algn="ctr"/>
                      <a:r>
                        <a:rPr lang="en-GB" sz="2000" dirty="0"/>
                        <a:t>Order of reactivity</a:t>
                      </a:r>
                    </a:p>
                    <a:p>
                      <a:pPr algn="ctr"/>
                      <a:r>
                        <a:rPr lang="en-GB" sz="2000" dirty="0"/>
                        <a:t>(1 = highest, 3 = lowest)</a:t>
                      </a:r>
                    </a:p>
                  </a:txBody>
                  <a:tcPr/>
                </a:tc>
                <a:extLst>
                  <a:ext uri="{0D108BD9-81ED-4DB2-BD59-A6C34878D82A}">
                    <a16:rowId xmlns:a16="http://schemas.microsoft.com/office/drawing/2014/main" val="2998176090"/>
                  </a:ext>
                </a:extLst>
              </a:tr>
              <a:tr h="380438">
                <a:tc>
                  <a:txBody>
                    <a:bodyPr/>
                    <a:lstStyle/>
                    <a:p>
                      <a:pPr algn="ctr"/>
                      <a:r>
                        <a:rPr lang="en-GB" sz="2000" dirty="0"/>
                        <a:t>Lithium</a:t>
                      </a:r>
                    </a:p>
                  </a:txBody>
                  <a:tcPr anchor="ctr"/>
                </a:tc>
                <a:tc>
                  <a:txBody>
                    <a:bodyPr/>
                    <a:lstStyle/>
                    <a:p>
                      <a:pPr algn="ctr"/>
                      <a:r>
                        <a:rPr lang="en-GB" sz="2000" dirty="0">
                          <a:solidFill>
                            <a:srgbClr val="0070C0"/>
                          </a:solidFill>
                        </a:rPr>
                        <a:t>It fizzes steadily and becomes smaller, until it eventually disappears.</a:t>
                      </a:r>
                    </a:p>
                  </a:txBody>
                  <a:tcPr anchor="ctr">
                    <a:noFill/>
                  </a:tcPr>
                </a:tc>
                <a:tc>
                  <a:txBody>
                    <a:bodyPr/>
                    <a:lstStyle/>
                    <a:p>
                      <a:pPr algn="ctr"/>
                      <a:r>
                        <a:rPr lang="en-GB" sz="2000" dirty="0">
                          <a:solidFill>
                            <a:srgbClr val="0070C0"/>
                          </a:solidFill>
                        </a:rPr>
                        <a:t>3</a:t>
                      </a:r>
                    </a:p>
                  </a:txBody>
                  <a:tcPr anchor="ctr">
                    <a:noFill/>
                  </a:tcPr>
                </a:tc>
                <a:extLst>
                  <a:ext uri="{0D108BD9-81ED-4DB2-BD59-A6C34878D82A}">
                    <a16:rowId xmlns:a16="http://schemas.microsoft.com/office/drawing/2014/main" val="601942178"/>
                  </a:ext>
                </a:extLst>
              </a:tr>
              <a:tr h="380438">
                <a:tc>
                  <a:txBody>
                    <a:bodyPr/>
                    <a:lstStyle/>
                    <a:p>
                      <a:pPr algn="ctr"/>
                      <a:r>
                        <a:rPr lang="en-GB" sz="2000" dirty="0"/>
                        <a:t>Sodium</a:t>
                      </a:r>
                    </a:p>
                  </a:txBody>
                  <a:tcPr anchor="ctr"/>
                </a:tc>
                <a:tc>
                  <a:txBody>
                    <a:bodyPr/>
                    <a:lstStyle/>
                    <a:p>
                      <a:pPr algn="ctr"/>
                      <a:r>
                        <a:rPr lang="en-GB" sz="2000" dirty="0">
                          <a:solidFill>
                            <a:srgbClr val="0070C0"/>
                          </a:solidFill>
                        </a:rPr>
                        <a:t> It fizzes rapidly, and the hydrogen produced may burn with an orange flame before the sodium disappears.</a:t>
                      </a:r>
                    </a:p>
                  </a:txBody>
                  <a:tcPr anchor="ctr">
                    <a:noFill/>
                  </a:tcPr>
                </a:tc>
                <a:tc>
                  <a:txBody>
                    <a:bodyPr/>
                    <a:lstStyle/>
                    <a:p>
                      <a:pPr algn="ctr"/>
                      <a:r>
                        <a:rPr lang="en-GB" sz="2000" dirty="0">
                          <a:solidFill>
                            <a:srgbClr val="0070C0"/>
                          </a:solidFill>
                        </a:rPr>
                        <a:t>2</a:t>
                      </a:r>
                    </a:p>
                  </a:txBody>
                  <a:tcPr anchor="ctr">
                    <a:noFill/>
                  </a:tcPr>
                </a:tc>
                <a:extLst>
                  <a:ext uri="{0D108BD9-81ED-4DB2-BD59-A6C34878D82A}">
                    <a16:rowId xmlns:a16="http://schemas.microsoft.com/office/drawing/2014/main" val="1462673743"/>
                  </a:ext>
                </a:extLst>
              </a:tr>
              <a:tr h="380438">
                <a:tc>
                  <a:txBody>
                    <a:bodyPr/>
                    <a:lstStyle/>
                    <a:p>
                      <a:pPr algn="ctr"/>
                      <a:r>
                        <a:rPr lang="en-GB" sz="2000" dirty="0"/>
                        <a:t>Potassium</a:t>
                      </a:r>
                    </a:p>
                  </a:txBody>
                  <a:tcPr anchor="ctr"/>
                </a:tc>
                <a:tc>
                  <a:txBody>
                    <a:bodyPr/>
                    <a:lstStyle/>
                    <a:p>
                      <a:pPr algn="ctr"/>
                      <a:r>
                        <a:rPr lang="en-GB" sz="2000" dirty="0">
                          <a:solidFill>
                            <a:srgbClr val="0070C0"/>
                          </a:solidFill>
                        </a:rPr>
                        <a:t> The hydrogen ignites instantly. The metal is also set on fire, with sparks and a lilac flame. </a:t>
                      </a:r>
                    </a:p>
                  </a:txBody>
                  <a:tcPr anchor="ctr">
                    <a:noFill/>
                  </a:tcPr>
                </a:tc>
                <a:tc>
                  <a:txBody>
                    <a:bodyPr/>
                    <a:lstStyle/>
                    <a:p>
                      <a:pPr algn="ctr"/>
                      <a:r>
                        <a:rPr lang="en-GB" sz="2000" dirty="0">
                          <a:solidFill>
                            <a:srgbClr val="0070C0"/>
                          </a:solidFill>
                        </a:rPr>
                        <a:t>1</a:t>
                      </a:r>
                    </a:p>
                  </a:txBody>
                  <a:tcPr anchor="ctr">
                    <a:noFill/>
                  </a:tcPr>
                </a:tc>
                <a:extLst>
                  <a:ext uri="{0D108BD9-81ED-4DB2-BD59-A6C34878D82A}">
                    <a16:rowId xmlns:a16="http://schemas.microsoft.com/office/drawing/2014/main" val="1100848882"/>
                  </a:ext>
                </a:extLst>
              </a:tr>
            </a:tbl>
          </a:graphicData>
        </a:graphic>
      </p:graphicFrame>
      <p:sp>
        <p:nvSpPr>
          <p:cNvPr id="7" name="TextBox 6"/>
          <p:cNvSpPr txBox="1"/>
          <p:nvPr/>
        </p:nvSpPr>
        <p:spPr>
          <a:xfrm>
            <a:off x="265190" y="4793621"/>
            <a:ext cx="8633150" cy="769441"/>
          </a:xfrm>
          <a:prstGeom prst="rect">
            <a:avLst/>
          </a:prstGeom>
          <a:solidFill>
            <a:schemeClr val="accent1">
              <a:lumMod val="60000"/>
              <a:lumOff val="40000"/>
            </a:schemeClr>
          </a:solidFill>
          <a:ln w="38100">
            <a:solidFill>
              <a:schemeClr val="tx1"/>
            </a:solidFill>
          </a:ln>
        </p:spPr>
        <p:txBody>
          <a:bodyPr wrap="square" rtlCol="0">
            <a:spAutoFit/>
          </a:bodyPr>
          <a:lstStyle/>
          <a:p>
            <a:r>
              <a:rPr lang="en-GB" sz="2200" dirty="0"/>
              <a:t>CHALLENGE - What do your results tell you about the tendency of these elements to form positive ions? 		HINT: As you go down group 1….</a:t>
            </a:r>
          </a:p>
        </p:txBody>
      </p:sp>
      <p:sp>
        <p:nvSpPr>
          <p:cNvPr id="8" name="TextBox 7"/>
          <p:cNvSpPr txBox="1"/>
          <p:nvPr/>
        </p:nvSpPr>
        <p:spPr>
          <a:xfrm>
            <a:off x="94596" y="5623037"/>
            <a:ext cx="8961393" cy="1200329"/>
          </a:xfrm>
          <a:prstGeom prst="rect">
            <a:avLst/>
          </a:prstGeom>
          <a:noFill/>
        </p:spPr>
        <p:txBody>
          <a:bodyPr wrap="square" rtlCol="0">
            <a:spAutoFit/>
          </a:bodyPr>
          <a:lstStyle/>
          <a:p>
            <a:r>
              <a:rPr lang="en-GB" dirty="0">
                <a:solidFill>
                  <a:srgbClr val="0070C0"/>
                </a:solidFill>
              </a:rPr>
              <a:t>As you go down group 1 the reactivity of the metals increases e.g. potassium is much more reactive than lithium. Potassium will lose the outer electron more easily than lithium and so potassium is more reactive than lithium. This means the tendency to form positive ions increases down the group. </a:t>
            </a:r>
          </a:p>
        </p:txBody>
      </p:sp>
    </p:spTree>
    <p:extLst>
      <p:ext uri="{BB962C8B-B14F-4D97-AF65-F5344CB8AC3E}">
        <p14:creationId xmlns:p14="http://schemas.microsoft.com/office/powerpoint/2010/main" val="235037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Reactivity series of metals….. What is odd about it?</a:t>
            </a:r>
          </a:p>
        </p:txBody>
      </p:sp>
      <p:pic>
        <p:nvPicPr>
          <p:cNvPr id="1026" name="Picture 2" descr="Reactivity Series of Metals | Secondary Science 4 All">
            <a:extLst>
              <a:ext uri="{FF2B5EF4-FFF2-40B4-BE49-F238E27FC236}">
                <a16:creationId xmlns:a16="http://schemas.microsoft.com/office/drawing/2014/main" id="{7D4732F6-AD2F-4CCF-BCB3-E3A8607DA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113" y="1689424"/>
            <a:ext cx="4629150" cy="454342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6DC27AAF-3A3D-4800-A268-95011EE095A0}"/>
              </a:ext>
            </a:extLst>
          </p:cNvPr>
          <p:cNvSpPr/>
          <p:nvPr/>
        </p:nvSpPr>
        <p:spPr>
          <a:xfrm>
            <a:off x="3952977" y="3203763"/>
            <a:ext cx="1680093" cy="41054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6064A01-88BC-4EB1-9EF3-16817C2AA825}"/>
              </a:ext>
            </a:extLst>
          </p:cNvPr>
          <p:cNvSpPr/>
          <p:nvPr/>
        </p:nvSpPr>
        <p:spPr>
          <a:xfrm>
            <a:off x="3971638" y="4652992"/>
            <a:ext cx="1680093" cy="41054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4E254F2-96D6-49F1-9F69-32D9AD207123}"/>
              </a:ext>
            </a:extLst>
          </p:cNvPr>
          <p:cNvSpPr txBox="1"/>
          <p:nvPr/>
        </p:nvSpPr>
        <p:spPr>
          <a:xfrm>
            <a:off x="0" y="3203763"/>
            <a:ext cx="3785026" cy="1569660"/>
          </a:xfrm>
          <a:prstGeom prst="rect">
            <a:avLst/>
          </a:prstGeom>
          <a:noFill/>
        </p:spPr>
        <p:txBody>
          <a:bodyPr wrap="square" rtlCol="0">
            <a:spAutoFit/>
          </a:bodyPr>
          <a:lstStyle/>
          <a:p>
            <a:pPr algn="ctr"/>
            <a:r>
              <a:rPr lang="en-GB" sz="3200" dirty="0">
                <a:solidFill>
                  <a:srgbClr val="FF0000"/>
                </a:solidFill>
              </a:rPr>
              <a:t>Carbon and Hydrogen are both </a:t>
            </a:r>
            <a:r>
              <a:rPr lang="en-GB" sz="3200" b="1" dirty="0">
                <a:solidFill>
                  <a:srgbClr val="FF0000"/>
                </a:solidFill>
              </a:rPr>
              <a:t>non-metals </a:t>
            </a:r>
            <a:endParaRPr lang="en-GB" sz="3200" dirty="0">
              <a:solidFill>
                <a:srgbClr val="FF0000"/>
              </a:solidFill>
            </a:endParaRPr>
          </a:p>
        </p:txBody>
      </p:sp>
      <p:sp>
        <p:nvSpPr>
          <p:cNvPr id="16" name="TextBox 15">
            <a:extLst>
              <a:ext uri="{FF2B5EF4-FFF2-40B4-BE49-F238E27FC236}">
                <a16:creationId xmlns:a16="http://schemas.microsoft.com/office/drawing/2014/main" id="{DB5AE04D-E22C-4D57-8C38-711EA22456AA}"/>
              </a:ext>
            </a:extLst>
          </p:cNvPr>
          <p:cNvSpPr txBox="1"/>
          <p:nvPr/>
        </p:nvSpPr>
        <p:spPr>
          <a:xfrm>
            <a:off x="313900" y="1748396"/>
            <a:ext cx="3785026" cy="1077218"/>
          </a:xfrm>
          <a:prstGeom prst="rect">
            <a:avLst/>
          </a:prstGeom>
          <a:noFill/>
        </p:spPr>
        <p:txBody>
          <a:bodyPr wrap="square" rtlCol="0">
            <a:spAutoFit/>
          </a:bodyPr>
          <a:lstStyle/>
          <a:p>
            <a:pPr algn="ctr"/>
            <a:r>
              <a:rPr lang="en-GB" sz="3200" dirty="0"/>
              <a:t>Please copy this into your book</a:t>
            </a:r>
          </a:p>
        </p:txBody>
      </p:sp>
      <p:sp>
        <p:nvSpPr>
          <p:cNvPr id="17" name="TextBox 16">
            <a:extLst>
              <a:ext uri="{FF2B5EF4-FFF2-40B4-BE49-F238E27FC236}">
                <a16:creationId xmlns:a16="http://schemas.microsoft.com/office/drawing/2014/main" id="{BBA8C5C6-6757-4683-9EFE-23A8281D54B5}"/>
              </a:ext>
            </a:extLst>
          </p:cNvPr>
          <p:cNvSpPr txBox="1"/>
          <p:nvPr/>
        </p:nvSpPr>
        <p:spPr>
          <a:xfrm>
            <a:off x="149019" y="4858265"/>
            <a:ext cx="3785026" cy="1077218"/>
          </a:xfrm>
          <a:prstGeom prst="rect">
            <a:avLst/>
          </a:prstGeom>
          <a:noFill/>
        </p:spPr>
        <p:txBody>
          <a:bodyPr wrap="square" rtlCol="0">
            <a:spAutoFit/>
          </a:bodyPr>
          <a:lstStyle/>
          <a:p>
            <a:pPr algn="ctr"/>
            <a:r>
              <a:rPr lang="en-GB" sz="3200" dirty="0">
                <a:solidFill>
                  <a:srgbClr val="FF0000"/>
                </a:solidFill>
              </a:rPr>
              <a:t>These can be used to extract metals</a:t>
            </a:r>
          </a:p>
        </p:txBody>
      </p:sp>
    </p:spTree>
    <p:extLst>
      <p:ext uri="{BB962C8B-B14F-4D97-AF65-F5344CB8AC3E}">
        <p14:creationId xmlns:p14="http://schemas.microsoft.com/office/powerpoint/2010/main" val="429022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307792"/>
            <a:ext cx="8246224" cy="1134640"/>
          </a:xfrm>
        </p:spPr>
        <p:txBody>
          <a:bodyPr/>
          <a:lstStyle/>
          <a:p>
            <a:r>
              <a:rPr lang="en-GB" sz="2400" b="1" dirty="0"/>
              <a:t>Key Facts - </a:t>
            </a:r>
            <a:r>
              <a:rPr lang="en-GB" sz="2400" dirty="0"/>
              <a:t>METAL OXIDES</a:t>
            </a:r>
          </a:p>
        </p:txBody>
      </p:sp>
      <p:pic>
        <p:nvPicPr>
          <p:cNvPr id="6" name="Picture Placeholder 5"/>
          <p:cNvPicPr>
            <a:picLocks noGrp="1" noChangeAspect="1"/>
          </p:cNvPicPr>
          <p:nvPr>
            <p:ph type="pic" idx="1"/>
          </p:nvPr>
        </p:nvPicPr>
        <p:blipFill>
          <a:blip r:embed="rId2"/>
          <a:srcRect t="7782" b="7782"/>
          <a:stretch>
            <a:fillRect/>
          </a:stretch>
        </p:blipFill>
        <p:spPr>
          <a:xfrm>
            <a:off x="448889" y="1770213"/>
            <a:ext cx="4528290" cy="2874357"/>
          </a:xfrm>
          <a:prstGeom prst="rect">
            <a:avLst/>
          </a:prstGeom>
        </p:spPr>
      </p:pic>
      <p:sp>
        <p:nvSpPr>
          <p:cNvPr id="4" name="Text Placeholder 3"/>
          <p:cNvSpPr>
            <a:spLocks noGrp="1"/>
          </p:cNvSpPr>
          <p:nvPr>
            <p:ph type="body" sz="half" idx="2"/>
          </p:nvPr>
        </p:nvSpPr>
        <p:spPr>
          <a:xfrm>
            <a:off x="448888" y="2032000"/>
            <a:ext cx="8246224" cy="4206816"/>
          </a:xfrm>
        </p:spPr>
        <p:txBody>
          <a:bodyPr>
            <a:noAutofit/>
          </a:bodyPr>
          <a:lstStyle/>
          <a:p>
            <a:r>
              <a:rPr lang="en-GB" sz="2400" dirty="0"/>
              <a:t>                                                         Metals react with oxygen                  </a:t>
            </a:r>
            <a:br>
              <a:rPr lang="en-GB" sz="2400" dirty="0"/>
            </a:br>
            <a:r>
              <a:rPr lang="en-GB" sz="2400" dirty="0"/>
              <a:t>                                                         to produce metal oxides.</a:t>
            </a:r>
          </a:p>
          <a:p>
            <a:endParaRPr lang="en-GB" sz="2400" dirty="0"/>
          </a:p>
          <a:p>
            <a:r>
              <a:rPr lang="en-GB" sz="2400" dirty="0"/>
              <a:t>                                                        These reactions are known       </a:t>
            </a:r>
            <a:br>
              <a:rPr lang="en-GB" sz="2400" dirty="0"/>
            </a:br>
            <a:r>
              <a:rPr lang="en-GB" sz="2400" dirty="0"/>
              <a:t>                                                       as OXIDATION reactions </a:t>
            </a:r>
            <a:br>
              <a:rPr lang="en-GB" sz="2400" dirty="0"/>
            </a:br>
            <a:r>
              <a:rPr lang="en-GB" sz="2400" dirty="0"/>
              <a:t>                                                   because the metal gains </a:t>
            </a:r>
            <a:br>
              <a:rPr lang="en-GB" sz="2400" dirty="0"/>
            </a:br>
            <a:r>
              <a:rPr lang="en-GB" sz="2400" dirty="0"/>
              <a:t>                           oxygen. </a:t>
            </a:r>
            <a:endParaRPr lang="en-GB" sz="2400" b="1" dirty="0"/>
          </a:p>
          <a:p>
            <a:r>
              <a:rPr lang="en-GB" sz="2400" b="1" dirty="0"/>
              <a:t>OXIDATION = gain of oxygen </a:t>
            </a:r>
          </a:p>
          <a:p>
            <a:r>
              <a:rPr lang="en-GB" sz="2400" b="1" dirty="0"/>
              <a:t>    REDUCTION = loss of oxygen</a:t>
            </a:r>
          </a:p>
        </p:txBody>
      </p:sp>
    </p:spTree>
    <p:extLst>
      <p:ext uri="{BB962C8B-B14F-4D97-AF65-F5344CB8AC3E}">
        <p14:creationId xmlns:p14="http://schemas.microsoft.com/office/powerpoint/2010/main" val="233244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ACTIVITY 2 - Describe oxidation and reduction and deduce whether a reaction is oxidation or reduction.</a:t>
            </a:r>
          </a:p>
        </p:txBody>
      </p:sp>
      <p:graphicFrame>
        <p:nvGraphicFramePr>
          <p:cNvPr id="5" name="Content Placeholder 4"/>
          <p:cNvGraphicFramePr>
            <a:graphicFrameLocks noGrp="1"/>
          </p:cNvGraphicFramePr>
          <p:nvPr>
            <p:ph idx="1"/>
          </p:nvPr>
        </p:nvGraphicFramePr>
        <p:xfrm>
          <a:off x="313900" y="2904173"/>
          <a:ext cx="8591550" cy="2743200"/>
        </p:xfrm>
        <a:graphic>
          <a:graphicData uri="http://schemas.openxmlformats.org/drawingml/2006/table">
            <a:tbl>
              <a:tblPr firstRow="1" bandRow="1">
                <a:tableStyleId>{5940675A-B579-460E-94D1-54222C63F5DA}</a:tableStyleId>
              </a:tblPr>
              <a:tblGrid>
                <a:gridCol w="3932701">
                  <a:extLst>
                    <a:ext uri="{9D8B030D-6E8A-4147-A177-3AD203B41FA5}">
                      <a16:colId xmlns:a16="http://schemas.microsoft.com/office/drawing/2014/main" val="2557735614"/>
                    </a:ext>
                  </a:extLst>
                </a:gridCol>
                <a:gridCol w="2410691">
                  <a:extLst>
                    <a:ext uri="{9D8B030D-6E8A-4147-A177-3AD203B41FA5}">
                      <a16:colId xmlns:a16="http://schemas.microsoft.com/office/drawing/2014/main" val="2382629499"/>
                    </a:ext>
                  </a:extLst>
                </a:gridCol>
                <a:gridCol w="2248158">
                  <a:extLst>
                    <a:ext uri="{9D8B030D-6E8A-4147-A177-3AD203B41FA5}">
                      <a16:colId xmlns:a16="http://schemas.microsoft.com/office/drawing/2014/main" val="2560570734"/>
                    </a:ext>
                  </a:extLst>
                </a:gridCol>
              </a:tblGrid>
              <a:tr h="370840">
                <a:tc>
                  <a:txBody>
                    <a:bodyPr/>
                    <a:lstStyle/>
                    <a:p>
                      <a:pPr algn="ctr"/>
                      <a:r>
                        <a:rPr lang="en-GB" sz="2400" dirty="0"/>
                        <a:t>Reaction</a:t>
                      </a:r>
                    </a:p>
                  </a:txBody>
                  <a:tcPr/>
                </a:tc>
                <a:tc>
                  <a:txBody>
                    <a:bodyPr/>
                    <a:lstStyle/>
                    <a:p>
                      <a:pPr algn="ctr"/>
                      <a:r>
                        <a:rPr lang="en-GB" sz="2400" dirty="0"/>
                        <a:t>Oxidation</a:t>
                      </a:r>
                    </a:p>
                  </a:txBody>
                  <a:tcPr/>
                </a:tc>
                <a:tc>
                  <a:txBody>
                    <a:bodyPr/>
                    <a:lstStyle/>
                    <a:p>
                      <a:pPr algn="ctr"/>
                      <a:r>
                        <a:rPr lang="en-GB" sz="2400" dirty="0"/>
                        <a:t>Reduction</a:t>
                      </a:r>
                    </a:p>
                  </a:txBody>
                  <a:tcPr/>
                </a:tc>
                <a:extLst>
                  <a:ext uri="{0D108BD9-81ED-4DB2-BD59-A6C34878D82A}">
                    <a16:rowId xmlns:a16="http://schemas.microsoft.com/office/drawing/2014/main" val="1182814418"/>
                  </a:ext>
                </a:extLst>
              </a:tr>
              <a:tr h="370840">
                <a:tc>
                  <a:txBody>
                    <a:bodyPr/>
                    <a:lstStyle/>
                    <a:p>
                      <a:pPr algn="ctr"/>
                      <a:r>
                        <a:rPr lang="en-GB" sz="2400" dirty="0"/>
                        <a:t>Zinc + Oxygen</a:t>
                      </a:r>
                    </a:p>
                  </a:txBody>
                  <a:tcPr/>
                </a:tc>
                <a:tc>
                  <a:txBody>
                    <a:bodyPr/>
                    <a:lstStyle/>
                    <a:p>
                      <a:pPr algn="ctr"/>
                      <a:endParaRPr lang="en-GB" sz="2400" dirty="0"/>
                    </a:p>
                  </a:txBody>
                  <a:tcPr/>
                </a:tc>
                <a:tc>
                  <a:txBody>
                    <a:bodyPr/>
                    <a:lstStyle/>
                    <a:p>
                      <a:pPr algn="ctr"/>
                      <a:endParaRPr lang="en-GB" sz="2400"/>
                    </a:p>
                  </a:txBody>
                  <a:tcPr/>
                </a:tc>
                <a:extLst>
                  <a:ext uri="{0D108BD9-81ED-4DB2-BD59-A6C34878D82A}">
                    <a16:rowId xmlns:a16="http://schemas.microsoft.com/office/drawing/2014/main" val="3944256353"/>
                  </a:ext>
                </a:extLst>
              </a:tr>
              <a:tr h="370840">
                <a:tc>
                  <a:txBody>
                    <a:bodyPr/>
                    <a:lstStyle/>
                    <a:p>
                      <a:pPr algn="ctr"/>
                      <a:r>
                        <a:rPr lang="en-GB" sz="2400" dirty="0"/>
                        <a:t>Lead oxide – oxygen</a:t>
                      </a:r>
                    </a:p>
                  </a:txBody>
                  <a:tcPr/>
                </a:tc>
                <a:tc>
                  <a:txBody>
                    <a:bodyPr/>
                    <a:lstStyle/>
                    <a:p>
                      <a:pPr algn="ctr"/>
                      <a:endParaRPr lang="en-GB" sz="2400"/>
                    </a:p>
                  </a:txBody>
                  <a:tcPr/>
                </a:tc>
                <a:tc>
                  <a:txBody>
                    <a:bodyPr/>
                    <a:lstStyle/>
                    <a:p>
                      <a:pPr algn="ctr"/>
                      <a:endParaRPr lang="en-GB" sz="2400"/>
                    </a:p>
                  </a:txBody>
                  <a:tcPr/>
                </a:tc>
                <a:extLst>
                  <a:ext uri="{0D108BD9-81ED-4DB2-BD59-A6C34878D82A}">
                    <a16:rowId xmlns:a16="http://schemas.microsoft.com/office/drawing/2014/main" val="3429994900"/>
                  </a:ext>
                </a:extLst>
              </a:tr>
              <a:tr h="370840">
                <a:tc>
                  <a:txBody>
                    <a:bodyPr/>
                    <a:lstStyle/>
                    <a:p>
                      <a:pPr algn="ctr"/>
                      <a:r>
                        <a:rPr lang="en-GB" sz="2400" dirty="0"/>
                        <a:t>Lithium + oxygen</a:t>
                      </a:r>
                    </a:p>
                  </a:txBody>
                  <a:tcPr/>
                </a:tc>
                <a:tc>
                  <a:txBody>
                    <a:bodyPr/>
                    <a:lstStyle/>
                    <a:p>
                      <a:pPr algn="ctr"/>
                      <a:endParaRPr lang="en-GB" sz="2400"/>
                    </a:p>
                  </a:txBody>
                  <a:tcPr/>
                </a:tc>
                <a:tc>
                  <a:txBody>
                    <a:bodyPr/>
                    <a:lstStyle/>
                    <a:p>
                      <a:pPr algn="ctr"/>
                      <a:endParaRPr lang="en-GB" sz="2400"/>
                    </a:p>
                  </a:txBody>
                  <a:tcPr/>
                </a:tc>
                <a:extLst>
                  <a:ext uri="{0D108BD9-81ED-4DB2-BD59-A6C34878D82A}">
                    <a16:rowId xmlns:a16="http://schemas.microsoft.com/office/drawing/2014/main" val="39398977"/>
                  </a:ext>
                </a:extLst>
              </a:tr>
              <a:tr h="370840">
                <a:tc>
                  <a:txBody>
                    <a:bodyPr/>
                    <a:lstStyle/>
                    <a:p>
                      <a:pPr algn="ctr"/>
                      <a:r>
                        <a:rPr lang="en-GB" sz="2400" dirty="0"/>
                        <a:t>Copper</a:t>
                      </a:r>
                      <a:r>
                        <a:rPr lang="en-GB" sz="2400" baseline="0" dirty="0"/>
                        <a:t> oxide - oxygen</a:t>
                      </a:r>
                      <a:endParaRPr lang="en-GB" sz="2400" dirty="0"/>
                    </a:p>
                  </a:txBody>
                  <a:tcPr/>
                </a:tc>
                <a:tc>
                  <a:txBody>
                    <a:bodyPr/>
                    <a:lstStyle/>
                    <a:p>
                      <a:pPr algn="ctr"/>
                      <a:endParaRPr lang="en-GB" sz="2400"/>
                    </a:p>
                  </a:txBody>
                  <a:tcPr/>
                </a:tc>
                <a:tc>
                  <a:txBody>
                    <a:bodyPr/>
                    <a:lstStyle/>
                    <a:p>
                      <a:pPr algn="ctr"/>
                      <a:endParaRPr lang="en-GB" sz="2400"/>
                    </a:p>
                  </a:txBody>
                  <a:tcPr/>
                </a:tc>
                <a:extLst>
                  <a:ext uri="{0D108BD9-81ED-4DB2-BD59-A6C34878D82A}">
                    <a16:rowId xmlns:a16="http://schemas.microsoft.com/office/drawing/2014/main" val="1875722321"/>
                  </a:ext>
                </a:extLst>
              </a:tr>
              <a:tr h="370840">
                <a:tc>
                  <a:txBody>
                    <a:bodyPr/>
                    <a:lstStyle/>
                    <a:p>
                      <a:pPr algn="ctr"/>
                      <a:r>
                        <a:rPr lang="en-GB" sz="2400" dirty="0"/>
                        <a:t>Potassium</a:t>
                      </a:r>
                      <a:r>
                        <a:rPr lang="en-GB" sz="2400" baseline="0" dirty="0"/>
                        <a:t> + oxygen</a:t>
                      </a:r>
                      <a:endParaRPr lang="en-GB" sz="2400" dirty="0"/>
                    </a:p>
                  </a:txBody>
                  <a:tcPr/>
                </a:tc>
                <a:tc>
                  <a:txBody>
                    <a:bodyPr/>
                    <a:lstStyle/>
                    <a:p>
                      <a:pPr algn="ctr"/>
                      <a:endParaRPr lang="en-GB" sz="2400"/>
                    </a:p>
                  </a:txBody>
                  <a:tcPr/>
                </a:tc>
                <a:tc>
                  <a:txBody>
                    <a:bodyPr/>
                    <a:lstStyle/>
                    <a:p>
                      <a:pPr algn="ctr"/>
                      <a:endParaRPr lang="en-GB" sz="2400" dirty="0"/>
                    </a:p>
                  </a:txBody>
                  <a:tcPr/>
                </a:tc>
                <a:extLst>
                  <a:ext uri="{0D108BD9-81ED-4DB2-BD59-A6C34878D82A}">
                    <a16:rowId xmlns:a16="http://schemas.microsoft.com/office/drawing/2014/main" val="596832389"/>
                  </a:ext>
                </a:extLst>
              </a:tr>
            </a:tbl>
          </a:graphicData>
        </a:graphic>
      </p:graphicFrame>
      <p:sp>
        <p:nvSpPr>
          <p:cNvPr id="4" name="Date Placeholder 3"/>
          <p:cNvSpPr>
            <a:spLocks noGrp="1"/>
          </p:cNvSpPr>
          <p:nvPr>
            <p:ph type="dt" sz="half" idx="10"/>
          </p:nvPr>
        </p:nvSpPr>
        <p:spPr/>
        <p:txBody>
          <a:bodyPr/>
          <a:lstStyle/>
          <a:p>
            <a:fld id="{8EA76CA6-EED8-42A9-B25A-3164C2B55CC1}" type="datetime2">
              <a:rPr lang="en-GB" smtClean="0"/>
              <a:t>Thursday, 05 November 2020</a:t>
            </a:fld>
            <a:endParaRPr lang="en-US" dirty="0"/>
          </a:p>
        </p:txBody>
      </p:sp>
      <p:sp>
        <p:nvSpPr>
          <p:cNvPr id="6" name="TextBox 5"/>
          <p:cNvSpPr txBox="1"/>
          <p:nvPr/>
        </p:nvSpPr>
        <p:spPr>
          <a:xfrm>
            <a:off x="313900" y="1778924"/>
            <a:ext cx="8584440" cy="830997"/>
          </a:xfrm>
          <a:prstGeom prst="rect">
            <a:avLst/>
          </a:prstGeom>
          <a:noFill/>
        </p:spPr>
        <p:txBody>
          <a:bodyPr wrap="square" rtlCol="0">
            <a:spAutoFit/>
          </a:bodyPr>
          <a:lstStyle/>
          <a:p>
            <a:r>
              <a:rPr lang="en-GB" sz="2400" dirty="0"/>
              <a:t>Determine whether the reactions are oxidation are reduction reactions. Place a tick in the correct column.</a:t>
            </a:r>
          </a:p>
        </p:txBody>
      </p:sp>
    </p:spTree>
    <p:extLst>
      <p:ext uri="{BB962C8B-B14F-4D97-AF65-F5344CB8AC3E}">
        <p14:creationId xmlns:p14="http://schemas.microsoft.com/office/powerpoint/2010/main" val="278415901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KS4 Oct 17" id="{FB251E51-7448-4CDE-B8D2-E720F6A9ACED}" vid="{4EBA18BA-9BB9-4F27-B7D6-EA505661E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903D9A-1F1D-44F6-A6AB-DD11D041BD46}">
  <ds:schemaRefs>
    <ds:schemaRef ds:uri="http://schemas.microsoft.com/sharepoint/v3/contenttype/forms"/>
  </ds:schemaRefs>
</ds:datastoreItem>
</file>

<file path=customXml/itemProps2.xml><?xml version="1.0" encoding="utf-8"?>
<ds:datastoreItem xmlns:ds="http://schemas.openxmlformats.org/officeDocument/2006/customXml" ds:itemID="{8F6C3C73-3D9B-4F08-BA60-953D1A7F3D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5CE1F6-EC08-4F23-8174-BDED72D65AC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Science SMART Curriculum Template</Template>
  <TotalTime>926</TotalTime>
  <Words>1413</Words>
  <Application>Microsoft Office PowerPoint</Application>
  <PresentationFormat>On-screen Show (4:3)</PresentationFormat>
  <Paragraphs>203</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Wingdings</vt:lpstr>
      <vt:lpstr>Wingdings 2</vt:lpstr>
      <vt:lpstr>Parcel</vt:lpstr>
      <vt:lpstr>The reactivity Series </vt:lpstr>
      <vt:lpstr>PowerPoint Presentation</vt:lpstr>
      <vt:lpstr>PROGRESS INDICATORS</vt:lpstr>
      <vt:lpstr>Word Consciousness </vt:lpstr>
      <vt:lpstr>ACTIVITY 1 - ALKALI METALS DEMO</vt:lpstr>
      <vt:lpstr>ACTIVITY 1 - ANSWERS</vt:lpstr>
      <vt:lpstr>Reactivity series of metals….. What is odd about it?</vt:lpstr>
      <vt:lpstr>Key Facts - METAL OXIDES</vt:lpstr>
      <vt:lpstr>ACTIVITY 2 - Describe oxidation and reduction and deduce whether a reaction is oxidation or reduction.</vt:lpstr>
      <vt:lpstr>ACTIVITY 2 Answers</vt:lpstr>
      <vt:lpstr>General equations</vt:lpstr>
      <vt:lpstr>ACTIVITY 3 - Construct word equations for metals listed in the reactivity series reacting with oxygen, water and acid</vt:lpstr>
      <vt:lpstr>ACTIVITY 3 ANSWERS </vt:lpstr>
      <vt:lpstr>RECAP KS3 –naming salts</vt:lpstr>
      <vt:lpstr>ACTIVITY 4 - Construct word equations for metals listed in the reactivity series reacting with oxygen, water and acid</vt:lpstr>
      <vt:lpstr>ACTIVITY 4 - Construct word equations for metals listed in the reactivity series reacting with oxygen, water and acid</vt:lpstr>
      <vt:lpstr>ACTIVITY 4 ANSWERS – PEER ASSESSMENT</vt:lpstr>
      <vt:lpstr>ACTIVITY 4 Challenge answers</vt:lpstr>
      <vt:lpstr>Stretch and challenge </vt:lpstr>
      <vt:lpstr>Stretch and challenge answers</vt:lpstr>
      <vt:lpstr>Plenary: How are you feeling? </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Thomas Kelly</dc:creator>
  <cp:lastModifiedBy>Helen Bradford</cp:lastModifiedBy>
  <cp:revision>96</cp:revision>
  <dcterms:created xsi:type="dcterms:W3CDTF">2018-04-17T10:43:12Z</dcterms:created>
  <dcterms:modified xsi:type="dcterms:W3CDTF">2020-11-05T17:17:51Z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