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6" r:id="rId3"/>
    <p:sldId id="267" r:id="rId4"/>
    <p:sldId id="268" r:id="rId5"/>
    <p:sldId id="269" r:id="rId6"/>
    <p:sldId id="270" r:id="rId7"/>
    <p:sldId id="272" r:id="rId8"/>
    <p:sldId id="271" r:id="rId9"/>
    <p:sldId id="262" r:id="rId10"/>
    <p:sldId id="263" r:id="rId11"/>
    <p:sldId id="264" r:id="rId12"/>
  </p:sldIdLst>
  <p:sldSz cx="13004800" cy="9753600"/>
  <p:notesSz cx="7010400" cy="92964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5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0404276-67ED-4BBB-9329-8E3C8588B80F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830C763-E80B-4603-AF00-A62E1374D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59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73CB-38B2-4B1F-B47F-6615FC88E4FF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03690" y="9251950"/>
            <a:ext cx="384721" cy="379591"/>
          </a:xfrm>
        </p:spPr>
        <p:txBody>
          <a:bodyPr/>
          <a:lstStyle/>
          <a:p>
            <a:fld id="{B483295B-4424-4FBC-8AC2-995CF5B82A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148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youtube.com/watch?v=6Z1DWA-_0e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vzJmloK8am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gifcreator.me/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ezgif.com/maker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gifcreator.me/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hyperlink" Target="http://ezgif.com/maker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subTitle" sz="quarter" idx="1"/>
          </p:nvPr>
        </p:nvSpPr>
        <p:spPr>
          <a:xfrm>
            <a:off x="202005" y="7726058"/>
            <a:ext cx="12600790" cy="18566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What can you tell me about </a:t>
            </a:r>
            <a:r>
              <a:rPr dirty="0" err="1" smtClean="0"/>
              <a:t>th</a:t>
            </a:r>
            <a:r>
              <a:rPr lang="en-GB" dirty="0" smtClean="0"/>
              <a:t>e</a:t>
            </a:r>
            <a:r>
              <a:rPr dirty="0" smtClean="0"/>
              <a:t>s</a:t>
            </a:r>
            <a:r>
              <a:rPr lang="en-GB" dirty="0" smtClean="0"/>
              <a:t>e</a:t>
            </a:r>
            <a:r>
              <a:rPr dirty="0" smtClean="0"/>
              <a:t> </a:t>
            </a:r>
            <a:r>
              <a:rPr dirty="0"/>
              <a:t>image</a:t>
            </a:r>
            <a:r>
              <a:rPr dirty="0" smtClean="0"/>
              <a:t>?</a:t>
            </a:r>
            <a:endParaRPr lang="en-GB" dirty="0" smtClean="0"/>
          </a:p>
          <a:p>
            <a:r>
              <a:rPr lang="en-GB" dirty="0" smtClean="0"/>
              <a:t>What do you think is going on?</a:t>
            </a:r>
          </a:p>
          <a:p>
            <a:r>
              <a:rPr lang="en-GB" dirty="0" smtClean="0"/>
              <a:t>What type of photography is it?</a:t>
            </a:r>
          </a:p>
          <a:p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541867" y="188172"/>
            <a:ext cx="142240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DNA</a:t>
            </a:r>
            <a:endParaRPr kumimoji="0" lang="en-GB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11" y="1255620"/>
            <a:ext cx="11840912" cy="605958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92923d_5fcd012fd7f0428a911d7dbe95cb2a0f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79143"/>
            <a:ext cx="13004801" cy="9195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 smtClean="0"/>
              <a:t>Peer Assessment</a:t>
            </a:r>
            <a:br>
              <a:rPr lang="en-GB" dirty="0" smtClean="0"/>
            </a:br>
            <a:r>
              <a:rPr lang="en-GB" sz="4000" dirty="0" smtClean="0"/>
              <a:t>Reference Page</a:t>
            </a:r>
            <a:endParaRPr lang="en-GB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dirty="0" smtClean="0"/>
              <a:t>Using the sheet/table look through what your partner has done so far on their reference page and tick if completed </a:t>
            </a:r>
            <a:r>
              <a:rPr lang="en-GB" b="1" u="sng" dirty="0" smtClean="0"/>
              <a:t>fully</a:t>
            </a:r>
          </a:p>
          <a:p>
            <a:pPr marL="742950" indent="-742950">
              <a:buFont typeface="+mj-lt"/>
              <a:buAutoNum type="arabicPeriod"/>
            </a:pPr>
            <a:r>
              <a:rPr lang="en-GB" dirty="0" smtClean="0"/>
              <a:t>Glue the assessment to the back of their large paper and hand back for them to complete this lesson</a:t>
            </a:r>
            <a:endParaRPr lang="en-GB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9279" y="0"/>
            <a:ext cx="3629616" cy="35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4080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000" y="330137"/>
            <a:ext cx="6311831" cy="617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13" u="sng" dirty="0"/>
              <a:t>NARRATIVE PHOTOGRAPHY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3933" y="8996267"/>
            <a:ext cx="3903625" cy="61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707" u="sng" dirty="0"/>
              <a:t>Duane Michaels ‘Chance Meeting’ 1970</a:t>
            </a:r>
          </a:p>
        </p:txBody>
      </p:sp>
      <p:pic>
        <p:nvPicPr>
          <p:cNvPr id="7" name="Picture 6" descr="2015-02-02-michals-e14228444886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558" y="7152690"/>
            <a:ext cx="4817242" cy="24613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000" y="1369267"/>
            <a:ext cx="10688229" cy="967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44" b="1" i="1" dirty="0"/>
              <a:t>‘Narrative Photography is the idea that photography can be used to tell a story.’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9000" y="2701173"/>
            <a:ext cx="7529654" cy="534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Narrative image making can come in different forms such as moving image (film) or </a:t>
            </a:r>
            <a:r>
              <a:rPr lang="en-US" sz="2133" b="1" dirty="0"/>
              <a:t>sequence imagery</a:t>
            </a:r>
            <a:r>
              <a:rPr lang="en-US" sz="2133" dirty="0"/>
              <a:t>, magazines, photo essays and </a:t>
            </a:r>
            <a:r>
              <a:rPr lang="en-US" sz="2133" b="1" dirty="0"/>
              <a:t>still images</a:t>
            </a:r>
            <a:r>
              <a:rPr lang="en-US" sz="2133" dirty="0"/>
              <a:t>. Narrative image making is a way to discuss pictures in a story form, such as a </a:t>
            </a:r>
            <a:r>
              <a:rPr lang="en-US" sz="2133" b="1" dirty="0"/>
              <a:t>book or a series.  </a:t>
            </a:r>
          </a:p>
          <a:p>
            <a:r>
              <a:rPr lang="en-US" sz="2133" dirty="0"/>
              <a:t>However remember- A story is a sequence of events unfolding over time, but a photograph is a </a:t>
            </a:r>
            <a:r>
              <a:rPr lang="en-US" sz="2133" b="1" dirty="0"/>
              <a:t>single moment frozen in time </a:t>
            </a:r>
            <a:r>
              <a:rPr lang="en-US" sz="2133" dirty="0"/>
              <a:t>removed from the timeline- </a:t>
            </a:r>
            <a:r>
              <a:rPr lang="en-US" sz="2133" b="1" dirty="0"/>
              <a:t>Focusing on an event. </a:t>
            </a:r>
          </a:p>
          <a:p>
            <a:r>
              <a:rPr lang="en-US" sz="2133" dirty="0"/>
              <a:t>A narrative story has a beginning, middle, and end. </a:t>
            </a:r>
          </a:p>
          <a:p>
            <a:r>
              <a:rPr lang="en-US" sz="2133" dirty="0"/>
              <a:t>Narrative photography presents a Enigma Code to the viewer, a sort of fill in the blanks of what has happened and is about to happen. </a:t>
            </a:r>
          </a:p>
          <a:p>
            <a:r>
              <a:rPr lang="en-US" sz="2133" dirty="0"/>
              <a:t>A staged narrative concept can be pretty much anything the photographer wishes to express because the methodology allows you to produce practically anything.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533" y="2321317"/>
            <a:ext cx="3992114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8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000" y="330137"/>
            <a:ext cx="6311831" cy="617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13" u="sng" dirty="0"/>
              <a:t>NARRATIVE PHOTOGRAPHY</a:t>
            </a:r>
          </a:p>
        </p:txBody>
      </p:sp>
      <p:pic>
        <p:nvPicPr>
          <p:cNvPr id="10" name="Picture 9" descr="Screen Shot 2018-01-31 at 21.50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56" y="1729875"/>
            <a:ext cx="6039144" cy="4029968"/>
          </a:xfrm>
          <a:prstGeom prst="rect">
            <a:avLst/>
          </a:prstGeom>
        </p:spPr>
      </p:pic>
      <p:pic>
        <p:nvPicPr>
          <p:cNvPr id="11" name="Picture 10" descr="Screen Shot 2018-01-31 at 21.50.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100" y="4077901"/>
            <a:ext cx="6086222" cy="40229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29864" y="8100802"/>
            <a:ext cx="7568458" cy="166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5120" dirty="0">
                <a:hlinkClick r:id="rId4"/>
              </a:rPr>
              <a:t>https://www.youtube.com/watch?v=6Z1DWA-_0eo</a:t>
            </a:r>
            <a:endParaRPr lang="en-US" sz="5120" dirty="0"/>
          </a:p>
        </p:txBody>
      </p:sp>
    </p:spTree>
    <p:extLst>
      <p:ext uri="{BB962C8B-B14F-4D97-AF65-F5344CB8AC3E}">
        <p14:creationId xmlns:p14="http://schemas.microsoft.com/office/powerpoint/2010/main" val="343338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000" y="330137"/>
            <a:ext cx="6311831" cy="617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13" u="sng" dirty="0"/>
              <a:t>NARRATIVE PHOTOGRAPHY</a:t>
            </a:r>
          </a:p>
        </p:txBody>
      </p:sp>
      <p:pic>
        <p:nvPicPr>
          <p:cNvPr id="6" name="Picture 5" descr="2015-02-02-michals-e14228444886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00" y="1314682"/>
            <a:ext cx="5371366" cy="27444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6741" y="4059114"/>
            <a:ext cx="3903625" cy="61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707" u="sng" dirty="0"/>
              <a:t>Duane Michaels ‘Chance Meeting’ 1970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4455" y="3983041"/>
            <a:ext cx="3948336" cy="705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1" u="sng" dirty="0"/>
              <a:t>Sam Taylor ‘A matter of time’ 2007</a:t>
            </a:r>
          </a:p>
        </p:txBody>
      </p:sp>
      <p:pic>
        <p:nvPicPr>
          <p:cNvPr id="15" name="Picture 14" descr="sam-taylor-johnson-still-life-screensho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958" y="986727"/>
            <a:ext cx="5207834" cy="2996314"/>
          </a:xfrm>
          <a:prstGeom prst="rect">
            <a:avLst/>
          </a:prstGeom>
        </p:spPr>
      </p:pic>
      <p:pic>
        <p:nvPicPr>
          <p:cNvPr id="17" name="Picture 16" descr="eadweard-muybridge-photographer-eadweard-muybridge-s-study-of-a-horse-at-full-gallop-in-collotype-print_a-l-3598055-49907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261" y="4836661"/>
            <a:ext cx="4684479" cy="35176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94389" y="8354279"/>
            <a:ext cx="5053478" cy="3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991" u="sng" dirty="0" smtClean="0"/>
              <a:t>Edward </a:t>
            </a:r>
            <a:r>
              <a:rPr lang="en-GB" sz="1991" u="sng" dirty="0"/>
              <a:t>Muybridge ‘Horse in Motion’ 1886</a:t>
            </a:r>
          </a:p>
        </p:txBody>
      </p:sp>
    </p:spTree>
    <p:extLst>
      <p:ext uri="{BB962C8B-B14F-4D97-AF65-F5344CB8AC3E}">
        <p14:creationId xmlns:p14="http://schemas.microsoft.com/office/powerpoint/2010/main" val="292740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2834" y="6455631"/>
            <a:ext cx="65024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htps</a:t>
            </a:r>
            <a:r>
              <a:rPr lang="en-GB" dirty="0"/>
              <a:t>://www.youtube.com/watch?v=vzJmloK8am0</a:t>
            </a:r>
          </a:p>
        </p:txBody>
      </p:sp>
      <p:pic>
        <p:nvPicPr>
          <p:cNvPr id="3" name="vzJmloK8am0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158034" y="3026721"/>
            <a:ext cx="4572000" cy="2571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2571" y="639846"/>
            <a:ext cx="1120626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Watch the video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How do you think they produced this music video?</a:t>
            </a:r>
            <a:endParaRPr kumimoji="0" lang="en-GB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936671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214622" y="177800"/>
            <a:ext cx="1257555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Making a Goggly Eye Object Gif</a:t>
            </a:r>
          </a:p>
        </p:txBody>
      </p:sp>
      <p:pic>
        <p:nvPicPr>
          <p:cNvPr id="142" name="www.GIFCreator.me_EfyXIs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35764" y="6786039"/>
            <a:ext cx="3323946" cy="2783632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214622" y="974725"/>
            <a:ext cx="12575557" cy="6265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64583" indent="-264583" algn="l">
              <a:lnSpc>
                <a:spcPct val="150000"/>
              </a:lnSpc>
              <a:buSzPct val="100000"/>
              <a:buAutoNum type="arabicPeriod"/>
              <a:defRPr sz="21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Select your object from your pencil case and stick some sticker eyes on to it</a:t>
            </a:r>
            <a:r>
              <a:rPr dirty="0" smtClean="0"/>
              <a:t>.</a:t>
            </a:r>
            <a:r>
              <a:rPr lang="en-GB" dirty="0" smtClean="0"/>
              <a:t> Using a piece of paper design stick arms/legs</a:t>
            </a:r>
            <a:endParaRPr dirty="0"/>
          </a:p>
          <a:p>
            <a:pPr marL="264583" indent="-264583" algn="l">
              <a:lnSpc>
                <a:spcPct val="150000"/>
              </a:lnSpc>
              <a:buSzPct val="100000"/>
              <a:buAutoNum type="arabicPeriod"/>
              <a:defRPr sz="21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Take 10 photographs of your object, remembering to move your object around so it looks like its </a:t>
            </a:r>
            <a:r>
              <a:rPr dirty="0" smtClean="0"/>
              <a:t>moving</a:t>
            </a:r>
            <a:r>
              <a:rPr lang="en-GB" dirty="0" smtClean="0"/>
              <a:t>, including the paper to make him look like his arms/legs are moving too</a:t>
            </a:r>
            <a:endParaRPr dirty="0"/>
          </a:p>
          <a:p>
            <a:pPr marL="264583" indent="-264583" algn="l">
              <a:lnSpc>
                <a:spcPct val="150000"/>
              </a:lnSpc>
              <a:buSzPct val="100000"/>
              <a:buAutoNum type="arabicPeriod"/>
              <a:defRPr sz="21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Upload your images to your </a:t>
            </a:r>
            <a:r>
              <a:rPr lang="en-GB" dirty="0" smtClean="0"/>
              <a:t>area (photography folder)</a:t>
            </a:r>
            <a:endParaRPr dirty="0"/>
          </a:p>
          <a:p>
            <a:pPr marL="264583" indent="-264583" algn="l">
              <a:lnSpc>
                <a:spcPct val="150000"/>
              </a:lnSpc>
              <a:buSzPct val="100000"/>
              <a:buAutoNum type="arabicPeriod"/>
              <a:defRPr sz="21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dirty="0" smtClean="0"/>
              <a:t>Save</a:t>
            </a:r>
            <a:r>
              <a:rPr dirty="0" smtClean="0"/>
              <a:t> </a:t>
            </a:r>
            <a:r>
              <a:rPr dirty="0"/>
              <a:t>your images as jpeg (Go to File… </a:t>
            </a:r>
            <a:r>
              <a:rPr lang="en-GB" dirty="0"/>
              <a:t>S</a:t>
            </a:r>
            <a:r>
              <a:rPr lang="en-GB" dirty="0" smtClean="0"/>
              <a:t>ave as</a:t>
            </a:r>
            <a:r>
              <a:rPr dirty="0" smtClean="0"/>
              <a:t>… </a:t>
            </a:r>
            <a:r>
              <a:rPr dirty="0"/>
              <a:t>Select </a:t>
            </a:r>
            <a:r>
              <a:rPr dirty="0" smtClean="0"/>
              <a:t>Jpeg</a:t>
            </a:r>
            <a:r>
              <a:rPr lang="en-GB" dirty="0" smtClean="0"/>
              <a:t> in the drop down box</a:t>
            </a:r>
            <a:r>
              <a:rPr dirty="0" smtClean="0"/>
              <a:t> </a:t>
            </a:r>
            <a:r>
              <a:rPr dirty="0"/>
              <a:t>then </a:t>
            </a:r>
            <a:r>
              <a:rPr dirty="0" err="1" smtClean="0"/>
              <a:t>clic</a:t>
            </a:r>
            <a:r>
              <a:rPr lang="en-GB" dirty="0" smtClean="0"/>
              <a:t>k </a:t>
            </a:r>
            <a:r>
              <a:rPr dirty="0" smtClean="0"/>
              <a:t>save </a:t>
            </a:r>
            <a:r>
              <a:rPr lang="en-GB" dirty="0" smtClean="0"/>
              <a:t>to your area</a:t>
            </a:r>
            <a:r>
              <a:rPr dirty="0" smtClean="0"/>
              <a:t>).</a:t>
            </a:r>
            <a:endParaRPr dirty="0"/>
          </a:p>
          <a:p>
            <a:pPr marL="264583" indent="-264583" algn="l">
              <a:lnSpc>
                <a:spcPct val="150000"/>
              </a:lnSpc>
              <a:buSzPct val="100000"/>
              <a:buAutoNum type="arabicPeriod"/>
              <a:defRPr sz="21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Open up the internet and go to </a:t>
            </a:r>
            <a:r>
              <a:rPr u="sng" dirty="0">
                <a:hlinkClick r:id="rId3"/>
              </a:rPr>
              <a:t>http://gifcreator.me/</a:t>
            </a:r>
            <a:r>
              <a:rPr dirty="0"/>
              <a:t> OR </a:t>
            </a:r>
            <a:r>
              <a:rPr u="sng" dirty="0">
                <a:hlinkClick r:id="rId4"/>
              </a:rPr>
              <a:t>http://ezgif.com/maker/</a:t>
            </a:r>
            <a:r>
              <a:rPr dirty="0"/>
              <a:t> (if these do not work search for Gif maker and you will find many websites)</a:t>
            </a:r>
          </a:p>
          <a:p>
            <a:pPr marL="264583" indent="-264583" algn="l">
              <a:lnSpc>
                <a:spcPct val="150000"/>
              </a:lnSpc>
              <a:buSzPct val="100000"/>
              <a:buAutoNum type="arabicPeriod"/>
              <a:defRPr sz="21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Once you are happy with your Gif, make sure you save it onto your </a:t>
            </a:r>
            <a:r>
              <a:rPr lang="en-GB" dirty="0" smtClean="0"/>
              <a:t>area</a:t>
            </a:r>
            <a:endParaRPr dirty="0"/>
          </a:p>
          <a:p>
            <a:pPr algn="l">
              <a:lnSpc>
                <a:spcPct val="150000"/>
              </a:lnSpc>
              <a:defRPr sz="2100"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  <a:p>
            <a:pPr algn="l">
              <a:lnSpc>
                <a:spcPct val="150000"/>
              </a:lnSpc>
              <a:defRPr sz="21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You may like to experiment with adding text and other drawn elements to your photos!</a:t>
            </a:r>
          </a:p>
          <a:p>
            <a:pPr algn="l">
              <a:lnSpc>
                <a:spcPct val="150000"/>
              </a:lnSpc>
              <a:defRPr sz="1500"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68545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92923d_5fcd012fd7f0428a911d7dbe95cb2a0f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88932" y="0"/>
            <a:ext cx="3012763" cy="2130237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>
            <a:off x="93898" y="1869080"/>
            <a:ext cx="7507798" cy="6258123"/>
          </a:xfrm>
          <a:prstGeom prst="rect">
            <a:avLst/>
          </a:prstGeom>
          <a:solidFill>
            <a:srgbClr val="FFFCA2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defRPr sz="2500">
                <a:latin typeface="Impact"/>
                <a:ea typeface="Impact"/>
                <a:cs typeface="Impact"/>
                <a:sym typeface="Impact"/>
              </a:defRPr>
            </a:pPr>
            <a:r>
              <a:rPr dirty="0" smtClean="0"/>
              <a:t>TASK </a:t>
            </a:r>
            <a:r>
              <a:rPr dirty="0"/>
              <a:t>1</a:t>
            </a:r>
          </a:p>
          <a:p>
            <a:pPr algn="l">
              <a:defRPr sz="25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dirty="0" smtClean="0"/>
              <a:t>Find</a:t>
            </a:r>
            <a:r>
              <a:rPr dirty="0" smtClean="0"/>
              <a:t> </a:t>
            </a:r>
            <a:r>
              <a:rPr dirty="0"/>
              <a:t>at least </a:t>
            </a:r>
            <a:r>
              <a:rPr lang="en-GB" dirty="0" smtClean="0"/>
              <a:t>6</a:t>
            </a:r>
            <a:r>
              <a:rPr dirty="0" smtClean="0"/>
              <a:t> </a:t>
            </a:r>
            <a:r>
              <a:rPr dirty="0"/>
              <a:t>images you like and </a:t>
            </a:r>
            <a:r>
              <a:rPr dirty="0" smtClean="0"/>
              <a:t>print</a:t>
            </a:r>
            <a:r>
              <a:rPr lang="en-GB" dirty="0" smtClean="0"/>
              <a:t>. Find as much information (plus what you have noted down)</a:t>
            </a:r>
          </a:p>
          <a:p>
            <a:pPr algn="l">
              <a:defRPr sz="2500">
                <a:latin typeface="Gill Sans"/>
                <a:ea typeface="Gill Sans"/>
                <a:cs typeface="Gill Sans"/>
                <a:sym typeface="Gill Sans"/>
              </a:defRPr>
            </a:pPr>
            <a:endParaRPr lang="en-GB" dirty="0" smtClean="0">
              <a:solidFill>
                <a:srgbClr val="00B0F0"/>
              </a:solidFill>
            </a:endParaRP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500">
                <a:latin typeface="Impact"/>
                <a:ea typeface="Impact"/>
                <a:cs typeface="Impact"/>
                <a:sym typeface="Impact"/>
              </a:defRPr>
            </a:pPr>
            <a:r>
              <a:rPr lang="en-GB" dirty="0"/>
              <a:t>TASK </a:t>
            </a:r>
            <a:r>
              <a:rPr lang="en-GB" dirty="0" smtClean="0"/>
              <a:t>2</a:t>
            </a:r>
            <a:endParaRPr lang="en-GB" dirty="0"/>
          </a:p>
          <a:p>
            <a:pPr algn="l">
              <a:defRPr sz="25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 smtClean="0"/>
              <a:t>Using </a:t>
            </a:r>
            <a:r>
              <a:rPr dirty="0"/>
              <a:t>the ‘</a:t>
            </a:r>
            <a:r>
              <a:rPr dirty="0" err="1"/>
              <a:t>Analysing</a:t>
            </a:r>
            <a:r>
              <a:rPr dirty="0"/>
              <a:t> photographers’ handout handwrite or type up your analysis of </a:t>
            </a:r>
            <a:r>
              <a:rPr dirty="0">
                <a:latin typeface="Gill Sans SemiBold"/>
                <a:ea typeface="Gill Sans SemiBold"/>
                <a:cs typeface="Gill Sans SemiBold"/>
                <a:sym typeface="Gill Sans SemiBold"/>
              </a:rPr>
              <a:t>one</a:t>
            </a:r>
            <a:r>
              <a:rPr dirty="0"/>
              <a:t> of your found images</a:t>
            </a:r>
            <a:r>
              <a:rPr dirty="0" smtClean="0"/>
              <a:t>.</a:t>
            </a:r>
            <a:endParaRPr lang="en-GB" dirty="0" smtClean="0"/>
          </a:p>
          <a:p>
            <a:pPr algn="l">
              <a:defRPr sz="2500"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500">
                <a:latin typeface="Impact"/>
                <a:ea typeface="Impact"/>
                <a:cs typeface="Impact"/>
                <a:sym typeface="Impact"/>
              </a:defRPr>
            </a:pPr>
            <a:r>
              <a:rPr dirty="0" smtClean="0"/>
              <a:t>TASK </a:t>
            </a:r>
            <a:r>
              <a:rPr dirty="0"/>
              <a:t>3</a:t>
            </a:r>
          </a:p>
          <a:p>
            <a:pPr algn="l">
              <a:defRPr sz="25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dirty="0" smtClean="0"/>
              <a:t>Creatively write the title - o</a:t>
            </a:r>
            <a:r>
              <a:rPr dirty="0" smtClean="0"/>
              <a:t>n </a:t>
            </a:r>
            <a:r>
              <a:rPr lang="en-GB" dirty="0" smtClean="0"/>
              <a:t>your A3 paper </a:t>
            </a:r>
            <a:r>
              <a:rPr dirty="0" smtClean="0"/>
              <a:t>and creative</a:t>
            </a:r>
            <a:r>
              <a:rPr lang="en-GB" dirty="0" smtClean="0"/>
              <a:t>l</a:t>
            </a:r>
            <a:r>
              <a:rPr dirty="0" smtClean="0"/>
              <a:t>y </a:t>
            </a:r>
            <a:r>
              <a:rPr dirty="0"/>
              <a:t>present the </a:t>
            </a:r>
            <a:r>
              <a:rPr dirty="0" smtClean="0"/>
              <a:t>images</a:t>
            </a:r>
            <a:r>
              <a:rPr lang="en-GB" dirty="0" smtClean="0"/>
              <a:t> and information, (</a:t>
            </a:r>
            <a:r>
              <a:rPr lang="en-GB" b="1" dirty="0" smtClean="0">
                <a:solidFill>
                  <a:srgbClr val="7030A0"/>
                </a:solidFill>
              </a:rPr>
              <a:t>discussing at least one photo in detail, information about the project/artist, camera settings, composition of the photos and possible ideas</a:t>
            </a:r>
            <a:r>
              <a:rPr lang="en-GB" dirty="0" smtClean="0"/>
              <a:t>)</a:t>
            </a:r>
          </a:p>
        </p:txBody>
      </p:sp>
      <p:graphicFrame>
        <p:nvGraphicFramePr>
          <p:cNvPr id="150" name="Table 150"/>
          <p:cNvGraphicFramePr/>
          <p:nvPr>
            <p:extLst/>
          </p:nvPr>
        </p:nvGraphicFramePr>
        <p:xfrm>
          <a:off x="7728948" y="1199312"/>
          <a:ext cx="5090814" cy="8396449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676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4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0069">
                <a:tc gridSpan="2">
                  <a:txBody>
                    <a:bodyPr/>
                    <a:lstStyle/>
                    <a:p>
                      <a:pPr defTabSz="914400">
                        <a:defRPr sz="2900" b="0">
                          <a:latin typeface="Lemon/Milk"/>
                          <a:ea typeface="Lemon/Milk"/>
                          <a:cs typeface="Lemon/Milk"/>
                          <a:sym typeface="Lemon/Milk"/>
                        </a:defRPr>
                      </a:pPr>
                      <a:r>
                        <a:rPr dirty="0"/>
                        <a:t>GCSE photography</a:t>
                      </a:r>
                    </a:p>
                    <a:p>
                      <a:pPr defTabSz="914400">
                        <a:defRPr sz="2900" b="0">
                          <a:latin typeface="Lemon/Milk"/>
                          <a:ea typeface="Lemon/Milk"/>
                          <a:cs typeface="Lemon/Milk"/>
                          <a:sym typeface="Lemon/Milk"/>
                        </a:defRPr>
                      </a:pPr>
                      <a:r>
                        <a:rPr lang="en-GB" dirty="0" smtClean="0"/>
                        <a:t>Progress Indicators</a:t>
                      </a:r>
                      <a:endParaRPr dirty="0"/>
                    </a:p>
                  </a:txBody>
                  <a:tcPr marL="50800" marR="50800" marT="50800" marB="50800" anchor="ctr" horzOverflow="overflow">
                    <a:lnL w="50800">
                      <a:solidFill>
                        <a:srgbClr val="5E5E5E"/>
                      </a:solidFill>
                      <a:miter lim="400000"/>
                    </a:lnL>
                    <a:lnR w="50800">
                      <a:solidFill>
                        <a:srgbClr val="5E5E5E"/>
                      </a:solidFill>
                      <a:miter lim="400000"/>
                    </a:lnR>
                    <a:lnT w="50800">
                      <a:solidFill>
                        <a:srgbClr val="5E5E5E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7A81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2630">
                <a:tc>
                  <a:txBody>
                    <a:bodyPr/>
                    <a:lstStyle/>
                    <a:p>
                      <a:pPr defTabSz="914400"/>
                      <a:r>
                        <a:rPr lang="en-GB" sz="2400" b="1" dirty="0" smtClean="0">
                          <a:solidFill>
                            <a:srgbClr val="FFFFFF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Basic Requirements</a:t>
                      </a:r>
                      <a:endParaRPr sz="2400" b="1" dirty="0">
                        <a:solidFill>
                          <a:srgbClr val="FFFFFF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50800" marR="50800" marT="50800" marB="50800" vert="vert270" anchor="ctr" horzOverflow="overflow">
                    <a:lnL w="50800">
                      <a:solidFill>
                        <a:srgbClr val="5E5E5E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chemeClr val="accent2">
                        <a:hueOff val="-2473793"/>
                        <a:satOff val="-50209"/>
                        <a:lumOff val="2354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 defTabSz="914400">
                        <a:buSzPct val="100000"/>
                        <a:buChar char="•"/>
                        <a:defRPr sz="1700"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r>
                        <a:rPr dirty="0"/>
                        <a:t>Described the work of </a:t>
                      </a:r>
                      <a:r>
                        <a:rPr lang="en-GB" dirty="0" smtClean="0"/>
                        <a:t>Taylor Jones and Dear Photograph</a:t>
                      </a:r>
                      <a:r>
                        <a:rPr dirty="0" smtClean="0"/>
                        <a:t> </a:t>
                      </a:r>
                      <a:endParaRPr dirty="0"/>
                    </a:p>
                    <a:p>
                      <a:pPr algn="l" defTabSz="914400">
                        <a:defRPr sz="1700"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dirty="0"/>
                    </a:p>
                    <a:p>
                      <a:pPr marL="228600" indent="-228600" algn="l" defTabSz="914400">
                        <a:buSzPct val="100000"/>
                        <a:buChar char="•"/>
                        <a:defRPr sz="1700"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r>
                        <a:rPr dirty="0"/>
                        <a:t>Presented a selection of images by the photographer in your sketchbook</a:t>
                      </a:r>
                    </a:p>
                    <a:p>
                      <a:pPr algn="l" defTabSz="914400">
                        <a:defRPr sz="1700"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dirty="0"/>
                    </a:p>
                    <a:p>
                      <a:pPr marL="228600" indent="-228600" algn="l" defTabSz="914400">
                        <a:buSzPct val="100000"/>
                        <a:buChar char="•"/>
                        <a:defRPr sz="1700"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r>
                        <a:rPr dirty="0"/>
                        <a:t>Added the photographers name to the page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50800">
                      <a:solidFill>
                        <a:srgbClr val="5E5E5E"/>
                      </a:solidFill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2630">
                <a:tc>
                  <a:txBody>
                    <a:bodyPr/>
                    <a:lstStyle/>
                    <a:p>
                      <a:pPr defTabSz="914400"/>
                      <a:r>
                        <a:rPr lang="en-GB" sz="2400" b="1" dirty="0" smtClean="0">
                          <a:solidFill>
                            <a:srgbClr val="FFFFFF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Good </a:t>
                      </a:r>
                      <a:endParaRPr sz="2400" b="1" dirty="0">
                        <a:solidFill>
                          <a:srgbClr val="FFFFFF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50800" marR="50800" marT="50800" marB="50800" vert="vert270" anchor="ctr" horzOverflow="overflow">
                    <a:lnL w="50800">
                      <a:solidFill>
                        <a:srgbClr val="5E5E5E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chemeClr val="accent4">
                        <a:hueOff val="384618"/>
                        <a:satOff val="3869"/>
                        <a:lumOff val="58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4310" indent="-194310" algn="l" defTabSz="914400">
                        <a:buSzPct val="100000"/>
                        <a:buChar char="•"/>
                        <a:defRPr sz="1700"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r>
                        <a:rPr dirty="0"/>
                        <a:t>Answered some questions from each heading on the ‘How do I…</a:t>
                      </a:r>
                      <a:r>
                        <a:rPr dirty="0" err="1"/>
                        <a:t>Analyse</a:t>
                      </a:r>
                      <a:r>
                        <a:rPr dirty="0"/>
                        <a:t> a Photographers work?’ sheet</a:t>
                      </a:r>
                    </a:p>
                    <a:p>
                      <a:pPr algn="l" defTabSz="914400">
                        <a:defRPr sz="1700"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dirty="0"/>
                    </a:p>
                    <a:p>
                      <a:pPr marL="194310" indent="-194310" algn="l" defTabSz="914400">
                        <a:buSzPct val="100000"/>
                        <a:buChar char="•"/>
                        <a:defRPr sz="1700"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r>
                        <a:rPr dirty="0"/>
                        <a:t>A range of neatly cut out and presented images </a:t>
                      </a:r>
                      <a:r>
                        <a:rPr lang="en-GB" dirty="0" smtClean="0"/>
                        <a:t>for the project</a:t>
                      </a: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50800">
                      <a:solidFill>
                        <a:srgbClr val="5E5E5E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1120">
                <a:tc>
                  <a:txBody>
                    <a:bodyPr/>
                    <a:lstStyle/>
                    <a:p>
                      <a:pPr defTabSz="914400"/>
                      <a:r>
                        <a:rPr lang="en-GB" sz="2400" b="1" dirty="0" smtClean="0">
                          <a:solidFill>
                            <a:srgbClr val="FFFFFF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Outstanding</a:t>
                      </a:r>
                      <a:endParaRPr sz="2400" b="1" dirty="0">
                        <a:solidFill>
                          <a:srgbClr val="FFFFFF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50800" marR="50800" marT="50800" marB="50800" vert="vert270" anchor="ctr" horzOverflow="overflow">
                    <a:lnL w="50800">
                      <a:solidFill>
                        <a:srgbClr val="5E5E5E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50800">
                      <a:solidFill>
                        <a:srgbClr val="5E5E5E"/>
                      </a:solidFill>
                      <a:miter lim="400000"/>
                    </a:lnB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 defTabSz="914400">
                        <a:buSzPct val="100000"/>
                        <a:buChar char="•"/>
                        <a:defRPr sz="1700"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r>
                        <a:rPr dirty="0"/>
                        <a:t>Answered most questions from all the headings on the ‘How do I…</a:t>
                      </a:r>
                      <a:r>
                        <a:rPr dirty="0" err="1"/>
                        <a:t>Analyse</a:t>
                      </a:r>
                      <a:r>
                        <a:rPr dirty="0"/>
                        <a:t> a Photographers work?’ sheet</a:t>
                      </a:r>
                    </a:p>
                    <a:p>
                      <a:pPr algn="l" defTabSz="914400">
                        <a:defRPr sz="1700"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dirty="0"/>
                    </a:p>
                    <a:p>
                      <a:pPr marL="228600" indent="-228600" algn="l" defTabSz="914400">
                        <a:buSzPct val="100000"/>
                        <a:buChar char="•"/>
                        <a:defRPr sz="1700"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r>
                        <a:rPr dirty="0"/>
                        <a:t>Writing uses detailed and in-depth sentences</a:t>
                      </a:r>
                    </a:p>
                    <a:p>
                      <a:pPr algn="l" defTabSz="914400">
                        <a:defRPr sz="1700"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dirty="0"/>
                    </a:p>
                    <a:p>
                      <a:pPr marL="228600" indent="-228600" algn="l" defTabSz="914400">
                        <a:buSzPct val="100000"/>
                        <a:buChar char="•"/>
                        <a:defRPr sz="1700"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r>
                        <a:rPr dirty="0"/>
                        <a:t>Creative layout/design for the page used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50800">
                      <a:solidFill>
                        <a:srgbClr val="5E5E5E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50800">
                      <a:solidFill>
                        <a:srgbClr val="5E5E5E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1" name="Shape 151"/>
          <p:cNvSpPr/>
          <p:nvPr/>
        </p:nvSpPr>
        <p:spPr>
          <a:xfrm>
            <a:off x="7728948" y="-5722"/>
            <a:ext cx="5300612" cy="1038020"/>
          </a:xfrm>
          <a:prstGeom prst="rect">
            <a:avLst/>
          </a:prstGeom>
          <a:solidFill>
            <a:srgbClr val="9437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 smtClean="0"/>
              <a:t>To </a:t>
            </a:r>
            <a:r>
              <a:rPr dirty="0"/>
              <a:t>gain an understanding of the </a:t>
            </a:r>
            <a:r>
              <a:rPr lang="en-GB" dirty="0" smtClean="0"/>
              <a:t>project ‘Dear Photograph’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93898" y="194522"/>
            <a:ext cx="405476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Title:- </a:t>
            </a:r>
            <a:r>
              <a:rPr kumimoji="0" lang="en-GB" sz="3600" b="1" i="0" u="sng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Narrative Photography</a:t>
            </a:r>
            <a:endParaRPr kumimoji="0" lang="en-GB" sz="3600" b="1" i="0" u="sng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7095067" y="1714356"/>
            <a:ext cx="1607501" cy="5537783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7095067" y="1714356"/>
            <a:ext cx="1573273" cy="3105261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009" y="7623024"/>
            <a:ext cx="3082776" cy="207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567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11916">
            <a:off x="583500" y="80634"/>
            <a:ext cx="2257172" cy="1889245"/>
          </a:xfrm>
          <a:prstGeom prst="rect">
            <a:avLst/>
          </a:prstGeom>
        </p:spPr>
      </p:pic>
      <p:sp>
        <p:nvSpPr>
          <p:cNvPr id="124" name="Shape 124"/>
          <p:cNvSpPr/>
          <p:nvPr/>
        </p:nvSpPr>
        <p:spPr>
          <a:xfrm>
            <a:off x="129024" y="1772036"/>
            <a:ext cx="8441803" cy="5103961"/>
          </a:xfrm>
          <a:prstGeom prst="rect">
            <a:avLst/>
          </a:prstGeom>
          <a:solidFill>
            <a:srgbClr val="FFFCA2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500">
                <a:latin typeface="Impact"/>
                <a:ea typeface="Impact"/>
                <a:cs typeface="Impact"/>
                <a:sym typeface="Impact"/>
              </a:defRPr>
            </a:pPr>
            <a:r>
              <a:rPr lang="en-GB" dirty="0" smtClean="0"/>
              <a:t>Task 4</a:t>
            </a:r>
            <a:endParaRPr dirty="0"/>
          </a:p>
          <a:p>
            <a:pPr algn="l">
              <a:defRPr sz="25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Photograph an object that you have in your pencil case and turn it into a </a:t>
            </a:r>
            <a:r>
              <a:rPr dirty="0" smtClean="0"/>
              <a:t>gif</a:t>
            </a:r>
            <a:r>
              <a:rPr lang="en-GB" dirty="0" smtClean="0"/>
              <a:t> or use one of the characters to create a GIF sequence of events for that character – like the Lego Dance video – using </a:t>
            </a:r>
            <a:r>
              <a:rPr lang="en-GB" dirty="0" err="1" smtClean="0"/>
              <a:t>lego</a:t>
            </a:r>
            <a:r>
              <a:rPr lang="en-GB" dirty="0" smtClean="0"/>
              <a:t> men or googly eyes</a:t>
            </a:r>
          </a:p>
          <a:p>
            <a:pPr algn="l">
              <a:defRPr sz="2500">
                <a:latin typeface="Gill Sans"/>
                <a:ea typeface="Gill Sans"/>
                <a:cs typeface="Gill Sans"/>
                <a:sym typeface="Gill Sans"/>
              </a:defRPr>
            </a:pPr>
            <a:endParaRPr lang="en-GB" dirty="0"/>
          </a:p>
          <a:p>
            <a:pPr algn="l">
              <a:defRPr sz="25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dirty="0" smtClean="0"/>
              <a:t>A3 page must include:-</a:t>
            </a:r>
          </a:p>
          <a:p>
            <a:pPr marL="457200" indent="-457200" algn="l">
              <a:buAutoNum type="arabicParenR"/>
              <a:defRPr sz="25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b="1" dirty="0" smtClean="0"/>
              <a:t>Creative Title – </a:t>
            </a:r>
            <a:r>
              <a:rPr lang="en-GB" u="sng" dirty="0" smtClean="0">
                <a:solidFill>
                  <a:srgbClr val="FF0000"/>
                </a:solidFill>
              </a:rPr>
              <a:t>Animation &amp; Narrative Photography</a:t>
            </a:r>
            <a:endParaRPr lang="en-GB" b="1" u="sng" dirty="0" smtClean="0">
              <a:solidFill>
                <a:srgbClr val="FF0000"/>
              </a:solidFill>
            </a:endParaRPr>
          </a:p>
          <a:p>
            <a:pPr marL="457200" indent="-457200" algn="l">
              <a:buAutoNum type="arabicParenR"/>
              <a:defRPr sz="25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b="1" dirty="0" smtClean="0"/>
              <a:t>Contact sheet </a:t>
            </a:r>
            <a:r>
              <a:rPr lang="en-GB" dirty="0" smtClean="0"/>
              <a:t>– annotated with camera settings and best photo’s</a:t>
            </a:r>
          </a:p>
          <a:p>
            <a:pPr marL="457200" indent="-457200" algn="l">
              <a:buAutoNum type="arabicParenR"/>
              <a:defRPr sz="25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b="1" dirty="0" smtClean="0"/>
              <a:t>Final Photos that create your GIF Animation – </a:t>
            </a:r>
            <a:r>
              <a:rPr lang="en-GB" dirty="0" smtClean="0"/>
              <a:t>discuss GIF(animation made online) results and would could be improved</a:t>
            </a:r>
            <a:endParaRPr dirty="0"/>
          </a:p>
        </p:txBody>
      </p:sp>
      <p:sp>
        <p:nvSpPr>
          <p:cNvPr id="125" name="Shape 125"/>
          <p:cNvSpPr/>
          <p:nvPr/>
        </p:nvSpPr>
        <p:spPr>
          <a:xfrm>
            <a:off x="8822266" y="-5722"/>
            <a:ext cx="4207293" cy="1894967"/>
          </a:xfrm>
          <a:prstGeom prst="rect">
            <a:avLst/>
          </a:prstGeom>
          <a:solidFill>
            <a:srgbClr val="9437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rPr dirty="0"/>
              <a:t>Lesson Objective</a:t>
            </a:r>
          </a:p>
          <a:p>
            <a:pPr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dirty="0" smtClean="0"/>
              <a:t>To </a:t>
            </a:r>
            <a:r>
              <a:rPr lang="en-GB" dirty="0"/>
              <a:t>present the results of the GIF craze photo shoot.</a:t>
            </a:r>
          </a:p>
          <a:p>
            <a:pPr>
              <a:defRPr sz="2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</p:txBody>
      </p:sp>
      <p:graphicFrame>
        <p:nvGraphicFramePr>
          <p:cNvPr id="129" name="Table 129"/>
          <p:cNvGraphicFramePr/>
          <p:nvPr>
            <p:extLst/>
          </p:nvPr>
        </p:nvGraphicFramePr>
        <p:xfrm>
          <a:off x="8822267" y="2251061"/>
          <a:ext cx="3997496" cy="6441926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531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6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0808">
                <a:tc gridSpan="2">
                  <a:txBody>
                    <a:bodyPr/>
                    <a:lstStyle/>
                    <a:p>
                      <a:pPr defTabSz="914400">
                        <a:defRPr sz="2400" b="0">
                          <a:latin typeface="Lemon/Milk"/>
                          <a:ea typeface="Lemon/Milk"/>
                          <a:cs typeface="Lemon/Milk"/>
                          <a:sym typeface="Lemon/Milk"/>
                        </a:defRPr>
                      </a:pPr>
                      <a:r>
                        <a:t>GCSE photography</a:t>
                      </a:r>
                    </a:p>
                    <a:p>
                      <a:pPr defTabSz="914400">
                        <a:defRPr sz="2400" b="0">
                          <a:latin typeface="Lemon/Milk"/>
                          <a:ea typeface="Lemon/Milk"/>
                          <a:cs typeface="Lemon/Milk"/>
                          <a:sym typeface="Lemon/Milk"/>
                        </a:defRPr>
                      </a:pPr>
                      <a:r>
                        <a:t>Success Criteria: </a:t>
                      </a:r>
                      <a:endParaRPr sz="1900"/>
                    </a:p>
                    <a:p>
                      <a:pPr defTabSz="914400">
                        <a:defRPr sz="2400" b="0" u="sng">
                          <a:latin typeface="Lemon/Milk"/>
                          <a:ea typeface="Lemon/Milk"/>
                          <a:cs typeface="Lemon/Milk"/>
                          <a:sym typeface="Lemon/Milk"/>
                        </a:defRPr>
                      </a:pPr>
                      <a:r>
                        <a:rPr sz="1900"/>
                        <a:t> Presenting best Images</a:t>
                      </a:r>
                    </a:p>
                  </a:txBody>
                  <a:tcPr marL="50800" marR="50800" marT="50800" marB="50800" anchor="ctr" horzOverflow="overflow">
                    <a:lnL w="50800">
                      <a:solidFill>
                        <a:srgbClr val="5E5E5E"/>
                      </a:solidFill>
                      <a:miter lim="400000"/>
                    </a:lnL>
                    <a:lnR w="50800">
                      <a:solidFill>
                        <a:srgbClr val="5E5E5E"/>
                      </a:solidFill>
                      <a:miter lim="400000"/>
                    </a:lnR>
                    <a:lnT w="50800">
                      <a:solidFill>
                        <a:srgbClr val="5E5E5E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7A81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3276">
                <a:tc>
                  <a:txBody>
                    <a:bodyPr/>
                    <a:lstStyle/>
                    <a:p>
                      <a:pPr defTabSz="914400"/>
                      <a:r>
                        <a:rPr lang="en-GB" sz="1600" b="1" dirty="0" smtClean="0">
                          <a:solidFill>
                            <a:srgbClr val="FFFFFF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Basic Requirements</a:t>
                      </a:r>
                      <a:endParaRPr sz="1600" b="1" dirty="0">
                        <a:solidFill>
                          <a:srgbClr val="FFFFFF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50800" marR="50800" marT="50800" marB="50800" vert="vert270" anchor="ctr" horzOverflow="overflow">
                    <a:lnL w="50800">
                      <a:solidFill>
                        <a:srgbClr val="5E5E5E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chemeClr val="accent2">
                        <a:hueOff val="-2473792"/>
                        <a:satOff val="-50209"/>
                        <a:lumOff val="2354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 defTabSz="914400">
                        <a:buSzPct val="100000"/>
                        <a:buChar char="•"/>
                        <a:defRPr sz="1700"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r>
                        <a:rPr dirty="0"/>
                        <a:t>Best unedited and edited images printed and presented </a:t>
                      </a:r>
                      <a:r>
                        <a:rPr lang="en-GB" dirty="0" smtClean="0"/>
                        <a:t>on A3</a:t>
                      </a:r>
                      <a:r>
                        <a:rPr lang="en-GB" baseline="0" dirty="0" smtClean="0"/>
                        <a:t> page</a:t>
                      </a:r>
                      <a:endParaRPr dirty="0"/>
                    </a:p>
                    <a:p>
                      <a:pPr algn="l" defTabSz="914400">
                        <a:defRPr sz="1700"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50800">
                      <a:solidFill>
                        <a:srgbClr val="5E5E5E"/>
                      </a:solidFill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4814">
                <a:tc>
                  <a:txBody>
                    <a:bodyPr/>
                    <a:lstStyle/>
                    <a:p>
                      <a:pPr defTabSz="914400"/>
                      <a:r>
                        <a:rPr lang="en-GB" sz="1600" b="1" dirty="0" smtClean="0">
                          <a:solidFill>
                            <a:srgbClr val="FFFFFF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Good</a:t>
                      </a:r>
                      <a:endParaRPr sz="1600" b="1" dirty="0">
                        <a:solidFill>
                          <a:srgbClr val="FFFFFF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50800" marR="50800" marT="50800" marB="50800" vert="vert270" anchor="ctr" horzOverflow="overflow">
                    <a:lnL w="50800">
                      <a:solidFill>
                        <a:srgbClr val="5E5E5E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chemeClr val="accent4">
                        <a:hueOff val="384618"/>
                        <a:satOff val="3869"/>
                        <a:lumOff val="58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4310" indent="-194310" algn="l" defTabSz="914400">
                        <a:buSzPct val="100000"/>
                        <a:buChar char="•"/>
                        <a:defRPr sz="1700"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r>
                        <a:rPr dirty="0"/>
                        <a:t>Images have been edited, cropped and scaled to improve the final prints - smaller unedited images presented </a:t>
                      </a:r>
                      <a:r>
                        <a:rPr dirty="0" smtClean="0"/>
                        <a:t>alongside</a:t>
                      </a:r>
                      <a:r>
                        <a:rPr lang="en-GB" dirty="0" smtClean="0"/>
                        <a:t> – some discussion one the best images</a:t>
                      </a:r>
                      <a:r>
                        <a:rPr lang="en-GB" baseline="0" dirty="0" smtClean="0"/>
                        <a:t> </a:t>
                      </a:r>
                      <a:endParaRPr dirty="0"/>
                    </a:p>
                    <a:p>
                      <a:pPr algn="l" defTabSz="914400">
                        <a:defRPr sz="1700"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50800">
                      <a:solidFill>
                        <a:srgbClr val="5E5E5E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1156">
                <a:tc>
                  <a:txBody>
                    <a:bodyPr/>
                    <a:lstStyle/>
                    <a:p>
                      <a:pPr defTabSz="914400"/>
                      <a:r>
                        <a:rPr lang="en-GB" sz="1600" b="1" dirty="0" smtClean="0">
                          <a:solidFill>
                            <a:srgbClr val="FFFFFF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Outstanding</a:t>
                      </a:r>
                      <a:endParaRPr sz="1600" b="1" dirty="0">
                        <a:solidFill>
                          <a:srgbClr val="FFFFFF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endParaRPr>
                    </a:p>
                  </a:txBody>
                  <a:tcPr marL="50800" marR="50800" marT="50800" marB="50800" vert="vert270" anchor="ctr" horzOverflow="overflow">
                    <a:lnL w="50800">
                      <a:solidFill>
                        <a:srgbClr val="5E5E5E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50800">
                      <a:solidFill>
                        <a:srgbClr val="5E5E5E"/>
                      </a:solidFill>
                      <a:miter lim="400000"/>
                    </a:lnB>
                    <a:solidFill>
                      <a:schemeClr val="accent1">
                        <a:satOff val="-3355"/>
                        <a:lumOff val="2661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 defTabSz="914400">
                        <a:buSzPct val="100000"/>
                        <a:buChar char="•"/>
                        <a:defRPr sz="1700"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r>
                        <a:rPr dirty="0"/>
                        <a:t>Creative presentation of the </a:t>
                      </a:r>
                      <a:r>
                        <a:rPr dirty="0" smtClean="0"/>
                        <a:t>images</a:t>
                      </a:r>
                      <a:r>
                        <a:rPr lang="en-GB" dirty="0" smtClean="0"/>
                        <a:t> with discussion and improvement mentioned about GIF images</a:t>
                      </a:r>
                      <a:r>
                        <a:rPr lang="en-GB" baseline="0" dirty="0" smtClean="0"/>
                        <a:t> and the actual sequence</a:t>
                      </a:r>
                      <a:endParaRPr dirty="0"/>
                    </a:p>
                    <a:p>
                      <a:pPr algn="l" defTabSz="914400">
                        <a:defRPr sz="1700"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50800">
                      <a:solidFill>
                        <a:srgbClr val="5E5E5E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50800">
                      <a:solidFill>
                        <a:srgbClr val="5E5E5E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502776" y="8692987"/>
            <a:ext cx="65024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200" u="sng" dirty="0" smtClean="0">
                <a:hlinkClick r:id="rId3"/>
              </a:rPr>
              <a:t>http</a:t>
            </a:r>
            <a:r>
              <a:rPr lang="en-GB" sz="3200" u="sng" dirty="0">
                <a:hlinkClick r:id="rId3"/>
              </a:rPr>
              <a:t>://gifcreator.me/</a:t>
            </a:r>
            <a:r>
              <a:rPr lang="en-GB" sz="3200" dirty="0"/>
              <a:t> OR </a:t>
            </a:r>
            <a:r>
              <a:rPr lang="en-GB" sz="3200" u="sng" dirty="0">
                <a:hlinkClick r:id="rId4"/>
              </a:rPr>
              <a:t>http://ezgif.com/maker/</a:t>
            </a:r>
            <a:r>
              <a:rPr lang="en-GB" sz="32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t="782" r="2865" b="4491"/>
          <a:stretch/>
        </p:blipFill>
        <p:spPr>
          <a:xfrm rot="5400000">
            <a:off x="-282910" y="7271327"/>
            <a:ext cx="2894207" cy="20703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r="2864" b="3907"/>
          <a:stretch/>
        </p:blipFill>
        <p:spPr>
          <a:xfrm>
            <a:off x="4342865" y="6854429"/>
            <a:ext cx="3702033" cy="27430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8494" y="94208"/>
            <a:ext cx="3594464" cy="201769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113943" y="6412956"/>
            <a:ext cx="785466" cy="1259083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Arrow Connector 10"/>
          <p:cNvCxnSpPr/>
          <p:nvPr/>
        </p:nvCxnSpPr>
        <p:spPr>
          <a:xfrm flipH="1">
            <a:off x="362014" y="5062654"/>
            <a:ext cx="313181" cy="274320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9904612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4964859" y="320980"/>
            <a:ext cx="3075082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FF2600"/>
                </a:solidFill>
                <a:latin typeface="Lemon/Milk"/>
                <a:ea typeface="Lemon/Milk"/>
                <a:cs typeface="Lemon/Milk"/>
                <a:sym typeface="Lemon/Milk"/>
              </a:defRPr>
            </a:lvl1pPr>
          </a:lstStyle>
          <a:p>
            <a:r>
              <a:t>PLENERY</a:t>
            </a:r>
          </a:p>
        </p:txBody>
      </p:sp>
      <p:sp>
        <p:nvSpPr>
          <p:cNvPr id="155" name="Shape 155"/>
          <p:cNvSpPr/>
          <p:nvPr/>
        </p:nvSpPr>
        <p:spPr>
          <a:xfrm>
            <a:off x="180940" y="7208839"/>
            <a:ext cx="12642920" cy="2026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What can you NOW tell me about this </a:t>
            </a:r>
            <a:r>
              <a:rPr lang="en-GB" dirty="0" smtClean="0"/>
              <a:t>type of photography</a:t>
            </a:r>
            <a:r>
              <a:rPr dirty="0" smtClean="0"/>
              <a:t>?</a:t>
            </a:r>
            <a:endParaRPr dirty="0"/>
          </a:p>
          <a:p>
            <a:pPr>
              <a:defRPr sz="2500"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  <a:p>
            <a:pPr>
              <a:defRPr sz="25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What camera settings </a:t>
            </a:r>
            <a:r>
              <a:rPr lang="en-GB" dirty="0" smtClean="0"/>
              <a:t>do</a:t>
            </a:r>
            <a:r>
              <a:rPr dirty="0" smtClean="0"/>
              <a:t> </a:t>
            </a:r>
            <a:r>
              <a:rPr dirty="0"/>
              <a:t>you think have been used in the image above?</a:t>
            </a:r>
          </a:p>
          <a:p>
            <a:pPr>
              <a:defRPr sz="2500"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  <a:p>
            <a:pPr>
              <a:defRPr sz="2500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 How will </a:t>
            </a:r>
            <a:r>
              <a:rPr dirty="0">
                <a:latin typeface="Gill Sans SemiBold"/>
                <a:ea typeface="Gill Sans SemiBold"/>
                <a:cs typeface="Gill Sans SemiBold"/>
                <a:sym typeface="Gill Sans SemiBold"/>
              </a:rPr>
              <a:t>you</a:t>
            </a:r>
            <a:r>
              <a:rPr dirty="0"/>
              <a:t> be influenced by this </a:t>
            </a:r>
            <a:r>
              <a:rPr lang="en-GB" dirty="0" smtClean="0"/>
              <a:t>style</a:t>
            </a:r>
            <a:r>
              <a:rPr dirty="0" smtClean="0"/>
              <a:t>?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608" y="1828800"/>
            <a:ext cx="8267724" cy="4747897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870</Words>
  <Application>Microsoft Office PowerPoint</Application>
  <PresentationFormat>Custom</PresentationFormat>
  <Paragraphs>86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Calibri</vt:lpstr>
      <vt:lpstr>Gill Sans</vt:lpstr>
      <vt:lpstr>Gill Sans SemiBold</vt:lpstr>
      <vt:lpstr>Helvetica Light</vt:lpstr>
      <vt:lpstr>Helvetica Neue</vt:lpstr>
      <vt:lpstr>Impact</vt:lpstr>
      <vt:lpstr>Lemon/Milk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Peer Assessment Reference Page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 Bates</dc:creator>
  <cp:lastModifiedBy>Marie Bates</cp:lastModifiedBy>
  <cp:revision>20</cp:revision>
  <cp:lastPrinted>2018-02-01T10:06:02Z</cp:lastPrinted>
  <dcterms:modified xsi:type="dcterms:W3CDTF">2019-09-04T11:11:04Z</dcterms:modified>
</cp:coreProperties>
</file>