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360" r:id="rId2"/>
    <p:sldId id="347" r:id="rId3"/>
    <p:sldId id="362" r:id="rId4"/>
    <p:sldId id="361" r:id="rId5"/>
    <p:sldId id="348" r:id="rId6"/>
    <p:sldId id="351" r:id="rId7"/>
    <p:sldId id="363" r:id="rId8"/>
    <p:sldId id="372" r:id="rId9"/>
    <p:sldId id="364" r:id="rId10"/>
    <p:sldId id="376" r:id="rId11"/>
    <p:sldId id="375" r:id="rId12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42" autoAdjust="0"/>
    <p:restoredTop sz="99172" autoAdjust="0"/>
  </p:normalViewPr>
  <p:slideViewPr>
    <p:cSldViewPr snapToGrid="0">
      <p:cViewPr varScale="1">
        <p:scale>
          <a:sx n="89" d="100"/>
          <a:sy n="89" d="100"/>
        </p:scale>
        <p:origin x="17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F37DF5-0976-AA45-9A62-AED13EB4BB32}" type="datetimeFigureOut">
              <a:rPr lang="en-US" smtClean="0"/>
              <a:t>3/12/2020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D453E9-C7D5-344C-8B44-500593241C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464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466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552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520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430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516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69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331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997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8376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61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92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3B283-1484-4A6B-841E-4AB83F73FE35}" type="datetimeFigureOut">
              <a:rPr lang="en-GB" smtClean="0"/>
              <a:t>12/03/2020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96229-D231-484F-855F-5C310C502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679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520279" y="1173195"/>
            <a:ext cx="5088468" cy="994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DO NOW… </a:t>
            </a:r>
            <a:endParaRPr lang="en-US" b="1" u="sng" dirty="0"/>
          </a:p>
        </p:txBody>
      </p:sp>
      <p:sp>
        <p:nvSpPr>
          <p:cNvPr id="16" name="Rectangle 15"/>
          <p:cNvSpPr/>
          <p:nvPr/>
        </p:nvSpPr>
        <p:spPr>
          <a:xfrm>
            <a:off x="2802067" y="5203597"/>
            <a:ext cx="1821440" cy="12653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108514" y="2457828"/>
            <a:ext cx="2216433" cy="43282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" y="4"/>
            <a:ext cx="11761987" cy="777875"/>
          </a:xfrm>
        </p:spPr>
        <p:txBody>
          <a:bodyPr/>
          <a:lstStyle/>
          <a:p>
            <a:r>
              <a:rPr lang="en-GB" b="1" dirty="0" smtClean="0"/>
              <a:t>Title</a:t>
            </a:r>
            <a:r>
              <a:rPr lang="en-GB" dirty="0" smtClean="0"/>
              <a:t>: </a:t>
            </a:r>
            <a:r>
              <a:rPr lang="en-GB" u="sng" dirty="0" smtClean="0"/>
              <a:t>Revision – Injuries </a:t>
            </a:r>
            <a:endParaRPr lang="en-GB" u="sng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676595" y="729207"/>
            <a:ext cx="10515600" cy="516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LO: To recap sports injuries and how to reduce them</a:t>
            </a:r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06377" y="2174878"/>
            <a:ext cx="11747499" cy="44767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Name 2 soft tissue injuries (2)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Name 2 ways of reducing the risk of injuries (4)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is an example of an abrasion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Give two examples of a fracture (2)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drug will help a boxer get down to a lower weight category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</a:t>
            </a:r>
            <a:r>
              <a:rPr lang="en-US" sz="2400" b="1" dirty="0" smtClean="0"/>
              <a:t>drug </a:t>
            </a:r>
            <a:r>
              <a:rPr lang="en-US" sz="2400" dirty="0" smtClean="0"/>
              <a:t>will give you more red blood cells (1)</a:t>
            </a:r>
            <a:endParaRPr lang="en-US" sz="24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 high jumper has injured his ankle, what drug may he take so he can continue?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. Which PED masks pain?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is the aerobic threshold for exercise? (2)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What is the </a:t>
            </a:r>
            <a:r>
              <a:rPr lang="en-US" sz="2400" dirty="0" smtClean="0"/>
              <a:t>anaerobic threshold </a:t>
            </a:r>
            <a:r>
              <a:rPr lang="en-US" sz="2400" dirty="0"/>
              <a:t>for exercise? (2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324948" y="147118"/>
            <a:ext cx="3721937" cy="304698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 smtClean="0">
                <a:solidFill>
                  <a:srgbClr val="7030A0"/>
                </a:solidFill>
              </a:rPr>
              <a:t>Progress Indicators</a:t>
            </a:r>
          </a:p>
          <a:p>
            <a:pPr algn="just"/>
            <a:r>
              <a:rPr lang="en-GB" sz="1600" b="1" u="sng" dirty="0" smtClean="0"/>
              <a:t>Good progress: </a:t>
            </a:r>
            <a:r>
              <a:rPr lang="en-GB" sz="1600" dirty="0" smtClean="0"/>
              <a:t>to be able to recall </a:t>
            </a:r>
            <a:r>
              <a:rPr lang="en-GB" sz="1600" u="sng" dirty="0" smtClean="0"/>
              <a:t>most</a:t>
            </a:r>
            <a:r>
              <a:rPr lang="en-GB" sz="1600" dirty="0" smtClean="0"/>
              <a:t> of the different injuries and drugs and how we can prevent them</a:t>
            </a:r>
          </a:p>
          <a:p>
            <a:pPr algn="just"/>
            <a:r>
              <a:rPr lang="en-GB" sz="1600" b="1" u="sng" dirty="0" smtClean="0"/>
              <a:t> Excellent </a:t>
            </a:r>
            <a:r>
              <a:rPr lang="en-GB" sz="1600" b="1" u="sng" dirty="0"/>
              <a:t>progress: </a:t>
            </a:r>
            <a:r>
              <a:rPr lang="en-GB" sz="1600" dirty="0"/>
              <a:t>to be able to recall </a:t>
            </a:r>
            <a:r>
              <a:rPr lang="en-GB" sz="1600" u="sng" dirty="0" smtClean="0"/>
              <a:t>all</a:t>
            </a:r>
            <a:r>
              <a:rPr lang="en-GB" sz="1600" dirty="0" smtClean="0"/>
              <a:t> of </a:t>
            </a:r>
            <a:r>
              <a:rPr lang="en-GB" sz="1600" dirty="0"/>
              <a:t>different injuries and drugs and how we prevent </a:t>
            </a:r>
            <a:r>
              <a:rPr lang="en-GB" sz="1600" dirty="0" smtClean="0"/>
              <a:t>them and how they will effect performance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887243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520279" y="1173195"/>
            <a:ext cx="5088468" cy="994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DO NOW… </a:t>
            </a:r>
            <a:endParaRPr lang="en-US" b="1" u="sng" dirty="0"/>
          </a:p>
        </p:txBody>
      </p:sp>
      <p:sp>
        <p:nvSpPr>
          <p:cNvPr id="16" name="Rectangle 15"/>
          <p:cNvSpPr/>
          <p:nvPr/>
        </p:nvSpPr>
        <p:spPr>
          <a:xfrm>
            <a:off x="2802067" y="5203597"/>
            <a:ext cx="1821440" cy="12653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108514" y="2457828"/>
            <a:ext cx="2216433" cy="43282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" y="4"/>
            <a:ext cx="11761987" cy="777875"/>
          </a:xfrm>
        </p:spPr>
        <p:txBody>
          <a:bodyPr/>
          <a:lstStyle/>
          <a:p>
            <a:r>
              <a:rPr lang="en-GB" b="1" dirty="0" smtClean="0"/>
              <a:t>Title</a:t>
            </a:r>
            <a:r>
              <a:rPr lang="en-GB" dirty="0" smtClean="0"/>
              <a:t>: </a:t>
            </a:r>
            <a:r>
              <a:rPr lang="en-GB" u="sng" dirty="0" smtClean="0"/>
              <a:t>Revision – Injuries </a:t>
            </a:r>
            <a:endParaRPr lang="en-GB" u="sng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676595" y="729207"/>
            <a:ext cx="10515600" cy="516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LO: To recap sports injuries and how to reduce them</a:t>
            </a:r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06377" y="2174878"/>
            <a:ext cx="11747499" cy="44767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Name 2 soft tissue injuries (2)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Name 2 ways of reducing the risk of injuries (4)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is an example of an abrasion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Give two examples of a fracture (2)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drug will help a boxer get down to a lower weight category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</a:t>
            </a:r>
            <a:r>
              <a:rPr lang="en-US" sz="2400" b="1" dirty="0" smtClean="0"/>
              <a:t>drug </a:t>
            </a:r>
            <a:r>
              <a:rPr lang="en-US" sz="2400" dirty="0" smtClean="0"/>
              <a:t>will give you more red blood cells (1)</a:t>
            </a:r>
            <a:endParaRPr lang="en-US" sz="2400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 high jumper has injured his ankle, what drug may he take so he can continue?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. Which PED masks pain?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is the aerobic threshold for exercise? (2)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What is the </a:t>
            </a:r>
            <a:r>
              <a:rPr lang="en-US" sz="2400" dirty="0" smtClean="0"/>
              <a:t>anaerobic threshold </a:t>
            </a:r>
            <a:r>
              <a:rPr lang="en-US" sz="2400" dirty="0"/>
              <a:t>for exercise? (2</a:t>
            </a:r>
            <a:r>
              <a:rPr lang="en-US" sz="2400" dirty="0" smtClean="0"/>
              <a:t>)</a:t>
            </a:r>
          </a:p>
          <a:p>
            <a:pPr marL="0" indent="0">
              <a:buNone/>
            </a:pPr>
            <a:endParaRPr lang="en-US" sz="2400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324948" y="147118"/>
            <a:ext cx="3721937" cy="304698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4000" b="1" u="sng" dirty="0" smtClean="0">
                <a:solidFill>
                  <a:srgbClr val="7030A0"/>
                </a:solidFill>
              </a:rPr>
              <a:t>Progress Indicators</a:t>
            </a:r>
          </a:p>
          <a:p>
            <a:pPr algn="just"/>
            <a:r>
              <a:rPr lang="en-GB" sz="1600" b="1" u="sng" dirty="0" smtClean="0"/>
              <a:t>Good progress: </a:t>
            </a:r>
            <a:r>
              <a:rPr lang="en-GB" sz="1600" dirty="0" smtClean="0"/>
              <a:t>to be able to recall </a:t>
            </a:r>
            <a:r>
              <a:rPr lang="en-GB" sz="1600" u="sng" dirty="0" smtClean="0"/>
              <a:t>most</a:t>
            </a:r>
            <a:r>
              <a:rPr lang="en-GB" sz="1600" dirty="0" smtClean="0"/>
              <a:t> of the different injuries and drugs and how we can prevent them</a:t>
            </a:r>
          </a:p>
          <a:p>
            <a:pPr algn="just"/>
            <a:r>
              <a:rPr lang="en-GB" sz="1600" b="1" u="sng" dirty="0" smtClean="0"/>
              <a:t> Excellent </a:t>
            </a:r>
            <a:r>
              <a:rPr lang="en-GB" sz="1600" b="1" u="sng" dirty="0"/>
              <a:t>progress: </a:t>
            </a:r>
            <a:r>
              <a:rPr lang="en-GB" sz="1600" dirty="0"/>
              <a:t>to be able to recall </a:t>
            </a:r>
            <a:r>
              <a:rPr lang="en-GB" sz="1600" u="sng" dirty="0" smtClean="0"/>
              <a:t>all</a:t>
            </a:r>
            <a:r>
              <a:rPr lang="en-GB" sz="1600" dirty="0" smtClean="0"/>
              <a:t> of </a:t>
            </a:r>
            <a:r>
              <a:rPr lang="en-GB" sz="1600" dirty="0"/>
              <a:t>different injuries and drugs and how we prevent </a:t>
            </a:r>
            <a:r>
              <a:rPr lang="en-GB" sz="1600" dirty="0" smtClean="0"/>
              <a:t>them and how they will effect performance</a:t>
            </a:r>
            <a:endParaRPr lang="en-GB" sz="1600" dirty="0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6825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7326" y="4241803"/>
            <a:ext cx="2906886" cy="26161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679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520279" y="1173195"/>
            <a:ext cx="5088468" cy="994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b="1" u="sng" dirty="0" smtClean="0"/>
              <a:t>DO NOW… </a:t>
            </a:r>
            <a:endParaRPr lang="en-US" b="1" u="sng" dirty="0"/>
          </a:p>
        </p:txBody>
      </p:sp>
      <p:sp>
        <p:nvSpPr>
          <p:cNvPr id="16" name="Rectangle 15"/>
          <p:cNvSpPr/>
          <p:nvPr/>
        </p:nvSpPr>
        <p:spPr>
          <a:xfrm>
            <a:off x="2802067" y="5203597"/>
            <a:ext cx="1821440" cy="126537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108514" y="2457828"/>
            <a:ext cx="2216433" cy="43282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itle 1"/>
          <p:cNvSpPr>
            <a:spLocks noGrp="1"/>
          </p:cNvSpPr>
          <p:nvPr>
            <p:ph type="title"/>
          </p:nvPr>
        </p:nvSpPr>
        <p:spPr>
          <a:xfrm>
            <a:off x="1" y="4"/>
            <a:ext cx="11761987" cy="777875"/>
          </a:xfrm>
        </p:spPr>
        <p:txBody>
          <a:bodyPr/>
          <a:lstStyle/>
          <a:p>
            <a:r>
              <a:rPr lang="en-GB" b="1" dirty="0" smtClean="0"/>
              <a:t>Title</a:t>
            </a:r>
            <a:r>
              <a:rPr lang="en-GB" dirty="0" smtClean="0"/>
              <a:t>: </a:t>
            </a:r>
            <a:r>
              <a:rPr lang="en-GB" u="sng" dirty="0" smtClean="0"/>
              <a:t>Revision – Injuries </a:t>
            </a:r>
            <a:endParaRPr lang="en-GB" u="sng" dirty="0"/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676595" y="729207"/>
            <a:ext cx="10515600" cy="516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LO: To recap sports injuries and how to reduce them</a:t>
            </a:r>
            <a:endParaRPr lang="en-GB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06377" y="2174878"/>
            <a:ext cx="11747499" cy="44767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Name 2 soft tissue injuries (2) </a:t>
            </a:r>
            <a:r>
              <a:rPr lang="en-US" sz="2400" dirty="0" smtClean="0">
                <a:solidFill>
                  <a:srgbClr val="FF0000"/>
                </a:solidFill>
              </a:rPr>
              <a:t>Strain, T </a:t>
            </a:r>
            <a:r>
              <a:rPr lang="en-US" sz="2400" dirty="0" err="1" smtClean="0">
                <a:solidFill>
                  <a:srgbClr val="FF0000"/>
                </a:solidFill>
              </a:rPr>
              <a:t>Elbos</a:t>
            </a:r>
            <a:r>
              <a:rPr lang="en-US" sz="2400" dirty="0" smtClean="0">
                <a:solidFill>
                  <a:srgbClr val="FF0000"/>
                </a:solidFill>
              </a:rPr>
              <a:t>, G Elbow, abrasion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Name 2 ways of reducing the risk of injuries (4) </a:t>
            </a:r>
            <a:r>
              <a:rPr lang="en-US" sz="1600" dirty="0" smtClean="0">
                <a:solidFill>
                  <a:srgbClr val="FF0000"/>
                </a:solidFill>
              </a:rPr>
              <a:t>Protective equipment, check facilities, adherence to rules, P </a:t>
            </a:r>
            <a:r>
              <a:rPr lang="en-US" sz="1600" dirty="0" err="1" smtClean="0">
                <a:solidFill>
                  <a:srgbClr val="FF0000"/>
                </a:solidFill>
              </a:rPr>
              <a:t>traininig</a:t>
            </a:r>
            <a:r>
              <a:rPr lang="en-US" sz="1600" dirty="0" smtClean="0">
                <a:solidFill>
                  <a:srgbClr val="FF0000"/>
                </a:solidFill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is an example of an abrasion (1) </a:t>
            </a:r>
            <a:r>
              <a:rPr lang="en-US" sz="2400" dirty="0" smtClean="0">
                <a:solidFill>
                  <a:srgbClr val="FF0000"/>
                </a:solidFill>
              </a:rPr>
              <a:t>cut/graze to the skin/blister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Give two examples of a fracture (2) </a:t>
            </a:r>
            <a:r>
              <a:rPr lang="en-US" sz="2400" dirty="0" smtClean="0">
                <a:solidFill>
                  <a:srgbClr val="FF0000"/>
                </a:solidFill>
              </a:rPr>
              <a:t>simple/compound/greenstick/stress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drug will help a boxer get down to a lower weight category (1) </a:t>
            </a:r>
            <a:r>
              <a:rPr lang="en-US" sz="2400" dirty="0" smtClean="0">
                <a:solidFill>
                  <a:srgbClr val="FF0000"/>
                </a:solidFill>
              </a:rPr>
              <a:t>Diuretics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</a:t>
            </a:r>
            <a:r>
              <a:rPr lang="en-US" sz="2400" b="1" dirty="0" smtClean="0"/>
              <a:t>drug </a:t>
            </a:r>
            <a:r>
              <a:rPr lang="en-US" sz="2400" dirty="0" smtClean="0"/>
              <a:t>will give you more red blood cells (1) </a:t>
            </a:r>
            <a:r>
              <a:rPr lang="en-US" sz="2400" dirty="0" smtClean="0">
                <a:solidFill>
                  <a:srgbClr val="FF0000"/>
                </a:solidFill>
              </a:rPr>
              <a:t>EPO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A high jumper has injured his ankle, what drug may he take so he can continue? (1)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. Which PED masks pain? (1) </a:t>
            </a:r>
            <a:r>
              <a:rPr lang="en-US" sz="2400" dirty="0" smtClean="0">
                <a:solidFill>
                  <a:srgbClr val="FF0000"/>
                </a:solidFill>
              </a:rPr>
              <a:t>Narcotic analgesics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 smtClean="0"/>
              <a:t>What is the aerobic threshold for exercise? (2) </a:t>
            </a:r>
            <a:r>
              <a:rPr lang="en-US" sz="2400" dirty="0" smtClean="0">
                <a:solidFill>
                  <a:srgbClr val="FF0000"/>
                </a:solidFill>
              </a:rPr>
              <a:t>60-80% MHR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What is the </a:t>
            </a:r>
            <a:r>
              <a:rPr lang="en-US" sz="2400" dirty="0" smtClean="0"/>
              <a:t>anaerobic threshold </a:t>
            </a:r>
            <a:r>
              <a:rPr lang="en-US" sz="2400" dirty="0"/>
              <a:t>for exercise? (2</a:t>
            </a:r>
            <a:r>
              <a:rPr lang="en-US" sz="2400" dirty="0" smtClean="0"/>
              <a:t>) </a:t>
            </a:r>
            <a:r>
              <a:rPr lang="en-US" sz="2400" dirty="0" smtClean="0">
                <a:solidFill>
                  <a:srgbClr val="FF0000"/>
                </a:solidFill>
              </a:rPr>
              <a:t>80-90% MHR</a:t>
            </a:r>
          </a:p>
          <a:p>
            <a:pPr marL="0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543262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825" y="4"/>
            <a:ext cx="10515600" cy="828675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9600" b="1" u="sng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Injuries </a:t>
            </a:r>
            <a:endParaRPr lang="en-US" sz="9600" b="1" u="sng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622425"/>
            <a:ext cx="5308600" cy="4351338"/>
          </a:xfrm>
        </p:spPr>
        <p:txBody>
          <a:bodyPr>
            <a:normAutofit/>
          </a:bodyPr>
          <a:lstStyle/>
          <a:p>
            <a:r>
              <a:rPr lang="en-US" sz="4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Concussion</a:t>
            </a:r>
          </a:p>
          <a:p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Fractures</a:t>
            </a:r>
          </a:p>
          <a:p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Dislocation</a:t>
            </a:r>
            <a:r>
              <a:rPr lang="en-US" sz="4000" dirty="0" smtClean="0"/>
              <a:t> </a:t>
            </a:r>
          </a:p>
          <a:p>
            <a:r>
              <a:rPr lang="en-US" sz="4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Sprain</a:t>
            </a:r>
            <a:r>
              <a:rPr lang="en-US" sz="4000" dirty="0" smtClean="0"/>
              <a:t> </a:t>
            </a:r>
          </a:p>
          <a:p>
            <a:r>
              <a:rPr lang="en-US" sz="4000" b="1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Torn cartilage </a:t>
            </a:r>
          </a:p>
          <a:p>
            <a:r>
              <a:rPr lang="en-US" sz="4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Soft tissue injuries </a:t>
            </a:r>
            <a:endParaRPr lang="en-US" sz="4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30802" y="3886200"/>
            <a:ext cx="28757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Strain</a:t>
            </a:r>
          </a:p>
          <a:p>
            <a:r>
              <a:rPr lang="en-US" sz="3600" dirty="0" smtClean="0"/>
              <a:t>Tennis elbow </a:t>
            </a:r>
          </a:p>
          <a:p>
            <a:r>
              <a:rPr lang="en-US" sz="3600" dirty="0" smtClean="0"/>
              <a:t>Golfers elbow </a:t>
            </a:r>
          </a:p>
          <a:p>
            <a:r>
              <a:rPr lang="en-US" sz="3600" dirty="0" smtClean="0"/>
              <a:t>Abrasions </a:t>
            </a:r>
            <a:endParaRPr lang="en-US" sz="3600" dirty="0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4460875" y="5445129"/>
            <a:ext cx="444500" cy="158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7169153" y="5978525"/>
            <a:ext cx="80962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009131" y="5686141"/>
            <a:ext cx="3718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Cuts, blisters, chafing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8686998" y="3740953"/>
            <a:ext cx="1713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Muscles</a:t>
            </a:r>
            <a:endParaRPr lang="en-US" sz="3600" dirty="0"/>
          </a:p>
        </p:txBody>
      </p:sp>
      <p:cxnSp>
        <p:nvCxnSpPr>
          <p:cNvPr id="11" name="Straight Arrow Connector 10"/>
          <p:cNvCxnSpPr>
            <a:endCxn id="10" idx="1"/>
          </p:cNvCxnSpPr>
          <p:nvPr/>
        </p:nvCxnSpPr>
        <p:spPr>
          <a:xfrm flipV="1">
            <a:off x="6357258" y="4064119"/>
            <a:ext cx="2329740" cy="14502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917701" y="3997329"/>
            <a:ext cx="527051" cy="349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444750" y="3424535"/>
            <a:ext cx="20824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Ligament</a:t>
            </a:r>
            <a:r>
              <a:rPr lang="en-US" sz="5400" dirty="0" smtClean="0">
                <a:solidFill>
                  <a:srgbClr val="FF0000"/>
                </a:solidFill>
              </a:rPr>
              <a:t>s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cxnSp>
        <p:nvCxnSpPr>
          <p:cNvPr id="16" name="Straight Arrow Connector 15"/>
          <p:cNvCxnSpPr>
            <a:endCxn id="17" idx="1"/>
          </p:cNvCxnSpPr>
          <p:nvPr/>
        </p:nvCxnSpPr>
        <p:spPr>
          <a:xfrm flipV="1">
            <a:off x="2627087" y="2579548"/>
            <a:ext cx="636024" cy="398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63111" y="2287160"/>
            <a:ext cx="11977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bones</a:t>
            </a:r>
            <a:endParaRPr lang="en-US" sz="3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863849" y="3340104"/>
            <a:ext cx="527051" cy="349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90902" y="3016938"/>
            <a:ext cx="12175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joints</a:t>
            </a:r>
            <a:endParaRPr lang="en-US" sz="3600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460878" y="2609417"/>
            <a:ext cx="428625" cy="9958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130800" y="1911608"/>
            <a:ext cx="6979090" cy="1569660"/>
          </a:xfrm>
          <a:prstGeom prst="rect">
            <a:avLst/>
          </a:prstGeom>
          <a:solidFill>
            <a:schemeClr val="bg2"/>
          </a:solidFill>
          <a:ln w="57150">
            <a:solidFill>
              <a:srgbClr val="00B050">
                <a:alpha val="98000"/>
              </a:srgbClr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Simple fracture</a:t>
            </a:r>
            <a:r>
              <a:rPr lang="en-US" sz="2400" dirty="0" smtClean="0">
                <a:solidFill>
                  <a:srgbClr val="FF0000"/>
                </a:solidFill>
              </a:rPr>
              <a:t> – </a:t>
            </a:r>
            <a:r>
              <a:rPr lang="en-US" sz="2400" dirty="0" smtClean="0"/>
              <a:t>under the skin</a:t>
            </a:r>
          </a:p>
          <a:p>
            <a:r>
              <a:rPr lang="en-US" sz="2400" b="1" dirty="0" smtClean="0">
                <a:solidFill>
                  <a:srgbClr val="0070C0"/>
                </a:solidFill>
              </a:rPr>
              <a:t>Compound fractures </a:t>
            </a:r>
            <a:r>
              <a:rPr lang="en-US" sz="2400" dirty="0" smtClean="0"/>
              <a:t>– skin is torn and bone pokes out</a:t>
            </a:r>
          </a:p>
          <a:p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</a:rPr>
              <a:t>Green Stick fracture</a:t>
            </a:r>
            <a:r>
              <a:rPr lang="en-US" sz="2400" dirty="0" smtClean="0"/>
              <a:t>– happens in young or soft bones</a:t>
            </a:r>
          </a:p>
          <a:p>
            <a:r>
              <a:rPr lang="en-US" sz="2400" b="1" dirty="0" smtClean="0">
                <a:solidFill>
                  <a:srgbClr val="7030A0"/>
                </a:solidFill>
              </a:rPr>
              <a:t>Stress fracture </a:t>
            </a:r>
            <a:r>
              <a:rPr lang="en-US" sz="2400" dirty="0" smtClean="0"/>
              <a:t>- small crack from overuse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3492501" y="1680775"/>
            <a:ext cx="601875" cy="2401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4094378" y="1449947"/>
            <a:ext cx="16177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Brain injury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800976" y="4816479"/>
            <a:ext cx="517525" cy="1682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502653" y="4754220"/>
            <a:ext cx="35708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dirty="0" smtClean="0">
                <a:solidFill>
                  <a:srgbClr val="FF0000"/>
                </a:solidFill>
              </a:rPr>
              <a:t>Overuse</a:t>
            </a:r>
            <a:r>
              <a:rPr lang="en-US" sz="3200" dirty="0" smtClean="0"/>
              <a:t> and no rest</a:t>
            </a:r>
            <a:endParaRPr lang="en-US" sz="3200" dirty="0"/>
          </a:p>
        </p:txBody>
      </p:sp>
      <p:cxnSp>
        <p:nvCxnSpPr>
          <p:cNvPr id="30" name="Straight Arrow Connector 29"/>
          <p:cNvCxnSpPr/>
          <p:nvPr/>
        </p:nvCxnSpPr>
        <p:spPr>
          <a:xfrm flipV="1">
            <a:off x="7874000" y="5159375"/>
            <a:ext cx="492125" cy="1587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Left Bracket 37"/>
          <p:cNvSpPr/>
          <p:nvPr/>
        </p:nvSpPr>
        <p:spPr>
          <a:xfrm>
            <a:off x="5048252" y="3794129"/>
            <a:ext cx="269875" cy="2460625"/>
          </a:xfrm>
          <a:prstGeom prst="leftBracket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66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9" grpId="0"/>
      <p:bldP spid="10" grpId="0"/>
      <p:bldP spid="15" grpId="0"/>
      <p:bldP spid="17" grpId="0"/>
      <p:bldP spid="19" grpId="0"/>
      <p:bldP spid="22" grpId="0" animBg="1"/>
      <p:bldP spid="27" grpId="0"/>
      <p:bldP spid="29" grpId="0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3" y="-34001"/>
            <a:ext cx="9321800" cy="1095375"/>
          </a:xfrm>
        </p:spPr>
        <p:txBody>
          <a:bodyPr>
            <a:normAutofit/>
          </a:bodyPr>
          <a:lstStyle/>
          <a:p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Treatment of Injuries:</a:t>
            </a:r>
            <a:endParaRPr 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977" y="2137241"/>
            <a:ext cx="1590675" cy="1428749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en-US" sz="19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</a:t>
            </a:r>
            <a:endParaRPr lang="en-US" sz="19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47121" y="2110917"/>
            <a:ext cx="1590675" cy="1428749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99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983432" y="2121362"/>
            <a:ext cx="1590675" cy="1428749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99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</a:t>
            </a:r>
            <a:endParaRPr lang="en-US" sz="199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104725" y="2110916"/>
            <a:ext cx="1590675" cy="1428749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99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3812841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rice mem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69" y="142632"/>
            <a:ext cx="5729835" cy="6715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uncle bens ri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4584" y="1585569"/>
            <a:ext cx="3530139" cy="3530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317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3" y="-34001"/>
            <a:ext cx="9321800" cy="1095375"/>
          </a:xfrm>
        </p:spPr>
        <p:txBody>
          <a:bodyPr>
            <a:normAutofit/>
          </a:bodyPr>
          <a:lstStyle/>
          <a:p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Treatment of Injuries:</a:t>
            </a:r>
            <a:endParaRPr 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952" y="889004"/>
            <a:ext cx="1590675" cy="1428749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algn="ctr">
              <a:buNone/>
            </a:pPr>
            <a:r>
              <a:rPr lang="en-US" sz="19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</a:t>
            </a:r>
            <a:endParaRPr lang="en-US" sz="199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61977" y="3597279"/>
            <a:ext cx="1590675" cy="1428749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99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864225" y="930279"/>
            <a:ext cx="1590675" cy="1428749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99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</a:t>
            </a:r>
            <a:endParaRPr lang="en-US" sz="199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943601" y="3517904"/>
            <a:ext cx="1590675" cy="1428749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199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52812" y="644643"/>
            <a:ext cx="264130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u="sng" dirty="0" smtClean="0"/>
              <a:t>R.I.C.E.</a:t>
            </a:r>
            <a:endParaRPr lang="en-US" sz="66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127252" y="2016127"/>
            <a:ext cx="23812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Rest</a:t>
            </a:r>
            <a:r>
              <a:rPr lang="en-US" sz="3200" dirty="0" smtClean="0"/>
              <a:t> – STOP immediate 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825625" y="4000503"/>
            <a:ext cx="36988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Ice</a:t>
            </a:r>
            <a:r>
              <a:rPr lang="en-US" sz="3200" dirty="0" smtClean="0"/>
              <a:t> – apply ice, make the blood vessels contract to reduce the internal bleeding and swelling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7629525" y="1692279"/>
            <a:ext cx="329247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Compression</a:t>
            </a:r>
            <a:r>
              <a:rPr lang="en-US" sz="3200" dirty="0" smtClean="0"/>
              <a:t> – bandaging the injury to reduce the swelling. 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670800" y="4162427"/>
            <a:ext cx="33623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Elevation</a:t>
            </a:r>
            <a:r>
              <a:rPr lang="en-US" sz="3200" dirty="0" smtClean="0"/>
              <a:t>- support the limb and raise it above the heart. To restrict the flow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2784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2" y="4"/>
            <a:ext cx="11747500" cy="1000125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6000" b="1" u="sng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Performance Enhancing Drugs  </a:t>
            </a:r>
            <a:endParaRPr lang="en-US" sz="6000" b="1" u="sng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" y="1068461"/>
            <a:ext cx="16986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 smtClean="0">
                <a:solidFill>
                  <a:srgbClr val="FF0000"/>
                </a:solidFill>
              </a:rPr>
              <a:t>Anabolic steroids</a:t>
            </a:r>
            <a:endParaRPr lang="en-US" sz="2800" i="1" u="sng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39755" y="1107824"/>
            <a:ext cx="18612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u="sng" dirty="0" smtClean="0">
                <a:solidFill>
                  <a:srgbClr val="660066"/>
                </a:solidFill>
              </a:rPr>
              <a:t>Beta blockers</a:t>
            </a:r>
            <a:endParaRPr lang="en-US" sz="2800" i="1" u="sng" dirty="0">
              <a:solidFill>
                <a:srgbClr val="6600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067675" y="1283904"/>
            <a:ext cx="1807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u="sng" dirty="0" smtClean="0">
                <a:solidFill>
                  <a:srgbClr val="000090"/>
                </a:solidFill>
              </a:rPr>
              <a:t>Diuretics </a:t>
            </a:r>
            <a:endParaRPr lang="en-US" sz="2800" i="1" u="sng" dirty="0">
              <a:solidFill>
                <a:srgbClr val="00009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096502" y="1132289"/>
            <a:ext cx="19363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u="sng" dirty="0" smtClean="0"/>
              <a:t>Narcotic analgesics </a:t>
            </a:r>
            <a:endParaRPr lang="en-US" sz="2800" i="1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3683000" y="1181849"/>
            <a:ext cx="2270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u="sng" dirty="0">
                <a:solidFill>
                  <a:schemeClr val="accent2"/>
                </a:solidFill>
              </a:rPr>
              <a:t>S</a:t>
            </a:r>
            <a:r>
              <a:rPr lang="en-US" sz="2800" i="1" u="sng" dirty="0" smtClean="0">
                <a:solidFill>
                  <a:schemeClr val="accent2"/>
                </a:solidFill>
              </a:rPr>
              <a:t>timulants</a:t>
            </a:r>
            <a:endParaRPr lang="en-US" sz="2800" i="1" u="sng" dirty="0">
              <a:solidFill>
                <a:schemeClr val="accent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635125" y="1128212"/>
            <a:ext cx="21748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u="sng" dirty="0" smtClean="0">
                <a:solidFill>
                  <a:srgbClr val="008000"/>
                </a:solidFill>
              </a:rPr>
              <a:t>Peptide hormones</a:t>
            </a:r>
            <a:endParaRPr lang="en-US" sz="2800" i="1" u="sng" dirty="0">
              <a:solidFill>
                <a:srgbClr val="008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" y="6001407"/>
            <a:ext cx="2476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u="sng" dirty="0" smtClean="0">
                <a:solidFill>
                  <a:schemeClr val="accent5"/>
                </a:solidFill>
              </a:rPr>
              <a:t>Blood Doping </a:t>
            </a:r>
            <a:endParaRPr lang="en-US" sz="2800" i="1" u="sng" dirty="0">
              <a:solidFill>
                <a:schemeClr val="accent5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58752" y="5746751"/>
            <a:ext cx="11795125" cy="7937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1651001" y="1127127"/>
            <a:ext cx="15875" cy="4651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3835401" y="1120779"/>
            <a:ext cx="15875" cy="4651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6057901" y="1057279"/>
            <a:ext cx="15875" cy="4651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10121901" y="1104900"/>
            <a:ext cx="15875" cy="4651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8051801" y="1066804"/>
            <a:ext cx="15875" cy="46513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24931" y="2323825"/>
            <a:ext cx="11528944" cy="17543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solidFill>
                  <a:srgbClr val="002060"/>
                </a:solidFill>
              </a:rPr>
              <a:t>Find the key content you need and write it down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 smtClean="0">
                <a:solidFill>
                  <a:srgbClr val="002060"/>
                </a:solidFill>
              </a:rPr>
              <a:t>Then share this info with your table and get the other info you need from them!</a:t>
            </a:r>
          </a:p>
        </p:txBody>
      </p:sp>
    </p:spTree>
    <p:extLst>
      <p:ext uri="{BB962C8B-B14F-4D97-AF65-F5344CB8AC3E}">
        <p14:creationId xmlns:p14="http://schemas.microsoft.com/office/powerpoint/2010/main" val="229067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6803" y="339017"/>
            <a:ext cx="10905900" cy="62478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sz="6000" b="1" u="sng" dirty="0" smtClean="0">
                <a:solidFill>
                  <a:schemeClr val="accent6">
                    <a:lumMod val="50000"/>
                  </a:schemeClr>
                </a:solidFill>
              </a:rPr>
              <a:t>For each one you must write down how it: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accent6">
                    <a:lumMod val="50000"/>
                  </a:schemeClr>
                </a:solidFill>
              </a:rPr>
              <a:t>Benefits performer (main function/benefit)</a:t>
            </a:r>
          </a:p>
          <a:p>
            <a:endParaRPr lang="en-GB" sz="44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accent6">
                    <a:lumMod val="50000"/>
                  </a:schemeClr>
                </a:solidFill>
              </a:rPr>
              <a:t>Risk/disadvantage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4400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chemeClr val="accent6">
                    <a:lumMod val="50000"/>
                  </a:schemeClr>
                </a:solidFill>
              </a:rPr>
              <a:t>Give a </a:t>
            </a:r>
            <a:r>
              <a:rPr lang="en-GB" sz="6000" b="1" u="sng" dirty="0" smtClean="0">
                <a:solidFill>
                  <a:srgbClr val="FF0000"/>
                </a:solidFill>
              </a:rPr>
              <a:t>BRIEF</a:t>
            </a:r>
            <a:r>
              <a:rPr lang="en-GB" sz="60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sz="4400" dirty="0" smtClean="0">
                <a:solidFill>
                  <a:schemeClr val="accent6">
                    <a:lumMod val="50000"/>
                  </a:schemeClr>
                </a:solidFill>
              </a:rPr>
              <a:t>sporting example/performer it would benefit</a:t>
            </a:r>
          </a:p>
        </p:txBody>
      </p:sp>
    </p:spTree>
    <p:extLst>
      <p:ext uri="{BB962C8B-B14F-4D97-AF65-F5344CB8AC3E}">
        <p14:creationId xmlns:p14="http://schemas.microsoft.com/office/powerpoint/2010/main" val="1600018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Image result for write less remember more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384" y="2111433"/>
            <a:ext cx="4769701" cy="357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763172" y="427404"/>
            <a:ext cx="6731907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DON’T WRITE TOO MUCH</a:t>
            </a:r>
            <a:endParaRPr lang="en-US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958410"/>
            <a:ext cx="6746384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WRITE LESS</a:t>
            </a:r>
          </a:p>
          <a:p>
            <a:pPr algn="ctr"/>
            <a:r>
              <a:rPr lang="en-US" sz="80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REMEMBER MORE </a:t>
            </a:r>
            <a:endParaRPr lang="en-US" sz="8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4480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966402"/>
          </a:xfrm>
        </p:spPr>
        <p:txBody>
          <a:bodyPr/>
          <a:lstStyle/>
          <a:p>
            <a:r>
              <a:rPr lang="en-US" b="1" u="sng" dirty="0" smtClean="0"/>
              <a:t>Anabolic Steroids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535" y="966402"/>
            <a:ext cx="11299400" cy="336859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solidFill>
                  <a:srgbClr val="3366FF"/>
                </a:solidFill>
              </a:rPr>
              <a:t>Increases testosterone hormone within the body allowing quicker recovery and an increase in muscle mass.</a:t>
            </a:r>
          </a:p>
          <a:p>
            <a:pPr marL="0" indent="0">
              <a:buNone/>
            </a:pPr>
            <a:r>
              <a:rPr lang="en-US" sz="2400" dirty="0" smtClean="0"/>
              <a:t>Anabolic steroids can increase protein synthesis helping to develop lean muscle mass. </a:t>
            </a:r>
          </a:p>
          <a:p>
            <a:pPr marL="0" indent="0">
              <a:buNone/>
            </a:pPr>
            <a:r>
              <a:rPr lang="en-US" sz="2400" dirty="0" smtClean="0"/>
              <a:t>Sports that require explosive movements of maximal effort are prone to athletes taking anabolic steroids.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8000"/>
                </a:solidFill>
              </a:rPr>
              <a:t>A sport example of an athlete using anabolic could be a 100m sprinter to increase his explosive speed out of the blocks. This would allow him to get to his top speed quicker and perform at a higher level.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" y="4121159"/>
            <a:ext cx="517835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Advantages of taking </a:t>
            </a:r>
          </a:p>
          <a:p>
            <a:pPr algn="ctr"/>
            <a:r>
              <a:rPr lang="en-US" sz="2400" b="1" u="sng" dirty="0" smtClean="0"/>
              <a:t>Anabolic Steroids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Increases muscle mass (size and girth)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Allow them to train harder &amp; for longer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Speed up recovery time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Develop explosive power &amp; strength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090672" y="4058002"/>
            <a:ext cx="570601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/>
              <a:t>Disadvantages (risk) of </a:t>
            </a:r>
          </a:p>
          <a:p>
            <a:pPr algn="ctr"/>
            <a:r>
              <a:rPr lang="en-US" sz="2400" b="1" u="sng" dirty="0" smtClean="0"/>
              <a:t>Taking Anabolic Steroids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Mood swings, anxiety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Increased aggression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Liver damage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Heart disease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Can cause infertility</a:t>
            </a:r>
            <a:endParaRPr lang="en-US" dirty="0"/>
          </a:p>
        </p:txBody>
      </p:sp>
      <p:pic>
        <p:nvPicPr>
          <p:cNvPr id="6" name="Picture 5" descr="Image result for sprinter steroi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6426" y="4590697"/>
            <a:ext cx="1877617" cy="1767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35477" y="4146097"/>
            <a:ext cx="6403869" cy="249299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pPr algn="ctr"/>
            <a:r>
              <a:rPr lang="en-GB" sz="2800" b="1" u="sng" dirty="0" smtClean="0">
                <a:solidFill>
                  <a:schemeClr val="accent6">
                    <a:lumMod val="50000"/>
                  </a:schemeClr>
                </a:solidFill>
              </a:rPr>
              <a:t>For each one you must write down how it: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Benefits performer (main function/benefit)</a:t>
            </a:r>
          </a:p>
          <a:p>
            <a:endParaRPr lang="en-GB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Risk/disadvantage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Give a </a:t>
            </a:r>
            <a:r>
              <a:rPr lang="en-GB" sz="2800" b="1" u="sng" dirty="0" smtClean="0">
                <a:solidFill>
                  <a:srgbClr val="FF0000"/>
                </a:solidFill>
              </a:rPr>
              <a:t>BRIEF</a:t>
            </a:r>
            <a:r>
              <a:rPr lang="en-GB" sz="2800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en-GB" dirty="0" smtClean="0">
                <a:solidFill>
                  <a:schemeClr val="accent6">
                    <a:lumMod val="50000"/>
                  </a:schemeClr>
                </a:solidFill>
              </a:rPr>
              <a:t>sporting example/performer it would benefit</a:t>
            </a:r>
          </a:p>
        </p:txBody>
      </p:sp>
    </p:spTree>
    <p:extLst>
      <p:ext uri="{BB962C8B-B14F-4D97-AF65-F5344CB8AC3E}">
        <p14:creationId xmlns:p14="http://schemas.microsoft.com/office/powerpoint/2010/main" val="357787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2115</TotalTime>
  <Words>916</Words>
  <Application>Microsoft Office PowerPoint</Application>
  <PresentationFormat>Widescreen</PresentationFormat>
  <Paragraphs>125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Title: Revision – Injuries </vt:lpstr>
      <vt:lpstr>Injuries </vt:lpstr>
      <vt:lpstr>Treatment of Injuries:</vt:lpstr>
      <vt:lpstr>PowerPoint Presentation</vt:lpstr>
      <vt:lpstr>Treatment of Injuries:</vt:lpstr>
      <vt:lpstr>Performance Enhancing Drugs  </vt:lpstr>
      <vt:lpstr>PowerPoint Presentation</vt:lpstr>
      <vt:lpstr>PowerPoint Presentation</vt:lpstr>
      <vt:lpstr>Anabolic Steroids</vt:lpstr>
      <vt:lpstr>Title: Revision – Injuries </vt:lpstr>
      <vt:lpstr>Title: Revision – Injuries 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Sweet</dc:creator>
  <cp:lastModifiedBy>Richard Moody</cp:lastModifiedBy>
  <cp:revision>154</cp:revision>
  <cp:lastPrinted>2018-02-01T14:31:00Z</cp:lastPrinted>
  <dcterms:created xsi:type="dcterms:W3CDTF">2017-10-02T11:39:47Z</dcterms:created>
  <dcterms:modified xsi:type="dcterms:W3CDTF">2020-03-12T13:07:32Z</dcterms:modified>
</cp:coreProperties>
</file>