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62" r:id="rId2"/>
    <p:sldId id="257" r:id="rId3"/>
    <p:sldId id="261" r:id="rId4"/>
    <p:sldId id="256" r:id="rId5"/>
    <p:sldId id="264" r:id="rId6"/>
    <p:sldId id="263" r:id="rId7"/>
    <p:sldId id="260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56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281" autoAdjust="0"/>
  </p:normalViewPr>
  <p:slideViewPr>
    <p:cSldViewPr>
      <p:cViewPr varScale="1">
        <p:scale>
          <a:sx n="104" d="100"/>
          <a:sy n="104" d="100"/>
        </p:scale>
        <p:origin x="132" y="4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306A6-3454-40FD-A3D8-F039C44CDB3B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010D6-F18C-4CE3-ACF1-ED4CF1B0A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3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https://www.youtube.com/watch?v=TlO2gcs1YvM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10D6-F18C-4CE3-ACF1-ED4CF1B0AD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87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https://www.youtube.com/watch?v=ATq-XHSXTuI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10D6-F18C-4CE3-ACF1-ED4CF1B0AD8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423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29172"/>
            <a:ext cx="9144000" cy="1102519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defRPr sz="8000" b="1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Candy Square BTN Striped" panose="020B0704010102040306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28646"/>
            <a:ext cx="9144000" cy="9012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192191"/>
            <a:ext cx="91440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Add specification number here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6AC47C6-FCD0-4347-BB98-002187743FE4}"/>
              </a:ext>
            </a:extLst>
          </p:cNvPr>
          <p:cNvSpPr txBox="1">
            <a:spLocks/>
          </p:cNvSpPr>
          <p:nvPr userDrawn="1"/>
        </p:nvSpPr>
        <p:spPr>
          <a:xfrm>
            <a:off x="107504" y="128587"/>
            <a:ext cx="19669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E2F1D49-4172-431C-AA1A-4D1E031D1461}" type="datetime2">
              <a:rPr lang="en-GB" smtClean="0"/>
              <a:t>Thursday, 07 March 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7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-8006"/>
            <a:ext cx="9144000" cy="45869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83119"/>
            <a:ext cx="8640960" cy="38590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20400" y="4694650"/>
            <a:ext cx="44999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300" dirty="0">
                <a:solidFill>
                  <a:srgbClr val="FF0000"/>
                </a:solidFill>
              </a:rPr>
              <a:t>Computers and their effect on society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C83E89-DF66-4225-8C82-B4E4100275E6}"/>
              </a:ext>
            </a:extLst>
          </p:cNvPr>
          <p:cNvSpPr txBox="1"/>
          <p:nvPr userDrawn="1"/>
        </p:nvSpPr>
        <p:spPr>
          <a:xfrm>
            <a:off x="2987824" y="4619515"/>
            <a:ext cx="615617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1200" b="1" u="sng" dirty="0" smtClean="0">
                <a:solidFill>
                  <a:srgbClr val="7030A0"/>
                </a:solidFill>
              </a:rPr>
              <a:t>Good</a:t>
            </a:r>
            <a:r>
              <a:rPr lang="en-GB" sz="1200" b="1" dirty="0" smtClean="0">
                <a:solidFill>
                  <a:srgbClr val="7030A0"/>
                </a:solidFill>
              </a:rPr>
              <a:t> – </a:t>
            </a:r>
            <a:r>
              <a:rPr lang="en-GB" sz="1200" dirty="0" smtClean="0">
                <a:solidFill>
                  <a:srgbClr val="7030A0"/>
                </a:solidFill>
              </a:rPr>
              <a:t>Identify ethical and cultural issues surrounding Computing</a:t>
            </a:r>
          </a:p>
          <a:p>
            <a:pPr algn="l"/>
            <a:r>
              <a:rPr lang="en-GB" sz="1200" b="1" u="sng" dirty="0" smtClean="0">
                <a:solidFill>
                  <a:srgbClr val="00B050"/>
                </a:solidFill>
              </a:rPr>
              <a:t>Outstanding</a:t>
            </a:r>
            <a:r>
              <a:rPr lang="en-GB" sz="1200" b="1" dirty="0" smtClean="0">
                <a:solidFill>
                  <a:srgbClr val="00B050"/>
                </a:solidFill>
              </a:rPr>
              <a:t> – </a:t>
            </a:r>
            <a:r>
              <a:rPr lang="en-GB" sz="1200" dirty="0" smtClean="0">
                <a:solidFill>
                  <a:srgbClr val="00B050"/>
                </a:solidFill>
              </a:rPr>
              <a:t>Argue for and against technology use for a range of issues</a:t>
            </a:r>
            <a:endParaRPr lang="en-GB" sz="1200" dirty="0">
              <a:solidFill>
                <a:srgbClr val="00B050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93F9F4-EB1F-4DE2-B5E2-7E7921B4C6AD}"/>
              </a:ext>
            </a:extLst>
          </p:cNvPr>
          <p:cNvCxnSpPr>
            <a:cxnSpLocks/>
          </p:cNvCxnSpPr>
          <p:nvPr userDrawn="1"/>
        </p:nvCxnSpPr>
        <p:spPr>
          <a:xfrm>
            <a:off x="2915816" y="4587974"/>
            <a:ext cx="0" cy="55552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8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12360" y="176845"/>
            <a:ext cx="1296144" cy="273844"/>
          </a:xfrm>
          <a:prstGeom prst="rect">
            <a:avLst/>
          </a:prstGeom>
        </p:spPr>
        <p:txBody>
          <a:bodyPr/>
          <a:lstStyle/>
          <a:p>
            <a:fld id="{095D19BD-7837-4A96-8068-59BD5BFD070A}" type="datetime1">
              <a:rPr lang="en-GB" smtClean="0"/>
              <a:t>07/03/2019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07504" y="771525"/>
            <a:ext cx="4384228" cy="39604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652268" y="771525"/>
            <a:ext cx="4384228" cy="396046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7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735547"/>
            <a:ext cx="8640960" cy="3859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C52A31-C11A-4BED-BC60-1FE8E103DD4C}"/>
              </a:ext>
            </a:extLst>
          </p:cNvPr>
          <p:cNvCxnSpPr/>
          <p:nvPr userDrawn="1"/>
        </p:nvCxnSpPr>
        <p:spPr>
          <a:xfrm>
            <a:off x="0" y="4594623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22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ndy Square BTN Striped" panose="020B070401010204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lO2gcs1YvM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Tq-XHSXTuI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 Now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Page 4 of your book</a:t>
            </a:r>
          </a:p>
          <a:p>
            <a:r>
              <a:rPr lang="en-GB" dirty="0" smtClean="0"/>
              <a:t>Read the </a:t>
            </a:r>
            <a:r>
              <a:rPr lang="en-GB" dirty="0"/>
              <a:t>C</a:t>
            </a:r>
            <a:r>
              <a:rPr lang="en-GB" dirty="0" smtClean="0"/>
              <a:t>omputer Ethics Institute version of the 10 commandments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For each, give an example of how people could break that commandment.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</a:t>
            </a: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shalt not use a computer to harm other people.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Hacking / Flaming / Trolling / </a:t>
            </a: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Piracy / Cyberbullying</a:t>
            </a:r>
            <a:endParaRPr lang="en-GB" altLang="en-US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77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D54-C8C3-4099-9D17-8485882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Privacy on the Internet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06A8-9198-44D7-8F46-E8498C96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83119"/>
            <a:ext cx="8640960" cy="386083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u="sng" dirty="0" smtClean="0">
                <a:solidFill>
                  <a:srgbClr val="00B050"/>
                </a:solidFill>
              </a:rPr>
              <a:t>For</a:t>
            </a:r>
            <a:endParaRPr lang="en-GB" b="1" u="sng" dirty="0">
              <a:solidFill>
                <a:srgbClr val="00B050"/>
              </a:solidFill>
            </a:endParaRPr>
          </a:p>
          <a:p>
            <a:r>
              <a:rPr lang="en-GB" dirty="0" smtClean="0"/>
              <a:t>People have the right to “Anonymity”</a:t>
            </a:r>
          </a:p>
          <a:p>
            <a:r>
              <a:rPr lang="en-GB" dirty="0" smtClean="0"/>
              <a:t>Used to </a:t>
            </a:r>
            <a:r>
              <a:rPr lang="en-GB" dirty="0" smtClean="0"/>
              <a:t>prevent </a:t>
            </a:r>
            <a:r>
              <a:rPr lang="en-GB" dirty="0" smtClean="0"/>
              <a:t>crime </a:t>
            </a:r>
          </a:p>
          <a:p>
            <a:pPr marL="0" lvl="0" indent="0">
              <a:buNone/>
            </a:pPr>
            <a:r>
              <a:rPr lang="en-GB" b="1" u="sng" dirty="0" smtClean="0">
                <a:solidFill>
                  <a:schemeClr val="accent2">
                    <a:lumMod val="75000"/>
                  </a:schemeClr>
                </a:solidFill>
              </a:rPr>
              <a:t>Against</a:t>
            </a:r>
          </a:p>
          <a:p>
            <a:r>
              <a:rPr lang="en-GB" dirty="0" smtClean="0"/>
              <a:t>Cyberbullying increases due to fake profiles</a:t>
            </a:r>
            <a:endParaRPr lang="en-GB" dirty="0"/>
          </a:p>
          <a:p>
            <a:r>
              <a:rPr lang="en-GB" dirty="0"/>
              <a:t>Could </a:t>
            </a:r>
            <a:r>
              <a:rPr lang="en-GB" dirty="0" smtClean="0"/>
              <a:t>infringe on human rights / freedom of speech</a:t>
            </a:r>
          </a:p>
          <a:p>
            <a:r>
              <a:rPr lang="en-GB" dirty="0"/>
              <a:t>Prevent illegal material being ready available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C:\Users\Dave\AppData\Local\Microsoft\Windows\INetCache\Content.MSO\36677474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75620"/>
            <a:ext cx="1008112" cy="1111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351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D54-C8C3-4099-9D17-8485882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 – Use of computers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06A8-9198-44D7-8F46-E8498C96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83119"/>
            <a:ext cx="7560840" cy="386083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b="1" u="sng" dirty="0" smtClean="0">
                <a:solidFill>
                  <a:srgbClr val="00B050"/>
                </a:solidFill>
              </a:rPr>
              <a:t>For</a:t>
            </a:r>
            <a:endParaRPr lang="en-GB" b="1" u="sng" dirty="0">
              <a:solidFill>
                <a:srgbClr val="00B050"/>
              </a:solidFill>
            </a:endParaRPr>
          </a:p>
          <a:p>
            <a:r>
              <a:rPr lang="en-GB" dirty="0" smtClean="0"/>
              <a:t>Jobs created for skilled computer users (Web Designers / Software engineers / technicians)</a:t>
            </a:r>
          </a:p>
          <a:p>
            <a:r>
              <a:rPr lang="en-GB" dirty="0" smtClean="0"/>
              <a:t>Quality/Quantity of work has increased</a:t>
            </a:r>
          </a:p>
          <a:p>
            <a:r>
              <a:rPr lang="en-GB" dirty="0" smtClean="0"/>
              <a:t>Businesses can save on wages</a:t>
            </a:r>
          </a:p>
          <a:p>
            <a:pPr marL="0" lvl="0" indent="0">
              <a:buNone/>
            </a:pPr>
            <a:r>
              <a:rPr lang="en-GB" b="1" u="sng" dirty="0" smtClean="0">
                <a:solidFill>
                  <a:schemeClr val="accent2">
                    <a:lumMod val="75000"/>
                  </a:schemeClr>
                </a:solidFill>
              </a:rPr>
              <a:t>Against</a:t>
            </a:r>
          </a:p>
          <a:p>
            <a:r>
              <a:rPr lang="en-GB" dirty="0" smtClean="0"/>
              <a:t>Jobs lost due to computers being used to complete work (Manufacturing)</a:t>
            </a:r>
          </a:p>
          <a:p>
            <a:r>
              <a:rPr lang="en-GB" dirty="0" smtClean="0"/>
              <a:t>De-skilling some jobs (Print workers today can use DTP software to complete work)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Image result for unemployment symbol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58281"/>
            <a:ext cx="1237138" cy="1159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967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D54-C8C3-4099-9D17-8485882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Media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06A8-9198-44D7-8F46-E8498C96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83119"/>
            <a:ext cx="8640960" cy="386083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b="1" u="sng" dirty="0" smtClean="0">
                <a:solidFill>
                  <a:srgbClr val="00B050"/>
                </a:solidFill>
              </a:rPr>
              <a:t>For</a:t>
            </a:r>
            <a:endParaRPr lang="en-GB" b="1" u="sng" dirty="0">
              <a:solidFill>
                <a:srgbClr val="00B050"/>
              </a:solidFill>
            </a:endParaRPr>
          </a:p>
          <a:p>
            <a:r>
              <a:rPr lang="en-GB" dirty="0" smtClean="0"/>
              <a:t>People can communicate more efficiently</a:t>
            </a:r>
          </a:p>
          <a:p>
            <a:r>
              <a:rPr lang="en-GB" dirty="0" smtClean="0"/>
              <a:t>Share media quickly with other</a:t>
            </a:r>
          </a:p>
          <a:p>
            <a:r>
              <a:rPr lang="en-GB" dirty="0" smtClean="0"/>
              <a:t>Entertainment</a:t>
            </a:r>
          </a:p>
          <a:p>
            <a:r>
              <a:rPr lang="en-GB" dirty="0" smtClean="0"/>
              <a:t>Advertising products</a:t>
            </a:r>
          </a:p>
          <a:p>
            <a:pPr marL="0" lvl="0" indent="0">
              <a:buNone/>
            </a:pPr>
            <a:r>
              <a:rPr lang="en-GB" b="1" u="sng" dirty="0" smtClean="0">
                <a:solidFill>
                  <a:schemeClr val="accent2">
                    <a:lumMod val="75000"/>
                  </a:schemeClr>
                </a:solidFill>
              </a:rPr>
              <a:t>Against</a:t>
            </a:r>
          </a:p>
          <a:p>
            <a:r>
              <a:rPr lang="en-GB" dirty="0" smtClean="0"/>
              <a:t>Cyberbullying / Trolling increased due to fake profiles</a:t>
            </a:r>
          </a:p>
          <a:p>
            <a:r>
              <a:rPr lang="en-GB" dirty="0" smtClean="0"/>
              <a:t>Large amounts of data used unethically by companies (Facebook selling data to help influence votes)</a:t>
            </a:r>
          </a:p>
          <a:p>
            <a:r>
              <a:rPr lang="en-GB" dirty="0" smtClean="0"/>
              <a:t>Personal information could be obtained </a:t>
            </a:r>
          </a:p>
          <a:p>
            <a:endParaRPr lang="en-GB" dirty="0"/>
          </a:p>
        </p:txBody>
      </p:sp>
      <p:pic>
        <p:nvPicPr>
          <p:cNvPr id="5" name="Picture 4" descr="Image result for social media symbol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50689"/>
            <a:ext cx="1024702" cy="1024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581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D54-C8C3-4099-9D17-8485882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Artificial Intelligence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06A8-9198-44D7-8F46-E8498C96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83119"/>
            <a:ext cx="7920880" cy="386083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u="sng" dirty="0" smtClean="0">
                <a:solidFill>
                  <a:srgbClr val="00B050"/>
                </a:solidFill>
              </a:rPr>
              <a:t>For</a:t>
            </a:r>
            <a:endParaRPr lang="en-GB" b="1" u="sng" dirty="0">
              <a:solidFill>
                <a:srgbClr val="00B050"/>
              </a:solidFill>
            </a:endParaRPr>
          </a:p>
          <a:p>
            <a:r>
              <a:rPr lang="en-GB" dirty="0" smtClean="0"/>
              <a:t>Computers used for dealing with mundane/dangerous tasks</a:t>
            </a:r>
          </a:p>
          <a:p>
            <a:r>
              <a:rPr lang="en-GB" dirty="0" smtClean="0"/>
              <a:t>Fast decisions</a:t>
            </a:r>
          </a:p>
          <a:p>
            <a:pPr marL="0" lvl="0" indent="0">
              <a:buNone/>
            </a:pPr>
            <a:r>
              <a:rPr lang="en-GB" b="1" u="sng" dirty="0" smtClean="0">
                <a:solidFill>
                  <a:schemeClr val="accent2">
                    <a:lumMod val="75000"/>
                  </a:schemeClr>
                </a:solidFill>
              </a:rPr>
              <a:t>Against</a:t>
            </a:r>
          </a:p>
          <a:p>
            <a:r>
              <a:rPr lang="en-GB" dirty="0" smtClean="0"/>
              <a:t>Job losses</a:t>
            </a:r>
          </a:p>
          <a:p>
            <a:r>
              <a:rPr lang="en-GB" dirty="0" smtClean="0"/>
              <a:t>Threat of humans loosing of power of AI computers</a:t>
            </a:r>
          </a:p>
          <a:p>
            <a:r>
              <a:rPr lang="en-GB" dirty="0" smtClean="0"/>
              <a:t>AI is programmed to do something dangerous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 descr="Image result for artificial intelligence symbol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70328"/>
            <a:ext cx="888107" cy="888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032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C9F9AF-9C52-44E5-98BF-4C906CC5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91524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GB" dirty="0"/>
              <a:t>Do Now Activity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not use a computer to harm other people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Hacking / Flaming / Trolling / Piracy</a:t>
            </a:r>
            <a:endParaRPr lang="en-GB" altLang="en-US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not interfere with other people's computer 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work.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Stealing programs / Alter code without permission</a:t>
            </a:r>
            <a:endParaRPr lang="en-GB" altLang="en-US" sz="16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not snoop around in other people's computer files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Hacking / Reading other people email</a:t>
            </a:r>
            <a:endParaRPr lang="en-GB" altLang="en-US" sz="16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not use a computer to steal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Phishing / Pharming / </a:t>
            </a:r>
            <a:endParaRPr lang="en-GB" altLang="en-US" sz="16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not use a computer to bear false witness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Creating fake profiles / Misleading people / Catfishing</a:t>
            </a:r>
            <a:endParaRPr lang="en-GB" altLang="en-US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16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51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006"/>
            <a:ext cx="9144000" cy="491524"/>
          </a:xfrm>
        </p:spPr>
        <p:txBody>
          <a:bodyPr/>
          <a:lstStyle/>
          <a:p>
            <a:r>
              <a:rPr lang="en-GB" dirty="0" smtClean="0"/>
              <a:t>Do Now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not copy or use proprietary software for which you have not paid (without permission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).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Piracy / Licencing / Copyright</a:t>
            </a:r>
            <a:endParaRPr lang="en-GB" altLang="en-US" sz="16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not use other people's computer resources without 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authorisation </a:t>
            </a: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or proper compensation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Permissions / Hacking</a:t>
            </a:r>
            <a:endParaRPr lang="en-GB" altLang="en-US" sz="16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not appropriate other people's intellectual output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Plagarism</a:t>
            </a:r>
            <a:endParaRPr lang="en-GB" altLang="en-US" sz="16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think about the social consequences of the program you are writing or the system you are designing</a:t>
            </a:r>
            <a:r>
              <a:rPr lang="en-GB" altLang="en-US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Viruses / Software created for bad</a:t>
            </a:r>
            <a:endParaRPr lang="en-GB" altLang="en-US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Thou shalt always use a computer in ways that ensure consideration and respect for your fellow humans</a:t>
            </a:r>
            <a:r>
              <a:rPr lang="en-GB" altLang="en-US" sz="1600" dirty="0">
                <a:latin typeface="Arial" panose="020B0604020202020204" pitchFamily="34" charset="0"/>
              </a:rPr>
              <a:t> </a:t>
            </a:r>
            <a:endParaRPr lang="en-GB" altLang="en-US" dirty="0" smtClean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Cyberbullying / Spamming</a:t>
            </a:r>
            <a:r>
              <a:rPr lang="en-GB" alt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/  Intruding</a:t>
            </a:r>
            <a:endParaRPr lang="en-GB" altLang="en-US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4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00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705" y="265509"/>
            <a:ext cx="9144000" cy="2234233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3600" dirty="0"/>
              <a:t>Unit 7</a:t>
            </a:r>
            <a:br>
              <a:rPr lang="en-GB" sz="3600" dirty="0"/>
            </a:br>
            <a:r>
              <a:rPr lang="en-GB" sz="3600" dirty="0"/>
              <a:t>Ethical, Legal, Cultural </a:t>
            </a:r>
            <a:br>
              <a:rPr lang="en-GB" sz="3600" dirty="0"/>
            </a:br>
            <a:r>
              <a:rPr lang="en-GB" sz="3600" dirty="0"/>
              <a:t>and Environmental Concerns</a:t>
            </a:r>
            <a:endParaRPr lang="en-GB" sz="4400" b="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705" y="2859782"/>
            <a:ext cx="9144000" cy="153017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b="1" u="sng" dirty="0"/>
              <a:t>Progress Indicators</a:t>
            </a:r>
          </a:p>
          <a:p>
            <a:pPr algn="l"/>
            <a:r>
              <a:rPr lang="en-GB" b="1" u="sng" dirty="0">
                <a:solidFill>
                  <a:srgbClr val="7030A0"/>
                </a:solidFill>
              </a:rPr>
              <a:t>Good</a:t>
            </a:r>
            <a:r>
              <a:rPr lang="en-GB" b="1" dirty="0">
                <a:solidFill>
                  <a:srgbClr val="7030A0"/>
                </a:solidFill>
              </a:rPr>
              <a:t> – </a:t>
            </a:r>
            <a:r>
              <a:rPr lang="en-GB" dirty="0" smtClean="0">
                <a:solidFill>
                  <a:srgbClr val="7030A0"/>
                </a:solidFill>
              </a:rPr>
              <a:t>Identify ethical and cultural issues surrounding Computing</a:t>
            </a:r>
            <a:endParaRPr lang="en-GB" dirty="0">
              <a:solidFill>
                <a:srgbClr val="7030A0"/>
              </a:solidFill>
            </a:endParaRPr>
          </a:p>
          <a:p>
            <a:pPr algn="l"/>
            <a:r>
              <a:rPr lang="en-GB" b="1" u="sng" dirty="0" smtClean="0">
                <a:solidFill>
                  <a:srgbClr val="00B050"/>
                </a:solidFill>
              </a:rPr>
              <a:t>Outstanding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en-GB" b="1" dirty="0">
                <a:solidFill>
                  <a:srgbClr val="00B050"/>
                </a:solidFill>
              </a:rPr>
              <a:t>– </a:t>
            </a:r>
            <a:r>
              <a:rPr lang="en-GB" dirty="0" smtClean="0">
                <a:solidFill>
                  <a:srgbClr val="00B050"/>
                </a:solidFill>
              </a:rPr>
              <a:t>Argue for and against technology use for a range of issues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-7705" y="4587974"/>
            <a:ext cx="9144000" cy="555526"/>
          </a:xfrm>
        </p:spPr>
        <p:txBody>
          <a:bodyPr anchor="ctr" anchorCtr="0">
            <a:normAutofit/>
          </a:bodyPr>
          <a:lstStyle/>
          <a:p>
            <a:pPr algn="l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Ethics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= moral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principles / right and wrong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Image result for computer laws">
            <a:extLst>
              <a:ext uri="{FF2B5EF4-FFF2-40B4-BE49-F238E27FC236}">
                <a16:creationId xmlns:a16="http://schemas.microsoft.com/office/drawing/2014/main" id="{F8930BC6-6F5D-4D2C-A06E-97E01D6CC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0"/>
            <a:ext cx="2730626" cy="129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55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Ethics</a:t>
            </a:r>
            <a:endParaRPr lang="en-GB" dirty="0"/>
          </a:p>
        </p:txBody>
      </p:sp>
      <p:pic>
        <p:nvPicPr>
          <p:cNvPr id="7" name="TlO2gcs1Yv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83568" y="450689"/>
            <a:ext cx="7272808" cy="409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45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Surveillance</a:t>
            </a:r>
            <a:endParaRPr lang="en-GB" dirty="0"/>
          </a:p>
        </p:txBody>
      </p:sp>
      <p:pic>
        <p:nvPicPr>
          <p:cNvPr id="4" name="ATq-XHSXTu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55576" y="411510"/>
            <a:ext cx="7272808" cy="409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2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D54-C8C3-4099-9D17-8485882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06A8-9198-44D7-8F46-E8498C96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83119"/>
            <a:ext cx="8640960" cy="386083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/>
              <a:t>Look at each issue on page 5 + 6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/>
              <a:t>Write arguments for and against </a:t>
            </a:r>
            <a:r>
              <a:rPr lang="en-GB" dirty="0" smtClean="0"/>
              <a:t>the use of technology for each issue</a:t>
            </a:r>
            <a:endParaRPr lang="en-GB" dirty="0"/>
          </a:p>
          <a:p>
            <a:pPr marL="0" lvl="0" indent="0" algn="ctr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  <p:pic>
        <p:nvPicPr>
          <p:cNvPr id="2052" name="Picture 4" descr="https://www.esds.co.in/blog/wp-content/uploads/2011/01/Advantages-And-Disadvant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67694"/>
            <a:ext cx="3960440" cy="217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78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D54-C8C3-4099-9D17-8485882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Surveillance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06A8-9198-44D7-8F46-E8498C96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83119"/>
            <a:ext cx="8640960" cy="386083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u="sng" dirty="0" smtClean="0">
                <a:solidFill>
                  <a:srgbClr val="00B050"/>
                </a:solidFill>
              </a:rPr>
              <a:t>For</a:t>
            </a:r>
            <a:endParaRPr lang="en-GB" b="1" u="sng" dirty="0">
              <a:solidFill>
                <a:srgbClr val="00B050"/>
              </a:solidFill>
            </a:endParaRPr>
          </a:p>
          <a:p>
            <a:r>
              <a:rPr lang="en-GB" dirty="0" smtClean="0"/>
              <a:t>Helps prevent crime</a:t>
            </a:r>
          </a:p>
          <a:p>
            <a:r>
              <a:rPr lang="en-GB" dirty="0" smtClean="0"/>
              <a:t>Provides useful evidence in prosecutions</a:t>
            </a:r>
          </a:p>
          <a:p>
            <a:r>
              <a:rPr lang="en-GB" dirty="0" smtClean="0"/>
              <a:t>People feel safer in areas where surveillance is carried out</a:t>
            </a:r>
          </a:p>
          <a:p>
            <a:pPr marL="0" lvl="0" indent="0">
              <a:buNone/>
            </a:pPr>
            <a:r>
              <a:rPr lang="en-GB" b="1" u="sng" dirty="0" smtClean="0">
                <a:solidFill>
                  <a:schemeClr val="accent2">
                    <a:lumMod val="75000"/>
                  </a:schemeClr>
                </a:solidFill>
              </a:rPr>
              <a:t>Against</a:t>
            </a:r>
          </a:p>
          <a:p>
            <a:r>
              <a:rPr lang="en-GB" dirty="0" smtClean="0"/>
              <a:t>People feel it infringes on rights to privacy</a:t>
            </a:r>
          </a:p>
          <a:p>
            <a:r>
              <a:rPr lang="en-GB" dirty="0" smtClean="0"/>
              <a:t>Issues where technology isn’t always right</a:t>
            </a:r>
          </a:p>
          <a:p>
            <a:r>
              <a:rPr lang="en-GB" dirty="0" smtClean="0"/>
              <a:t>Expensive to implement and maintain (Waste of Money?)</a:t>
            </a:r>
            <a:endParaRPr lang="en-GB" dirty="0"/>
          </a:p>
        </p:txBody>
      </p:sp>
      <p:pic>
        <p:nvPicPr>
          <p:cNvPr id="5" name="Picture 4" descr="Image result for surveillance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3" t="21969" r="27439" b="27968"/>
          <a:stretch/>
        </p:blipFill>
        <p:spPr bwMode="auto">
          <a:xfrm flipH="1">
            <a:off x="7315200" y="450689"/>
            <a:ext cx="1800200" cy="10699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3185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D54-C8C3-4099-9D17-8485882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Censorship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06A8-9198-44D7-8F46-E8498C96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83119"/>
            <a:ext cx="8640960" cy="386083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u="sng" dirty="0" smtClean="0">
                <a:solidFill>
                  <a:srgbClr val="00B050"/>
                </a:solidFill>
              </a:rPr>
              <a:t>For</a:t>
            </a:r>
            <a:endParaRPr lang="en-GB" b="1" u="sng" dirty="0">
              <a:solidFill>
                <a:srgbClr val="00B050"/>
              </a:solidFill>
            </a:endParaRPr>
          </a:p>
          <a:p>
            <a:r>
              <a:rPr lang="en-GB" dirty="0" smtClean="0"/>
              <a:t>Prevent illegal material being ready available</a:t>
            </a:r>
          </a:p>
          <a:p>
            <a:r>
              <a:rPr lang="en-GB" dirty="0" smtClean="0"/>
              <a:t>Prevent unsuitable material being available</a:t>
            </a:r>
          </a:p>
          <a:p>
            <a:r>
              <a:rPr lang="en-GB" dirty="0" smtClean="0"/>
              <a:t>Helps ensure copyright laws are maintained</a:t>
            </a:r>
          </a:p>
          <a:p>
            <a:pPr marL="0" lvl="0" indent="0">
              <a:buNone/>
            </a:pPr>
            <a:r>
              <a:rPr lang="en-GB" b="1" u="sng" dirty="0" smtClean="0">
                <a:solidFill>
                  <a:schemeClr val="accent2">
                    <a:lumMod val="75000"/>
                  </a:schemeClr>
                </a:solidFill>
              </a:rPr>
              <a:t>Against</a:t>
            </a:r>
          </a:p>
          <a:p>
            <a:r>
              <a:rPr lang="en-GB" dirty="0"/>
              <a:t>Difficult to enforce</a:t>
            </a:r>
          </a:p>
          <a:p>
            <a:r>
              <a:rPr lang="en-GB" dirty="0"/>
              <a:t>Could </a:t>
            </a:r>
            <a:r>
              <a:rPr lang="en-GB" dirty="0" smtClean="0"/>
              <a:t>infringe on human rights / freedom of speech</a:t>
            </a:r>
          </a:p>
          <a:p>
            <a:endParaRPr lang="en-GB" dirty="0"/>
          </a:p>
        </p:txBody>
      </p:sp>
      <p:pic>
        <p:nvPicPr>
          <p:cNvPr id="4" name="Picture 3" descr="C:\Users\Dave\AppData\Local\Microsoft\Windows\INetCache\Content.MSO\E0F6CC0A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849" y="583119"/>
            <a:ext cx="1294631" cy="8693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888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.1.1 databla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64C84913E9864F9C226E06F4D89945" ma:contentTypeVersion="0" ma:contentTypeDescription="Create a new document." ma:contentTypeScope="" ma:versionID="2981c21867d75c0e59ae11e3ed08d1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1aebc4f1b1c7440aaca86ffca8c17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4D5676-F7F3-4BD9-BE83-07FD307A696D}"/>
</file>

<file path=customXml/itemProps2.xml><?xml version="1.0" encoding="utf-8"?>
<ds:datastoreItem xmlns:ds="http://schemas.openxmlformats.org/officeDocument/2006/customXml" ds:itemID="{D4F57454-52BE-441B-AD06-8225BCFA72B6}"/>
</file>

<file path=customXml/itemProps3.xml><?xml version="1.0" encoding="utf-8"?>
<ds:datastoreItem xmlns:ds="http://schemas.openxmlformats.org/officeDocument/2006/customXml" ds:itemID="{38334EBE-9456-45D9-ACA2-24C43AA1638A}"/>
</file>

<file path=docProps/app.xml><?xml version="1.0" encoding="utf-8"?>
<Properties xmlns="http://schemas.openxmlformats.org/officeDocument/2006/extended-properties" xmlns:vt="http://schemas.openxmlformats.org/officeDocument/2006/docPropsVTypes">
  <Template>2.1.1 datablast</Template>
  <TotalTime>3600</TotalTime>
  <Words>560</Words>
  <Application>Microsoft Office PowerPoint</Application>
  <PresentationFormat>On-screen Show (16:9)</PresentationFormat>
  <Paragraphs>95</Paragraphs>
  <Slides>13</Slides>
  <Notes>2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Candy Square BTN Striped</vt:lpstr>
      <vt:lpstr>Century Gothic</vt:lpstr>
      <vt:lpstr>2.1.1 datablast</vt:lpstr>
      <vt:lpstr>Do Now Activity</vt:lpstr>
      <vt:lpstr>Do Now Activity</vt:lpstr>
      <vt:lpstr>Do Now Activity</vt:lpstr>
      <vt:lpstr>Unit 7 Ethical, Legal, Cultural  and Environmental Concerns</vt:lpstr>
      <vt:lpstr>Ethics</vt:lpstr>
      <vt:lpstr>Surveillance</vt:lpstr>
      <vt:lpstr>Task</vt:lpstr>
      <vt:lpstr>Surveillance</vt:lpstr>
      <vt:lpstr>Censorship</vt:lpstr>
      <vt:lpstr>Privacy on the Internet</vt:lpstr>
      <vt:lpstr>Employment – Use of computers</vt:lpstr>
      <vt:lpstr>Social Media</vt:lpstr>
      <vt:lpstr>Artificial Intelligence</vt:lpstr>
    </vt:vector>
  </TitlesOfParts>
  <Company>Hillcrest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</dc:title>
  <dc:creator>David Atton</dc:creator>
  <cp:lastModifiedBy>David Atton</cp:lastModifiedBy>
  <cp:revision>169</cp:revision>
  <dcterms:created xsi:type="dcterms:W3CDTF">2015-05-05T10:47:24Z</dcterms:created>
  <dcterms:modified xsi:type="dcterms:W3CDTF">2019-03-07T15:48:14Z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0x010100CB64C84913E9864F9C226E06F4D89945</vt:lpwstr>
  </property>
</Properties>
</file>