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C1EEE7-A529-4119-A17B-49D1EB64A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AEF7D6-E7EE-4690-902F-EDEC08D0C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bg1">
              <a:alpha val="64000"/>
            </a:schemeClr>
          </a:solidFill>
          <a:ln w="38100">
            <a:solidFill>
              <a:schemeClr val="tx1"/>
            </a:solidFill>
          </a:ln>
        </p:spPr>
        <p:txBody>
          <a:bodyPr anchor="b"/>
          <a:lstStyle>
            <a:lvl1pPr algn="ctr">
              <a:defRPr sz="60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F3ED8-32A3-4F2E-9695-127BCC759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bg1">
              <a:alpha val="64000"/>
            </a:schemeClr>
          </a:solidFill>
          <a:ln w="38100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2EDA0-9D7D-42BE-9EBD-4F831448C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759D4-48F3-423D-8D78-59B54F89A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AADD2-4AD6-4999-91F7-6B78768E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8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181BE-FFA9-409F-857A-3C84D013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BAF6F-7691-48CE-964B-DA1E56EBF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81A62-AA52-4BA0-8FC1-C2D787FE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E9054-6533-43C7-A90F-6A7421246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F7B00-20E9-4B11-B4E4-B2DD654F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3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9ACDBF-BB54-42DE-A252-0D93FBD9A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B8D89B-9C82-4E5C-8EC3-DC264F6BA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69B87-CF2A-4E18-82C4-802595CE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E50B1-667E-46FA-8360-33008EF91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38845-3255-4B29-8D98-542A3142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21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755511-0436-4B90-B3F9-73C296D689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A6CD3B-D4F0-44DA-90F8-FEF520EDE1F9}"/>
              </a:ext>
            </a:extLst>
          </p:cNvPr>
          <p:cNvSpPr/>
          <p:nvPr userDrawn="1"/>
        </p:nvSpPr>
        <p:spPr>
          <a:xfrm>
            <a:off x="337751" y="609600"/>
            <a:ext cx="5906530" cy="5085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EACE49-4158-4FAB-9A85-293D8F30D0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1AFCB-BF76-4B09-BBEF-34CFBF8A3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62714-2CFB-49C3-B726-D680687D5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DE4F8-0F0D-4329-893D-4BB5CC965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771FA-BD66-48F4-B6EF-E846DC1D3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B47B6-32F3-42F3-BE3E-B5DFBCD6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15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54348-CF06-4CDF-A9F2-599F66E34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22014-B37B-42C8-BBAF-AFD9B0DB5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730BA-33A7-4918-98ED-FEA04956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3A3A4-F592-4DD1-9388-671EBA60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E1D55-7365-4188-BCCB-F59D6477D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65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F5C3B-A854-401A-9F46-05ECC123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E0D63-1B49-4577-B82D-5B367A2CA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7B5BC-80C6-4427-B5ED-59178F42E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4F8F5-7D2D-4B5D-A6E0-8F43B3CC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365ED-86EB-493A-802A-A5459554F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384C6-4699-4C67-A1F7-0CC0EDB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59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994D7-F1CA-4FD1-A45E-1C70D8A0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BA4F9-264C-416F-81E9-4D646E03C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09983-2B91-4E10-8299-7170682D7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1F5F9-3852-42D3-BA99-7053AB4B8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0BCBF-B70F-4F0B-942D-C41D812816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C9F71A-259F-430B-987F-9F4A117CA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D663F7-05F2-4433-8321-0A57569F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12526-005B-493F-9476-AC421DC37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1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87535-9CAB-4CD5-90BA-1F9D24C2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F7B54C-E4E2-4F42-B84E-F8886CE66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944EF-3A8A-426E-9EA1-5FC058FDF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1CB5C-5935-4071-AB36-8732849D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12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84F663-0F70-44C2-A527-F1150715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791D69-5E1C-4E9F-855B-324BBDC4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ED5C7-AA1A-4E7C-8D75-EA6B81D5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78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9CD5D-F056-40A0-8D48-4E7365CE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B305-7229-44F9-8F87-7B8ACAF79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C1552-3EA2-48D0-8627-651550210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90955-563A-4DD0-B84C-BBACD4336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EA00B-99D6-45FC-A27B-EFD467082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2C409-058D-4EB7-8BF9-2C67AE82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38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B6475-E940-472F-B54E-68C99C5F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74FAA3-A44F-46DE-A836-501E60C39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ED22D-B46E-4012-AD9C-73125DC2C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7A66D-313C-4CDE-9FB7-B991B66F7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B96EE-82C4-4BD7-9288-C76AFD83C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2C8AC-C23A-4708-9F22-F557C8E0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64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85E80E-2CF1-499A-AD86-A8DB88F85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B84AE-1C92-4DBA-8000-E97C1E46D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2F38D-42FE-44FF-95CF-F73515CB8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D30EF-172B-4295-9B5F-376245CCC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B9F39-5D16-4D6C-A2AE-C80526E59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99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5EDE26-D1E0-413C-8652-3F546DA13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22" b="96404" l="9524" r="89524">
                        <a14:foregroundMark x1="40952" y1="48315" x2="47302" y2="57753"/>
                        <a14:foregroundMark x1="33968" y1="62697" x2="34921" y2="65393"/>
                        <a14:foregroundMark x1="34286" y1="61348" x2="37460" y2="63820"/>
                        <a14:foregroundMark x1="56825" y1="44270" x2="56825" y2="54607"/>
                        <a14:foregroundMark x1="64444" y1="41573" x2="65714" y2="51685"/>
                        <a14:foregroundMark x1="66032" y1="42921" x2="66667" y2="49213"/>
                        <a14:foregroundMark x1="67302" y1="43820" x2="67302" y2="4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5355" y="2895891"/>
            <a:ext cx="3000375" cy="4238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3C9D85-FE32-4D7C-B58D-81293FB3EE06}"/>
              </a:ext>
            </a:extLst>
          </p:cNvPr>
          <p:cNvSpPr/>
          <p:nvPr/>
        </p:nvSpPr>
        <p:spPr>
          <a:xfrm>
            <a:off x="606490" y="3433665"/>
            <a:ext cx="917510" cy="12876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A87DD59-DEB4-504F-A7AF-57A592F6FCE4}"/>
              </a:ext>
            </a:extLst>
          </p:cNvPr>
          <p:cNvSpPr txBox="1">
            <a:spLocks/>
          </p:cNvSpPr>
          <p:nvPr/>
        </p:nvSpPr>
        <p:spPr>
          <a:xfrm>
            <a:off x="1558481" y="407810"/>
            <a:ext cx="9144000" cy="3099740"/>
          </a:xfrm>
          <a:prstGeom prst="rect">
            <a:avLst/>
          </a:prstGeom>
          <a:solidFill>
            <a:sysClr val="window" lastClr="FFFFFF">
              <a:alpha val="64000"/>
            </a:sysClr>
          </a:solidFill>
          <a:ln w="38100"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5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 Light" panose="020B0502040204020203" pitchFamily="34" charset="0"/>
              </a:rPr>
              <a:t>C/W</a:t>
            </a: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 Light" panose="020B0502040204020203" pitchFamily="34" charset="0"/>
              </a:rPr>
              <a:t>								</a:t>
            </a:r>
            <a:r>
              <a:rPr kumimoji="0" lang="en-GB" sz="35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 Light" panose="020B0502040204020203" pitchFamily="34" charset="0"/>
              </a:rPr>
              <a:t>Date</a:t>
            </a: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 Light" panose="020B0502040204020203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5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 Light" panose="020B0502040204020203" pitchFamily="34" charset="0"/>
              </a:rPr>
              <a:t>Lesson Title: The Inspector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 Light" panose="020B0502040204020203" pitchFamily="34" charset="0"/>
              </a:rPr>
              <a:t>Lesson Focus: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use a repertoire of strategies to analyse, compare and respond to layers of meaning, subtlety and allusion. 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/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/>
            </a:r>
            <a:b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 Light" panose="020B0502040204020203" pitchFamily="34" charset="0"/>
              </a:rPr>
              <a:t>Progress indicators:</a:t>
            </a:r>
          </a:p>
        </p:txBody>
      </p:sp>
    </p:spTree>
    <p:extLst>
      <p:ext uri="{BB962C8B-B14F-4D97-AF65-F5344CB8AC3E}">
        <p14:creationId xmlns:p14="http://schemas.microsoft.com/office/powerpoint/2010/main" val="399679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6D9479D9-DCE3-0D46-AB45-79214C30AF31}"/>
              </a:ext>
            </a:extLst>
          </p:cNvPr>
          <p:cNvSpPr txBox="1">
            <a:spLocks/>
          </p:cNvSpPr>
          <p:nvPr/>
        </p:nvSpPr>
        <p:spPr>
          <a:xfrm>
            <a:off x="1474629" y="245432"/>
            <a:ext cx="9144000" cy="1198806"/>
          </a:xfrm>
          <a:prstGeom prst="rect">
            <a:avLst/>
          </a:prstGeom>
          <a:solidFill>
            <a:sysClr val="window" lastClr="FFFFFF">
              <a:alpha val="64000"/>
            </a:sysClr>
          </a:solidFill>
          <a:ln w="38100">
            <a:solidFill>
              <a:sysClr val="windowText" lastClr="00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Segoe UI Semibold" panose="020B0702040204020203" pitchFamily="34" charset="0"/>
              </a:rPr>
              <a:t>Word Consciousness – Please record on the back page of your exercise books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Segoe UI Semibold" panose="020B0702040204020203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C7B475-EDE7-6B49-A78A-2BF121B235BB}"/>
              </a:ext>
            </a:extLst>
          </p:cNvPr>
          <p:cNvGraphicFramePr>
            <a:graphicFrameLocks noGrp="1"/>
          </p:cNvGraphicFramePr>
          <p:nvPr/>
        </p:nvGraphicFramePr>
        <p:xfrm>
          <a:off x="270453" y="1751527"/>
          <a:ext cx="11552352" cy="47780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76176">
                  <a:extLst>
                    <a:ext uri="{9D8B030D-6E8A-4147-A177-3AD203B41FA5}">
                      <a16:colId xmlns:a16="http://schemas.microsoft.com/office/drawing/2014/main" val="4050230822"/>
                    </a:ext>
                  </a:extLst>
                </a:gridCol>
                <a:gridCol w="5776176">
                  <a:extLst>
                    <a:ext uri="{9D8B030D-6E8A-4147-A177-3AD203B41FA5}">
                      <a16:colId xmlns:a16="http://schemas.microsoft.com/office/drawing/2014/main" val="1989019206"/>
                    </a:ext>
                  </a:extLst>
                </a:gridCol>
              </a:tblGrid>
              <a:tr h="1194516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  <a:r>
                        <a:rPr lang="en-GB" baseline="0" dirty="0"/>
                        <a:t> and definition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Your definition or synonyms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541173"/>
                  </a:ext>
                </a:extLst>
              </a:tr>
              <a:tr h="1194516">
                <a:tc>
                  <a:txBody>
                    <a:bodyPr/>
                    <a:lstStyle/>
                    <a:p>
                      <a:r>
                        <a:rPr lang="en-GB" sz="2000" b="1" dirty="0"/>
                        <a:t>Imposing – when something/someone is impressive,</a:t>
                      </a:r>
                      <a:r>
                        <a:rPr lang="en-GB" sz="2000" b="1" baseline="0" dirty="0"/>
                        <a:t> </a:t>
                      </a:r>
                      <a:r>
                        <a:rPr lang="en-GB" sz="2000" b="1" dirty="0"/>
                        <a:t>dominant, even a little threatening.</a:t>
                      </a:r>
                      <a:r>
                        <a:rPr lang="en-GB" sz="2000" b="1" baseline="0" dirty="0"/>
                        <a:t> 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89144"/>
                  </a:ext>
                </a:extLst>
              </a:tr>
              <a:tr h="1194516">
                <a:tc>
                  <a:txBody>
                    <a:bodyPr/>
                    <a:lstStyle/>
                    <a:p>
                      <a:r>
                        <a:rPr lang="en-GB" sz="2000" b="1" baseline="0" dirty="0"/>
                        <a:t>Mouthpiece </a:t>
                      </a:r>
                      <a:r>
                        <a:rPr lang="en-GB" sz="2000" b="0" baseline="0" dirty="0"/>
                        <a:t> – </a:t>
                      </a:r>
                      <a:r>
                        <a:rPr lang="en-GB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person who speaks on behalf of another person or organisation.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728328"/>
                  </a:ext>
                </a:extLst>
              </a:tr>
              <a:tr h="1194516">
                <a:tc>
                  <a:txBody>
                    <a:bodyPr/>
                    <a:lstStyle/>
                    <a:p>
                      <a:r>
                        <a:rPr lang="en-GB" sz="2400" b="1" baseline="0" dirty="0"/>
                        <a:t>Conscience</a:t>
                      </a:r>
                      <a:r>
                        <a:rPr lang="en-GB" sz="2400" baseline="0" dirty="0"/>
                        <a:t>  - </a:t>
                      </a:r>
                      <a:r>
                        <a:rPr lang="en-GB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person's moral sense of what is right and wrong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88114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70B5BC0-9648-594D-99EA-81899F941C69}"/>
              </a:ext>
            </a:extLst>
          </p:cNvPr>
          <p:cNvSpPr txBox="1"/>
          <p:nvPr/>
        </p:nvSpPr>
        <p:spPr>
          <a:xfrm>
            <a:off x="2511469" y="-4175"/>
            <a:ext cx="716906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Week focus: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Priestley’s intentions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673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2A2280D-AEBC-6D49-9BA4-5A888477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35097" cy="1325563"/>
          </a:xfr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/>
              <a:t>Learning Journey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252046-2E04-9C4B-8E47-9EB6A8B83B94}"/>
              </a:ext>
            </a:extLst>
          </p:cNvPr>
          <p:cNvGrpSpPr/>
          <p:nvPr/>
        </p:nvGrpSpPr>
        <p:grpSpPr>
          <a:xfrm>
            <a:off x="1928044" y="1838477"/>
            <a:ext cx="2668669" cy="1356311"/>
            <a:chOff x="-537250" y="-652635"/>
            <a:chExt cx="1937677" cy="135631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8B2E57D-8317-E349-838F-F44FA304898F}"/>
                </a:ext>
              </a:extLst>
            </p:cNvPr>
            <p:cNvSpPr/>
            <p:nvPr/>
          </p:nvSpPr>
          <p:spPr>
            <a:xfrm>
              <a:off x="-537250" y="-652635"/>
              <a:ext cx="1937677" cy="1356311"/>
            </a:xfrm>
            <a:prstGeom prst="roundRect">
              <a:avLst>
                <a:gd name="adj" fmla="val 1667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EDCF3E59-4FC5-3442-86AD-DB6A21762B50}"/>
                </a:ext>
              </a:extLst>
            </p:cNvPr>
            <p:cNvSpPr txBox="1"/>
            <p:nvPr/>
          </p:nvSpPr>
          <p:spPr>
            <a:xfrm>
              <a:off x="-471029" y="-586414"/>
              <a:ext cx="1805233" cy="1223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Last lesson we concluded our focused exploration of Eric as a character.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98FF95-EE9C-6F4E-81D1-603ED48454D0}"/>
              </a:ext>
            </a:extLst>
          </p:cNvPr>
          <p:cNvGrpSpPr/>
          <p:nvPr/>
        </p:nvGrpSpPr>
        <p:grpSpPr>
          <a:xfrm>
            <a:off x="4170706" y="3287053"/>
            <a:ext cx="2781736" cy="1517753"/>
            <a:chOff x="3911345" y="1549106"/>
            <a:chExt cx="1937677" cy="1356311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C3EACDA-A75C-8E40-849C-E5204335B55D}"/>
                </a:ext>
              </a:extLst>
            </p:cNvPr>
            <p:cNvSpPr/>
            <p:nvPr/>
          </p:nvSpPr>
          <p:spPr>
            <a:xfrm>
              <a:off x="3911345" y="1549106"/>
              <a:ext cx="1937677" cy="1356311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FDE90ECC-8656-F349-B4A9-414D2BDDE919}"/>
                </a:ext>
              </a:extLst>
            </p:cNvPr>
            <p:cNvSpPr txBox="1"/>
            <p:nvPr/>
          </p:nvSpPr>
          <p:spPr>
            <a:xfrm>
              <a:off x="3977567" y="1615328"/>
              <a:ext cx="1805233" cy="1223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Today we are moving on to focus on the presence of the Inspector and how he is used by Priestley as a mouthpiece for socialism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0CD061-A1AF-F848-891C-C0E266E1A484}"/>
              </a:ext>
            </a:extLst>
          </p:cNvPr>
          <p:cNvGrpSpPr/>
          <p:nvPr/>
        </p:nvGrpSpPr>
        <p:grpSpPr>
          <a:xfrm>
            <a:off x="6469214" y="4917762"/>
            <a:ext cx="3408882" cy="1754326"/>
            <a:chOff x="5517885" y="3072692"/>
            <a:chExt cx="1937677" cy="1356311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E358B75-A101-B641-B956-26114C9944D6}"/>
                </a:ext>
              </a:extLst>
            </p:cNvPr>
            <p:cNvSpPr/>
            <p:nvPr/>
          </p:nvSpPr>
          <p:spPr>
            <a:xfrm>
              <a:off x="5517885" y="3072692"/>
              <a:ext cx="1937677" cy="1356311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550E57AA-C963-D047-8E4A-9C485C665B65}"/>
                </a:ext>
              </a:extLst>
            </p:cNvPr>
            <p:cNvSpPr txBox="1"/>
            <p:nvPr/>
          </p:nvSpPr>
          <p:spPr>
            <a:xfrm>
              <a:off x="5584107" y="3138914"/>
              <a:ext cx="1805233" cy="1223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our next lesson we will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scrutinise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the Inspector’s final warning in Act 3, exploring how the writer has used literary techniques to create deeper meaning. </a:t>
              </a:r>
            </a:p>
          </p:txBody>
        </p:sp>
      </p:grpSp>
      <p:sp>
        <p:nvSpPr>
          <p:cNvPr id="17" name="Bent Up Arrow 16">
            <a:extLst>
              <a:ext uri="{FF2B5EF4-FFF2-40B4-BE49-F238E27FC236}">
                <a16:creationId xmlns:a16="http://schemas.microsoft.com/office/drawing/2014/main" id="{A3E726F3-3B15-BA43-A1FD-9D28F1DE386B}"/>
              </a:ext>
            </a:extLst>
          </p:cNvPr>
          <p:cNvSpPr/>
          <p:nvPr/>
        </p:nvSpPr>
        <p:spPr>
          <a:xfrm rot="5400000">
            <a:off x="2844885" y="3225095"/>
            <a:ext cx="1151042" cy="127716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Bent Up Arrow 17">
            <a:extLst>
              <a:ext uri="{FF2B5EF4-FFF2-40B4-BE49-F238E27FC236}">
                <a16:creationId xmlns:a16="http://schemas.microsoft.com/office/drawing/2014/main" id="{E7A144F9-6042-004B-9E1A-14BD934580E1}"/>
              </a:ext>
            </a:extLst>
          </p:cNvPr>
          <p:cNvSpPr/>
          <p:nvPr/>
        </p:nvSpPr>
        <p:spPr>
          <a:xfrm rot="5400000">
            <a:off x="5184330" y="4865289"/>
            <a:ext cx="1151042" cy="1310420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8A19B7-2A34-1A42-932E-0BC7102AAF59}"/>
              </a:ext>
            </a:extLst>
          </p:cNvPr>
          <p:cNvSpPr/>
          <p:nvPr/>
        </p:nvSpPr>
        <p:spPr>
          <a:xfrm>
            <a:off x="2064851" y="2040039"/>
            <a:ext cx="2486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FEF821-5494-5F41-B745-9CF8F67FF662}"/>
              </a:ext>
            </a:extLst>
          </p:cNvPr>
          <p:cNvSpPr/>
          <p:nvPr/>
        </p:nvSpPr>
        <p:spPr>
          <a:xfrm>
            <a:off x="6804703" y="5015547"/>
            <a:ext cx="2854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50346A-4D19-934A-9794-2C792521FC4F}"/>
              </a:ext>
            </a:extLst>
          </p:cNvPr>
          <p:cNvSpPr txBox="1"/>
          <p:nvPr/>
        </p:nvSpPr>
        <p:spPr>
          <a:xfrm>
            <a:off x="2511469" y="-4175"/>
            <a:ext cx="716906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Week focus: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Priestley’s intentions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3594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12192000" cy="68661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5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>
                          <a:solidFill>
                            <a:schemeClr val="tx1"/>
                          </a:solidFill>
                        </a:rPr>
                        <a:t>Mr Birling:  </a:t>
                      </a:r>
                      <a:br>
                        <a:rPr lang="en-GB" sz="1600" i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600" i="1" dirty="0">
                          <a:solidFill>
                            <a:schemeClr val="tx1"/>
                          </a:solidFill>
                        </a:rPr>
                        <a:t>‘a man has to mind his own business and look after himself and his own’ [We hear the sharp ring of a front doorbell.’]</a:t>
                      </a:r>
                      <a:endParaRPr lang="en-GB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Q. Why do you think Priestley begins the Inspector’s entrance in the middle of Mr Birling’s speech? </a:t>
                      </a:r>
                    </a:p>
                    <a:p>
                      <a:endParaRPr lang="en-GB" sz="16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Hint: What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</a:rPr>
                        <a:t> kind of views is Mr Birling expressing when he is interrupted? 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7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dirty="0"/>
                        <a:t>‘The Inspector need not be a big man, but he creates at once an impression of </a:t>
                      </a:r>
                      <a:r>
                        <a:rPr lang="en-GB" sz="1600" b="1" i="1" u="sng" dirty="0"/>
                        <a:t>massiveness, solidity and purposefulness’</a:t>
                      </a:r>
                    </a:p>
                    <a:p>
                      <a:endParaRPr lang="en-GB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Q. What do these adjectives mean? What is Priestley trying to say about the Inspector? </a:t>
                      </a:r>
                    </a:p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5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dirty="0"/>
                        <a:t>He is a man in his fifties, dressed in a plain darkish suit of the period. He speaks carefully, weightily and has a disconcerting habit of looking hard at the person he addresses before actually speaking”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a.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dirty="0"/>
                        <a:t>Why does it matter that his suit is ‘plain’? </a:t>
                      </a:r>
                    </a:p>
                    <a:p>
                      <a:r>
                        <a:rPr lang="en-GB" sz="1600" dirty="0"/>
                        <a:t/>
                      </a:r>
                      <a:br>
                        <a:rPr lang="en-GB" sz="1600" dirty="0"/>
                      </a:br>
                      <a:r>
                        <a:rPr lang="en-GB" sz="1600" dirty="0"/>
                        <a:t>b. Why is it worth mentioning that he speaks ‘carefully’ – do the other characters speak carefully?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/>
                      </a:r>
                      <a:br>
                        <a:rPr lang="en-GB" sz="1600" dirty="0"/>
                      </a:br>
                      <a:r>
                        <a:rPr lang="en-GB" sz="1600" dirty="0"/>
                        <a:t>c. Disconcerting means off-putting/disturbing – why do you think he is meant to have this effect on the characters just by looking at them? </a:t>
                      </a:r>
                    </a:p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Hint: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</a:rPr>
                        <a:t> What kind of clothes are the </a:t>
                      </a:r>
                      <a:r>
                        <a:rPr lang="en-GB" sz="1000" baseline="0" dirty="0" err="1">
                          <a:solidFill>
                            <a:schemeClr val="tx1"/>
                          </a:solidFill>
                        </a:rPr>
                        <a:t>Birlings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</a:rPr>
                        <a:t> wearing? Think back to the introductory SDs.  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96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 Mr Birling attempts to regain control, but fails as the Inspector quickly regains his control 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/>
                      </a:r>
                      <a:br>
                        <a:rPr lang="en-GB" sz="1400" dirty="0"/>
                      </a:br>
                      <a:r>
                        <a:rPr lang="en-GB" sz="1600" b="1" i="1" dirty="0"/>
                        <a:t>[The Inspector interrupts Birling ‘cutting through, massively’]. 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Q.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dirty="0"/>
                        <a:t>Do you think Mr Birling is used to being cut off like this, repeatedly? What are we meant to think of the Inspector? 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0435D2-6087-2745-A4CF-47B7CDFBC0A8}"/>
              </a:ext>
            </a:extLst>
          </p:cNvPr>
          <p:cNvSpPr txBox="1"/>
          <p:nvPr/>
        </p:nvSpPr>
        <p:spPr>
          <a:xfrm>
            <a:off x="3829630" y="6218496"/>
            <a:ext cx="716906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Week focus: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Priestley’s intentions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5488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9820" y="273366"/>
            <a:ext cx="8770571" cy="1560716"/>
          </a:xfrm>
        </p:spPr>
        <p:txBody>
          <a:bodyPr/>
          <a:lstStyle/>
          <a:p>
            <a:r>
              <a:rPr lang="en-GB" dirty="0"/>
              <a:t>Readers for:</a:t>
            </a:r>
            <a:br>
              <a:rPr lang="en-GB" dirty="0"/>
            </a:br>
            <a:r>
              <a:rPr lang="en-GB" dirty="0"/>
              <a:t>pp 56-61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025" y="2171272"/>
            <a:ext cx="4745099" cy="4062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tx1"/>
                </a:solidFill>
              </a:rPr>
              <a:t>Readers for: 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Inspector Goole: </a:t>
            </a:r>
          </a:p>
          <a:p>
            <a:r>
              <a:rPr lang="en-GB" b="1" dirty="0"/>
              <a:t>Eric: 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Mrs Birling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Mr Birling: 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Sheila: </a:t>
            </a:r>
            <a:endParaRPr lang="en-GB" b="1" dirty="0"/>
          </a:p>
          <a:p>
            <a:r>
              <a:rPr lang="en-GB" sz="2800" b="1" dirty="0">
                <a:solidFill>
                  <a:schemeClr val="tx1"/>
                </a:solidFill>
              </a:rPr>
              <a:t>Gerald: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Stage Directions: </a:t>
            </a:r>
          </a:p>
        </p:txBody>
      </p:sp>
      <p:sp>
        <p:nvSpPr>
          <p:cNvPr id="4" name="Rectangle 3"/>
          <p:cNvSpPr/>
          <p:nvPr/>
        </p:nvSpPr>
        <p:spPr>
          <a:xfrm>
            <a:off x="9723549" y="0"/>
            <a:ext cx="2468451" cy="5280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Contiguous Read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" y="180110"/>
            <a:ext cx="2685965" cy="17472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81427" y="3258355"/>
            <a:ext cx="3683358" cy="1584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we have finished reading make a note of how the other characters react to the Inspector once he exits…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C98109-C3BA-5548-BC65-B70828D3B01B}"/>
              </a:ext>
            </a:extLst>
          </p:cNvPr>
          <p:cNvSpPr txBox="1"/>
          <p:nvPr/>
        </p:nvSpPr>
        <p:spPr>
          <a:xfrm>
            <a:off x="2511469" y="-4175"/>
            <a:ext cx="716906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Week focus: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Priestley’s intentions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324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183941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irdseye"/>
                <a:ea typeface="+mn-ea"/>
                <a:cs typeface="+mn-cs"/>
              </a:rPr>
              <a:t/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irdseye"/>
                <a:ea typeface="+mn-ea"/>
                <a:cs typeface="+mn-cs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irdseye"/>
                <a:ea typeface="+mn-ea"/>
                <a:cs typeface="+mn-cs"/>
              </a:rPr>
              <a:t>“...It would do us all a bit of good if sometimes we tried to put ourselves in the place of these young women counting their pennies in their dingy little back bedroom”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1961" y="4314420"/>
            <a:ext cx="5767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irdseye"/>
                <a:ea typeface="+mn-ea"/>
                <a:cs typeface="+mn-cs"/>
              </a:rPr>
              <a:t>“If there’s nothing else we have to share our guilt” 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4552" y="34876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rdseye"/>
                <a:ea typeface="+mn-ea"/>
                <a:cs typeface="+mn-cs"/>
              </a:rPr>
              <a:t>“Public men, Mr Birling, have responsibilities as well as privileges”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335" y="523357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5A5ED">
                    <a:lumMod val="75000"/>
                  </a:srgbClr>
                </a:solidFill>
                <a:effectLst/>
                <a:uLnTx/>
                <a:uFillTx/>
                <a:latin typeface="Birdseye"/>
                <a:ea typeface="+mn-ea"/>
                <a:cs typeface="+mn-cs"/>
              </a:rPr>
              <a:t>“This girl killed herself- and died a horrible death. But each of you helped to kill her. Remember that. Never forget it. (He looks from one to the other of them carefully) But then I don’t think you ever will. Remember what you did”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5A5E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189" y="5360987"/>
            <a:ext cx="2004811" cy="14970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3335" y="2233909"/>
            <a:ext cx="5369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rdseye"/>
                <a:ea typeface="+mn-ea"/>
                <a:cs typeface="+mn-cs"/>
              </a:rPr>
              <a:t>“...It’s better to ask for the Earth than to take it”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32" y="356883"/>
            <a:ext cx="11178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Inspector’s Purpose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look at these 5 quotations from the Inspector below 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982DB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they tell us about the kind of person the Inspector is?   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982DB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982DB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message is Priestley trying to convey through his words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-What sort of ideological values are being transmitted through the Inspector?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83815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6200000" flipH="1">
            <a:off x="8215194" y="589821"/>
            <a:ext cx="1558662" cy="1133339"/>
          </a:xfrm>
          <a:prstGeom prst="bentConnector3">
            <a:avLst>
              <a:gd name="adj1" fmla="val 3016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194" y="117375"/>
            <a:ext cx="2630806" cy="14798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B4E289-20ED-1C4F-8756-5A9C2FD5C2B8}"/>
              </a:ext>
            </a:extLst>
          </p:cNvPr>
          <p:cNvSpPr txBox="1"/>
          <p:nvPr/>
        </p:nvSpPr>
        <p:spPr>
          <a:xfrm>
            <a:off x="2511469" y="-4175"/>
            <a:ext cx="716906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Week focus: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Priestley’s intentions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953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36" y="103031"/>
            <a:ext cx="10515600" cy="592428"/>
          </a:xfrm>
        </p:spPr>
        <p:txBody>
          <a:bodyPr>
            <a:normAutofit/>
          </a:bodyPr>
          <a:lstStyle/>
          <a:p>
            <a:r>
              <a:rPr lang="en-GB" sz="3600" u="sng" dirty="0"/>
              <a:t>Plenary – Exit Post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36" y="827467"/>
            <a:ext cx="11747748" cy="51000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On your post-it note write an explanation of what you think the </a:t>
            </a:r>
            <a:r>
              <a:rPr lang="en-GB" b="1" dirty="0">
                <a:solidFill>
                  <a:srgbClr val="FF0000"/>
                </a:solidFill>
              </a:rPr>
              <a:t>purpose of Inspector Goole is in An Inspector Calls</a:t>
            </a:r>
            <a:r>
              <a:rPr lang="en-GB" b="1" dirty="0"/>
              <a:t>: </a:t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>
                <a:solidFill>
                  <a:srgbClr val="0070C0"/>
                </a:solidFill>
              </a:rPr>
              <a:t>Think about…</a:t>
            </a:r>
          </a:p>
          <a:p>
            <a:pPr marL="0" indent="0" algn="ctr">
              <a:buNone/>
            </a:pPr>
            <a:r>
              <a:rPr lang="en-GB" b="1" dirty="0"/>
              <a:t>Why has J.B Priestley chosen to use him as a character? – What message is he there to get across? </a:t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How is he different from the other characters? – Why are these differences important? </a:t>
            </a:r>
          </a:p>
          <a:p>
            <a:pPr marL="0" indent="0" algn="ctr">
              <a:buNone/>
            </a:pPr>
            <a:r>
              <a:rPr lang="en-GB" b="1" dirty="0"/>
              <a:t>And of course  think about the values and beliefs of Socialism…</a:t>
            </a:r>
            <a:br>
              <a:rPr lang="en-GB" b="1" dirty="0"/>
            </a:br>
            <a:endParaRPr lang="en-GB" b="1" u="sng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GB" b="1" u="sng" dirty="0">
                <a:solidFill>
                  <a:srgbClr val="7030A0"/>
                </a:solidFill>
              </a:rPr>
              <a:t>Stick your note on the board when you’re ready…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248" y="5192137"/>
            <a:ext cx="2223751" cy="1665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5" y="4997003"/>
            <a:ext cx="2295941" cy="1750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033A66-F263-6F4E-99FF-8D3D604E3517}"/>
              </a:ext>
            </a:extLst>
          </p:cNvPr>
          <p:cNvSpPr txBox="1"/>
          <p:nvPr/>
        </p:nvSpPr>
        <p:spPr>
          <a:xfrm>
            <a:off x="4316519" y="207465"/>
            <a:ext cx="716906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Week focus: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Priestley’s intentions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78519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A5FC20FFEB924FB6AA678D6441D5BF" ma:contentTypeVersion="8" ma:contentTypeDescription="Create a new document." ma:contentTypeScope="" ma:versionID="1ac0c792b655add9680a99f9379e73c0">
  <xsd:schema xmlns:xsd="http://www.w3.org/2001/XMLSchema" xmlns:xs="http://www.w3.org/2001/XMLSchema" xmlns:p="http://schemas.microsoft.com/office/2006/metadata/properties" xmlns:ns2="2ee453fb-70d4-481f-b8ac-3f33dad850c1" xmlns:ns3="049f97e1-32ae-4d3d-9c64-63be60dba368" targetNamespace="http://schemas.microsoft.com/office/2006/metadata/properties" ma:root="true" ma:fieldsID="c35a207da0f87ea1a58ccf35b1a207c4" ns2:_="" ns3:_="">
    <xsd:import namespace="2ee453fb-70d4-481f-b8ac-3f33dad850c1"/>
    <xsd:import namespace="049f97e1-32ae-4d3d-9c64-63be60dba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453fb-70d4-481f-b8ac-3f33dad850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f97e1-32ae-4d3d-9c64-63be60dba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25BC4B-BC04-4E44-B538-4333911A1730}"/>
</file>

<file path=customXml/itemProps2.xml><?xml version="1.0" encoding="utf-8"?>
<ds:datastoreItem xmlns:ds="http://schemas.openxmlformats.org/officeDocument/2006/customXml" ds:itemID="{CABE074C-ED49-47E9-94BE-C69401BD6E93}"/>
</file>

<file path=customXml/itemProps3.xml><?xml version="1.0" encoding="utf-8"?>
<ds:datastoreItem xmlns:ds="http://schemas.openxmlformats.org/officeDocument/2006/customXml" ds:itemID="{1D001FCB-F2A8-4D04-B99D-D4767F365C0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Birdseye</vt:lpstr>
      <vt:lpstr>Calibri</vt:lpstr>
      <vt:lpstr>Calibri Light</vt:lpstr>
      <vt:lpstr>Segoe UI Light</vt:lpstr>
      <vt:lpstr>Segoe UI Semibold</vt:lpstr>
      <vt:lpstr>1_Office Theme</vt:lpstr>
      <vt:lpstr>PowerPoint Presentation</vt:lpstr>
      <vt:lpstr>PowerPoint Presentation</vt:lpstr>
      <vt:lpstr>Learning Journey</vt:lpstr>
      <vt:lpstr>PowerPoint Presentation</vt:lpstr>
      <vt:lpstr>Readers for: pp 56-61</vt:lpstr>
      <vt:lpstr>PowerPoint Presentation</vt:lpstr>
      <vt:lpstr>Plenary – Exit Post it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KButtery</dc:creator>
  <cp:lastModifiedBy>KButtery</cp:lastModifiedBy>
  <cp:revision>1</cp:revision>
  <dcterms:created xsi:type="dcterms:W3CDTF">2020-09-21T15:00:42Z</dcterms:created>
  <dcterms:modified xsi:type="dcterms:W3CDTF">2020-09-21T15:01:07Z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0x01010057A5FC20FFEB924FB6AA678D6441D5BF</vt:lpwstr>
  </property>
</Properties>
</file>