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82" r:id="rId6"/>
    <p:sldId id="257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BAD"/>
    <a:srgbClr val="FFD96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B152B-5634-4CA1-9938-89A9E7A15F6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ECB61-4141-44BC-99DA-B9B2FDDB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464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127D-D00E-40FC-A4A6-70385F15C50F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223-0706-4874-8945-11DD971D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00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127D-D00E-40FC-A4A6-70385F15C50F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223-0706-4874-8945-11DD971D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5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127D-D00E-40FC-A4A6-70385F15C50F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223-0706-4874-8945-11DD971D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99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127D-D00E-40FC-A4A6-70385F15C50F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223-0706-4874-8945-11DD971D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127D-D00E-40FC-A4A6-70385F15C50F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223-0706-4874-8945-11DD971D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21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127D-D00E-40FC-A4A6-70385F15C50F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223-0706-4874-8945-11DD971D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34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127D-D00E-40FC-A4A6-70385F15C50F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223-0706-4874-8945-11DD971D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74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127D-D00E-40FC-A4A6-70385F15C50F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223-0706-4874-8945-11DD971D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5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127D-D00E-40FC-A4A6-70385F15C50F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223-0706-4874-8945-11DD971D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14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127D-D00E-40FC-A4A6-70385F15C50F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223-0706-4874-8945-11DD971D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99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127D-D00E-40FC-A4A6-70385F15C50F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223-0706-4874-8945-11DD971D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99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F127D-D00E-40FC-A4A6-70385F15C50F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4223-0706-4874-8945-11DD971D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54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63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u="sng" dirty="0"/>
              <a:t>Concentrations of Solutions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6713" y="187133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C/W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46297" y="4207"/>
            <a:ext cx="1445703" cy="365125"/>
          </a:xfrm>
        </p:spPr>
        <p:txBody>
          <a:bodyPr/>
          <a:lstStyle/>
          <a:p>
            <a:fld id="{ED32ED1D-4017-42AF-8C49-ABBDC7B5E126}" type="datetime1">
              <a:rPr lang="en-GB" sz="1800" b="1" u="sng" smtClean="0">
                <a:solidFill>
                  <a:schemeClr val="tx1"/>
                </a:solidFill>
              </a:rPr>
              <a:t>28/09/2020</a:t>
            </a:fld>
            <a:endParaRPr lang="en-GB" sz="1800" b="1" u="sng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937" y="1115441"/>
            <a:ext cx="8773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Do Now</a:t>
            </a:r>
            <a:r>
              <a:rPr lang="en-GB" sz="3200" dirty="0"/>
              <a:t>: Which is the most concentrated and </a:t>
            </a:r>
            <a:r>
              <a:rPr lang="en-GB" sz="3200" b="1" i="1" u="sng" dirty="0"/>
              <a:t>why</a:t>
            </a:r>
            <a:r>
              <a:rPr lang="en-GB" sz="3200" dirty="0"/>
              <a:t>?</a:t>
            </a:r>
            <a:endParaRPr lang="en-GB" sz="3200" b="1" dirty="0"/>
          </a:p>
        </p:txBody>
      </p:sp>
      <p:pic>
        <p:nvPicPr>
          <p:cNvPr id="1028" name="Picture 4" descr="Image result for ribena concentra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761" y="2400315"/>
            <a:ext cx="4394718" cy="4394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ribena cart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2" t="11612" r="22463" b="8955"/>
          <a:stretch/>
        </p:blipFill>
        <p:spPr bwMode="auto">
          <a:xfrm>
            <a:off x="7174548" y="3318155"/>
            <a:ext cx="2235336" cy="325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2"/>
          <p:cNvSpPr txBox="1"/>
          <p:nvPr/>
        </p:nvSpPr>
        <p:spPr>
          <a:xfrm>
            <a:off x="-20839" y="648866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FF0000"/>
                </a:solidFill>
              </a:rPr>
              <a:t>3.2.5</a:t>
            </a:r>
          </a:p>
        </p:txBody>
      </p:sp>
    </p:spTree>
    <p:extLst>
      <p:ext uri="{BB962C8B-B14F-4D97-AF65-F5344CB8AC3E}">
        <p14:creationId xmlns:p14="http://schemas.microsoft.com/office/powerpoint/2010/main" val="53471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Calculating Concentrations of Solutions</a:t>
            </a:r>
          </a:p>
        </p:txBody>
      </p:sp>
      <p:sp>
        <p:nvSpPr>
          <p:cNvPr id="7" name="Cube 6"/>
          <p:cNvSpPr/>
          <p:nvPr/>
        </p:nvSpPr>
        <p:spPr>
          <a:xfrm>
            <a:off x="1644242" y="2298583"/>
            <a:ext cx="3632433" cy="346465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ube 9"/>
          <p:cNvSpPr/>
          <p:nvPr/>
        </p:nvSpPr>
        <p:spPr>
          <a:xfrm>
            <a:off x="6427365" y="2298583"/>
            <a:ext cx="3632433" cy="346465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2306007" y="3644165"/>
            <a:ext cx="1491551" cy="1469009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82129" y="5393905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dm</a:t>
            </a:r>
            <a:r>
              <a:rPr lang="en-GB" baseline="30000" dirty="0"/>
              <a:t>3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62399" y="5903602"/>
            <a:ext cx="2978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12 grams per dm</a:t>
            </a:r>
            <a:r>
              <a:rPr lang="en-GB" b="1" baseline="30000" dirty="0"/>
              <a:t>3</a:t>
            </a:r>
            <a:r>
              <a:rPr lang="en-GB" b="1" dirty="0"/>
              <a:t> = 12 g/dm</a:t>
            </a:r>
            <a:r>
              <a:rPr lang="en-GB" b="1" baseline="30000" dirty="0"/>
              <a:t>3</a:t>
            </a:r>
            <a:endParaRPr lang="en-GB" b="1" dirty="0"/>
          </a:p>
        </p:txBody>
      </p:sp>
      <p:sp>
        <p:nvSpPr>
          <p:cNvPr id="31" name="Oval 30"/>
          <p:cNvSpPr/>
          <p:nvPr/>
        </p:nvSpPr>
        <p:spPr>
          <a:xfrm>
            <a:off x="7473820" y="4077478"/>
            <a:ext cx="852195" cy="821093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73820" y="5393905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dm</a:t>
            </a:r>
            <a:r>
              <a:rPr lang="en-GB" baseline="30000" dirty="0"/>
              <a:t>3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6427365" y="5905574"/>
            <a:ext cx="2744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4 grams per dm</a:t>
            </a:r>
            <a:r>
              <a:rPr lang="en-GB" b="1" baseline="30000" dirty="0"/>
              <a:t>3</a:t>
            </a:r>
            <a:r>
              <a:rPr lang="en-GB" b="1" dirty="0"/>
              <a:t> = 4 g/dm</a:t>
            </a:r>
            <a:r>
              <a:rPr lang="en-GB" b="1" baseline="30000" dirty="0"/>
              <a:t>3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53746" y="1515330"/>
            <a:ext cx="5762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Concentration = </a:t>
            </a:r>
            <a:r>
              <a:rPr lang="en-GB" sz="2400" dirty="0"/>
              <a:t>Quantity of solute ÷ volume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47240" y="1039804"/>
            <a:ext cx="4165884" cy="369332"/>
          </a:xfrm>
          <a:prstGeom prst="rect">
            <a:avLst/>
          </a:prstGeom>
          <a:solidFill>
            <a:srgbClr val="FFD9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i="1" dirty="0"/>
              <a:t>“Solute” - The substance that is dissolved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242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  <p:bldP spid="31" grpId="0" animBg="1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TASK: Calculating Concentrations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704" y="1357852"/>
            <a:ext cx="114711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Your Turn</a:t>
            </a:r>
            <a:r>
              <a:rPr lang="en-GB" sz="24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If 5g of sodium is dissolved in 1dm</a:t>
            </a:r>
            <a:r>
              <a:rPr lang="en-GB" sz="2400" baseline="30000" dirty="0"/>
              <a:t>3</a:t>
            </a:r>
            <a:r>
              <a:rPr lang="en-GB" sz="2400" dirty="0"/>
              <a:t> what is the concentration?</a:t>
            </a:r>
            <a:br>
              <a:rPr lang="en-GB" sz="2400" dirty="0"/>
            </a:br>
            <a:br>
              <a:rPr lang="en-GB" sz="2400" dirty="0"/>
            </a:b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If 8g of sodium hydroxide is dissolved in 2dm</a:t>
            </a:r>
            <a:r>
              <a:rPr lang="en-GB" sz="2400" baseline="30000" dirty="0"/>
              <a:t>3</a:t>
            </a:r>
            <a:r>
              <a:rPr lang="en-GB" sz="2400" dirty="0"/>
              <a:t> what is the concentration?</a:t>
            </a:r>
            <a:br>
              <a:rPr lang="en-GB" sz="2400" dirty="0"/>
            </a:br>
            <a:br>
              <a:rPr lang="en-GB" sz="2400" dirty="0"/>
            </a:b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What is the concentration of a solution when 50g of hydrogen chloride is dissolved in 5dm</a:t>
            </a:r>
            <a:r>
              <a:rPr lang="en-GB" sz="2400" baseline="30000" dirty="0"/>
              <a:t>3</a:t>
            </a:r>
            <a:r>
              <a:rPr lang="en-GB" sz="2400" dirty="0"/>
              <a:t> of water?</a:t>
            </a:r>
            <a:br>
              <a:rPr lang="en-GB" sz="2400" dirty="0"/>
            </a:br>
            <a:br>
              <a:rPr lang="en-GB" sz="2400" dirty="0"/>
            </a:b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How concentrated is a 500cm</a:t>
            </a:r>
            <a:r>
              <a:rPr lang="en-GB" sz="2400" baseline="30000" dirty="0"/>
              <a:t>3</a:t>
            </a:r>
            <a:r>
              <a:rPr lang="en-GB" sz="2400" dirty="0"/>
              <a:t> solution that contains 6g of  potassium hydroxide?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4326580" y="2202025"/>
            <a:ext cx="2820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5g ÷ 1dm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5g/dm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4326579" y="3343010"/>
            <a:ext cx="2820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8g ÷ 2dm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4g/dm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233272" y="4797254"/>
            <a:ext cx="3231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50g ÷ 5dm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10g/dm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4233271" y="5835999"/>
            <a:ext cx="3231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500cm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÷ 1000 = 0.5dm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6g ÷ 0.5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12 g/dm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91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Calculating the Mass of a Solute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323" y="1165103"/>
            <a:ext cx="117289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If you know the concentration and volume of a solution, you can calculate the mass of solute</a:t>
            </a:r>
            <a:br>
              <a:rPr lang="en-GB" sz="2400" dirty="0"/>
            </a:br>
            <a:r>
              <a:rPr lang="en-GB" sz="2400" dirty="0"/>
              <a:t>dissolved in it. e.g:</a:t>
            </a:r>
          </a:p>
        </p:txBody>
      </p:sp>
      <p:sp>
        <p:nvSpPr>
          <p:cNvPr id="29" name="Rectangle: Rounded Corners 28"/>
          <p:cNvSpPr/>
          <p:nvPr/>
        </p:nvSpPr>
        <p:spPr>
          <a:xfrm>
            <a:off x="660918" y="2239348"/>
            <a:ext cx="10870163" cy="4077478"/>
          </a:xfrm>
          <a:prstGeom prst="roundRect">
            <a:avLst>
              <a:gd name="adj" fmla="val 325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Q3. A solution of potassium hydroxide has a concentration of 10g/dm</a:t>
            </a:r>
            <a:r>
              <a:rPr lang="en-GB" sz="2800" b="1" i="1" baseline="30000" dirty="0">
                <a:solidFill>
                  <a:schemeClr val="tx1"/>
                </a:solidFill>
              </a:rPr>
              <a:t>3</a:t>
            </a:r>
            <a:r>
              <a:rPr lang="en-GB" sz="2800" b="1" i="1" dirty="0">
                <a:solidFill>
                  <a:schemeClr val="tx1"/>
                </a:solidFill>
              </a:rPr>
              <a:t>, what mass of potassium hydroxide is dissolved in 0.5dm</a:t>
            </a:r>
            <a:r>
              <a:rPr lang="en-GB" sz="2800" b="1" i="1" baseline="30000" dirty="0">
                <a:solidFill>
                  <a:schemeClr val="tx1"/>
                </a:solidFill>
              </a:rPr>
              <a:t>3</a:t>
            </a:r>
            <a:r>
              <a:rPr lang="en-GB" sz="2800" b="1" i="1" dirty="0">
                <a:solidFill>
                  <a:schemeClr val="tx1"/>
                </a:solidFill>
              </a:rPr>
              <a:t> of it?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00326" y="3599452"/>
            <a:ext cx="3098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10 g/dm</a:t>
            </a:r>
            <a:r>
              <a:rPr lang="en-GB" sz="4400" baseline="30000" dirty="0"/>
              <a:t>3   </a:t>
            </a:r>
            <a:r>
              <a:rPr lang="en-GB" sz="4400" dirty="0"/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79784" y="3599452"/>
            <a:ext cx="16977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0.5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683962" y="3599453"/>
            <a:ext cx="2710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=   5g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97689" y="4819639"/>
            <a:ext cx="7002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5"/>
                </a:solidFill>
              </a:rPr>
              <a:t>Quantity of a solute = concentration x volume</a:t>
            </a:r>
          </a:p>
        </p:txBody>
      </p:sp>
    </p:spTree>
    <p:extLst>
      <p:ext uri="{BB962C8B-B14F-4D97-AF65-F5344CB8AC3E}">
        <p14:creationId xmlns:p14="http://schemas.microsoft.com/office/powerpoint/2010/main" val="277715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TASK: Calculating Masses of Solutes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704" y="1357852"/>
            <a:ext cx="114711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Your Turn</a:t>
            </a:r>
            <a:r>
              <a:rPr lang="en-GB" sz="24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What mass of lithium is dissolved in 0.4dm</a:t>
            </a:r>
            <a:r>
              <a:rPr lang="en-GB" sz="2400" baseline="30000" dirty="0"/>
              <a:t>3</a:t>
            </a:r>
            <a:r>
              <a:rPr lang="en-GB" sz="2400" dirty="0"/>
              <a:t> of a 15g/dm</a:t>
            </a:r>
            <a:r>
              <a:rPr lang="en-GB" sz="2400" baseline="30000" dirty="0"/>
              <a:t>3</a:t>
            </a:r>
            <a:r>
              <a:rPr lang="en-GB" sz="2400" dirty="0"/>
              <a:t> solution?</a:t>
            </a:r>
            <a:br>
              <a:rPr lang="en-GB" sz="2400" dirty="0"/>
            </a:br>
            <a:br>
              <a:rPr lang="en-GB" sz="2400" dirty="0"/>
            </a:b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How many grams of hydrogen chloride are dissolved in 4dm</a:t>
            </a:r>
            <a:r>
              <a:rPr lang="en-GB" sz="2400" baseline="30000" dirty="0"/>
              <a:t>3</a:t>
            </a:r>
            <a:r>
              <a:rPr lang="en-GB" sz="2400" dirty="0"/>
              <a:t> of a 1.4g/dm</a:t>
            </a:r>
            <a:r>
              <a:rPr lang="en-GB" sz="2400" baseline="30000" dirty="0"/>
              <a:t>3</a:t>
            </a:r>
            <a:r>
              <a:rPr lang="en-GB" sz="2400" dirty="0"/>
              <a:t> solution?</a:t>
            </a:r>
            <a:br>
              <a:rPr lang="en-GB" sz="2400" dirty="0"/>
            </a:br>
            <a:br>
              <a:rPr lang="en-GB" sz="2400" dirty="0"/>
            </a:b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A flask contains 400cm</a:t>
            </a:r>
            <a:r>
              <a:rPr lang="en-GB" sz="2400" baseline="30000" dirty="0"/>
              <a:t>3</a:t>
            </a:r>
            <a:r>
              <a:rPr lang="en-GB" sz="2400" dirty="0"/>
              <a:t> of a 5g/dm</a:t>
            </a:r>
            <a:r>
              <a:rPr lang="en-GB" sz="2400" baseline="30000" dirty="0"/>
              <a:t>3</a:t>
            </a:r>
            <a:r>
              <a:rPr lang="en-GB" sz="2400" dirty="0"/>
              <a:t> solution of potassium hydroxide. If all the water was evaporated, what mass of potassium hydroxide would remain?</a:t>
            </a:r>
            <a:br>
              <a:rPr lang="en-GB" sz="2400" dirty="0"/>
            </a:br>
            <a:br>
              <a:rPr lang="en-GB" sz="2400" dirty="0"/>
            </a:b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A student took 25cm</a:t>
            </a:r>
            <a:r>
              <a:rPr lang="en-GB" sz="2400" baseline="30000" dirty="0"/>
              <a:t>3</a:t>
            </a:r>
            <a:r>
              <a:rPr lang="en-GB" sz="2400" dirty="0"/>
              <a:t> of 0.1g/dm</a:t>
            </a:r>
            <a:r>
              <a:rPr lang="en-GB" sz="2400" baseline="30000" dirty="0"/>
              <a:t>3</a:t>
            </a:r>
            <a:r>
              <a:rPr lang="en-GB" sz="2400" dirty="0"/>
              <a:t> sodium thiosulfate solution. What mass of sodium thiosulfate does it contain?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4074650" y="2215722"/>
            <a:ext cx="3231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15g/dm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x 0.4 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6g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4074650" y="3343010"/>
            <a:ext cx="3231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1.4g/dm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x 4 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5.6g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3975123" y="4612588"/>
            <a:ext cx="3231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400cm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÷ 1000 = 0.4dm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5 g/dm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x 0.4dm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2g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622043" y="5932123"/>
            <a:ext cx="7013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25cm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÷ 1000 = 0.025dm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0.1 g/dm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x 0.025 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0.0025g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or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25 mg</a:t>
            </a:r>
          </a:p>
        </p:txBody>
      </p:sp>
    </p:spTree>
    <p:extLst>
      <p:ext uri="{BB962C8B-B14F-4D97-AF65-F5344CB8AC3E}">
        <p14:creationId xmlns:p14="http://schemas.microsoft.com/office/powerpoint/2010/main" val="247410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6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Factors affecting Concentration</a:t>
            </a:r>
          </a:p>
        </p:txBody>
      </p:sp>
      <p:sp>
        <p:nvSpPr>
          <p:cNvPr id="11" name="Cube 10"/>
          <p:cNvSpPr/>
          <p:nvPr/>
        </p:nvSpPr>
        <p:spPr>
          <a:xfrm>
            <a:off x="2782576" y="2177286"/>
            <a:ext cx="3632433" cy="346465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444341" y="3522868"/>
            <a:ext cx="1491551" cy="1469009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20463" y="527260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dm</a:t>
            </a:r>
            <a:r>
              <a:rPr lang="en-GB" baseline="30000" dirty="0"/>
              <a:t>3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700733" y="5782305"/>
            <a:ext cx="2978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12 grams per dm</a:t>
            </a:r>
            <a:r>
              <a:rPr lang="en-GB" b="1" baseline="30000" dirty="0"/>
              <a:t>3</a:t>
            </a:r>
            <a:r>
              <a:rPr lang="en-GB" b="1" dirty="0"/>
              <a:t> = 12 g/dm</a:t>
            </a:r>
            <a:r>
              <a:rPr lang="en-GB" b="1" baseline="30000" dirty="0"/>
              <a:t>3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2372" y="1268306"/>
            <a:ext cx="733386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Q. </a:t>
            </a:r>
            <a:r>
              <a:rPr lang="en-GB" dirty="0"/>
              <a:t>What would happen to the concentration if we doubled the volume? </a:t>
            </a:r>
          </a:p>
        </p:txBody>
      </p:sp>
      <p:sp>
        <p:nvSpPr>
          <p:cNvPr id="18" name="Cube 17"/>
          <p:cNvSpPr/>
          <p:nvPr/>
        </p:nvSpPr>
        <p:spPr>
          <a:xfrm>
            <a:off x="2782576" y="2177286"/>
            <a:ext cx="6482722" cy="346465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117736" y="527260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 dm</a:t>
            </a:r>
            <a:r>
              <a:rPr lang="en-GB" baseline="30000" dirty="0"/>
              <a:t>3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527418" y="5782305"/>
            <a:ext cx="2304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12g ÷ 2dm</a:t>
            </a:r>
            <a:r>
              <a:rPr lang="en-GB" b="1" baseline="30000" dirty="0"/>
              <a:t>3</a:t>
            </a:r>
            <a:r>
              <a:rPr lang="en-GB" b="1" dirty="0"/>
              <a:t>  = 6 g/dm</a:t>
            </a:r>
            <a:r>
              <a:rPr lang="en-GB" b="1" baseline="30000" dirty="0"/>
              <a:t>3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445214" y="2725930"/>
            <a:ext cx="2495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If you double the volume you halve the concentration.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This is because the particles of solute are twice as spread out!</a:t>
            </a:r>
          </a:p>
        </p:txBody>
      </p:sp>
    </p:spTree>
    <p:extLst>
      <p:ext uri="{BB962C8B-B14F-4D97-AF65-F5344CB8AC3E}">
        <p14:creationId xmlns:p14="http://schemas.microsoft.com/office/powerpoint/2010/main" val="404638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85185E-6 L 0.11549 0.0020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8" y="9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/>
      <p:bldP spid="15" grpId="0"/>
      <p:bldP spid="18" grpId="0" animBg="1"/>
      <p:bldP spid="19" grpId="0"/>
      <p:bldP spid="20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Factors affecting Concentration</a:t>
            </a:r>
          </a:p>
        </p:txBody>
      </p:sp>
      <p:sp>
        <p:nvSpPr>
          <p:cNvPr id="11" name="Cube 10"/>
          <p:cNvSpPr/>
          <p:nvPr/>
        </p:nvSpPr>
        <p:spPr>
          <a:xfrm>
            <a:off x="2782576" y="1968649"/>
            <a:ext cx="3632433" cy="3673291"/>
          </a:xfrm>
          <a:prstGeom prst="cube">
            <a:avLst>
              <a:gd name="adj" fmla="val 2381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444339" y="3244200"/>
            <a:ext cx="1491551" cy="1469009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20463" y="527260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dm</a:t>
            </a:r>
            <a:r>
              <a:rPr lang="en-GB" baseline="30000" dirty="0"/>
              <a:t>3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700733" y="5782305"/>
            <a:ext cx="2978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12 grams per dm</a:t>
            </a:r>
            <a:r>
              <a:rPr lang="en-GB" b="1" baseline="30000" dirty="0"/>
              <a:t>3</a:t>
            </a:r>
            <a:r>
              <a:rPr lang="en-GB" b="1" dirty="0"/>
              <a:t> = 12 g/dm</a:t>
            </a:r>
            <a:r>
              <a:rPr lang="en-GB" b="1" baseline="30000" dirty="0"/>
              <a:t>3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2372" y="1268306"/>
            <a:ext cx="733386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Q. </a:t>
            </a:r>
            <a:r>
              <a:rPr lang="en-GB" dirty="0"/>
              <a:t>What would happen to the concentration if we </a:t>
            </a:r>
            <a:r>
              <a:rPr lang="en-GB" dirty="0" err="1"/>
              <a:t>haved</a:t>
            </a:r>
            <a:r>
              <a:rPr lang="en-GB" dirty="0"/>
              <a:t> the volume? </a:t>
            </a:r>
          </a:p>
        </p:txBody>
      </p:sp>
      <p:sp>
        <p:nvSpPr>
          <p:cNvPr id="12" name="Cube 11"/>
          <p:cNvSpPr/>
          <p:nvPr/>
        </p:nvSpPr>
        <p:spPr>
          <a:xfrm>
            <a:off x="2782576" y="3087446"/>
            <a:ext cx="3632434" cy="2554494"/>
          </a:xfrm>
          <a:prstGeom prst="cube">
            <a:avLst>
              <a:gd name="adj" fmla="val 3401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684759" y="5272608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0.5 dm</a:t>
            </a:r>
            <a:r>
              <a:rPr lang="en-GB" baseline="30000" dirty="0"/>
              <a:t>3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890559" y="5798694"/>
            <a:ext cx="259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12g ÷ 0.5dm</a:t>
            </a:r>
            <a:r>
              <a:rPr lang="en-GB" b="1" baseline="30000" dirty="0"/>
              <a:t>3</a:t>
            </a:r>
            <a:r>
              <a:rPr lang="en-GB" b="1" dirty="0"/>
              <a:t>  = 24 g/dm</a:t>
            </a:r>
            <a:r>
              <a:rPr lang="en-GB" b="1" baseline="30000" dirty="0"/>
              <a:t>3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938682" y="2785189"/>
            <a:ext cx="4464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If you halve the volume the concentration doubles.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This is because the particles of solute are twice as close together!</a:t>
            </a:r>
          </a:p>
        </p:txBody>
      </p:sp>
    </p:spTree>
    <p:extLst>
      <p:ext uri="{BB962C8B-B14F-4D97-AF65-F5344CB8AC3E}">
        <p14:creationId xmlns:p14="http://schemas.microsoft.com/office/powerpoint/2010/main" val="203063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59259E-6 L 0.01016 0.0849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423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/>
      <p:bldP spid="15" grpId="0"/>
      <p:bldP spid="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TASK: Advanced Challenge Calculations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4704" y="1357852"/>
            <a:ext cx="114711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Your Turn</a:t>
            </a:r>
            <a:r>
              <a:rPr lang="en-GB" sz="24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A student had 0.625 dm</a:t>
            </a:r>
            <a:r>
              <a:rPr lang="en-GB" sz="2400" baseline="30000" dirty="0"/>
              <a:t>3</a:t>
            </a:r>
            <a:r>
              <a:rPr lang="en-GB" sz="2400" dirty="0"/>
              <a:t> of a 18g/dm</a:t>
            </a:r>
            <a:r>
              <a:rPr lang="en-GB" sz="2400" baseline="30000" dirty="0"/>
              <a:t>3</a:t>
            </a:r>
            <a:r>
              <a:rPr lang="en-GB" sz="2400" dirty="0"/>
              <a:t> solution. She evaporated off some of the water so the new volume was 0.500 dm</a:t>
            </a:r>
            <a:r>
              <a:rPr lang="en-GB" sz="2400" baseline="30000" dirty="0"/>
              <a:t>3</a:t>
            </a:r>
            <a:r>
              <a:rPr lang="en-GB" sz="2400" dirty="0"/>
              <a:t> what is the new concentration of this solution?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A student intended to make a solution of concentration 5g/dm</a:t>
            </a:r>
            <a:r>
              <a:rPr lang="en-GB" sz="2400" baseline="30000" dirty="0"/>
              <a:t>3</a:t>
            </a:r>
            <a:r>
              <a:rPr lang="en-GB" sz="2400" dirty="0"/>
              <a:t>, they dissolved 5g of solid in 1.2dm</a:t>
            </a:r>
            <a:r>
              <a:rPr lang="en-GB" sz="2400" baseline="30000" dirty="0"/>
              <a:t>3</a:t>
            </a:r>
            <a:r>
              <a:rPr lang="en-GB" sz="2400" dirty="0"/>
              <a:t>, they calculated that this gave them a 4.16 g/dm</a:t>
            </a:r>
            <a:r>
              <a:rPr lang="en-GB" sz="2400" baseline="30000" dirty="0"/>
              <a:t>3</a:t>
            </a:r>
            <a:r>
              <a:rPr lang="en-GB" sz="2400" dirty="0"/>
              <a:t> solution. What volume should they have filled it to, and how could they fix their over dilution?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3353886" y="2790799"/>
            <a:ext cx="5972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18 g/dm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x 0.625 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= 11.25g of solute.</a:t>
            </a:r>
          </a:p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11.25 ÷ 0.500 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 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22.5 g/dm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2413487" y="5627358"/>
            <a:ext cx="7853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5 g ÷ 5 g/dm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1dm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They could evaporate off 0.2dm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(200cm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) of water.</a:t>
            </a:r>
          </a:p>
        </p:txBody>
      </p:sp>
    </p:spTree>
    <p:extLst>
      <p:ext uri="{BB962C8B-B14F-4D97-AF65-F5344CB8AC3E}">
        <p14:creationId xmlns:p14="http://schemas.microsoft.com/office/powerpoint/2010/main" val="136620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Concentrations of Solutions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1721" y="1305581"/>
            <a:ext cx="9248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Plenary Discussion</a:t>
            </a:r>
            <a:r>
              <a:rPr lang="en-GB" sz="2800" dirty="0"/>
              <a:t>: Which is the most concentrated and why?</a:t>
            </a:r>
            <a:endParaRPr lang="en-GB" sz="2800" b="1" dirty="0"/>
          </a:p>
        </p:txBody>
      </p:sp>
      <p:pic>
        <p:nvPicPr>
          <p:cNvPr id="1028" name="Picture 4" descr="Image result for ribena concentra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327" y="1828801"/>
            <a:ext cx="4394718" cy="4394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ribena cart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2" t="11612" r="22463" b="8955"/>
          <a:stretch/>
        </p:blipFill>
        <p:spPr bwMode="auto">
          <a:xfrm>
            <a:off x="7319723" y="2400315"/>
            <a:ext cx="2235336" cy="325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5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Progress Indicators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6884" y="16425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C/W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46297" y="4207"/>
            <a:ext cx="1445703" cy="365125"/>
          </a:xfrm>
        </p:spPr>
        <p:txBody>
          <a:bodyPr/>
          <a:lstStyle/>
          <a:p>
            <a:fld id="{ED32ED1D-4017-42AF-8C49-ABBDC7B5E126}" type="datetime1">
              <a:rPr lang="en-GB" sz="1800" b="1" u="sng" smtClean="0">
                <a:solidFill>
                  <a:schemeClr val="tx1"/>
                </a:solidFill>
              </a:rPr>
              <a:t>28/09/2020</a:t>
            </a:fld>
            <a:endParaRPr lang="en-GB" sz="1800" b="1" u="sng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4821" y="1269213"/>
            <a:ext cx="103180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Good</a:t>
            </a:r>
          </a:p>
          <a:p>
            <a:r>
              <a:rPr lang="en-GB" sz="3200" dirty="0"/>
              <a:t>-Identify the unit of concentration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Calculate the concentration of a solution in terms of grams per dm3 </a:t>
            </a:r>
            <a:br>
              <a:rPr lang="en-GB" sz="3200" dirty="0"/>
            </a:br>
            <a:endParaRPr lang="en-GB" sz="3200" dirty="0"/>
          </a:p>
          <a:p>
            <a:r>
              <a:rPr lang="en-GB" sz="3200" b="1" dirty="0"/>
              <a:t>Outstanding</a:t>
            </a:r>
            <a:br>
              <a:rPr lang="en-GB" sz="3200" dirty="0"/>
            </a:br>
            <a:r>
              <a:rPr lang="en-GB" sz="3200" dirty="0"/>
              <a:t>Calculate the mass of a given solute from the volume and concentration of a solution. </a:t>
            </a:r>
          </a:p>
          <a:p>
            <a:endParaRPr lang="en-GB" sz="3200" dirty="0"/>
          </a:p>
        </p:txBody>
      </p:sp>
      <p:sp>
        <p:nvSpPr>
          <p:cNvPr id="8" name="TextBox 2"/>
          <p:cNvSpPr txBox="1"/>
          <p:nvPr/>
        </p:nvSpPr>
        <p:spPr>
          <a:xfrm>
            <a:off x="-20839" y="648866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FF0000"/>
                </a:solidFill>
              </a:rPr>
              <a:t>3.2.5</a:t>
            </a:r>
          </a:p>
        </p:txBody>
      </p:sp>
    </p:spTree>
    <p:extLst>
      <p:ext uri="{BB962C8B-B14F-4D97-AF65-F5344CB8AC3E}">
        <p14:creationId xmlns:p14="http://schemas.microsoft.com/office/powerpoint/2010/main" val="91307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3512800" y="2937239"/>
            <a:ext cx="672097" cy="672097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104690" y="2863040"/>
            <a:ext cx="672097" cy="672097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Concentrations of Solutions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" y="1074007"/>
            <a:ext cx="1188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On your tables: </a:t>
            </a:r>
            <a:r>
              <a:rPr lang="en-GB" sz="3200" dirty="0"/>
              <a:t>Can you draw an image to represent a high concentration &amp; a low concentration?</a:t>
            </a:r>
            <a:endParaRPr lang="en-GB" sz="3200" b="1" dirty="0"/>
          </a:p>
        </p:txBody>
      </p:sp>
      <p:sp>
        <p:nvSpPr>
          <p:cNvPr id="7" name="Cube 6"/>
          <p:cNvSpPr/>
          <p:nvPr/>
        </p:nvSpPr>
        <p:spPr>
          <a:xfrm>
            <a:off x="1644242" y="2298583"/>
            <a:ext cx="3632433" cy="346465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ube 9"/>
          <p:cNvSpPr/>
          <p:nvPr/>
        </p:nvSpPr>
        <p:spPr>
          <a:xfrm>
            <a:off x="6427365" y="2298583"/>
            <a:ext cx="3632433" cy="346465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904301" y="5763237"/>
            <a:ext cx="202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High Concentration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04870" y="5763237"/>
            <a:ext cx="1983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Low Concentration</a:t>
            </a:r>
          </a:p>
        </p:txBody>
      </p:sp>
      <p:sp>
        <p:nvSpPr>
          <p:cNvPr id="9" name="Oval 8"/>
          <p:cNvSpPr/>
          <p:nvPr/>
        </p:nvSpPr>
        <p:spPr>
          <a:xfrm>
            <a:off x="2265283" y="4622051"/>
            <a:ext cx="536896" cy="536896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257438" y="3994922"/>
            <a:ext cx="399796" cy="399796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423220" y="4662959"/>
            <a:ext cx="672097" cy="672097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482195" y="3659242"/>
            <a:ext cx="335680" cy="33568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255380" y="3398901"/>
            <a:ext cx="280922" cy="28092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929535" y="3700150"/>
            <a:ext cx="297232" cy="29723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686992" y="3512609"/>
            <a:ext cx="187541" cy="187541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469173" y="4326910"/>
            <a:ext cx="336049" cy="336049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281632" y="2769270"/>
            <a:ext cx="187541" cy="187541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161609" y="2527100"/>
            <a:ext cx="187541" cy="187541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678284" y="4890499"/>
            <a:ext cx="606782" cy="60678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8304245" y="3249419"/>
            <a:ext cx="663441" cy="641446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7515501" y="2620870"/>
            <a:ext cx="280922" cy="28092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9560682" y="4599287"/>
            <a:ext cx="187541" cy="187541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51716" y="6246469"/>
            <a:ext cx="12040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5"/>
                </a:solidFill>
              </a:rPr>
              <a:t>Think of concentration as: How much of a substance you have, per unit volume!</a:t>
            </a:r>
          </a:p>
        </p:txBody>
      </p:sp>
    </p:spTree>
    <p:extLst>
      <p:ext uri="{BB962C8B-B14F-4D97-AF65-F5344CB8AC3E}">
        <p14:creationId xmlns:p14="http://schemas.microsoft.com/office/powerpoint/2010/main" val="96976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Volume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2555" y="1199938"/>
            <a:ext cx="1141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TASK: </a:t>
            </a:r>
            <a:r>
              <a:rPr lang="en-GB" sz="3200" dirty="0"/>
              <a:t>Make a list of the units used to measure volume, there are several different ways.</a:t>
            </a:r>
            <a:endParaRPr lang="en-GB" sz="3200" b="1" dirty="0"/>
          </a:p>
        </p:txBody>
      </p:sp>
      <p:sp>
        <p:nvSpPr>
          <p:cNvPr id="10" name="Cube 9"/>
          <p:cNvSpPr/>
          <p:nvPr/>
        </p:nvSpPr>
        <p:spPr>
          <a:xfrm>
            <a:off x="7556369" y="2279922"/>
            <a:ext cx="3632433" cy="3464654"/>
          </a:xfrm>
          <a:prstGeom prst="cube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48928" y="2277156"/>
            <a:ext cx="374134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/>
              <a:t>Units of volume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Cube metres </a:t>
            </a:r>
            <a:r>
              <a:rPr lang="en-GB" sz="2800" b="1" dirty="0">
                <a:solidFill>
                  <a:srgbClr val="7030A0"/>
                </a:solidFill>
              </a:rPr>
              <a:t>m</a:t>
            </a:r>
            <a:r>
              <a:rPr lang="en-GB" sz="2800" b="1" baseline="30000" dirty="0">
                <a:solidFill>
                  <a:srgbClr val="7030A0"/>
                </a:solidFill>
              </a:rPr>
              <a:t>3</a:t>
            </a:r>
            <a:endParaRPr lang="en-GB" sz="2800" b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Cubic centimetres </a:t>
            </a:r>
            <a:r>
              <a:rPr lang="en-GB" sz="2800" b="1" dirty="0">
                <a:solidFill>
                  <a:srgbClr val="7030A0"/>
                </a:solidFill>
              </a:rPr>
              <a:t>cm</a:t>
            </a:r>
            <a:r>
              <a:rPr lang="en-GB" sz="2800" b="1" baseline="30000" dirty="0">
                <a:solidFill>
                  <a:srgbClr val="7030A0"/>
                </a:solidFill>
              </a:rPr>
              <a:t>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Litres </a:t>
            </a:r>
            <a:r>
              <a:rPr lang="en-GB" sz="2800" b="1" dirty="0">
                <a:solidFill>
                  <a:srgbClr val="7030A0"/>
                </a:solidFill>
              </a:rPr>
              <a:t>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Mililitres </a:t>
            </a:r>
            <a:r>
              <a:rPr lang="en-GB" sz="2800" b="1" dirty="0">
                <a:solidFill>
                  <a:srgbClr val="7030A0"/>
                </a:solidFill>
              </a:rPr>
              <a:t>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48928" y="4691268"/>
            <a:ext cx="6213129" cy="584775"/>
          </a:xfrm>
          <a:prstGeom prst="rect">
            <a:avLst/>
          </a:prstGeom>
          <a:solidFill>
            <a:srgbClr val="FFD966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Chemists use their own special unit!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556369" y="5952931"/>
            <a:ext cx="275395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0590245" y="5034554"/>
            <a:ext cx="831038" cy="91837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7408506" y="3093873"/>
            <a:ext cx="3724" cy="26507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8928" y="5251838"/>
            <a:ext cx="3211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Cubic decimetres </a:t>
            </a:r>
            <a:r>
              <a:rPr lang="en-GB" sz="2400" b="1" dirty="0">
                <a:solidFill>
                  <a:srgbClr val="7030A0"/>
                </a:solidFill>
              </a:rPr>
              <a:t>dm</a:t>
            </a:r>
            <a:r>
              <a:rPr lang="en-GB" sz="2400" b="1" baseline="30000" dirty="0">
                <a:solidFill>
                  <a:srgbClr val="7030A0"/>
                </a:solidFill>
              </a:rPr>
              <a:t>3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Cubic decimetres – </a:t>
            </a:r>
            <a:r>
              <a:rPr lang="en-GB" b="1" dirty="0">
                <a:solidFill>
                  <a:srgbClr val="7030A0"/>
                </a:solidFill>
              </a:rPr>
              <a:t>dm</a:t>
            </a:r>
            <a:r>
              <a:rPr lang="en-GB" b="1" baseline="30000" dirty="0">
                <a:solidFill>
                  <a:srgbClr val="7030A0"/>
                </a:solidFill>
              </a:rPr>
              <a:t>3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10" name="Cube 9"/>
          <p:cNvSpPr/>
          <p:nvPr/>
        </p:nvSpPr>
        <p:spPr>
          <a:xfrm>
            <a:off x="7556369" y="2279922"/>
            <a:ext cx="3632433" cy="346465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72026" y="1488481"/>
            <a:ext cx="5868401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/>
              <a:t>Cubic decimetres</a:t>
            </a:r>
          </a:p>
          <a:p>
            <a:r>
              <a:rPr lang="en-GB" sz="2800" dirty="0">
                <a:solidFill>
                  <a:srgbClr val="7030A0"/>
                </a:solidFill>
              </a:rPr>
              <a:t>-    </a:t>
            </a:r>
            <a:r>
              <a:rPr lang="en-GB" sz="2800" dirty="0"/>
              <a:t>0.1 m = 1 dm = 100cm 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0.1m x 0.1m x 0.1m = 1dm</a:t>
            </a:r>
            <a:r>
              <a:rPr lang="en-GB" sz="2800" baseline="30000" dirty="0"/>
              <a:t>3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1 cubic decimetre is equal to 1 litre!</a:t>
            </a:r>
          </a:p>
          <a:p>
            <a:pPr marL="457200" indent="-457200">
              <a:buFontTx/>
              <a:buChar char="-"/>
            </a:pPr>
            <a:r>
              <a:rPr lang="en-GB" sz="2800" dirty="0">
                <a:solidFill>
                  <a:srgbClr val="FF0000"/>
                </a:solidFill>
              </a:rPr>
              <a:t>So it’s basically just litres!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556369" y="5952931"/>
            <a:ext cx="275395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0590245" y="5034554"/>
            <a:ext cx="831038" cy="91837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7408506" y="3093873"/>
            <a:ext cx="3724" cy="26507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610231" y="4234558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0.1 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76519" y="6066468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0.1 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011981" y="541219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0.1 m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709127" y="4234558"/>
            <a:ext cx="5337110" cy="2119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HT Only – </a:t>
            </a:r>
            <a:r>
              <a:rPr lang="en-GB" sz="2800" dirty="0">
                <a:solidFill>
                  <a:schemeClr val="tx1"/>
                </a:solidFill>
              </a:rPr>
              <a:t>Now we are going to learn how to convert between cm</a:t>
            </a:r>
            <a:r>
              <a:rPr lang="en-GB" sz="2800" baseline="30000" dirty="0">
                <a:solidFill>
                  <a:schemeClr val="tx1"/>
                </a:solidFill>
              </a:rPr>
              <a:t>3</a:t>
            </a:r>
            <a:r>
              <a:rPr lang="en-GB" sz="2800" dirty="0">
                <a:solidFill>
                  <a:schemeClr val="tx1"/>
                </a:solidFill>
              </a:rPr>
              <a:t> and dm</a:t>
            </a:r>
            <a:r>
              <a:rPr lang="en-GB" sz="2800" baseline="30000" dirty="0">
                <a:solidFill>
                  <a:schemeClr val="tx1"/>
                </a:solidFill>
              </a:rPr>
              <a:t>3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5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Converting Units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704" y="1357852"/>
            <a:ext cx="90947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1 dm</a:t>
            </a:r>
            <a:r>
              <a:rPr lang="en-GB" sz="2800" baseline="30000" dirty="0"/>
              <a:t>3</a:t>
            </a:r>
            <a:r>
              <a:rPr lang="en-GB" sz="2800" dirty="0"/>
              <a:t> = 1000 cm</a:t>
            </a:r>
            <a:r>
              <a:rPr lang="en-GB" sz="2800" baseline="30000" dirty="0"/>
              <a:t>3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So to convert cm</a:t>
            </a:r>
            <a:r>
              <a:rPr lang="en-GB" sz="2800" baseline="30000" dirty="0"/>
              <a:t>3</a:t>
            </a:r>
            <a:r>
              <a:rPr lang="en-GB" sz="2800" dirty="0"/>
              <a:t> into dm</a:t>
            </a:r>
            <a:r>
              <a:rPr lang="en-GB" sz="2800" baseline="30000" dirty="0"/>
              <a:t>3</a:t>
            </a:r>
            <a:r>
              <a:rPr lang="en-GB" sz="2800" dirty="0"/>
              <a:t> you just have to divide by 1000!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625150" y="2463283"/>
            <a:ext cx="10870163" cy="3881534"/>
          </a:xfrm>
          <a:prstGeom prst="roundRect">
            <a:avLst>
              <a:gd name="adj" fmla="val 325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Q1. A solution has a volume of 500cm</a:t>
            </a:r>
            <a:r>
              <a:rPr lang="en-GB" sz="2800" b="1" i="1" baseline="30000" dirty="0">
                <a:solidFill>
                  <a:schemeClr val="tx1"/>
                </a:solidFill>
              </a:rPr>
              <a:t>3</a:t>
            </a:r>
            <a:r>
              <a:rPr lang="en-GB" sz="2800" b="1" i="1" dirty="0">
                <a:solidFill>
                  <a:schemeClr val="tx1"/>
                </a:solidFill>
              </a:rPr>
              <a:t>, what is its volume in dm</a:t>
            </a:r>
            <a:r>
              <a:rPr lang="en-GB" sz="2800" b="1" i="1" baseline="30000" dirty="0">
                <a:solidFill>
                  <a:schemeClr val="tx1"/>
                </a:solidFill>
              </a:rPr>
              <a:t>3</a:t>
            </a:r>
            <a:r>
              <a:rPr lang="en-GB" sz="2800" b="1" i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2150" y="3708078"/>
            <a:ext cx="3098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500 cm</a:t>
            </a:r>
            <a:r>
              <a:rPr lang="en-GB" sz="4400" baseline="30000" dirty="0"/>
              <a:t>3</a:t>
            </a:r>
            <a:endParaRPr lang="en-GB" sz="4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164118" y="4477519"/>
            <a:ext cx="17409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19237" y="4477519"/>
            <a:ext cx="16977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1000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65709" y="4092798"/>
            <a:ext cx="2710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= 0.5 dm</a:t>
            </a:r>
            <a:r>
              <a:rPr lang="en-GB" sz="4400" baseline="30000" dirty="0"/>
              <a:t>3</a:t>
            </a:r>
            <a:endParaRPr lang="en-GB" sz="4400" dirty="0"/>
          </a:p>
        </p:txBody>
      </p:sp>
      <p:sp>
        <p:nvSpPr>
          <p:cNvPr id="15" name="Rectangle 14"/>
          <p:cNvSpPr/>
          <p:nvPr/>
        </p:nvSpPr>
        <p:spPr>
          <a:xfrm>
            <a:off x="5747657" y="2550253"/>
            <a:ext cx="1166327" cy="485192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0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6" grpId="0"/>
      <p:bldP spid="18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Converting Units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704" y="1357852"/>
            <a:ext cx="94218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1 dm</a:t>
            </a:r>
            <a:r>
              <a:rPr lang="en-GB" sz="2800" baseline="30000" dirty="0"/>
              <a:t>3</a:t>
            </a:r>
            <a:r>
              <a:rPr lang="en-GB" sz="2800" dirty="0"/>
              <a:t> = 1000 cm</a:t>
            </a:r>
            <a:r>
              <a:rPr lang="en-GB" sz="2800" baseline="30000" dirty="0"/>
              <a:t>3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So to convert dm</a:t>
            </a:r>
            <a:r>
              <a:rPr lang="en-GB" sz="2800" baseline="30000" dirty="0"/>
              <a:t>3</a:t>
            </a:r>
            <a:r>
              <a:rPr lang="en-GB" sz="2800" dirty="0"/>
              <a:t> into cm</a:t>
            </a:r>
            <a:r>
              <a:rPr lang="en-GB" sz="2800" baseline="30000" dirty="0"/>
              <a:t>3</a:t>
            </a:r>
            <a:r>
              <a:rPr lang="en-GB" sz="2800" dirty="0"/>
              <a:t> you just have to multiply by 1000!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625150" y="2463283"/>
            <a:ext cx="10870163" cy="3881534"/>
          </a:xfrm>
          <a:prstGeom prst="roundRect">
            <a:avLst>
              <a:gd name="adj" fmla="val 325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Q2. A solution has a volume of 0.432dm</a:t>
            </a:r>
            <a:r>
              <a:rPr lang="en-GB" sz="2800" b="1" i="1" baseline="30000" dirty="0">
                <a:solidFill>
                  <a:schemeClr val="tx1"/>
                </a:solidFill>
              </a:rPr>
              <a:t>3</a:t>
            </a:r>
            <a:r>
              <a:rPr lang="en-GB" sz="2800" b="1" i="1" dirty="0">
                <a:solidFill>
                  <a:schemeClr val="tx1"/>
                </a:solidFill>
              </a:rPr>
              <a:t>, what is its volume in cm</a:t>
            </a:r>
            <a:r>
              <a:rPr lang="en-GB" sz="2800" b="1" i="1" baseline="30000" dirty="0">
                <a:solidFill>
                  <a:schemeClr val="tx1"/>
                </a:solidFill>
              </a:rPr>
              <a:t>3</a:t>
            </a:r>
            <a:r>
              <a:rPr lang="en-GB" sz="2800" b="1" i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3003" y="4019329"/>
            <a:ext cx="3098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/>
              <a:t>0.432 dm</a:t>
            </a:r>
            <a:r>
              <a:rPr lang="en-GB" sz="4400" baseline="30000"/>
              <a:t>3   </a:t>
            </a:r>
            <a:r>
              <a:rPr lang="en-GB" sz="4400" dirty="0"/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42461" y="4019329"/>
            <a:ext cx="16977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1000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46639" y="4019330"/>
            <a:ext cx="2710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= 432 cm</a:t>
            </a:r>
            <a:r>
              <a:rPr lang="en-GB" sz="4400" baseline="30000" dirty="0"/>
              <a:t>3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08094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TASK: Converting Units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704" y="1357852"/>
            <a:ext cx="1131072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/>
              <a:t>Your Turn</a:t>
            </a:r>
            <a:r>
              <a:rPr lang="en-GB" sz="28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What is 0.025 dm</a:t>
            </a:r>
            <a:r>
              <a:rPr lang="en-GB" sz="2800" baseline="30000" dirty="0"/>
              <a:t>3</a:t>
            </a:r>
            <a:r>
              <a:rPr lang="en-GB" sz="2800" dirty="0"/>
              <a:t> in cm</a:t>
            </a:r>
            <a:r>
              <a:rPr lang="en-GB" sz="2800" baseline="30000" dirty="0"/>
              <a:t>3</a:t>
            </a:r>
            <a:r>
              <a:rPr lang="en-GB" sz="2800" dirty="0"/>
              <a:t>?</a:t>
            </a:r>
            <a:br>
              <a:rPr lang="en-GB" sz="2800" dirty="0"/>
            </a:b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What is 270cm</a:t>
            </a:r>
            <a:r>
              <a:rPr lang="en-GB" sz="2800" baseline="30000" dirty="0"/>
              <a:t>3</a:t>
            </a:r>
            <a:r>
              <a:rPr lang="en-GB" sz="2800" dirty="0"/>
              <a:t> in dm</a:t>
            </a:r>
            <a:r>
              <a:rPr lang="en-GB" sz="2800" baseline="30000" dirty="0"/>
              <a:t>3</a:t>
            </a:r>
            <a:r>
              <a:rPr lang="en-GB" sz="2800" dirty="0"/>
              <a:t>?</a:t>
            </a:r>
            <a:br>
              <a:rPr lang="en-GB" sz="2800" dirty="0"/>
            </a:b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How many cm</a:t>
            </a:r>
            <a:r>
              <a:rPr lang="en-GB" sz="2800" baseline="30000" dirty="0"/>
              <a:t>3</a:t>
            </a:r>
            <a:r>
              <a:rPr lang="en-GB" sz="2800" dirty="0"/>
              <a:t> are in 0.052dm</a:t>
            </a:r>
            <a:r>
              <a:rPr lang="en-GB" sz="2800" baseline="30000" dirty="0"/>
              <a:t>3</a:t>
            </a:r>
            <a:r>
              <a:rPr lang="en-GB" sz="2800" dirty="0"/>
              <a:t>?</a:t>
            </a:r>
            <a:br>
              <a:rPr lang="en-GB" sz="2800" dirty="0"/>
            </a:b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A solution has a total volume of 986cm</a:t>
            </a:r>
            <a:r>
              <a:rPr lang="en-GB" sz="2800" baseline="30000" dirty="0"/>
              <a:t>3</a:t>
            </a:r>
            <a:r>
              <a:rPr lang="en-GB" sz="2800" dirty="0"/>
              <a:t> what is this in cubic decimetres?</a:t>
            </a:r>
            <a:br>
              <a:rPr lang="en-GB" sz="2800" dirty="0"/>
            </a:b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25cm</a:t>
            </a:r>
            <a:r>
              <a:rPr lang="en-GB" sz="2800" baseline="30000" dirty="0"/>
              <a:t>3</a:t>
            </a:r>
            <a:r>
              <a:rPr lang="en-GB" sz="2800" dirty="0"/>
              <a:t> is taken from a solution of total volume 0.45 dm</a:t>
            </a:r>
            <a:r>
              <a:rPr lang="en-GB" sz="2800" baseline="30000" dirty="0"/>
              <a:t>3</a:t>
            </a:r>
            <a:r>
              <a:rPr lang="en-GB" sz="2800" dirty="0"/>
              <a:t> </a:t>
            </a:r>
            <a:br>
              <a:rPr lang="en-GB" sz="2800" dirty="0"/>
            </a:br>
            <a:r>
              <a:rPr lang="en-GB" sz="2800" dirty="0"/>
              <a:t>what volume of the solution remains?</a:t>
            </a:r>
          </a:p>
          <a:p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6090066" y="1800809"/>
            <a:ext cx="4413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0.025 x 1000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25cm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6090066" y="2705431"/>
            <a:ext cx="4413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270 ÷ 1000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0.27dm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6090066" y="3527676"/>
            <a:ext cx="4413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0.052 x 1000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52cm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4357683" y="4742614"/>
            <a:ext cx="4413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986 ÷ 1000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0.986dm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061460" y="5789834"/>
            <a:ext cx="5012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25 ÷ 1000 = 0.025dm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0.45 – 0.025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0.425 dm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or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425cm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9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3512800" y="2937239"/>
            <a:ext cx="672097" cy="672097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104690" y="2863040"/>
            <a:ext cx="672097" cy="672097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Calculating Concentrations of Solutions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66939" y="1417029"/>
            <a:ext cx="9058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Q. </a:t>
            </a:r>
            <a:r>
              <a:rPr lang="en-GB" sz="2400" dirty="0"/>
              <a:t>If each box has a volume of 1dm</a:t>
            </a:r>
            <a:r>
              <a:rPr lang="en-GB" sz="2400" baseline="30000" dirty="0"/>
              <a:t>3</a:t>
            </a:r>
            <a:r>
              <a:rPr lang="en-GB" sz="2400" dirty="0"/>
              <a:t> what is the concentration of each?</a:t>
            </a:r>
            <a:endParaRPr lang="en-GB" sz="2400" b="1" dirty="0"/>
          </a:p>
        </p:txBody>
      </p:sp>
      <p:sp>
        <p:nvSpPr>
          <p:cNvPr id="7" name="Cube 6"/>
          <p:cNvSpPr/>
          <p:nvPr/>
        </p:nvSpPr>
        <p:spPr>
          <a:xfrm>
            <a:off x="1644242" y="2298583"/>
            <a:ext cx="3632433" cy="346465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ube 9"/>
          <p:cNvSpPr/>
          <p:nvPr/>
        </p:nvSpPr>
        <p:spPr>
          <a:xfrm>
            <a:off x="6427365" y="2298583"/>
            <a:ext cx="3632433" cy="346465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265283" y="4622051"/>
            <a:ext cx="536896" cy="536896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257438" y="3994922"/>
            <a:ext cx="399796" cy="399796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423220" y="4662959"/>
            <a:ext cx="672097" cy="672097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482195" y="3659242"/>
            <a:ext cx="335680" cy="33568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255380" y="3398901"/>
            <a:ext cx="280922" cy="28092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929535" y="3700150"/>
            <a:ext cx="297232" cy="29723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686992" y="3512609"/>
            <a:ext cx="187541" cy="187541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469173" y="4326910"/>
            <a:ext cx="336049" cy="336049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281632" y="2769270"/>
            <a:ext cx="187541" cy="187541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161609" y="2527100"/>
            <a:ext cx="187541" cy="187541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678284" y="4890499"/>
            <a:ext cx="606782" cy="60678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8304245" y="3249419"/>
            <a:ext cx="663441" cy="641446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7515501" y="2620870"/>
            <a:ext cx="280922" cy="28092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9560682" y="4599287"/>
            <a:ext cx="187541" cy="187541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623691" y="5853688"/>
            <a:ext cx="270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12 purple spheres per dm</a:t>
            </a:r>
            <a:r>
              <a:rPr lang="en-GB" b="1" baseline="30000" dirty="0"/>
              <a:t>3</a:t>
            </a:r>
            <a:endParaRPr lang="en-GB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503120" y="5853688"/>
            <a:ext cx="2586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4 purple spheres per dm</a:t>
            </a:r>
            <a:r>
              <a:rPr lang="en-GB" b="1" baseline="30000" dirty="0"/>
              <a:t>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6789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11" ma:contentTypeDescription="Create a new document." ma:contentTypeScope="" ma:versionID="2f7f06e0048ca94346dbef784c647201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21c465b36c7150a89b3ab222f12bea40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98EA76-FDDF-4B3F-A2F5-C008657317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336288-9B75-4955-A059-ACCD508B9AA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6C76C7D-80D3-4402-9DB4-13D3A3E86C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1069</Words>
  <Application>Microsoft Office PowerPoint</Application>
  <PresentationFormat>Widescreen</PresentationFormat>
  <Paragraphs>141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Concentrations of Solutions</vt:lpstr>
      <vt:lpstr>Progress Indicators</vt:lpstr>
      <vt:lpstr>Concentrations of Solutions</vt:lpstr>
      <vt:lpstr>Volume</vt:lpstr>
      <vt:lpstr>Cubic decimetres – dm3</vt:lpstr>
      <vt:lpstr>Converting Units</vt:lpstr>
      <vt:lpstr>Converting Units</vt:lpstr>
      <vt:lpstr>TASK: Converting Units</vt:lpstr>
      <vt:lpstr>Calculating Concentrations of Solutions</vt:lpstr>
      <vt:lpstr>Calculating Concentrations of Solutions</vt:lpstr>
      <vt:lpstr>TASK: Calculating Concentrations</vt:lpstr>
      <vt:lpstr>Calculating the Mass of a Solute</vt:lpstr>
      <vt:lpstr>TASK: Calculating Masses of Solutes</vt:lpstr>
      <vt:lpstr>Factors affecting Concentration</vt:lpstr>
      <vt:lpstr>Factors affecting Concentration</vt:lpstr>
      <vt:lpstr>TASK: Advanced Challenge Calculations</vt:lpstr>
      <vt:lpstr>Concentrations of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Concentrations of Solutions</dc:title>
  <dc:creator>Lewis Tull</dc:creator>
  <cp:lastModifiedBy>Helen Bradford</cp:lastModifiedBy>
  <cp:revision>36</cp:revision>
  <dcterms:created xsi:type="dcterms:W3CDTF">2016-10-24T13:09:55Z</dcterms:created>
  <dcterms:modified xsi:type="dcterms:W3CDTF">2020-09-28T14:15:56Z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