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sldIdLst>
    <p:sldId id="256" r:id="rId5"/>
    <p:sldId id="282" r:id="rId6"/>
    <p:sldId id="257" r:id="rId7"/>
    <p:sldId id="259" r:id="rId8"/>
    <p:sldId id="260" r:id="rId9"/>
    <p:sldId id="261" r:id="rId10"/>
    <p:sldId id="262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3" r:id="rId20"/>
    <p:sldId id="281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CBAD"/>
    <a:srgbClr val="FFD966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0B152B-5634-4CA1-9938-89A9E7A15F65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CECB61-4141-44BC-99DA-B9B2FDDB4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464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127D-D00E-40FC-A4A6-70385F15C50F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4223-0706-4874-8945-11DD971D8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4001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127D-D00E-40FC-A4A6-70385F15C50F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4223-0706-4874-8945-11DD971D8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15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127D-D00E-40FC-A4A6-70385F15C50F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4223-0706-4874-8945-11DD971D8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8991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127D-D00E-40FC-A4A6-70385F15C50F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4223-0706-4874-8945-11DD971D8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0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127D-D00E-40FC-A4A6-70385F15C50F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4223-0706-4874-8945-11DD971D8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217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127D-D00E-40FC-A4A6-70385F15C50F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4223-0706-4874-8945-11DD971D8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340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127D-D00E-40FC-A4A6-70385F15C50F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4223-0706-4874-8945-11DD971D8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742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127D-D00E-40FC-A4A6-70385F15C50F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4223-0706-4874-8945-11DD971D8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259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127D-D00E-40FC-A4A6-70385F15C50F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4223-0706-4874-8945-11DD971D8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144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127D-D00E-40FC-A4A6-70385F15C50F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4223-0706-4874-8945-11DD971D8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999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127D-D00E-40FC-A4A6-70385F15C50F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4223-0706-4874-8945-11DD971D8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2994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F127D-D00E-40FC-A4A6-70385F15C50F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A4223-0706-4874-8945-11DD971D8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542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3063"/>
            <a:ext cx="12192000" cy="1067164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b="1" u="sng" dirty="0"/>
              <a:t>Concentrations of Solutions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6713" y="187133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u="sng" dirty="0"/>
              <a:t>C/W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746297" y="4207"/>
            <a:ext cx="1445703" cy="365125"/>
          </a:xfrm>
        </p:spPr>
        <p:txBody>
          <a:bodyPr/>
          <a:lstStyle/>
          <a:p>
            <a:fld id="{ED32ED1D-4017-42AF-8C49-ABBDC7B5E126}" type="datetime1">
              <a:rPr lang="en-GB" sz="1800" b="1" u="sng" smtClean="0">
                <a:solidFill>
                  <a:schemeClr val="tx1"/>
                </a:solidFill>
              </a:rPr>
              <a:t>28/09/2020</a:t>
            </a:fld>
            <a:endParaRPr lang="en-GB" sz="1800" b="1" u="sng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7937" y="1115441"/>
            <a:ext cx="87731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Do Now</a:t>
            </a:r>
            <a:r>
              <a:rPr lang="en-GB" sz="3200" dirty="0"/>
              <a:t>: Which is the most concentrated and </a:t>
            </a:r>
            <a:r>
              <a:rPr lang="en-GB" sz="3200" b="1" i="1" u="sng" dirty="0"/>
              <a:t>why</a:t>
            </a:r>
            <a:r>
              <a:rPr lang="en-GB" sz="3200" dirty="0"/>
              <a:t>?</a:t>
            </a:r>
            <a:endParaRPr lang="en-GB" sz="3200" b="1" dirty="0"/>
          </a:p>
        </p:txBody>
      </p:sp>
      <p:pic>
        <p:nvPicPr>
          <p:cNvPr id="1028" name="Picture 4" descr="Image result for ribena concentrat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9761" y="2400315"/>
            <a:ext cx="4394718" cy="4394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ribena carton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32" t="11612" r="22463" b="8955"/>
          <a:stretch/>
        </p:blipFill>
        <p:spPr bwMode="auto">
          <a:xfrm>
            <a:off x="7174548" y="3318155"/>
            <a:ext cx="2235336" cy="3251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2"/>
          <p:cNvSpPr txBox="1"/>
          <p:nvPr/>
        </p:nvSpPr>
        <p:spPr>
          <a:xfrm>
            <a:off x="-20839" y="6488668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>
                <a:solidFill>
                  <a:srgbClr val="FF0000"/>
                </a:solidFill>
              </a:rPr>
              <a:t>3.2.5</a:t>
            </a:r>
          </a:p>
        </p:txBody>
      </p:sp>
    </p:spTree>
    <p:extLst>
      <p:ext uri="{BB962C8B-B14F-4D97-AF65-F5344CB8AC3E}">
        <p14:creationId xmlns:p14="http://schemas.microsoft.com/office/powerpoint/2010/main" val="534717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067164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b="1" dirty="0"/>
              <a:t>Calculating Concentrations of Solutions</a:t>
            </a:r>
          </a:p>
        </p:txBody>
      </p:sp>
      <p:sp>
        <p:nvSpPr>
          <p:cNvPr id="7" name="Cube 6"/>
          <p:cNvSpPr/>
          <p:nvPr/>
        </p:nvSpPr>
        <p:spPr>
          <a:xfrm>
            <a:off x="1644242" y="2298583"/>
            <a:ext cx="3632433" cy="3464654"/>
          </a:xfrm>
          <a:prstGeom prst="cub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Cube 9"/>
          <p:cNvSpPr/>
          <p:nvPr/>
        </p:nvSpPr>
        <p:spPr>
          <a:xfrm>
            <a:off x="6427365" y="2298583"/>
            <a:ext cx="3632433" cy="3464654"/>
          </a:xfrm>
          <a:prstGeom prst="cub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2306007" y="3644165"/>
            <a:ext cx="1491551" cy="1469009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260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12g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82129" y="5393905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 dm</a:t>
            </a:r>
            <a:r>
              <a:rPr lang="en-GB" baseline="30000" dirty="0"/>
              <a:t>3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562399" y="5903602"/>
            <a:ext cx="2978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12 grams per dm</a:t>
            </a:r>
            <a:r>
              <a:rPr lang="en-GB" b="1" baseline="30000" dirty="0"/>
              <a:t>3</a:t>
            </a:r>
            <a:r>
              <a:rPr lang="en-GB" b="1" dirty="0"/>
              <a:t> = 12 g/dm</a:t>
            </a:r>
            <a:r>
              <a:rPr lang="en-GB" b="1" baseline="30000" dirty="0"/>
              <a:t>3</a:t>
            </a:r>
            <a:endParaRPr lang="en-GB" b="1" dirty="0"/>
          </a:p>
        </p:txBody>
      </p:sp>
      <p:sp>
        <p:nvSpPr>
          <p:cNvPr id="31" name="Oval 30"/>
          <p:cNvSpPr/>
          <p:nvPr/>
        </p:nvSpPr>
        <p:spPr>
          <a:xfrm>
            <a:off x="7473820" y="4077478"/>
            <a:ext cx="852195" cy="821093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260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4g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473820" y="5393905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 dm</a:t>
            </a:r>
            <a:r>
              <a:rPr lang="en-GB" baseline="30000" dirty="0"/>
              <a:t>3</a:t>
            </a:r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6427365" y="5905574"/>
            <a:ext cx="27447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4 grams per dm</a:t>
            </a:r>
            <a:r>
              <a:rPr lang="en-GB" b="1" baseline="30000" dirty="0"/>
              <a:t>3</a:t>
            </a:r>
            <a:r>
              <a:rPr lang="en-GB" b="1" dirty="0"/>
              <a:t> = 4 g/dm</a:t>
            </a:r>
            <a:r>
              <a:rPr lang="en-GB" b="1" baseline="30000" dirty="0"/>
              <a:t>3</a:t>
            </a:r>
            <a:endParaRPr lang="en-GB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153746" y="1515330"/>
            <a:ext cx="57623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Concentration = </a:t>
            </a:r>
            <a:r>
              <a:rPr lang="en-GB" sz="2400" dirty="0"/>
              <a:t>Quantity of solute ÷ volume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47240" y="1039804"/>
            <a:ext cx="4165884" cy="369332"/>
          </a:xfrm>
          <a:prstGeom prst="rect">
            <a:avLst/>
          </a:prstGeom>
          <a:solidFill>
            <a:srgbClr val="FFD966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b="1" i="1" dirty="0"/>
              <a:t>“Solute” - The substance that is dissolved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32424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5" grpId="0"/>
      <p:bldP spid="31" grpId="0" animBg="1"/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067164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b="1" dirty="0"/>
              <a:t>TASK: Calculating Concentrations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4704" y="1357852"/>
            <a:ext cx="1147115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/>
              <a:t>Your Turn</a:t>
            </a:r>
            <a:r>
              <a:rPr lang="en-GB" sz="2400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If 5g of sodium is dissolved in 1dm</a:t>
            </a:r>
            <a:r>
              <a:rPr lang="en-GB" sz="2400" baseline="30000" dirty="0"/>
              <a:t>3</a:t>
            </a:r>
            <a:r>
              <a:rPr lang="en-GB" sz="2400" dirty="0"/>
              <a:t> what is the concentration?</a:t>
            </a:r>
            <a:br>
              <a:rPr lang="en-GB" sz="2400" dirty="0"/>
            </a:br>
            <a:br>
              <a:rPr lang="en-GB" sz="2400" dirty="0"/>
            </a:br>
            <a:endParaRPr lang="en-GB" sz="2400" dirty="0"/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If 8g of sodium hydroxide is dissolved in 2dm</a:t>
            </a:r>
            <a:r>
              <a:rPr lang="en-GB" sz="2400" baseline="30000" dirty="0"/>
              <a:t>3</a:t>
            </a:r>
            <a:r>
              <a:rPr lang="en-GB" sz="2400" dirty="0"/>
              <a:t> what is the concentration?</a:t>
            </a:r>
            <a:br>
              <a:rPr lang="en-GB" sz="2400" dirty="0"/>
            </a:br>
            <a:br>
              <a:rPr lang="en-GB" sz="2400" dirty="0"/>
            </a:br>
            <a:endParaRPr lang="en-GB" sz="2400" dirty="0"/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What is the concentration of a solution when 50g of hydrogen chloride is dissolved in 5dm</a:t>
            </a:r>
            <a:r>
              <a:rPr lang="en-GB" sz="2400" baseline="30000" dirty="0"/>
              <a:t>3</a:t>
            </a:r>
            <a:r>
              <a:rPr lang="en-GB" sz="2400" dirty="0"/>
              <a:t> of water?</a:t>
            </a:r>
            <a:br>
              <a:rPr lang="en-GB" sz="2400" dirty="0"/>
            </a:br>
            <a:br>
              <a:rPr lang="en-GB" sz="2400" dirty="0"/>
            </a:br>
            <a:endParaRPr lang="en-GB" sz="2400" dirty="0"/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How concentrated is a 500cm</a:t>
            </a:r>
            <a:r>
              <a:rPr lang="en-GB" sz="2400" baseline="30000" dirty="0"/>
              <a:t>3</a:t>
            </a:r>
            <a:r>
              <a:rPr lang="en-GB" sz="2400" dirty="0"/>
              <a:t> solution that contains 6g of  potassium hydroxide?</a:t>
            </a:r>
          </a:p>
        </p:txBody>
      </p:sp>
      <p:sp>
        <p:nvSpPr>
          <p:cNvPr id="13" name="TextBox 12"/>
          <p:cNvSpPr txBox="1"/>
          <p:nvPr/>
        </p:nvSpPr>
        <p:spPr>
          <a:xfrm flipH="1">
            <a:off x="4326580" y="2202025"/>
            <a:ext cx="2820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5g ÷ 1dm</a:t>
            </a:r>
            <a:r>
              <a:rPr lang="en-GB" sz="2400" baseline="30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 = 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5g/dm</a:t>
            </a:r>
            <a:r>
              <a:rPr lang="en-GB" sz="2400" b="1" baseline="30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endParaRPr lang="en-GB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flipH="1">
            <a:off x="4326579" y="3343010"/>
            <a:ext cx="2820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8g ÷ 2dm</a:t>
            </a:r>
            <a:r>
              <a:rPr lang="en-GB" sz="2400" baseline="30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 = 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4g/dm</a:t>
            </a:r>
            <a:r>
              <a:rPr lang="en-GB" sz="2400" b="1" baseline="30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endParaRPr lang="en-GB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 flipH="1">
            <a:off x="4233272" y="4797254"/>
            <a:ext cx="3231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50g ÷ 5dm</a:t>
            </a:r>
            <a:r>
              <a:rPr lang="en-GB" sz="2400" baseline="30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 = 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10g/dm</a:t>
            </a:r>
            <a:r>
              <a:rPr lang="en-GB" sz="2400" b="1" baseline="30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endParaRPr lang="en-GB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 flipH="1">
            <a:off x="4233271" y="5835999"/>
            <a:ext cx="32312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500cm</a:t>
            </a:r>
            <a:r>
              <a:rPr lang="en-GB" sz="2400" baseline="30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 ÷ 1000 = 0.5dm</a:t>
            </a:r>
            <a:r>
              <a:rPr lang="en-GB" sz="2400" baseline="30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endParaRPr lang="en-GB" sz="24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6g ÷ 0.5 = 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12 g/dm</a:t>
            </a:r>
            <a:r>
              <a:rPr lang="en-GB" sz="2400" b="1" baseline="30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endParaRPr lang="en-GB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916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13" grpId="0"/>
      <p:bldP spid="14" grpId="0"/>
      <p:bldP spid="1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067164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b="1" dirty="0"/>
              <a:t>Calculating the Mass of a Solute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323" y="1165103"/>
            <a:ext cx="117289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If you know the concentration and volume of a solution, you can calculate the mass of solute</a:t>
            </a:r>
            <a:br>
              <a:rPr lang="en-GB" sz="2400" dirty="0"/>
            </a:br>
            <a:r>
              <a:rPr lang="en-GB" sz="2400" dirty="0"/>
              <a:t>dissolved in it. e.g:</a:t>
            </a:r>
          </a:p>
        </p:txBody>
      </p:sp>
      <p:sp>
        <p:nvSpPr>
          <p:cNvPr id="29" name="Rectangle: Rounded Corners 28"/>
          <p:cNvSpPr/>
          <p:nvPr/>
        </p:nvSpPr>
        <p:spPr>
          <a:xfrm>
            <a:off x="660918" y="2239348"/>
            <a:ext cx="10870163" cy="4077478"/>
          </a:xfrm>
          <a:prstGeom prst="roundRect">
            <a:avLst>
              <a:gd name="adj" fmla="val 3252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2800" b="1" i="1" dirty="0">
                <a:solidFill>
                  <a:schemeClr val="tx1"/>
                </a:solidFill>
              </a:rPr>
              <a:t>Q3. A solution of potassium hydroxide has a concentration of 10g/dm</a:t>
            </a:r>
            <a:r>
              <a:rPr lang="en-GB" sz="2800" b="1" i="1" baseline="30000" dirty="0">
                <a:solidFill>
                  <a:schemeClr val="tx1"/>
                </a:solidFill>
              </a:rPr>
              <a:t>3</a:t>
            </a:r>
            <a:r>
              <a:rPr lang="en-GB" sz="2800" b="1" i="1" dirty="0">
                <a:solidFill>
                  <a:schemeClr val="tx1"/>
                </a:solidFill>
              </a:rPr>
              <a:t>, what mass of potassium hydroxide is dissolved in 0.5dm</a:t>
            </a:r>
            <a:r>
              <a:rPr lang="en-GB" sz="2800" b="1" i="1" baseline="30000" dirty="0">
                <a:solidFill>
                  <a:schemeClr val="tx1"/>
                </a:solidFill>
              </a:rPr>
              <a:t>3</a:t>
            </a:r>
            <a:r>
              <a:rPr lang="en-GB" sz="2800" b="1" i="1" dirty="0">
                <a:solidFill>
                  <a:schemeClr val="tx1"/>
                </a:solidFill>
              </a:rPr>
              <a:t> of it?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800326" y="3599452"/>
            <a:ext cx="30982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10 g/dm</a:t>
            </a:r>
            <a:r>
              <a:rPr lang="en-GB" sz="4400" baseline="30000" dirty="0"/>
              <a:t>3   </a:t>
            </a:r>
            <a:r>
              <a:rPr lang="en-GB" sz="4400" dirty="0"/>
              <a:t>x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879784" y="3599452"/>
            <a:ext cx="16977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0.5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683962" y="3599453"/>
            <a:ext cx="27103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=   5g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97689" y="4819639"/>
            <a:ext cx="70021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chemeClr val="accent5"/>
                </a:solidFill>
              </a:rPr>
              <a:t>Quantity of a solute = concentration x volume</a:t>
            </a:r>
          </a:p>
        </p:txBody>
      </p:sp>
    </p:spTree>
    <p:extLst>
      <p:ext uri="{BB962C8B-B14F-4D97-AF65-F5344CB8AC3E}">
        <p14:creationId xmlns:p14="http://schemas.microsoft.com/office/powerpoint/2010/main" val="2777158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067164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b="1" dirty="0"/>
              <a:t>TASK: Calculating Masses of Solutes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4704" y="1357852"/>
            <a:ext cx="1147115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/>
              <a:t>Your Turn</a:t>
            </a:r>
            <a:r>
              <a:rPr lang="en-GB" sz="2400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What mass of lithium is dissolved in 0.4dm</a:t>
            </a:r>
            <a:r>
              <a:rPr lang="en-GB" sz="2400" baseline="30000" dirty="0"/>
              <a:t>3</a:t>
            </a:r>
            <a:r>
              <a:rPr lang="en-GB" sz="2400" dirty="0"/>
              <a:t> of a 15g/dm</a:t>
            </a:r>
            <a:r>
              <a:rPr lang="en-GB" sz="2400" baseline="30000" dirty="0"/>
              <a:t>3</a:t>
            </a:r>
            <a:r>
              <a:rPr lang="en-GB" sz="2400" dirty="0"/>
              <a:t> solution?</a:t>
            </a:r>
            <a:br>
              <a:rPr lang="en-GB" sz="2400" dirty="0"/>
            </a:br>
            <a:br>
              <a:rPr lang="en-GB" sz="2400" dirty="0"/>
            </a:br>
            <a:endParaRPr lang="en-GB" sz="2400" dirty="0"/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How many grams of hydrogen chloride are dissolved in 4dm</a:t>
            </a:r>
            <a:r>
              <a:rPr lang="en-GB" sz="2400" baseline="30000" dirty="0"/>
              <a:t>3</a:t>
            </a:r>
            <a:r>
              <a:rPr lang="en-GB" sz="2400" dirty="0"/>
              <a:t> of a 1.4g/dm</a:t>
            </a:r>
            <a:r>
              <a:rPr lang="en-GB" sz="2400" baseline="30000" dirty="0"/>
              <a:t>3</a:t>
            </a:r>
            <a:r>
              <a:rPr lang="en-GB" sz="2400" dirty="0"/>
              <a:t> solution?</a:t>
            </a:r>
            <a:br>
              <a:rPr lang="en-GB" sz="2400" dirty="0"/>
            </a:br>
            <a:br>
              <a:rPr lang="en-GB" sz="2400" dirty="0"/>
            </a:br>
            <a:endParaRPr lang="en-GB" sz="2400" dirty="0"/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A flask contains 400cm</a:t>
            </a:r>
            <a:r>
              <a:rPr lang="en-GB" sz="2400" baseline="30000" dirty="0"/>
              <a:t>3</a:t>
            </a:r>
            <a:r>
              <a:rPr lang="en-GB" sz="2400" dirty="0"/>
              <a:t> of a 5g/dm</a:t>
            </a:r>
            <a:r>
              <a:rPr lang="en-GB" sz="2400" baseline="30000" dirty="0"/>
              <a:t>3</a:t>
            </a:r>
            <a:r>
              <a:rPr lang="en-GB" sz="2400" dirty="0"/>
              <a:t> solution of potassium hydroxide. If all the water was evaporated, what mass of potassium hydroxide would remain?</a:t>
            </a:r>
            <a:br>
              <a:rPr lang="en-GB" sz="2400" dirty="0"/>
            </a:br>
            <a:br>
              <a:rPr lang="en-GB" sz="2400" dirty="0"/>
            </a:br>
            <a:endParaRPr lang="en-GB" sz="2400" dirty="0"/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A student took 25cm</a:t>
            </a:r>
            <a:r>
              <a:rPr lang="en-GB" sz="2400" baseline="30000" dirty="0"/>
              <a:t>3</a:t>
            </a:r>
            <a:r>
              <a:rPr lang="en-GB" sz="2400" dirty="0"/>
              <a:t> of 0.1g/dm</a:t>
            </a:r>
            <a:r>
              <a:rPr lang="en-GB" sz="2400" baseline="30000" dirty="0"/>
              <a:t>3</a:t>
            </a:r>
            <a:r>
              <a:rPr lang="en-GB" sz="2400" dirty="0"/>
              <a:t> sodium thiosulfate solution. What mass of sodium thiosulfate does it contain?</a:t>
            </a:r>
          </a:p>
        </p:txBody>
      </p:sp>
      <p:sp>
        <p:nvSpPr>
          <p:cNvPr id="16" name="TextBox 15"/>
          <p:cNvSpPr txBox="1"/>
          <p:nvPr/>
        </p:nvSpPr>
        <p:spPr>
          <a:xfrm flipH="1">
            <a:off x="4074650" y="2215722"/>
            <a:ext cx="3231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15g/dm</a:t>
            </a:r>
            <a:r>
              <a:rPr lang="en-GB" sz="2400" baseline="30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 x 0.4 dm</a:t>
            </a:r>
            <a:r>
              <a:rPr lang="en-GB" sz="2400" baseline="30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 = 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6g</a:t>
            </a:r>
          </a:p>
        </p:txBody>
      </p:sp>
      <p:sp>
        <p:nvSpPr>
          <p:cNvPr id="8" name="TextBox 7"/>
          <p:cNvSpPr txBox="1"/>
          <p:nvPr/>
        </p:nvSpPr>
        <p:spPr>
          <a:xfrm flipH="1">
            <a:off x="4074650" y="3343010"/>
            <a:ext cx="3231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1.4g/dm</a:t>
            </a:r>
            <a:r>
              <a:rPr lang="en-GB" sz="2400" baseline="30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 x 4 dm</a:t>
            </a:r>
            <a:r>
              <a:rPr lang="en-GB" sz="2400" baseline="30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 = 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5.6g</a:t>
            </a:r>
          </a:p>
        </p:txBody>
      </p:sp>
      <p:sp>
        <p:nvSpPr>
          <p:cNvPr id="9" name="TextBox 8"/>
          <p:cNvSpPr txBox="1"/>
          <p:nvPr/>
        </p:nvSpPr>
        <p:spPr>
          <a:xfrm flipH="1">
            <a:off x="3975123" y="4612588"/>
            <a:ext cx="32312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400cm</a:t>
            </a:r>
            <a:r>
              <a:rPr lang="en-GB" sz="2400" baseline="30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 ÷ 1000 = 0.4dm</a:t>
            </a:r>
            <a:r>
              <a:rPr lang="en-GB" sz="2400" baseline="30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endParaRPr lang="en-GB" sz="24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5 g/dm</a:t>
            </a:r>
            <a:r>
              <a:rPr lang="en-GB" sz="2400" baseline="30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 x 0.4dm</a:t>
            </a:r>
            <a:r>
              <a:rPr lang="en-GB" sz="2400" baseline="30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 = 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2g</a:t>
            </a:r>
          </a:p>
        </p:txBody>
      </p:sp>
      <p:sp>
        <p:nvSpPr>
          <p:cNvPr id="10" name="TextBox 9"/>
          <p:cNvSpPr txBox="1"/>
          <p:nvPr/>
        </p:nvSpPr>
        <p:spPr>
          <a:xfrm flipH="1">
            <a:off x="4622043" y="5932123"/>
            <a:ext cx="70132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25cm</a:t>
            </a:r>
            <a:r>
              <a:rPr lang="en-GB" sz="2400" baseline="30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 ÷ 1000 = 0.025dm</a:t>
            </a:r>
            <a:r>
              <a:rPr lang="en-GB" sz="2400" baseline="30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endParaRPr lang="en-GB" sz="24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0.1 g/dm</a:t>
            </a:r>
            <a:r>
              <a:rPr lang="en-GB" sz="2400" baseline="30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 x 0.025 dm</a:t>
            </a:r>
            <a:r>
              <a:rPr lang="en-GB" sz="2400" baseline="30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 = 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0.0025g 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or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 25 mg</a:t>
            </a:r>
          </a:p>
        </p:txBody>
      </p:sp>
    </p:spTree>
    <p:extLst>
      <p:ext uri="{BB962C8B-B14F-4D97-AF65-F5344CB8AC3E}">
        <p14:creationId xmlns:p14="http://schemas.microsoft.com/office/powerpoint/2010/main" val="2474106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16" grpId="0"/>
      <p:bldP spid="8" grpId="0"/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067164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b="1" dirty="0"/>
              <a:t>Factors affecting Concentration</a:t>
            </a:r>
          </a:p>
        </p:txBody>
      </p:sp>
      <p:sp>
        <p:nvSpPr>
          <p:cNvPr id="11" name="Cube 10"/>
          <p:cNvSpPr/>
          <p:nvPr/>
        </p:nvSpPr>
        <p:spPr>
          <a:xfrm>
            <a:off x="2782576" y="2177286"/>
            <a:ext cx="3632433" cy="3464654"/>
          </a:xfrm>
          <a:prstGeom prst="cub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3444341" y="3522868"/>
            <a:ext cx="1491551" cy="1469009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260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12g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20463" y="5272608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 dm</a:t>
            </a:r>
            <a:r>
              <a:rPr lang="en-GB" baseline="30000" dirty="0"/>
              <a:t>3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2700733" y="5782305"/>
            <a:ext cx="2978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12 grams per dm</a:t>
            </a:r>
            <a:r>
              <a:rPr lang="en-GB" b="1" baseline="30000" dirty="0"/>
              <a:t>3</a:t>
            </a:r>
            <a:r>
              <a:rPr lang="en-GB" b="1" dirty="0"/>
              <a:t> = 12 g/dm</a:t>
            </a:r>
            <a:r>
              <a:rPr lang="en-GB" b="1" baseline="30000" dirty="0"/>
              <a:t>3</a:t>
            </a:r>
            <a:endParaRPr lang="en-GB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02372" y="1268306"/>
            <a:ext cx="7333861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Q. </a:t>
            </a:r>
            <a:r>
              <a:rPr lang="en-GB" dirty="0"/>
              <a:t>What would happen to the concentration if we doubled the volume? </a:t>
            </a:r>
          </a:p>
        </p:txBody>
      </p:sp>
      <p:sp>
        <p:nvSpPr>
          <p:cNvPr id="18" name="Cube 17"/>
          <p:cNvSpPr/>
          <p:nvPr/>
        </p:nvSpPr>
        <p:spPr>
          <a:xfrm>
            <a:off x="2782576" y="2177286"/>
            <a:ext cx="6482722" cy="3464654"/>
          </a:xfrm>
          <a:prstGeom prst="cub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5117736" y="5272608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 dm</a:t>
            </a:r>
            <a:r>
              <a:rPr lang="en-GB" baseline="30000" dirty="0"/>
              <a:t>3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4527418" y="5782305"/>
            <a:ext cx="2304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12g ÷ 2dm</a:t>
            </a:r>
            <a:r>
              <a:rPr lang="en-GB" b="1" baseline="30000" dirty="0"/>
              <a:t>3</a:t>
            </a:r>
            <a:r>
              <a:rPr lang="en-GB" b="1" dirty="0"/>
              <a:t>  = 6 g/dm</a:t>
            </a:r>
            <a:r>
              <a:rPr lang="en-GB" b="1" baseline="30000" dirty="0"/>
              <a:t>3</a:t>
            </a:r>
            <a:endParaRPr lang="en-GB" b="1" dirty="0"/>
          </a:p>
        </p:txBody>
      </p:sp>
      <p:sp>
        <p:nvSpPr>
          <p:cNvPr id="4" name="TextBox 3"/>
          <p:cNvSpPr txBox="1"/>
          <p:nvPr/>
        </p:nvSpPr>
        <p:spPr>
          <a:xfrm>
            <a:off x="9445214" y="2725930"/>
            <a:ext cx="249577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If you double the volume you halve the concentration.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r>
              <a:rPr lang="en-GB" dirty="0">
                <a:solidFill>
                  <a:srgbClr val="FF0000"/>
                </a:solidFill>
              </a:rPr>
              <a:t>This is because the particles of solute are twice as spread out!</a:t>
            </a:r>
          </a:p>
        </p:txBody>
      </p:sp>
    </p:spTree>
    <p:extLst>
      <p:ext uri="{BB962C8B-B14F-4D97-AF65-F5344CB8AC3E}">
        <p14:creationId xmlns:p14="http://schemas.microsoft.com/office/powerpoint/2010/main" val="4046383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1.85185E-6 L 0.11549 0.00209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68" y="9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/>
      <p:bldP spid="15" grpId="0"/>
      <p:bldP spid="18" grpId="0" animBg="1"/>
      <p:bldP spid="19" grpId="0"/>
      <p:bldP spid="20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067164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b="1" dirty="0"/>
              <a:t>Factors affecting Concentration</a:t>
            </a:r>
          </a:p>
        </p:txBody>
      </p:sp>
      <p:sp>
        <p:nvSpPr>
          <p:cNvPr id="11" name="Cube 10"/>
          <p:cNvSpPr/>
          <p:nvPr/>
        </p:nvSpPr>
        <p:spPr>
          <a:xfrm>
            <a:off x="2782576" y="1968649"/>
            <a:ext cx="3632433" cy="3673291"/>
          </a:xfrm>
          <a:prstGeom prst="cube">
            <a:avLst>
              <a:gd name="adj" fmla="val 2381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3444339" y="3244200"/>
            <a:ext cx="1491551" cy="1469009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260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12g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20463" y="5272608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 dm</a:t>
            </a:r>
            <a:r>
              <a:rPr lang="en-GB" baseline="30000" dirty="0"/>
              <a:t>3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2700733" y="5782305"/>
            <a:ext cx="2978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12 grams per dm</a:t>
            </a:r>
            <a:r>
              <a:rPr lang="en-GB" b="1" baseline="30000" dirty="0"/>
              <a:t>3</a:t>
            </a:r>
            <a:r>
              <a:rPr lang="en-GB" b="1" dirty="0"/>
              <a:t> = 12 g/dm</a:t>
            </a:r>
            <a:r>
              <a:rPr lang="en-GB" b="1" baseline="30000" dirty="0"/>
              <a:t>3</a:t>
            </a:r>
            <a:endParaRPr lang="en-GB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02372" y="1268306"/>
            <a:ext cx="7333861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Q. </a:t>
            </a:r>
            <a:r>
              <a:rPr lang="en-GB" dirty="0"/>
              <a:t>What would happen to the concentration if we </a:t>
            </a:r>
            <a:r>
              <a:rPr lang="en-GB" dirty="0" err="1"/>
              <a:t>haved</a:t>
            </a:r>
            <a:r>
              <a:rPr lang="en-GB" dirty="0"/>
              <a:t> the volume? </a:t>
            </a:r>
          </a:p>
        </p:txBody>
      </p:sp>
      <p:sp>
        <p:nvSpPr>
          <p:cNvPr id="12" name="Cube 11"/>
          <p:cNvSpPr/>
          <p:nvPr/>
        </p:nvSpPr>
        <p:spPr>
          <a:xfrm>
            <a:off x="2782576" y="3087446"/>
            <a:ext cx="3632434" cy="2554494"/>
          </a:xfrm>
          <a:prstGeom prst="cube">
            <a:avLst>
              <a:gd name="adj" fmla="val 34014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684759" y="5272608"/>
            <a:ext cx="914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0.5 dm</a:t>
            </a:r>
            <a:r>
              <a:rPr lang="en-GB" baseline="30000" dirty="0"/>
              <a:t>3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2890559" y="5798694"/>
            <a:ext cx="2599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12g ÷ 0.5dm</a:t>
            </a:r>
            <a:r>
              <a:rPr lang="en-GB" b="1" baseline="30000" dirty="0"/>
              <a:t>3</a:t>
            </a:r>
            <a:r>
              <a:rPr lang="en-GB" b="1" dirty="0"/>
              <a:t>  = 24 g/dm</a:t>
            </a:r>
            <a:r>
              <a:rPr lang="en-GB" b="1" baseline="30000" dirty="0"/>
              <a:t>3</a:t>
            </a:r>
            <a:endParaRPr lang="en-GB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938682" y="2785189"/>
            <a:ext cx="44644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If you halve the volume the concentration doubles.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r>
              <a:rPr lang="en-GB" dirty="0">
                <a:solidFill>
                  <a:srgbClr val="FF0000"/>
                </a:solidFill>
              </a:rPr>
              <a:t>This is because the particles of solute are twice as close together!</a:t>
            </a:r>
          </a:p>
        </p:txBody>
      </p:sp>
    </p:spTree>
    <p:extLst>
      <p:ext uri="{BB962C8B-B14F-4D97-AF65-F5344CB8AC3E}">
        <p14:creationId xmlns:p14="http://schemas.microsoft.com/office/powerpoint/2010/main" val="2030630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2.59259E-6 L 0.01016 0.0849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8" y="4236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/>
      <p:bldP spid="15" grpId="0"/>
      <p:bldP spid="5" grpId="0"/>
      <p:bldP spid="16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067164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b="1" dirty="0"/>
              <a:t>TASK: Advanced Challenge Calculations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34704" y="1357852"/>
            <a:ext cx="1147115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/>
              <a:t>Your Turn</a:t>
            </a:r>
            <a:r>
              <a:rPr lang="en-GB" sz="2400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A student had 0.625 dm</a:t>
            </a:r>
            <a:r>
              <a:rPr lang="en-GB" sz="2400" baseline="30000" dirty="0"/>
              <a:t>3</a:t>
            </a:r>
            <a:r>
              <a:rPr lang="en-GB" sz="2400" dirty="0"/>
              <a:t> of a 18g/dm</a:t>
            </a:r>
            <a:r>
              <a:rPr lang="en-GB" sz="2400" baseline="30000" dirty="0"/>
              <a:t>3</a:t>
            </a:r>
            <a:r>
              <a:rPr lang="en-GB" sz="2400" dirty="0"/>
              <a:t> solution. She evaporated off some of the water so the new volume was 0.500 dm</a:t>
            </a:r>
            <a:r>
              <a:rPr lang="en-GB" sz="2400" baseline="30000" dirty="0"/>
              <a:t>3</a:t>
            </a:r>
            <a:r>
              <a:rPr lang="en-GB" sz="2400" dirty="0"/>
              <a:t> what is the new concentration of this solution?</a:t>
            </a:r>
          </a:p>
          <a:p>
            <a:pPr marL="514350" indent="-514350">
              <a:buFont typeface="+mj-lt"/>
              <a:buAutoNum type="arabicPeriod"/>
            </a:pPr>
            <a:endParaRPr lang="en-GB" sz="2400" dirty="0"/>
          </a:p>
          <a:p>
            <a:pPr marL="514350" indent="-514350">
              <a:buFont typeface="+mj-lt"/>
              <a:buAutoNum type="arabicPeriod"/>
            </a:pPr>
            <a:endParaRPr lang="en-GB" sz="2400" dirty="0"/>
          </a:p>
          <a:p>
            <a:pPr marL="514350" indent="-514350">
              <a:buFont typeface="+mj-lt"/>
              <a:buAutoNum type="arabicPeriod"/>
            </a:pPr>
            <a:endParaRPr lang="en-GB" sz="2400" dirty="0"/>
          </a:p>
          <a:p>
            <a:pPr marL="514350" indent="-514350">
              <a:buFont typeface="+mj-lt"/>
              <a:buAutoNum type="arabicPeriod"/>
            </a:pPr>
            <a:endParaRPr lang="en-GB" sz="2400" dirty="0"/>
          </a:p>
          <a:p>
            <a:pPr marL="514350" indent="-514350">
              <a:buFont typeface="+mj-lt"/>
              <a:buAutoNum type="arabicPeriod"/>
            </a:pPr>
            <a:endParaRPr lang="en-GB" sz="2400" dirty="0"/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A student intended to make a solution of concentration 5g/dm</a:t>
            </a:r>
            <a:r>
              <a:rPr lang="en-GB" sz="2400" baseline="30000" dirty="0"/>
              <a:t>3</a:t>
            </a:r>
            <a:r>
              <a:rPr lang="en-GB" sz="2400" dirty="0"/>
              <a:t>, they dissolved 5g of solid in 1.2dm</a:t>
            </a:r>
            <a:r>
              <a:rPr lang="en-GB" sz="2400" baseline="30000" dirty="0"/>
              <a:t>3</a:t>
            </a:r>
            <a:r>
              <a:rPr lang="en-GB" sz="2400" dirty="0"/>
              <a:t>, they calculated that this gave them a 4.16 g/dm</a:t>
            </a:r>
            <a:r>
              <a:rPr lang="en-GB" sz="2400" baseline="30000" dirty="0"/>
              <a:t>3</a:t>
            </a:r>
            <a:r>
              <a:rPr lang="en-GB" sz="2400" dirty="0"/>
              <a:t> solution. What volume should they have filled it to, and how could they fix their over dilution?</a:t>
            </a:r>
          </a:p>
        </p:txBody>
      </p:sp>
      <p:sp>
        <p:nvSpPr>
          <p:cNvPr id="19" name="TextBox 18"/>
          <p:cNvSpPr txBox="1"/>
          <p:nvPr/>
        </p:nvSpPr>
        <p:spPr>
          <a:xfrm flipH="1">
            <a:off x="3353886" y="2790799"/>
            <a:ext cx="59729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18 g/dm</a:t>
            </a:r>
            <a:r>
              <a:rPr lang="en-GB" sz="2400" baseline="30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 x 0.625 dm</a:t>
            </a:r>
            <a:r>
              <a:rPr lang="en-GB" sz="2400" baseline="30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 = 11.25g of solute.</a:t>
            </a:r>
          </a:p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11.25 ÷ 0.500 dm</a:t>
            </a:r>
            <a:r>
              <a:rPr lang="en-GB" sz="2400" baseline="30000" dirty="0">
                <a:solidFill>
                  <a:schemeClr val="accent6">
                    <a:lumMod val="75000"/>
                  </a:schemeClr>
                </a:solidFill>
              </a:rPr>
              <a:t>3 </a:t>
            </a:r>
            <a:r>
              <a:rPr lang="en-GB" sz="2400" baseline="-25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 = 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22.5 g/dm</a:t>
            </a:r>
            <a:r>
              <a:rPr lang="en-GB" sz="2400" b="1" baseline="30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endParaRPr lang="en-GB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 flipH="1">
            <a:off x="2413487" y="5627358"/>
            <a:ext cx="78537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5 g ÷ 5 g/dm</a:t>
            </a:r>
            <a:r>
              <a:rPr lang="en-GB" sz="2400" baseline="30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= 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1dm</a:t>
            </a:r>
            <a:r>
              <a:rPr lang="en-GB" sz="2400" b="1" baseline="30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GB" sz="2400" b="1" baseline="-250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They could evaporate off 0.2dm</a:t>
            </a:r>
            <a:r>
              <a:rPr lang="en-GB" sz="2400" b="1" baseline="30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(200cm</a:t>
            </a:r>
            <a:r>
              <a:rPr lang="en-GB" sz="2400" b="1" baseline="30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) of water.</a:t>
            </a:r>
          </a:p>
        </p:txBody>
      </p:sp>
    </p:spTree>
    <p:extLst>
      <p:ext uri="{BB962C8B-B14F-4D97-AF65-F5344CB8AC3E}">
        <p14:creationId xmlns:p14="http://schemas.microsoft.com/office/powerpoint/2010/main" val="1366207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  <p:bldP spid="19" grpId="0"/>
      <p:bldP spid="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067164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b="1" dirty="0"/>
              <a:t>Concentrations of Solutions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71721" y="1305581"/>
            <a:ext cx="92485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/>
              <a:t>Plenary Discussion</a:t>
            </a:r>
            <a:r>
              <a:rPr lang="en-GB" sz="2800" dirty="0"/>
              <a:t>: Which is the most concentrated and why?</a:t>
            </a:r>
            <a:endParaRPr lang="en-GB" sz="2800" b="1" dirty="0"/>
          </a:p>
        </p:txBody>
      </p:sp>
      <p:pic>
        <p:nvPicPr>
          <p:cNvPr id="1028" name="Picture 4" descr="Image result for ribena concentrat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327" y="1828801"/>
            <a:ext cx="4394718" cy="4394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ribena carton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32" t="11612" r="22463" b="8955"/>
          <a:stretch/>
        </p:blipFill>
        <p:spPr bwMode="auto">
          <a:xfrm>
            <a:off x="7319723" y="2400315"/>
            <a:ext cx="2235336" cy="3251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254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067164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b="1" dirty="0"/>
              <a:t>Progress Indicators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6884" y="164250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u="sng" dirty="0"/>
              <a:t>C/W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746297" y="4207"/>
            <a:ext cx="1445703" cy="365125"/>
          </a:xfrm>
        </p:spPr>
        <p:txBody>
          <a:bodyPr/>
          <a:lstStyle/>
          <a:p>
            <a:fld id="{ED32ED1D-4017-42AF-8C49-ABBDC7B5E126}" type="datetime1">
              <a:rPr lang="en-GB" sz="1800" b="1" u="sng" smtClean="0">
                <a:solidFill>
                  <a:schemeClr val="tx1"/>
                </a:solidFill>
              </a:rPr>
              <a:t>28/09/2020</a:t>
            </a:fld>
            <a:endParaRPr lang="en-GB" sz="1800" b="1" u="sng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4821" y="1269213"/>
            <a:ext cx="1031806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Good</a:t>
            </a:r>
          </a:p>
          <a:p>
            <a:r>
              <a:rPr lang="en-GB" sz="3200" dirty="0"/>
              <a:t>-Identify the unit of concentration</a:t>
            </a:r>
            <a:br>
              <a:rPr lang="en-GB" sz="3200" dirty="0"/>
            </a:br>
            <a:br>
              <a:rPr lang="en-GB" sz="3200" dirty="0"/>
            </a:br>
            <a:r>
              <a:rPr lang="en-GB" sz="3200" dirty="0"/>
              <a:t>Calculate the concentration of a solution in terms of grams per dm3 </a:t>
            </a:r>
            <a:br>
              <a:rPr lang="en-GB" sz="3200" dirty="0"/>
            </a:br>
            <a:endParaRPr lang="en-GB" sz="3200" dirty="0"/>
          </a:p>
          <a:p>
            <a:r>
              <a:rPr lang="en-GB" sz="3200" b="1" dirty="0"/>
              <a:t>Outstanding</a:t>
            </a:r>
            <a:br>
              <a:rPr lang="en-GB" sz="3200" dirty="0"/>
            </a:br>
            <a:r>
              <a:rPr lang="en-GB" sz="3200" dirty="0"/>
              <a:t>Calculate the mass of a given solute from the volume and concentration of a solution. </a:t>
            </a:r>
          </a:p>
          <a:p>
            <a:endParaRPr lang="en-GB" sz="3200" dirty="0"/>
          </a:p>
        </p:txBody>
      </p:sp>
      <p:sp>
        <p:nvSpPr>
          <p:cNvPr id="8" name="TextBox 2"/>
          <p:cNvSpPr txBox="1"/>
          <p:nvPr/>
        </p:nvSpPr>
        <p:spPr>
          <a:xfrm>
            <a:off x="-20839" y="6488668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>
                <a:solidFill>
                  <a:srgbClr val="FF0000"/>
                </a:solidFill>
              </a:rPr>
              <a:t>3.2.5</a:t>
            </a:r>
          </a:p>
        </p:txBody>
      </p:sp>
    </p:spTree>
    <p:extLst>
      <p:ext uri="{BB962C8B-B14F-4D97-AF65-F5344CB8AC3E}">
        <p14:creationId xmlns:p14="http://schemas.microsoft.com/office/powerpoint/2010/main" val="913071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val 23"/>
          <p:cNvSpPr/>
          <p:nvPr/>
        </p:nvSpPr>
        <p:spPr>
          <a:xfrm>
            <a:off x="3512800" y="2937239"/>
            <a:ext cx="672097" cy="672097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260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2104690" y="2863040"/>
            <a:ext cx="672097" cy="672097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260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067164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b="1" dirty="0"/>
              <a:t>Concentrations of Solutions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" y="1074007"/>
            <a:ext cx="11887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On your tables: </a:t>
            </a:r>
            <a:r>
              <a:rPr lang="en-GB" sz="3200" dirty="0"/>
              <a:t>Can you draw an image to represent a high concentration &amp; a low concentration?</a:t>
            </a:r>
            <a:endParaRPr lang="en-GB" sz="3200" b="1" dirty="0"/>
          </a:p>
        </p:txBody>
      </p:sp>
      <p:sp>
        <p:nvSpPr>
          <p:cNvPr id="7" name="Cube 6"/>
          <p:cNvSpPr/>
          <p:nvPr/>
        </p:nvSpPr>
        <p:spPr>
          <a:xfrm>
            <a:off x="1644242" y="2298583"/>
            <a:ext cx="3632433" cy="3464654"/>
          </a:xfrm>
          <a:prstGeom prst="cub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Cube 9"/>
          <p:cNvSpPr/>
          <p:nvPr/>
        </p:nvSpPr>
        <p:spPr>
          <a:xfrm>
            <a:off x="6427365" y="2298583"/>
            <a:ext cx="3632433" cy="3464654"/>
          </a:xfrm>
          <a:prstGeom prst="cub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1904301" y="5763237"/>
            <a:ext cx="2025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High Concentration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04870" y="5763237"/>
            <a:ext cx="1983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Low Concentration</a:t>
            </a:r>
          </a:p>
        </p:txBody>
      </p:sp>
      <p:sp>
        <p:nvSpPr>
          <p:cNvPr id="9" name="Oval 8"/>
          <p:cNvSpPr/>
          <p:nvPr/>
        </p:nvSpPr>
        <p:spPr>
          <a:xfrm>
            <a:off x="2265283" y="4622051"/>
            <a:ext cx="536896" cy="536896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260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3257438" y="3994922"/>
            <a:ext cx="399796" cy="399796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260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3423220" y="4662959"/>
            <a:ext cx="672097" cy="672097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260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2482195" y="3659242"/>
            <a:ext cx="335680" cy="33568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260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3255380" y="3398901"/>
            <a:ext cx="280922" cy="280922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260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3929535" y="3700150"/>
            <a:ext cx="297232" cy="297232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260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4686992" y="3512609"/>
            <a:ext cx="187541" cy="187541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260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469173" y="4326910"/>
            <a:ext cx="336049" cy="336049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260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4281632" y="2769270"/>
            <a:ext cx="187541" cy="187541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260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3161609" y="2527100"/>
            <a:ext cx="187541" cy="187541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260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6678284" y="4890499"/>
            <a:ext cx="606782" cy="606782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260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8304245" y="3249419"/>
            <a:ext cx="663441" cy="641446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260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7515501" y="2620870"/>
            <a:ext cx="280922" cy="280922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260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9560682" y="4599287"/>
            <a:ext cx="187541" cy="187541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260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51716" y="6246469"/>
            <a:ext cx="120402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chemeClr val="accent5"/>
                </a:solidFill>
              </a:rPr>
              <a:t>Think of concentration as: How much of a substance you have, per unit volume!</a:t>
            </a:r>
          </a:p>
        </p:txBody>
      </p:sp>
    </p:spTree>
    <p:extLst>
      <p:ext uri="{BB962C8B-B14F-4D97-AF65-F5344CB8AC3E}">
        <p14:creationId xmlns:p14="http://schemas.microsoft.com/office/powerpoint/2010/main" val="969761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3" grpId="0" animBg="1"/>
      <p:bldP spid="9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5" grpId="0" animBg="1"/>
      <p:bldP spid="26" grpId="0" animBg="1"/>
      <p:bldP spid="27" grpId="0" animBg="1"/>
      <p:bldP spid="28" grpId="0" animBg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067164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b="1" dirty="0"/>
              <a:t>Volume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2555" y="1199938"/>
            <a:ext cx="114161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TASK: </a:t>
            </a:r>
            <a:r>
              <a:rPr lang="en-GB" sz="3200" dirty="0"/>
              <a:t>Make a list of the units used to measure volume, there are several different ways.</a:t>
            </a:r>
            <a:endParaRPr lang="en-GB" sz="3200" b="1" dirty="0"/>
          </a:p>
        </p:txBody>
      </p:sp>
      <p:sp>
        <p:nvSpPr>
          <p:cNvPr id="10" name="Cube 9"/>
          <p:cNvSpPr/>
          <p:nvPr/>
        </p:nvSpPr>
        <p:spPr>
          <a:xfrm>
            <a:off x="7556369" y="2279922"/>
            <a:ext cx="3632433" cy="3464654"/>
          </a:xfrm>
          <a:prstGeom prst="cube">
            <a:avLst/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448928" y="2277156"/>
            <a:ext cx="3741345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u="sng" dirty="0"/>
              <a:t>Units of volume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Cube metres </a:t>
            </a:r>
            <a:r>
              <a:rPr lang="en-GB" sz="2800" b="1" dirty="0">
                <a:solidFill>
                  <a:srgbClr val="7030A0"/>
                </a:solidFill>
              </a:rPr>
              <a:t>m</a:t>
            </a:r>
            <a:r>
              <a:rPr lang="en-GB" sz="2800" b="1" baseline="30000" dirty="0">
                <a:solidFill>
                  <a:srgbClr val="7030A0"/>
                </a:solidFill>
              </a:rPr>
              <a:t>3</a:t>
            </a:r>
            <a:endParaRPr lang="en-GB" sz="2800" b="1" dirty="0">
              <a:solidFill>
                <a:srgbClr val="7030A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Cubic centimetres </a:t>
            </a:r>
            <a:r>
              <a:rPr lang="en-GB" sz="2800" b="1" dirty="0">
                <a:solidFill>
                  <a:srgbClr val="7030A0"/>
                </a:solidFill>
              </a:rPr>
              <a:t>cm</a:t>
            </a:r>
            <a:r>
              <a:rPr lang="en-GB" sz="2800" b="1" baseline="30000" dirty="0">
                <a:solidFill>
                  <a:srgbClr val="7030A0"/>
                </a:solidFill>
              </a:rPr>
              <a:t>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Litres </a:t>
            </a:r>
            <a:r>
              <a:rPr lang="en-GB" sz="2800" b="1" dirty="0">
                <a:solidFill>
                  <a:srgbClr val="7030A0"/>
                </a:solidFill>
              </a:rPr>
              <a:t>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Mililitres </a:t>
            </a:r>
            <a:r>
              <a:rPr lang="en-GB" sz="2800" b="1" dirty="0">
                <a:solidFill>
                  <a:srgbClr val="7030A0"/>
                </a:solidFill>
              </a:rPr>
              <a:t>mL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48928" y="4691268"/>
            <a:ext cx="6213129" cy="584775"/>
          </a:xfrm>
          <a:prstGeom prst="rect">
            <a:avLst/>
          </a:prstGeom>
          <a:solidFill>
            <a:srgbClr val="FFD966"/>
          </a:solidFill>
        </p:spPr>
        <p:txBody>
          <a:bodyPr wrap="square" rtlCol="0">
            <a:spAutoFit/>
          </a:bodyPr>
          <a:lstStyle/>
          <a:p>
            <a:r>
              <a:rPr lang="en-GB" sz="3200" dirty="0"/>
              <a:t>Chemists use their own special unit!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7556369" y="5952931"/>
            <a:ext cx="2753958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10590245" y="5034554"/>
            <a:ext cx="831038" cy="918377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7408506" y="3093873"/>
            <a:ext cx="3724" cy="2650703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48928" y="5251838"/>
            <a:ext cx="3211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</a:rPr>
              <a:t>Cubic decimetres </a:t>
            </a:r>
            <a:r>
              <a:rPr lang="en-GB" sz="2400" b="1" dirty="0">
                <a:solidFill>
                  <a:srgbClr val="7030A0"/>
                </a:solidFill>
              </a:rPr>
              <a:t>dm</a:t>
            </a:r>
            <a:r>
              <a:rPr lang="en-GB" sz="2400" b="1" baseline="30000" dirty="0">
                <a:solidFill>
                  <a:srgbClr val="7030A0"/>
                </a:solidFill>
              </a:rPr>
              <a:t>3</a:t>
            </a:r>
            <a:endParaRPr lang="en-GB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11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067164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b="1" dirty="0"/>
              <a:t>Cubic decimetres – </a:t>
            </a:r>
            <a:r>
              <a:rPr lang="en-GB" b="1" dirty="0">
                <a:solidFill>
                  <a:srgbClr val="7030A0"/>
                </a:solidFill>
              </a:rPr>
              <a:t>dm</a:t>
            </a:r>
            <a:r>
              <a:rPr lang="en-GB" b="1" baseline="30000" dirty="0">
                <a:solidFill>
                  <a:srgbClr val="7030A0"/>
                </a:solidFill>
              </a:rPr>
              <a:t>3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10" name="Cube 9"/>
          <p:cNvSpPr/>
          <p:nvPr/>
        </p:nvSpPr>
        <p:spPr>
          <a:xfrm>
            <a:off x="7556369" y="2279922"/>
            <a:ext cx="3632433" cy="3464654"/>
          </a:xfrm>
          <a:prstGeom prst="cub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472026" y="1488481"/>
            <a:ext cx="5868401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u="sng" dirty="0"/>
              <a:t>Cubic decimetres</a:t>
            </a:r>
          </a:p>
          <a:p>
            <a:r>
              <a:rPr lang="en-GB" sz="2800" dirty="0">
                <a:solidFill>
                  <a:srgbClr val="7030A0"/>
                </a:solidFill>
              </a:rPr>
              <a:t>-    </a:t>
            </a:r>
            <a:r>
              <a:rPr lang="en-GB" sz="2800" dirty="0"/>
              <a:t>0.1 m = 1 dm = 100cm </a:t>
            </a:r>
          </a:p>
          <a:p>
            <a:pPr marL="457200" indent="-457200">
              <a:buFontTx/>
              <a:buChar char="-"/>
            </a:pPr>
            <a:r>
              <a:rPr lang="en-GB" sz="2800" dirty="0"/>
              <a:t>0.1m x 0.1m x 0.1m = 1dm</a:t>
            </a:r>
            <a:r>
              <a:rPr lang="en-GB" sz="2800" baseline="30000" dirty="0"/>
              <a:t>3</a:t>
            </a:r>
          </a:p>
          <a:p>
            <a:pPr marL="457200" indent="-457200">
              <a:buFontTx/>
              <a:buChar char="-"/>
            </a:pPr>
            <a:r>
              <a:rPr lang="en-GB" sz="2800" dirty="0"/>
              <a:t>1 cubic decimetre is equal to 1 litre!</a:t>
            </a:r>
          </a:p>
          <a:p>
            <a:pPr marL="457200" indent="-457200">
              <a:buFontTx/>
              <a:buChar char="-"/>
            </a:pPr>
            <a:r>
              <a:rPr lang="en-GB" sz="2800" dirty="0">
                <a:solidFill>
                  <a:srgbClr val="FF0000"/>
                </a:solidFill>
              </a:rPr>
              <a:t>So it’s basically just litres!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7556369" y="5952931"/>
            <a:ext cx="2753958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10590245" y="5034554"/>
            <a:ext cx="831038" cy="918377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7408506" y="3093873"/>
            <a:ext cx="3724" cy="2650703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610231" y="4234558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0.1 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576519" y="6066468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0.1 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011981" y="5412190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0.1 m</a:t>
            </a:r>
          </a:p>
        </p:txBody>
      </p:sp>
      <p:sp>
        <p:nvSpPr>
          <p:cNvPr id="7" name="Rectangle: Rounded Corners 6"/>
          <p:cNvSpPr/>
          <p:nvPr/>
        </p:nvSpPr>
        <p:spPr>
          <a:xfrm>
            <a:off x="709127" y="4234558"/>
            <a:ext cx="5337110" cy="21195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tx1"/>
                </a:solidFill>
              </a:rPr>
              <a:t>HT Only – </a:t>
            </a:r>
            <a:r>
              <a:rPr lang="en-GB" sz="2800" dirty="0">
                <a:solidFill>
                  <a:schemeClr val="tx1"/>
                </a:solidFill>
              </a:rPr>
              <a:t>Now we are going to learn how to convert between cm</a:t>
            </a:r>
            <a:r>
              <a:rPr lang="en-GB" sz="2800" baseline="30000" dirty="0">
                <a:solidFill>
                  <a:schemeClr val="tx1"/>
                </a:solidFill>
              </a:rPr>
              <a:t>3</a:t>
            </a:r>
            <a:r>
              <a:rPr lang="en-GB" sz="2800" dirty="0">
                <a:solidFill>
                  <a:schemeClr val="tx1"/>
                </a:solidFill>
              </a:rPr>
              <a:t> and dm</a:t>
            </a:r>
            <a:r>
              <a:rPr lang="en-GB" sz="2800" baseline="30000" dirty="0">
                <a:solidFill>
                  <a:schemeClr val="tx1"/>
                </a:solidFill>
              </a:rPr>
              <a:t>3</a:t>
            </a: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54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067164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b="1" dirty="0"/>
              <a:t>Converting Units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4704" y="1357852"/>
            <a:ext cx="909479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1 dm</a:t>
            </a:r>
            <a:r>
              <a:rPr lang="en-GB" sz="2800" baseline="30000" dirty="0"/>
              <a:t>3</a:t>
            </a:r>
            <a:r>
              <a:rPr lang="en-GB" sz="2800" dirty="0"/>
              <a:t> = 1000 cm</a:t>
            </a:r>
            <a:r>
              <a:rPr lang="en-GB" sz="2800" baseline="30000" dirty="0"/>
              <a:t>3</a:t>
            </a:r>
            <a:endParaRPr lang="en-GB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So to convert cm</a:t>
            </a:r>
            <a:r>
              <a:rPr lang="en-GB" sz="2800" baseline="30000" dirty="0"/>
              <a:t>3</a:t>
            </a:r>
            <a:r>
              <a:rPr lang="en-GB" sz="2800" dirty="0"/>
              <a:t> into dm</a:t>
            </a:r>
            <a:r>
              <a:rPr lang="en-GB" sz="2800" baseline="30000" dirty="0"/>
              <a:t>3</a:t>
            </a:r>
            <a:r>
              <a:rPr lang="en-GB" sz="2800" dirty="0"/>
              <a:t> you just have to divide by 1000!</a:t>
            </a:r>
          </a:p>
        </p:txBody>
      </p:sp>
      <p:sp>
        <p:nvSpPr>
          <p:cNvPr id="4" name="Rectangle: Rounded Corners 3"/>
          <p:cNvSpPr/>
          <p:nvPr/>
        </p:nvSpPr>
        <p:spPr>
          <a:xfrm>
            <a:off x="625150" y="2463283"/>
            <a:ext cx="10870163" cy="3881534"/>
          </a:xfrm>
          <a:prstGeom prst="roundRect">
            <a:avLst>
              <a:gd name="adj" fmla="val 3252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2800" b="1" i="1" dirty="0">
                <a:solidFill>
                  <a:schemeClr val="tx1"/>
                </a:solidFill>
              </a:rPr>
              <a:t>Q1. A solution has a volume of 500cm</a:t>
            </a:r>
            <a:r>
              <a:rPr lang="en-GB" sz="2800" b="1" i="1" baseline="30000" dirty="0">
                <a:solidFill>
                  <a:schemeClr val="tx1"/>
                </a:solidFill>
              </a:rPr>
              <a:t>3</a:t>
            </a:r>
            <a:r>
              <a:rPr lang="en-GB" sz="2800" b="1" i="1" dirty="0">
                <a:solidFill>
                  <a:schemeClr val="tx1"/>
                </a:solidFill>
              </a:rPr>
              <a:t>, what is its volume in dm</a:t>
            </a:r>
            <a:r>
              <a:rPr lang="en-GB" sz="2800" b="1" i="1" baseline="30000" dirty="0">
                <a:solidFill>
                  <a:schemeClr val="tx1"/>
                </a:solidFill>
              </a:rPr>
              <a:t>3</a:t>
            </a:r>
            <a:r>
              <a:rPr lang="en-GB" sz="2800" b="1" i="1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52150" y="3708078"/>
            <a:ext cx="30982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500 cm</a:t>
            </a:r>
            <a:r>
              <a:rPr lang="en-GB" sz="4400" baseline="30000" dirty="0"/>
              <a:t>3</a:t>
            </a:r>
            <a:endParaRPr lang="en-GB" sz="44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164118" y="4477519"/>
            <a:ext cx="174091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319237" y="4477519"/>
            <a:ext cx="16977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1000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265709" y="4092798"/>
            <a:ext cx="27103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= 0.5 dm</a:t>
            </a:r>
            <a:r>
              <a:rPr lang="en-GB" sz="4400" baseline="30000" dirty="0"/>
              <a:t>3</a:t>
            </a:r>
            <a:endParaRPr lang="en-GB" sz="4400" dirty="0"/>
          </a:p>
        </p:txBody>
      </p:sp>
      <p:sp>
        <p:nvSpPr>
          <p:cNvPr id="15" name="Rectangle 14"/>
          <p:cNvSpPr/>
          <p:nvPr/>
        </p:nvSpPr>
        <p:spPr>
          <a:xfrm>
            <a:off x="5747657" y="2550253"/>
            <a:ext cx="1166327" cy="485192"/>
          </a:xfrm>
          <a:prstGeom prst="rect">
            <a:avLst/>
          </a:prstGeom>
          <a:solidFill>
            <a:srgbClr val="FFC000">
              <a:alpha val="4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806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16" grpId="0"/>
      <p:bldP spid="18" grpId="0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067164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b="1" dirty="0"/>
              <a:t>Converting Units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4704" y="1357852"/>
            <a:ext cx="942181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1 dm</a:t>
            </a:r>
            <a:r>
              <a:rPr lang="en-GB" sz="2800" baseline="30000" dirty="0"/>
              <a:t>3</a:t>
            </a:r>
            <a:r>
              <a:rPr lang="en-GB" sz="2800" dirty="0"/>
              <a:t> = 1000 cm</a:t>
            </a:r>
            <a:r>
              <a:rPr lang="en-GB" sz="2800" baseline="30000" dirty="0"/>
              <a:t>3</a:t>
            </a:r>
            <a:endParaRPr lang="en-GB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So to convert dm</a:t>
            </a:r>
            <a:r>
              <a:rPr lang="en-GB" sz="2800" baseline="30000" dirty="0"/>
              <a:t>3</a:t>
            </a:r>
            <a:r>
              <a:rPr lang="en-GB" sz="2800" dirty="0"/>
              <a:t> into cm</a:t>
            </a:r>
            <a:r>
              <a:rPr lang="en-GB" sz="2800" baseline="30000" dirty="0"/>
              <a:t>3</a:t>
            </a:r>
            <a:r>
              <a:rPr lang="en-GB" sz="2800" dirty="0"/>
              <a:t> you just have to multiply by 1000!</a:t>
            </a:r>
          </a:p>
        </p:txBody>
      </p:sp>
      <p:sp>
        <p:nvSpPr>
          <p:cNvPr id="4" name="Rectangle: Rounded Corners 3"/>
          <p:cNvSpPr/>
          <p:nvPr/>
        </p:nvSpPr>
        <p:spPr>
          <a:xfrm>
            <a:off x="625150" y="2463283"/>
            <a:ext cx="10870163" cy="3881534"/>
          </a:xfrm>
          <a:prstGeom prst="roundRect">
            <a:avLst>
              <a:gd name="adj" fmla="val 3252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2800" b="1" i="1" dirty="0">
                <a:solidFill>
                  <a:schemeClr val="tx1"/>
                </a:solidFill>
              </a:rPr>
              <a:t>Q2. A solution has a volume of 0.432dm</a:t>
            </a:r>
            <a:r>
              <a:rPr lang="en-GB" sz="2800" b="1" i="1" baseline="30000" dirty="0">
                <a:solidFill>
                  <a:schemeClr val="tx1"/>
                </a:solidFill>
              </a:rPr>
              <a:t>3</a:t>
            </a:r>
            <a:r>
              <a:rPr lang="en-GB" sz="2800" b="1" i="1" dirty="0">
                <a:solidFill>
                  <a:schemeClr val="tx1"/>
                </a:solidFill>
              </a:rPr>
              <a:t>, what is its volume in cm</a:t>
            </a:r>
            <a:r>
              <a:rPr lang="en-GB" sz="2800" b="1" i="1" baseline="30000" dirty="0">
                <a:solidFill>
                  <a:schemeClr val="tx1"/>
                </a:solidFill>
              </a:rPr>
              <a:t>3</a:t>
            </a:r>
            <a:r>
              <a:rPr lang="en-GB" sz="2800" b="1" i="1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63003" y="4019329"/>
            <a:ext cx="30982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/>
              <a:t>0.432 dm</a:t>
            </a:r>
            <a:r>
              <a:rPr lang="en-GB" sz="4400" baseline="30000"/>
              <a:t>3   </a:t>
            </a:r>
            <a:r>
              <a:rPr lang="en-GB" sz="4400" dirty="0"/>
              <a:t>x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42461" y="4019329"/>
            <a:ext cx="16977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1000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646639" y="4019330"/>
            <a:ext cx="27103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= 432 cm</a:t>
            </a:r>
            <a:r>
              <a:rPr lang="en-GB" sz="4400" baseline="30000" dirty="0"/>
              <a:t>3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3080949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16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067164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b="1" dirty="0"/>
              <a:t>TASK: Converting Units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4704" y="1357852"/>
            <a:ext cx="11310725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u="sng" dirty="0"/>
              <a:t>Your Turn</a:t>
            </a:r>
            <a:r>
              <a:rPr lang="en-GB" sz="2800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What is 0.025 dm</a:t>
            </a:r>
            <a:r>
              <a:rPr lang="en-GB" sz="2800" baseline="30000" dirty="0"/>
              <a:t>3</a:t>
            </a:r>
            <a:r>
              <a:rPr lang="en-GB" sz="2800" dirty="0"/>
              <a:t> in cm</a:t>
            </a:r>
            <a:r>
              <a:rPr lang="en-GB" sz="2800" baseline="30000" dirty="0"/>
              <a:t>3</a:t>
            </a:r>
            <a:r>
              <a:rPr lang="en-GB" sz="2800" dirty="0"/>
              <a:t>?</a:t>
            </a:r>
            <a:br>
              <a:rPr lang="en-GB" sz="2800" dirty="0"/>
            </a:br>
            <a:endParaRPr lang="en-GB" sz="2800" dirty="0"/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What is 270cm</a:t>
            </a:r>
            <a:r>
              <a:rPr lang="en-GB" sz="2800" baseline="30000" dirty="0"/>
              <a:t>3</a:t>
            </a:r>
            <a:r>
              <a:rPr lang="en-GB" sz="2800" dirty="0"/>
              <a:t> in dm</a:t>
            </a:r>
            <a:r>
              <a:rPr lang="en-GB" sz="2800" baseline="30000" dirty="0"/>
              <a:t>3</a:t>
            </a:r>
            <a:r>
              <a:rPr lang="en-GB" sz="2800" dirty="0"/>
              <a:t>?</a:t>
            </a:r>
            <a:br>
              <a:rPr lang="en-GB" sz="2800" dirty="0"/>
            </a:br>
            <a:endParaRPr lang="en-GB" sz="2800" dirty="0"/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How many cm</a:t>
            </a:r>
            <a:r>
              <a:rPr lang="en-GB" sz="2800" baseline="30000" dirty="0"/>
              <a:t>3</a:t>
            </a:r>
            <a:r>
              <a:rPr lang="en-GB" sz="2800" dirty="0"/>
              <a:t> are in 0.052dm</a:t>
            </a:r>
            <a:r>
              <a:rPr lang="en-GB" sz="2800" baseline="30000" dirty="0"/>
              <a:t>3</a:t>
            </a:r>
            <a:r>
              <a:rPr lang="en-GB" sz="2800" dirty="0"/>
              <a:t>?</a:t>
            </a:r>
            <a:br>
              <a:rPr lang="en-GB" sz="2800" dirty="0"/>
            </a:br>
            <a:endParaRPr lang="en-GB" sz="2800" dirty="0"/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A solution has a total volume of 986cm</a:t>
            </a:r>
            <a:r>
              <a:rPr lang="en-GB" sz="2800" baseline="30000" dirty="0"/>
              <a:t>3</a:t>
            </a:r>
            <a:r>
              <a:rPr lang="en-GB" sz="2800" dirty="0"/>
              <a:t> what is this in cubic decimetres?</a:t>
            </a:r>
            <a:br>
              <a:rPr lang="en-GB" sz="2800" dirty="0"/>
            </a:br>
            <a:endParaRPr lang="en-GB" sz="2800" dirty="0"/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25cm</a:t>
            </a:r>
            <a:r>
              <a:rPr lang="en-GB" sz="2800" baseline="30000" dirty="0"/>
              <a:t>3</a:t>
            </a:r>
            <a:r>
              <a:rPr lang="en-GB" sz="2800" dirty="0"/>
              <a:t> is taken from a solution of total volume 0.45 dm</a:t>
            </a:r>
            <a:r>
              <a:rPr lang="en-GB" sz="2800" baseline="30000" dirty="0"/>
              <a:t>3</a:t>
            </a:r>
            <a:r>
              <a:rPr lang="en-GB" sz="2800" dirty="0"/>
              <a:t> </a:t>
            </a:r>
            <a:br>
              <a:rPr lang="en-GB" sz="2800" dirty="0"/>
            </a:br>
            <a:r>
              <a:rPr lang="en-GB" sz="2800" dirty="0"/>
              <a:t>what volume of the solution remains?</a:t>
            </a:r>
          </a:p>
          <a:p>
            <a:endParaRPr lang="en-GB" sz="2800" dirty="0"/>
          </a:p>
        </p:txBody>
      </p:sp>
      <p:sp>
        <p:nvSpPr>
          <p:cNvPr id="5" name="TextBox 4"/>
          <p:cNvSpPr txBox="1"/>
          <p:nvPr/>
        </p:nvSpPr>
        <p:spPr>
          <a:xfrm flipH="1">
            <a:off x="6090066" y="1800809"/>
            <a:ext cx="4413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0.025 x 1000 = 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25cm</a:t>
            </a:r>
            <a:r>
              <a:rPr lang="en-GB" sz="2400" b="1" baseline="30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endParaRPr lang="en-GB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flipH="1">
            <a:off x="6090066" y="2705431"/>
            <a:ext cx="4413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270 ÷ 1000 = 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0.27dm</a:t>
            </a:r>
            <a:r>
              <a:rPr lang="en-GB" sz="2400" b="1" baseline="30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endParaRPr lang="en-GB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flipH="1">
            <a:off x="6090066" y="3527676"/>
            <a:ext cx="4413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0.052 x 1000 = 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52cm</a:t>
            </a:r>
            <a:r>
              <a:rPr lang="en-GB" sz="2400" b="1" baseline="30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endParaRPr lang="en-GB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flipH="1">
            <a:off x="4357683" y="4742614"/>
            <a:ext cx="4413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986 ÷ 1000 = 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0.986dm</a:t>
            </a:r>
            <a:r>
              <a:rPr lang="en-GB" sz="2400" b="1" baseline="30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endParaRPr lang="en-GB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flipH="1">
            <a:off x="7061460" y="5789834"/>
            <a:ext cx="50123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25 ÷ 1000 = 0.025dm</a:t>
            </a:r>
            <a:r>
              <a:rPr lang="en-GB" sz="2400" baseline="30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endParaRPr lang="en-GB" sz="24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0.45 – 0.025 = 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0.425 dm</a:t>
            </a:r>
            <a:r>
              <a:rPr lang="en-GB" sz="2400" b="1" baseline="30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GB" sz="2400" b="1" baseline="-25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or 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425cm</a:t>
            </a:r>
            <a:r>
              <a:rPr lang="en-GB" sz="2400" b="1" baseline="30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endParaRPr lang="en-GB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296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9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val 23"/>
          <p:cNvSpPr/>
          <p:nvPr/>
        </p:nvSpPr>
        <p:spPr>
          <a:xfrm>
            <a:off x="3512800" y="2937239"/>
            <a:ext cx="672097" cy="672097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260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2104690" y="2863040"/>
            <a:ext cx="672097" cy="672097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260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067164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b="1" dirty="0"/>
              <a:t>Calculating Concentrations of Solutions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66939" y="1417029"/>
            <a:ext cx="9058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Q. </a:t>
            </a:r>
            <a:r>
              <a:rPr lang="en-GB" sz="2400" dirty="0"/>
              <a:t>If each box has a volume of 1dm</a:t>
            </a:r>
            <a:r>
              <a:rPr lang="en-GB" sz="2400" baseline="30000" dirty="0"/>
              <a:t>3</a:t>
            </a:r>
            <a:r>
              <a:rPr lang="en-GB" sz="2400" dirty="0"/>
              <a:t> what is the concentration of each?</a:t>
            </a:r>
            <a:endParaRPr lang="en-GB" sz="2400" b="1" dirty="0"/>
          </a:p>
        </p:txBody>
      </p:sp>
      <p:sp>
        <p:nvSpPr>
          <p:cNvPr id="7" name="Cube 6"/>
          <p:cNvSpPr/>
          <p:nvPr/>
        </p:nvSpPr>
        <p:spPr>
          <a:xfrm>
            <a:off x="1644242" y="2298583"/>
            <a:ext cx="3632433" cy="3464654"/>
          </a:xfrm>
          <a:prstGeom prst="cub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Cube 9"/>
          <p:cNvSpPr/>
          <p:nvPr/>
        </p:nvSpPr>
        <p:spPr>
          <a:xfrm>
            <a:off x="6427365" y="2298583"/>
            <a:ext cx="3632433" cy="3464654"/>
          </a:xfrm>
          <a:prstGeom prst="cub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2265283" y="4622051"/>
            <a:ext cx="536896" cy="536896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260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3257438" y="3994922"/>
            <a:ext cx="399796" cy="399796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260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3423220" y="4662959"/>
            <a:ext cx="672097" cy="672097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260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2482195" y="3659242"/>
            <a:ext cx="335680" cy="33568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260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3255380" y="3398901"/>
            <a:ext cx="280922" cy="280922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260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3929535" y="3700150"/>
            <a:ext cx="297232" cy="297232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260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4686992" y="3512609"/>
            <a:ext cx="187541" cy="187541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260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469173" y="4326910"/>
            <a:ext cx="336049" cy="336049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260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4281632" y="2769270"/>
            <a:ext cx="187541" cy="187541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260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3161609" y="2527100"/>
            <a:ext cx="187541" cy="187541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260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6678284" y="4890499"/>
            <a:ext cx="606782" cy="606782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260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8304245" y="3249419"/>
            <a:ext cx="663441" cy="641446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260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7515501" y="2620870"/>
            <a:ext cx="280922" cy="280922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260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9560682" y="4599287"/>
            <a:ext cx="187541" cy="187541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260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1623691" y="5853688"/>
            <a:ext cx="2703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12 purple spheres per dm</a:t>
            </a:r>
            <a:r>
              <a:rPr lang="en-GB" b="1" baseline="30000" dirty="0"/>
              <a:t>3</a:t>
            </a:r>
            <a:endParaRPr lang="en-GB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6503120" y="5853688"/>
            <a:ext cx="2586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4 purple spheres per dm</a:t>
            </a:r>
            <a:r>
              <a:rPr lang="en-GB" b="1" baseline="30000" dirty="0"/>
              <a:t>3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6789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3" grpId="0" animBg="1"/>
      <p:bldP spid="9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5" grpId="0" animBg="1"/>
      <p:bldP spid="26" grpId="0" animBg="1"/>
      <p:bldP spid="27" grpId="0" animBg="1"/>
      <p:bldP spid="2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1D201D27314143BE863E8D07D284B8" ma:contentTypeVersion="11" ma:contentTypeDescription="Create a new document." ma:contentTypeScope="" ma:versionID="2f7f06e0048ca94346dbef784c647201">
  <xsd:schema xmlns:xsd="http://www.w3.org/2001/XMLSchema" xmlns:xs="http://www.w3.org/2001/XMLSchema" xmlns:p="http://schemas.microsoft.com/office/2006/metadata/properties" xmlns:ns2="3eb4558b-8982-4134-8cf8-0edee52307a7" xmlns:ns3="049f97e1-32ae-4d3d-9c64-63be60dba368" targetNamespace="http://schemas.microsoft.com/office/2006/metadata/properties" ma:root="true" ma:fieldsID="21c465b36c7150a89b3ab222f12bea40" ns2:_="" ns3:_="">
    <xsd:import namespace="3eb4558b-8982-4134-8cf8-0edee52307a7"/>
    <xsd:import namespace="049f97e1-32ae-4d3d-9c64-63be60dba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b4558b-8982-4134-8cf8-0edee52307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9f97e1-32ae-4d3d-9c64-63be60dba36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98EA76-FDDF-4B3F-A2F5-C008657317F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F336288-9B75-4955-A059-ACCD508B9AA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6C76C7D-80D3-4402-9DB4-13D3A3E86C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b4558b-8982-4134-8cf8-0edee52307a7"/>
    <ds:schemaRef ds:uri="049f97e1-32ae-4d3d-9c64-63be60dba3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1069</Words>
  <Application>Microsoft Office PowerPoint</Application>
  <PresentationFormat>Widescreen</PresentationFormat>
  <Paragraphs>141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Concentrations of Solutions</vt:lpstr>
      <vt:lpstr>Progress Indicators</vt:lpstr>
      <vt:lpstr>Concentrations of Solutions</vt:lpstr>
      <vt:lpstr>Volume</vt:lpstr>
      <vt:lpstr>Cubic decimetres – dm3</vt:lpstr>
      <vt:lpstr>Converting Units</vt:lpstr>
      <vt:lpstr>Converting Units</vt:lpstr>
      <vt:lpstr>TASK: Converting Units</vt:lpstr>
      <vt:lpstr>Calculating Concentrations of Solutions</vt:lpstr>
      <vt:lpstr>Calculating Concentrations of Solutions</vt:lpstr>
      <vt:lpstr>TASK: Calculating Concentrations</vt:lpstr>
      <vt:lpstr>Calculating the Mass of a Solute</vt:lpstr>
      <vt:lpstr>TASK: Calculating Masses of Solutes</vt:lpstr>
      <vt:lpstr>Factors affecting Concentration</vt:lpstr>
      <vt:lpstr>Factors affecting Concentration</vt:lpstr>
      <vt:lpstr>TASK: Advanced Challenge Calculations</vt:lpstr>
      <vt:lpstr>Concentrations of Solutions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Concentrations of Solutions</dc:title>
  <dc:creator>Lewis Tull</dc:creator>
  <cp:lastModifiedBy>Helen Bradford</cp:lastModifiedBy>
  <cp:revision>36</cp:revision>
  <dcterms:created xsi:type="dcterms:W3CDTF">2016-10-24T13:09:55Z</dcterms:created>
  <dcterms:modified xsi:type="dcterms:W3CDTF">2020-09-28T14:15:56Z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0x010100571D201D27314143BE863E8D07D284B8</vt:lpwstr>
  </property>
</Properties>
</file>