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20"/>
  </p:notesMasterIdLst>
  <p:sldIdLst>
    <p:sldId id="286" r:id="rId8"/>
    <p:sldId id="287" r:id="rId9"/>
    <p:sldId id="305" r:id="rId10"/>
    <p:sldId id="288" r:id="rId11"/>
    <p:sldId id="289" r:id="rId12"/>
    <p:sldId id="304" r:id="rId13"/>
    <p:sldId id="296" r:id="rId14"/>
    <p:sldId id="306" r:id="rId15"/>
    <p:sldId id="303" r:id="rId16"/>
    <p:sldId id="307" r:id="rId17"/>
    <p:sldId id="298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6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0C516-0C2C-441A-A2A4-51620272639A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97183-B7C0-4DA5-B5BC-6202EBD3B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0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I7yCkSXPo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uses mentioned in the specification include heavy fuel oil, liquified petroleum gases (fuel examples) and solvents, polymers and detergents.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97183-B7C0-4DA5-B5BC-6202EBD3BD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9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Petrol is a mixture of similar length hydrocarbons (from 5 to 10 carbon atoms)- for this exercise a hydrocarbon in the middle of the class has been used</a:t>
            </a:r>
          </a:p>
          <a:p>
            <a:r>
              <a:rPr lang="en-GB" dirty="0"/>
              <a:t>Diesel is a mixture of hydrocarbons between 14 and 20 carbon atoms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7183-B7C0-4DA5-B5BC-6202EBD3BD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4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7183-B7C0-4DA5-B5BC-6202EBD3BD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5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dirty="0"/>
              <a:t>Diagram for pupils to stick in books</a:t>
            </a:r>
          </a:p>
          <a:p>
            <a:r>
              <a:rPr lang="en-GB" sz="900" dirty="0"/>
              <a:t>Could show fractional distillation demo or this video: </a:t>
            </a:r>
            <a:r>
              <a:rPr lang="en-GB" sz="900" dirty="0">
                <a:hlinkClick r:id="rId3"/>
              </a:rPr>
              <a:t>https://www.youtube.com/watch?v=3I7yCkSXPos</a:t>
            </a:r>
            <a:endParaRPr lang="en-GB" sz="900" dirty="0"/>
          </a:p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97183-B7C0-4DA5-B5BC-6202EBD3BD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6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055">
            <a:extLst>
              <a:ext uri="{FF2B5EF4-FFF2-40B4-BE49-F238E27FC236}">
                <a16:creationId xmlns:a16="http://schemas.microsoft.com/office/drawing/2014/main" id="{39A067F6-4E93-44CA-847F-A64CA73BB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68A75-1821-436A-9AF7-F5755AC6152C}" type="slidenum">
              <a:rPr kumimoji="0" lang="en-GB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2056">
            <a:extLst>
              <a:ext uri="{FF2B5EF4-FFF2-40B4-BE49-F238E27FC236}">
                <a16:creationId xmlns:a16="http://schemas.microsoft.com/office/drawing/2014/main" id="{CD2DDF39-92FC-4C4F-9894-8184D13F0A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Boardworks GCSE Science: Chemistry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Making Oil Useful</a:t>
            </a: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2BD880CB-E3C2-47A0-98B6-86B80AE67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F9D50F0A-11D3-4D1F-9B67-6A23F8139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3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12.25</a:t>
            </a:r>
            <a:r>
              <a:rPr lang="en-GB" baseline="0" dirty="0"/>
              <a:t> – 12.35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9B02-1CAE-49B5-9F23-C3FD642DE1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8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3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2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35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6521-D21A-48A6-9E1A-860590827E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8631-30B3-4D21-BF8E-0FF6218CB7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94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6521-D21A-48A6-9E1A-860590827E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8631-30B3-4D21-BF8E-0FF6218CB7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0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6521-D21A-48A6-9E1A-860590827E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8631-30B3-4D21-BF8E-0FF6218CB7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20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6521-D21A-48A6-9E1A-860590827E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8631-30B3-4D21-BF8E-0FF6218CB7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18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6521-D21A-48A6-9E1A-860590827E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8631-30B3-4D21-BF8E-0FF6218CB7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70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6521-D21A-48A6-9E1A-860590827E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8631-30B3-4D21-BF8E-0FF6218CB7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6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6521-D21A-48A6-9E1A-860590827E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8631-30B3-4D21-BF8E-0FF6218CB7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09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6521-D21A-48A6-9E1A-860590827E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8631-30B3-4D21-BF8E-0FF6218CB7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9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07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6521-D21A-48A6-9E1A-860590827E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8631-30B3-4D21-BF8E-0FF6218CB7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25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6521-D21A-48A6-9E1A-860590827E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8631-30B3-4D21-BF8E-0FF6218CB7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54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6521-D21A-48A6-9E1A-860590827E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8631-30B3-4D21-BF8E-0FF6218CB7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53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title_slide_oil_useful">
            <a:extLst>
              <a:ext uri="{FF2B5EF4-FFF2-40B4-BE49-F238E27FC236}">
                <a16:creationId xmlns:a16="http://schemas.microsoft.com/office/drawing/2014/main" id="{A84E083D-26F7-44E3-BC7F-0FCC41FB7A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776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73C5EBFD-83A9-4069-8E2E-7E14B42A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667" y="66548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2006</a:t>
            </a: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C90BB1C6-A87F-40B5-85AD-330CDF6682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5918" y="6654801"/>
            <a:ext cx="87418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143CC95A-5E10-45E6-856F-2E2B349542A1}" type="slidenum"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panose="020B0604020202020204" pitchFamily="34" charset="0"/>
              </a:rPr>
              <a:t> of 37</a:t>
            </a:r>
          </a:p>
        </p:txBody>
      </p:sp>
      <p:pic>
        <p:nvPicPr>
          <p:cNvPr id="5" name="Picture 28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EA110C-19CB-4005-9EB9-D2AEE0AA5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674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813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258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359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15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225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18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32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71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298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132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12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975"/>
            <a:ext cx="27432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975"/>
            <a:ext cx="80264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84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title_slide_oil_useful">
            <a:extLst>
              <a:ext uri="{FF2B5EF4-FFF2-40B4-BE49-F238E27FC236}">
                <a16:creationId xmlns:a16="http://schemas.microsoft.com/office/drawing/2014/main" id="{A84E083D-26F7-44E3-BC7F-0FCC41FB7A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776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73C5EBFD-83A9-4069-8E2E-7E14B42A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667" y="66548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2006</a:t>
            </a: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C90BB1C6-A87F-40B5-85AD-330CDF6682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5918" y="6654801"/>
            <a:ext cx="87418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143CC95A-5E10-45E6-856F-2E2B349542A1}" type="slidenum"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panose="020B0604020202020204" pitchFamily="34" charset="0"/>
              </a:rPr>
              <a:t> of 37</a:t>
            </a:r>
          </a:p>
        </p:txBody>
      </p:sp>
      <p:pic>
        <p:nvPicPr>
          <p:cNvPr id="5" name="Picture 28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EA110C-19CB-4005-9EB9-D2AEE0AA5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674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271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194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314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36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5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7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30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707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697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60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70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975"/>
            <a:ext cx="27432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975"/>
            <a:ext cx="80264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2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94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38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15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65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5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711E6-C1BC-4DE5-8AE5-E1DCF8D844F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27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56521-D21A-48A6-9E1A-860590827E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8631-30B3-4D21-BF8E-0FF6218CB7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2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slide_background">
            <a:extLst>
              <a:ext uri="{FF2B5EF4-FFF2-40B4-BE49-F238E27FC236}">
                <a16:creationId xmlns:a16="http://schemas.microsoft.com/office/drawing/2014/main" id="{77472CF8-0115-4D3A-AF9C-F65209B814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776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0">
            <a:extLst>
              <a:ext uri="{FF2B5EF4-FFF2-40B4-BE49-F238E27FC236}">
                <a16:creationId xmlns:a16="http://schemas.microsoft.com/office/drawing/2014/main" id="{03A48C27-07DD-4CB8-937E-06228A5CF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1" y="53976"/>
            <a:ext cx="8688916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2" name="Text Box 20">
            <a:extLst>
              <a:ext uri="{FF2B5EF4-FFF2-40B4-BE49-F238E27FC236}">
                <a16:creationId xmlns:a16="http://schemas.microsoft.com/office/drawing/2014/main" id="{F7D05EDD-E6E9-4D94-B586-07C74AD18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667" y="66548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2006</a:t>
            </a:r>
          </a:p>
        </p:txBody>
      </p:sp>
      <p:sp>
        <p:nvSpPr>
          <p:cNvPr id="2053" name="Text Box 21">
            <a:extLst>
              <a:ext uri="{FF2B5EF4-FFF2-40B4-BE49-F238E27FC236}">
                <a16:creationId xmlns:a16="http://schemas.microsoft.com/office/drawing/2014/main" id="{EBA766A1-8017-497B-A3C5-D37B27C59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6654801"/>
            <a:ext cx="874184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1DF31909-F302-4A58-897E-F4119055D866}" type="slidenum"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panose="020B0604020202020204" pitchFamily="34" charset="0"/>
              </a:rPr>
              <a:t> of 37</a:t>
            </a:r>
          </a:p>
        </p:txBody>
      </p:sp>
      <p:grpSp>
        <p:nvGrpSpPr>
          <p:cNvPr id="1030" name="Group 44">
            <a:extLst>
              <a:ext uri="{FF2B5EF4-FFF2-40B4-BE49-F238E27FC236}">
                <a16:creationId xmlns:a16="http://schemas.microsoft.com/office/drawing/2014/main" id="{86C601B8-230B-434D-A0A8-6D938625B0F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334" y="146051"/>
            <a:ext cx="480484" cy="360363"/>
            <a:chOff x="140" y="92"/>
            <a:chExt cx="227" cy="227"/>
          </a:xfrm>
        </p:grpSpPr>
        <p:sp>
          <p:nvSpPr>
            <p:cNvPr id="2057" name="Oval 43">
              <a:extLst>
                <a:ext uri="{FF2B5EF4-FFF2-40B4-BE49-F238E27FC236}">
                  <a16:creationId xmlns:a16="http://schemas.microsoft.com/office/drawing/2014/main" id="{DC6D5A75-BF0F-4E6E-8B4C-661D096CEC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0" y="92"/>
              <a:ext cx="227" cy="22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rgbClr val="000066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n-GB" altLang="en-US" sz="2400"/>
            </a:p>
          </p:txBody>
        </p:sp>
        <p:pic>
          <p:nvPicPr>
            <p:cNvPr id="1034" name="Picture 37" descr="CC1a_title_circle1">
              <a:extLst>
                <a:ext uri="{FF2B5EF4-FFF2-40B4-BE49-F238E27FC236}">
                  <a16:creationId xmlns:a16="http://schemas.microsoft.com/office/drawing/2014/main" id="{90B84B84-9B87-4D27-A3A5-A9A92F02052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103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45" descr="back_arrow_tran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2706906-D5D3-4B9E-996C-94427E45EE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167439"/>
            <a:ext cx="84031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9" descr="forward_arrow_grey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1A5342-B19E-4FB6-954D-472D488A3B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674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0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slide_background">
            <a:extLst>
              <a:ext uri="{FF2B5EF4-FFF2-40B4-BE49-F238E27FC236}">
                <a16:creationId xmlns:a16="http://schemas.microsoft.com/office/drawing/2014/main" id="{77472CF8-0115-4D3A-AF9C-F65209B814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776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0">
            <a:extLst>
              <a:ext uri="{FF2B5EF4-FFF2-40B4-BE49-F238E27FC236}">
                <a16:creationId xmlns:a16="http://schemas.microsoft.com/office/drawing/2014/main" id="{03A48C27-07DD-4CB8-937E-06228A5CF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1" y="53976"/>
            <a:ext cx="8688916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2" name="Text Box 20">
            <a:extLst>
              <a:ext uri="{FF2B5EF4-FFF2-40B4-BE49-F238E27FC236}">
                <a16:creationId xmlns:a16="http://schemas.microsoft.com/office/drawing/2014/main" id="{F7D05EDD-E6E9-4D94-B586-07C74AD18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667" y="66548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2006</a:t>
            </a:r>
          </a:p>
        </p:txBody>
      </p:sp>
      <p:sp>
        <p:nvSpPr>
          <p:cNvPr id="2053" name="Text Box 21">
            <a:extLst>
              <a:ext uri="{FF2B5EF4-FFF2-40B4-BE49-F238E27FC236}">
                <a16:creationId xmlns:a16="http://schemas.microsoft.com/office/drawing/2014/main" id="{EBA766A1-8017-497B-A3C5-D37B27C59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6654801"/>
            <a:ext cx="874184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1DF31909-F302-4A58-897E-F4119055D866}" type="slidenum"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panose="020B0604020202020204" pitchFamily="34" charset="0"/>
              </a:rPr>
              <a:t> of 37</a:t>
            </a:r>
          </a:p>
        </p:txBody>
      </p:sp>
      <p:grpSp>
        <p:nvGrpSpPr>
          <p:cNvPr id="1030" name="Group 44">
            <a:extLst>
              <a:ext uri="{FF2B5EF4-FFF2-40B4-BE49-F238E27FC236}">
                <a16:creationId xmlns:a16="http://schemas.microsoft.com/office/drawing/2014/main" id="{86C601B8-230B-434D-A0A8-6D938625B0F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334" y="146051"/>
            <a:ext cx="480484" cy="360363"/>
            <a:chOff x="140" y="92"/>
            <a:chExt cx="227" cy="227"/>
          </a:xfrm>
        </p:grpSpPr>
        <p:sp>
          <p:nvSpPr>
            <p:cNvPr id="2057" name="Oval 43">
              <a:extLst>
                <a:ext uri="{FF2B5EF4-FFF2-40B4-BE49-F238E27FC236}">
                  <a16:creationId xmlns:a16="http://schemas.microsoft.com/office/drawing/2014/main" id="{DC6D5A75-BF0F-4E6E-8B4C-661D096CEC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0" y="92"/>
              <a:ext cx="227" cy="22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rgbClr val="000066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n-GB" altLang="en-US" sz="2400"/>
            </a:p>
          </p:txBody>
        </p:sp>
        <p:pic>
          <p:nvPicPr>
            <p:cNvPr id="1034" name="Picture 37" descr="CC1a_title_circle1">
              <a:extLst>
                <a:ext uri="{FF2B5EF4-FFF2-40B4-BE49-F238E27FC236}">
                  <a16:creationId xmlns:a16="http://schemas.microsoft.com/office/drawing/2014/main" id="{90B84B84-9B87-4D27-A3A5-A9A92F02052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103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45" descr="back_arrow_tran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2706906-D5D3-4B9E-996C-94427E45EE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167439"/>
            <a:ext cx="84031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9" descr="forward_arrow_grey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1A5342-B19E-4FB6-954D-472D488A3B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674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1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YMWUz7TC3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77746"/>
            <a:ext cx="1182905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DNA: </a:t>
            </a:r>
            <a:r>
              <a:rPr lang="en-GB" sz="3200" dirty="0">
                <a:solidFill>
                  <a:srgbClr val="FFFF00"/>
                </a:solidFill>
              </a:rPr>
              <a:t>Match up the words to complete the sentences.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>
                <a:solidFill>
                  <a:srgbClr val="FFFF00"/>
                </a:solidFill>
              </a:rPr>
              <a:t>The boiling point is the temperature at which a liquid boils or a gas…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>
                <a:solidFill>
                  <a:srgbClr val="FFFF00"/>
                </a:solidFill>
              </a:rPr>
              <a:t>Flammability is how easily a substance…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>
                <a:solidFill>
                  <a:srgbClr val="FFFF00"/>
                </a:solidFill>
              </a:rPr>
              <a:t>Viscosity is how easily a substance…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>
                <a:solidFill>
                  <a:srgbClr val="FFFF00"/>
                </a:solidFill>
              </a:rPr>
              <a:t>The tendency to turn into a gas is known as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157" y="6006924"/>
            <a:ext cx="1181207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rgbClr val="002060"/>
                </a:solidFill>
                <a:latin typeface="Candara" pitchFamily="34" charset="0"/>
              </a:rPr>
              <a:t>volatility  -  burns  -  condenses  - flows 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605"/>
            <a:ext cx="11511597" cy="1664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595C74F0-4C27-43ED-B4CB-9AE0C7C1ED64}" type="datetime2">
              <a:rPr lang="en-GB" sz="4000" b="1" u="sng" smtClean="0">
                <a:solidFill>
                  <a:srgbClr val="FFFF00"/>
                </a:solidFill>
              </a:rPr>
              <a:pPr algn="r"/>
              <a:t>Thursday, 24 September 2020</a:t>
            </a:fld>
            <a:endParaRPr lang="en-GB" sz="4000" b="1" u="sng" dirty="0">
              <a:solidFill>
                <a:srgbClr val="FFFF00"/>
              </a:solidFill>
            </a:endParaRPr>
          </a:p>
          <a:p>
            <a:pPr algn="ctr"/>
            <a:r>
              <a:rPr lang="en-GB" sz="4000" b="1" u="sng" dirty="0">
                <a:solidFill>
                  <a:srgbClr val="FFFF00"/>
                </a:solidFill>
              </a:rPr>
              <a:t>Fractional distillation</a:t>
            </a:r>
            <a:br>
              <a:rPr lang="en-GB" sz="4000" b="1" dirty="0">
                <a:solidFill>
                  <a:srgbClr val="FFFF00"/>
                </a:solidFill>
              </a:rPr>
            </a:b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8F586-F010-4A4D-AB99-481BC5488469}"/>
              </a:ext>
            </a:extLst>
          </p:cNvPr>
          <p:cNvSpPr txBox="1"/>
          <p:nvPr/>
        </p:nvSpPr>
        <p:spPr>
          <a:xfrm>
            <a:off x="1448972" y="2826443"/>
            <a:ext cx="22367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condenses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CD354-E82C-4508-BEEB-06615C52B7F7}"/>
              </a:ext>
            </a:extLst>
          </p:cNvPr>
          <p:cNvSpPr txBox="1"/>
          <p:nvPr/>
        </p:nvSpPr>
        <p:spPr>
          <a:xfrm>
            <a:off x="7284720" y="3566803"/>
            <a:ext cx="122623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burns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23299-2E69-4D0F-9776-BF6C782675D1}"/>
              </a:ext>
            </a:extLst>
          </p:cNvPr>
          <p:cNvSpPr txBox="1"/>
          <p:nvPr/>
        </p:nvSpPr>
        <p:spPr>
          <a:xfrm>
            <a:off x="6567267" y="4286755"/>
            <a:ext cx="111369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flows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DB4A9-18DB-4784-8FAA-903A615F714C}"/>
              </a:ext>
            </a:extLst>
          </p:cNvPr>
          <p:cNvSpPr txBox="1"/>
          <p:nvPr/>
        </p:nvSpPr>
        <p:spPr>
          <a:xfrm>
            <a:off x="8142849" y="4944819"/>
            <a:ext cx="22367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volatility</a:t>
            </a:r>
          </a:p>
        </p:txBody>
      </p:sp>
    </p:spTree>
    <p:extLst>
      <p:ext uri="{BB962C8B-B14F-4D97-AF65-F5344CB8AC3E}">
        <p14:creationId xmlns:p14="http://schemas.microsoft.com/office/powerpoint/2010/main" val="3637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F6B0-6FA1-468F-8824-A28F4703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Fractional distillation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4BDB-A424-4AD9-B897-C4DA888E8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34" y="1241983"/>
            <a:ext cx="11645245" cy="53413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 Heat to vaporise the hydrocarbons / (crude) oil</a:t>
            </a:r>
          </a:p>
          <a:p>
            <a:r>
              <a:rPr lang="en-GB" dirty="0">
                <a:solidFill>
                  <a:srgbClr val="FFFF00"/>
                </a:solidFill>
              </a:rPr>
              <a:t>Temperature (of column) decreases from bottom to top</a:t>
            </a:r>
          </a:p>
          <a:p>
            <a:r>
              <a:rPr lang="en-GB" dirty="0">
                <a:solidFill>
                  <a:srgbClr val="FFFF00"/>
                </a:solidFill>
              </a:rPr>
              <a:t>As gases / vapours rise up the column, they condense at different points according to their boiling point</a:t>
            </a:r>
          </a:p>
          <a:p>
            <a:r>
              <a:rPr lang="en-GB" dirty="0">
                <a:solidFill>
                  <a:srgbClr val="FFFF00"/>
                </a:solidFill>
              </a:rPr>
              <a:t>Longer chained hydrocarbons condense at bottom (as highest boiling point)</a:t>
            </a:r>
          </a:p>
          <a:p>
            <a:r>
              <a:rPr lang="en-GB" dirty="0">
                <a:solidFill>
                  <a:srgbClr val="FFFF00"/>
                </a:solidFill>
              </a:rPr>
              <a:t>Shorter chained hydrocarbons condense higher up the column (as lowest boiling points)</a:t>
            </a:r>
          </a:p>
          <a:p>
            <a:pPr marL="0" indent="0">
              <a:buNone/>
            </a:pPr>
            <a:endParaRPr lang="en-GB" b="1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AA04-7674-48DB-9ED5-ED6C9D6B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8" y="126609"/>
            <a:ext cx="10515600" cy="1325563"/>
          </a:xfrm>
        </p:spPr>
        <p:txBody>
          <a:bodyPr/>
          <a:lstStyle/>
          <a:p>
            <a:r>
              <a:rPr lang="en-GB" b="1" u="sng" dirty="0">
                <a:solidFill>
                  <a:srgbClr val="FFFF00"/>
                </a:solidFill>
              </a:rPr>
              <a:t>Demonstrate</a:t>
            </a:r>
            <a:r>
              <a:rPr lang="en-GB" b="1" dirty="0">
                <a:solidFill>
                  <a:srgbClr val="FFFF00"/>
                </a:solidFill>
              </a:rPr>
              <a:t> - 6 mark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3A219-52D7-4A8F-A38F-23556483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48" y="1838428"/>
            <a:ext cx="6120838" cy="5093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FF00"/>
                </a:solidFill>
              </a:rPr>
              <a:t>Questions to help you get started:</a:t>
            </a:r>
          </a:p>
          <a:p>
            <a:r>
              <a:rPr lang="en-GB" sz="3200" dirty="0">
                <a:solidFill>
                  <a:srgbClr val="FFFF00"/>
                </a:solidFill>
              </a:rPr>
              <a:t>What is this process called?</a:t>
            </a:r>
          </a:p>
          <a:p>
            <a:r>
              <a:rPr lang="en-GB" sz="3200" dirty="0">
                <a:solidFill>
                  <a:srgbClr val="FFFF00"/>
                </a:solidFill>
              </a:rPr>
              <a:t>What is done to the crude oil to start?</a:t>
            </a:r>
          </a:p>
          <a:p>
            <a:r>
              <a:rPr lang="en-GB" sz="3200" dirty="0">
                <a:solidFill>
                  <a:srgbClr val="FFFF00"/>
                </a:solidFill>
              </a:rPr>
              <a:t>What happens as a result of this?</a:t>
            </a:r>
          </a:p>
          <a:p>
            <a:r>
              <a:rPr lang="en-GB" sz="3200" dirty="0">
                <a:solidFill>
                  <a:srgbClr val="FFFF00"/>
                </a:solidFill>
              </a:rPr>
              <a:t>Why can petrol be separated?</a:t>
            </a:r>
          </a:p>
          <a:p>
            <a:pPr marL="0" indent="0">
              <a:buNone/>
            </a:pPr>
            <a:endParaRPr lang="en-GB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41396-A90D-45CE-830D-8F98CF4C7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498" y="1838428"/>
            <a:ext cx="5787076" cy="38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1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1837" y="2349448"/>
          <a:ext cx="532827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506" y="144441"/>
            <a:ext cx="116363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PLENARY – </a:t>
            </a:r>
            <a:r>
              <a:rPr lang="en-GB" altLang="en-US" sz="4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Bingo! </a:t>
            </a:r>
            <a:endParaRPr lang="en-GB" altLang="en-US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4792" y="2161423"/>
            <a:ext cx="6097207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FFFF00"/>
                </a:solidFill>
              </a:rPr>
              <a:t>Hydrocarbon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FFFF00"/>
                </a:solidFill>
              </a:rPr>
              <a:t>Condense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FFFF00"/>
                </a:solidFill>
              </a:rPr>
              <a:t>Evaporate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FFFF00"/>
                </a:solidFill>
              </a:rPr>
              <a:t>Vapour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FFFF00"/>
                </a:solidFill>
              </a:rPr>
              <a:t>Fraction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FFFF00"/>
                </a:solidFill>
              </a:rPr>
              <a:t>Flammable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FFFF00"/>
                </a:solidFill>
              </a:rPr>
              <a:t>Viscosity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FFFF00"/>
                </a:solidFill>
              </a:rPr>
              <a:t>Chain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FFFF00"/>
                </a:solidFill>
              </a:rPr>
              <a:t>Oil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FFFF00"/>
                </a:solidFill>
              </a:rPr>
              <a:t>Petrol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FFFF00"/>
                </a:solidFill>
              </a:rPr>
              <a:t>Bitumen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FFFF00"/>
                </a:solidFill>
              </a:rPr>
              <a:t>Gas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FFFF00"/>
                </a:solidFill>
              </a:rPr>
              <a:t>Liquid</a:t>
            </a:r>
          </a:p>
          <a:p>
            <a:pPr fontAlgn="t"/>
            <a:endParaRPr lang="en-GB" sz="3200" b="1" dirty="0">
              <a:solidFill>
                <a:srgbClr val="FFFF00"/>
              </a:solidFill>
            </a:endParaRPr>
          </a:p>
          <a:p>
            <a:pPr marL="457200" indent="-457200" fontAlgn="t">
              <a:buFont typeface="Wingdings" panose="05000000000000000000" pitchFamily="2" charset="2"/>
              <a:buChar char="§"/>
            </a:pPr>
            <a:endParaRPr lang="en-GB" sz="3200" b="1" dirty="0">
              <a:solidFill>
                <a:srgbClr val="FFFF00"/>
              </a:solidFill>
            </a:endParaRPr>
          </a:p>
          <a:p>
            <a:pPr marL="457200" indent="-457200" fontAlgn="t">
              <a:buFont typeface="Wingdings" panose="05000000000000000000" pitchFamily="2" charset="2"/>
              <a:buChar char="§"/>
            </a:pPr>
            <a:endParaRPr lang="en-GB" sz="3200" dirty="0">
              <a:solidFill>
                <a:srgbClr val="FFFF00"/>
              </a:solidFill>
            </a:endParaRPr>
          </a:p>
          <a:p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088" y="1017431"/>
            <a:ext cx="1135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dirty="0">
                <a:solidFill>
                  <a:srgbClr val="FFFF00"/>
                </a:solidFill>
                <a:cs typeface="Calibri" pitchFamily="34" charset="0"/>
              </a:rPr>
              <a:t>Choose 9 keywords from the choice below – put 1 in each box.  </a:t>
            </a:r>
            <a:r>
              <a:rPr lang="en-GB" altLang="en-US" sz="3200" dirty="0">
                <a:solidFill>
                  <a:srgbClr val="FFFF00"/>
                </a:solidFill>
              </a:rPr>
              <a:t>First one to get 3 in a row wins. </a:t>
            </a:r>
          </a:p>
        </p:txBody>
      </p:sp>
    </p:spTree>
    <p:extLst>
      <p:ext uri="{BB962C8B-B14F-4D97-AF65-F5344CB8AC3E}">
        <p14:creationId xmlns:p14="http://schemas.microsoft.com/office/powerpoint/2010/main" val="323447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70" y="-62647"/>
            <a:ext cx="11744459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u="sng" dirty="0">
                <a:solidFill>
                  <a:srgbClr val="FFFF00"/>
                </a:solidFill>
              </a:rPr>
              <a:t>Progress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71" y="1467868"/>
            <a:ext cx="11744459" cy="5236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FFFF00"/>
                </a:solidFill>
              </a:rPr>
              <a:t>Good progress: 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FFFF00"/>
                </a:solidFill>
              </a:rPr>
              <a:t>- Give some uses of products from crude oil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FFFF00"/>
                </a:solidFill>
              </a:rPr>
              <a:t>- Explain how the carbon chain length affects the properties of the hydrocarbon </a:t>
            </a:r>
          </a:p>
          <a:p>
            <a:endParaRPr lang="en-GB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FFFF00"/>
                </a:solidFill>
              </a:rPr>
              <a:t>Outstanding Progress: 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FFFF00"/>
                </a:solidFill>
              </a:rPr>
              <a:t>- Explain the process of fractional distillation</a:t>
            </a:r>
          </a:p>
          <a:p>
            <a:pPr marL="0" indent="0">
              <a:buNone/>
            </a:pP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9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87C1-9DCA-48BD-82CF-63DD0C40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 u="sng" dirty="0">
                <a:solidFill>
                  <a:srgbClr val="FFFF00"/>
                </a:solidFill>
              </a:rPr>
              <a:t>Word consciousness</a:t>
            </a:r>
            <a:endParaRPr lang="en-GB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3509F-CC14-4EA3-989A-5C9D2A3D9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FFFF00"/>
                </a:solidFill>
              </a:rPr>
              <a:t>Flammability – how easily a substance burns</a:t>
            </a:r>
          </a:p>
          <a:p>
            <a:pPr marL="0" indent="0">
              <a:buNone/>
            </a:pPr>
            <a:endParaRPr lang="en-GB" sz="4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FFFF00"/>
                </a:solidFill>
              </a:rPr>
              <a:t>Viscosity – how easily a liquid flows</a:t>
            </a:r>
          </a:p>
          <a:p>
            <a:pPr marL="0" indent="0">
              <a:buNone/>
            </a:pPr>
            <a:endParaRPr lang="en-GB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9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1" y="314340"/>
            <a:ext cx="11731439" cy="92276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Activity 1:  Identify some products made from crude oil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455" y="3140015"/>
            <a:ext cx="2714626" cy="707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Petrol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71960" y="3140015"/>
            <a:ext cx="2705100" cy="707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Plastic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23494" y="3140015"/>
            <a:ext cx="3010887" cy="707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Lubricant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6455" y="5840083"/>
            <a:ext cx="2619376" cy="707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kerosene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71960" y="5840083"/>
            <a:ext cx="2705100" cy="707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Diesel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45524" y="5840083"/>
            <a:ext cx="2339771" cy="707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Bitumen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6455" y="3119586"/>
            <a:ext cx="2714626" cy="707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002060"/>
                </a:solidFill>
              </a:rPr>
              <a:t>ltreop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1960" y="3119586"/>
            <a:ext cx="2705100" cy="707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lcipsat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23494" y="3140015"/>
            <a:ext cx="3010887" cy="707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002060"/>
                </a:solidFill>
              </a:rPr>
              <a:t>binultarc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6454" y="5837207"/>
            <a:ext cx="2619376" cy="707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002060"/>
                </a:solidFill>
              </a:rPr>
              <a:t>nekroes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71960" y="5837207"/>
            <a:ext cx="2705100" cy="707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 ideles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45524" y="5837207"/>
            <a:ext cx="2339771" cy="707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002060"/>
                </a:solidFill>
              </a:rPr>
              <a:t>inbetmu</a:t>
            </a: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B31B4-78C3-42CE-89D6-7ADEF1BEB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5" y="1345596"/>
            <a:ext cx="2714625" cy="168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1155C6-02CA-4E93-89F2-165CE5B22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960" y="4078497"/>
            <a:ext cx="2705100" cy="1695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9CD53-C502-4897-8E87-A0FC0AD98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525" y="4059305"/>
            <a:ext cx="2339771" cy="1714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2F08C-05E7-4268-9362-4F0EF5F57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55" y="4030871"/>
            <a:ext cx="2619375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2577A2-6D09-4324-9EA8-055D4FD92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385" y="1350358"/>
            <a:ext cx="2733675" cy="167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B0E5E2-07E8-4DC6-A656-3C171EA76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3495" y="1333135"/>
            <a:ext cx="3010886" cy="16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1" y="0"/>
            <a:ext cx="11860369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Activity 2:  Use the data to explain how chain length affects different properties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7FC911-DA2D-4C58-B2BE-21421D14F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55606"/>
              </p:ext>
            </p:extLst>
          </p:nvPr>
        </p:nvGraphicFramePr>
        <p:xfrm>
          <a:off x="129861" y="1420837"/>
          <a:ext cx="7691776" cy="5088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1090">
                  <a:extLst>
                    <a:ext uri="{9D8B030D-6E8A-4147-A177-3AD203B41FA5}">
                      <a16:colId xmlns:a16="http://schemas.microsoft.com/office/drawing/2014/main" val="2208560647"/>
                    </a:ext>
                  </a:extLst>
                </a:gridCol>
                <a:gridCol w="1808680">
                  <a:extLst>
                    <a:ext uri="{9D8B030D-6E8A-4147-A177-3AD203B41FA5}">
                      <a16:colId xmlns:a16="http://schemas.microsoft.com/office/drawing/2014/main" val="3159660676"/>
                    </a:ext>
                  </a:extLst>
                </a:gridCol>
                <a:gridCol w="1819062">
                  <a:extLst>
                    <a:ext uri="{9D8B030D-6E8A-4147-A177-3AD203B41FA5}">
                      <a16:colId xmlns:a16="http://schemas.microsoft.com/office/drawing/2014/main" val="1750994150"/>
                    </a:ext>
                  </a:extLst>
                </a:gridCol>
                <a:gridCol w="1922944">
                  <a:extLst>
                    <a:ext uri="{9D8B030D-6E8A-4147-A177-3AD203B41FA5}">
                      <a16:colId xmlns:a16="http://schemas.microsoft.com/office/drawing/2014/main" val="48928977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Propane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Petrol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Diesel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5000417"/>
                  </a:ext>
                </a:extLst>
              </a:tr>
              <a:tr h="101303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Molecular formula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C</a:t>
                      </a:r>
                      <a:r>
                        <a:rPr lang="en-GB" sz="2800" baseline="-25000" dirty="0">
                          <a:solidFill>
                            <a:srgbClr val="FFFF00"/>
                          </a:solidFill>
                        </a:rPr>
                        <a:t>3</a:t>
                      </a:r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H</a:t>
                      </a:r>
                      <a:r>
                        <a:rPr lang="en-GB" sz="2800" baseline="-25000" dirty="0">
                          <a:solidFill>
                            <a:srgbClr val="FFFF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C</a:t>
                      </a:r>
                      <a:r>
                        <a:rPr lang="en-GB" sz="2800" baseline="-25000" dirty="0">
                          <a:solidFill>
                            <a:srgbClr val="FFFF00"/>
                          </a:solidFill>
                        </a:rPr>
                        <a:t>6</a:t>
                      </a:r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H</a:t>
                      </a:r>
                      <a:r>
                        <a:rPr lang="en-GB" sz="2800" baseline="-25000" dirty="0">
                          <a:solidFill>
                            <a:srgbClr val="FFFF00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C</a:t>
                      </a:r>
                      <a:r>
                        <a:rPr lang="en-GB" sz="2800" baseline="-25000" dirty="0">
                          <a:solidFill>
                            <a:srgbClr val="FFFF00"/>
                          </a:solidFill>
                        </a:rPr>
                        <a:t>16</a:t>
                      </a:r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H</a:t>
                      </a:r>
                      <a:r>
                        <a:rPr lang="en-GB" sz="2800" baseline="-25000" dirty="0">
                          <a:solidFill>
                            <a:srgbClr val="FFFF00"/>
                          </a:solidFill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219810"/>
                  </a:ext>
                </a:extLst>
              </a:tr>
              <a:tr h="83006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Colour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786743"/>
                  </a:ext>
                </a:extLst>
              </a:tr>
              <a:tr h="101303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Boiling point</a:t>
                      </a:r>
                    </a:p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(°C)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-42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287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650683"/>
                  </a:ext>
                </a:extLst>
              </a:tr>
              <a:tr h="830066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rgbClr val="FFFF00"/>
                          </a:solidFill>
                        </a:rPr>
                        <a:t>Flammability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rgbClr val="FFFF00"/>
                          </a:solidFill>
                        </a:rPr>
                        <a:t>Highly flammable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rgbClr val="FFFF00"/>
                          </a:solidFill>
                        </a:rPr>
                        <a:t>Flammable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rgbClr val="FFFF00"/>
                          </a:solidFill>
                        </a:rPr>
                        <a:t>Lower flammability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635605"/>
                  </a:ext>
                </a:extLst>
              </a:tr>
              <a:tr h="83006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Viscosity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Very runny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runny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Less runny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02519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13D5622-0F4C-4217-B33E-909796B0F6AD}"/>
              </a:ext>
            </a:extLst>
          </p:cNvPr>
          <p:cNvSpPr txBox="1"/>
          <p:nvPr/>
        </p:nvSpPr>
        <p:spPr>
          <a:xfrm>
            <a:off x="7969147" y="1152943"/>
            <a:ext cx="4060874" cy="5509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Task: For each property write a sentence explaining how the property changes as the length of the carbon chain increases.</a:t>
            </a:r>
          </a:p>
          <a:p>
            <a:endParaRPr lang="en-GB" sz="3200" dirty="0">
              <a:solidFill>
                <a:srgbClr val="0070C0"/>
              </a:solidFill>
            </a:endParaRPr>
          </a:p>
          <a:p>
            <a:r>
              <a:rPr lang="en-GB" sz="3200" dirty="0">
                <a:solidFill>
                  <a:srgbClr val="0070C0"/>
                </a:solidFill>
              </a:rPr>
              <a:t>E.g. As the length of the carbon chain increases, the colour gets darker.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37F9C-1E24-4DD2-B40C-9EA9B7746A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15" t="4024" r="23294" b="37478"/>
          <a:stretch/>
        </p:blipFill>
        <p:spPr>
          <a:xfrm>
            <a:off x="2771334" y="2982350"/>
            <a:ext cx="919255" cy="770425"/>
          </a:xfrm>
          <a:prstGeom prst="rect">
            <a:avLst/>
          </a:prstGeom>
        </p:spPr>
      </p:pic>
      <p:pic>
        <p:nvPicPr>
          <p:cNvPr id="9" name="Picture 20" descr="fractions1">
            <a:extLst>
              <a:ext uri="{FF2B5EF4-FFF2-40B4-BE49-F238E27FC236}">
                <a16:creationId xmlns:a16="http://schemas.microsoft.com/office/drawing/2014/main" id="{2484CD3B-8717-49B6-ABA7-EF40C5FB8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3" t="11584" r="43294" b="33442"/>
          <a:stretch/>
        </p:blipFill>
        <p:spPr bwMode="auto">
          <a:xfrm>
            <a:off x="4511121" y="2973820"/>
            <a:ext cx="956604" cy="77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fractions1">
            <a:extLst>
              <a:ext uri="{FF2B5EF4-FFF2-40B4-BE49-F238E27FC236}">
                <a16:creationId xmlns:a16="http://schemas.microsoft.com/office/drawing/2014/main" id="{709BFFB6-007C-440F-BFC9-48395EDB7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t="9943" r="65100" b="45121"/>
          <a:stretch/>
        </p:blipFill>
        <p:spPr bwMode="auto">
          <a:xfrm>
            <a:off x="6332062" y="2982349"/>
            <a:ext cx="928468" cy="7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4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3D5622-0F4C-4217-B33E-909796B0F6AD}"/>
              </a:ext>
            </a:extLst>
          </p:cNvPr>
          <p:cNvSpPr txBox="1"/>
          <p:nvPr/>
        </p:nvSpPr>
        <p:spPr>
          <a:xfrm>
            <a:off x="214996" y="1536174"/>
            <a:ext cx="11762007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As the length of the carbon chain increases:</a:t>
            </a:r>
          </a:p>
          <a:p>
            <a:pPr marL="457200" indent="-457200">
              <a:buFontTx/>
              <a:buChar char="-"/>
            </a:pPr>
            <a:r>
              <a:rPr lang="en-GB" sz="4800" dirty="0">
                <a:solidFill>
                  <a:srgbClr val="0070C0"/>
                </a:solidFill>
              </a:rPr>
              <a:t>the boiling point increases</a:t>
            </a:r>
          </a:p>
          <a:p>
            <a:pPr marL="457200" indent="-457200">
              <a:buFontTx/>
              <a:buChar char="-"/>
            </a:pPr>
            <a:r>
              <a:rPr lang="en-GB" sz="4800" dirty="0">
                <a:solidFill>
                  <a:srgbClr val="0070C0"/>
                </a:solidFill>
              </a:rPr>
              <a:t>the flammability decreases</a:t>
            </a:r>
          </a:p>
          <a:p>
            <a:pPr marL="457200" indent="-457200">
              <a:buFontTx/>
              <a:buChar char="-"/>
            </a:pPr>
            <a:r>
              <a:rPr lang="en-GB" sz="4800" dirty="0">
                <a:solidFill>
                  <a:srgbClr val="0070C0"/>
                </a:solidFill>
              </a:rPr>
              <a:t>the viscosity increases</a:t>
            </a:r>
          </a:p>
        </p:txBody>
      </p:sp>
    </p:spTree>
    <p:extLst>
      <p:ext uri="{BB962C8B-B14F-4D97-AF65-F5344CB8AC3E}">
        <p14:creationId xmlns:p14="http://schemas.microsoft.com/office/powerpoint/2010/main" val="174717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8229600" cy="864096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Mini-Plenary:  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" y="908720"/>
            <a:ext cx="12051323" cy="576064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3600" dirty="0">
                <a:solidFill>
                  <a:srgbClr val="FFFF00"/>
                </a:solidFill>
              </a:rPr>
              <a:t>Butane (C</a:t>
            </a:r>
            <a:r>
              <a:rPr lang="en-GB" sz="3600" baseline="-25000" dirty="0">
                <a:solidFill>
                  <a:srgbClr val="FFFF00"/>
                </a:solidFill>
              </a:rPr>
              <a:t>4</a:t>
            </a:r>
            <a:r>
              <a:rPr lang="en-GB" sz="3600" dirty="0">
                <a:solidFill>
                  <a:srgbClr val="FFFF00"/>
                </a:solidFill>
              </a:rPr>
              <a:t>H</a:t>
            </a:r>
            <a:r>
              <a:rPr lang="en-GB" sz="3600" baseline="-25000" dirty="0">
                <a:solidFill>
                  <a:srgbClr val="FFFF00"/>
                </a:solidFill>
              </a:rPr>
              <a:t>10</a:t>
            </a:r>
            <a:r>
              <a:rPr lang="en-GB" sz="3600" dirty="0">
                <a:solidFill>
                  <a:srgbClr val="FFFF00"/>
                </a:solidFill>
              </a:rPr>
              <a:t>) has a longer carbon chain than hexadecane (C</a:t>
            </a:r>
            <a:r>
              <a:rPr lang="en-GB" sz="3600" baseline="-25000" dirty="0">
                <a:solidFill>
                  <a:srgbClr val="FFFF00"/>
                </a:solidFill>
              </a:rPr>
              <a:t>16</a:t>
            </a:r>
            <a:r>
              <a:rPr lang="en-GB" sz="3600" dirty="0">
                <a:solidFill>
                  <a:srgbClr val="FFFF00"/>
                </a:solidFill>
              </a:rPr>
              <a:t>H</a:t>
            </a:r>
            <a:r>
              <a:rPr lang="en-GB" sz="3600" baseline="-25000" dirty="0">
                <a:solidFill>
                  <a:srgbClr val="FFFF00"/>
                </a:solidFill>
              </a:rPr>
              <a:t>34</a:t>
            </a:r>
            <a:r>
              <a:rPr lang="en-GB" sz="3600" dirty="0">
                <a:solidFill>
                  <a:srgbClr val="FFFF00"/>
                </a:solidFill>
              </a:rPr>
              <a:t>).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3600" dirty="0">
                <a:solidFill>
                  <a:srgbClr val="FFFF00"/>
                </a:solidFill>
              </a:rPr>
              <a:t>Flammability decreases as the carbon chain length increases.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3600" dirty="0">
                <a:solidFill>
                  <a:srgbClr val="FFFF00"/>
                </a:solidFill>
              </a:rPr>
              <a:t>Small hydrocarbons are less viscous.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3600" dirty="0">
                <a:solidFill>
                  <a:srgbClr val="FFFF00"/>
                </a:solidFill>
              </a:rPr>
              <a:t>Smaller hydrocarbons have higher boiling points.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1884" y="1993000"/>
            <a:ext cx="172819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white"/>
                </a:solidFill>
                <a:latin typeface="Calibri"/>
              </a:rPr>
              <a:t>False</a:t>
            </a:r>
          </a:p>
        </p:txBody>
      </p:sp>
      <p:sp>
        <p:nvSpPr>
          <p:cNvPr id="7" name="Rectangle 6"/>
          <p:cNvSpPr/>
          <p:nvPr/>
        </p:nvSpPr>
        <p:spPr>
          <a:xfrm>
            <a:off x="8691342" y="3421277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white"/>
                </a:solidFill>
                <a:latin typeface="Calibri"/>
              </a:rPr>
              <a:t>True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26230" y="4029111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white"/>
                </a:solidFill>
                <a:latin typeface="Calibri"/>
              </a:rPr>
              <a:t>True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33112" y="4815154"/>
            <a:ext cx="172819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white"/>
                </a:solidFill>
                <a:latin typeface="Calibri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4724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D178-7A7D-458B-BD2F-4CE7408A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01" y="123809"/>
            <a:ext cx="11809379" cy="82829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Activity 3 – explain the process of fractional distillation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F6C27-6F81-46B0-865B-76280721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402" y="2558289"/>
            <a:ext cx="6380978" cy="189478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</a:rPr>
              <a:t>Task watch the video and </a:t>
            </a:r>
            <a:r>
              <a:rPr lang="en-GB" b="1" u="sng" dirty="0">
                <a:solidFill>
                  <a:srgbClr val="FFFF00"/>
                </a:solidFill>
              </a:rPr>
              <a:t>after</a:t>
            </a:r>
            <a:r>
              <a:rPr lang="en-GB" b="1" dirty="0">
                <a:solidFill>
                  <a:srgbClr val="FFFF00"/>
                </a:solidFill>
              </a:rPr>
              <a:t> make notes on the key parts of fractional distillation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C74A9-F597-4922-86FA-14CAA201A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49" y="1081121"/>
            <a:ext cx="4951174" cy="29543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1A041A-78A9-48D9-B9AB-0F9B73EE535D}"/>
              </a:ext>
            </a:extLst>
          </p:cNvPr>
          <p:cNvSpPr/>
          <p:nvPr/>
        </p:nvSpPr>
        <p:spPr>
          <a:xfrm>
            <a:off x="256142" y="4035458"/>
            <a:ext cx="5130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https://www.youtube.com/watch?v=PYMWUz7TC3A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55844-5480-4CB7-8C94-94EF9999F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990" y="1081121"/>
            <a:ext cx="5068676" cy="14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fractional distil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51217"/>
            <a:ext cx="8480947" cy="63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273050" y="128993"/>
            <a:ext cx="2895600" cy="1311275"/>
            <a:chOff x="0" y="1344"/>
            <a:chExt cx="1824" cy="826"/>
          </a:xfrm>
        </p:grpSpPr>
        <p:sp>
          <p:nvSpPr>
            <p:cNvPr id="50221" name="Text Box 6"/>
            <p:cNvSpPr txBox="1">
              <a:spLocks noChangeArrowheads="1"/>
            </p:cNvSpPr>
            <p:nvPr/>
          </p:nvSpPr>
          <p:spPr bwMode="auto">
            <a:xfrm>
              <a:off x="0" y="1344"/>
              <a:ext cx="1344" cy="8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Fractions with low boiling points condense at the top</a:t>
              </a:r>
            </a:p>
          </p:txBody>
        </p:sp>
        <p:sp>
          <p:nvSpPr>
            <p:cNvPr id="50222" name="AutoShape 7"/>
            <p:cNvSpPr>
              <a:spLocks noChangeArrowheads="1"/>
            </p:cNvSpPr>
            <p:nvPr/>
          </p:nvSpPr>
          <p:spPr bwMode="auto">
            <a:xfrm>
              <a:off x="1248" y="1584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118127" y="4027489"/>
            <a:ext cx="2895600" cy="1311275"/>
            <a:chOff x="0" y="1344"/>
            <a:chExt cx="1824" cy="826"/>
          </a:xfrm>
        </p:grpSpPr>
        <p:sp>
          <p:nvSpPr>
            <p:cNvPr id="50219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44" cy="826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Fractions with high boiling points condense at the bottom</a:t>
              </a:r>
            </a:p>
          </p:txBody>
        </p:sp>
        <p:sp>
          <p:nvSpPr>
            <p:cNvPr id="50220" name="AutoShape 10"/>
            <p:cNvSpPr>
              <a:spLocks noChangeArrowheads="1"/>
            </p:cNvSpPr>
            <p:nvPr/>
          </p:nvSpPr>
          <p:spPr bwMode="auto">
            <a:xfrm>
              <a:off x="1248" y="1584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74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317BC2-1DF2-4B7B-A603-0316FD606B3E}">
  <ds:schemaRefs>
    <ds:schemaRef ds:uri="http://purl.org/dc/dcmitype/"/>
    <ds:schemaRef ds:uri="3eb4558b-8982-4134-8cf8-0edee52307a7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49f97e1-32ae-4d3d-9c64-63be60dba36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792A5D-3A42-4A33-AF9C-7786536CD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558b-8982-4134-8cf8-0edee52307a7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0A75FD-5A8A-46DD-B2B3-BC7E5DAE33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612</Words>
  <Application>Microsoft Office PowerPoint</Application>
  <PresentationFormat>Widescreen</PresentationFormat>
  <Paragraphs>125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Comic Sans MS</vt:lpstr>
      <vt:lpstr>Wingdings</vt:lpstr>
      <vt:lpstr>Office Theme</vt:lpstr>
      <vt:lpstr>1_Office Theme</vt:lpstr>
      <vt:lpstr>1_Default Design</vt:lpstr>
      <vt:lpstr>2_Default Design</vt:lpstr>
      <vt:lpstr>PowerPoint Presentation</vt:lpstr>
      <vt:lpstr>Progress indicators</vt:lpstr>
      <vt:lpstr>Word consciousness</vt:lpstr>
      <vt:lpstr>Activity 1:  Identify some products made from crude oil</vt:lpstr>
      <vt:lpstr>Activity 2:  Use the data to explain how chain length affects different properties</vt:lpstr>
      <vt:lpstr>PowerPoint Presentation</vt:lpstr>
      <vt:lpstr>Mini-Plenary:  True Or False</vt:lpstr>
      <vt:lpstr>Activity 3 – explain the process of fractional distillation </vt:lpstr>
      <vt:lpstr>PowerPoint Presentation</vt:lpstr>
      <vt:lpstr>Fractional distillation key points</vt:lpstr>
      <vt:lpstr>Demonstrate - 6 mark question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Eukaryotes and Prokaryotes WALT:</dc:title>
  <dc:creator>Amie Dyer</dc:creator>
  <cp:lastModifiedBy>Dawn</cp:lastModifiedBy>
  <cp:revision>105</cp:revision>
  <dcterms:created xsi:type="dcterms:W3CDTF">2016-07-05T08:34:34Z</dcterms:created>
  <dcterms:modified xsi:type="dcterms:W3CDTF">2020-09-24T07:46:38Z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