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7" r:id="rId4"/>
    <p:sldId id="261" r:id="rId5"/>
    <p:sldId id="262" r:id="rId6"/>
    <p:sldId id="263" r:id="rId7"/>
    <p:sldId id="283" r:id="rId8"/>
    <p:sldId id="288" r:id="rId9"/>
    <p:sldId id="287" r:id="rId10"/>
    <p:sldId id="284" r:id="rId11"/>
    <p:sldId id="285" r:id="rId12"/>
    <p:sldId id="286" r:id="rId13"/>
    <p:sldId id="289" r:id="rId14"/>
    <p:sldId id="290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d7iYZPp2zY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Wednesday, 01 July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333153" y="2076893"/>
            <a:ext cx="113626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u="sng" dirty="0"/>
          </a:p>
          <a:p>
            <a:r>
              <a:rPr lang="en-GB" sz="3200" dirty="0"/>
              <a:t>What factors may contribute towards a car crash?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5F07C2-AB6B-442C-A453-739188CC34BD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Safety features of vehicles</a:t>
            </a:r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83025-F23F-474C-A8BB-44C61E4CC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F146-DB2B-4D3E-9BD6-C5E3F8387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decrease the impact force we must increase the time taken to slow down.</a:t>
            </a:r>
          </a:p>
          <a:p>
            <a:r>
              <a:rPr lang="en-GB" dirty="0"/>
              <a:t>In vehicles how can we do this?</a:t>
            </a:r>
          </a:p>
          <a:p>
            <a:r>
              <a:rPr lang="en-GB" dirty="0"/>
              <a:t>Seat belts</a:t>
            </a:r>
          </a:p>
          <a:p>
            <a:r>
              <a:rPr lang="en-GB" dirty="0"/>
              <a:t>Air bags</a:t>
            </a:r>
          </a:p>
          <a:p>
            <a:r>
              <a:rPr lang="en-GB" dirty="0"/>
              <a:t>Crumple zones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96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18018F-0A3B-4F37-B035-3E7BBE3DF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596457"/>
              </p:ext>
            </p:extLst>
          </p:nvPr>
        </p:nvGraphicFramePr>
        <p:xfrm>
          <a:off x="249407" y="188931"/>
          <a:ext cx="11614644" cy="595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9955">
                  <a:extLst>
                    <a:ext uri="{9D8B030D-6E8A-4147-A177-3AD203B41FA5}">
                      <a16:colId xmlns:a16="http://schemas.microsoft.com/office/drawing/2014/main" val="503981219"/>
                    </a:ext>
                  </a:extLst>
                </a:gridCol>
                <a:gridCol w="4278517">
                  <a:extLst>
                    <a:ext uri="{9D8B030D-6E8A-4147-A177-3AD203B41FA5}">
                      <a16:colId xmlns:a16="http://schemas.microsoft.com/office/drawing/2014/main" val="2924330884"/>
                    </a:ext>
                  </a:extLst>
                </a:gridCol>
                <a:gridCol w="5036172">
                  <a:extLst>
                    <a:ext uri="{9D8B030D-6E8A-4147-A177-3AD203B41FA5}">
                      <a16:colId xmlns:a16="http://schemas.microsoft.com/office/drawing/2014/main" val="1943365425"/>
                    </a:ext>
                  </a:extLst>
                </a:gridCol>
              </a:tblGrid>
              <a:tr h="1017156">
                <a:tc>
                  <a:txBody>
                    <a:bodyPr/>
                    <a:lstStyle/>
                    <a:p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What does it do?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Why?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759284"/>
                  </a:ext>
                </a:extLst>
              </a:tr>
              <a:tr h="1436972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Safety belts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835522"/>
                  </a:ext>
                </a:extLst>
              </a:tr>
              <a:tr h="2290487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Air bags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814046"/>
                  </a:ext>
                </a:extLst>
              </a:tr>
              <a:tr h="1212611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Crumple zones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427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523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6BFE9F-D0BA-4B78-8976-9B90EE16C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273681"/>
              </p:ext>
            </p:extLst>
          </p:nvPr>
        </p:nvGraphicFramePr>
        <p:xfrm>
          <a:off x="128878" y="100253"/>
          <a:ext cx="11978241" cy="6624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081">
                  <a:extLst>
                    <a:ext uri="{9D8B030D-6E8A-4147-A177-3AD203B41FA5}">
                      <a16:colId xmlns:a16="http://schemas.microsoft.com/office/drawing/2014/main" val="503981219"/>
                    </a:ext>
                  </a:extLst>
                </a:gridCol>
                <a:gridCol w="4388973">
                  <a:extLst>
                    <a:ext uri="{9D8B030D-6E8A-4147-A177-3AD203B41FA5}">
                      <a16:colId xmlns:a16="http://schemas.microsoft.com/office/drawing/2014/main" val="2924330884"/>
                    </a:ext>
                  </a:extLst>
                </a:gridCol>
                <a:gridCol w="5166187">
                  <a:extLst>
                    <a:ext uri="{9D8B030D-6E8A-4147-A177-3AD203B41FA5}">
                      <a16:colId xmlns:a16="http://schemas.microsoft.com/office/drawing/2014/main" val="1943365425"/>
                    </a:ext>
                  </a:extLst>
                </a:gridCol>
              </a:tblGrid>
              <a:tr h="737754">
                <a:tc>
                  <a:txBody>
                    <a:bodyPr/>
                    <a:lstStyle/>
                    <a:p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What does it do?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Why?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759284"/>
                  </a:ext>
                </a:extLst>
              </a:tr>
              <a:tr h="1042251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Safety belts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Increase time taken for the body to stop.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 reduce the force on the body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835522"/>
                  </a:ext>
                </a:extLst>
              </a:tr>
              <a:tr h="1621970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Air bags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Cushions the body from the hard interior by rapidly inflating and slowly deflating.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 spread the force more evenly over the whole body, therefore reducing the force.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814046"/>
                  </a:ext>
                </a:extLst>
              </a:tr>
              <a:tr h="3222662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Crumple zones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Increases the time taken for the car to hit the object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Most of the force is absorbed by the crumple zone so reducing the amount of force going to the driver.</a:t>
                      </a:r>
                      <a:endParaRPr lang="en-US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427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864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C22E-B59F-4CC3-A8BA-F5C84806A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33320-F23F-48C4-B771-BE568EC73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Since 1965, all cars manufactured for use in the UK must have seat belts</a:t>
            </a:r>
          </a:p>
          <a:p>
            <a:r>
              <a:rPr lang="en-GB" dirty="0"/>
              <a:t>It is safer for a car driver to be wearing a seatbelt, compared with not wearing a seat belt if the car is involved in a collision.</a:t>
            </a:r>
          </a:p>
          <a:p>
            <a:r>
              <a:rPr lang="en-GB" dirty="0"/>
              <a:t>Explain why</a:t>
            </a:r>
          </a:p>
        </p:txBody>
      </p:sp>
    </p:spTree>
    <p:extLst>
      <p:ext uri="{BB962C8B-B14F-4D97-AF65-F5344CB8AC3E}">
        <p14:creationId xmlns:p14="http://schemas.microsoft.com/office/powerpoint/2010/main" val="2401422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4FCC-D560-48F0-B216-A9329430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A5AAB-E9A5-447F-9841-F876976A5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seat belt stretches</a:t>
            </a:r>
          </a:p>
          <a:p>
            <a:r>
              <a:rPr lang="en-GB" dirty="0"/>
              <a:t>The driver takes a longer time to slow down and stop compared to the other driver who would hit the windscreen</a:t>
            </a:r>
          </a:p>
          <a:p>
            <a:r>
              <a:rPr lang="en-GB" dirty="0"/>
              <a:t>For the same change of momentum</a:t>
            </a:r>
          </a:p>
          <a:p>
            <a:r>
              <a:rPr lang="en-GB" dirty="0"/>
              <a:t>So a smaller force is exerted</a:t>
            </a:r>
          </a:p>
        </p:txBody>
      </p:sp>
    </p:spTree>
    <p:extLst>
      <p:ext uri="{BB962C8B-B14F-4D97-AF65-F5344CB8AC3E}">
        <p14:creationId xmlns:p14="http://schemas.microsoft.com/office/powerpoint/2010/main" val="374362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18295-64C1-4CFA-8F1C-AD83618BE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D5D51-4F60-47BF-96F7-951F5FFEA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43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r>
              <a:rPr lang="en-GB" sz="3200" dirty="0"/>
              <a:t>Explain how airbags, seat belts and crumple zones reduce impact forces.         </a:t>
            </a:r>
          </a:p>
          <a:p>
            <a:r>
              <a:rPr lang="en-GB" sz="3200" dirty="0"/>
              <a:t>Explain how crash mats, cycle helmets and cushioned surfaces reduce impact forces.</a:t>
            </a:r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/>
              <a:t>Apply the rate of change in  momentum equation</a:t>
            </a:r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83282-D2C4-4F84-B750-448FFE94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could be added/changed to make this crash less harmful?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235D7-C0B7-4F80-9787-E58296825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https://www.youtube.com/watch?v=d7iYZPp2zYY</a:t>
            </a:r>
            <a:endParaRPr lang="en-US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0F14A3-3AF9-4BA5-B260-A94EAA148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325" y="2353942"/>
            <a:ext cx="622935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1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319FB-828A-4123-B4D8-D79C52E5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482" y="18255"/>
            <a:ext cx="10515600" cy="1325563"/>
          </a:xfrm>
        </p:spPr>
        <p:txBody>
          <a:bodyPr/>
          <a:lstStyle/>
          <a:p>
            <a:r>
              <a:rPr lang="en-GB" dirty="0"/>
              <a:t>Speed doesn’t kill you!!! Stopping 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9C5E2-8C97-45BF-A8F2-56FABC6BF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71" y="1343818"/>
            <a:ext cx="11968223" cy="5495927"/>
          </a:xfrm>
        </p:spPr>
        <p:txBody>
          <a:bodyPr>
            <a:normAutofit fontScale="92500" lnSpcReduction="20000"/>
          </a:bodyPr>
          <a:lstStyle/>
          <a:p>
            <a:r>
              <a:rPr lang="en-GB" sz="4300" dirty="0"/>
              <a:t>it all depends on how fast you slow down.</a:t>
            </a:r>
          </a:p>
          <a:p>
            <a:endParaRPr lang="en-GB" sz="3500" dirty="0"/>
          </a:p>
          <a:p>
            <a:r>
              <a:rPr lang="en-GB" sz="3500" dirty="0"/>
              <a:t>A car of 1500kg:</a:t>
            </a:r>
          </a:p>
          <a:p>
            <a:r>
              <a:rPr lang="en-GB" sz="3500" dirty="0"/>
              <a:t>Travelling at 7m/s and taking 1 minute to stop, what would be the deceleration?</a:t>
            </a:r>
          </a:p>
          <a:p>
            <a:r>
              <a:rPr lang="en-GB" sz="3500" dirty="0"/>
              <a:t>Travelling at 5m/s and taking 30s to stop. What is the deceleration?</a:t>
            </a:r>
          </a:p>
          <a:p>
            <a:endParaRPr lang="en-GB" sz="3500" dirty="0"/>
          </a:p>
          <a:p>
            <a:r>
              <a:rPr lang="en-GB" sz="3500" dirty="0"/>
              <a:t>Which is going to cause more harm to the passengers?</a:t>
            </a:r>
          </a:p>
          <a:p>
            <a:endParaRPr lang="en-GB" sz="3500" dirty="0"/>
          </a:p>
          <a:p>
            <a:r>
              <a:rPr lang="en-GB" sz="3500" dirty="0"/>
              <a:t>Find the impact force to prove this!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98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FE51C-03B0-4582-B4CA-CF996D21F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 car of 1500kg:</a:t>
            </a:r>
          </a:p>
          <a:p>
            <a:r>
              <a:rPr lang="en-GB" dirty="0"/>
              <a:t>Travelling at 7m/s and taking 1 minute to stop, what would be the deceleration?</a:t>
            </a:r>
          </a:p>
          <a:p>
            <a:r>
              <a:rPr lang="en-GB" dirty="0">
                <a:solidFill>
                  <a:srgbClr val="00B050"/>
                </a:solidFill>
              </a:rPr>
              <a:t>a=(0-7)/60 = -0.12m/s</a:t>
            </a:r>
            <a:r>
              <a:rPr lang="en-GB" baseline="30000" dirty="0">
                <a:solidFill>
                  <a:srgbClr val="00B050"/>
                </a:solidFill>
              </a:rPr>
              <a:t>2</a:t>
            </a:r>
            <a:endParaRPr lang="en-GB" dirty="0">
              <a:solidFill>
                <a:srgbClr val="00B050"/>
              </a:solidFill>
            </a:endParaRPr>
          </a:p>
          <a:p>
            <a:r>
              <a:rPr lang="en-GB" dirty="0"/>
              <a:t>Travelling at 5m/s and taking 30s to stop. What is the deceleration?</a:t>
            </a:r>
          </a:p>
          <a:p>
            <a:r>
              <a:rPr lang="en-GB" dirty="0">
                <a:solidFill>
                  <a:srgbClr val="00B050"/>
                </a:solidFill>
              </a:rPr>
              <a:t>a=(0-5)/30 = -0.23m/s</a:t>
            </a:r>
            <a:r>
              <a:rPr lang="en-GB" baseline="30000" dirty="0">
                <a:solidFill>
                  <a:srgbClr val="00B050"/>
                </a:solidFill>
              </a:rPr>
              <a:t>2</a:t>
            </a:r>
            <a:endParaRPr lang="en-GB" dirty="0">
              <a:solidFill>
                <a:srgbClr val="00B050"/>
              </a:solidFill>
            </a:endParaRPr>
          </a:p>
          <a:p>
            <a:endParaRPr lang="en-GB" dirty="0"/>
          </a:p>
          <a:p>
            <a:r>
              <a:rPr lang="en-GB" dirty="0"/>
              <a:t>Which is going to cause more harm to the passengers?</a:t>
            </a:r>
          </a:p>
          <a:p>
            <a:r>
              <a:rPr lang="en-GB" dirty="0">
                <a:solidFill>
                  <a:srgbClr val="00B050"/>
                </a:solidFill>
              </a:rPr>
              <a:t>The car travelling at 5m/s because it decelerates much faster.</a:t>
            </a:r>
          </a:p>
          <a:p>
            <a:endParaRPr lang="en-GB" dirty="0"/>
          </a:p>
          <a:p>
            <a:r>
              <a:rPr lang="en-GB" dirty="0"/>
              <a:t>Find the impact force to prove this!</a:t>
            </a:r>
          </a:p>
          <a:p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F=(mv)/t = (1500x7)/60 = 175N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>
                <a:solidFill>
                  <a:srgbClr val="00B050"/>
                </a:solidFill>
              </a:rPr>
              <a:t>F= (1500x5)/30 = 250N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84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375EC-ADC1-4905-B4D4-7A41CAA2B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001691"/>
          </a:xfrm>
        </p:spPr>
        <p:txBody>
          <a:bodyPr>
            <a:normAutofit/>
          </a:bodyPr>
          <a:lstStyle/>
          <a:p>
            <a:r>
              <a:rPr lang="en-GB" dirty="0"/>
              <a:t>it all depends on how fast you slow down.</a:t>
            </a:r>
          </a:p>
          <a:p>
            <a:endParaRPr lang="en-GB" dirty="0"/>
          </a:p>
          <a:p>
            <a:r>
              <a:rPr lang="en-GB" dirty="0">
                <a:ea typeface="Times New Roman"/>
                <a:cs typeface="Times New Roman"/>
              </a:rPr>
              <a:t>When you travel faster your body has more </a:t>
            </a:r>
            <a:r>
              <a:rPr lang="en-GB" u="sng" dirty="0">
                <a:ea typeface="Times New Roman"/>
                <a:cs typeface="Times New Roman"/>
              </a:rPr>
              <a:t>momentum going forwards</a:t>
            </a:r>
            <a:r>
              <a:rPr lang="en-GB" dirty="0">
                <a:ea typeface="Times New Roman"/>
                <a:cs typeface="Times New Roman"/>
              </a:rPr>
              <a:t>. </a:t>
            </a:r>
          </a:p>
          <a:p>
            <a:r>
              <a:rPr lang="en-GB" dirty="0">
                <a:ea typeface="Times New Roman"/>
                <a:cs typeface="Times New Roman"/>
              </a:rPr>
              <a:t>When the vehicle stops it </a:t>
            </a:r>
            <a:r>
              <a:rPr lang="en-GB" u="sng" dirty="0">
                <a:ea typeface="Times New Roman"/>
                <a:cs typeface="Times New Roman"/>
              </a:rPr>
              <a:t>changes momentum</a:t>
            </a:r>
            <a:r>
              <a:rPr lang="en-GB" dirty="0">
                <a:ea typeface="Times New Roman"/>
                <a:cs typeface="Times New Roman"/>
              </a:rPr>
              <a:t> very quickly to zero, but your </a:t>
            </a:r>
            <a:r>
              <a:rPr lang="en-GB" u="sng" dirty="0">
                <a:ea typeface="Times New Roman"/>
                <a:cs typeface="Times New Roman"/>
              </a:rPr>
              <a:t>body continues</a:t>
            </a:r>
            <a:r>
              <a:rPr lang="en-GB" dirty="0">
                <a:ea typeface="Times New Roman"/>
                <a:cs typeface="Times New Roman"/>
              </a:rPr>
              <a:t> to travel with the same momentum as before. </a:t>
            </a:r>
          </a:p>
          <a:p>
            <a:r>
              <a:rPr lang="en-GB" dirty="0">
                <a:ea typeface="Times New Roman"/>
                <a:cs typeface="Times New Roman"/>
              </a:rPr>
              <a:t>So your body hits the now stationary (or slower) vehicle causing an </a:t>
            </a:r>
            <a:r>
              <a:rPr lang="en-GB" u="sng" dirty="0">
                <a:ea typeface="Times New Roman"/>
                <a:cs typeface="Times New Roman"/>
              </a:rPr>
              <a:t>impact</a:t>
            </a:r>
            <a:r>
              <a:rPr lang="en-GB" dirty="0">
                <a:ea typeface="Times New Roman"/>
                <a:cs typeface="Times New Roman"/>
              </a:rPr>
              <a:t> and therefore injury.</a:t>
            </a:r>
          </a:p>
          <a:p>
            <a:endParaRPr lang="en-GB" dirty="0">
              <a:cs typeface="Times New Roman"/>
            </a:endParaRPr>
          </a:p>
          <a:p>
            <a:r>
              <a:rPr lang="en-GB" dirty="0">
                <a:cs typeface="Times New Roman"/>
              </a:rPr>
              <a:t>If you wear a seat belt your body is ‘stuck’ to the seat and so </a:t>
            </a:r>
            <a:r>
              <a:rPr lang="en-GB" u="sng" dirty="0">
                <a:cs typeface="Times New Roman"/>
              </a:rPr>
              <a:t>slows down at the same rate </a:t>
            </a:r>
            <a:r>
              <a:rPr lang="en-GB" dirty="0">
                <a:cs typeface="Times New Roman"/>
              </a:rPr>
              <a:t>as the vehicle. So you don’t continue to more forwards when the vehicle slows.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34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0C2FD-1304-44BE-B91A-1C62F0296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86655"/>
            <a:ext cx="10515600" cy="169030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Increases the time taken to stop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Decreases the rate in change of momentum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Reducing the force on the child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8D94C8-36FE-42AE-ADE3-CC4BE283F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08" y="146875"/>
            <a:ext cx="9565412" cy="348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99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4D41-AF15-47D0-B6EA-2E275C2CA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Points- can be applied to all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EAB6A-8A6A-4EE8-A84F-ABDCEF514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Increase the time taken to stop</a:t>
            </a:r>
          </a:p>
          <a:p>
            <a:r>
              <a:rPr lang="en-GB" dirty="0"/>
              <a:t>Decrease the rate in change of momentum</a:t>
            </a:r>
          </a:p>
          <a:p>
            <a:r>
              <a:rPr lang="en-GB" dirty="0"/>
              <a:t>Reduces the force</a:t>
            </a:r>
          </a:p>
        </p:txBody>
      </p:sp>
    </p:spTree>
    <p:extLst>
      <p:ext uri="{BB962C8B-B14F-4D97-AF65-F5344CB8AC3E}">
        <p14:creationId xmlns:p14="http://schemas.microsoft.com/office/powerpoint/2010/main" val="42240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F81612-7E35-433D-AA31-1E3677D9E0BD}"/>
</file>

<file path=customXml/itemProps2.xml><?xml version="1.0" encoding="utf-8"?>
<ds:datastoreItem xmlns:ds="http://schemas.openxmlformats.org/officeDocument/2006/customXml" ds:itemID="{B6869912-F9E4-44FE-B9E4-B2A2E0C06151}"/>
</file>

<file path=customXml/itemProps3.xml><?xml version="1.0" encoding="utf-8"?>
<ds:datastoreItem xmlns:ds="http://schemas.openxmlformats.org/officeDocument/2006/customXml" ds:itemID="{34A66D90-962E-4669-9DEE-38210F869959}"/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638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Comic Sans MS</vt:lpstr>
      <vt:lpstr>Office Theme</vt:lpstr>
      <vt:lpstr>PowerPoint Presentation</vt:lpstr>
      <vt:lpstr>Self Assess</vt:lpstr>
      <vt:lpstr>Progress Indicators</vt:lpstr>
      <vt:lpstr>What could be added/changed to make this crash less harmful?</vt:lpstr>
      <vt:lpstr>Speed doesn’t kill you!!! Stopping does</vt:lpstr>
      <vt:lpstr>PowerPoint Presentation</vt:lpstr>
      <vt:lpstr>PowerPoint Presentation</vt:lpstr>
      <vt:lpstr>PowerPoint Presentation</vt:lpstr>
      <vt:lpstr>Key Points- can be applied to all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9</cp:revision>
  <dcterms:created xsi:type="dcterms:W3CDTF">2019-11-05T19:03:23Z</dcterms:created>
  <dcterms:modified xsi:type="dcterms:W3CDTF">2020-07-01T12:30:54Z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