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5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6" r:id="rId2"/>
    <p:sldId id="260" r:id="rId3"/>
    <p:sldId id="257" r:id="rId4"/>
    <p:sldId id="261" r:id="rId5"/>
    <p:sldId id="262" r:id="rId6"/>
    <p:sldId id="263" r:id="rId7"/>
    <p:sldId id="283" r:id="rId8"/>
    <p:sldId id="288" r:id="rId9"/>
    <p:sldId id="287" r:id="rId10"/>
    <p:sldId id="284" r:id="rId11"/>
    <p:sldId id="285" r:id="rId12"/>
    <p:sldId id="286" r:id="rId13"/>
    <p:sldId id="289" r:id="rId14"/>
    <p:sldId id="290" r:id="rId15"/>
    <p:sldId id="258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88" d="100"/>
          <a:sy n="88" d="100"/>
        </p:scale>
        <p:origin x="72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ustomXml" Target="../customXml/item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customXml" Target="../customXml/item2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ustomXml" Target="../customXml/item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D004D6-C367-487A-B670-E267EB18B57A}" type="datetimeFigureOut">
              <a:rPr lang="en-GB" smtClean="0"/>
              <a:t>01/07/2020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0BB30F-A94C-4E29-8320-396A5BFBE6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61417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3FC923-A31F-4495-8F4D-18443E89351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E642FA3-1493-4C1A-8A60-6A243201BBF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8F6DFE-81AB-4710-AC20-C456950718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B715B-0E3A-466A-8B53-9D291B01D0C3}" type="datetimeFigureOut">
              <a:rPr lang="en-GB" smtClean="0"/>
              <a:t>01/07/2020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5B12389-760E-4B43-8A38-341DCC3D58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84A0A0-01B2-48EE-AF4D-2E627C4BE1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FAF49-788F-423D-A2E4-509D14EA3F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98428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1E3B99-A738-4330-BDAD-8B5877F61A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B19CC21-595F-491F-9CED-DC1C7F1E486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8E94A9D-B2FC-44D5-910D-A3C3DE1FA1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B715B-0E3A-466A-8B53-9D291B01D0C3}" type="datetimeFigureOut">
              <a:rPr lang="en-GB" smtClean="0"/>
              <a:t>01/07/2020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F9B1CE-AD32-4DC1-932C-21BE5318F1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7685A0-1D1C-41BC-B751-97E544F59C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FAF49-788F-423D-A2E4-509D14EA3F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83375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0B5D1D4-B03D-4949-BA9D-6CBF9B08422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88DEE60-70C8-4191-AE33-B585527F633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0CE123A-B5FD-436A-BE1A-2BFFDD810E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B715B-0E3A-466A-8B53-9D291B01D0C3}" type="datetimeFigureOut">
              <a:rPr lang="en-GB" smtClean="0"/>
              <a:t>01/07/2020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4269D7-000A-46BC-AA26-E64AA0CF9D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6DFE5C-CB4C-440F-A3E6-43FC212F0F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FAF49-788F-423D-A2E4-509D14EA3F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83377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95EF29-ECB1-4F9A-A2A4-92390951EA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6FEF76-11ED-4626-8A20-2A5A93F64F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5EB48A-42E0-4FE4-B6E8-E4E2C40AE2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B715B-0E3A-466A-8B53-9D291B01D0C3}" type="datetimeFigureOut">
              <a:rPr lang="en-GB" smtClean="0"/>
              <a:t>01/07/2020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E78647-229A-49E1-9B9F-A15B183758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06E82C6-0A80-43D6-9F32-F54BDD2EF5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FAF49-788F-423D-A2E4-509D14EA3F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04579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B4D7BC-B63F-417A-94F3-51D7DE6493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E38E5A4-F8CA-4A7B-ABCC-BDC95A20E3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FFFA35B-0871-45C5-8D5C-3C5A29E73A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B715B-0E3A-466A-8B53-9D291B01D0C3}" type="datetimeFigureOut">
              <a:rPr lang="en-GB" smtClean="0"/>
              <a:t>01/07/2020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B17B1C-F537-4FAD-84CC-7575B4F105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11289F-DBDF-4710-B070-BAF8C6CC06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FAF49-788F-423D-A2E4-509D14EA3F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602989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21049E-FD1F-40C1-B3F0-C46D3F8F3B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42FADC-E162-4DA6-91C2-305293DBE00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90B6620-F449-4F8F-824E-78AEE51980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FA49ACB-69DE-4F7D-93F5-58F0F2A486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B715B-0E3A-466A-8B53-9D291B01D0C3}" type="datetimeFigureOut">
              <a:rPr lang="en-GB" smtClean="0"/>
              <a:t>01/07/2020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BECC49F-40B9-4EF4-9D17-878EECA974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ECC764A-20D8-422E-A791-7A45D619F2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FAF49-788F-423D-A2E4-509D14EA3F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79797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859D95-E3B9-4A16-B761-4DAF9D4CB1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6A421F4-4C91-4A4E-86B1-10A50FC860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91A967B-BC47-42FC-86EA-3927EB59197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9412623-51D0-4B1A-9634-AD7399D85B5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22AB45F-9576-48D4-8D77-0669459CE1E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0CBA423-45C8-4413-BC4E-4691D6C6A2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B715B-0E3A-466A-8B53-9D291B01D0C3}" type="datetimeFigureOut">
              <a:rPr lang="en-GB" smtClean="0"/>
              <a:t>01/07/2020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4750F32-65EB-46CA-BA72-8B5499231B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541C6E0-4778-4123-B0BD-5EE2571545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FAF49-788F-423D-A2E4-509D14EA3F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18138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1EABCC-3159-48A3-A061-0ECECF9DBF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5108B94-473E-41FC-B84F-0C3B964F73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B715B-0E3A-466A-8B53-9D291B01D0C3}" type="datetimeFigureOut">
              <a:rPr lang="en-GB" smtClean="0"/>
              <a:t>01/07/2020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690AAC3-1CF9-4F71-AD83-F8D85DB41F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62B77AD-EF2B-4E3B-A280-A5BE38E741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FAF49-788F-423D-A2E4-509D14EA3F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65541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504DD88-1664-491C-923E-B600699A57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B715B-0E3A-466A-8B53-9D291B01D0C3}" type="datetimeFigureOut">
              <a:rPr lang="en-GB" smtClean="0"/>
              <a:t>01/07/2020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CBE7166-2414-48B7-ABA8-B581B8CECC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2DAF75A-69E5-4152-BFE1-B1BE6CA136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FAF49-788F-423D-A2E4-509D14EA3F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42403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BF1706-58BA-4FE8-BC3D-F3CBAF25CC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04CB54-69D3-4D8E-8DF3-077A3C092A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0AC205D-0CC0-4E22-912E-5AF4D5733FE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073C50E-1F68-4E5F-B939-63A142749F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B715B-0E3A-466A-8B53-9D291B01D0C3}" type="datetimeFigureOut">
              <a:rPr lang="en-GB" smtClean="0"/>
              <a:t>01/07/2020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E883CC7-E27B-4AB5-9025-F3DD9E747B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2A2423D-9BF8-4AED-B6E3-1D25B633BD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FAF49-788F-423D-A2E4-509D14EA3F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65464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50EFFF-48AD-49CF-BAB2-3699BF5E2A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6EEF188-DAFF-4C13-B407-AE74E675BA2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3721E8B-D5FC-45B8-8A7E-51AB378C17B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506E97F-73D3-4CAA-B671-17C1F30DDA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B715B-0E3A-466A-8B53-9D291B01D0C3}" type="datetimeFigureOut">
              <a:rPr lang="en-GB" smtClean="0"/>
              <a:t>01/07/2020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7149569-30E3-40B3-8D49-579241358A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31B0B61-CC33-44C1-A7EE-5F3E68E553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FAF49-788F-423D-A2E4-509D14EA3F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282550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6B3815F-F712-414C-AE27-26B55C2055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D358319-5677-4092-AEA9-9A6D0957BA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DECE16-7752-4263-BAF7-5AA980275BA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4B715B-0E3A-466A-8B53-9D291B01D0C3}" type="datetimeFigureOut">
              <a:rPr lang="en-GB" smtClean="0"/>
              <a:t>01/07/2020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2B90FF-98E2-45F4-BF05-81F5E268C5E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9303DA-EF89-4219-9102-ABA66CB0165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2FAF49-788F-423D-A2E4-509D14EA3F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36697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www.youtube.com/watch?v=d7iYZPp2zYY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5696C067-99B4-46BB-8E4E-33F5C2616471}"/>
              </a:ext>
            </a:extLst>
          </p:cNvPr>
          <p:cNvSpPr txBox="1"/>
          <p:nvPr/>
        </p:nvSpPr>
        <p:spPr>
          <a:xfrm>
            <a:off x="7804299" y="223283"/>
            <a:ext cx="438770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8FF592E4-1F06-434C-AAF0-40B6F659F73E}" type="datetime2">
              <a:rPr lang="en-GB" sz="2400" u="sng" smtClean="0"/>
              <a:t>Wednesday, 01 July 2020</a:t>
            </a:fld>
            <a:endParaRPr lang="en-GB" u="sng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2A41DB4-A922-4E1E-9E09-54FFC71707EB}"/>
              </a:ext>
            </a:extLst>
          </p:cNvPr>
          <p:cNvSpPr txBox="1"/>
          <p:nvPr/>
        </p:nvSpPr>
        <p:spPr>
          <a:xfrm>
            <a:off x="170122" y="208362"/>
            <a:ext cx="344494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u="sng" dirty="0" err="1"/>
              <a:t>CwK</a:t>
            </a:r>
            <a:endParaRPr lang="en-GB" sz="2400" u="sng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9BA74C9-FC19-4EB9-95B3-AE7288BC22E5}"/>
              </a:ext>
            </a:extLst>
          </p:cNvPr>
          <p:cNvSpPr txBox="1"/>
          <p:nvPr/>
        </p:nvSpPr>
        <p:spPr>
          <a:xfrm>
            <a:off x="333153" y="2076893"/>
            <a:ext cx="11362661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u="sng" dirty="0"/>
              <a:t>Do Now Activity</a:t>
            </a:r>
          </a:p>
          <a:p>
            <a:endParaRPr lang="en-GB" sz="3200" u="sng" dirty="0"/>
          </a:p>
          <a:p>
            <a:r>
              <a:rPr lang="en-GB" sz="3200" dirty="0"/>
              <a:t>What factors may contribute towards a car crash?</a:t>
            </a:r>
          </a:p>
          <a:p>
            <a:endParaRPr lang="en-GB" sz="3200" u="sng" dirty="0"/>
          </a:p>
          <a:p>
            <a:endParaRPr lang="en-GB" sz="3200" u="sng" dirty="0"/>
          </a:p>
          <a:p>
            <a:endParaRPr lang="en-GB" sz="3200" u="sng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E5F07C2-AB6B-442C-A453-739188CC34BD}"/>
              </a:ext>
            </a:extLst>
          </p:cNvPr>
          <p:cNvSpPr txBox="1"/>
          <p:nvPr/>
        </p:nvSpPr>
        <p:spPr>
          <a:xfrm>
            <a:off x="1531088" y="882502"/>
            <a:ext cx="778303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u="sng" dirty="0"/>
              <a:t>Safety features of vehicles</a:t>
            </a:r>
          </a:p>
        </p:txBody>
      </p:sp>
    </p:spTree>
    <p:extLst>
      <p:ext uri="{BB962C8B-B14F-4D97-AF65-F5344CB8AC3E}">
        <p14:creationId xmlns:p14="http://schemas.microsoft.com/office/powerpoint/2010/main" val="61164091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F83025-F23F-474C-A8BB-44C61E4CC2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CCF146-DB2B-4D3E-9BD6-C5E3F8387C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To decrease the impact force we must increase the time taken to slow down.</a:t>
            </a:r>
          </a:p>
          <a:p>
            <a:r>
              <a:rPr lang="en-GB" dirty="0"/>
              <a:t>In vehicles how can we do this?</a:t>
            </a:r>
          </a:p>
          <a:p>
            <a:r>
              <a:rPr lang="en-GB" dirty="0"/>
              <a:t>Seat belts</a:t>
            </a:r>
          </a:p>
          <a:p>
            <a:r>
              <a:rPr lang="en-GB" dirty="0"/>
              <a:t>Air bags</a:t>
            </a:r>
          </a:p>
          <a:p>
            <a:r>
              <a:rPr lang="en-GB" dirty="0"/>
              <a:t>Crumple zones</a:t>
            </a:r>
            <a:endParaRPr lang="en-US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749662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F018018F-0A3B-4F37-B035-3E7BBE3DFAA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96596457"/>
              </p:ext>
            </p:extLst>
          </p:nvPr>
        </p:nvGraphicFramePr>
        <p:xfrm>
          <a:off x="249407" y="188931"/>
          <a:ext cx="11614644" cy="595722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99955">
                  <a:extLst>
                    <a:ext uri="{9D8B030D-6E8A-4147-A177-3AD203B41FA5}">
                      <a16:colId xmlns:a16="http://schemas.microsoft.com/office/drawing/2014/main" val="503981219"/>
                    </a:ext>
                  </a:extLst>
                </a:gridCol>
                <a:gridCol w="4278517">
                  <a:extLst>
                    <a:ext uri="{9D8B030D-6E8A-4147-A177-3AD203B41FA5}">
                      <a16:colId xmlns:a16="http://schemas.microsoft.com/office/drawing/2014/main" val="2924330884"/>
                    </a:ext>
                  </a:extLst>
                </a:gridCol>
                <a:gridCol w="5036172">
                  <a:extLst>
                    <a:ext uri="{9D8B030D-6E8A-4147-A177-3AD203B41FA5}">
                      <a16:colId xmlns:a16="http://schemas.microsoft.com/office/drawing/2014/main" val="1943365425"/>
                    </a:ext>
                  </a:extLst>
                </a:gridCol>
              </a:tblGrid>
              <a:tr h="1017156">
                <a:tc>
                  <a:txBody>
                    <a:bodyPr/>
                    <a:lstStyle/>
                    <a:p>
                      <a:endParaRPr lang="en-US" sz="24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>
                          <a:latin typeface="Comic Sans MS" panose="030F0702030302020204" pitchFamily="66" charset="0"/>
                        </a:rPr>
                        <a:t>What does it do?</a:t>
                      </a:r>
                      <a:endParaRPr lang="en-US" sz="24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>
                          <a:latin typeface="Comic Sans MS" panose="030F0702030302020204" pitchFamily="66" charset="0"/>
                        </a:rPr>
                        <a:t>Why?</a:t>
                      </a:r>
                      <a:endParaRPr lang="en-US" sz="24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23759284"/>
                  </a:ext>
                </a:extLst>
              </a:tr>
              <a:tr h="1436972">
                <a:tc>
                  <a:txBody>
                    <a:bodyPr/>
                    <a:lstStyle/>
                    <a:p>
                      <a:r>
                        <a:rPr lang="en-GB" sz="2400" dirty="0">
                          <a:latin typeface="Comic Sans MS" panose="030F0702030302020204" pitchFamily="66" charset="0"/>
                        </a:rPr>
                        <a:t>Safety belts</a:t>
                      </a:r>
                      <a:endParaRPr lang="en-US" sz="24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4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84835522"/>
                  </a:ext>
                </a:extLst>
              </a:tr>
              <a:tr h="2290487">
                <a:tc>
                  <a:txBody>
                    <a:bodyPr/>
                    <a:lstStyle/>
                    <a:p>
                      <a:r>
                        <a:rPr lang="en-GB" sz="2400" dirty="0">
                          <a:latin typeface="Comic Sans MS" panose="030F0702030302020204" pitchFamily="66" charset="0"/>
                        </a:rPr>
                        <a:t>Air bags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13814046"/>
                  </a:ext>
                </a:extLst>
              </a:tr>
              <a:tr h="1212611">
                <a:tc>
                  <a:txBody>
                    <a:bodyPr/>
                    <a:lstStyle/>
                    <a:p>
                      <a:r>
                        <a:rPr lang="en-GB" sz="2400" dirty="0">
                          <a:latin typeface="Comic Sans MS" panose="030F0702030302020204" pitchFamily="66" charset="0"/>
                        </a:rPr>
                        <a:t>Crumple zones</a:t>
                      </a:r>
                      <a:endParaRPr lang="en-US" sz="24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3942715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3352341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236BFE9F-D0BA-4B78-8976-9B90EE16C87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7273681"/>
              </p:ext>
            </p:extLst>
          </p:nvPr>
        </p:nvGraphicFramePr>
        <p:xfrm>
          <a:off x="128878" y="100253"/>
          <a:ext cx="11978241" cy="662463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23081">
                  <a:extLst>
                    <a:ext uri="{9D8B030D-6E8A-4147-A177-3AD203B41FA5}">
                      <a16:colId xmlns:a16="http://schemas.microsoft.com/office/drawing/2014/main" val="503981219"/>
                    </a:ext>
                  </a:extLst>
                </a:gridCol>
                <a:gridCol w="4388973">
                  <a:extLst>
                    <a:ext uri="{9D8B030D-6E8A-4147-A177-3AD203B41FA5}">
                      <a16:colId xmlns:a16="http://schemas.microsoft.com/office/drawing/2014/main" val="2924330884"/>
                    </a:ext>
                  </a:extLst>
                </a:gridCol>
                <a:gridCol w="5166187">
                  <a:extLst>
                    <a:ext uri="{9D8B030D-6E8A-4147-A177-3AD203B41FA5}">
                      <a16:colId xmlns:a16="http://schemas.microsoft.com/office/drawing/2014/main" val="1943365425"/>
                    </a:ext>
                  </a:extLst>
                </a:gridCol>
              </a:tblGrid>
              <a:tr h="737754">
                <a:tc>
                  <a:txBody>
                    <a:bodyPr/>
                    <a:lstStyle/>
                    <a:p>
                      <a:endParaRPr lang="en-US" sz="24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>
                          <a:latin typeface="Comic Sans MS" panose="030F0702030302020204" pitchFamily="66" charset="0"/>
                        </a:rPr>
                        <a:t>What does it do?</a:t>
                      </a:r>
                      <a:endParaRPr lang="en-US" sz="24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>
                          <a:latin typeface="Comic Sans MS" panose="030F0702030302020204" pitchFamily="66" charset="0"/>
                        </a:rPr>
                        <a:t>Why?</a:t>
                      </a:r>
                      <a:endParaRPr lang="en-US" sz="24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23759284"/>
                  </a:ext>
                </a:extLst>
              </a:tr>
              <a:tr h="1042251">
                <a:tc>
                  <a:txBody>
                    <a:bodyPr/>
                    <a:lstStyle/>
                    <a:p>
                      <a:r>
                        <a:rPr lang="en-GB" sz="2400" dirty="0">
                          <a:latin typeface="Comic Sans MS" panose="030F0702030302020204" pitchFamily="66" charset="0"/>
                        </a:rPr>
                        <a:t>Safety belts</a:t>
                      </a:r>
                      <a:endParaRPr lang="en-US" sz="24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Increase time taken for the body to stop.</a:t>
                      </a:r>
                      <a:endParaRPr lang="en-US" sz="2400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To reduce the force on the body</a:t>
                      </a:r>
                      <a:endParaRPr lang="en-US" sz="2400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84835522"/>
                  </a:ext>
                </a:extLst>
              </a:tr>
              <a:tr h="1621970">
                <a:tc>
                  <a:txBody>
                    <a:bodyPr/>
                    <a:lstStyle/>
                    <a:p>
                      <a:r>
                        <a:rPr lang="en-GB" sz="2400" dirty="0">
                          <a:latin typeface="Comic Sans MS" panose="030F0702030302020204" pitchFamily="66" charset="0"/>
                        </a:rPr>
                        <a:t>Air bags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Cushions the body from the hard interior by rapidly inflating and slowly deflating.</a:t>
                      </a:r>
                      <a:endParaRPr lang="en-US" sz="2400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To spread the force more evenly over the whole body, therefore reducing the force.</a:t>
                      </a:r>
                      <a:endParaRPr lang="en-US" sz="2400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13814046"/>
                  </a:ext>
                </a:extLst>
              </a:tr>
              <a:tr h="3222662">
                <a:tc>
                  <a:txBody>
                    <a:bodyPr/>
                    <a:lstStyle/>
                    <a:p>
                      <a:r>
                        <a:rPr lang="en-GB" sz="2400" dirty="0">
                          <a:latin typeface="Comic Sans MS" panose="030F0702030302020204" pitchFamily="66" charset="0"/>
                        </a:rPr>
                        <a:t>Crumple zones</a:t>
                      </a:r>
                      <a:endParaRPr lang="en-US" sz="24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Increases the time taken for the car to hit the object</a:t>
                      </a:r>
                      <a:endParaRPr lang="en-US" sz="2400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Most of the force is absorbed by the crumple zone so reducing the amount of force going to the driver.</a:t>
                      </a:r>
                      <a:endParaRPr lang="en-US" sz="2400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3942715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3086465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A9C22E-B59F-4CC3-A8BA-F5C84806A4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B33320-F23F-48C4-B771-BE568EC73C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Since 1965, all cars manufactured for use in the UK must have seat belts</a:t>
            </a:r>
          </a:p>
          <a:p>
            <a:r>
              <a:rPr lang="en-GB" dirty="0"/>
              <a:t>It is safer for a car driver to be wearing a seatbelt, compared with not wearing a seat belt if the car is involved in a collision.</a:t>
            </a:r>
          </a:p>
          <a:p>
            <a:r>
              <a:rPr lang="en-GB" dirty="0"/>
              <a:t>Explain why</a:t>
            </a:r>
          </a:p>
        </p:txBody>
      </p:sp>
    </p:spTree>
    <p:extLst>
      <p:ext uri="{BB962C8B-B14F-4D97-AF65-F5344CB8AC3E}">
        <p14:creationId xmlns:p14="http://schemas.microsoft.com/office/powerpoint/2010/main" val="240142257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9D4FCC-D560-48F0-B216-A93294304D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3A5AAB-E9A5-447F-9841-F876976A5A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The seat belt stretches</a:t>
            </a:r>
          </a:p>
          <a:p>
            <a:r>
              <a:rPr lang="en-GB" dirty="0"/>
              <a:t>The driver takes a longer time to slow down and stop compared to the other driver who would hit the windscreen</a:t>
            </a:r>
          </a:p>
          <a:p>
            <a:r>
              <a:rPr lang="en-GB" dirty="0"/>
              <a:t>For the same change of momentum</a:t>
            </a:r>
          </a:p>
          <a:p>
            <a:r>
              <a:rPr lang="en-GB" dirty="0"/>
              <a:t>So a smaller force is exerted</a:t>
            </a:r>
          </a:p>
        </p:txBody>
      </p:sp>
    </p:spTree>
    <p:extLst>
      <p:ext uri="{BB962C8B-B14F-4D97-AF65-F5344CB8AC3E}">
        <p14:creationId xmlns:p14="http://schemas.microsoft.com/office/powerpoint/2010/main" val="37436200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B6804F-8178-4B3E-BBF2-8DF3A848FA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u="sng" dirty="0"/>
              <a:t>Plenary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DBFD2D-1CE2-43FF-8CAB-EDBACBD648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03770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918295-64C1-4CFA-8F1C-AD83618BEF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Self Assess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8D5D51-4F60-47BF-96F7-951F5FFEA0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44334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6E8578-877E-4078-BEC1-B703EA96AB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59889" y="206189"/>
            <a:ext cx="4944140" cy="623703"/>
          </a:xfrm>
        </p:spPr>
        <p:txBody>
          <a:bodyPr>
            <a:normAutofit fontScale="90000"/>
          </a:bodyPr>
          <a:lstStyle/>
          <a:p>
            <a:pPr algn="ctr"/>
            <a:r>
              <a:rPr lang="en-GB" u="sng" dirty="0"/>
              <a:t>Progress Indicators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8DEB3D-E8F9-47CA-9B5A-3F84227842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67563"/>
            <a:ext cx="10515600" cy="52094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3200" u="sng" dirty="0"/>
              <a:t>Good Progress</a:t>
            </a:r>
          </a:p>
          <a:p>
            <a:r>
              <a:rPr lang="en-GB" sz="3200" dirty="0"/>
              <a:t>Explain how airbags, seat belts and crumple zones reduce impact forces.         </a:t>
            </a:r>
          </a:p>
          <a:p>
            <a:r>
              <a:rPr lang="en-GB" sz="3200" dirty="0"/>
              <a:t>Explain how crash mats, cycle helmets and cushioned surfaces reduce impact forces.</a:t>
            </a:r>
          </a:p>
          <a:p>
            <a:pPr marL="0" indent="0">
              <a:buNone/>
            </a:pPr>
            <a:r>
              <a:rPr lang="en-GB" sz="3200" u="sng" dirty="0"/>
              <a:t>Outstanding Progress</a:t>
            </a:r>
          </a:p>
          <a:p>
            <a:pPr marL="0" indent="0">
              <a:buNone/>
            </a:pPr>
            <a:r>
              <a:rPr lang="en-GB" sz="3200" dirty="0"/>
              <a:t>Apply the rate of change in  momentum equation</a:t>
            </a:r>
          </a:p>
        </p:txBody>
      </p:sp>
    </p:spTree>
    <p:extLst>
      <p:ext uri="{BB962C8B-B14F-4D97-AF65-F5344CB8AC3E}">
        <p14:creationId xmlns:p14="http://schemas.microsoft.com/office/powerpoint/2010/main" val="11523185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E83282-D2C4-4F84-B750-448FFE949F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What could be added/changed to make this crash less harmful?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A235D7-C0B7-4F80-9787-E582968253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https://www.youtube.com/watch?v=d7iYZPp2zYY</a:t>
            </a:r>
            <a:endParaRPr lang="en-US" dirty="0"/>
          </a:p>
          <a:p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90F14A3-3AF9-4BA5-B260-A94EAA148BA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81325" y="2353942"/>
            <a:ext cx="6229350" cy="3724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35195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7319FB-828A-4123-B4D8-D79C52E58B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0482" y="18255"/>
            <a:ext cx="10515600" cy="1325563"/>
          </a:xfrm>
        </p:spPr>
        <p:txBody>
          <a:bodyPr/>
          <a:lstStyle/>
          <a:p>
            <a:r>
              <a:rPr lang="en-GB" dirty="0"/>
              <a:t>Speed doesn’t kill you!!! Stopping does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89C5E2-8C97-45BF-A8F2-56FABC6BFD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4171" y="1343818"/>
            <a:ext cx="11968223" cy="5495927"/>
          </a:xfrm>
        </p:spPr>
        <p:txBody>
          <a:bodyPr>
            <a:normAutofit fontScale="92500" lnSpcReduction="20000"/>
          </a:bodyPr>
          <a:lstStyle/>
          <a:p>
            <a:r>
              <a:rPr lang="en-GB" sz="4300" dirty="0"/>
              <a:t>it all depends on how fast you slow down.</a:t>
            </a:r>
          </a:p>
          <a:p>
            <a:endParaRPr lang="en-GB" sz="3500" dirty="0"/>
          </a:p>
          <a:p>
            <a:r>
              <a:rPr lang="en-GB" sz="3500" dirty="0"/>
              <a:t>A car of 1500kg:</a:t>
            </a:r>
          </a:p>
          <a:p>
            <a:r>
              <a:rPr lang="en-GB" sz="3500" dirty="0"/>
              <a:t>Travelling at 7m/s and taking 1 minute to stop, what would be the deceleration?</a:t>
            </a:r>
          </a:p>
          <a:p>
            <a:r>
              <a:rPr lang="en-GB" sz="3500" dirty="0"/>
              <a:t>Travelling at 5m/s and taking 30s to stop. What is the deceleration?</a:t>
            </a:r>
          </a:p>
          <a:p>
            <a:endParaRPr lang="en-GB" sz="3500" dirty="0"/>
          </a:p>
          <a:p>
            <a:r>
              <a:rPr lang="en-GB" sz="3500" dirty="0"/>
              <a:t>Which is going to cause more harm to the passengers?</a:t>
            </a:r>
          </a:p>
          <a:p>
            <a:endParaRPr lang="en-GB" sz="3500" dirty="0"/>
          </a:p>
          <a:p>
            <a:r>
              <a:rPr lang="en-GB" sz="3500" dirty="0"/>
              <a:t>Find the impact force to prove this!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879871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CFE51C-03B0-4582-B4CA-CF996D21F8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0"/>
            <a:ext cx="10515600" cy="6858000"/>
          </a:xfrm>
        </p:spPr>
        <p:txBody>
          <a:bodyPr>
            <a:normAutofit fontScale="92500" lnSpcReduction="10000"/>
          </a:bodyPr>
          <a:lstStyle/>
          <a:p>
            <a:r>
              <a:rPr lang="en-GB" dirty="0"/>
              <a:t>A car of 1500kg:</a:t>
            </a:r>
          </a:p>
          <a:p>
            <a:r>
              <a:rPr lang="en-GB" dirty="0"/>
              <a:t>Travelling at 7m/s and taking 1 minute to stop, what would be the deceleration?</a:t>
            </a:r>
          </a:p>
          <a:p>
            <a:r>
              <a:rPr lang="en-GB" dirty="0">
                <a:solidFill>
                  <a:srgbClr val="00B050"/>
                </a:solidFill>
              </a:rPr>
              <a:t>a=(0-7)/60 = -0.12m/s</a:t>
            </a:r>
            <a:r>
              <a:rPr lang="en-GB" baseline="30000" dirty="0">
                <a:solidFill>
                  <a:srgbClr val="00B050"/>
                </a:solidFill>
              </a:rPr>
              <a:t>2</a:t>
            </a:r>
            <a:endParaRPr lang="en-GB" dirty="0">
              <a:solidFill>
                <a:srgbClr val="00B050"/>
              </a:solidFill>
            </a:endParaRPr>
          </a:p>
          <a:p>
            <a:r>
              <a:rPr lang="en-GB" dirty="0"/>
              <a:t>Travelling at 5m/s and taking 30s to stop. What is the deceleration?</a:t>
            </a:r>
          </a:p>
          <a:p>
            <a:r>
              <a:rPr lang="en-GB" dirty="0">
                <a:solidFill>
                  <a:srgbClr val="00B050"/>
                </a:solidFill>
              </a:rPr>
              <a:t>a=(0-5)/30 = -0.23m/s</a:t>
            </a:r>
            <a:r>
              <a:rPr lang="en-GB" baseline="30000" dirty="0">
                <a:solidFill>
                  <a:srgbClr val="00B050"/>
                </a:solidFill>
              </a:rPr>
              <a:t>2</a:t>
            </a:r>
            <a:endParaRPr lang="en-GB" dirty="0">
              <a:solidFill>
                <a:srgbClr val="00B050"/>
              </a:solidFill>
            </a:endParaRPr>
          </a:p>
          <a:p>
            <a:endParaRPr lang="en-GB" dirty="0"/>
          </a:p>
          <a:p>
            <a:r>
              <a:rPr lang="en-GB" dirty="0"/>
              <a:t>Which is going to cause more harm to the passengers?</a:t>
            </a:r>
          </a:p>
          <a:p>
            <a:r>
              <a:rPr lang="en-GB" dirty="0">
                <a:solidFill>
                  <a:srgbClr val="00B050"/>
                </a:solidFill>
              </a:rPr>
              <a:t>The car travelling at 5m/s because it decelerates much faster.</a:t>
            </a:r>
          </a:p>
          <a:p>
            <a:endParaRPr lang="en-GB" dirty="0"/>
          </a:p>
          <a:p>
            <a:r>
              <a:rPr lang="en-GB" dirty="0"/>
              <a:t>Find the impact force to prove this!</a:t>
            </a:r>
          </a:p>
          <a:p>
            <a:endParaRPr lang="en-GB" dirty="0"/>
          </a:p>
          <a:p>
            <a:r>
              <a:rPr lang="en-GB" dirty="0">
                <a:solidFill>
                  <a:srgbClr val="00B050"/>
                </a:solidFill>
              </a:rPr>
              <a:t>F=(mv)/t = (1500x7)/60 = 175N</a:t>
            </a:r>
          </a:p>
          <a:p>
            <a:endParaRPr lang="en-GB" dirty="0">
              <a:solidFill>
                <a:srgbClr val="00B050"/>
              </a:solidFill>
            </a:endParaRPr>
          </a:p>
          <a:p>
            <a:r>
              <a:rPr lang="en-GB" dirty="0">
                <a:solidFill>
                  <a:srgbClr val="00B050"/>
                </a:solidFill>
              </a:rPr>
              <a:t>F= (1500x5)/30 = 250N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178443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2375EC-ADC1-4905-B4D4-7A41CAA2B9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0"/>
            <a:ext cx="12192000" cy="7001691"/>
          </a:xfrm>
        </p:spPr>
        <p:txBody>
          <a:bodyPr>
            <a:normAutofit/>
          </a:bodyPr>
          <a:lstStyle/>
          <a:p>
            <a:r>
              <a:rPr lang="en-GB" dirty="0"/>
              <a:t>it all depends on how fast you slow down.</a:t>
            </a:r>
          </a:p>
          <a:p>
            <a:endParaRPr lang="en-GB" dirty="0"/>
          </a:p>
          <a:p>
            <a:r>
              <a:rPr lang="en-GB" dirty="0">
                <a:ea typeface="Times New Roman"/>
                <a:cs typeface="Times New Roman"/>
              </a:rPr>
              <a:t>When you travel faster your body has more </a:t>
            </a:r>
            <a:r>
              <a:rPr lang="en-GB" u="sng" dirty="0">
                <a:ea typeface="Times New Roman"/>
                <a:cs typeface="Times New Roman"/>
              </a:rPr>
              <a:t>momentum going forwards</a:t>
            </a:r>
            <a:r>
              <a:rPr lang="en-GB" dirty="0">
                <a:ea typeface="Times New Roman"/>
                <a:cs typeface="Times New Roman"/>
              </a:rPr>
              <a:t>. </a:t>
            </a:r>
          </a:p>
          <a:p>
            <a:r>
              <a:rPr lang="en-GB" dirty="0">
                <a:ea typeface="Times New Roman"/>
                <a:cs typeface="Times New Roman"/>
              </a:rPr>
              <a:t>When the vehicle stops it </a:t>
            </a:r>
            <a:r>
              <a:rPr lang="en-GB" u="sng" dirty="0">
                <a:ea typeface="Times New Roman"/>
                <a:cs typeface="Times New Roman"/>
              </a:rPr>
              <a:t>changes momentum</a:t>
            </a:r>
            <a:r>
              <a:rPr lang="en-GB" dirty="0">
                <a:ea typeface="Times New Roman"/>
                <a:cs typeface="Times New Roman"/>
              </a:rPr>
              <a:t> very quickly to zero, but your </a:t>
            </a:r>
            <a:r>
              <a:rPr lang="en-GB" u="sng" dirty="0">
                <a:ea typeface="Times New Roman"/>
                <a:cs typeface="Times New Roman"/>
              </a:rPr>
              <a:t>body continues</a:t>
            </a:r>
            <a:r>
              <a:rPr lang="en-GB" dirty="0">
                <a:ea typeface="Times New Roman"/>
                <a:cs typeface="Times New Roman"/>
              </a:rPr>
              <a:t> to travel with the same momentum as before. </a:t>
            </a:r>
          </a:p>
          <a:p>
            <a:r>
              <a:rPr lang="en-GB" dirty="0">
                <a:ea typeface="Times New Roman"/>
                <a:cs typeface="Times New Roman"/>
              </a:rPr>
              <a:t>So your body hits the now stationary (or slower) vehicle causing an </a:t>
            </a:r>
            <a:r>
              <a:rPr lang="en-GB" u="sng" dirty="0">
                <a:ea typeface="Times New Roman"/>
                <a:cs typeface="Times New Roman"/>
              </a:rPr>
              <a:t>impact</a:t>
            </a:r>
            <a:r>
              <a:rPr lang="en-GB" dirty="0">
                <a:ea typeface="Times New Roman"/>
                <a:cs typeface="Times New Roman"/>
              </a:rPr>
              <a:t> and therefore injury.</a:t>
            </a:r>
          </a:p>
          <a:p>
            <a:endParaRPr lang="en-GB" dirty="0">
              <a:cs typeface="Times New Roman"/>
            </a:endParaRPr>
          </a:p>
          <a:p>
            <a:r>
              <a:rPr lang="en-GB" dirty="0">
                <a:cs typeface="Times New Roman"/>
              </a:rPr>
              <a:t>If you wear a seat belt your body is ‘stuck’ to the seat and so </a:t>
            </a:r>
            <a:r>
              <a:rPr lang="en-GB" u="sng" dirty="0">
                <a:cs typeface="Times New Roman"/>
              </a:rPr>
              <a:t>slows down at the same rate </a:t>
            </a:r>
            <a:r>
              <a:rPr lang="en-GB" dirty="0">
                <a:cs typeface="Times New Roman"/>
              </a:rPr>
              <a:t>as the vehicle. So you don’t continue to more forwards when the vehicle slows.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353428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E0C2FD-1304-44BE-B91A-1C62F02966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486655"/>
            <a:ext cx="10515600" cy="1690307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GB" dirty="0"/>
              <a:t>Increases the time taken to stop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Decreases the rate in change of momentum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Reducing the force on the child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68D94C8-36FE-42AE-ADE3-CC4BE283F4D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5508" y="146875"/>
            <a:ext cx="9565412" cy="34863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19928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FC4D41-AF15-47D0-B6EA-2E275C2CA2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Key Points- can be applied to all questions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8EAB6A-8A6A-4EE8-A84F-ABDCEF514D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Increase the time taken to stop</a:t>
            </a:r>
          </a:p>
          <a:p>
            <a:r>
              <a:rPr lang="en-GB" dirty="0"/>
              <a:t>Decrease the rate in change of momentum</a:t>
            </a:r>
          </a:p>
          <a:p>
            <a:r>
              <a:rPr lang="en-GB" dirty="0"/>
              <a:t>Reduces the force</a:t>
            </a:r>
          </a:p>
        </p:txBody>
      </p:sp>
    </p:spTree>
    <p:extLst>
      <p:ext uri="{BB962C8B-B14F-4D97-AF65-F5344CB8AC3E}">
        <p14:creationId xmlns:p14="http://schemas.microsoft.com/office/powerpoint/2010/main" val="42240655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omic Sans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71D201D27314143BE863E8D07D284B8" ma:contentTypeVersion="7" ma:contentTypeDescription="Create a new document." ma:contentTypeScope="" ma:versionID="a04bb269a71ec15fb8834c62c42de320">
  <xsd:schema xmlns:xsd="http://www.w3.org/2001/XMLSchema" xmlns:xs="http://www.w3.org/2001/XMLSchema" xmlns:p="http://schemas.microsoft.com/office/2006/metadata/properties" xmlns:ns2="3eb4558b-8982-4134-8cf8-0edee52307a7" xmlns:ns3="049f97e1-32ae-4d3d-9c64-63be60dba368" targetNamespace="http://schemas.microsoft.com/office/2006/metadata/properties" ma:root="true" ma:fieldsID="858dc09fc12d3d2ae6884f6eb9195164" ns2:_="" ns3:_="">
    <xsd:import namespace="3eb4558b-8982-4134-8cf8-0edee52307a7"/>
    <xsd:import namespace="049f97e1-32ae-4d3d-9c64-63be60dba36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eb4558b-8982-4134-8cf8-0edee52307a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49f97e1-32ae-4d3d-9c64-63be60dba368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SearchPeopleOnly="false" ma:SharePointGroup="0" ma:internalName="SharedWithUsers" ma:readOnly="true" ma:showField="ImnNam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4" ma:displayName="Content Type"/>
        <xsd:element ref="dc:title" minOccurs="0" maxOccurs="1" ma:index="3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6AF81612-7E35-433D-AA31-1E3677D9E0BD}"/>
</file>

<file path=customXml/itemProps2.xml><?xml version="1.0" encoding="utf-8"?>
<ds:datastoreItem xmlns:ds="http://schemas.openxmlformats.org/officeDocument/2006/customXml" ds:itemID="{B6869912-F9E4-44FE-B9E4-B2A2E0C06151}"/>
</file>

<file path=customXml/itemProps3.xml><?xml version="1.0" encoding="utf-8"?>
<ds:datastoreItem xmlns:ds="http://schemas.openxmlformats.org/officeDocument/2006/customXml" ds:itemID="{34A66D90-962E-4669-9DEE-38210F869959}"/>
</file>

<file path=docProps/app.xml><?xml version="1.0" encoding="utf-8"?>
<Properties xmlns="http://schemas.openxmlformats.org/officeDocument/2006/extended-properties" xmlns:vt="http://schemas.openxmlformats.org/officeDocument/2006/docPropsVTypes">
  <TotalTime>83</TotalTime>
  <Words>638</Words>
  <Application>Microsoft Office PowerPoint</Application>
  <PresentationFormat>Widescreen</PresentationFormat>
  <Paragraphs>83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Arial</vt:lpstr>
      <vt:lpstr>Calibri</vt:lpstr>
      <vt:lpstr>Comic Sans MS</vt:lpstr>
      <vt:lpstr>Office Theme</vt:lpstr>
      <vt:lpstr>PowerPoint Presentation</vt:lpstr>
      <vt:lpstr>Self Assess</vt:lpstr>
      <vt:lpstr>Progress Indicators</vt:lpstr>
      <vt:lpstr>What could be added/changed to make this crash less harmful?</vt:lpstr>
      <vt:lpstr>Speed doesn’t kill you!!! Stopping does</vt:lpstr>
      <vt:lpstr>PowerPoint Presentation</vt:lpstr>
      <vt:lpstr>PowerPoint Presentation</vt:lpstr>
      <vt:lpstr>PowerPoint Presentation</vt:lpstr>
      <vt:lpstr>Key Points- can be applied to all questions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Plenary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Dawn Sutton</dc:creator>
  <cp:lastModifiedBy>Dawn Sutton</cp:lastModifiedBy>
  <cp:revision>9</cp:revision>
  <dcterms:created xsi:type="dcterms:W3CDTF">2019-11-05T19:03:23Z</dcterms:created>
  <dcterms:modified xsi:type="dcterms:W3CDTF">2020-07-01T12:30:54Z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0x010100571D201D27314143BE863E8D07D284B8</vt:lpwstr>
  </property>
</Properties>
</file>