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s/slide11.xml" ContentType="application/vnd.openxmlformats-officedocument.presentationml.slide+xml"/>
  <Override PartName="/ppt/slides/slide7.xml" ContentType="application/vnd.openxmlformats-officedocument.presentationml.slide+xml"/>
  <Override PartName="/ppt/slides/slide6.xml" ContentType="application/vnd.openxmlformats-officedocument.presentationml.slide+xml"/>
  <Override PartName="/ppt/slides/slide5.xml" ContentType="application/vnd.openxmlformats-officedocument.presentationml.slide+xml"/>
  <Override PartName="/ppt/slides/slide4.xml" ContentType="application/vnd.openxmlformats-officedocument.presentationml.slide+xml"/>
  <Override PartName="/ppt/slides/slide3.xml" ContentType="application/vnd.openxmlformats-officedocument.presentationml.slide+xml"/>
  <Override PartName="/ppt/slides/slide2.xml" ContentType="application/vnd.openxmlformats-officedocument.presentationml.slide+xml"/>
  <Override PartName="/ppt/slides/slide1.xml" ContentType="application/vnd.openxmlformats-officedocument.presentationml.slide+xml"/>
  <Override PartName="/ppt/slides/slide8.xml" ContentType="application/vnd.openxmlformats-officedocument.presentationml.slide+xml"/>
  <Override PartName="/ppt/slides/slide10.xml" ContentType="application/vnd.openxmlformats-officedocument.presentationml.slide+xml"/>
  <Override PartName="/ppt/slides/slide16.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9.xml" ContentType="application/vnd.openxmlformats-officedocument.presentationml.slide+xml"/>
  <Override PartName="/ppt/slides/slide15.xml" ContentType="application/vnd.openxmlformats-officedocument.presentationml.slide+xml"/>
  <Override PartName="/ppt/notesSlides/notesSlide2.xml" ContentType="application/vnd.openxmlformats-officedocument.presentationml.notesSlide+xml"/>
  <Override PartName="/ppt/slideMasters/slideMaster2.xml" ContentType="application/vnd.openxmlformats-officedocument.presentationml.slideMaster+xml"/>
  <Override PartName="/ppt/notesSlides/notesSlide3.xml" ContentType="application/vnd.openxmlformats-officedocument.presentationml.notesSlide+xml"/>
  <Override PartName="/ppt/slideMasters/slideMaster3.xml" ContentType="application/vnd.openxmlformats-officedocument.presentationml.slideMaster+xml"/>
  <Override PartName="/ppt/slideMasters/slideMaster1.xml" ContentType="application/vnd.openxmlformats-officedocument.presentationml.slideMaster+xml"/>
  <Override PartName="/ppt/notesSlides/notesSlide1.xml" ContentType="application/vnd.openxmlformats-officedocument.presentationml.notesSlide+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8.xml" ContentType="application/vnd.openxmlformats-officedocument.presentationml.slideLayout+xml"/>
  <Override PartName="/ppt/slideLayouts/slideLayout7.xml" ContentType="application/vnd.openxmlformats-officedocument.presentationml.slideLayout+xml"/>
  <Override PartName="/ppt/slideLayouts/slideLayout6.xml" ContentType="application/vnd.openxmlformats-officedocument.presentationml.slideLayout+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0.xml" ContentType="application/vnd.openxmlformats-officedocument.presentationml.slideLayout+xml"/>
  <Override PartName="/ppt/slideLayouts/slideLayout29.xml" ContentType="application/vnd.openxmlformats-officedocument.presentationml.slideLayout+xml"/>
  <Override PartName="/ppt/slideLayouts/slideLayout28.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7.xml" ContentType="application/vnd.openxmlformats-officedocument.presentationml.slideLayout+xml"/>
  <Override PartName="/ppt/slideLayouts/slideLayout26.xml" ContentType="application/vnd.openxmlformats-officedocument.presentationml.slideLayout+xml"/>
  <Override PartName="/ppt/slideLayouts/slideLayout25.xml" ContentType="application/vnd.openxmlformats-officedocument.presentationml.slideLayout+xml"/>
  <Override PartName="/ppt/notesMasters/notesMaster1.xml" ContentType="application/vnd.openxmlformats-officedocument.presentationml.notesMaster+xml"/>
  <Override PartName="/ppt/theme/theme2.xml" ContentType="application/vnd.openxmlformats-officedocument.theme+xml"/>
  <Override PartName="/ppt/theme/theme1.xml" ContentType="application/vnd.openxmlformats-officedocument.theme+xml"/>
  <Override PartName="/ppt/theme/theme4.xml" ContentType="application/vnd.openxmlformats-officedocument.theme+xml"/>
  <Override PartName="/ppt/theme/theme3.xml" ContentType="application/vnd.openxmlformats-officedocument.theme+xml"/>
  <Override PartName="/ppt/tableStyles.xml" ContentType="application/vnd.openxmlformats-officedocument.presentationml.tableStyles+xml"/>
  <Override PartName="/ppt/viewProps.xml" ContentType="application/vnd.openxmlformats-officedocument.presentationml.viewProps+xml"/>
  <Override PartName="/ppt/presProps.xml" ContentType="application/vnd.openxmlformats-officedocument.presentationml.presProps+xml"/>
  <Override PartName="/docProps/app.xml" ContentType="application/vnd.openxmlformats-officedocument.extended-properties+xml"/>
  <Override PartName="/docProps/core.xml" ContentType="application/vnd.openxmlformats-package.core-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2" r:id="rId2"/>
    <p:sldMasterId id="2147483684" r:id="rId3"/>
  </p:sldMasterIdLst>
  <p:notesMasterIdLst>
    <p:notesMasterId r:id="rId20"/>
  </p:notesMasterIdLst>
  <p:sldIdLst>
    <p:sldId id="261" r:id="rId4"/>
    <p:sldId id="257" r:id="rId5"/>
    <p:sldId id="292" r:id="rId6"/>
    <p:sldId id="293" r:id="rId7"/>
    <p:sldId id="294" r:id="rId8"/>
    <p:sldId id="295" r:id="rId9"/>
    <p:sldId id="296" r:id="rId10"/>
    <p:sldId id="265" r:id="rId11"/>
    <p:sldId id="266" r:id="rId12"/>
    <p:sldId id="267" r:id="rId13"/>
    <p:sldId id="268" r:id="rId14"/>
    <p:sldId id="273" r:id="rId15"/>
    <p:sldId id="270" r:id="rId16"/>
    <p:sldId id="269" r:id="rId17"/>
    <p:sldId id="272" r:id="rId18"/>
    <p:sldId id="271" r:id="rId19"/>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026" autoAdjust="0"/>
    <p:restoredTop sz="87955" autoAdjust="0"/>
  </p:normalViewPr>
  <p:slideViewPr>
    <p:cSldViewPr snapToGrid="0">
      <p:cViewPr varScale="1">
        <p:scale>
          <a:sx n="64" d="100"/>
          <a:sy n="64" d="100"/>
        </p:scale>
        <p:origin x="714"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customXml" Target="../customXml/item2.xml"/><Relationship Id="rId3" Type="http://schemas.openxmlformats.org/officeDocument/2006/relationships/slideMaster" Target="slideMasters/slideMaster3.xml"/><Relationship Id="rId21" Type="http://schemas.openxmlformats.org/officeDocument/2006/relationships/presProps" Target="presProps.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customXml" Target="../customXml/item1.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tableStyles" Target="tableStyle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theme" Target="theme/theme1.xml"/><Relationship Id="rId10" Type="http://schemas.openxmlformats.org/officeDocument/2006/relationships/slide" Target="slides/slide7.xml"/><Relationship Id="rId19" Type="http://schemas.openxmlformats.org/officeDocument/2006/relationships/slide" Target="slides/slide16.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viewProps" Target="viewProps.xml"/><Relationship Id="rId27" Type="http://schemas.openxmlformats.org/officeDocument/2006/relationships/customXml" Target="../customXml/item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06BCABC-1891-4EA8-BE0D-3118CDD2628D}" type="datetimeFigureOut">
              <a:rPr lang="en-GB" smtClean="0"/>
              <a:t>12/03/2020</a:t>
            </a:fld>
            <a:endParaRPr lang="en-GB"/>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C6A6B15-45E8-41DC-9283-E479D769DDAD}" type="slidenum">
              <a:rPr lang="en-GB" smtClean="0"/>
              <a:t>‹#›</a:t>
            </a:fld>
            <a:endParaRPr lang="en-GB"/>
          </a:p>
        </p:txBody>
      </p:sp>
    </p:spTree>
    <p:extLst>
      <p:ext uri="{BB962C8B-B14F-4D97-AF65-F5344CB8AC3E}">
        <p14:creationId xmlns:p14="http://schemas.microsoft.com/office/powerpoint/2010/main" val="424102282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28B4637B-FEFC-4C46-AF30-95C84C75D523}"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5</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94604085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Can be printed off. Word document version also included.</a:t>
            </a:r>
          </a:p>
        </p:txBody>
      </p:sp>
      <p:sp>
        <p:nvSpPr>
          <p:cNvPr id="4" name="Slide Number Placeholder 3"/>
          <p:cNvSpPr>
            <a:spLocks noGrp="1"/>
          </p:cNvSpPr>
          <p:nvPr>
            <p:ph type="sldNum" sz="quarter" idx="5"/>
          </p:nvPr>
        </p:nvSpPr>
        <p:spPr/>
        <p:txBody>
          <a:bodyPr/>
          <a:lstStyle/>
          <a:p>
            <a:fld id="{AC6A6B15-45E8-41DC-9283-E479D769DDAD}" type="slidenum">
              <a:rPr lang="en-GB" smtClean="0"/>
              <a:t>14</a:t>
            </a:fld>
            <a:endParaRPr lang="en-GB"/>
          </a:p>
        </p:txBody>
      </p:sp>
    </p:spTree>
    <p:extLst>
      <p:ext uri="{BB962C8B-B14F-4D97-AF65-F5344CB8AC3E}">
        <p14:creationId xmlns:p14="http://schemas.microsoft.com/office/powerpoint/2010/main" val="114238729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To print off</a:t>
            </a:r>
          </a:p>
        </p:txBody>
      </p:sp>
      <p:sp>
        <p:nvSpPr>
          <p:cNvPr id="4" name="Slide Number Placeholder 3"/>
          <p:cNvSpPr>
            <a:spLocks noGrp="1"/>
          </p:cNvSpPr>
          <p:nvPr>
            <p:ph type="sldNum" sz="quarter" idx="5"/>
          </p:nvPr>
        </p:nvSpPr>
        <p:spPr/>
        <p:txBody>
          <a:bodyPr/>
          <a:lstStyle/>
          <a:p>
            <a:fld id="{AC6A6B15-45E8-41DC-9283-E479D769DDAD}" type="slidenum">
              <a:rPr lang="en-GB" smtClean="0"/>
              <a:t>16</a:t>
            </a:fld>
            <a:endParaRPr lang="en-GB"/>
          </a:p>
        </p:txBody>
      </p:sp>
    </p:spTree>
    <p:extLst>
      <p:ext uri="{BB962C8B-B14F-4D97-AF65-F5344CB8AC3E}">
        <p14:creationId xmlns:p14="http://schemas.microsoft.com/office/powerpoint/2010/main" val="100353686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48CC1388-02CD-4029-B61A-A5F2ACAEF2E6}" type="datetimeFigureOut">
              <a:rPr lang="en-GB" smtClean="0"/>
              <a:t>12/03/2020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E13E7AE0-7BE9-4869-A285-588BBE4587D7}" type="slidenum">
              <a:rPr lang="en-GB" smtClean="0"/>
              <a:t>‹#›</a:t>
            </a:fld>
            <a:endParaRPr lang="en-GB"/>
          </a:p>
        </p:txBody>
      </p:sp>
    </p:spTree>
    <p:extLst>
      <p:ext uri="{BB962C8B-B14F-4D97-AF65-F5344CB8AC3E}">
        <p14:creationId xmlns:p14="http://schemas.microsoft.com/office/powerpoint/2010/main" val="389440116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8CC1388-02CD-4029-B61A-A5F2ACAEF2E6}" type="datetimeFigureOut">
              <a:rPr lang="en-GB" smtClean="0"/>
              <a:t>12/03/2020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E13E7AE0-7BE9-4869-A285-588BBE4587D7}" type="slidenum">
              <a:rPr lang="en-GB" smtClean="0"/>
              <a:t>‹#›</a:t>
            </a:fld>
            <a:endParaRPr lang="en-GB"/>
          </a:p>
        </p:txBody>
      </p:sp>
    </p:spTree>
    <p:extLst>
      <p:ext uri="{BB962C8B-B14F-4D97-AF65-F5344CB8AC3E}">
        <p14:creationId xmlns:p14="http://schemas.microsoft.com/office/powerpoint/2010/main" val="247608557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8CC1388-02CD-4029-B61A-A5F2ACAEF2E6}" type="datetimeFigureOut">
              <a:rPr lang="en-GB" smtClean="0"/>
              <a:t>12/03/2020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E13E7AE0-7BE9-4869-A285-588BBE4587D7}" type="slidenum">
              <a:rPr lang="en-GB" smtClean="0"/>
              <a:t>‹#›</a:t>
            </a:fld>
            <a:endParaRPr lang="en-GB"/>
          </a:p>
        </p:txBody>
      </p:sp>
    </p:spTree>
    <p:extLst>
      <p:ext uri="{BB962C8B-B14F-4D97-AF65-F5344CB8AC3E}">
        <p14:creationId xmlns:p14="http://schemas.microsoft.com/office/powerpoint/2010/main" val="63856973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6DBDEAEA-F32F-44AE-98CD-0EC874125400}" type="datetimeFigureOut">
              <a:rPr lang="es-ES" smtClean="0"/>
              <a:t>12/03/2020</a:t>
            </a:fld>
            <a:endParaRPr lang="es-ES"/>
          </a:p>
        </p:txBody>
      </p:sp>
      <p:sp>
        <p:nvSpPr>
          <p:cNvPr id="5" name="Footer Placeholder 4"/>
          <p:cNvSpPr>
            <a:spLocks noGrp="1"/>
          </p:cNvSpPr>
          <p:nvPr>
            <p:ph type="ftr" sz="quarter" idx="11"/>
          </p:nvPr>
        </p:nvSpPr>
        <p:spPr/>
        <p:txBody>
          <a:bodyPr/>
          <a:lstStyle/>
          <a:p>
            <a:endParaRPr lang="es-ES"/>
          </a:p>
        </p:txBody>
      </p:sp>
      <p:sp>
        <p:nvSpPr>
          <p:cNvPr id="6" name="Slide Number Placeholder 5"/>
          <p:cNvSpPr>
            <a:spLocks noGrp="1"/>
          </p:cNvSpPr>
          <p:nvPr>
            <p:ph type="sldNum" sz="quarter" idx="12"/>
          </p:nvPr>
        </p:nvSpPr>
        <p:spPr/>
        <p:txBody>
          <a:bodyPr/>
          <a:lstStyle/>
          <a:p>
            <a:fld id="{B58692CE-ED71-4006-9318-692E6D654DFA}" type="slidenum">
              <a:rPr lang="es-ES" smtClean="0"/>
              <a:t>‹#›</a:t>
            </a:fld>
            <a:endParaRPr lang="es-ES"/>
          </a:p>
        </p:txBody>
      </p:sp>
    </p:spTree>
    <p:extLst>
      <p:ext uri="{BB962C8B-B14F-4D97-AF65-F5344CB8AC3E}">
        <p14:creationId xmlns:p14="http://schemas.microsoft.com/office/powerpoint/2010/main" val="170257850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6DBDEAEA-F32F-44AE-98CD-0EC874125400}" type="datetimeFigureOut">
              <a:rPr lang="es-ES" smtClean="0"/>
              <a:t>12/03/2020</a:t>
            </a:fld>
            <a:endParaRPr lang="es-ES"/>
          </a:p>
        </p:txBody>
      </p:sp>
      <p:sp>
        <p:nvSpPr>
          <p:cNvPr id="5" name="Footer Placeholder 4"/>
          <p:cNvSpPr>
            <a:spLocks noGrp="1"/>
          </p:cNvSpPr>
          <p:nvPr>
            <p:ph type="ftr" sz="quarter" idx="11"/>
          </p:nvPr>
        </p:nvSpPr>
        <p:spPr/>
        <p:txBody>
          <a:bodyPr/>
          <a:lstStyle/>
          <a:p>
            <a:endParaRPr lang="es-ES"/>
          </a:p>
        </p:txBody>
      </p:sp>
      <p:sp>
        <p:nvSpPr>
          <p:cNvPr id="6" name="Slide Number Placeholder 5"/>
          <p:cNvSpPr>
            <a:spLocks noGrp="1"/>
          </p:cNvSpPr>
          <p:nvPr>
            <p:ph type="sldNum" sz="quarter" idx="12"/>
          </p:nvPr>
        </p:nvSpPr>
        <p:spPr/>
        <p:txBody>
          <a:bodyPr/>
          <a:lstStyle/>
          <a:p>
            <a:fld id="{B58692CE-ED71-4006-9318-692E6D654DFA}" type="slidenum">
              <a:rPr lang="es-ES" smtClean="0"/>
              <a:t>‹#›</a:t>
            </a:fld>
            <a:endParaRPr lang="es-ES"/>
          </a:p>
        </p:txBody>
      </p:sp>
    </p:spTree>
    <p:extLst>
      <p:ext uri="{BB962C8B-B14F-4D97-AF65-F5344CB8AC3E}">
        <p14:creationId xmlns:p14="http://schemas.microsoft.com/office/powerpoint/2010/main" val="60732455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6DBDEAEA-F32F-44AE-98CD-0EC874125400}" type="datetimeFigureOut">
              <a:rPr lang="es-ES" smtClean="0"/>
              <a:t>12/03/2020</a:t>
            </a:fld>
            <a:endParaRPr lang="es-ES"/>
          </a:p>
        </p:txBody>
      </p:sp>
      <p:sp>
        <p:nvSpPr>
          <p:cNvPr id="5" name="Footer Placeholder 4"/>
          <p:cNvSpPr>
            <a:spLocks noGrp="1"/>
          </p:cNvSpPr>
          <p:nvPr>
            <p:ph type="ftr" sz="quarter" idx="11"/>
          </p:nvPr>
        </p:nvSpPr>
        <p:spPr/>
        <p:txBody>
          <a:bodyPr/>
          <a:lstStyle/>
          <a:p>
            <a:endParaRPr lang="es-ES"/>
          </a:p>
        </p:txBody>
      </p:sp>
      <p:sp>
        <p:nvSpPr>
          <p:cNvPr id="6" name="Slide Number Placeholder 5"/>
          <p:cNvSpPr>
            <a:spLocks noGrp="1"/>
          </p:cNvSpPr>
          <p:nvPr>
            <p:ph type="sldNum" sz="quarter" idx="12"/>
          </p:nvPr>
        </p:nvSpPr>
        <p:spPr/>
        <p:txBody>
          <a:bodyPr/>
          <a:lstStyle/>
          <a:p>
            <a:fld id="{B58692CE-ED71-4006-9318-692E6D654DFA}" type="slidenum">
              <a:rPr lang="es-ES" smtClean="0"/>
              <a:t>‹#›</a:t>
            </a:fld>
            <a:endParaRPr lang="es-ES"/>
          </a:p>
        </p:txBody>
      </p:sp>
    </p:spTree>
    <p:extLst>
      <p:ext uri="{BB962C8B-B14F-4D97-AF65-F5344CB8AC3E}">
        <p14:creationId xmlns:p14="http://schemas.microsoft.com/office/powerpoint/2010/main" val="84607229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6DBDEAEA-F32F-44AE-98CD-0EC874125400}" type="datetimeFigureOut">
              <a:rPr lang="es-ES" smtClean="0"/>
              <a:t>12/03/2020</a:t>
            </a:fld>
            <a:endParaRPr lang="es-ES"/>
          </a:p>
        </p:txBody>
      </p:sp>
      <p:sp>
        <p:nvSpPr>
          <p:cNvPr id="6" name="Footer Placeholder 5"/>
          <p:cNvSpPr>
            <a:spLocks noGrp="1"/>
          </p:cNvSpPr>
          <p:nvPr>
            <p:ph type="ftr" sz="quarter" idx="11"/>
          </p:nvPr>
        </p:nvSpPr>
        <p:spPr/>
        <p:txBody>
          <a:bodyPr/>
          <a:lstStyle/>
          <a:p>
            <a:endParaRPr lang="es-ES"/>
          </a:p>
        </p:txBody>
      </p:sp>
      <p:sp>
        <p:nvSpPr>
          <p:cNvPr id="7" name="Slide Number Placeholder 6"/>
          <p:cNvSpPr>
            <a:spLocks noGrp="1"/>
          </p:cNvSpPr>
          <p:nvPr>
            <p:ph type="sldNum" sz="quarter" idx="12"/>
          </p:nvPr>
        </p:nvSpPr>
        <p:spPr/>
        <p:txBody>
          <a:bodyPr/>
          <a:lstStyle/>
          <a:p>
            <a:fld id="{B58692CE-ED71-4006-9318-692E6D654DFA}" type="slidenum">
              <a:rPr lang="es-ES" smtClean="0"/>
              <a:t>‹#›</a:t>
            </a:fld>
            <a:endParaRPr lang="es-ES"/>
          </a:p>
        </p:txBody>
      </p:sp>
    </p:spTree>
    <p:extLst>
      <p:ext uri="{BB962C8B-B14F-4D97-AF65-F5344CB8AC3E}">
        <p14:creationId xmlns:p14="http://schemas.microsoft.com/office/powerpoint/2010/main" val="415402246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6DBDEAEA-F32F-44AE-98CD-0EC874125400}" type="datetimeFigureOut">
              <a:rPr lang="es-ES" smtClean="0"/>
              <a:t>12/03/2020</a:t>
            </a:fld>
            <a:endParaRPr lang="es-ES"/>
          </a:p>
        </p:txBody>
      </p:sp>
      <p:sp>
        <p:nvSpPr>
          <p:cNvPr id="8" name="Footer Placeholder 7"/>
          <p:cNvSpPr>
            <a:spLocks noGrp="1"/>
          </p:cNvSpPr>
          <p:nvPr>
            <p:ph type="ftr" sz="quarter" idx="11"/>
          </p:nvPr>
        </p:nvSpPr>
        <p:spPr/>
        <p:txBody>
          <a:bodyPr/>
          <a:lstStyle/>
          <a:p>
            <a:endParaRPr lang="es-ES"/>
          </a:p>
        </p:txBody>
      </p:sp>
      <p:sp>
        <p:nvSpPr>
          <p:cNvPr id="9" name="Slide Number Placeholder 8"/>
          <p:cNvSpPr>
            <a:spLocks noGrp="1"/>
          </p:cNvSpPr>
          <p:nvPr>
            <p:ph type="sldNum" sz="quarter" idx="12"/>
          </p:nvPr>
        </p:nvSpPr>
        <p:spPr/>
        <p:txBody>
          <a:bodyPr/>
          <a:lstStyle/>
          <a:p>
            <a:fld id="{B58692CE-ED71-4006-9318-692E6D654DFA}" type="slidenum">
              <a:rPr lang="es-ES" smtClean="0"/>
              <a:t>‹#›</a:t>
            </a:fld>
            <a:endParaRPr lang="es-ES"/>
          </a:p>
        </p:txBody>
      </p:sp>
    </p:spTree>
    <p:extLst>
      <p:ext uri="{BB962C8B-B14F-4D97-AF65-F5344CB8AC3E}">
        <p14:creationId xmlns:p14="http://schemas.microsoft.com/office/powerpoint/2010/main" val="112469612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6DBDEAEA-F32F-44AE-98CD-0EC874125400}" type="datetimeFigureOut">
              <a:rPr lang="es-ES" smtClean="0"/>
              <a:t>12/03/2020</a:t>
            </a:fld>
            <a:endParaRPr lang="es-ES"/>
          </a:p>
        </p:txBody>
      </p:sp>
      <p:sp>
        <p:nvSpPr>
          <p:cNvPr id="4" name="Footer Placeholder 3"/>
          <p:cNvSpPr>
            <a:spLocks noGrp="1"/>
          </p:cNvSpPr>
          <p:nvPr>
            <p:ph type="ftr" sz="quarter" idx="11"/>
          </p:nvPr>
        </p:nvSpPr>
        <p:spPr/>
        <p:txBody>
          <a:bodyPr/>
          <a:lstStyle/>
          <a:p>
            <a:endParaRPr lang="es-ES"/>
          </a:p>
        </p:txBody>
      </p:sp>
      <p:sp>
        <p:nvSpPr>
          <p:cNvPr id="5" name="Slide Number Placeholder 4"/>
          <p:cNvSpPr>
            <a:spLocks noGrp="1"/>
          </p:cNvSpPr>
          <p:nvPr>
            <p:ph type="sldNum" sz="quarter" idx="12"/>
          </p:nvPr>
        </p:nvSpPr>
        <p:spPr/>
        <p:txBody>
          <a:bodyPr/>
          <a:lstStyle/>
          <a:p>
            <a:fld id="{B58692CE-ED71-4006-9318-692E6D654DFA}" type="slidenum">
              <a:rPr lang="es-ES" smtClean="0"/>
              <a:t>‹#›</a:t>
            </a:fld>
            <a:endParaRPr lang="es-ES"/>
          </a:p>
        </p:txBody>
      </p:sp>
    </p:spTree>
    <p:extLst>
      <p:ext uri="{BB962C8B-B14F-4D97-AF65-F5344CB8AC3E}">
        <p14:creationId xmlns:p14="http://schemas.microsoft.com/office/powerpoint/2010/main" val="47467424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DBDEAEA-F32F-44AE-98CD-0EC874125400}" type="datetimeFigureOut">
              <a:rPr lang="es-ES" smtClean="0"/>
              <a:t>12/03/2020</a:t>
            </a:fld>
            <a:endParaRPr lang="es-ES"/>
          </a:p>
        </p:txBody>
      </p:sp>
      <p:sp>
        <p:nvSpPr>
          <p:cNvPr id="3" name="Footer Placeholder 2"/>
          <p:cNvSpPr>
            <a:spLocks noGrp="1"/>
          </p:cNvSpPr>
          <p:nvPr>
            <p:ph type="ftr" sz="quarter" idx="11"/>
          </p:nvPr>
        </p:nvSpPr>
        <p:spPr/>
        <p:txBody>
          <a:bodyPr/>
          <a:lstStyle/>
          <a:p>
            <a:endParaRPr lang="es-ES"/>
          </a:p>
        </p:txBody>
      </p:sp>
      <p:sp>
        <p:nvSpPr>
          <p:cNvPr id="4" name="Slide Number Placeholder 3"/>
          <p:cNvSpPr>
            <a:spLocks noGrp="1"/>
          </p:cNvSpPr>
          <p:nvPr>
            <p:ph type="sldNum" sz="quarter" idx="12"/>
          </p:nvPr>
        </p:nvSpPr>
        <p:spPr/>
        <p:txBody>
          <a:bodyPr/>
          <a:lstStyle/>
          <a:p>
            <a:fld id="{B58692CE-ED71-4006-9318-692E6D654DFA}" type="slidenum">
              <a:rPr lang="es-ES" smtClean="0"/>
              <a:t>‹#›</a:t>
            </a:fld>
            <a:endParaRPr lang="es-ES"/>
          </a:p>
        </p:txBody>
      </p:sp>
    </p:spTree>
    <p:extLst>
      <p:ext uri="{BB962C8B-B14F-4D97-AF65-F5344CB8AC3E}">
        <p14:creationId xmlns:p14="http://schemas.microsoft.com/office/powerpoint/2010/main" val="127173154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6DBDEAEA-F32F-44AE-98CD-0EC874125400}" type="datetimeFigureOut">
              <a:rPr lang="es-ES" smtClean="0"/>
              <a:t>12/03/2020</a:t>
            </a:fld>
            <a:endParaRPr lang="es-ES"/>
          </a:p>
        </p:txBody>
      </p:sp>
      <p:sp>
        <p:nvSpPr>
          <p:cNvPr id="6" name="Footer Placeholder 5"/>
          <p:cNvSpPr>
            <a:spLocks noGrp="1"/>
          </p:cNvSpPr>
          <p:nvPr>
            <p:ph type="ftr" sz="quarter" idx="11"/>
          </p:nvPr>
        </p:nvSpPr>
        <p:spPr/>
        <p:txBody>
          <a:bodyPr/>
          <a:lstStyle/>
          <a:p>
            <a:endParaRPr lang="es-ES"/>
          </a:p>
        </p:txBody>
      </p:sp>
      <p:sp>
        <p:nvSpPr>
          <p:cNvPr id="7" name="Slide Number Placeholder 6"/>
          <p:cNvSpPr>
            <a:spLocks noGrp="1"/>
          </p:cNvSpPr>
          <p:nvPr>
            <p:ph type="sldNum" sz="quarter" idx="12"/>
          </p:nvPr>
        </p:nvSpPr>
        <p:spPr/>
        <p:txBody>
          <a:bodyPr/>
          <a:lstStyle/>
          <a:p>
            <a:fld id="{B58692CE-ED71-4006-9318-692E6D654DFA}" type="slidenum">
              <a:rPr lang="es-ES" smtClean="0"/>
              <a:t>‹#›</a:t>
            </a:fld>
            <a:endParaRPr lang="es-ES"/>
          </a:p>
        </p:txBody>
      </p:sp>
    </p:spTree>
    <p:extLst>
      <p:ext uri="{BB962C8B-B14F-4D97-AF65-F5344CB8AC3E}">
        <p14:creationId xmlns:p14="http://schemas.microsoft.com/office/powerpoint/2010/main" val="258656935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8CC1388-02CD-4029-B61A-A5F2ACAEF2E6}" type="datetimeFigureOut">
              <a:rPr lang="en-GB" smtClean="0"/>
              <a:t>12/03/2020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E13E7AE0-7BE9-4869-A285-588BBE4587D7}" type="slidenum">
              <a:rPr lang="en-GB" smtClean="0"/>
              <a:t>‹#›</a:t>
            </a:fld>
            <a:endParaRPr lang="en-GB"/>
          </a:p>
        </p:txBody>
      </p:sp>
    </p:spTree>
    <p:extLst>
      <p:ext uri="{BB962C8B-B14F-4D97-AF65-F5344CB8AC3E}">
        <p14:creationId xmlns:p14="http://schemas.microsoft.com/office/powerpoint/2010/main" val="326715022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6DBDEAEA-F32F-44AE-98CD-0EC874125400}" type="datetimeFigureOut">
              <a:rPr lang="es-ES" smtClean="0"/>
              <a:t>12/03/2020</a:t>
            </a:fld>
            <a:endParaRPr lang="es-ES"/>
          </a:p>
        </p:txBody>
      </p:sp>
      <p:sp>
        <p:nvSpPr>
          <p:cNvPr id="6" name="Footer Placeholder 5"/>
          <p:cNvSpPr>
            <a:spLocks noGrp="1"/>
          </p:cNvSpPr>
          <p:nvPr>
            <p:ph type="ftr" sz="quarter" idx="11"/>
          </p:nvPr>
        </p:nvSpPr>
        <p:spPr/>
        <p:txBody>
          <a:bodyPr/>
          <a:lstStyle/>
          <a:p>
            <a:endParaRPr lang="es-ES"/>
          </a:p>
        </p:txBody>
      </p:sp>
      <p:sp>
        <p:nvSpPr>
          <p:cNvPr id="7" name="Slide Number Placeholder 6"/>
          <p:cNvSpPr>
            <a:spLocks noGrp="1"/>
          </p:cNvSpPr>
          <p:nvPr>
            <p:ph type="sldNum" sz="quarter" idx="12"/>
          </p:nvPr>
        </p:nvSpPr>
        <p:spPr/>
        <p:txBody>
          <a:bodyPr/>
          <a:lstStyle/>
          <a:p>
            <a:fld id="{B58692CE-ED71-4006-9318-692E6D654DFA}" type="slidenum">
              <a:rPr lang="es-ES" smtClean="0"/>
              <a:t>‹#›</a:t>
            </a:fld>
            <a:endParaRPr lang="es-ES"/>
          </a:p>
        </p:txBody>
      </p:sp>
    </p:spTree>
    <p:extLst>
      <p:ext uri="{BB962C8B-B14F-4D97-AF65-F5344CB8AC3E}">
        <p14:creationId xmlns:p14="http://schemas.microsoft.com/office/powerpoint/2010/main" val="217507589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6DBDEAEA-F32F-44AE-98CD-0EC874125400}" type="datetimeFigureOut">
              <a:rPr lang="es-ES" smtClean="0"/>
              <a:t>12/03/2020</a:t>
            </a:fld>
            <a:endParaRPr lang="es-ES"/>
          </a:p>
        </p:txBody>
      </p:sp>
      <p:sp>
        <p:nvSpPr>
          <p:cNvPr id="5" name="Footer Placeholder 4"/>
          <p:cNvSpPr>
            <a:spLocks noGrp="1"/>
          </p:cNvSpPr>
          <p:nvPr>
            <p:ph type="ftr" sz="quarter" idx="11"/>
          </p:nvPr>
        </p:nvSpPr>
        <p:spPr/>
        <p:txBody>
          <a:bodyPr/>
          <a:lstStyle/>
          <a:p>
            <a:endParaRPr lang="es-ES"/>
          </a:p>
        </p:txBody>
      </p:sp>
      <p:sp>
        <p:nvSpPr>
          <p:cNvPr id="6" name="Slide Number Placeholder 5"/>
          <p:cNvSpPr>
            <a:spLocks noGrp="1"/>
          </p:cNvSpPr>
          <p:nvPr>
            <p:ph type="sldNum" sz="quarter" idx="12"/>
          </p:nvPr>
        </p:nvSpPr>
        <p:spPr/>
        <p:txBody>
          <a:bodyPr/>
          <a:lstStyle/>
          <a:p>
            <a:fld id="{B58692CE-ED71-4006-9318-692E6D654DFA}" type="slidenum">
              <a:rPr lang="es-ES" smtClean="0"/>
              <a:t>‹#›</a:t>
            </a:fld>
            <a:endParaRPr lang="es-ES"/>
          </a:p>
        </p:txBody>
      </p:sp>
    </p:spTree>
    <p:extLst>
      <p:ext uri="{BB962C8B-B14F-4D97-AF65-F5344CB8AC3E}">
        <p14:creationId xmlns:p14="http://schemas.microsoft.com/office/powerpoint/2010/main" val="282847800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6DBDEAEA-F32F-44AE-98CD-0EC874125400}" type="datetimeFigureOut">
              <a:rPr lang="es-ES" smtClean="0"/>
              <a:t>12/03/2020</a:t>
            </a:fld>
            <a:endParaRPr lang="es-ES"/>
          </a:p>
        </p:txBody>
      </p:sp>
      <p:sp>
        <p:nvSpPr>
          <p:cNvPr id="5" name="Footer Placeholder 4"/>
          <p:cNvSpPr>
            <a:spLocks noGrp="1"/>
          </p:cNvSpPr>
          <p:nvPr>
            <p:ph type="ftr" sz="quarter" idx="11"/>
          </p:nvPr>
        </p:nvSpPr>
        <p:spPr/>
        <p:txBody>
          <a:bodyPr/>
          <a:lstStyle/>
          <a:p>
            <a:endParaRPr lang="es-ES"/>
          </a:p>
        </p:txBody>
      </p:sp>
      <p:sp>
        <p:nvSpPr>
          <p:cNvPr id="6" name="Slide Number Placeholder 5"/>
          <p:cNvSpPr>
            <a:spLocks noGrp="1"/>
          </p:cNvSpPr>
          <p:nvPr>
            <p:ph type="sldNum" sz="quarter" idx="12"/>
          </p:nvPr>
        </p:nvSpPr>
        <p:spPr/>
        <p:txBody>
          <a:bodyPr/>
          <a:lstStyle/>
          <a:p>
            <a:fld id="{B58692CE-ED71-4006-9318-692E6D654DFA}" type="slidenum">
              <a:rPr lang="es-ES" smtClean="0"/>
              <a:t>‹#›</a:t>
            </a:fld>
            <a:endParaRPr lang="es-ES"/>
          </a:p>
        </p:txBody>
      </p:sp>
    </p:spTree>
    <p:extLst>
      <p:ext uri="{BB962C8B-B14F-4D97-AF65-F5344CB8AC3E}">
        <p14:creationId xmlns:p14="http://schemas.microsoft.com/office/powerpoint/2010/main" val="83285735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17BDBBC3-5444-4F84-A768-229A6BFB3261}" type="datetimeFigureOut">
              <a:rPr lang="en-GB" smtClean="0"/>
              <a:t>12/03/2020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7BA9100B-D0D8-410B-8002-9A2775208D96}" type="slidenum">
              <a:rPr lang="en-GB" smtClean="0"/>
              <a:t>‹#›</a:t>
            </a:fld>
            <a:endParaRPr lang="en-GB"/>
          </a:p>
        </p:txBody>
      </p:sp>
    </p:spTree>
    <p:extLst>
      <p:ext uri="{BB962C8B-B14F-4D97-AF65-F5344CB8AC3E}">
        <p14:creationId xmlns:p14="http://schemas.microsoft.com/office/powerpoint/2010/main" val="590021912"/>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7BDBBC3-5444-4F84-A768-229A6BFB3261}" type="datetimeFigureOut">
              <a:rPr lang="en-GB" smtClean="0"/>
              <a:t>12/03/2020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7BA9100B-D0D8-410B-8002-9A2775208D96}" type="slidenum">
              <a:rPr lang="en-GB" smtClean="0"/>
              <a:t>‹#›</a:t>
            </a:fld>
            <a:endParaRPr lang="en-GB"/>
          </a:p>
        </p:txBody>
      </p:sp>
    </p:spTree>
    <p:extLst>
      <p:ext uri="{BB962C8B-B14F-4D97-AF65-F5344CB8AC3E}">
        <p14:creationId xmlns:p14="http://schemas.microsoft.com/office/powerpoint/2010/main" val="323319574"/>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17BDBBC3-5444-4F84-A768-229A6BFB3261}" type="datetimeFigureOut">
              <a:rPr lang="en-GB" smtClean="0"/>
              <a:t>12/03/2020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7BA9100B-D0D8-410B-8002-9A2775208D96}" type="slidenum">
              <a:rPr lang="en-GB" smtClean="0"/>
              <a:t>‹#›</a:t>
            </a:fld>
            <a:endParaRPr lang="en-GB"/>
          </a:p>
        </p:txBody>
      </p:sp>
    </p:spTree>
    <p:extLst>
      <p:ext uri="{BB962C8B-B14F-4D97-AF65-F5344CB8AC3E}">
        <p14:creationId xmlns:p14="http://schemas.microsoft.com/office/powerpoint/2010/main" val="933744013"/>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17BDBBC3-5444-4F84-A768-229A6BFB3261}" type="datetimeFigureOut">
              <a:rPr lang="en-GB" smtClean="0"/>
              <a:t>12/03/2020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7BA9100B-D0D8-410B-8002-9A2775208D96}" type="slidenum">
              <a:rPr lang="en-GB" smtClean="0"/>
              <a:t>‹#›</a:t>
            </a:fld>
            <a:endParaRPr lang="en-GB"/>
          </a:p>
        </p:txBody>
      </p:sp>
    </p:spTree>
    <p:extLst>
      <p:ext uri="{BB962C8B-B14F-4D97-AF65-F5344CB8AC3E}">
        <p14:creationId xmlns:p14="http://schemas.microsoft.com/office/powerpoint/2010/main" val="3408795314"/>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17BDBBC3-5444-4F84-A768-229A6BFB3261}" type="datetimeFigureOut">
              <a:rPr lang="en-GB" smtClean="0"/>
              <a:t>12/03/2020</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7BA9100B-D0D8-410B-8002-9A2775208D96}" type="slidenum">
              <a:rPr lang="en-GB" smtClean="0"/>
              <a:t>‹#›</a:t>
            </a:fld>
            <a:endParaRPr lang="en-GB"/>
          </a:p>
        </p:txBody>
      </p:sp>
    </p:spTree>
    <p:extLst>
      <p:ext uri="{BB962C8B-B14F-4D97-AF65-F5344CB8AC3E}">
        <p14:creationId xmlns:p14="http://schemas.microsoft.com/office/powerpoint/2010/main" val="2378375179"/>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17BDBBC3-5444-4F84-A768-229A6BFB3261}" type="datetimeFigureOut">
              <a:rPr lang="en-GB" smtClean="0"/>
              <a:t>12/03/2020</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7BA9100B-D0D8-410B-8002-9A2775208D96}" type="slidenum">
              <a:rPr lang="en-GB" smtClean="0"/>
              <a:t>‹#›</a:t>
            </a:fld>
            <a:endParaRPr lang="en-GB"/>
          </a:p>
        </p:txBody>
      </p:sp>
    </p:spTree>
    <p:extLst>
      <p:ext uri="{BB962C8B-B14F-4D97-AF65-F5344CB8AC3E}">
        <p14:creationId xmlns:p14="http://schemas.microsoft.com/office/powerpoint/2010/main" val="4135135053"/>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7BDBBC3-5444-4F84-A768-229A6BFB3261}" type="datetimeFigureOut">
              <a:rPr lang="en-GB" smtClean="0"/>
              <a:t>12/03/2020</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7BA9100B-D0D8-410B-8002-9A2775208D96}" type="slidenum">
              <a:rPr lang="en-GB" smtClean="0"/>
              <a:t>‹#›</a:t>
            </a:fld>
            <a:endParaRPr lang="en-GB"/>
          </a:p>
        </p:txBody>
      </p:sp>
    </p:spTree>
    <p:extLst>
      <p:ext uri="{BB962C8B-B14F-4D97-AF65-F5344CB8AC3E}">
        <p14:creationId xmlns:p14="http://schemas.microsoft.com/office/powerpoint/2010/main" val="232287383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8CC1388-02CD-4029-B61A-A5F2ACAEF2E6}" type="datetimeFigureOut">
              <a:rPr lang="en-GB" smtClean="0"/>
              <a:t>12/03/2020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E13E7AE0-7BE9-4869-A285-588BBE4587D7}" type="slidenum">
              <a:rPr lang="en-GB" smtClean="0"/>
              <a:t>‹#›</a:t>
            </a:fld>
            <a:endParaRPr lang="en-GB"/>
          </a:p>
        </p:txBody>
      </p:sp>
    </p:spTree>
    <p:extLst>
      <p:ext uri="{BB962C8B-B14F-4D97-AF65-F5344CB8AC3E}">
        <p14:creationId xmlns:p14="http://schemas.microsoft.com/office/powerpoint/2010/main" val="2801538282"/>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17BDBBC3-5444-4F84-A768-229A6BFB3261}" type="datetimeFigureOut">
              <a:rPr lang="en-GB" smtClean="0"/>
              <a:t>12/03/2020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7BA9100B-D0D8-410B-8002-9A2775208D96}" type="slidenum">
              <a:rPr lang="en-GB" smtClean="0"/>
              <a:t>‹#›</a:t>
            </a:fld>
            <a:endParaRPr lang="en-GB"/>
          </a:p>
        </p:txBody>
      </p:sp>
    </p:spTree>
    <p:extLst>
      <p:ext uri="{BB962C8B-B14F-4D97-AF65-F5344CB8AC3E}">
        <p14:creationId xmlns:p14="http://schemas.microsoft.com/office/powerpoint/2010/main" val="3151095145"/>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17BDBBC3-5444-4F84-A768-229A6BFB3261}" type="datetimeFigureOut">
              <a:rPr lang="en-GB" smtClean="0"/>
              <a:t>12/03/2020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7BA9100B-D0D8-410B-8002-9A2775208D96}" type="slidenum">
              <a:rPr lang="en-GB" smtClean="0"/>
              <a:t>‹#›</a:t>
            </a:fld>
            <a:endParaRPr lang="en-GB"/>
          </a:p>
        </p:txBody>
      </p:sp>
    </p:spTree>
    <p:extLst>
      <p:ext uri="{BB962C8B-B14F-4D97-AF65-F5344CB8AC3E}">
        <p14:creationId xmlns:p14="http://schemas.microsoft.com/office/powerpoint/2010/main" val="1014232248"/>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7BDBBC3-5444-4F84-A768-229A6BFB3261}" type="datetimeFigureOut">
              <a:rPr lang="en-GB" smtClean="0"/>
              <a:t>12/03/2020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7BA9100B-D0D8-410B-8002-9A2775208D96}" type="slidenum">
              <a:rPr lang="en-GB" smtClean="0"/>
              <a:t>‹#›</a:t>
            </a:fld>
            <a:endParaRPr lang="en-GB"/>
          </a:p>
        </p:txBody>
      </p:sp>
    </p:spTree>
    <p:extLst>
      <p:ext uri="{BB962C8B-B14F-4D97-AF65-F5344CB8AC3E}">
        <p14:creationId xmlns:p14="http://schemas.microsoft.com/office/powerpoint/2010/main" val="1509529097"/>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7BDBBC3-5444-4F84-A768-229A6BFB3261}" type="datetimeFigureOut">
              <a:rPr lang="en-GB" smtClean="0"/>
              <a:t>12/03/2020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7BA9100B-D0D8-410B-8002-9A2775208D96}" type="slidenum">
              <a:rPr lang="en-GB" smtClean="0"/>
              <a:t>‹#›</a:t>
            </a:fld>
            <a:endParaRPr lang="en-GB"/>
          </a:p>
        </p:txBody>
      </p:sp>
    </p:spTree>
    <p:extLst>
      <p:ext uri="{BB962C8B-B14F-4D97-AF65-F5344CB8AC3E}">
        <p14:creationId xmlns:p14="http://schemas.microsoft.com/office/powerpoint/2010/main" val="58811371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48CC1388-02CD-4029-B61A-A5F2ACAEF2E6}" type="datetimeFigureOut">
              <a:rPr lang="en-GB" smtClean="0"/>
              <a:t>12/03/2020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E13E7AE0-7BE9-4869-A285-588BBE4587D7}" type="slidenum">
              <a:rPr lang="en-GB" smtClean="0"/>
              <a:t>‹#›</a:t>
            </a:fld>
            <a:endParaRPr lang="en-GB"/>
          </a:p>
        </p:txBody>
      </p:sp>
    </p:spTree>
    <p:extLst>
      <p:ext uri="{BB962C8B-B14F-4D97-AF65-F5344CB8AC3E}">
        <p14:creationId xmlns:p14="http://schemas.microsoft.com/office/powerpoint/2010/main" val="357663584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48CC1388-02CD-4029-B61A-A5F2ACAEF2E6}" type="datetimeFigureOut">
              <a:rPr lang="en-GB" smtClean="0"/>
              <a:t>12/03/2020</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E13E7AE0-7BE9-4869-A285-588BBE4587D7}" type="slidenum">
              <a:rPr lang="en-GB" smtClean="0"/>
              <a:t>‹#›</a:t>
            </a:fld>
            <a:endParaRPr lang="en-GB"/>
          </a:p>
        </p:txBody>
      </p:sp>
    </p:spTree>
    <p:extLst>
      <p:ext uri="{BB962C8B-B14F-4D97-AF65-F5344CB8AC3E}">
        <p14:creationId xmlns:p14="http://schemas.microsoft.com/office/powerpoint/2010/main" val="219929987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48CC1388-02CD-4029-B61A-A5F2ACAEF2E6}" type="datetimeFigureOut">
              <a:rPr lang="en-GB" smtClean="0"/>
              <a:t>12/03/2020</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E13E7AE0-7BE9-4869-A285-588BBE4587D7}" type="slidenum">
              <a:rPr lang="en-GB" smtClean="0"/>
              <a:t>‹#›</a:t>
            </a:fld>
            <a:endParaRPr lang="en-GB"/>
          </a:p>
        </p:txBody>
      </p:sp>
    </p:spTree>
    <p:extLst>
      <p:ext uri="{BB962C8B-B14F-4D97-AF65-F5344CB8AC3E}">
        <p14:creationId xmlns:p14="http://schemas.microsoft.com/office/powerpoint/2010/main" val="429150078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8CC1388-02CD-4029-B61A-A5F2ACAEF2E6}" type="datetimeFigureOut">
              <a:rPr lang="en-GB" smtClean="0"/>
              <a:t>12/03/2020</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E13E7AE0-7BE9-4869-A285-588BBE4587D7}" type="slidenum">
              <a:rPr lang="en-GB" smtClean="0"/>
              <a:t>‹#›</a:t>
            </a:fld>
            <a:endParaRPr lang="en-GB"/>
          </a:p>
        </p:txBody>
      </p:sp>
    </p:spTree>
    <p:extLst>
      <p:ext uri="{BB962C8B-B14F-4D97-AF65-F5344CB8AC3E}">
        <p14:creationId xmlns:p14="http://schemas.microsoft.com/office/powerpoint/2010/main" val="372976838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8CC1388-02CD-4029-B61A-A5F2ACAEF2E6}" type="datetimeFigureOut">
              <a:rPr lang="en-GB" smtClean="0"/>
              <a:t>12/03/2020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E13E7AE0-7BE9-4869-A285-588BBE4587D7}" type="slidenum">
              <a:rPr lang="en-GB" smtClean="0"/>
              <a:t>‹#›</a:t>
            </a:fld>
            <a:endParaRPr lang="en-GB"/>
          </a:p>
        </p:txBody>
      </p:sp>
    </p:spTree>
    <p:extLst>
      <p:ext uri="{BB962C8B-B14F-4D97-AF65-F5344CB8AC3E}">
        <p14:creationId xmlns:p14="http://schemas.microsoft.com/office/powerpoint/2010/main" val="317421313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8CC1388-02CD-4029-B61A-A5F2ACAEF2E6}" type="datetimeFigureOut">
              <a:rPr lang="en-GB" smtClean="0"/>
              <a:t>12/03/2020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E13E7AE0-7BE9-4869-A285-588BBE4587D7}" type="slidenum">
              <a:rPr lang="en-GB" smtClean="0"/>
              <a:t>‹#›</a:t>
            </a:fld>
            <a:endParaRPr lang="en-GB"/>
          </a:p>
        </p:txBody>
      </p:sp>
    </p:spTree>
    <p:extLst>
      <p:ext uri="{BB962C8B-B14F-4D97-AF65-F5344CB8AC3E}">
        <p14:creationId xmlns:p14="http://schemas.microsoft.com/office/powerpoint/2010/main" val="379453089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8CC1388-02CD-4029-B61A-A5F2ACAEF2E6}" type="datetimeFigureOut">
              <a:rPr lang="en-GB" smtClean="0"/>
              <a:t>12/03/2020</a:t>
            </a:fld>
            <a:endParaRPr lang="en-GB"/>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13E7AE0-7BE9-4869-A285-588BBE4587D7}" type="slidenum">
              <a:rPr lang="en-GB" smtClean="0"/>
              <a:t>‹#›</a:t>
            </a:fld>
            <a:endParaRPr lang="en-GB"/>
          </a:p>
        </p:txBody>
      </p:sp>
    </p:spTree>
    <p:extLst>
      <p:ext uri="{BB962C8B-B14F-4D97-AF65-F5344CB8AC3E}">
        <p14:creationId xmlns:p14="http://schemas.microsoft.com/office/powerpoint/2010/main" val="96303137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DBDEAEA-F32F-44AE-98CD-0EC874125400}" type="datetimeFigureOut">
              <a:rPr lang="es-ES" smtClean="0"/>
              <a:t>12/03/2020</a:t>
            </a:fld>
            <a:endParaRPr lang="es-E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E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58692CE-ED71-4006-9318-692E6D654DFA}" type="slidenum">
              <a:rPr lang="es-ES" smtClean="0"/>
              <a:t>‹#›</a:t>
            </a:fld>
            <a:endParaRPr lang="es-ES"/>
          </a:p>
        </p:txBody>
      </p:sp>
    </p:spTree>
    <p:extLst>
      <p:ext uri="{BB962C8B-B14F-4D97-AF65-F5344CB8AC3E}">
        <p14:creationId xmlns:p14="http://schemas.microsoft.com/office/powerpoint/2010/main" val="3718615916"/>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7BDBBC3-5444-4F84-A768-229A6BFB3261}" type="datetimeFigureOut">
              <a:rPr lang="en-GB" smtClean="0"/>
              <a:t>12/03/2020</a:t>
            </a:fld>
            <a:endParaRPr lang="en-GB"/>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BA9100B-D0D8-410B-8002-9A2775208D96}" type="slidenum">
              <a:rPr lang="en-GB" smtClean="0"/>
              <a:t>‹#›</a:t>
            </a:fld>
            <a:endParaRPr lang="en-GB"/>
          </a:p>
        </p:txBody>
      </p:sp>
    </p:spTree>
    <p:extLst>
      <p:ext uri="{BB962C8B-B14F-4D97-AF65-F5344CB8AC3E}">
        <p14:creationId xmlns:p14="http://schemas.microsoft.com/office/powerpoint/2010/main" val="1401935470"/>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image" Target="../media/image18.png"/><Relationship Id="rId13" Type="http://schemas.openxmlformats.org/officeDocument/2006/relationships/image" Target="../media/image23.png"/><Relationship Id="rId18" Type="http://schemas.openxmlformats.org/officeDocument/2006/relationships/image" Target="../media/image27.png"/><Relationship Id="rId3" Type="http://schemas.openxmlformats.org/officeDocument/2006/relationships/image" Target="../media/image15.png"/><Relationship Id="rId7" Type="http://schemas.openxmlformats.org/officeDocument/2006/relationships/image" Target="../media/image30.svg"/><Relationship Id="rId12" Type="http://schemas.openxmlformats.org/officeDocument/2006/relationships/image" Target="../media/image22.png"/><Relationship Id="rId17" Type="http://schemas.openxmlformats.org/officeDocument/2006/relationships/image" Target="../media/image40.svg"/><Relationship Id="rId2" Type="http://schemas.openxmlformats.org/officeDocument/2006/relationships/image" Target="../media/image14.png"/><Relationship Id="rId16" Type="http://schemas.openxmlformats.org/officeDocument/2006/relationships/image" Target="../media/image26.png"/><Relationship Id="rId1" Type="http://schemas.openxmlformats.org/officeDocument/2006/relationships/slideLayout" Target="../slideLayouts/slideLayout2.xml"/><Relationship Id="rId6" Type="http://schemas.openxmlformats.org/officeDocument/2006/relationships/image" Target="../media/image17.png"/><Relationship Id="rId11" Type="http://schemas.openxmlformats.org/officeDocument/2006/relationships/image" Target="../media/image21.png"/><Relationship Id="rId5" Type="http://schemas.openxmlformats.org/officeDocument/2006/relationships/image" Target="../media/image16.png"/><Relationship Id="rId15" Type="http://schemas.openxmlformats.org/officeDocument/2006/relationships/image" Target="../media/image25.png"/><Relationship Id="rId10" Type="http://schemas.openxmlformats.org/officeDocument/2006/relationships/image" Target="../media/image20.png"/><Relationship Id="rId4" Type="http://schemas.openxmlformats.org/officeDocument/2006/relationships/image" Target="../media/image27.svg"/><Relationship Id="rId9" Type="http://schemas.openxmlformats.org/officeDocument/2006/relationships/image" Target="../media/image19.png"/><Relationship Id="rId14" Type="http://schemas.openxmlformats.org/officeDocument/2006/relationships/image" Target="../media/image24.png"/></Relationships>
</file>

<file path=ppt/slides/_rels/slide11.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jp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4.xml"/></Relationships>
</file>

<file path=ppt/slides/_rels/slide16.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3.xml"/><Relationship Id="rId1" Type="http://schemas.openxmlformats.org/officeDocument/2006/relationships/slideLayout" Target="../slideLayouts/slideLayout13.xml"/><Relationship Id="rId4" Type="http://schemas.openxmlformats.org/officeDocument/2006/relationships/image" Target="../media/image34.png"/></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24.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4.xml"/></Relationships>
</file>

<file path=ppt/slides/_rels/slide7.xml.rels><?xml version="1.0" encoding="UTF-8" standalone="yes"?>
<Relationships xmlns="http://schemas.openxmlformats.org/package/2006/relationships"><Relationship Id="rId3" Type="http://schemas.openxmlformats.org/officeDocument/2006/relationships/image" Target="../media/image18.svg"/><Relationship Id="rId2" Type="http://schemas.openxmlformats.org/officeDocument/2006/relationships/image" Target="../media/image8.png"/><Relationship Id="rId1" Type="http://schemas.openxmlformats.org/officeDocument/2006/relationships/slideLayout" Target="../slideLayouts/slideLayout24.xml"/></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 Id="rId4" Type="http://schemas.openxmlformats.org/officeDocument/2006/relationships/image" Target="../media/image24.svg"/></Relationships>
</file>

<file path=ppt/slides/slide1.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CBE112-3EF9-4A2B-9BEB-6E4736565C28}"/>
              </a:ext>
            </a:extLst>
          </p:cNvPr>
          <p:cNvSpPr>
            <a:spLocks noGrp="1"/>
          </p:cNvSpPr>
          <p:nvPr>
            <p:ph type="ctrTitle"/>
          </p:nvPr>
        </p:nvSpPr>
        <p:spPr>
          <a:xfrm>
            <a:off x="685800" y="408571"/>
            <a:ext cx="7772400" cy="1191629"/>
          </a:xfrm>
          <a:solidFill>
            <a:schemeClr val="bg1"/>
          </a:solidFill>
          <a:ln w="38100">
            <a:solidFill>
              <a:srgbClr val="7030A0"/>
            </a:solidFill>
          </a:ln>
          <a:effectLst>
            <a:outerShdw blurRad="50800" dist="38100" dir="2700000" algn="tl" rotWithShape="0">
              <a:prstClr val="black">
                <a:alpha val="40000"/>
              </a:prstClr>
            </a:outerShdw>
          </a:effectLst>
        </p:spPr>
        <p:txBody>
          <a:bodyPr>
            <a:noAutofit/>
          </a:bodyPr>
          <a:lstStyle/>
          <a:p>
            <a:r>
              <a:rPr lang="en-GB" sz="4000" b="1" u="sng" dirty="0"/>
              <a:t>AQA English Language Paper 2 Section B/Question 5</a:t>
            </a:r>
          </a:p>
        </p:txBody>
      </p:sp>
      <p:sp>
        <p:nvSpPr>
          <p:cNvPr id="4" name="TextBox 3">
            <a:extLst>
              <a:ext uri="{FF2B5EF4-FFF2-40B4-BE49-F238E27FC236}">
                <a16:creationId xmlns:a16="http://schemas.microsoft.com/office/drawing/2014/main" id="{E1C8C76E-7AF6-4888-8864-A33E6658CBFE}"/>
              </a:ext>
            </a:extLst>
          </p:cNvPr>
          <p:cNvSpPr txBox="1"/>
          <p:nvPr/>
        </p:nvSpPr>
        <p:spPr>
          <a:xfrm>
            <a:off x="685799" y="1801230"/>
            <a:ext cx="7772399" cy="4431983"/>
          </a:xfrm>
          <a:prstGeom prst="rect">
            <a:avLst/>
          </a:prstGeom>
          <a:solidFill>
            <a:schemeClr val="bg1"/>
          </a:solidFill>
          <a:ln w="38100">
            <a:solidFill>
              <a:srgbClr val="7030A0"/>
            </a:solidFill>
          </a:ln>
          <a:effectLst>
            <a:outerShdw blurRad="50800" dist="38100" dir="2700000" algn="tl" rotWithShape="0">
              <a:prstClr val="black">
                <a:alpha val="40000"/>
              </a:prstClr>
            </a:outerShdw>
          </a:effectLst>
        </p:spPr>
        <p:txBody>
          <a:bodyPr wrap="square" rtlCol="0">
            <a:spAutoFit/>
          </a:bodyPr>
          <a:lstStyle/>
          <a:p>
            <a:r>
              <a:rPr lang="en-GB" dirty="0"/>
              <a:t>In Section B or Question 5 you’re asked to create a piece of non-fiction writing.</a:t>
            </a:r>
          </a:p>
          <a:p>
            <a:endParaRPr lang="en-GB" dirty="0"/>
          </a:p>
          <a:p>
            <a:r>
              <a:rPr lang="en-GB" dirty="0"/>
              <a:t>You’ll be given ONE task, there’s no choice in this one (sorry!)</a:t>
            </a:r>
          </a:p>
          <a:p>
            <a:endParaRPr lang="en-GB" dirty="0"/>
          </a:p>
          <a:p>
            <a:r>
              <a:rPr lang="en-GB" dirty="0"/>
              <a:t>Here’s an example P2 Q5 question:</a:t>
            </a:r>
          </a:p>
          <a:p>
            <a:endParaRPr lang="en-GB" dirty="0"/>
          </a:p>
          <a:p>
            <a:r>
              <a:rPr lang="en-GB" sz="1600" dirty="0"/>
              <a:t>“Fox hunting is a barbaric sport and it should be banned.”</a:t>
            </a:r>
          </a:p>
          <a:p>
            <a:r>
              <a:rPr lang="en-GB" sz="1600" b="1" i="1" dirty="0"/>
              <a:t>Write an essay for a school newsletter to explain your point of view on this topic.</a:t>
            </a:r>
          </a:p>
          <a:p>
            <a:endParaRPr lang="en-GB" sz="1600" b="1" i="1" dirty="0">
              <a:solidFill>
                <a:prstClr val="black"/>
              </a:solidFill>
            </a:endParaRPr>
          </a:p>
          <a:p>
            <a:r>
              <a:rPr lang="en-GB" dirty="0"/>
              <a:t>Read the question carefully and work out the </a:t>
            </a:r>
            <a:r>
              <a:rPr lang="en-GB" b="1" dirty="0">
                <a:highlight>
                  <a:srgbClr val="00FF00"/>
                </a:highlight>
              </a:rPr>
              <a:t>purpose</a:t>
            </a:r>
            <a:r>
              <a:rPr lang="en-GB" dirty="0">
                <a:highlight>
                  <a:srgbClr val="FF00FF"/>
                </a:highlight>
              </a:rPr>
              <a:t>, </a:t>
            </a:r>
            <a:r>
              <a:rPr lang="en-GB" b="1" dirty="0">
                <a:highlight>
                  <a:srgbClr val="FF00FF"/>
                </a:highlight>
              </a:rPr>
              <a:t>audience</a:t>
            </a:r>
            <a:r>
              <a:rPr lang="en-GB" dirty="0">
                <a:highlight>
                  <a:srgbClr val="FF00FF"/>
                </a:highlight>
              </a:rPr>
              <a:t> </a:t>
            </a:r>
            <a:r>
              <a:rPr lang="en-GB" dirty="0">
                <a:highlight>
                  <a:srgbClr val="00FFFF"/>
                </a:highlight>
              </a:rPr>
              <a:t>and </a:t>
            </a:r>
            <a:r>
              <a:rPr lang="en-GB" b="1" dirty="0">
                <a:highlight>
                  <a:srgbClr val="00FFFF"/>
                </a:highlight>
              </a:rPr>
              <a:t>form</a:t>
            </a:r>
            <a:r>
              <a:rPr lang="en-GB" dirty="0">
                <a:highlight>
                  <a:srgbClr val="00FFFF"/>
                </a:highlight>
              </a:rPr>
              <a:t> </a:t>
            </a:r>
            <a:r>
              <a:rPr lang="en-GB" dirty="0"/>
              <a:t>of the piece of writing you are being asked to create.</a:t>
            </a:r>
          </a:p>
          <a:p>
            <a:endParaRPr lang="en-GB" dirty="0"/>
          </a:p>
          <a:p>
            <a:r>
              <a:rPr lang="en-GB" dirty="0"/>
              <a:t>For this particular task you are being asked to </a:t>
            </a:r>
            <a:r>
              <a:rPr lang="en-GB" b="1" dirty="0">
                <a:highlight>
                  <a:srgbClr val="00FF00"/>
                </a:highlight>
              </a:rPr>
              <a:t>explain (purpose) your opinions on banning fox hunting</a:t>
            </a:r>
            <a:r>
              <a:rPr lang="en-GB" b="1" dirty="0"/>
              <a:t> to </a:t>
            </a:r>
            <a:r>
              <a:rPr lang="en-GB" b="1" dirty="0">
                <a:highlight>
                  <a:srgbClr val="FF00FF"/>
                </a:highlight>
              </a:rPr>
              <a:t>students and parents (audience) </a:t>
            </a:r>
            <a:r>
              <a:rPr lang="en-GB" b="1" dirty="0"/>
              <a:t>in </a:t>
            </a:r>
            <a:r>
              <a:rPr lang="en-GB" b="1" dirty="0">
                <a:highlight>
                  <a:srgbClr val="00FFFF"/>
                </a:highlight>
              </a:rPr>
              <a:t>an essay to be published in a school newsletter (form)</a:t>
            </a:r>
            <a:endParaRPr lang="en-GB" dirty="0">
              <a:highlight>
                <a:srgbClr val="00FFFF"/>
              </a:highlight>
            </a:endParaRPr>
          </a:p>
          <a:p>
            <a:endParaRPr lang="en-GB" dirty="0"/>
          </a:p>
        </p:txBody>
      </p:sp>
      <p:pic>
        <p:nvPicPr>
          <p:cNvPr id="6" name="Picture 5" descr="A close up of a logo&#10;&#10;Description automatically generated">
            <a:extLst>
              <a:ext uri="{FF2B5EF4-FFF2-40B4-BE49-F238E27FC236}">
                <a16:creationId xmlns:a16="http://schemas.microsoft.com/office/drawing/2014/main" id="{4E45014A-BF72-4414-9DB5-D1F79A30FAE7}"/>
              </a:ext>
            </a:extLst>
          </p:cNvPr>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6568752" y="2247785"/>
            <a:ext cx="1997016" cy="1388550"/>
          </a:xfrm>
          <a:prstGeom prst="rect">
            <a:avLst/>
          </a:prstGeom>
        </p:spPr>
      </p:pic>
    </p:spTree>
    <p:extLst>
      <p:ext uri="{BB962C8B-B14F-4D97-AF65-F5344CB8AC3E}">
        <p14:creationId xmlns:p14="http://schemas.microsoft.com/office/powerpoint/2010/main" val="78894510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19" name="TextBox 18">
            <a:extLst>
              <a:ext uri="{FF2B5EF4-FFF2-40B4-BE49-F238E27FC236}">
                <a16:creationId xmlns:a16="http://schemas.microsoft.com/office/drawing/2014/main" id="{C98917DE-D73F-4F2B-8C6D-D2C48873494C}"/>
              </a:ext>
            </a:extLst>
          </p:cNvPr>
          <p:cNvSpPr txBox="1"/>
          <p:nvPr/>
        </p:nvSpPr>
        <p:spPr>
          <a:xfrm>
            <a:off x="6172992" y="229679"/>
            <a:ext cx="2851141" cy="4801314"/>
          </a:xfrm>
          <a:prstGeom prst="rect">
            <a:avLst/>
          </a:prstGeom>
          <a:solidFill>
            <a:schemeClr val="bg1"/>
          </a:solidFill>
          <a:ln w="38100">
            <a:solidFill>
              <a:srgbClr val="7030A0"/>
            </a:solidFill>
          </a:ln>
          <a:effectLst>
            <a:outerShdw blurRad="50800" dist="38100" dir="2700000" algn="tl" rotWithShape="0">
              <a:prstClr val="black">
                <a:alpha val="40000"/>
              </a:prstClr>
            </a:outerShdw>
          </a:effectLst>
        </p:spPr>
        <p:txBody>
          <a:bodyPr wrap="square" rtlCol="0">
            <a:spAutoFit/>
          </a:bodyPr>
          <a:lstStyle/>
          <a:p>
            <a:r>
              <a:rPr lang="en-GB" b="1" dirty="0"/>
              <a:t>Beginnings and Endings</a:t>
            </a:r>
          </a:p>
          <a:p>
            <a:endParaRPr lang="en-GB" dirty="0"/>
          </a:p>
          <a:p>
            <a:r>
              <a:rPr lang="en-GB" dirty="0"/>
              <a:t>Imagine you’re an examiner. You’re marking hundreds and hundreds of exam papers and answers. A student needs something different, something catchy and something engaging at the very beginning at a piece of writing, whatever the purpose, audience and form.</a:t>
            </a:r>
          </a:p>
          <a:p>
            <a:endParaRPr lang="en-GB" dirty="0"/>
          </a:p>
          <a:p>
            <a:r>
              <a:rPr lang="en-GB" dirty="0"/>
              <a:t>Plan your first sentence and your last sentence as part of your overall plan.</a:t>
            </a:r>
          </a:p>
        </p:txBody>
      </p:sp>
      <p:sp>
        <p:nvSpPr>
          <p:cNvPr id="39" name="TextBox 38">
            <a:extLst>
              <a:ext uri="{FF2B5EF4-FFF2-40B4-BE49-F238E27FC236}">
                <a16:creationId xmlns:a16="http://schemas.microsoft.com/office/drawing/2014/main" id="{80A0B6CF-C6FB-4B12-8E37-35A240C87C66}"/>
              </a:ext>
            </a:extLst>
          </p:cNvPr>
          <p:cNvSpPr txBox="1"/>
          <p:nvPr/>
        </p:nvSpPr>
        <p:spPr>
          <a:xfrm>
            <a:off x="72767" y="276057"/>
            <a:ext cx="5743241" cy="400110"/>
          </a:xfrm>
          <a:prstGeom prst="rect">
            <a:avLst/>
          </a:prstGeom>
          <a:solidFill>
            <a:srgbClr val="FFCCFF"/>
          </a:solidFill>
          <a:ln w="12700">
            <a:solidFill>
              <a:srgbClr val="002060"/>
            </a:solidFill>
          </a:ln>
          <a:effectLst/>
        </p:spPr>
        <p:txBody>
          <a:bodyPr wrap="square" rtlCol="0">
            <a:spAutoFit/>
          </a:bodyPr>
          <a:lstStyle/>
          <a:p>
            <a:r>
              <a:rPr lang="en-GB" sz="1000" b="1" dirty="0"/>
              <a:t>A puzzle! </a:t>
            </a:r>
            <a:r>
              <a:rPr lang="en-GB" sz="1000" dirty="0"/>
              <a:t>Hook your reader in with something that isn’t clear at the beginning, perhaps something unusual has happened? </a:t>
            </a:r>
            <a:endParaRPr lang="en-GB" sz="1000" b="1" dirty="0"/>
          </a:p>
        </p:txBody>
      </p:sp>
      <p:sp>
        <p:nvSpPr>
          <p:cNvPr id="40" name="TextBox 39">
            <a:extLst>
              <a:ext uri="{FF2B5EF4-FFF2-40B4-BE49-F238E27FC236}">
                <a16:creationId xmlns:a16="http://schemas.microsoft.com/office/drawing/2014/main" id="{C368A1A4-65E5-47BF-916E-878E8029F8BE}"/>
              </a:ext>
            </a:extLst>
          </p:cNvPr>
          <p:cNvSpPr txBox="1"/>
          <p:nvPr/>
        </p:nvSpPr>
        <p:spPr>
          <a:xfrm>
            <a:off x="72761" y="735731"/>
            <a:ext cx="5743240" cy="255154"/>
          </a:xfrm>
          <a:prstGeom prst="rect">
            <a:avLst/>
          </a:prstGeom>
          <a:solidFill>
            <a:srgbClr val="FFCCFF"/>
          </a:solidFill>
          <a:ln w="12700">
            <a:solidFill>
              <a:srgbClr val="002060"/>
            </a:solidFill>
          </a:ln>
          <a:effectLst/>
        </p:spPr>
        <p:txBody>
          <a:bodyPr wrap="square" rtlCol="0">
            <a:spAutoFit/>
          </a:bodyPr>
          <a:lstStyle/>
          <a:p>
            <a:r>
              <a:rPr lang="en-GB" sz="1000" b="1" dirty="0"/>
              <a:t>Direct address. </a:t>
            </a:r>
            <a:r>
              <a:rPr lang="en-GB" sz="1000" dirty="0"/>
              <a:t>Talk directly to your readers as a way of engaging them.</a:t>
            </a:r>
            <a:endParaRPr lang="en-GB" sz="1000" b="1" dirty="0"/>
          </a:p>
        </p:txBody>
      </p:sp>
      <p:sp>
        <p:nvSpPr>
          <p:cNvPr id="41" name="TextBox 40">
            <a:extLst>
              <a:ext uri="{FF2B5EF4-FFF2-40B4-BE49-F238E27FC236}">
                <a16:creationId xmlns:a16="http://schemas.microsoft.com/office/drawing/2014/main" id="{EAC0BA80-C927-4C4A-9631-D7FF1664C86B}"/>
              </a:ext>
            </a:extLst>
          </p:cNvPr>
          <p:cNvSpPr txBox="1"/>
          <p:nvPr/>
        </p:nvSpPr>
        <p:spPr>
          <a:xfrm>
            <a:off x="72763" y="2311123"/>
            <a:ext cx="5743236" cy="246221"/>
          </a:xfrm>
          <a:prstGeom prst="rect">
            <a:avLst/>
          </a:prstGeom>
          <a:solidFill>
            <a:srgbClr val="FFCCFF"/>
          </a:solidFill>
          <a:ln w="12700">
            <a:solidFill>
              <a:srgbClr val="002060"/>
            </a:solidFill>
          </a:ln>
          <a:effectLst/>
        </p:spPr>
        <p:txBody>
          <a:bodyPr wrap="square" rtlCol="0">
            <a:spAutoFit/>
          </a:bodyPr>
          <a:lstStyle/>
          <a:p>
            <a:r>
              <a:rPr lang="en-GB" sz="1000" b="1" dirty="0"/>
              <a:t>Subtle hook. </a:t>
            </a:r>
            <a:r>
              <a:rPr lang="en-GB" sz="1000" dirty="0"/>
              <a:t>Hint at what is going to happen in the rest of the text.</a:t>
            </a:r>
            <a:endParaRPr lang="en-GB" sz="1000" b="1" dirty="0"/>
          </a:p>
        </p:txBody>
      </p:sp>
      <p:sp>
        <p:nvSpPr>
          <p:cNvPr id="42" name="TextBox 41">
            <a:extLst>
              <a:ext uri="{FF2B5EF4-FFF2-40B4-BE49-F238E27FC236}">
                <a16:creationId xmlns:a16="http://schemas.microsoft.com/office/drawing/2014/main" id="{1AB597CA-2D63-4244-B463-97C08F36300C}"/>
              </a:ext>
            </a:extLst>
          </p:cNvPr>
          <p:cNvSpPr txBox="1"/>
          <p:nvPr/>
        </p:nvSpPr>
        <p:spPr>
          <a:xfrm>
            <a:off x="72763" y="2631957"/>
            <a:ext cx="5743241" cy="400110"/>
          </a:xfrm>
          <a:prstGeom prst="rect">
            <a:avLst/>
          </a:prstGeom>
          <a:solidFill>
            <a:srgbClr val="FFCCFF"/>
          </a:solidFill>
          <a:ln w="12700">
            <a:solidFill>
              <a:srgbClr val="002060"/>
            </a:solidFill>
          </a:ln>
          <a:effectLst/>
        </p:spPr>
        <p:txBody>
          <a:bodyPr wrap="square" rtlCol="0">
            <a:spAutoFit/>
          </a:bodyPr>
          <a:lstStyle/>
          <a:p>
            <a:r>
              <a:rPr lang="en-GB" sz="1000" b="1" dirty="0"/>
              <a:t>Atmospheric hook</a:t>
            </a:r>
            <a:r>
              <a:rPr lang="en-GB" sz="1000" dirty="0"/>
              <a:t>. Use your descriptive language to build up a particular tone and atmosphere right at the very beginning. It be using a particular example to engage the reader with the topic of the text.</a:t>
            </a:r>
            <a:endParaRPr lang="en-GB" sz="1000" b="1" dirty="0"/>
          </a:p>
        </p:txBody>
      </p:sp>
      <p:sp>
        <p:nvSpPr>
          <p:cNvPr id="43" name="TextBox 42">
            <a:extLst>
              <a:ext uri="{FF2B5EF4-FFF2-40B4-BE49-F238E27FC236}">
                <a16:creationId xmlns:a16="http://schemas.microsoft.com/office/drawing/2014/main" id="{D14626DE-4C01-471D-A84B-B89D7167A450}"/>
              </a:ext>
            </a:extLst>
          </p:cNvPr>
          <p:cNvSpPr txBox="1"/>
          <p:nvPr/>
        </p:nvSpPr>
        <p:spPr>
          <a:xfrm>
            <a:off x="72761" y="1036355"/>
            <a:ext cx="5743239" cy="246221"/>
          </a:xfrm>
          <a:prstGeom prst="rect">
            <a:avLst/>
          </a:prstGeom>
          <a:solidFill>
            <a:srgbClr val="FFCCFF"/>
          </a:solidFill>
          <a:ln w="12700">
            <a:solidFill>
              <a:srgbClr val="002060"/>
            </a:solidFill>
          </a:ln>
          <a:effectLst/>
        </p:spPr>
        <p:txBody>
          <a:bodyPr wrap="square" rtlCol="0">
            <a:spAutoFit/>
          </a:bodyPr>
          <a:lstStyle/>
          <a:p>
            <a:r>
              <a:rPr lang="en-GB" sz="1000" b="1" dirty="0"/>
              <a:t>Visual hook. </a:t>
            </a:r>
            <a:r>
              <a:rPr lang="en-GB" sz="1000" dirty="0"/>
              <a:t>Use a powerful image or description to engage the reader at the start.</a:t>
            </a:r>
            <a:endParaRPr lang="en-GB" sz="1000" b="1" dirty="0"/>
          </a:p>
        </p:txBody>
      </p:sp>
      <p:sp>
        <p:nvSpPr>
          <p:cNvPr id="44" name="TextBox 43">
            <a:extLst>
              <a:ext uri="{FF2B5EF4-FFF2-40B4-BE49-F238E27FC236}">
                <a16:creationId xmlns:a16="http://schemas.microsoft.com/office/drawing/2014/main" id="{CE87472D-2FC8-457B-9DB5-E7C156866B0B}"/>
              </a:ext>
            </a:extLst>
          </p:cNvPr>
          <p:cNvSpPr txBox="1"/>
          <p:nvPr/>
        </p:nvSpPr>
        <p:spPr>
          <a:xfrm>
            <a:off x="72761" y="1371713"/>
            <a:ext cx="5743238" cy="400110"/>
          </a:xfrm>
          <a:prstGeom prst="rect">
            <a:avLst/>
          </a:prstGeom>
          <a:solidFill>
            <a:srgbClr val="FFCCFF"/>
          </a:solidFill>
          <a:ln w="12700">
            <a:solidFill>
              <a:srgbClr val="002060"/>
            </a:solidFill>
          </a:ln>
          <a:effectLst/>
        </p:spPr>
        <p:txBody>
          <a:bodyPr wrap="square" rtlCol="0">
            <a:spAutoFit/>
          </a:bodyPr>
          <a:lstStyle/>
          <a:p>
            <a:r>
              <a:rPr lang="en-GB" sz="1000" b="1" dirty="0"/>
              <a:t>Amusing hook. </a:t>
            </a:r>
            <a:r>
              <a:rPr lang="en-GB" sz="1000" dirty="0"/>
              <a:t>Use a joke to establish a comedic tone at the beginning of your text. It’s a great way to make a reader feel at ease and lure them into a difficult or controversial topic.</a:t>
            </a:r>
            <a:endParaRPr lang="en-GB" sz="1000" b="1" dirty="0"/>
          </a:p>
        </p:txBody>
      </p:sp>
      <p:sp>
        <p:nvSpPr>
          <p:cNvPr id="45" name="TextBox 44">
            <a:extLst>
              <a:ext uri="{FF2B5EF4-FFF2-40B4-BE49-F238E27FC236}">
                <a16:creationId xmlns:a16="http://schemas.microsoft.com/office/drawing/2014/main" id="{E25D4758-249F-417A-B5C8-433B10F195A2}"/>
              </a:ext>
            </a:extLst>
          </p:cNvPr>
          <p:cNvSpPr txBox="1"/>
          <p:nvPr/>
        </p:nvSpPr>
        <p:spPr>
          <a:xfrm>
            <a:off x="72767" y="1834243"/>
            <a:ext cx="5743237" cy="400110"/>
          </a:xfrm>
          <a:prstGeom prst="rect">
            <a:avLst/>
          </a:prstGeom>
          <a:solidFill>
            <a:srgbClr val="FFCCFF"/>
          </a:solidFill>
          <a:ln w="12700">
            <a:solidFill>
              <a:srgbClr val="002060"/>
            </a:solidFill>
          </a:ln>
          <a:effectLst/>
        </p:spPr>
        <p:txBody>
          <a:bodyPr wrap="square" rtlCol="0">
            <a:spAutoFit/>
          </a:bodyPr>
          <a:lstStyle/>
          <a:p>
            <a:r>
              <a:rPr lang="en-GB" sz="1000" b="1" dirty="0"/>
              <a:t>Dialogue. </a:t>
            </a:r>
            <a:r>
              <a:rPr lang="en-GB" sz="1000" dirty="0"/>
              <a:t>Have people talking to each other right from the beginning to establish a relevant example to the topic being discussed.</a:t>
            </a:r>
            <a:endParaRPr lang="en-GB" sz="1000" b="1" dirty="0"/>
          </a:p>
        </p:txBody>
      </p:sp>
      <p:pic>
        <p:nvPicPr>
          <p:cNvPr id="46" name="Picture 45">
            <a:extLst>
              <a:ext uri="{FF2B5EF4-FFF2-40B4-BE49-F238E27FC236}">
                <a16:creationId xmlns:a16="http://schemas.microsoft.com/office/drawing/2014/main" id="{E96265E0-F92C-42D5-A991-3C9AD1F253E5}"/>
              </a:ext>
            </a:extLst>
          </p:cNvPr>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5672760" y="323571"/>
            <a:ext cx="313369" cy="345786"/>
          </a:xfrm>
          <a:prstGeom prst="rect">
            <a:avLst/>
          </a:prstGeom>
        </p:spPr>
      </p:pic>
      <p:pic>
        <p:nvPicPr>
          <p:cNvPr id="47" name="Graphic 46">
            <a:extLst>
              <a:ext uri="{FF2B5EF4-FFF2-40B4-BE49-F238E27FC236}">
                <a16:creationId xmlns:a16="http://schemas.microsoft.com/office/drawing/2014/main" id="{15F57892-6DC4-43F9-88CD-BE4AAA86E338}"/>
              </a:ext>
            </a:extLst>
          </p:cNvPr>
          <p:cNvPicPr>
            <a:picLocks noChangeAspect="1"/>
          </p:cNvPicPr>
          <p:nvPr/>
        </p:nvPicPr>
        <p:blipFill>
          <a:blip r:embed="rId3" cstate="hqprint">
            <a:extLst>
              <a:ext uri="{28A0092B-C50C-407E-A947-70E740481C1C}">
                <a14:useLocalDpi xmlns:a14="http://schemas.microsoft.com/office/drawing/2010/main" val="0"/>
              </a:ext>
              <a:ext uri="{96DAC541-7B7A-43D3-8B79-37D633B846F1}">
                <asvg:svgBlip xmlns:asvg="http://schemas.microsoft.com/office/drawing/2016/SVG/main" xmlns="" r:embed="rId4"/>
              </a:ext>
            </a:extLst>
          </a:blip>
          <a:stretch>
            <a:fillRect/>
          </a:stretch>
        </p:blipFill>
        <p:spPr>
          <a:xfrm>
            <a:off x="5496246" y="692092"/>
            <a:ext cx="269879" cy="288830"/>
          </a:xfrm>
          <a:prstGeom prst="rect">
            <a:avLst/>
          </a:prstGeom>
        </p:spPr>
      </p:pic>
      <p:pic>
        <p:nvPicPr>
          <p:cNvPr id="48" name="Picture 47">
            <a:extLst>
              <a:ext uri="{FF2B5EF4-FFF2-40B4-BE49-F238E27FC236}">
                <a16:creationId xmlns:a16="http://schemas.microsoft.com/office/drawing/2014/main" id="{47B5B952-4806-458E-96B4-352A3F399764}"/>
              </a:ext>
            </a:extLst>
          </p:cNvPr>
          <p:cNvPicPr>
            <a:picLocks noChangeAspect="1"/>
          </p:cNvPicPr>
          <p:nvPr/>
        </p:nvPicPr>
        <p:blipFill>
          <a:blip r:embed="rId5" cstate="hqprint">
            <a:extLst>
              <a:ext uri="{28A0092B-C50C-407E-A947-70E740481C1C}">
                <a14:useLocalDpi xmlns:a14="http://schemas.microsoft.com/office/drawing/2010/main" val="0"/>
              </a:ext>
            </a:extLst>
          </a:blip>
          <a:stretch>
            <a:fillRect/>
          </a:stretch>
        </p:blipFill>
        <p:spPr>
          <a:xfrm>
            <a:off x="5445158" y="1069783"/>
            <a:ext cx="370841" cy="185421"/>
          </a:xfrm>
          <a:prstGeom prst="rect">
            <a:avLst/>
          </a:prstGeom>
        </p:spPr>
      </p:pic>
      <p:pic>
        <p:nvPicPr>
          <p:cNvPr id="49" name="Graphic 48">
            <a:extLst>
              <a:ext uri="{FF2B5EF4-FFF2-40B4-BE49-F238E27FC236}">
                <a16:creationId xmlns:a16="http://schemas.microsoft.com/office/drawing/2014/main" id="{7F2BEADF-07C7-4F8D-9A11-55516A5E225F}"/>
              </a:ext>
            </a:extLst>
          </p:cNvPr>
          <p:cNvPicPr>
            <a:picLocks noChangeAspect="1"/>
          </p:cNvPicPr>
          <p:nvPr/>
        </p:nvPicPr>
        <p:blipFill>
          <a:blip r:embed="rId6" cstate="hqprint">
            <a:extLst>
              <a:ext uri="{28A0092B-C50C-407E-A947-70E740481C1C}">
                <a14:useLocalDpi xmlns:a14="http://schemas.microsoft.com/office/drawing/2010/main" val="0"/>
              </a:ext>
              <a:ext uri="{96DAC541-7B7A-43D3-8B79-37D633B846F1}">
                <asvg:svgBlip xmlns:asvg="http://schemas.microsoft.com/office/drawing/2016/SVG/main" xmlns="" r:embed="rId7"/>
              </a:ext>
            </a:extLst>
          </a:blip>
          <a:stretch>
            <a:fillRect/>
          </a:stretch>
        </p:blipFill>
        <p:spPr>
          <a:xfrm>
            <a:off x="5549160" y="1419220"/>
            <a:ext cx="247200" cy="301407"/>
          </a:xfrm>
          <a:prstGeom prst="rect">
            <a:avLst/>
          </a:prstGeom>
        </p:spPr>
      </p:pic>
      <p:pic>
        <p:nvPicPr>
          <p:cNvPr id="50" name="Picture 49" descr="A close up of a logo&#10;&#10;Description automatically generated">
            <a:extLst>
              <a:ext uri="{FF2B5EF4-FFF2-40B4-BE49-F238E27FC236}">
                <a16:creationId xmlns:a16="http://schemas.microsoft.com/office/drawing/2014/main" id="{0A94D771-18FA-4694-95E4-863C5E2868AF}"/>
              </a:ext>
            </a:extLst>
          </p:cNvPr>
          <p:cNvPicPr>
            <a:picLocks noChangeAspect="1"/>
          </p:cNvPicPr>
          <p:nvPr/>
        </p:nvPicPr>
        <p:blipFill>
          <a:blip r:embed="rId8" cstate="hqprint">
            <a:extLst>
              <a:ext uri="{28A0092B-C50C-407E-A947-70E740481C1C}">
                <a14:useLocalDpi xmlns:a14="http://schemas.microsoft.com/office/drawing/2010/main" val="0"/>
              </a:ext>
            </a:extLst>
          </a:blip>
          <a:stretch>
            <a:fillRect/>
          </a:stretch>
        </p:blipFill>
        <p:spPr>
          <a:xfrm>
            <a:off x="5439386" y="2241692"/>
            <a:ext cx="209459" cy="315792"/>
          </a:xfrm>
          <a:prstGeom prst="rect">
            <a:avLst/>
          </a:prstGeom>
        </p:spPr>
      </p:pic>
      <p:sp>
        <p:nvSpPr>
          <p:cNvPr id="51" name="Rectangle: Rounded Corners 50">
            <a:extLst>
              <a:ext uri="{FF2B5EF4-FFF2-40B4-BE49-F238E27FC236}">
                <a16:creationId xmlns:a16="http://schemas.microsoft.com/office/drawing/2014/main" id="{0A7375A8-CA9D-40E0-9CDE-AED30C4AD240}"/>
              </a:ext>
            </a:extLst>
          </p:cNvPr>
          <p:cNvSpPr/>
          <p:nvPr/>
        </p:nvSpPr>
        <p:spPr>
          <a:xfrm>
            <a:off x="76840" y="74843"/>
            <a:ext cx="4487844" cy="109750"/>
          </a:xfrm>
          <a:prstGeom prst="roundRect">
            <a:avLst/>
          </a:prstGeom>
          <a:solidFill>
            <a:srgbClr val="7030A0"/>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t>Beginnings</a:t>
            </a:r>
          </a:p>
        </p:txBody>
      </p:sp>
      <p:sp>
        <p:nvSpPr>
          <p:cNvPr id="53" name="Rectangle 52">
            <a:extLst>
              <a:ext uri="{FF2B5EF4-FFF2-40B4-BE49-F238E27FC236}">
                <a16:creationId xmlns:a16="http://schemas.microsoft.com/office/drawing/2014/main" id="{AC9185F9-4A3F-43AA-9722-32591B73ADFB}"/>
              </a:ext>
            </a:extLst>
          </p:cNvPr>
          <p:cNvSpPr/>
          <p:nvPr/>
        </p:nvSpPr>
        <p:spPr>
          <a:xfrm>
            <a:off x="60122" y="3330804"/>
            <a:ext cx="5736238" cy="400110"/>
          </a:xfrm>
          <a:prstGeom prst="rect">
            <a:avLst/>
          </a:prstGeom>
          <a:solidFill>
            <a:srgbClr val="FFCCFF"/>
          </a:solidFill>
          <a:ln w="12700">
            <a:solidFill>
              <a:srgbClr val="7030A0"/>
            </a:solidFill>
          </a:ln>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1000" b="1" i="0" u="none" strike="noStrike" kern="1200" cap="none" spc="0" normalizeH="0" baseline="0" noProof="0" dirty="0">
                <a:ln>
                  <a:noFill/>
                </a:ln>
                <a:solidFill>
                  <a:prstClr val="black"/>
                </a:solidFill>
                <a:effectLst/>
                <a:uLnTx/>
                <a:uFillTx/>
                <a:latin typeface="Calibri" panose="020F0502020204030204"/>
                <a:ea typeface="+mn-ea"/>
                <a:cs typeface="+mn-cs"/>
              </a:rPr>
              <a:t>Cyclical ending: </a:t>
            </a:r>
            <a:r>
              <a:rPr kumimoji="0" lang="en-GB" sz="1000" b="0" i="0" u="none" strike="noStrike" kern="1200" cap="none" spc="0" normalizeH="0" baseline="0" noProof="0" dirty="0">
                <a:ln>
                  <a:noFill/>
                </a:ln>
                <a:solidFill>
                  <a:prstClr val="black"/>
                </a:solidFill>
                <a:effectLst/>
                <a:uLnTx/>
                <a:uFillTx/>
                <a:latin typeface="Calibri" panose="020F0502020204030204"/>
                <a:ea typeface="+mn-ea"/>
                <a:cs typeface="+mn-cs"/>
              </a:rPr>
              <a:t>where the ending returns back to the beginning of the </a:t>
            </a:r>
            <a:r>
              <a:rPr lang="en-GB" sz="1000" dirty="0">
                <a:solidFill>
                  <a:prstClr val="black"/>
                </a:solidFill>
                <a:latin typeface="Calibri" panose="020F0502020204030204"/>
              </a:rPr>
              <a:t>text, often using to emphasise the original point.</a:t>
            </a:r>
            <a:endParaRPr kumimoji="0" lang="en-GB" sz="10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54" name="Rectangle 53">
            <a:extLst>
              <a:ext uri="{FF2B5EF4-FFF2-40B4-BE49-F238E27FC236}">
                <a16:creationId xmlns:a16="http://schemas.microsoft.com/office/drawing/2014/main" id="{41C358F0-7BCA-41CA-BE4F-5155B850C401}"/>
              </a:ext>
            </a:extLst>
          </p:cNvPr>
          <p:cNvSpPr/>
          <p:nvPr/>
        </p:nvSpPr>
        <p:spPr>
          <a:xfrm>
            <a:off x="47477" y="3781143"/>
            <a:ext cx="5736238" cy="246221"/>
          </a:xfrm>
          <a:prstGeom prst="rect">
            <a:avLst/>
          </a:prstGeom>
          <a:solidFill>
            <a:srgbClr val="FFCCFF"/>
          </a:solidFill>
          <a:ln w="12700">
            <a:solidFill>
              <a:srgbClr val="7030A0"/>
            </a:solidFill>
          </a:ln>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1000" b="1" i="0" u="none" strike="noStrike" kern="1200" cap="none" spc="0" normalizeH="0" baseline="0" noProof="0" dirty="0">
                <a:ln>
                  <a:noFill/>
                </a:ln>
                <a:solidFill>
                  <a:prstClr val="black"/>
                </a:solidFill>
                <a:effectLst/>
                <a:uLnTx/>
                <a:uFillTx/>
                <a:latin typeface="Calibri" panose="020F0502020204030204"/>
                <a:ea typeface="+mn-ea"/>
                <a:cs typeface="+mn-cs"/>
              </a:rPr>
              <a:t>Twist: </a:t>
            </a:r>
            <a:r>
              <a:rPr kumimoji="0" lang="en-GB" sz="1000" b="0" i="0" u="none" strike="noStrike" kern="1200" cap="none" spc="0" normalizeH="0" baseline="0" noProof="0" dirty="0">
                <a:ln>
                  <a:noFill/>
                </a:ln>
                <a:solidFill>
                  <a:prstClr val="black"/>
                </a:solidFill>
                <a:effectLst/>
                <a:uLnTx/>
                <a:uFillTx/>
                <a:latin typeface="Calibri" panose="020F0502020204030204"/>
                <a:ea typeface="+mn-ea"/>
                <a:cs typeface="+mn-cs"/>
              </a:rPr>
              <a:t>a complete change in direction from where the text was going.</a:t>
            </a:r>
          </a:p>
        </p:txBody>
      </p:sp>
      <p:sp>
        <p:nvSpPr>
          <p:cNvPr id="55" name="Rectangle 54">
            <a:extLst>
              <a:ext uri="{FF2B5EF4-FFF2-40B4-BE49-F238E27FC236}">
                <a16:creationId xmlns:a16="http://schemas.microsoft.com/office/drawing/2014/main" id="{A20CD972-304D-4256-8EE5-8D53E3450321}"/>
              </a:ext>
            </a:extLst>
          </p:cNvPr>
          <p:cNvSpPr/>
          <p:nvPr/>
        </p:nvSpPr>
        <p:spPr>
          <a:xfrm>
            <a:off x="72761" y="5146265"/>
            <a:ext cx="5723596" cy="400110"/>
          </a:xfrm>
          <a:prstGeom prst="rect">
            <a:avLst/>
          </a:prstGeom>
          <a:solidFill>
            <a:srgbClr val="FFCCFF"/>
          </a:solidFill>
          <a:ln w="12700">
            <a:solidFill>
              <a:srgbClr val="7030A0"/>
            </a:solidFill>
          </a:ln>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GB" sz="1000" b="1" dirty="0">
                <a:solidFill>
                  <a:prstClr val="black"/>
                </a:solidFill>
                <a:latin typeface="Calibri" panose="020F0502020204030204"/>
              </a:rPr>
              <a:t>A final question: </a:t>
            </a:r>
            <a:r>
              <a:rPr lang="en-GB" sz="1000" dirty="0">
                <a:solidFill>
                  <a:prstClr val="black"/>
                </a:solidFill>
                <a:latin typeface="Calibri" panose="020F0502020204030204"/>
              </a:rPr>
              <a:t>Asking the readers a rhetorical question or question at the end of a text means the responsibility or onus is on the reader to make up their own minds. </a:t>
            </a:r>
            <a:r>
              <a:rPr kumimoji="0" lang="en-GB" sz="1000" b="0" i="0" u="none" strike="noStrike" kern="1200" cap="none" spc="0" normalizeH="0" baseline="0" noProof="0" dirty="0">
                <a:ln>
                  <a:noFill/>
                </a:ln>
                <a:solidFill>
                  <a:prstClr val="black"/>
                </a:solidFill>
                <a:effectLst/>
                <a:uLnTx/>
                <a:uFillTx/>
                <a:latin typeface="Calibri" panose="020F0502020204030204"/>
                <a:ea typeface="+mn-ea"/>
                <a:cs typeface="+mn-cs"/>
              </a:rPr>
              <a:t> </a:t>
            </a:r>
          </a:p>
        </p:txBody>
      </p:sp>
      <p:sp>
        <p:nvSpPr>
          <p:cNvPr id="56" name="Rectangle 55">
            <a:extLst>
              <a:ext uri="{FF2B5EF4-FFF2-40B4-BE49-F238E27FC236}">
                <a16:creationId xmlns:a16="http://schemas.microsoft.com/office/drawing/2014/main" id="{FB044777-EFCE-4F0D-812B-3F31F55A1736}"/>
              </a:ext>
            </a:extLst>
          </p:cNvPr>
          <p:cNvSpPr/>
          <p:nvPr/>
        </p:nvSpPr>
        <p:spPr>
          <a:xfrm>
            <a:off x="60119" y="4141104"/>
            <a:ext cx="5736238" cy="400110"/>
          </a:xfrm>
          <a:prstGeom prst="rect">
            <a:avLst/>
          </a:prstGeom>
          <a:solidFill>
            <a:srgbClr val="FFCCFF"/>
          </a:solidFill>
          <a:ln w="12700">
            <a:solidFill>
              <a:srgbClr val="7030A0"/>
            </a:solidFill>
          </a:ln>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1000" b="1" i="0" u="none" strike="noStrike" kern="1200" cap="none" spc="0" normalizeH="0" baseline="0" noProof="0" dirty="0">
                <a:ln>
                  <a:noFill/>
                </a:ln>
                <a:solidFill>
                  <a:prstClr val="black"/>
                </a:solidFill>
                <a:effectLst/>
                <a:uLnTx/>
                <a:uFillTx/>
                <a:latin typeface="Calibri" panose="020F0502020204030204"/>
                <a:ea typeface="+mn-ea"/>
                <a:cs typeface="+mn-cs"/>
              </a:rPr>
              <a:t>Summing up: </a:t>
            </a:r>
            <a:r>
              <a:rPr kumimoji="0" lang="en-GB" sz="1000" b="0" i="0" u="none" strike="noStrike" kern="1200" cap="none" spc="0" normalizeH="0" baseline="0" noProof="0" dirty="0">
                <a:ln>
                  <a:noFill/>
                </a:ln>
                <a:solidFill>
                  <a:prstClr val="black"/>
                </a:solidFill>
                <a:effectLst/>
                <a:uLnTx/>
                <a:uFillTx/>
                <a:latin typeface="Calibri" panose="020F0502020204030204"/>
                <a:ea typeface="+mn-ea"/>
                <a:cs typeface="+mn-cs"/>
              </a:rPr>
              <a:t>The writer reflects back on all the topics covered in their text to provide the reader with a summary.</a:t>
            </a:r>
          </a:p>
        </p:txBody>
      </p:sp>
      <p:sp>
        <p:nvSpPr>
          <p:cNvPr id="57" name="Rectangle 56">
            <a:extLst>
              <a:ext uri="{FF2B5EF4-FFF2-40B4-BE49-F238E27FC236}">
                <a16:creationId xmlns:a16="http://schemas.microsoft.com/office/drawing/2014/main" id="{ABA60D74-8222-4D13-AD16-B302F4B97098}"/>
              </a:ext>
            </a:extLst>
          </p:cNvPr>
          <p:cNvSpPr/>
          <p:nvPr/>
        </p:nvSpPr>
        <p:spPr>
          <a:xfrm>
            <a:off x="72761" y="4630883"/>
            <a:ext cx="5723596" cy="400110"/>
          </a:xfrm>
          <a:prstGeom prst="rect">
            <a:avLst/>
          </a:prstGeom>
          <a:solidFill>
            <a:srgbClr val="FFCCFF"/>
          </a:solidFill>
          <a:ln w="12700">
            <a:solidFill>
              <a:srgbClr val="7030A0"/>
            </a:solidFill>
          </a:ln>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1000" b="1" i="0" u="none" strike="noStrike" kern="1200" cap="none" spc="0" normalizeH="0" baseline="0" noProof="0" dirty="0">
                <a:ln>
                  <a:noFill/>
                </a:ln>
                <a:solidFill>
                  <a:prstClr val="black"/>
                </a:solidFill>
                <a:effectLst/>
                <a:uLnTx/>
                <a:uFillTx/>
                <a:latin typeface="Calibri" panose="020F0502020204030204"/>
                <a:ea typeface="+mn-ea"/>
                <a:cs typeface="+mn-cs"/>
              </a:rPr>
              <a:t>Short sentence: </a:t>
            </a:r>
            <a:r>
              <a:rPr kumimoji="0" lang="en-GB" sz="1000" i="0" u="none" strike="noStrike" kern="1200" cap="none" spc="0" normalizeH="0" baseline="0" noProof="0" dirty="0">
                <a:ln>
                  <a:noFill/>
                </a:ln>
                <a:solidFill>
                  <a:prstClr val="black"/>
                </a:solidFill>
                <a:effectLst/>
                <a:uLnTx/>
                <a:uFillTx/>
                <a:latin typeface="Calibri" panose="020F0502020204030204"/>
                <a:ea typeface="+mn-ea"/>
                <a:cs typeface="+mn-cs"/>
              </a:rPr>
              <a:t>Making your final sentence very, very short can leave the readers with one final ‘punch’ or impactful idea to take away from the whole text.</a:t>
            </a:r>
            <a:endParaRPr kumimoji="0" lang="en-GB" sz="10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pic>
        <p:nvPicPr>
          <p:cNvPr id="58" name="Picture 57" descr="A close up of a sign&#10;&#10;Description generated with high confidence">
            <a:extLst>
              <a:ext uri="{FF2B5EF4-FFF2-40B4-BE49-F238E27FC236}">
                <a16:creationId xmlns:a16="http://schemas.microsoft.com/office/drawing/2014/main" id="{CEF21CCF-216F-4FF6-94C3-F1014FE6CAD0}"/>
              </a:ext>
            </a:extLst>
          </p:cNvPr>
          <p:cNvPicPr>
            <a:picLocks noChangeAspect="1"/>
          </p:cNvPicPr>
          <p:nvPr/>
        </p:nvPicPr>
        <p:blipFill>
          <a:blip r:embed="rId9" cstate="hqprint">
            <a:extLst>
              <a:ext uri="{28A0092B-C50C-407E-A947-70E740481C1C}">
                <a14:useLocalDpi xmlns:a14="http://schemas.microsoft.com/office/drawing/2010/main" val="0"/>
              </a:ext>
            </a:extLst>
          </a:blip>
          <a:stretch>
            <a:fillRect/>
          </a:stretch>
        </p:blipFill>
        <p:spPr>
          <a:xfrm>
            <a:off x="5667746" y="3470124"/>
            <a:ext cx="178963" cy="178963"/>
          </a:xfrm>
          <a:prstGeom prst="rect">
            <a:avLst/>
          </a:prstGeom>
        </p:spPr>
      </p:pic>
      <p:pic>
        <p:nvPicPr>
          <p:cNvPr id="59" name="Picture 58">
            <a:extLst>
              <a:ext uri="{FF2B5EF4-FFF2-40B4-BE49-F238E27FC236}">
                <a16:creationId xmlns:a16="http://schemas.microsoft.com/office/drawing/2014/main" id="{91A1BA63-F927-41A5-810D-BE7640151308}"/>
              </a:ext>
            </a:extLst>
          </p:cNvPr>
          <p:cNvPicPr>
            <a:picLocks noChangeAspect="1"/>
          </p:cNvPicPr>
          <p:nvPr/>
        </p:nvPicPr>
        <p:blipFill>
          <a:blip r:embed="rId10" cstate="hqprint">
            <a:extLst>
              <a:ext uri="{28A0092B-C50C-407E-A947-70E740481C1C}">
                <a14:useLocalDpi xmlns:a14="http://schemas.microsoft.com/office/drawing/2010/main" val="0"/>
              </a:ext>
            </a:extLst>
          </a:blip>
          <a:stretch>
            <a:fillRect/>
          </a:stretch>
        </p:blipFill>
        <p:spPr>
          <a:xfrm>
            <a:off x="5385278" y="3843812"/>
            <a:ext cx="317674" cy="158837"/>
          </a:xfrm>
          <a:prstGeom prst="rect">
            <a:avLst/>
          </a:prstGeom>
        </p:spPr>
      </p:pic>
      <p:sp>
        <p:nvSpPr>
          <p:cNvPr id="60" name="Rectangle: Rounded Corners 59">
            <a:extLst>
              <a:ext uri="{FF2B5EF4-FFF2-40B4-BE49-F238E27FC236}">
                <a16:creationId xmlns:a16="http://schemas.microsoft.com/office/drawing/2014/main" id="{64E0E81B-2072-4EE0-90BA-782EA43A5710}"/>
              </a:ext>
            </a:extLst>
          </p:cNvPr>
          <p:cNvSpPr/>
          <p:nvPr/>
        </p:nvSpPr>
        <p:spPr>
          <a:xfrm>
            <a:off x="72761" y="3106540"/>
            <a:ext cx="4338613" cy="123989"/>
          </a:xfrm>
          <a:prstGeom prst="roundRect">
            <a:avLst/>
          </a:prstGeom>
          <a:solidFill>
            <a:srgbClr val="7030A0"/>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t>Endings</a:t>
            </a:r>
          </a:p>
        </p:txBody>
      </p:sp>
      <p:sp>
        <p:nvSpPr>
          <p:cNvPr id="61" name="Rectangle 60">
            <a:extLst>
              <a:ext uri="{FF2B5EF4-FFF2-40B4-BE49-F238E27FC236}">
                <a16:creationId xmlns:a16="http://schemas.microsoft.com/office/drawing/2014/main" id="{DFAA0C07-A1C0-4288-8324-A59CF054F615}"/>
              </a:ext>
            </a:extLst>
          </p:cNvPr>
          <p:cNvSpPr/>
          <p:nvPr/>
        </p:nvSpPr>
        <p:spPr>
          <a:xfrm>
            <a:off x="60119" y="5655782"/>
            <a:ext cx="5723596" cy="861774"/>
          </a:xfrm>
          <a:prstGeom prst="rect">
            <a:avLst/>
          </a:prstGeom>
          <a:solidFill>
            <a:srgbClr val="FFCCFF"/>
          </a:solidFill>
          <a:ln w="12700">
            <a:solidFill>
              <a:srgbClr val="7030A0"/>
            </a:solidFill>
          </a:ln>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GB" sz="1000" b="1" dirty="0">
                <a:solidFill>
                  <a:prstClr val="black"/>
                </a:solidFill>
                <a:latin typeface="Calibri" panose="020F0502020204030204"/>
              </a:rPr>
              <a:t>Repeating examples: </a:t>
            </a:r>
            <a:r>
              <a:rPr lang="en-GB" sz="1000" dirty="0">
                <a:solidFill>
                  <a:prstClr val="black"/>
                </a:solidFill>
                <a:latin typeface="Calibri" panose="020F0502020204030204"/>
              </a:rPr>
              <a:t>A writer could refer back to a specific example they made during their text. For instance, if they spoke about a particular person or place earlier on in the text to provide evidence for their argument, they made decide to repeat that example again for further emphasis:</a:t>
            </a:r>
          </a:p>
          <a:p>
            <a:pPr marL="0" marR="0" lvl="0" indent="0" algn="l" defTabSz="457200" rtl="0" eaLnBrk="1" fontAlgn="auto" latinLnBrk="0" hangingPunct="1">
              <a:lnSpc>
                <a:spcPct val="100000"/>
              </a:lnSpc>
              <a:spcBef>
                <a:spcPts val="0"/>
              </a:spcBef>
              <a:spcAft>
                <a:spcPts val="0"/>
              </a:spcAft>
              <a:buClrTx/>
              <a:buSzTx/>
              <a:buFontTx/>
              <a:buNone/>
              <a:tabLst/>
              <a:defRPr/>
            </a:pPr>
            <a:endParaRPr lang="en-GB" sz="1000" dirty="0">
              <a:solidFill>
                <a:prstClr val="black"/>
              </a:solidFill>
              <a:latin typeface="Calibri" panose="020F0502020204030204"/>
            </a:endParaRPr>
          </a:p>
          <a:p>
            <a:pPr marL="0" marR="0" lvl="0" indent="0" algn="l" defTabSz="457200" rtl="0" eaLnBrk="1" fontAlgn="auto" latinLnBrk="0" hangingPunct="1">
              <a:lnSpc>
                <a:spcPct val="100000"/>
              </a:lnSpc>
              <a:spcBef>
                <a:spcPts val="0"/>
              </a:spcBef>
              <a:spcAft>
                <a:spcPts val="0"/>
              </a:spcAft>
              <a:buClrTx/>
              <a:buSzTx/>
              <a:buFontTx/>
              <a:buNone/>
              <a:tabLst/>
              <a:defRPr/>
            </a:pPr>
            <a:r>
              <a:rPr lang="en-GB" sz="1000" b="1" dirty="0">
                <a:solidFill>
                  <a:prstClr val="black"/>
                </a:solidFill>
                <a:latin typeface="Calibri" panose="020F0502020204030204"/>
              </a:rPr>
              <a:t>Maybe if we change our ways, people like Bob would no longer have to suffer.</a:t>
            </a:r>
          </a:p>
        </p:txBody>
      </p:sp>
      <p:pic>
        <p:nvPicPr>
          <p:cNvPr id="62" name="Picture 61" descr="A close up of a calculator&#10;&#10;Description automatically generated">
            <a:extLst>
              <a:ext uri="{FF2B5EF4-FFF2-40B4-BE49-F238E27FC236}">
                <a16:creationId xmlns:a16="http://schemas.microsoft.com/office/drawing/2014/main" id="{2F87B006-47C8-4B70-8C16-7B7496691A8C}"/>
              </a:ext>
            </a:extLst>
          </p:cNvPr>
          <p:cNvPicPr>
            <a:picLocks noChangeAspect="1"/>
          </p:cNvPicPr>
          <p:nvPr/>
        </p:nvPicPr>
        <p:blipFill>
          <a:blip r:embed="rId11" cstate="hqprint">
            <a:extLst>
              <a:ext uri="{28A0092B-C50C-407E-A947-70E740481C1C}">
                <a14:useLocalDpi xmlns:a14="http://schemas.microsoft.com/office/drawing/2010/main" val="0"/>
              </a:ext>
            </a:extLst>
          </a:blip>
          <a:stretch>
            <a:fillRect/>
          </a:stretch>
        </p:blipFill>
        <p:spPr>
          <a:xfrm>
            <a:off x="5572259" y="4224560"/>
            <a:ext cx="211456" cy="301407"/>
          </a:xfrm>
          <a:prstGeom prst="rect">
            <a:avLst/>
          </a:prstGeom>
        </p:spPr>
      </p:pic>
      <p:pic>
        <p:nvPicPr>
          <p:cNvPr id="63" name="Picture 62">
            <a:extLst>
              <a:ext uri="{FF2B5EF4-FFF2-40B4-BE49-F238E27FC236}">
                <a16:creationId xmlns:a16="http://schemas.microsoft.com/office/drawing/2014/main" id="{F4102C6B-76B9-4115-B2CF-3D8848642AC3}"/>
              </a:ext>
            </a:extLst>
          </p:cNvPr>
          <p:cNvPicPr>
            <a:picLocks noChangeAspect="1"/>
          </p:cNvPicPr>
          <p:nvPr/>
        </p:nvPicPr>
        <p:blipFill>
          <a:blip r:embed="rId12" cstate="hqprint">
            <a:extLst>
              <a:ext uri="{28A0092B-C50C-407E-A947-70E740481C1C}">
                <a14:useLocalDpi xmlns:a14="http://schemas.microsoft.com/office/drawing/2010/main" val="0"/>
              </a:ext>
            </a:extLst>
          </a:blip>
          <a:stretch>
            <a:fillRect/>
          </a:stretch>
        </p:blipFill>
        <p:spPr>
          <a:xfrm>
            <a:off x="5618783" y="4819328"/>
            <a:ext cx="266569" cy="139324"/>
          </a:xfrm>
          <a:prstGeom prst="rect">
            <a:avLst/>
          </a:prstGeom>
        </p:spPr>
      </p:pic>
      <p:pic>
        <p:nvPicPr>
          <p:cNvPr id="64" name="Picture 63">
            <a:extLst>
              <a:ext uri="{FF2B5EF4-FFF2-40B4-BE49-F238E27FC236}">
                <a16:creationId xmlns:a16="http://schemas.microsoft.com/office/drawing/2014/main" id="{E94E7004-4277-4C21-880C-D3EB84CD9BCE}"/>
              </a:ext>
            </a:extLst>
          </p:cNvPr>
          <p:cNvPicPr>
            <a:picLocks noChangeAspect="1"/>
          </p:cNvPicPr>
          <p:nvPr/>
        </p:nvPicPr>
        <p:blipFill>
          <a:blip r:embed="rId13" cstate="hqprint">
            <a:extLst>
              <a:ext uri="{28A0092B-C50C-407E-A947-70E740481C1C}">
                <a14:useLocalDpi xmlns:a14="http://schemas.microsoft.com/office/drawing/2010/main" val="0"/>
              </a:ext>
            </a:extLst>
          </a:blip>
          <a:stretch>
            <a:fillRect/>
          </a:stretch>
        </p:blipFill>
        <p:spPr>
          <a:xfrm>
            <a:off x="4243470" y="4974029"/>
            <a:ext cx="181039" cy="242903"/>
          </a:xfrm>
          <a:prstGeom prst="rect">
            <a:avLst/>
          </a:prstGeom>
        </p:spPr>
      </p:pic>
      <p:pic>
        <p:nvPicPr>
          <p:cNvPr id="65" name="Picture 64" descr="A close up of a sign&#10;&#10;Description automatically generated">
            <a:extLst>
              <a:ext uri="{FF2B5EF4-FFF2-40B4-BE49-F238E27FC236}">
                <a16:creationId xmlns:a16="http://schemas.microsoft.com/office/drawing/2014/main" id="{CFB53D30-4941-46C8-BDE9-8DD7A3D3AA61}"/>
              </a:ext>
            </a:extLst>
          </p:cNvPr>
          <p:cNvPicPr>
            <a:picLocks noChangeAspect="1"/>
          </p:cNvPicPr>
          <p:nvPr/>
        </p:nvPicPr>
        <p:blipFill>
          <a:blip r:embed="rId14" cstate="hqprint">
            <a:extLst>
              <a:ext uri="{28A0092B-C50C-407E-A947-70E740481C1C}">
                <a14:useLocalDpi xmlns:a14="http://schemas.microsoft.com/office/drawing/2010/main" val="0"/>
              </a:ext>
            </a:extLst>
          </a:blip>
          <a:stretch>
            <a:fillRect/>
          </a:stretch>
        </p:blipFill>
        <p:spPr>
          <a:xfrm>
            <a:off x="5521343" y="6086669"/>
            <a:ext cx="262372" cy="268884"/>
          </a:xfrm>
          <a:prstGeom prst="rect">
            <a:avLst/>
          </a:prstGeom>
        </p:spPr>
      </p:pic>
      <p:pic>
        <p:nvPicPr>
          <p:cNvPr id="66" name="Picture 65" descr="A picture containing silhouette&#10;&#10;Description automatically generated">
            <a:extLst>
              <a:ext uri="{FF2B5EF4-FFF2-40B4-BE49-F238E27FC236}">
                <a16:creationId xmlns:a16="http://schemas.microsoft.com/office/drawing/2014/main" id="{542465E5-1383-4CC8-9B22-1BC81A6E60EA}"/>
              </a:ext>
            </a:extLst>
          </p:cNvPr>
          <p:cNvPicPr>
            <a:picLocks noChangeAspect="1"/>
          </p:cNvPicPr>
          <p:nvPr/>
        </p:nvPicPr>
        <p:blipFill>
          <a:blip r:embed="rId15" cstate="hq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5688984" y="1951818"/>
            <a:ext cx="280920" cy="261663"/>
          </a:xfrm>
          <a:prstGeom prst="rect">
            <a:avLst/>
          </a:prstGeom>
        </p:spPr>
      </p:pic>
      <p:pic>
        <p:nvPicPr>
          <p:cNvPr id="67" name="Graphic 66">
            <a:extLst>
              <a:ext uri="{FF2B5EF4-FFF2-40B4-BE49-F238E27FC236}">
                <a16:creationId xmlns:a16="http://schemas.microsoft.com/office/drawing/2014/main" id="{7C069872-CE95-48EC-9DD5-9F2445914EF8}"/>
              </a:ext>
            </a:extLst>
          </p:cNvPr>
          <p:cNvPicPr>
            <a:picLocks noChangeAspect="1"/>
          </p:cNvPicPr>
          <p:nvPr/>
        </p:nvPicPr>
        <p:blipFill>
          <a:blip r:embed="rId16" cstate="hqprint">
            <a:extLst>
              <a:ext uri="{28A0092B-C50C-407E-A947-70E740481C1C}">
                <a14:useLocalDpi xmlns:a14="http://schemas.microsoft.com/office/drawing/2010/main" val="0"/>
              </a:ext>
              <a:ext uri="{96DAC541-7B7A-43D3-8B79-37D633B846F1}">
                <asvg:svgBlip xmlns:asvg="http://schemas.microsoft.com/office/drawing/2016/SVG/main" xmlns="" r:embed="rId17"/>
              </a:ext>
            </a:extLst>
          </a:blip>
          <a:stretch>
            <a:fillRect/>
          </a:stretch>
        </p:blipFill>
        <p:spPr>
          <a:xfrm>
            <a:off x="5618783" y="2788126"/>
            <a:ext cx="294684" cy="294684"/>
          </a:xfrm>
          <a:prstGeom prst="rect">
            <a:avLst/>
          </a:prstGeom>
        </p:spPr>
      </p:pic>
      <p:pic>
        <p:nvPicPr>
          <p:cNvPr id="68" name="Picture 67">
            <a:extLst>
              <a:ext uri="{FF2B5EF4-FFF2-40B4-BE49-F238E27FC236}">
                <a16:creationId xmlns:a16="http://schemas.microsoft.com/office/drawing/2014/main" id="{7D2D6068-F6E9-4DEE-9EAA-A60222B10854}"/>
              </a:ext>
            </a:extLst>
          </p:cNvPr>
          <p:cNvPicPr>
            <a:picLocks noChangeAspect="1"/>
          </p:cNvPicPr>
          <p:nvPr/>
        </p:nvPicPr>
        <p:blipFill>
          <a:blip r:embed="rId18" cstate="hqprint">
            <a:extLst>
              <a:ext uri="{28A0092B-C50C-407E-A947-70E740481C1C}">
                <a14:useLocalDpi xmlns:a14="http://schemas.microsoft.com/office/drawing/2010/main" val="0"/>
              </a:ext>
            </a:extLst>
          </a:blip>
          <a:stretch>
            <a:fillRect/>
          </a:stretch>
        </p:blipFill>
        <p:spPr>
          <a:xfrm>
            <a:off x="5445151" y="5098226"/>
            <a:ext cx="465672" cy="624800"/>
          </a:xfrm>
          <a:prstGeom prst="rect">
            <a:avLst/>
          </a:prstGeom>
        </p:spPr>
      </p:pic>
    </p:spTree>
    <p:extLst>
      <p:ext uri="{BB962C8B-B14F-4D97-AF65-F5344CB8AC3E}">
        <p14:creationId xmlns:p14="http://schemas.microsoft.com/office/powerpoint/2010/main" val="369407455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pic>
        <p:nvPicPr>
          <p:cNvPr id="3" name="Picture 2" descr="A close up of a bunch of luggage&#10;&#10;Description automatically generated">
            <a:extLst>
              <a:ext uri="{FF2B5EF4-FFF2-40B4-BE49-F238E27FC236}">
                <a16:creationId xmlns:a16="http://schemas.microsoft.com/office/drawing/2014/main" id="{998D2A0E-0A08-43D5-89DA-2A8C4061A6F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82303" y="233265"/>
            <a:ext cx="5805846" cy="3869052"/>
          </a:xfrm>
          <a:prstGeom prst="rect">
            <a:avLst/>
          </a:prstGeom>
        </p:spPr>
      </p:pic>
      <p:sp>
        <p:nvSpPr>
          <p:cNvPr id="5" name="TextBox 4">
            <a:extLst>
              <a:ext uri="{FF2B5EF4-FFF2-40B4-BE49-F238E27FC236}">
                <a16:creationId xmlns:a16="http://schemas.microsoft.com/office/drawing/2014/main" id="{CAA8DDE4-0ACB-4212-8560-2C7A716A58A5}"/>
              </a:ext>
            </a:extLst>
          </p:cNvPr>
          <p:cNvSpPr txBox="1"/>
          <p:nvPr/>
        </p:nvSpPr>
        <p:spPr>
          <a:xfrm>
            <a:off x="4283743" y="754588"/>
            <a:ext cx="4642690" cy="646331"/>
          </a:xfrm>
          <a:prstGeom prst="rect">
            <a:avLst/>
          </a:prstGeom>
          <a:solidFill>
            <a:schemeClr val="bg1"/>
          </a:solidFill>
          <a:ln w="38100">
            <a:solidFill>
              <a:srgbClr val="7030A0"/>
            </a:solidFill>
          </a:ln>
        </p:spPr>
        <p:txBody>
          <a:bodyPr wrap="square" rtlCol="0">
            <a:spAutoFit/>
          </a:bodyPr>
          <a:lstStyle/>
          <a:p>
            <a:r>
              <a:rPr lang="en-GB" dirty="0"/>
              <a:t>There are special places at the heart of every community, every town and every high street.</a:t>
            </a:r>
          </a:p>
        </p:txBody>
      </p:sp>
      <p:sp>
        <p:nvSpPr>
          <p:cNvPr id="6" name="TextBox 5">
            <a:extLst>
              <a:ext uri="{FF2B5EF4-FFF2-40B4-BE49-F238E27FC236}">
                <a16:creationId xmlns:a16="http://schemas.microsoft.com/office/drawing/2014/main" id="{A48BE1BB-3BED-43CB-AAD8-E3008D4827C8}"/>
              </a:ext>
            </a:extLst>
          </p:cNvPr>
          <p:cNvSpPr txBox="1"/>
          <p:nvPr/>
        </p:nvSpPr>
        <p:spPr>
          <a:xfrm>
            <a:off x="4283743" y="3244334"/>
            <a:ext cx="4726666" cy="1200329"/>
          </a:xfrm>
          <a:prstGeom prst="rect">
            <a:avLst/>
          </a:prstGeom>
          <a:solidFill>
            <a:schemeClr val="bg1"/>
          </a:solidFill>
          <a:ln w="38100">
            <a:solidFill>
              <a:srgbClr val="7030A0"/>
            </a:solidFill>
          </a:ln>
        </p:spPr>
        <p:txBody>
          <a:bodyPr wrap="square" rtlCol="0">
            <a:spAutoFit/>
          </a:bodyPr>
          <a:lstStyle/>
          <a:p>
            <a:r>
              <a:rPr lang="en-GB" dirty="0"/>
              <a:t>For too long the humble town market has been ignored in favour of monstrous, sterile supermarket superstructures. It’s time to change our perspectives.</a:t>
            </a:r>
          </a:p>
        </p:txBody>
      </p:sp>
      <p:pic>
        <p:nvPicPr>
          <p:cNvPr id="8" name="Picture 7" descr="A close up of a logo&#10;&#10;Description automatically generated">
            <a:extLst>
              <a:ext uri="{FF2B5EF4-FFF2-40B4-BE49-F238E27FC236}">
                <a16:creationId xmlns:a16="http://schemas.microsoft.com/office/drawing/2014/main" id="{6637C6C3-327C-4029-8164-D79A2EC850F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4951" y="3742042"/>
            <a:ext cx="4086502" cy="3115958"/>
          </a:xfrm>
          <a:prstGeom prst="rect">
            <a:avLst/>
          </a:prstGeom>
        </p:spPr>
      </p:pic>
      <p:sp>
        <p:nvSpPr>
          <p:cNvPr id="9" name="TextBox 8">
            <a:extLst>
              <a:ext uri="{FF2B5EF4-FFF2-40B4-BE49-F238E27FC236}">
                <a16:creationId xmlns:a16="http://schemas.microsoft.com/office/drawing/2014/main" id="{0CA99BD8-7159-4678-ABA5-0DCDCF6CDAA1}"/>
              </a:ext>
            </a:extLst>
          </p:cNvPr>
          <p:cNvSpPr txBox="1"/>
          <p:nvPr/>
        </p:nvSpPr>
        <p:spPr>
          <a:xfrm>
            <a:off x="6587412" y="233265"/>
            <a:ext cx="2339021" cy="369332"/>
          </a:xfrm>
          <a:prstGeom prst="rect">
            <a:avLst/>
          </a:prstGeom>
          <a:solidFill>
            <a:schemeClr val="bg1"/>
          </a:solidFill>
          <a:ln w="38100">
            <a:solidFill>
              <a:srgbClr val="002060"/>
            </a:solidFill>
          </a:ln>
        </p:spPr>
        <p:txBody>
          <a:bodyPr wrap="square" rtlCol="0">
            <a:spAutoFit/>
          </a:bodyPr>
          <a:lstStyle/>
          <a:p>
            <a:pPr algn="r"/>
            <a:r>
              <a:rPr lang="en-GB" dirty="0"/>
              <a:t>First sentence</a:t>
            </a:r>
          </a:p>
        </p:txBody>
      </p:sp>
      <p:sp>
        <p:nvSpPr>
          <p:cNvPr id="10" name="TextBox 9">
            <a:extLst>
              <a:ext uri="{FF2B5EF4-FFF2-40B4-BE49-F238E27FC236}">
                <a16:creationId xmlns:a16="http://schemas.microsoft.com/office/drawing/2014/main" id="{2D9CEDA3-684E-44CE-BA8F-27935D1A0BC9}"/>
              </a:ext>
            </a:extLst>
          </p:cNvPr>
          <p:cNvSpPr txBox="1"/>
          <p:nvPr/>
        </p:nvSpPr>
        <p:spPr>
          <a:xfrm>
            <a:off x="6671388" y="2731150"/>
            <a:ext cx="2339021" cy="369332"/>
          </a:xfrm>
          <a:prstGeom prst="rect">
            <a:avLst/>
          </a:prstGeom>
          <a:solidFill>
            <a:schemeClr val="bg1"/>
          </a:solidFill>
          <a:ln w="38100">
            <a:solidFill>
              <a:srgbClr val="002060"/>
            </a:solidFill>
          </a:ln>
        </p:spPr>
        <p:txBody>
          <a:bodyPr wrap="square" rtlCol="0">
            <a:spAutoFit/>
          </a:bodyPr>
          <a:lstStyle/>
          <a:p>
            <a:pPr algn="r"/>
            <a:r>
              <a:rPr lang="en-GB" dirty="0"/>
              <a:t>Final sentences</a:t>
            </a:r>
          </a:p>
        </p:txBody>
      </p:sp>
    </p:spTree>
    <p:extLst>
      <p:ext uri="{BB962C8B-B14F-4D97-AF65-F5344CB8AC3E}">
        <p14:creationId xmlns:p14="http://schemas.microsoft.com/office/powerpoint/2010/main" val="234845788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8BDC73-E914-4BBE-B728-75654B9CB743}"/>
              </a:ext>
            </a:extLst>
          </p:cNvPr>
          <p:cNvSpPr>
            <a:spLocks noGrp="1"/>
          </p:cNvSpPr>
          <p:nvPr>
            <p:ph type="title"/>
          </p:nvPr>
        </p:nvSpPr>
        <p:spPr>
          <a:solidFill>
            <a:schemeClr val="bg1"/>
          </a:solidFill>
          <a:ln w="38100">
            <a:solidFill>
              <a:srgbClr val="7030A0"/>
            </a:solidFill>
          </a:ln>
          <a:effectLst>
            <a:outerShdw blurRad="50800" dist="38100" dir="2700000" algn="tl" rotWithShape="0">
              <a:prstClr val="black">
                <a:alpha val="40000"/>
              </a:prstClr>
            </a:outerShdw>
          </a:effectLst>
        </p:spPr>
        <p:txBody>
          <a:bodyPr/>
          <a:lstStyle/>
          <a:p>
            <a:r>
              <a:rPr lang="en-GB" dirty="0"/>
              <a:t>Now, give this a go yourself.</a:t>
            </a:r>
          </a:p>
        </p:txBody>
      </p:sp>
      <p:sp>
        <p:nvSpPr>
          <p:cNvPr id="3" name="Content Placeholder 2">
            <a:extLst>
              <a:ext uri="{FF2B5EF4-FFF2-40B4-BE49-F238E27FC236}">
                <a16:creationId xmlns:a16="http://schemas.microsoft.com/office/drawing/2014/main" id="{409931CE-AE9B-4412-AA7B-998E631A0FE7}"/>
              </a:ext>
            </a:extLst>
          </p:cNvPr>
          <p:cNvSpPr>
            <a:spLocks noGrp="1"/>
          </p:cNvSpPr>
          <p:nvPr>
            <p:ph idx="1"/>
          </p:nvPr>
        </p:nvSpPr>
        <p:spPr>
          <a:xfrm>
            <a:off x="628650" y="1825625"/>
            <a:ext cx="4581303" cy="4351338"/>
          </a:xfrm>
          <a:solidFill>
            <a:schemeClr val="bg1"/>
          </a:solidFill>
          <a:ln w="38100">
            <a:solidFill>
              <a:srgbClr val="7030A0"/>
            </a:solidFill>
          </a:ln>
          <a:effectLst>
            <a:outerShdw blurRad="50800" dist="38100" dir="2700000" algn="tl" rotWithShape="0">
              <a:prstClr val="black">
                <a:alpha val="40000"/>
              </a:prstClr>
            </a:outerShdw>
          </a:effectLst>
        </p:spPr>
        <p:txBody>
          <a:bodyPr/>
          <a:lstStyle/>
          <a:p>
            <a:pPr marL="0" indent="0">
              <a:buNone/>
            </a:pPr>
            <a:r>
              <a:rPr lang="en-GB" dirty="0"/>
              <a:t>Go through all the steps we’ve looked at and plan out your answer carefully.</a:t>
            </a:r>
          </a:p>
          <a:p>
            <a:pPr marL="0" indent="0">
              <a:buNone/>
            </a:pPr>
            <a:r>
              <a:rPr lang="en-GB" dirty="0"/>
              <a:t>If you want to really make it like the exam, time yourself for 45 minutes (allow for any extra time if you are given it).</a:t>
            </a:r>
          </a:p>
          <a:p>
            <a:pPr marL="0" indent="0">
              <a:buNone/>
            </a:pPr>
            <a:r>
              <a:rPr lang="en-GB" dirty="0"/>
              <a:t>Remember to think about all the different requirements of the mark scheme.</a:t>
            </a:r>
          </a:p>
        </p:txBody>
      </p:sp>
      <p:pic>
        <p:nvPicPr>
          <p:cNvPr id="7" name="Picture 6">
            <a:extLst>
              <a:ext uri="{FF2B5EF4-FFF2-40B4-BE49-F238E27FC236}">
                <a16:creationId xmlns:a16="http://schemas.microsoft.com/office/drawing/2014/main" id="{597BB879-DFE0-4C20-97CA-08E934C08D17}"/>
              </a:ext>
            </a:extLst>
          </p:cNvPr>
          <p:cNvPicPr>
            <a:picLocks noChangeAspect="1"/>
          </p:cNvPicPr>
          <p:nvPr/>
        </p:nvPicPr>
        <p:blipFill>
          <a:blip r:embed="rId2"/>
          <a:stretch>
            <a:fillRect/>
          </a:stretch>
        </p:blipFill>
        <p:spPr>
          <a:xfrm>
            <a:off x="5504237" y="2279693"/>
            <a:ext cx="3125185" cy="1721601"/>
          </a:xfrm>
          <a:prstGeom prst="rect">
            <a:avLst/>
          </a:prstGeom>
        </p:spPr>
      </p:pic>
      <p:sp>
        <p:nvSpPr>
          <p:cNvPr id="5" name="Oval 4">
            <a:extLst>
              <a:ext uri="{FF2B5EF4-FFF2-40B4-BE49-F238E27FC236}">
                <a16:creationId xmlns:a16="http://schemas.microsoft.com/office/drawing/2014/main" id="{6D95D643-BD91-4465-B299-92E680D02E45}"/>
              </a:ext>
            </a:extLst>
          </p:cNvPr>
          <p:cNvSpPr/>
          <p:nvPr/>
        </p:nvSpPr>
        <p:spPr>
          <a:xfrm rot="1068998">
            <a:off x="5016403" y="1357767"/>
            <a:ext cx="4100855" cy="3357761"/>
          </a:xfrm>
          <a:prstGeom prst="ellipse">
            <a:avLst/>
          </a:prstGeom>
          <a:noFill/>
          <a:ln w="381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221783744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028DFD2A-716C-48A2-AB14-F13C62F7D381}"/>
              </a:ext>
            </a:extLst>
          </p:cNvPr>
          <p:cNvPicPr>
            <a:picLocks noChangeAspect="1"/>
          </p:cNvPicPr>
          <p:nvPr/>
        </p:nvPicPr>
        <p:blipFill rotWithShape="1">
          <a:blip r:embed="rId2"/>
          <a:srcRect l="25814" t="23024" r="30582" b="17819"/>
          <a:stretch/>
        </p:blipFill>
        <p:spPr>
          <a:xfrm rot="20937327">
            <a:off x="703546" y="1274695"/>
            <a:ext cx="5217176" cy="3981431"/>
          </a:xfrm>
          <a:prstGeom prst="rect">
            <a:avLst/>
          </a:prstGeom>
          <a:ln w="38100">
            <a:solidFill>
              <a:srgbClr val="7030A0"/>
            </a:solidFill>
          </a:ln>
        </p:spPr>
      </p:pic>
      <p:sp>
        <p:nvSpPr>
          <p:cNvPr id="2" name="Title 1">
            <a:extLst>
              <a:ext uri="{FF2B5EF4-FFF2-40B4-BE49-F238E27FC236}">
                <a16:creationId xmlns:a16="http://schemas.microsoft.com/office/drawing/2014/main" id="{E3AD8FD6-D2F3-4AB8-83D5-4CE0072B97FA}"/>
              </a:ext>
            </a:extLst>
          </p:cNvPr>
          <p:cNvSpPr>
            <a:spLocks noGrp="1"/>
          </p:cNvSpPr>
          <p:nvPr>
            <p:ph type="title"/>
          </p:nvPr>
        </p:nvSpPr>
        <p:spPr>
          <a:xfrm>
            <a:off x="709126" y="365126"/>
            <a:ext cx="7806223" cy="801201"/>
          </a:xfrm>
          <a:solidFill>
            <a:schemeClr val="bg1"/>
          </a:solidFill>
          <a:ln w="38100">
            <a:solidFill>
              <a:srgbClr val="7030A0"/>
            </a:solidFill>
          </a:ln>
          <a:effectLst>
            <a:outerShdw blurRad="50800" dist="38100" dir="2700000" algn="tl" rotWithShape="0">
              <a:prstClr val="black">
                <a:alpha val="40000"/>
              </a:prstClr>
            </a:outerShdw>
          </a:effectLst>
        </p:spPr>
        <p:txBody>
          <a:bodyPr>
            <a:normAutofit/>
          </a:bodyPr>
          <a:lstStyle/>
          <a:p>
            <a:r>
              <a:rPr lang="en-GB" sz="2400" dirty="0"/>
              <a:t>Look at the example answer to the question provided to you</a:t>
            </a:r>
          </a:p>
        </p:txBody>
      </p:sp>
      <p:sp>
        <p:nvSpPr>
          <p:cNvPr id="5" name="TextBox 4">
            <a:extLst>
              <a:ext uri="{FF2B5EF4-FFF2-40B4-BE49-F238E27FC236}">
                <a16:creationId xmlns:a16="http://schemas.microsoft.com/office/drawing/2014/main" id="{C9ED4765-EA6E-47FC-95CF-2C063941D12B}"/>
              </a:ext>
            </a:extLst>
          </p:cNvPr>
          <p:cNvSpPr txBox="1"/>
          <p:nvPr/>
        </p:nvSpPr>
        <p:spPr>
          <a:xfrm>
            <a:off x="5393094" y="1352939"/>
            <a:ext cx="3122256" cy="3139321"/>
          </a:xfrm>
          <a:prstGeom prst="rect">
            <a:avLst/>
          </a:prstGeom>
          <a:solidFill>
            <a:schemeClr val="bg1"/>
          </a:solidFill>
          <a:ln w="38100">
            <a:solidFill>
              <a:srgbClr val="7030A0"/>
            </a:solidFill>
          </a:ln>
          <a:effectLst>
            <a:outerShdw blurRad="50800" dist="38100" dir="2700000" algn="tl" rotWithShape="0">
              <a:prstClr val="black">
                <a:alpha val="40000"/>
              </a:prstClr>
            </a:outerShdw>
          </a:effectLst>
        </p:spPr>
        <p:txBody>
          <a:bodyPr wrap="square" rtlCol="0">
            <a:spAutoFit/>
          </a:bodyPr>
          <a:lstStyle/>
          <a:p>
            <a:r>
              <a:rPr lang="en-GB" dirty="0"/>
              <a:t>Using the mark scheme boxes and ideas given to you, think about what really works well in this answer in terms of:</a:t>
            </a:r>
          </a:p>
          <a:p>
            <a:endParaRPr lang="en-GB" dirty="0"/>
          </a:p>
          <a:p>
            <a:r>
              <a:rPr lang="en-GB" b="1" dirty="0"/>
              <a:t>Vocabulary</a:t>
            </a:r>
          </a:p>
          <a:p>
            <a:r>
              <a:rPr lang="en-GB" b="1" dirty="0"/>
              <a:t>Structure</a:t>
            </a:r>
          </a:p>
          <a:p>
            <a:r>
              <a:rPr lang="en-GB" b="1" dirty="0"/>
              <a:t>Paragraphs</a:t>
            </a:r>
          </a:p>
          <a:p>
            <a:r>
              <a:rPr lang="en-GB" b="1" dirty="0"/>
              <a:t>Tone, style, register</a:t>
            </a:r>
          </a:p>
          <a:p>
            <a:r>
              <a:rPr lang="en-GB" b="1" dirty="0"/>
              <a:t>Communication</a:t>
            </a:r>
          </a:p>
          <a:p>
            <a:r>
              <a:rPr lang="en-GB" b="1" dirty="0"/>
              <a:t>Ideas</a:t>
            </a:r>
          </a:p>
        </p:txBody>
      </p:sp>
      <p:sp>
        <p:nvSpPr>
          <p:cNvPr id="7" name="TextBox 6">
            <a:extLst>
              <a:ext uri="{FF2B5EF4-FFF2-40B4-BE49-F238E27FC236}">
                <a16:creationId xmlns:a16="http://schemas.microsoft.com/office/drawing/2014/main" id="{8E4F763A-0DDD-480B-A169-7124F703170C}"/>
              </a:ext>
            </a:extLst>
          </p:cNvPr>
          <p:cNvSpPr txBox="1"/>
          <p:nvPr/>
        </p:nvSpPr>
        <p:spPr>
          <a:xfrm>
            <a:off x="709127" y="5084246"/>
            <a:ext cx="7806223" cy="1477328"/>
          </a:xfrm>
          <a:prstGeom prst="rect">
            <a:avLst/>
          </a:prstGeom>
          <a:solidFill>
            <a:schemeClr val="bg1"/>
          </a:solidFill>
          <a:ln w="38100">
            <a:solidFill>
              <a:srgbClr val="00B050"/>
            </a:solidFill>
          </a:ln>
          <a:effectLst>
            <a:outerShdw blurRad="50800" dist="38100" dir="2700000" algn="tl" rotWithShape="0">
              <a:prstClr val="black">
                <a:alpha val="40000"/>
              </a:prstClr>
            </a:outerShdw>
          </a:effectLst>
        </p:spPr>
        <p:txBody>
          <a:bodyPr wrap="square" rtlCol="0">
            <a:spAutoFit/>
          </a:bodyPr>
          <a:lstStyle/>
          <a:p>
            <a:r>
              <a:rPr lang="en-GB" dirty="0">
                <a:solidFill>
                  <a:srgbClr val="FF0000"/>
                </a:solidFill>
              </a:rPr>
              <a:t>Go through the answer and highlight sections that work well in your opinion.</a:t>
            </a:r>
          </a:p>
          <a:p>
            <a:r>
              <a:rPr lang="en-GB" dirty="0">
                <a:solidFill>
                  <a:schemeClr val="accent4">
                    <a:lumMod val="50000"/>
                  </a:schemeClr>
                </a:solidFill>
              </a:rPr>
              <a:t>Make notes on how this answer works well and meets the requirements of the mark scheme.</a:t>
            </a:r>
          </a:p>
          <a:p>
            <a:r>
              <a:rPr lang="en-GB" dirty="0">
                <a:solidFill>
                  <a:srgbClr val="00B050"/>
                </a:solidFill>
              </a:rPr>
              <a:t>Having reflected on this example, what might you add or change to your own version and why?</a:t>
            </a:r>
          </a:p>
        </p:txBody>
      </p:sp>
    </p:spTree>
    <p:extLst>
      <p:ext uri="{BB962C8B-B14F-4D97-AF65-F5344CB8AC3E}">
        <p14:creationId xmlns:p14="http://schemas.microsoft.com/office/powerpoint/2010/main" val="58030162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E4AE0936-92AF-4C8D-A036-E5B44A62DA43}"/>
              </a:ext>
            </a:extLst>
          </p:cNvPr>
          <p:cNvSpPr>
            <a:spLocks noGrp="1"/>
          </p:cNvSpPr>
          <p:nvPr>
            <p:ph idx="1"/>
          </p:nvPr>
        </p:nvSpPr>
        <p:spPr>
          <a:xfrm>
            <a:off x="578098" y="119236"/>
            <a:ext cx="5426917" cy="6354147"/>
          </a:xfrm>
        </p:spPr>
        <p:txBody>
          <a:bodyPr>
            <a:normAutofit fontScale="32500" lnSpcReduction="20000"/>
          </a:bodyPr>
          <a:lstStyle/>
          <a:p>
            <a:pPr marL="0" indent="0" algn="r">
              <a:lnSpc>
                <a:spcPct val="120000"/>
              </a:lnSpc>
              <a:spcBef>
                <a:spcPts val="0"/>
              </a:spcBef>
              <a:buNone/>
            </a:pPr>
            <a:r>
              <a:rPr lang="en-US" dirty="0"/>
              <a:t>456 Lark Street</a:t>
            </a:r>
          </a:p>
          <a:p>
            <a:pPr marL="0" indent="0" algn="r">
              <a:lnSpc>
                <a:spcPct val="120000"/>
              </a:lnSpc>
              <a:spcBef>
                <a:spcPts val="0"/>
              </a:spcBef>
              <a:buNone/>
            </a:pPr>
            <a:r>
              <a:rPr lang="en-US" dirty="0"/>
              <a:t>Funkytown</a:t>
            </a:r>
          </a:p>
          <a:p>
            <a:pPr marL="0" indent="0" algn="r">
              <a:lnSpc>
                <a:spcPct val="120000"/>
              </a:lnSpc>
              <a:spcBef>
                <a:spcPts val="0"/>
              </a:spcBef>
              <a:buNone/>
            </a:pPr>
            <a:r>
              <a:rPr lang="en-US" dirty="0"/>
              <a:t>West Midlands</a:t>
            </a:r>
          </a:p>
          <a:p>
            <a:pPr marL="0" indent="0" algn="r">
              <a:lnSpc>
                <a:spcPct val="120000"/>
              </a:lnSpc>
              <a:spcBef>
                <a:spcPts val="0"/>
              </a:spcBef>
              <a:buNone/>
            </a:pPr>
            <a:r>
              <a:rPr lang="en-US" dirty="0"/>
              <a:t>FT45 8QQ</a:t>
            </a:r>
          </a:p>
          <a:p>
            <a:pPr marL="0" indent="0">
              <a:lnSpc>
                <a:spcPct val="120000"/>
              </a:lnSpc>
              <a:spcBef>
                <a:spcPts val="0"/>
              </a:spcBef>
              <a:buNone/>
            </a:pPr>
            <a:endParaRPr lang="en-US" dirty="0"/>
          </a:p>
          <a:p>
            <a:pPr marL="0" indent="0" algn="r">
              <a:lnSpc>
                <a:spcPct val="120000"/>
              </a:lnSpc>
              <a:spcBef>
                <a:spcPts val="0"/>
              </a:spcBef>
              <a:buNone/>
            </a:pPr>
            <a:fld id="{0A0BD087-5A57-4264-861F-B0C95BED1A0B}" type="datetime2">
              <a:rPr lang="en-US" smtClean="0"/>
              <a:t>Thursday, March 12, 2020</a:t>
            </a:fld>
            <a:endParaRPr lang="en-US" dirty="0"/>
          </a:p>
          <a:p>
            <a:pPr marL="0" indent="0">
              <a:lnSpc>
                <a:spcPct val="120000"/>
              </a:lnSpc>
              <a:spcBef>
                <a:spcPts val="0"/>
              </a:spcBef>
              <a:buNone/>
            </a:pPr>
            <a:r>
              <a:rPr lang="en-US" dirty="0"/>
              <a:t>Funkytown District Council</a:t>
            </a:r>
          </a:p>
          <a:p>
            <a:pPr marL="0" indent="0">
              <a:lnSpc>
                <a:spcPct val="120000"/>
              </a:lnSpc>
              <a:spcBef>
                <a:spcPts val="0"/>
              </a:spcBef>
              <a:buNone/>
            </a:pPr>
            <a:r>
              <a:rPr lang="en-US" dirty="0"/>
              <a:t>Funkytown</a:t>
            </a:r>
          </a:p>
          <a:p>
            <a:pPr marL="0" indent="0">
              <a:lnSpc>
                <a:spcPct val="120000"/>
              </a:lnSpc>
              <a:spcBef>
                <a:spcPts val="0"/>
              </a:spcBef>
              <a:buNone/>
            </a:pPr>
            <a:r>
              <a:rPr lang="en-US" dirty="0"/>
              <a:t>West Midlands</a:t>
            </a:r>
          </a:p>
          <a:p>
            <a:pPr marL="0" indent="0">
              <a:lnSpc>
                <a:spcPct val="120000"/>
              </a:lnSpc>
              <a:spcBef>
                <a:spcPts val="0"/>
              </a:spcBef>
              <a:buNone/>
            </a:pPr>
            <a:r>
              <a:rPr lang="en-US" dirty="0"/>
              <a:t>FT1 9AA</a:t>
            </a:r>
          </a:p>
          <a:p>
            <a:pPr marL="0" indent="0">
              <a:lnSpc>
                <a:spcPct val="120000"/>
              </a:lnSpc>
              <a:spcBef>
                <a:spcPts val="0"/>
              </a:spcBef>
              <a:buNone/>
            </a:pPr>
            <a:endParaRPr lang="en-US" dirty="0"/>
          </a:p>
          <a:p>
            <a:pPr marL="0" indent="0">
              <a:lnSpc>
                <a:spcPct val="120000"/>
              </a:lnSpc>
              <a:spcBef>
                <a:spcPts val="0"/>
              </a:spcBef>
              <a:buNone/>
            </a:pPr>
            <a:r>
              <a:rPr lang="en-US" dirty="0"/>
              <a:t>Dear Sir/Madam,</a:t>
            </a:r>
          </a:p>
          <a:p>
            <a:pPr marL="0" indent="0">
              <a:buNone/>
            </a:pPr>
            <a:r>
              <a:rPr lang="en-US" dirty="0"/>
              <a:t>There are special places at the heart of every community, every town and every high street. They're called markets and for too long we've ignored these communal institutions in favour of gigantic, all-consuming supermarkets. I am writing to you to argue why we should change our attitudes regarding the importance of markets.</a:t>
            </a:r>
          </a:p>
          <a:p>
            <a:pPr marL="0" indent="0">
              <a:buNone/>
            </a:pPr>
            <a:r>
              <a:rPr lang="en-US" dirty="0"/>
              <a:t>To begin with, the significance of our town market should be celebrated. Markets are not there simply to provide a transactional role of buying and selling, but they are there for townsfolk to talk to each other, and for market sellers to improve the services they offer through feedback from their customers. They are about far more than just trade.</a:t>
            </a:r>
          </a:p>
          <a:p>
            <a:pPr marL="0" indent="0">
              <a:buNone/>
            </a:pPr>
            <a:r>
              <a:rPr lang="en-US" dirty="0"/>
              <a:t>Of course, critics of markets will point to the range of goods and efficiency of service that are available from the major supermarkets, and indeed we have a huge Freshco superstore on the outskirts of Funkytown's shopping centre. Yet this mammoth structure does not provide the warmth, the sense of care and the community support and building relationships in and around the town that our market does.</a:t>
            </a:r>
          </a:p>
          <a:p>
            <a:pPr marL="0" indent="0">
              <a:buNone/>
            </a:pPr>
            <a:r>
              <a:rPr lang="en-US" dirty="0"/>
              <a:t>Let me tell you about the story of John Jonbovi, a greengrocer in our own Funkytown market. Every weekday he works with local charity United Against Cancer to promote their fun runs, bring and buy sales and other activities at his own shop in town. In particular, John ran a special market sale where he donated 50% of his takings to the charity. His generosity raised a colossal £400 for the aforementioned group. How exactly does a famous brand like Freshco contribute in the same manner?</a:t>
            </a:r>
          </a:p>
          <a:p>
            <a:pPr marL="0" indent="0">
              <a:buNone/>
            </a:pPr>
            <a:r>
              <a:rPr lang="en-US" dirty="0"/>
              <a:t>Picture a beautiful sunny Saturday, with fresh produce, beaming faces, people walking their dogs and everyone enjoying themselves. This is our local market. Now think of repetitive white aisles, sterile lights penetrating every corner, nook and cranny, and overly-packaged goods that like more plastic that food. This is our local supermarket. The market has existed in our town for over three hundred years and it is a hub to our community. Its historical links must not be lost and they provide a uniqueness and an esoteric quality that large brand supermarkets do not.</a:t>
            </a:r>
          </a:p>
          <a:p>
            <a:pPr marL="0" indent="0">
              <a:buNone/>
            </a:pPr>
            <a:r>
              <a:rPr lang="en-US" dirty="0"/>
              <a:t>In conclusion, thank you for listening to my ideas regarding the importance of our market in our town. I hope you will take on board these comments when reflecting on the importance of the market within our town. For too long the humble town market has been ignored in favour of monstrous, sterile supermarket superstructures. It’s time to change our perspectives.</a:t>
            </a:r>
          </a:p>
          <a:p>
            <a:pPr marL="0" indent="0">
              <a:buNone/>
            </a:pPr>
            <a:r>
              <a:rPr lang="en-US" dirty="0"/>
              <a:t>Yours faithfully,</a:t>
            </a:r>
          </a:p>
          <a:p>
            <a:pPr marL="0" indent="0">
              <a:buNone/>
            </a:pPr>
            <a:endParaRPr lang="en-US" dirty="0"/>
          </a:p>
          <a:p>
            <a:pPr marL="0" indent="0">
              <a:buNone/>
            </a:pPr>
            <a:r>
              <a:rPr lang="en-US" dirty="0"/>
              <a:t>A Student</a:t>
            </a:r>
            <a:endParaRPr lang="en-GB" dirty="0"/>
          </a:p>
        </p:txBody>
      </p:sp>
      <p:sp>
        <p:nvSpPr>
          <p:cNvPr id="4" name="Rectangle: Rounded Corners 3">
            <a:extLst>
              <a:ext uri="{FF2B5EF4-FFF2-40B4-BE49-F238E27FC236}">
                <a16:creationId xmlns:a16="http://schemas.microsoft.com/office/drawing/2014/main" id="{21782E11-3D2C-4211-9152-99E83782898A}"/>
              </a:ext>
            </a:extLst>
          </p:cNvPr>
          <p:cNvSpPr/>
          <p:nvPr/>
        </p:nvSpPr>
        <p:spPr>
          <a:xfrm>
            <a:off x="6345914" y="242596"/>
            <a:ext cx="2539308" cy="950383"/>
          </a:xfrm>
          <a:prstGeom prst="roundRect">
            <a:avLst/>
          </a:prstGeom>
          <a:solidFill>
            <a:srgbClr val="E2FA8A"/>
          </a:solidFill>
          <a:ln w="12700">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80975" indent="-180975">
              <a:buFont typeface="Arial" panose="020B0604020202020204" pitchFamily="34" charset="0"/>
              <a:buChar char="•"/>
            </a:pPr>
            <a:r>
              <a:rPr lang="en-GB" sz="800" i="1" dirty="0">
                <a:solidFill>
                  <a:schemeClr val="tx1"/>
                </a:solidFill>
              </a:rPr>
              <a:t>Really impressive vocabulary choices chosen for effect</a:t>
            </a:r>
          </a:p>
          <a:p>
            <a:pPr marL="180975" indent="-180975">
              <a:buFont typeface="Arial" panose="020B0604020202020204" pitchFamily="34" charset="0"/>
              <a:buChar char="•"/>
            </a:pPr>
            <a:r>
              <a:rPr lang="en-GB" sz="800" i="1" dirty="0">
                <a:solidFill>
                  <a:schemeClr val="tx1"/>
                </a:solidFill>
              </a:rPr>
              <a:t>The choice of vocabulary makes the writing interesting and engaging for the reader.</a:t>
            </a:r>
          </a:p>
          <a:p>
            <a:pPr algn="ctr"/>
            <a:endParaRPr lang="en-GB" sz="800" dirty="0">
              <a:solidFill>
                <a:schemeClr val="tx1"/>
              </a:solidFill>
            </a:endParaRPr>
          </a:p>
        </p:txBody>
      </p:sp>
      <p:sp>
        <p:nvSpPr>
          <p:cNvPr id="5" name="TextBox 4">
            <a:extLst>
              <a:ext uri="{FF2B5EF4-FFF2-40B4-BE49-F238E27FC236}">
                <a16:creationId xmlns:a16="http://schemas.microsoft.com/office/drawing/2014/main" id="{77EF5775-0FDA-4123-8C8F-BFCC9D3CE92B}"/>
              </a:ext>
            </a:extLst>
          </p:cNvPr>
          <p:cNvSpPr txBox="1"/>
          <p:nvPr/>
        </p:nvSpPr>
        <p:spPr>
          <a:xfrm>
            <a:off x="7722276" y="134874"/>
            <a:ext cx="996656" cy="215444"/>
          </a:xfrm>
          <a:prstGeom prst="rect">
            <a:avLst/>
          </a:prstGeom>
          <a:solidFill>
            <a:schemeClr val="accent6">
              <a:lumMod val="20000"/>
              <a:lumOff val="80000"/>
            </a:schemeClr>
          </a:solidFill>
          <a:ln w="12700">
            <a:solidFill>
              <a:srgbClr val="002060"/>
            </a:solidFill>
          </a:ln>
        </p:spPr>
        <p:txBody>
          <a:bodyPr wrap="square" rtlCol="0">
            <a:spAutoFit/>
          </a:bodyPr>
          <a:lstStyle/>
          <a:p>
            <a:pPr algn="ctr"/>
            <a:r>
              <a:rPr lang="en-GB" sz="800" dirty="0"/>
              <a:t>Vocabulary</a:t>
            </a:r>
          </a:p>
        </p:txBody>
      </p:sp>
      <p:sp>
        <p:nvSpPr>
          <p:cNvPr id="6" name="Rectangle: Rounded Corners 5">
            <a:extLst>
              <a:ext uri="{FF2B5EF4-FFF2-40B4-BE49-F238E27FC236}">
                <a16:creationId xmlns:a16="http://schemas.microsoft.com/office/drawing/2014/main" id="{BD3A88EF-9271-4F6B-81CE-E2B375FCF1C0}"/>
              </a:ext>
            </a:extLst>
          </p:cNvPr>
          <p:cNvSpPr/>
          <p:nvPr/>
        </p:nvSpPr>
        <p:spPr>
          <a:xfrm>
            <a:off x="6418665" y="2677225"/>
            <a:ext cx="2448230" cy="1238171"/>
          </a:xfrm>
          <a:prstGeom prst="roundRect">
            <a:avLst/>
          </a:prstGeom>
          <a:solidFill>
            <a:srgbClr val="A8B8E6"/>
          </a:solidFill>
          <a:ln w="12700">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80975" indent="-180975">
              <a:buFont typeface="Arial" panose="020B0604020202020204" pitchFamily="34" charset="0"/>
              <a:buChar char="•"/>
            </a:pPr>
            <a:r>
              <a:rPr lang="en-GB" sz="900" i="1" dirty="0">
                <a:solidFill>
                  <a:schemeClr val="tx1"/>
                </a:solidFill>
              </a:rPr>
              <a:t>Paragraphs are linked together and in an order that engages the reader and makes their argument easy to follow.</a:t>
            </a:r>
          </a:p>
          <a:p>
            <a:pPr marL="180975" indent="-180975">
              <a:buFont typeface="Arial" panose="020B0604020202020204" pitchFamily="34" charset="0"/>
              <a:buChar char="•"/>
            </a:pPr>
            <a:r>
              <a:rPr lang="en-GB" sz="900" i="1" dirty="0">
                <a:solidFill>
                  <a:schemeClr val="tx1"/>
                </a:solidFill>
              </a:rPr>
              <a:t>Paragraphs allow the structure of the piece to come through to the reader easily.</a:t>
            </a:r>
          </a:p>
        </p:txBody>
      </p:sp>
      <p:sp>
        <p:nvSpPr>
          <p:cNvPr id="7" name="Rectangle: Rounded Corners 6">
            <a:extLst>
              <a:ext uri="{FF2B5EF4-FFF2-40B4-BE49-F238E27FC236}">
                <a16:creationId xmlns:a16="http://schemas.microsoft.com/office/drawing/2014/main" id="{B8A5EE71-8CEC-4079-A52F-F810B4CAF653}"/>
              </a:ext>
            </a:extLst>
          </p:cNvPr>
          <p:cNvSpPr/>
          <p:nvPr/>
        </p:nvSpPr>
        <p:spPr>
          <a:xfrm>
            <a:off x="6345915" y="1403204"/>
            <a:ext cx="2539308" cy="1144054"/>
          </a:xfrm>
          <a:prstGeom prst="roundRect">
            <a:avLst/>
          </a:prstGeom>
          <a:solidFill>
            <a:srgbClr val="F89EED"/>
          </a:solidFill>
          <a:ln w="12700">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71450" indent="-171450">
              <a:buFont typeface="Arial" panose="020B0604020202020204" pitchFamily="34" charset="0"/>
              <a:buChar char="•"/>
            </a:pPr>
            <a:r>
              <a:rPr lang="en-GB" sz="800" i="1" dirty="0">
                <a:solidFill>
                  <a:schemeClr val="tx1"/>
                </a:solidFill>
              </a:rPr>
              <a:t>Flows from one idea or argument to the next</a:t>
            </a:r>
          </a:p>
          <a:p>
            <a:pPr marL="171450" indent="-171450">
              <a:buFont typeface="Arial" panose="020B0604020202020204" pitchFamily="34" charset="0"/>
              <a:buChar char="•"/>
            </a:pPr>
            <a:r>
              <a:rPr lang="en-GB" sz="800" i="1" dirty="0">
                <a:solidFill>
                  <a:schemeClr val="tx1"/>
                </a:solidFill>
              </a:rPr>
              <a:t>Engaging opening to the writing.</a:t>
            </a:r>
          </a:p>
          <a:p>
            <a:pPr marL="171450" indent="-171450">
              <a:buFont typeface="Arial" panose="020B0604020202020204" pitchFamily="34" charset="0"/>
              <a:buChar char="•"/>
            </a:pPr>
            <a:r>
              <a:rPr lang="en-GB" sz="800" i="1" dirty="0">
                <a:solidFill>
                  <a:schemeClr val="tx1"/>
                </a:solidFill>
              </a:rPr>
              <a:t>Powerful finish to the writing.</a:t>
            </a:r>
          </a:p>
          <a:p>
            <a:pPr marL="171450" indent="-171450">
              <a:buFont typeface="Arial" panose="020B0604020202020204" pitchFamily="34" charset="0"/>
              <a:buChar char="•"/>
            </a:pPr>
            <a:r>
              <a:rPr lang="en-GB" sz="800" i="1" dirty="0">
                <a:solidFill>
                  <a:schemeClr val="tx1"/>
                </a:solidFill>
              </a:rPr>
              <a:t>A carefully chosen and crafted order of ideas including within paragraphs and sentences.</a:t>
            </a:r>
          </a:p>
          <a:p>
            <a:pPr marL="171450" indent="-171450">
              <a:buFont typeface="Arial" panose="020B0604020202020204" pitchFamily="34" charset="0"/>
              <a:buChar char="•"/>
            </a:pPr>
            <a:r>
              <a:rPr lang="en-GB" sz="800" i="1" dirty="0">
                <a:solidFill>
                  <a:schemeClr val="tx1"/>
                </a:solidFill>
              </a:rPr>
              <a:t>Use of discourse markers/connectives to link complex ideas.</a:t>
            </a:r>
          </a:p>
          <a:p>
            <a:pPr algn="ctr"/>
            <a:endParaRPr lang="en-GB" sz="800" dirty="0">
              <a:solidFill>
                <a:schemeClr val="tx1"/>
              </a:solidFill>
            </a:endParaRPr>
          </a:p>
        </p:txBody>
      </p:sp>
      <p:sp>
        <p:nvSpPr>
          <p:cNvPr id="8" name="TextBox 7">
            <a:extLst>
              <a:ext uri="{FF2B5EF4-FFF2-40B4-BE49-F238E27FC236}">
                <a16:creationId xmlns:a16="http://schemas.microsoft.com/office/drawing/2014/main" id="{CDE467BF-9FFE-4411-B693-9035003DC224}"/>
              </a:ext>
            </a:extLst>
          </p:cNvPr>
          <p:cNvSpPr txBox="1"/>
          <p:nvPr/>
        </p:nvSpPr>
        <p:spPr>
          <a:xfrm>
            <a:off x="7322475" y="1203835"/>
            <a:ext cx="1421238" cy="230832"/>
          </a:xfrm>
          <a:prstGeom prst="rect">
            <a:avLst/>
          </a:prstGeom>
          <a:solidFill>
            <a:schemeClr val="accent6">
              <a:lumMod val="20000"/>
              <a:lumOff val="80000"/>
            </a:schemeClr>
          </a:solidFill>
          <a:ln w="12700">
            <a:solidFill>
              <a:srgbClr val="002060"/>
            </a:solidFill>
          </a:ln>
        </p:spPr>
        <p:txBody>
          <a:bodyPr wrap="square" rtlCol="0">
            <a:spAutoFit/>
          </a:bodyPr>
          <a:lstStyle/>
          <a:p>
            <a:pPr algn="ctr"/>
            <a:r>
              <a:rPr lang="en-GB" sz="900" dirty="0"/>
              <a:t>Structure</a:t>
            </a:r>
          </a:p>
        </p:txBody>
      </p:sp>
      <p:sp>
        <p:nvSpPr>
          <p:cNvPr id="9" name="TextBox 8">
            <a:extLst>
              <a:ext uri="{FF2B5EF4-FFF2-40B4-BE49-F238E27FC236}">
                <a16:creationId xmlns:a16="http://schemas.microsoft.com/office/drawing/2014/main" id="{05AB3137-E6B7-4249-8155-13D15C731EF6}"/>
              </a:ext>
            </a:extLst>
          </p:cNvPr>
          <p:cNvSpPr txBox="1"/>
          <p:nvPr/>
        </p:nvSpPr>
        <p:spPr>
          <a:xfrm>
            <a:off x="7297694" y="2508441"/>
            <a:ext cx="1421238" cy="215444"/>
          </a:xfrm>
          <a:prstGeom prst="rect">
            <a:avLst/>
          </a:prstGeom>
          <a:solidFill>
            <a:schemeClr val="accent6">
              <a:lumMod val="20000"/>
              <a:lumOff val="80000"/>
            </a:schemeClr>
          </a:solidFill>
          <a:ln w="12700">
            <a:solidFill>
              <a:srgbClr val="002060"/>
            </a:solidFill>
          </a:ln>
        </p:spPr>
        <p:txBody>
          <a:bodyPr wrap="square" rtlCol="0">
            <a:spAutoFit/>
          </a:bodyPr>
          <a:lstStyle/>
          <a:p>
            <a:pPr algn="ctr"/>
            <a:r>
              <a:rPr lang="en-GB" sz="800" dirty="0"/>
              <a:t>Paragraphs</a:t>
            </a:r>
          </a:p>
        </p:txBody>
      </p:sp>
      <p:sp>
        <p:nvSpPr>
          <p:cNvPr id="10" name="Rectangle: Rounded Corners 9">
            <a:extLst>
              <a:ext uri="{FF2B5EF4-FFF2-40B4-BE49-F238E27FC236}">
                <a16:creationId xmlns:a16="http://schemas.microsoft.com/office/drawing/2014/main" id="{2AC41C4F-93DA-4B3B-B81C-A33EC6456BA8}"/>
              </a:ext>
            </a:extLst>
          </p:cNvPr>
          <p:cNvSpPr/>
          <p:nvPr/>
        </p:nvSpPr>
        <p:spPr>
          <a:xfrm>
            <a:off x="6418665" y="4023118"/>
            <a:ext cx="2448231" cy="1252573"/>
          </a:xfrm>
          <a:prstGeom prst="roundRect">
            <a:avLst/>
          </a:prstGeom>
          <a:solidFill>
            <a:srgbClr val="81E052"/>
          </a:solidFill>
          <a:ln w="12700">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71450" indent="-171450">
              <a:buFont typeface="Arial" panose="020B0604020202020204" pitchFamily="34" charset="0"/>
              <a:buChar char="•"/>
            </a:pPr>
            <a:r>
              <a:rPr lang="en-GB" sz="1000" i="1" dirty="0">
                <a:solidFill>
                  <a:schemeClr val="tx1"/>
                </a:solidFill>
              </a:rPr>
              <a:t>The tone (sound of writing) is confident and changes dependent on the point being made.</a:t>
            </a:r>
          </a:p>
          <a:p>
            <a:pPr marL="171450" indent="-171450">
              <a:buFont typeface="Arial" panose="020B0604020202020204" pitchFamily="34" charset="0"/>
              <a:buChar char="•"/>
            </a:pPr>
            <a:r>
              <a:rPr lang="en-GB" sz="1000" i="1" dirty="0">
                <a:solidFill>
                  <a:schemeClr val="tx1"/>
                </a:solidFill>
              </a:rPr>
              <a:t>The writing is appropriately formal or informal (register).</a:t>
            </a:r>
          </a:p>
          <a:p>
            <a:pPr marL="171450" indent="-171450">
              <a:buFont typeface="Arial" panose="020B0604020202020204" pitchFamily="34" charset="0"/>
              <a:buChar char="•"/>
            </a:pPr>
            <a:r>
              <a:rPr lang="en-GB" sz="1000" i="1" dirty="0">
                <a:solidFill>
                  <a:schemeClr val="tx1"/>
                </a:solidFill>
              </a:rPr>
              <a:t>The pace (speed) of the writing changes depending on the point being made.</a:t>
            </a:r>
          </a:p>
        </p:txBody>
      </p:sp>
      <p:sp>
        <p:nvSpPr>
          <p:cNvPr id="11" name="TextBox 10">
            <a:extLst>
              <a:ext uri="{FF2B5EF4-FFF2-40B4-BE49-F238E27FC236}">
                <a16:creationId xmlns:a16="http://schemas.microsoft.com/office/drawing/2014/main" id="{7E4D5489-944C-4954-869C-1AE5E7274312}"/>
              </a:ext>
            </a:extLst>
          </p:cNvPr>
          <p:cNvSpPr txBox="1"/>
          <p:nvPr/>
        </p:nvSpPr>
        <p:spPr>
          <a:xfrm>
            <a:off x="7722276" y="3829919"/>
            <a:ext cx="996655" cy="215444"/>
          </a:xfrm>
          <a:prstGeom prst="rect">
            <a:avLst/>
          </a:prstGeom>
          <a:solidFill>
            <a:schemeClr val="accent6">
              <a:lumMod val="20000"/>
              <a:lumOff val="80000"/>
            </a:schemeClr>
          </a:solidFill>
          <a:ln w="12700">
            <a:solidFill>
              <a:srgbClr val="002060"/>
            </a:solidFill>
          </a:ln>
        </p:spPr>
        <p:txBody>
          <a:bodyPr wrap="square" rtlCol="0">
            <a:spAutoFit/>
          </a:bodyPr>
          <a:lstStyle/>
          <a:p>
            <a:pPr algn="ctr"/>
            <a:r>
              <a:rPr lang="en-GB" sz="800" dirty="0"/>
              <a:t>Tone, style, register</a:t>
            </a:r>
          </a:p>
        </p:txBody>
      </p:sp>
      <p:sp>
        <p:nvSpPr>
          <p:cNvPr id="12" name="Rectangle: Rounded Corners 11">
            <a:extLst>
              <a:ext uri="{FF2B5EF4-FFF2-40B4-BE49-F238E27FC236}">
                <a16:creationId xmlns:a16="http://schemas.microsoft.com/office/drawing/2014/main" id="{65C34A33-D8C4-4905-B52F-4E77081A2245}"/>
              </a:ext>
            </a:extLst>
          </p:cNvPr>
          <p:cNvSpPr/>
          <p:nvPr/>
        </p:nvSpPr>
        <p:spPr>
          <a:xfrm>
            <a:off x="6418665" y="5407930"/>
            <a:ext cx="2466557" cy="1315196"/>
          </a:xfrm>
          <a:prstGeom prst="roundRect">
            <a:avLst/>
          </a:prstGeom>
          <a:solidFill>
            <a:schemeClr val="accent4">
              <a:lumMod val="20000"/>
              <a:lumOff val="80000"/>
            </a:schemeClr>
          </a:solidFill>
          <a:ln w="12700">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71450" indent="-171450">
              <a:buFont typeface="Arial" panose="020B0604020202020204" pitchFamily="34" charset="0"/>
              <a:buChar char="•"/>
            </a:pPr>
            <a:r>
              <a:rPr lang="en-GB" sz="1000" i="1" dirty="0">
                <a:solidFill>
                  <a:schemeClr val="tx1"/>
                </a:solidFill>
              </a:rPr>
              <a:t>Your ideas clear and makes sense to the reader.</a:t>
            </a:r>
          </a:p>
          <a:p>
            <a:pPr marL="171450" indent="-171450">
              <a:buFont typeface="Arial" panose="020B0604020202020204" pitchFamily="34" charset="0"/>
              <a:buChar char="•"/>
            </a:pPr>
            <a:r>
              <a:rPr lang="en-GB" sz="1000" i="1" dirty="0">
                <a:solidFill>
                  <a:schemeClr val="tx1"/>
                </a:solidFill>
              </a:rPr>
              <a:t>You sound confident in the way you write</a:t>
            </a:r>
          </a:p>
          <a:p>
            <a:pPr marL="171450" indent="-171450">
              <a:buFont typeface="Arial" panose="020B0604020202020204" pitchFamily="34" charset="0"/>
              <a:buChar char="•"/>
            </a:pPr>
            <a:r>
              <a:rPr lang="en-GB" sz="1000" i="1" dirty="0">
                <a:solidFill>
                  <a:schemeClr val="tx1"/>
                </a:solidFill>
              </a:rPr>
              <a:t>The writing is engaging and genuinely interesting for the reader.</a:t>
            </a:r>
          </a:p>
          <a:p>
            <a:pPr marL="171450" indent="-171450">
              <a:buFont typeface="Arial" panose="020B0604020202020204" pitchFamily="34" charset="0"/>
              <a:buChar char="•"/>
            </a:pPr>
            <a:r>
              <a:rPr lang="en-GB" sz="1000" i="1" dirty="0">
                <a:solidFill>
                  <a:schemeClr val="tx1"/>
                </a:solidFill>
              </a:rPr>
              <a:t>The writing has a distinctive voice that flows and feels natural not robotic.</a:t>
            </a:r>
          </a:p>
          <a:p>
            <a:pPr algn="ctr"/>
            <a:endParaRPr lang="en-GB" sz="500" dirty="0">
              <a:solidFill>
                <a:schemeClr val="tx1"/>
              </a:solidFill>
            </a:endParaRPr>
          </a:p>
        </p:txBody>
      </p:sp>
      <p:sp>
        <p:nvSpPr>
          <p:cNvPr id="13" name="TextBox 12">
            <a:extLst>
              <a:ext uri="{FF2B5EF4-FFF2-40B4-BE49-F238E27FC236}">
                <a16:creationId xmlns:a16="http://schemas.microsoft.com/office/drawing/2014/main" id="{4812D2F0-8A30-4716-9C17-020C170B97D3}"/>
              </a:ext>
            </a:extLst>
          </p:cNvPr>
          <p:cNvSpPr txBox="1"/>
          <p:nvPr/>
        </p:nvSpPr>
        <p:spPr>
          <a:xfrm>
            <a:off x="7212563" y="5192486"/>
            <a:ext cx="1531150" cy="215444"/>
          </a:xfrm>
          <a:prstGeom prst="rect">
            <a:avLst/>
          </a:prstGeom>
          <a:solidFill>
            <a:schemeClr val="accent6">
              <a:lumMod val="20000"/>
              <a:lumOff val="80000"/>
            </a:schemeClr>
          </a:solidFill>
          <a:ln w="12700">
            <a:solidFill>
              <a:srgbClr val="002060"/>
            </a:solidFill>
          </a:ln>
        </p:spPr>
        <p:txBody>
          <a:bodyPr wrap="square" rtlCol="0">
            <a:spAutoFit/>
          </a:bodyPr>
          <a:lstStyle/>
          <a:p>
            <a:pPr algn="ctr"/>
            <a:r>
              <a:rPr lang="en-GB" sz="800" dirty="0"/>
              <a:t>Communication</a:t>
            </a:r>
          </a:p>
        </p:txBody>
      </p:sp>
      <p:sp>
        <p:nvSpPr>
          <p:cNvPr id="14" name="Rectangle: Rounded Corners 13">
            <a:extLst>
              <a:ext uri="{FF2B5EF4-FFF2-40B4-BE49-F238E27FC236}">
                <a16:creationId xmlns:a16="http://schemas.microsoft.com/office/drawing/2014/main" id="{DA53B13C-472C-4146-A451-EA441860CFB7}"/>
              </a:ext>
            </a:extLst>
          </p:cNvPr>
          <p:cNvSpPr/>
          <p:nvPr/>
        </p:nvSpPr>
        <p:spPr>
          <a:xfrm>
            <a:off x="3396343" y="5407930"/>
            <a:ext cx="2880813" cy="1315196"/>
          </a:xfrm>
          <a:prstGeom prst="roundRect">
            <a:avLst/>
          </a:prstGeom>
          <a:solidFill>
            <a:schemeClr val="accent4">
              <a:lumMod val="20000"/>
              <a:lumOff val="80000"/>
            </a:schemeClr>
          </a:solidFill>
          <a:ln w="12700">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71450" indent="-171450">
              <a:buFont typeface="Arial" panose="020B0604020202020204" pitchFamily="34" charset="0"/>
              <a:buChar char="•"/>
            </a:pPr>
            <a:r>
              <a:rPr lang="en-GB" sz="900" i="1" dirty="0">
                <a:solidFill>
                  <a:schemeClr val="tx1"/>
                </a:solidFill>
              </a:rPr>
              <a:t>Complex, detailed ideas with specific examples used to develop them and make them relevant for the reader.</a:t>
            </a:r>
          </a:p>
          <a:p>
            <a:pPr marL="171450" indent="-171450">
              <a:buFont typeface="Arial" panose="020B0604020202020204" pitchFamily="34" charset="0"/>
              <a:buChar char="•"/>
            </a:pPr>
            <a:r>
              <a:rPr lang="en-GB" sz="900" i="1" dirty="0">
                <a:solidFill>
                  <a:schemeClr val="tx1"/>
                </a:solidFill>
              </a:rPr>
              <a:t>Wide-ranging ideas that cover multiple areas within an idea and avoids repetition.</a:t>
            </a:r>
          </a:p>
          <a:p>
            <a:pPr algn="ctr"/>
            <a:endParaRPr lang="en-GB" sz="900" dirty="0">
              <a:solidFill>
                <a:schemeClr val="tx1"/>
              </a:solidFill>
            </a:endParaRPr>
          </a:p>
        </p:txBody>
      </p:sp>
      <p:sp>
        <p:nvSpPr>
          <p:cNvPr id="15" name="TextBox 14">
            <a:extLst>
              <a:ext uri="{FF2B5EF4-FFF2-40B4-BE49-F238E27FC236}">
                <a16:creationId xmlns:a16="http://schemas.microsoft.com/office/drawing/2014/main" id="{B7106806-1D00-45F9-AB54-8545787AF7DA}"/>
              </a:ext>
            </a:extLst>
          </p:cNvPr>
          <p:cNvSpPr txBox="1"/>
          <p:nvPr/>
        </p:nvSpPr>
        <p:spPr>
          <a:xfrm>
            <a:off x="5120747" y="5235314"/>
            <a:ext cx="996411" cy="215444"/>
          </a:xfrm>
          <a:prstGeom prst="rect">
            <a:avLst/>
          </a:prstGeom>
          <a:solidFill>
            <a:schemeClr val="accent6">
              <a:lumMod val="20000"/>
              <a:lumOff val="80000"/>
            </a:schemeClr>
          </a:solidFill>
          <a:ln w="12700">
            <a:solidFill>
              <a:srgbClr val="002060"/>
            </a:solidFill>
          </a:ln>
        </p:spPr>
        <p:txBody>
          <a:bodyPr wrap="square" rtlCol="0">
            <a:spAutoFit/>
          </a:bodyPr>
          <a:lstStyle/>
          <a:p>
            <a:pPr algn="ctr"/>
            <a:r>
              <a:rPr lang="en-GB" sz="800" dirty="0"/>
              <a:t>Ideas</a:t>
            </a:r>
          </a:p>
        </p:txBody>
      </p:sp>
    </p:spTree>
    <p:extLst>
      <p:ext uri="{BB962C8B-B14F-4D97-AF65-F5344CB8AC3E}">
        <p14:creationId xmlns:p14="http://schemas.microsoft.com/office/powerpoint/2010/main" val="72630786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C3708E-17F4-4DC3-8668-6AE321BE7FEE}"/>
              </a:ext>
            </a:extLst>
          </p:cNvPr>
          <p:cNvSpPr>
            <a:spLocks noGrp="1"/>
          </p:cNvSpPr>
          <p:nvPr>
            <p:ph type="title"/>
          </p:nvPr>
        </p:nvSpPr>
        <p:spPr>
          <a:solidFill>
            <a:schemeClr val="bg1"/>
          </a:solidFill>
          <a:ln w="38100">
            <a:solidFill>
              <a:srgbClr val="00B050"/>
            </a:solidFill>
          </a:ln>
        </p:spPr>
        <p:txBody>
          <a:bodyPr>
            <a:noAutofit/>
          </a:bodyPr>
          <a:lstStyle/>
          <a:p>
            <a:r>
              <a:rPr lang="en-GB" sz="3200" dirty="0"/>
              <a:t>Complete your self-reflection sheet and make changes or additions to your own answer in red pen.</a:t>
            </a:r>
          </a:p>
        </p:txBody>
      </p:sp>
      <p:sp>
        <p:nvSpPr>
          <p:cNvPr id="4" name="TextBox 3">
            <a:extLst>
              <a:ext uri="{FF2B5EF4-FFF2-40B4-BE49-F238E27FC236}">
                <a16:creationId xmlns:a16="http://schemas.microsoft.com/office/drawing/2014/main" id="{6D5B6850-CF93-4D4A-85E5-378B19AF9766}"/>
              </a:ext>
            </a:extLst>
          </p:cNvPr>
          <p:cNvSpPr txBox="1"/>
          <p:nvPr/>
        </p:nvSpPr>
        <p:spPr>
          <a:xfrm>
            <a:off x="625337" y="1826915"/>
            <a:ext cx="2104611" cy="369332"/>
          </a:xfrm>
          <a:prstGeom prst="rect">
            <a:avLst/>
          </a:prstGeom>
          <a:solidFill>
            <a:schemeClr val="accent6">
              <a:lumMod val="20000"/>
              <a:lumOff val="80000"/>
            </a:schemeClr>
          </a:solidFill>
          <a:ln w="38100">
            <a:solidFill>
              <a:srgbClr val="002060"/>
            </a:solidFill>
          </a:ln>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rPr>
              <a:t>Communication</a:t>
            </a:r>
          </a:p>
        </p:txBody>
      </p:sp>
      <p:sp>
        <p:nvSpPr>
          <p:cNvPr id="5" name="TextBox 4">
            <a:extLst>
              <a:ext uri="{FF2B5EF4-FFF2-40B4-BE49-F238E27FC236}">
                <a16:creationId xmlns:a16="http://schemas.microsoft.com/office/drawing/2014/main" id="{BB6429BB-786C-4F2A-A6C2-2EE8EDF50B5F}"/>
              </a:ext>
            </a:extLst>
          </p:cNvPr>
          <p:cNvSpPr txBox="1"/>
          <p:nvPr/>
        </p:nvSpPr>
        <p:spPr>
          <a:xfrm>
            <a:off x="625336" y="2311485"/>
            <a:ext cx="2104611" cy="369332"/>
          </a:xfrm>
          <a:prstGeom prst="rect">
            <a:avLst/>
          </a:prstGeom>
          <a:solidFill>
            <a:schemeClr val="accent6">
              <a:lumMod val="20000"/>
              <a:lumOff val="80000"/>
            </a:schemeClr>
          </a:solidFill>
          <a:ln w="38100">
            <a:solidFill>
              <a:srgbClr val="002060"/>
            </a:solidFill>
          </a:ln>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rPr>
              <a:t>Tone, style, register</a:t>
            </a:r>
          </a:p>
        </p:txBody>
      </p:sp>
      <p:sp>
        <p:nvSpPr>
          <p:cNvPr id="6" name="TextBox 5">
            <a:extLst>
              <a:ext uri="{FF2B5EF4-FFF2-40B4-BE49-F238E27FC236}">
                <a16:creationId xmlns:a16="http://schemas.microsoft.com/office/drawing/2014/main" id="{47ECF499-3B7E-475A-A60A-0B034AF51FC1}"/>
              </a:ext>
            </a:extLst>
          </p:cNvPr>
          <p:cNvSpPr txBox="1"/>
          <p:nvPr/>
        </p:nvSpPr>
        <p:spPr>
          <a:xfrm>
            <a:off x="625335" y="2792848"/>
            <a:ext cx="2104611" cy="369332"/>
          </a:xfrm>
          <a:prstGeom prst="rect">
            <a:avLst/>
          </a:prstGeom>
          <a:solidFill>
            <a:schemeClr val="accent6">
              <a:lumMod val="20000"/>
              <a:lumOff val="80000"/>
            </a:schemeClr>
          </a:solidFill>
          <a:ln w="38100">
            <a:solidFill>
              <a:srgbClr val="002060"/>
            </a:solidFill>
          </a:ln>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rPr>
              <a:t>Vocabulary</a:t>
            </a:r>
          </a:p>
        </p:txBody>
      </p:sp>
      <p:sp>
        <p:nvSpPr>
          <p:cNvPr id="7" name="TextBox 6">
            <a:extLst>
              <a:ext uri="{FF2B5EF4-FFF2-40B4-BE49-F238E27FC236}">
                <a16:creationId xmlns:a16="http://schemas.microsoft.com/office/drawing/2014/main" id="{20C015F1-1229-4869-ADE9-FA86A1F0DD35}"/>
              </a:ext>
            </a:extLst>
          </p:cNvPr>
          <p:cNvSpPr txBox="1"/>
          <p:nvPr/>
        </p:nvSpPr>
        <p:spPr>
          <a:xfrm>
            <a:off x="625335" y="3291676"/>
            <a:ext cx="2104611" cy="369332"/>
          </a:xfrm>
          <a:prstGeom prst="rect">
            <a:avLst/>
          </a:prstGeom>
          <a:solidFill>
            <a:schemeClr val="accent6">
              <a:lumMod val="20000"/>
              <a:lumOff val="80000"/>
            </a:schemeClr>
          </a:solidFill>
          <a:ln w="38100">
            <a:solidFill>
              <a:srgbClr val="002060"/>
            </a:solidFill>
          </a:ln>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rPr>
              <a:t>Structure</a:t>
            </a:r>
          </a:p>
        </p:txBody>
      </p:sp>
      <p:sp>
        <p:nvSpPr>
          <p:cNvPr id="8" name="TextBox 7">
            <a:extLst>
              <a:ext uri="{FF2B5EF4-FFF2-40B4-BE49-F238E27FC236}">
                <a16:creationId xmlns:a16="http://schemas.microsoft.com/office/drawing/2014/main" id="{9010C5E1-F3E3-43F4-8A2F-250B6ACC47DB}"/>
              </a:ext>
            </a:extLst>
          </p:cNvPr>
          <p:cNvSpPr txBox="1"/>
          <p:nvPr/>
        </p:nvSpPr>
        <p:spPr>
          <a:xfrm>
            <a:off x="628650" y="3765835"/>
            <a:ext cx="2104611" cy="369332"/>
          </a:xfrm>
          <a:prstGeom prst="rect">
            <a:avLst/>
          </a:prstGeom>
          <a:solidFill>
            <a:schemeClr val="accent6">
              <a:lumMod val="20000"/>
              <a:lumOff val="80000"/>
            </a:schemeClr>
          </a:solidFill>
          <a:ln w="38100">
            <a:solidFill>
              <a:srgbClr val="002060"/>
            </a:solidFill>
          </a:ln>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rPr>
              <a:t>Ideas</a:t>
            </a:r>
          </a:p>
        </p:txBody>
      </p:sp>
      <p:sp>
        <p:nvSpPr>
          <p:cNvPr id="9" name="TextBox 8">
            <a:extLst>
              <a:ext uri="{FF2B5EF4-FFF2-40B4-BE49-F238E27FC236}">
                <a16:creationId xmlns:a16="http://schemas.microsoft.com/office/drawing/2014/main" id="{98972454-5BD3-4EFD-B818-7051B6DDAB4B}"/>
              </a:ext>
            </a:extLst>
          </p:cNvPr>
          <p:cNvSpPr txBox="1"/>
          <p:nvPr/>
        </p:nvSpPr>
        <p:spPr>
          <a:xfrm>
            <a:off x="628650" y="4245150"/>
            <a:ext cx="2104611" cy="369332"/>
          </a:xfrm>
          <a:prstGeom prst="rect">
            <a:avLst/>
          </a:prstGeom>
          <a:solidFill>
            <a:schemeClr val="accent6">
              <a:lumMod val="20000"/>
              <a:lumOff val="80000"/>
            </a:schemeClr>
          </a:solidFill>
          <a:ln w="38100">
            <a:solidFill>
              <a:srgbClr val="002060"/>
            </a:solidFill>
          </a:ln>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rPr>
              <a:t>Paragraphs</a:t>
            </a:r>
          </a:p>
        </p:txBody>
      </p:sp>
      <p:sp>
        <p:nvSpPr>
          <p:cNvPr id="10" name="TextBox 9">
            <a:extLst>
              <a:ext uri="{FF2B5EF4-FFF2-40B4-BE49-F238E27FC236}">
                <a16:creationId xmlns:a16="http://schemas.microsoft.com/office/drawing/2014/main" id="{3DA685BD-D1A2-4719-BBAB-663D9C705563}"/>
              </a:ext>
            </a:extLst>
          </p:cNvPr>
          <p:cNvSpPr txBox="1"/>
          <p:nvPr/>
        </p:nvSpPr>
        <p:spPr>
          <a:xfrm>
            <a:off x="628650" y="4728210"/>
            <a:ext cx="2104611" cy="369332"/>
          </a:xfrm>
          <a:prstGeom prst="rect">
            <a:avLst/>
          </a:prstGeom>
          <a:solidFill>
            <a:schemeClr val="accent6">
              <a:lumMod val="20000"/>
              <a:lumOff val="80000"/>
            </a:schemeClr>
          </a:solidFill>
          <a:ln w="38100">
            <a:solidFill>
              <a:srgbClr val="002060"/>
            </a:solidFill>
          </a:ln>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rPr>
              <a:t>Sentences</a:t>
            </a:r>
          </a:p>
        </p:txBody>
      </p:sp>
      <p:sp>
        <p:nvSpPr>
          <p:cNvPr id="11" name="TextBox 10">
            <a:extLst>
              <a:ext uri="{FF2B5EF4-FFF2-40B4-BE49-F238E27FC236}">
                <a16:creationId xmlns:a16="http://schemas.microsoft.com/office/drawing/2014/main" id="{0C118324-D4B6-4E4C-834F-B04583AED099}"/>
              </a:ext>
            </a:extLst>
          </p:cNvPr>
          <p:cNvSpPr txBox="1"/>
          <p:nvPr/>
        </p:nvSpPr>
        <p:spPr>
          <a:xfrm>
            <a:off x="630722" y="5193185"/>
            <a:ext cx="2104611" cy="369332"/>
          </a:xfrm>
          <a:prstGeom prst="rect">
            <a:avLst/>
          </a:prstGeom>
          <a:solidFill>
            <a:schemeClr val="accent6">
              <a:lumMod val="20000"/>
              <a:lumOff val="80000"/>
            </a:schemeClr>
          </a:solidFill>
          <a:ln w="38100">
            <a:solidFill>
              <a:srgbClr val="002060"/>
            </a:solidFill>
          </a:ln>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rPr>
              <a:t>Punctuation</a:t>
            </a:r>
          </a:p>
        </p:txBody>
      </p:sp>
      <p:sp>
        <p:nvSpPr>
          <p:cNvPr id="12" name="TextBox 11">
            <a:extLst>
              <a:ext uri="{FF2B5EF4-FFF2-40B4-BE49-F238E27FC236}">
                <a16:creationId xmlns:a16="http://schemas.microsoft.com/office/drawing/2014/main" id="{FEE0A8E7-B8D3-491E-9BBA-74D19F25441F}"/>
              </a:ext>
            </a:extLst>
          </p:cNvPr>
          <p:cNvSpPr txBox="1"/>
          <p:nvPr/>
        </p:nvSpPr>
        <p:spPr>
          <a:xfrm>
            <a:off x="628239" y="5662488"/>
            <a:ext cx="2104611" cy="369332"/>
          </a:xfrm>
          <a:prstGeom prst="rect">
            <a:avLst/>
          </a:prstGeom>
          <a:solidFill>
            <a:schemeClr val="accent6">
              <a:lumMod val="20000"/>
              <a:lumOff val="80000"/>
            </a:schemeClr>
          </a:solidFill>
          <a:ln w="38100">
            <a:solidFill>
              <a:srgbClr val="002060"/>
            </a:solidFill>
          </a:ln>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rPr>
              <a:t>Grammar</a:t>
            </a:r>
          </a:p>
        </p:txBody>
      </p:sp>
      <p:sp>
        <p:nvSpPr>
          <p:cNvPr id="13" name="TextBox 12">
            <a:extLst>
              <a:ext uri="{FF2B5EF4-FFF2-40B4-BE49-F238E27FC236}">
                <a16:creationId xmlns:a16="http://schemas.microsoft.com/office/drawing/2014/main" id="{4B7FC262-A4A5-414B-879A-178C944104C5}"/>
              </a:ext>
            </a:extLst>
          </p:cNvPr>
          <p:cNvSpPr txBox="1"/>
          <p:nvPr/>
        </p:nvSpPr>
        <p:spPr>
          <a:xfrm>
            <a:off x="625335" y="6123542"/>
            <a:ext cx="2104611" cy="369332"/>
          </a:xfrm>
          <a:prstGeom prst="rect">
            <a:avLst/>
          </a:prstGeom>
          <a:solidFill>
            <a:schemeClr val="accent6">
              <a:lumMod val="20000"/>
              <a:lumOff val="80000"/>
            </a:schemeClr>
          </a:solidFill>
          <a:ln w="38100">
            <a:solidFill>
              <a:srgbClr val="002060"/>
            </a:solidFill>
          </a:ln>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rPr>
              <a:t>Spelling</a:t>
            </a:r>
          </a:p>
        </p:txBody>
      </p:sp>
      <p:pic>
        <p:nvPicPr>
          <p:cNvPr id="14" name="Picture 13">
            <a:extLst>
              <a:ext uri="{FF2B5EF4-FFF2-40B4-BE49-F238E27FC236}">
                <a16:creationId xmlns:a16="http://schemas.microsoft.com/office/drawing/2014/main" id="{7220DDBD-DAD3-4D1C-915F-E507436B33A8}"/>
              </a:ext>
            </a:extLst>
          </p:cNvPr>
          <p:cNvPicPr>
            <a:picLocks noChangeAspect="1"/>
          </p:cNvPicPr>
          <p:nvPr/>
        </p:nvPicPr>
        <p:blipFill rotWithShape="1">
          <a:blip r:embed="rId2"/>
          <a:srcRect l="25465" t="23023" r="31047" b="20749"/>
          <a:stretch/>
        </p:blipFill>
        <p:spPr>
          <a:xfrm>
            <a:off x="2913321" y="1826915"/>
            <a:ext cx="5599957" cy="4095420"/>
          </a:xfrm>
          <a:prstGeom prst="rect">
            <a:avLst/>
          </a:prstGeom>
          <a:ln w="38100">
            <a:solidFill>
              <a:srgbClr val="7030A0"/>
            </a:solidFill>
          </a:ln>
        </p:spPr>
      </p:pic>
    </p:spTree>
    <p:extLst>
      <p:ext uri="{BB962C8B-B14F-4D97-AF65-F5344CB8AC3E}">
        <p14:creationId xmlns:p14="http://schemas.microsoft.com/office/powerpoint/2010/main" val="226922795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67E67452-C250-43EF-B565-7A8B040ACCC0}"/>
              </a:ext>
            </a:extLst>
          </p:cNvPr>
          <p:cNvSpPr/>
          <p:nvPr/>
        </p:nvSpPr>
        <p:spPr>
          <a:xfrm>
            <a:off x="397565" y="463826"/>
            <a:ext cx="3962400" cy="450574"/>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 name="TextBox 5">
            <a:extLst>
              <a:ext uri="{FF2B5EF4-FFF2-40B4-BE49-F238E27FC236}">
                <a16:creationId xmlns:a16="http://schemas.microsoft.com/office/drawing/2014/main" id="{65BF1D00-E635-443B-A9A4-94C7C9C2BC69}"/>
              </a:ext>
            </a:extLst>
          </p:cNvPr>
          <p:cNvSpPr txBox="1"/>
          <p:nvPr/>
        </p:nvSpPr>
        <p:spPr>
          <a:xfrm>
            <a:off x="405430" y="498825"/>
            <a:ext cx="3929686" cy="338554"/>
          </a:xfrm>
          <a:prstGeom prst="rect">
            <a:avLst/>
          </a:prstGeom>
          <a:solidFill>
            <a:schemeClr val="bg1"/>
          </a:solid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1600" b="0" i="0" u="none" strike="noStrike" kern="1200" cap="none" spc="0" normalizeH="0" baseline="0" noProof="0" dirty="0">
                <a:ln>
                  <a:noFill/>
                </a:ln>
                <a:solidFill>
                  <a:prstClr val="black"/>
                </a:solidFill>
                <a:effectLst/>
                <a:uLnTx/>
                <a:uFillTx/>
                <a:latin typeface="Calibri" panose="020F0502020204030204"/>
                <a:ea typeface="+mn-ea"/>
                <a:cs typeface="+mn-cs"/>
              </a:rPr>
              <a:t>1						                 10</a:t>
            </a:r>
          </a:p>
        </p:txBody>
      </p:sp>
      <p:sp>
        <p:nvSpPr>
          <p:cNvPr id="22" name="TextBox 21">
            <a:extLst>
              <a:ext uri="{FF2B5EF4-FFF2-40B4-BE49-F238E27FC236}">
                <a16:creationId xmlns:a16="http://schemas.microsoft.com/office/drawing/2014/main" id="{3459C728-F260-4637-967B-99152EF73E60}"/>
              </a:ext>
            </a:extLst>
          </p:cNvPr>
          <p:cNvSpPr txBox="1"/>
          <p:nvPr/>
        </p:nvSpPr>
        <p:spPr>
          <a:xfrm>
            <a:off x="6698968" y="498826"/>
            <a:ext cx="2325762" cy="5755422"/>
          </a:xfrm>
          <a:prstGeom prst="rect">
            <a:avLst/>
          </a:prstGeom>
          <a:solidFill>
            <a:schemeClr val="accent4">
              <a:lumMod val="20000"/>
              <a:lumOff val="80000"/>
            </a:schemeClr>
          </a:solidFill>
          <a:ln w="38100">
            <a:solidFill>
              <a:srgbClr val="7030A0"/>
            </a:solidFill>
          </a:ln>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Calibri" panose="020F0502020204030204"/>
                <a:ea typeface="+mn-ea"/>
                <a:cs typeface="+mn-cs"/>
              </a:rPr>
              <a:t>Three areas I am really strong at in my </a:t>
            </a:r>
            <a:r>
              <a:rPr lang="en-GB" sz="1600" b="1" dirty="0">
                <a:solidFill>
                  <a:prstClr val="black"/>
                </a:solidFill>
                <a:latin typeface="Calibri" panose="020F0502020204030204"/>
              </a:rPr>
              <a:t>nonfiction</a:t>
            </a:r>
            <a:r>
              <a:rPr kumimoji="0" lang="en-GB" sz="1600" b="1" i="0" u="none" strike="noStrike" kern="1200" cap="none" spc="0" normalizeH="0" baseline="0" noProof="0" dirty="0">
                <a:ln>
                  <a:noFill/>
                </a:ln>
                <a:solidFill>
                  <a:prstClr val="black"/>
                </a:solidFill>
                <a:effectLst/>
                <a:uLnTx/>
                <a:uFillTx/>
                <a:latin typeface="Calibri" panose="020F0502020204030204"/>
                <a:ea typeface="+mn-ea"/>
                <a:cs typeface="+mn-cs"/>
              </a:rPr>
              <a:t> writing:</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1600" b="1" i="0" u="none" strike="noStrike" kern="1200" cap="none" spc="0" normalizeH="0" baseline="0" noProof="0" dirty="0">
              <a:ln>
                <a:noFill/>
              </a:ln>
              <a:solidFill>
                <a:prstClr val="black"/>
              </a:solidFill>
              <a:effectLst/>
              <a:uLnTx/>
              <a:uFillTx/>
              <a:latin typeface="Calibri" panose="020F0502020204030204"/>
              <a:ea typeface="+mn-ea"/>
              <a:cs typeface="+mn-cs"/>
            </a:endParaRPr>
          </a:p>
          <a:p>
            <a:pPr marL="342900" marR="0" lvl="0" indent="-342900" algn="l" defTabSz="457200" rtl="0" eaLnBrk="1" fontAlgn="auto" latinLnBrk="0" hangingPunct="1">
              <a:lnSpc>
                <a:spcPct val="100000"/>
              </a:lnSpc>
              <a:spcBef>
                <a:spcPts val="0"/>
              </a:spcBef>
              <a:spcAft>
                <a:spcPts val="0"/>
              </a:spcAft>
              <a:buClrTx/>
              <a:buSzTx/>
              <a:buFontTx/>
              <a:buAutoNum type="arabicParenR"/>
              <a:tabLst/>
              <a:defRPr/>
            </a:pPr>
            <a:r>
              <a:rPr kumimoji="0" lang="en-GB" sz="1600" b="1" i="0" u="none" strike="noStrike" kern="1200" cap="none" spc="0" normalizeH="0" baseline="0" noProof="0" dirty="0">
                <a:ln>
                  <a:noFill/>
                </a:ln>
                <a:solidFill>
                  <a:prstClr val="black"/>
                </a:solidFill>
                <a:effectLst/>
                <a:uLnTx/>
                <a:uFillTx/>
                <a:latin typeface="Calibri" panose="020F0502020204030204"/>
                <a:ea typeface="+mn-ea"/>
                <a:cs typeface="+mn-cs"/>
              </a:rPr>
              <a:t>__________________________________</a:t>
            </a:r>
          </a:p>
          <a:p>
            <a:pPr marL="342900" marR="0" lvl="0" indent="-342900" algn="l" defTabSz="457200" rtl="0" eaLnBrk="1" fontAlgn="auto" latinLnBrk="0" hangingPunct="1">
              <a:lnSpc>
                <a:spcPct val="100000"/>
              </a:lnSpc>
              <a:spcBef>
                <a:spcPts val="0"/>
              </a:spcBef>
              <a:spcAft>
                <a:spcPts val="0"/>
              </a:spcAft>
              <a:buClrTx/>
              <a:buSzTx/>
              <a:buFontTx/>
              <a:buAutoNum type="arabicParenR"/>
              <a:tabLst/>
              <a:defRPr/>
            </a:pPr>
            <a:r>
              <a:rPr kumimoji="0" lang="en-GB" sz="1600" b="1" i="0" u="none" strike="noStrike" kern="1200" cap="none" spc="0" normalizeH="0" baseline="0" noProof="0" dirty="0">
                <a:ln>
                  <a:noFill/>
                </a:ln>
                <a:solidFill>
                  <a:prstClr val="black"/>
                </a:solidFill>
                <a:effectLst/>
                <a:uLnTx/>
                <a:uFillTx/>
                <a:latin typeface="Calibri" panose="020F0502020204030204"/>
                <a:ea typeface="+mn-ea"/>
                <a:cs typeface="+mn-cs"/>
              </a:rPr>
              <a:t>__________________________________</a:t>
            </a:r>
          </a:p>
          <a:p>
            <a:pPr marL="342900" marR="0" lvl="0" indent="-342900" algn="l" defTabSz="457200" rtl="0" eaLnBrk="1" fontAlgn="auto" latinLnBrk="0" hangingPunct="1">
              <a:lnSpc>
                <a:spcPct val="100000"/>
              </a:lnSpc>
              <a:spcBef>
                <a:spcPts val="0"/>
              </a:spcBef>
              <a:spcAft>
                <a:spcPts val="0"/>
              </a:spcAft>
              <a:buClrTx/>
              <a:buSzTx/>
              <a:buFontTx/>
              <a:buAutoNum type="arabicParenR"/>
              <a:tabLst/>
              <a:defRPr/>
            </a:pPr>
            <a:r>
              <a:rPr kumimoji="0" lang="en-GB" sz="1600" b="1" i="0" u="none" strike="noStrike" kern="1200" cap="none" spc="0" normalizeH="0" baseline="0" noProof="0" dirty="0">
                <a:ln>
                  <a:noFill/>
                </a:ln>
                <a:solidFill>
                  <a:prstClr val="black"/>
                </a:solidFill>
                <a:effectLst/>
                <a:uLnTx/>
                <a:uFillTx/>
                <a:latin typeface="Calibri" panose="020F0502020204030204"/>
                <a:ea typeface="+mn-ea"/>
                <a:cs typeface="+mn-cs"/>
              </a:rPr>
              <a:t>__________________________________</a:t>
            </a:r>
          </a:p>
          <a:p>
            <a:pPr marL="342900" marR="0" lvl="0" indent="-342900" algn="l" defTabSz="457200" rtl="0" eaLnBrk="1" fontAlgn="auto" latinLnBrk="0" hangingPunct="1">
              <a:lnSpc>
                <a:spcPct val="100000"/>
              </a:lnSpc>
              <a:spcBef>
                <a:spcPts val="0"/>
              </a:spcBef>
              <a:spcAft>
                <a:spcPts val="0"/>
              </a:spcAft>
              <a:buClrTx/>
              <a:buSzTx/>
              <a:buFontTx/>
              <a:buAutoNum type="arabicParenR"/>
              <a:tabLst/>
              <a:defRPr/>
            </a:pPr>
            <a:endParaRPr kumimoji="0" lang="en-GB" sz="1600" b="1" i="0" u="none" strike="noStrike" kern="1200" cap="none" spc="0" normalizeH="0" baseline="0" noProof="0" dirty="0">
              <a:ln>
                <a:noFill/>
              </a:ln>
              <a:solidFill>
                <a:prstClr val="black"/>
              </a:solidFill>
              <a:effectLst/>
              <a:uLnTx/>
              <a:uFillTx/>
              <a:latin typeface="Calibri" panose="020F0502020204030204"/>
              <a:ea typeface="+mn-ea"/>
              <a:cs typeface="+mn-cs"/>
            </a:endParaRPr>
          </a:p>
          <a:p>
            <a:pPr marL="342900" marR="0" lvl="0" indent="-342900" algn="l" defTabSz="457200" rtl="0" eaLnBrk="1" fontAlgn="auto" latinLnBrk="0" hangingPunct="1">
              <a:lnSpc>
                <a:spcPct val="100000"/>
              </a:lnSpc>
              <a:spcBef>
                <a:spcPts val="0"/>
              </a:spcBef>
              <a:spcAft>
                <a:spcPts val="0"/>
              </a:spcAft>
              <a:buClrTx/>
              <a:buSzTx/>
              <a:buFontTx/>
              <a:buAutoNum type="arabicParenR"/>
              <a:tabLst/>
              <a:defRPr/>
            </a:pPr>
            <a:endParaRPr kumimoji="0" lang="en-GB" sz="1600" b="1"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Calibri" panose="020F0502020204030204"/>
                <a:ea typeface="+mn-ea"/>
                <a:cs typeface="+mn-cs"/>
              </a:rPr>
              <a:t>Three areas I need to target to improve in my nonfiction writing:</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1600" b="1" i="0" u="none" strike="noStrike" kern="1200" cap="none" spc="0" normalizeH="0" baseline="0" noProof="0" dirty="0">
              <a:ln>
                <a:noFill/>
              </a:ln>
              <a:solidFill>
                <a:prstClr val="black"/>
              </a:solidFill>
              <a:effectLst/>
              <a:uLnTx/>
              <a:uFillTx/>
              <a:latin typeface="Calibri" panose="020F0502020204030204"/>
              <a:ea typeface="+mn-ea"/>
              <a:cs typeface="+mn-cs"/>
            </a:endParaRPr>
          </a:p>
          <a:p>
            <a:pPr marL="342900" marR="0" lvl="0" indent="-342900" algn="l" defTabSz="457200" rtl="0" eaLnBrk="1" fontAlgn="auto" latinLnBrk="0" hangingPunct="1">
              <a:lnSpc>
                <a:spcPct val="100000"/>
              </a:lnSpc>
              <a:spcBef>
                <a:spcPts val="0"/>
              </a:spcBef>
              <a:spcAft>
                <a:spcPts val="0"/>
              </a:spcAft>
              <a:buClrTx/>
              <a:buSzTx/>
              <a:buFontTx/>
              <a:buAutoNum type="arabicParenR"/>
              <a:tabLst/>
              <a:defRPr/>
            </a:pPr>
            <a:r>
              <a:rPr kumimoji="0" lang="en-GB" sz="1600" b="1" i="0" u="none" strike="noStrike" kern="1200" cap="none" spc="0" normalizeH="0" baseline="0" noProof="0" dirty="0">
                <a:ln>
                  <a:noFill/>
                </a:ln>
                <a:solidFill>
                  <a:prstClr val="black"/>
                </a:solidFill>
                <a:effectLst/>
                <a:uLnTx/>
                <a:uFillTx/>
                <a:latin typeface="Calibri" panose="020F0502020204030204"/>
                <a:ea typeface="+mn-ea"/>
                <a:cs typeface="+mn-cs"/>
              </a:rPr>
              <a:t>__________________________________</a:t>
            </a:r>
          </a:p>
          <a:p>
            <a:pPr marL="342900" marR="0" lvl="0" indent="-342900" algn="l" defTabSz="457200" rtl="0" eaLnBrk="1" fontAlgn="auto" latinLnBrk="0" hangingPunct="1">
              <a:lnSpc>
                <a:spcPct val="100000"/>
              </a:lnSpc>
              <a:spcBef>
                <a:spcPts val="0"/>
              </a:spcBef>
              <a:spcAft>
                <a:spcPts val="0"/>
              </a:spcAft>
              <a:buClrTx/>
              <a:buSzTx/>
              <a:buFontTx/>
              <a:buAutoNum type="arabicParenR"/>
              <a:tabLst/>
              <a:defRPr/>
            </a:pPr>
            <a:r>
              <a:rPr kumimoji="0" lang="en-GB" sz="1600" b="1" i="0" u="none" strike="noStrike" kern="1200" cap="none" spc="0" normalizeH="0" baseline="0" noProof="0" dirty="0">
                <a:ln>
                  <a:noFill/>
                </a:ln>
                <a:solidFill>
                  <a:prstClr val="black"/>
                </a:solidFill>
                <a:effectLst/>
                <a:uLnTx/>
                <a:uFillTx/>
                <a:latin typeface="Calibri" panose="020F0502020204030204"/>
                <a:ea typeface="+mn-ea"/>
                <a:cs typeface="+mn-cs"/>
              </a:rPr>
              <a:t>__________________________________</a:t>
            </a:r>
          </a:p>
          <a:p>
            <a:pPr marL="342900" marR="0" lvl="0" indent="-342900" algn="l" defTabSz="457200" rtl="0" eaLnBrk="1" fontAlgn="auto" latinLnBrk="0" hangingPunct="1">
              <a:lnSpc>
                <a:spcPct val="100000"/>
              </a:lnSpc>
              <a:spcBef>
                <a:spcPts val="0"/>
              </a:spcBef>
              <a:spcAft>
                <a:spcPts val="0"/>
              </a:spcAft>
              <a:buClrTx/>
              <a:buSzTx/>
              <a:buFontTx/>
              <a:buAutoNum type="arabicParenR"/>
              <a:tabLst/>
              <a:defRPr/>
            </a:pPr>
            <a:r>
              <a:rPr kumimoji="0" lang="en-GB" sz="1600" b="1" i="0" u="none" strike="noStrike" kern="1200" cap="none" spc="0" normalizeH="0" baseline="0" noProof="0" dirty="0">
                <a:ln>
                  <a:noFill/>
                </a:ln>
                <a:solidFill>
                  <a:prstClr val="black"/>
                </a:solidFill>
                <a:effectLst/>
                <a:uLnTx/>
                <a:uFillTx/>
                <a:latin typeface="Calibri" panose="020F0502020204030204"/>
                <a:ea typeface="+mn-ea"/>
                <a:cs typeface="+mn-cs"/>
              </a:rPr>
              <a:t>__________________________________</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1600" b="1"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23" name="TextBox 22">
            <a:extLst>
              <a:ext uri="{FF2B5EF4-FFF2-40B4-BE49-F238E27FC236}">
                <a16:creationId xmlns:a16="http://schemas.microsoft.com/office/drawing/2014/main" id="{6A0FC250-03C8-4DB6-9C22-F3FDA3006DED}"/>
              </a:ext>
            </a:extLst>
          </p:cNvPr>
          <p:cNvSpPr txBox="1"/>
          <p:nvPr/>
        </p:nvSpPr>
        <p:spPr>
          <a:xfrm>
            <a:off x="225285" y="-1"/>
            <a:ext cx="4109831" cy="369332"/>
          </a:xfrm>
          <a:prstGeom prst="rect">
            <a:avLst/>
          </a:prstGeom>
          <a:solidFill>
            <a:schemeClr val="bg1"/>
          </a:solid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1800" b="1" i="0" u="sng" strike="noStrike" kern="1200" cap="none" spc="0" normalizeH="0" baseline="0" noProof="0" dirty="0">
                <a:ln>
                  <a:noFill/>
                </a:ln>
                <a:solidFill>
                  <a:prstClr val="black"/>
                </a:solidFill>
                <a:effectLst/>
                <a:uLnTx/>
                <a:uFillTx/>
                <a:latin typeface="Calibri" panose="020F0502020204030204"/>
                <a:ea typeface="+mn-ea"/>
                <a:cs typeface="+mn-cs"/>
              </a:rPr>
              <a:t>Self-reflection sheet</a:t>
            </a:r>
          </a:p>
        </p:txBody>
      </p:sp>
      <p:sp>
        <p:nvSpPr>
          <p:cNvPr id="24" name="TextBox 23">
            <a:extLst>
              <a:ext uri="{FF2B5EF4-FFF2-40B4-BE49-F238E27FC236}">
                <a16:creationId xmlns:a16="http://schemas.microsoft.com/office/drawing/2014/main" id="{D0339F56-4FE2-4A48-B597-C3368322A5BC}"/>
              </a:ext>
            </a:extLst>
          </p:cNvPr>
          <p:cNvSpPr txBox="1"/>
          <p:nvPr/>
        </p:nvSpPr>
        <p:spPr>
          <a:xfrm>
            <a:off x="4480476" y="518344"/>
            <a:ext cx="2104611" cy="369332"/>
          </a:xfrm>
          <a:prstGeom prst="rect">
            <a:avLst/>
          </a:prstGeom>
          <a:solidFill>
            <a:schemeClr val="accent6">
              <a:lumMod val="20000"/>
              <a:lumOff val="80000"/>
            </a:schemeClr>
          </a:solidFill>
          <a:ln w="38100">
            <a:solidFill>
              <a:srgbClr val="002060"/>
            </a:solidFill>
          </a:ln>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rPr>
              <a:t>Communication</a:t>
            </a:r>
          </a:p>
        </p:txBody>
      </p:sp>
      <p:sp>
        <p:nvSpPr>
          <p:cNvPr id="25" name="TextBox 24">
            <a:extLst>
              <a:ext uri="{FF2B5EF4-FFF2-40B4-BE49-F238E27FC236}">
                <a16:creationId xmlns:a16="http://schemas.microsoft.com/office/drawing/2014/main" id="{48C1001A-BF7A-49B7-BA0B-6DCC0E56F54E}"/>
              </a:ext>
            </a:extLst>
          </p:cNvPr>
          <p:cNvSpPr txBox="1"/>
          <p:nvPr/>
        </p:nvSpPr>
        <p:spPr>
          <a:xfrm>
            <a:off x="4480475" y="1002914"/>
            <a:ext cx="2104611" cy="369332"/>
          </a:xfrm>
          <a:prstGeom prst="rect">
            <a:avLst/>
          </a:prstGeom>
          <a:solidFill>
            <a:schemeClr val="accent6">
              <a:lumMod val="20000"/>
              <a:lumOff val="80000"/>
            </a:schemeClr>
          </a:solidFill>
          <a:ln w="38100">
            <a:solidFill>
              <a:srgbClr val="002060"/>
            </a:solidFill>
          </a:ln>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rPr>
              <a:t>Tone, style, register</a:t>
            </a:r>
          </a:p>
        </p:txBody>
      </p:sp>
      <p:sp>
        <p:nvSpPr>
          <p:cNvPr id="26" name="TextBox 25">
            <a:extLst>
              <a:ext uri="{FF2B5EF4-FFF2-40B4-BE49-F238E27FC236}">
                <a16:creationId xmlns:a16="http://schemas.microsoft.com/office/drawing/2014/main" id="{D22061A4-1903-40BC-9509-00D7D1F22F28}"/>
              </a:ext>
            </a:extLst>
          </p:cNvPr>
          <p:cNvSpPr txBox="1"/>
          <p:nvPr/>
        </p:nvSpPr>
        <p:spPr>
          <a:xfrm>
            <a:off x="4480474" y="1484277"/>
            <a:ext cx="2104611" cy="369332"/>
          </a:xfrm>
          <a:prstGeom prst="rect">
            <a:avLst/>
          </a:prstGeom>
          <a:solidFill>
            <a:schemeClr val="accent6">
              <a:lumMod val="20000"/>
              <a:lumOff val="80000"/>
            </a:schemeClr>
          </a:solidFill>
          <a:ln w="38100">
            <a:solidFill>
              <a:srgbClr val="002060"/>
            </a:solidFill>
          </a:ln>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rPr>
              <a:t>Vocabulary</a:t>
            </a:r>
          </a:p>
        </p:txBody>
      </p:sp>
      <p:sp>
        <p:nvSpPr>
          <p:cNvPr id="27" name="TextBox 26">
            <a:extLst>
              <a:ext uri="{FF2B5EF4-FFF2-40B4-BE49-F238E27FC236}">
                <a16:creationId xmlns:a16="http://schemas.microsoft.com/office/drawing/2014/main" id="{98C61DC8-DFD3-410A-8FD9-1F7F71F8716A}"/>
              </a:ext>
            </a:extLst>
          </p:cNvPr>
          <p:cNvSpPr txBox="1"/>
          <p:nvPr/>
        </p:nvSpPr>
        <p:spPr>
          <a:xfrm>
            <a:off x="4480474" y="1983105"/>
            <a:ext cx="2104611" cy="369332"/>
          </a:xfrm>
          <a:prstGeom prst="rect">
            <a:avLst/>
          </a:prstGeom>
          <a:solidFill>
            <a:schemeClr val="accent6">
              <a:lumMod val="20000"/>
              <a:lumOff val="80000"/>
            </a:schemeClr>
          </a:solidFill>
          <a:ln w="38100">
            <a:solidFill>
              <a:srgbClr val="002060"/>
            </a:solidFill>
          </a:ln>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rPr>
              <a:t>Structure</a:t>
            </a:r>
          </a:p>
        </p:txBody>
      </p:sp>
      <p:sp>
        <p:nvSpPr>
          <p:cNvPr id="28" name="TextBox 27">
            <a:extLst>
              <a:ext uri="{FF2B5EF4-FFF2-40B4-BE49-F238E27FC236}">
                <a16:creationId xmlns:a16="http://schemas.microsoft.com/office/drawing/2014/main" id="{BFFF612C-8BDB-4DD3-AFAD-F14A6C9E4A5A}"/>
              </a:ext>
            </a:extLst>
          </p:cNvPr>
          <p:cNvSpPr txBox="1"/>
          <p:nvPr/>
        </p:nvSpPr>
        <p:spPr>
          <a:xfrm>
            <a:off x="4483789" y="2457264"/>
            <a:ext cx="2104611" cy="369332"/>
          </a:xfrm>
          <a:prstGeom prst="rect">
            <a:avLst/>
          </a:prstGeom>
          <a:solidFill>
            <a:schemeClr val="accent6">
              <a:lumMod val="20000"/>
              <a:lumOff val="80000"/>
            </a:schemeClr>
          </a:solidFill>
          <a:ln w="38100">
            <a:solidFill>
              <a:srgbClr val="002060"/>
            </a:solidFill>
          </a:ln>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rPr>
              <a:t>Ideas</a:t>
            </a:r>
          </a:p>
        </p:txBody>
      </p:sp>
      <p:sp>
        <p:nvSpPr>
          <p:cNvPr id="29" name="TextBox 28">
            <a:extLst>
              <a:ext uri="{FF2B5EF4-FFF2-40B4-BE49-F238E27FC236}">
                <a16:creationId xmlns:a16="http://schemas.microsoft.com/office/drawing/2014/main" id="{F93B7C25-6692-4D26-91ED-A38B0B93900E}"/>
              </a:ext>
            </a:extLst>
          </p:cNvPr>
          <p:cNvSpPr txBox="1"/>
          <p:nvPr/>
        </p:nvSpPr>
        <p:spPr>
          <a:xfrm>
            <a:off x="4483789" y="2936579"/>
            <a:ext cx="2104611" cy="369332"/>
          </a:xfrm>
          <a:prstGeom prst="rect">
            <a:avLst/>
          </a:prstGeom>
          <a:solidFill>
            <a:schemeClr val="accent6">
              <a:lumMod val="20000"/>
              <a:lumOff val="80000"/>
            </a:schemeClr>
          </a:solidFill>
          <a:ln w="38100">
            <a:solidFill>
              <a:srgbClr val="002060"/>
            </a:solidFill>
          </a:ln>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rPr>
              <a:t>Paragraphs</a:t>
            </a:r>
          </a:p>
        </p:txBody>
      </p:sp>
      <p:sp>
        <p:nvSpPr>
          <p:cNvPr id="30" name="TextBox 29">
            <a:extLst>
              <a:ext uri="{FF2B5EF4-FFF2-40B4-BE49-F238E27FC236}">
                <a16:creationId xmlns:a16="http://schemas.microsoft.com/office/drawing/2014/main" id="{E3D90AF1-21F8-4777-9450-9A1223CD551E}"/>
              </a:ext>
            </a:extLst>
          </p:cNvPr>
          <p:cNvSpPr txBox="1"/>
          <p:nvPr/>
        </p:nvSpPr>
        <p:spPr>
          <a:xfrm>
            <a:off x="4483789" y="3419639"/>
            <a:ext cx="2104611" cy="369332"/>
          </a:xfrm>
          <a:prstGeom prst="rect">
            <a:avLst/>
          </a:prstGeom>
          <a:solidFill>
            <a:schemeClr val="accent6">
              <a:lumMod val="20000"/>
              <a:lumOff val="80000"/>
            </a:schemeClr>
          </a:solidFill>
          <a:ln w="38100">
            <a:solidFill>
              <a:srgbClr val="002060"/>
            </a:solidFill>
          </a:ln>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rPr>
              <a:t>Sentences</a:t>
            </a:r>
          </a:p>
        </p:txBody>
      </p:sp>
      <p:sp>
        <p:nvSpPr>
          <p:cNvPr id="31" name="TextBox 30">
            <a:extLst>
              <a:ext uri="{FF2B5EF4-FFF2-40B4-BE49-F238E27FC236}">
                <a16:creationId xmlns:a16="http://schemas.microsoft.com/office/drawing/2014/main" id="{41D91506-020D-4D29-9015-DF12F29D57FB}"/>
              </a:ext>
            </a:extLst>
          </p:cNvPr>
          <p:cNvSpPr txBox="1"/>
          <p:nvPr/>
        </p:nvSpPr>
        <p:spPr>
          <a:xfrm>
            <a:off x="4485861" y="3884614"/>
            <a:ext cx="2104611" cy="369332"/>
          </a:xfrm>
          <a:prstGeom prst="rect">
            <a:avLst/>
          </a:prstGeom>
          <a:solidFill>
            <a:schemeClr val="accent6">
              <a:lumMod val="20000"/>
              <a:lumOff val="80000"/>
            </a:schemeClr>
          </a:solidFill>
          <a:ln w="38100">
            <a:solidFill>
              <a:srgbClr val="002060"/>
            </a:solidFill>
          </a:ln>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rPr>
              <a:t>Punctuation</a:t>
            </a:r>
          </a:p>
        </p:txBody>
      </p:sp>
      <p:sp>
        <p:nvSpPr>
          <p:cNvPr id="32" name="TextBox 31">
            <a:extLst>
              <a:ext uri="{FF2B5EF4-FFF2-40B4-BE49-F238E27FC236}">
                <a16:creationId xmlns:a16="http://schemas.microsoft.com/office/drawing/2014/main" id="{BA18ED7E-76D3-4454-BF94-9E8A79FC841F}"/>
              </a:ext>
            </a:extLst>
          </p:cNvPr>
          <p:cNvSpPr txBox="1"/>
          <p:nvPr/>
        </p:nvSpPr>
        <p:spPr>
          <a:xfrm>
            <a:off x="4483378" y="4353917"/>
            <a:ext cx="2104611" cy="369332"/>
          </a:xfrm>
          <a:prstGeom prst="rect">
            <a:avLst/>
          </a:prstGeom>
          <a:solidFill>
            <a:schemeClr val="accent6">
              <a:lumMod val="20000"/>
              <a:lumOff val="80000"/>
            </a:schemeClr>
          </a:solidFill>
          <a:ln w="38100">
            <a:solidFill>
              <a:srgbClr val="002060"/>
            </a:solidFill>
          </a:ln>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rPr>
              <a:t>Grammar</a:t>
            </a:r>
          </a:p>
        </p:txBody>
      </p:sp>
      <p:sp>
        <p:nvSpPr>
          <p:cNvPr id="33" name="TextBox 32">
            <a:extLst>
              <a:ext uri="{FF2B5EF4-FFF2-40B4-BE49-F238E27FC236}">
                <a16:creationId xmlns:a16="http://schemas.microsoft.com/office/drawing/2014/main" id="{D0C0B721-9058-4A0A-BBDE-C9D250C45005}"/>
              </a:ext>
            </a:extLst>
          </p:cNvPr>
          <p:cNvSpPr txBox="1"/>
          <p:nvPr/>
        </p:nvSpPr>
        <p:spPr>
          <a:xfrm>
            <a:off x="4480474" y="4814971"/>
            <a:ext cx="2104611" cy="369332"/>
          </a:xfrm>
          <a:prstGeom prst="rect">
            <a:avLst/>
          </a:prstGeom>
          <a:solidFill>
            <a:schemeClr val="accent6">
              <a:lumMod val="20000"/>
              <a:lumOff val="80000"/>
            </a:schemeClr>
          </a:solidFill>
          <a:ln w="38100">
            <a:solidFill>
              <a:srgbClr val="002060"/>
            </a:solidFill>
          </a:ln>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rPr>
              <a:t>Spelling</a:t>
            </a:r>
          </a:p>
        </p:txBody>
      </p:sp>
      <p:pic>
        <p:nvPicPr>
          <p:cNvPr id="2" name="Picture 1">
            <a:extLst>
              <a:ext uri="{FF2B5EF4-FFF2-40B4-BE49-F238E27FC236}">
                <a16:creationId xmlns:a16="http://schemas.microsoft.com/office/drawing/2014/main" id="{8EC30AD8-88A7-46E9-BA34-F52B8A6E73A8}"/>
              </a:ext>
            </a:extLst>
          </p:cNvPr>
          <p:cNvPicPr>
            <a:picLocks noChangeAspect="1"/>
          </p:cNvPicPr>
          <p:nvPr/>
        </p:nvPicPr>
        <p:blipFill>
          <a:blip r:embed="rId3"/>
          <a:stretch>
            <a:fillRect/>
          </a:stretch>
        </p:blipFill>
        <p:spPr>
          <a:xfrm>
            <a:off x="342060" y="961145"/>
            <a:ext cx="4023709" cy="463336"/>
          </a:xfrm>
          <a:prstGeom prst="rect">
            <a:avLst/>
          </a:prstGeom>
          <a:solidFill>
            <a:schemeClr val="bg1"/>
          </a:solidFill>
        </p:spPr>
      </p:pic>
      <p:sp>
        <p:nvSpPr>
          <p:cNvPr id="34" name="Rectangle 33">
            <a:extLst>
              <a:ext uri="{FF2B5EF4-FFF2-40B4-BE49-F238E27FC236}">
                <a16:creationId xmlns:a16="http://schemas.microsoft.com/office/drawing/2014/main" id="{FA6DABFD-F7CE-43F2-A8EE-B07F855750C7}"/>
              </a:ext>
            </a:extLst>
          </p:cNvPr>
          <p:cNvSpPr/>
          <p:nvPr/>
        </p:nvSpPr>
        <p:spPr>
          <a:xfrm>
            <a:off x="397565" y="1459360"/>
            <a:ext cx="3962400" cy="450574"/>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5" name="TextBox 34">
            <a:extLst>
              <a:ext uri="{FF2B5EF4-FFF2-40B4-BE49-F238E27FC236}">
                <a16:creationId xmlns:a16="http://schemas.microsoft.com/office/drawing/2014/main" id="{8B59E119-9A45-4D75-A9E9-5A37D7532EA8}"/>
              </a:ext>
            </a:extLst>
          </p:cNvPr>
          <p:cNvSpPr txBox="1"/>
          <p:nvPr/>
        </p:nvSpPr>
        <p:spPr>
          <a:xfrm>
            <a:off x="405430" y="1494360"/>
            <a:ext cx="3929686" cy="338554"/>
          </a:xfrm>
          <a:prstGeom prst="rect">
            <a:avLst/>
          </a:prstGeom>
          <a:solidFill>
            <a:schemeClr val="bg1"/>
          </a:solid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1600" b="0" i="0" u="none" strike="noStrike" kern="1200" cap="none" spc="0" normalizeH="0" baseline="0" noProof="0" dirty="0">
                <a:ln>
                  <a:noFill/>
                </a:ln>
                <a:solidFill>
                  <a:prstClr val="black"/>
                </a:solidFill>
                <a:effectLst/>
                <a:uLnTx/>
                <a:uFillTx/>
                <a:latin typeface="Calibri" panose="020F0502020204030204"/>
                <a:ea typeface="+mn-ea"/>
                <a:cs typeface="+mn-cs"/>
              </a:rPr>
              <a:t>1							       10</a:t>
            </a:r>
          </a:p>
        </p:txBody>
      </p:sp>
      <p:pic>
        <p:nvPicPr>
          <p:cNvPr id="3" name="Picture 2">
            <a:extLst>
              <a:ext uri="{FF2B5EF4-FFF2-40B4-BE49-F238E27FC236}">
                <a16:creationId xmlns:a16="http://schemas.microsoft.com/office/drawing/2014/main" id="{DF52B2F6-EB5F-475D-854F-BFFF459558EF}"/>
              </a:ext>
            </a:extLst>
          </p:cNvPr>
          <p:cNvPicPr>
            <a:picLocks noChangeAspect="1"/>
          </p:cNvPicPr>
          <p:nvPr/>
        </p:nvPicPr>
        <p:blipFill>
          <a:blip r:embed="rId3"/>
          <a:stretch>
            <a:fillRect/>
          </a:stretch>
        </p:blipFill>
        <p:spPr>
          <a:xfrm>
            <a:off x="342060" y="1944813"/>
            <a:ext cx="4023709" cy="463336"/>
          </a:xfrm>
          <a:prstGeom prst="rect">
            <a:avLst/>
          </a:prstGeom>
          <a:solidFill>
            <a:schemeClr val="bg1"/>
          </a:solidFill>
        </p:spPr>
      </p:pic>
      <p:pic>
        <p:nvPicPr>
          <p:cNvPr id="36" name="Picture 35">
            <a:extLst>
              <a:ext uri="{FF2B5EF4-FFF2-40B4-BE49-F238E27FC236}">
                <a16:creationId xmlns:a16="http://schemas.microsoft.com/office/drawing/2014/main" id="{A9B9A947-5CF5-4137-8C90-5444415F04C9}"/>
              </a:ext>
            </a:extLst>
          </p:cNvPr>
          <p:cNvPicPr>
            <a:picLocks noChangeAspect="1"/>
          </p:cNvPicPr>
          <p:nvPr/>
        </p:nvPicPr>
        <p:blipFill>
          <a:blip r:embed="rId3"/>
          <a:stretch>
            <a:fillRect/>
          </a:stretch>
        </p:blipFill>
        <p:spPr>
          <a:xfrm>
            <a:off x="342882" y="2459835"/>
            <a:ext cx="4023709" cy="463336"/>
          </a:xfrm>
          <a:prstGeom prst="rect">
            <a:avLst/>
          </a:prstGeom>
          <a:solidFill>
            <a:schemeClr val="bg1"/>
          </a:solidFill>
        </p:spPr>
      </p:pic>
      <p:pic>
        <p:nvPicPr>
          <p:cNvPr id="38" name="Picture 37">
            <a:extLst>
              <a:ext uri="{FF2B5EF4-FFF2-40B4-BE49-F238E27FC236}">
                <a16:creationId xmlns:a16="http://schemas.microsoft.com/office/drawing/2014/main" id="{3162D504-066E-42EF-A1F1-C2F2E5229C0A}"/>
              </a:ext>
            </a:extLst>
          </p:cNvPr>
          <p:cNvPicPr>
            <a:picLocks noChangeAspect="1"/>
          </p:cNvPicPr>
          <p:nvPr/>
        </p:nvPicPr>
        <p:blipFill>
          <a:blip r:embed="rId3"/>
          <a:stretch>
            <a:fillRect/>
          </a:stretch>
        </p:blipFill>
        <p:spPr>
          <a:xfrm>
            <a:off x="342882" y="3443503"/>
            <a:ext cx="4023709" cy="463336"/>
          </a:xfrm>
          <a:prstGeom prst="rect">
            <a:avLst/>
          </a:prstGeom>
          <a:solidFill>
            <a:schemeClr val="bg1"/>
          </a:solidFill>
        </p:spPr>
      </p:pic>
      <p:pic>
        <p:nvPicPr>
          <p:cNvPr id="39" name="Picture 38">
            <a:extLst>
              <a:ext uri="{FF2B5EF4-FFF2-40B4-BE49-F238E27FC236}">
                <a16:creationId xmlns:a16="http://schemas.microsoft.com/office/drawing/2014/main" id="{D85A4732-025E-4B40-80EE-90F20EDD89F1}"/>
              </a:ext>
            </a:extLst>
          </p:cNvPr>
          <p:cNvPicPr>
            <a:picLocks noChangeAspect="1"/>
          </p:cNvPicPr>
          <p:nvPr/>
        </p:nvPicPr>
        <p:blipFill>
          <a:blip r:embed="rId3"/>
          <a:stretch>
            <a:fillRect/>
          </a:stretch>
        </p:blipFill>
        <p:spPr>
          <a:xfrm>
            <a:off x="336256" y="2951161"/>
            <a:ext cx="4023709" cy="463336"/>
          </a:xfrm>
          <a:prstGeom prst="rect">
            <a:avLst/>
          </a:prstGeom>
          <a:solidFill>
            <a:schemeClr val="bg1"/>
          </a:solidFill>
        </p:spPr>
      </p:pic>
      <p:pic>
        <p:nvPicPr>
          <p:cNvPr id="40" name="Picture 39">
            <a:extLst>
              <a:ext uri="{FF2B5EF4-FFF2-40B4-BE49-F238E27FC236}">
                <a16:creationId xmlns:a16="http://schemas.microsoft.com/office/drawing/2014/main" id="{78472E66-D1BE-44FB-A956-1F0F626F2AB0}"/>
              </a:ext>
            </a:extLst>
          </p:cNvPr>
          <p:cNvPicPr>
            <a:picLocks noChangeAspect="1"/>
          </p:cNvPicPr>
          <p:nvPr/>
        </p:nvPicPr>
        <p:blipFill>
          <a:blip r:embed="rId3"/>
          <a:stretch>
            <a:fillRect/>
          </a:stretch>
        </p:blipFill>
        <p:spPr>
          <a:xfrm>
            <a:off x="342882" y="3951636"/>
            <a:ext cx="4023709" cy="463336"/>
          </a:xfrm>
          <a:prstGeom prst="rect">
            <a:avLst/>
          </a:prstGeom>
          <a:solidFill>
            <a:schemeClr val="bg1"/>
          </a:solidFill>
        </p:spPr>
      </p:pic>
      <p:pic>
        <p:nvPicPr>
          <p:cNvPr id="41" name="Picture 40">
            <a:extLst>
              <a:ext uri="{FF2B5EF4-FFF2-40B4-BE49-F238E27FC236}">
                <a16:creationId xmlns:a16="http://schemas.microsoft.com/office/drawing/2014/main" id="{19EE4560-6924-4432-9A75-493F9CC8D850}"/>
              </a:ext>
            </a:extLst>
          </p:cNvPr>
          <p:cNvPicPr>
            <a:picLocks noChangeAspect="1"/>
          </p:cNvPicPr>
          <p:nvPr/>
        </p:nvPicPr>
        <p:blipFill>
          <a:blip r:embed="rId3"/>
          <a:stretch>
            <a:fillRect/>
          </a:stretch>
        </p:blipFill>
        <p:spPr>
          <a:xfrm>
            <a:off x="342882" y="4935304"/>
            <a:ext cx="4023709" cy="463336"/>
          </a:xfrm>
          <a:prstGeom prst="rect">
            <a:avLst/>
          </a:prstGeom>
          <a:solidFill>
            <a:schemeClr val="bg1"/>
          </a:solidFill>
        </p:spPr>
      </p:pic>
      <p:pic>
        <p:nvPicPr>
          <p:cNvPr id="42" name="Picture 41">
            <a:extLst>
              <a:ext uri="{FF2B5EF4-FFF2-40B4-BE49-F238E27FC236}">
                <a16:creationId xmlns:a16="http://schemas.microsoft.com/office/drawing/2014/main" id="{161847AB-5A0B-4243-9D69-84378B405E30}"/>
              </a:ext>
            </a:extLst>
          </p:cNvPr>
          <p:cNvPicPr>
            <a:picLocks noChangeAspect="1"/>
          </p:cNvPicPr>
          <p:nvPr/>
        </p:nvPicPr>
        <p:blipFill>
          <a:blip r:embed="rId3"/>
          <a:stretch>
            <a:fillRect/>
          </a:stretch>
        </p:blipFill>
        <p:spPr>
          <a:xfrm>
            <a:off x="336256" y="4442962"/>
            <a:ext cx="4023709" cy="463336"/>
          </a:xfrm>
          <a:prstGeom prst="rect">
            <a:avLst/>
          </a:prstGeom>
          <a:solidFill>
            <a:schemeClr val="bg1"/>
          </a:solidFill>
        </p:spPr>
      </p:pic>
      <p:pic>
        <p:nvPicPr>
          <p:cNvPr id="44" name="Picture 43" descr="A close up of a logo&#10;&#10;Description automatically generated">
            <a:extLst>
              <a:ext uri="{FF2B5EF4-FFF2-40B4-BE49-F238E27FC236}">
                <a16:creationId xmlns:a16="http://schemas.microsoft.com/office/drawing/2014/main" id="{78D20A75-1765-4F15-BAAA-28A1C929FB8B}"/>
              </a:ext>
            </a:extLst>
          </p:cNvPr>
          <p:cNvPicPr>
            <a:picLocks noChangeAspect="1"/>
          </p:cNvPicPr>
          <p:nvPr/>
        </p:nvPicPr>
        <p:blipFill>
          <a:blip r:embed="rId4" cstate="hqprint">
            <a:extLst>
              <a:ext uri="{28A0092B-C50C-407E-A947-70E740481C1C}">
                <a14:useLocalDpi xmlns:a14="http://schemas.microsoft.com/office/drawing/2010/main" val="0"/>
              </a:ext>
            </a:extLst>
          </a:blip>
          <a:stretch>
            <a:fillRect/>
          </a:stretch>
        </p:blipFill>
        <p:spPr>
          <a:xfrm rot="20562433">
            <a:off x="3193773" y="5134920"/>
            <a:ext cx="1818861" cy="909431"/>
          </a:xfrm>
          <a:prstGeom prst="rect">
            <a:avLst/>
          </a:prstGeom>
        </p:spPr>
      </p:pic>
    </p:spTree>
    <p:extLst>
      <p:ext uri="{BB962C8B-B14F-4D97-AF65-F5344CB8AC3E}">
        <p14:creationId xmlns:p14="http://schemas.microsoft.com/office/powerpoint/2010/main" val="34367340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8E57B36B-CF69-441A-B052-33FF362D048A}"/>
              </a:ext>
            </a:extLst>
          </p:cNvPr>
          <p:cNvSpPr/>
          <p:nvPr/>
        </p:nvSpPr>
        <p:spPr>
          <a:xfrm>
            <a:off x="1600200" y="1657597"/>
            <a:ext cx="5943600" cy="3970318"/>
          </a:xfrm>
          <a:prstGeom prst="rect">
            <a:avLst/>
          </a:prstGeom>
          <a:solidFill>
            <a:schemeClr val="bg1"/>
          </a:solidFill>
          <a:ln w="38100">
            <a:solidFill>
              <a:srgbClr val="7030A0"/>
            </a:solidFill>
          </a:ln>
          <a:effectLst>
            <a:outerShdw blurRad="50800" dist="38100" dir="2700000" algn="tl" rotWithShape="0">
              <a:prstClr val="black">
                <a:alpha val="40000"/>
              </a:prstClr>
            </a:outerShdw>
          </a:effectLst>
        </p:spPr>
        <p:txBody>
          <a:bodyPr wrap="square">
            <a:spAutoFit/>
          </a:bodyPr>
          <a:lstStyle/>
          <a:p>
            <a:r>
              <a:rPr lang="en-GB" dirty="0">
                <a:highlight>
                  <a:srgbClr val="FFFF00"/>
                </a:highlight>
              </a:rPr>
              <a:t>‘Controversial statement that can be argued a number of ways.’</a:t>
            </a:r>
          </a:p>
          <a:p>
            <a:endParaRPr lang="en-GB" dirty="0"/>
          </a:p>
          <a:p>
            <a:endParaRPr lang="en-GB" dirty="0"/>
          </a:p>
          <a:p>
            <a:r>
              <a:rPr lang="en-GB" dirty="0">
                <a:highlight>
                  <a:srgbClr val="00FFFF"/>
                </a:highlight>
              </a:rPr>
              <a:t>Write a letter/speech/article/essay/text of a leaflet </a:t>
            </a:r>
            <a:r>
              <a:rPr lang="en-GB" dirty="0">
                <a:highlight>
                  <a:srgbClr val="FF00FF"/>
                </a:highlight>
              </a:rPr>
              <a:t>to [audience]</a:t>
            </a:r>
            <a:r>
              <a:rPr lang="en-GB" dirty="0"/>
              <a:t> </a:t>
            </a:r>
            <a:r>
              <a:rPr lang="en-GB" dirty="0">
                <a:highlight>
                  <a:srgbClr val="00FF00"/>
                </a:highlight>
              </a:rPr>
              <a:t>explaining/informing/advising/persuading/arguing your opinion on this statement.  </a:t>
            </a:r>
          </a:p>
          <a:p>
            <a:endParaRPr lang="en-GB" dirty="0"/>
          </a:p>
          <a:p>
            <a:endParaRPr lang="en-GB" dirty="0"/>
          </a:p>
          <a:p>
            <a:r>
              <a:rPr lang="en-GB" dirty="0"/>
              <a:t>(24 marks for content and organisation 16 marks for technical accuracy) [40 marks] </a:t>
            </a:r>
          </a:p>
          <a:p>
            <a:endParaRPr lang="en-GB" dirty="0"/>
          </a:p>
          <a:p>
            <a:r>
              <a:rPr lang="en-GB" dirty="0"/>
              <a:t>You are advised to plan your answer to Question 5 before you start to write. </a:t>
            </a:r>
          </a:p>
        </p:txBody>
      </p:sp>
      <p:sp>
        <p:nvSpPr>
          <p:cNvPr id="3" name="TextBox 2">
            <a:extLst>
              <a:ext uri="{FF2B5EF4-FFF2-40B4-BE49-F238E27FC236}">
                <a16:creationId xmlns:a16="http://schemas.microsoft.com/office/drawing/2014/main" id="{B1F59188-8F4E-457A-BDAB-67D26BE0824B}"/>
              </a:ext>
            </a:extLst>
          </p:cNvPr>
          <p:cNvSpPr txBox="1"/>
          <p:nvPr/>
        </p:nvSpPr>
        <p:spPr>
          <a:xfrm>
            <a:off x="1600200" y="244549"/>
            <a:ext cx="5943600" cy="461665"/>
          </a:xfrm>
          <a:prstGeom prst="rect">
            <a:avLst/>
          </a:prstGeom>
          <a:solidFill>
            <a:schemeClr val="bg1"/>
          </a:solidFill>
          <a:ln w="38100">
            <a:solidFill>
              <a:srgbClr val="7030A0"/>
            </a:solidFill>
          </a:ln>
          <a:effectLst>
            <a:outerShdw blurRad="50800" dist="38100" dir="2700000" algn="tl" rotWithShape="0">
              <a:prstClr val="black">
                <a:alpha val="40000"/>
              </a:prstClr>
            </a:outerShdw>
          </a:effectLst>
        </p:spPr>
        <p:txBody>
          <a:bodyPr wrap="square" rtlCol="0">
            <a:spAutoFit/>
          </a:bodyPr>
          <a:lstStyle/>
          <a:p>
            <a:r>
              <a:rPr lang="en-GB" sz="2400" dirty="0"/>
              <a:t>The examiner’s template in a nutshell</a:t>
            </a:r>
          </a:p>
        </p:txBody>
      </p:sp>
      <p:pic>
        <p:nvPicPr>
          <p:cNvPr id="8" name="Picture 7" descr="A close up of food&#10;&#10;Description automatically generated">
            <a:extLst>
              <a:ext uri="{FF2B5EF4-FFF2-40B4-BE49-F238E27FC236}">
                <a16:creationId xmlns:a16="http://schemas.microsoft.com/office/drawing/2014/main" id="{562679E7-F5C9-4A04-87F7-19158185E21E}"/>
              </a:ext>
            </a:extLst>
          </p:cNvPr>
          <p:cNvPicPr>
            <a:picLocks noChangeAspect="1"/>
          </p:cNvPicPr>
          <p:nvPr/>
        </p:nvPicPr>
        <p:blipFill>
          <a:blip r:embed="rId2" cstate="hq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6755928" y="-87446"/>
            <a:ext cx="2045503" cy="1203864"/>
          </a:xfrm>
          <a:prstGeom prst="rect">
            <a:avLst/>
          </a:prstGeom>
        </p:spPr>
      </p:pic>
      <p:sp>
        <p:nvSpPr>
          <p:cNvPr id="9" name="Arrow: Curved Left 8">
            <a:extLst>
              <a:ext uri="{FF2B5EF4-FFF2-40B4-BE49-F238E27FC236}">
                <a16:creationId xmlns:a16="http://schemas.microsoft.com/office/drawing/2014/main" id="{D96A27A9-30E8-4AAD-BD34-7C849532435E}"/>
              </a:ext>
            </a:extLst>
          </p:cNvPr>
          <p:cNvSpPr/>
          <p:nvPr/>
        </p:nvSpPr>
        <p:spPr>
          <a:xfrm rot="9010658">
            <a:off x="7538544" y="847794"/>
            <a:ext cx="430498" cy="537249"/>
          </a:xfrm>
          <a:prstGeom prst="curved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10" name="TextBox 9">
            <a:extLst>
              <a:ext uri="{FF2B5EF4-FFF2-40B4-BE49-F238E27FC236}">
                <a16:creationId xmlns:a16="http://schemas.microsoft.com/office/drawing/2014/main" id="{DD85E34B-B7AB-4784-B1EB-B88637DD2A38}"/>
              </a:ext>
            </a:extLst>
          </p:cNvPr>
          <p:cNvSpPr txBox="1"/>
          <p:nvPr/>
        </p:nvSpPr>
        <p:spPr>
          <a:xfrm>
            <a:off x="7923164" y="1116418"/>
            <a:ext cx="1073888" cy="1954381"/>
          </a:xfrm>
          <a:prstGeom prst="rect">
            <a:avLst/>
          </a:prstGeom>
          <a:solidFill>
            <a:schemeClr val="bg1"/>
          </a:solidFill>
          <a:ln w="38100">
            <a:solidFill>
              <a:srgbClr val="002060"/>
            </a:solidFill>
          </a:ln>
          <a:effectLst>
            <a:outerShdw blurRad="50800" dist="38100" dir="2700000" algn="tl" rotWithShape="0">
              <a:prstClr val="black">
                <a:alpha val="40000"/>
              </a:prstClr>
            </a:outerShdw>
          </a:effectLst>
        </p:spPr>
        <p:txBody>
          <a:bodyPr wrap="square" rtlCol="0">
            <a:spAutoFit/>
          </a:bodyPr>
          <a:lstStyle/>
          <a:p>
            <a:r>
              <a:rPr lang="en-GB" sz="1100" dirty="0"/>
              <a:t>‘In a nutshell’ means to sum up something complex into something small. William Shakespeare may have been the first person to write this phrase down!</a:t>
            </a:r>
          </a:p>
        </p:txBody>
      </p:sp>
      <p:sp>
        <p:nvSpPr>
          <p:cNvPr id="11" name="TextBox 10">
            <a:extLst>
              <a:ext uri="{FF2B5EF4-FFF2-40B4-BE49-F238E27FC236}">
                <a16:creationId xmlns:a16="http://schemas.microsoft.com/office/drawing/2014/main" id="{95F6F527-B506-4CC1-B138-CC4A0ED999AA}"/>
              </a:ext>
            </a:extLst>
          </p:cNvPr>
          <p:cNvSpPr txBox="1"/>
          <p:nvPr/>
        </p:nvSpPr>
        <p:spPr>
          <a:xfrm>
            <a:off x="-32724" y="934322"/>
            <a:ext cx="1453252" cy="1446550"/>
          </a:xfrm>
          <a:prstGeom prst="rect">
            <a:avLst/>
          </a:prstGeom>
          <a:solidFill>
            <a:schemeClr val="bg1"/>
          </a:solidFill>
          <a:ln w="38100">
            <a:solidFill>
              <a:srgbClr val="002060"/>
            </a:solidFill>
          </a:ln>
          <a:effectLst>
            <a:outerShdw blurRad="50800" dist="38100" dir="2700000" algn="tl" rotWithShape="0">
              <a:prstClr val="black">
                <a:alpha val="40000"/>
              </a:prstClr>
            </a:outerShdw>
          </a:effectLst>
        </p:spPr>
        <p:txBody>
          <a:bodyPr wrap="square" rtlCol="0">
            <a:spAutoFit/>
          </a:bodyPr>
          <a:lstStyle/>
          <a:p>
            <a:r>
              <a:rPr lang="en-GB" sz="1100" dirty="0"/>
              <a:t>The statement will be related to whatever topic you’ve been looking at in Section A. You </a:t>
            </a:r>
            <a:r>
              <a:rPr lang="en-GB" sz="1100" b="1" dirty="0"/>
              <a:t>are </a:t>
            </a:r>
            <a:r>
              <a:rPr lang="en-GB" sz="1100" dirty="0"/>
              <a:t>allowed to use ideas from Section A in your Section B writing.</a:t>
            </a:r>
          </a:p>
        </p:txBody>
      </p:sp>
      <p:sp>
        <p:nvSpPr>
          <p:cNvPr id="12" name="TextBox 11">
            <a:extLst>
              <a:ext uri="{FF2B5EF4-FFF2-40B4-BE49-F238E27FC236}">
                <a16:creationId xmlns:a16="http://schemas.microsoft.com/office/drawing/2014/main" id="{01CA8932-7545-4CB2-97EE-48AD4843969A}"/>
              </a:ext>
            </a:extLst>
          </p:cNvPr>
          <p:cNvSpPr txBox="1"/>
          <p:nvPr/>
        </p:nvSpPr>
        <p:spPr>
          <a:xfrm>
            <a:off x="57112" y="2787931"/>
            <a:ext cx="1453252" cy="600164"/>
          </a:xfrm>
          <a:prstGeom prst="rect">
            <a:avLst/>
          </a:prstGeom>
          <a:solidFill>
            <a:schemeClr val="bg1"/>
          </a:solidFill>
          <a:ln w="38100">
            <a:solidFill>
              <a:srgbClr val="002060"/>
            </a:solidFill>
          </a:ln>
          <a:effectLst>
            <a:outerShdw blurRad="50800" dist="38100" dir="2700000" algn="tl" rotWithShape="0">
              <a:prstClr val="black">
                <a:alpha val="40000"/>
              </a:prstClr>
            </a:outerShdw>
          </a:effectLst>
        </p:spPr>
        <p:txBody>
          <a:bodyPr wrap="square" rtlCol="0">
            <a:spAutoFit/>
          </a:bodyPr>
          <a:lstStyle/>
          <a:p>
            <a:r>
              <a:rPr lang="en-GB" sz="1100" dirty="0">
                <a:highlight>
                  <a:srgbClr val="00FF00"/>
                </a:highlight>
              </a:rPr>
              <a:t>Purpose – Why?</a:t>
            </a:r>
          </a:p>
          <a:p>
            <a:r>
              <a:rPr lang="en-GB" sz="1100" dirty="0">
                <a:highlight>
                  <a:srgbClr val="FF00FF"/>
                </a:highlight>
              </a:rPr>
              <a:t>Audience- Who?</a:t>
            </a:r>
          </a:p>
          <a:p>
            <a:r>
              <a:rPr lang="en-GB" sz="1100" dirty="0">
                <a:highlight>
                  <a:srgbClr val="00FFFF"/>
                </a:highlight>
              </a:rPr>
              <a:t>Form – What?</a:t>
            </a:r>
          </a:p>
        </p:txBody>
      </p:sp>
      <p:sp>
        <p:nvSpPr>
          <p:cNvPr id="13" name="TextBox 12">
            <a:extLst>
              <a:ext uri="{FF2B5EF4-FFF2-40B4-BE49-F238E27FC236}">
                <a16:creationId xmlns:a16="http://schemas.microsoft.com/office/drawing/2014/main" id="{14F59821-B46F-4243-8DC2-0DE51EE8F3DE}"/>
              </a:ext>
            </a:extLst>
          </p:cNvPr>
          <p:cNvSpPr txBox="1"/>
          <p:nvPr/>
        </p:nvSpPr>
        <p:spPr>
          <a:xfrm>
            <a:off x="7690748" y="5148359"/>
            <a:ext cx="1453252" cy="430887"/>
          </a:xfrm>
          <a:prstGeom prst="rect">
            <a:avLst/>
          </a:prstGeom>
          <a:solidFill>
            <a:schemeClr val="bg1"/>
          </a:solidFill>
          <a:ln w="38100">
            <a:solidFill>
              <a:srgbClr val="002060"/>
            </a:solidFill>
          </a:ln>
          <a:effectLst>
            <a:outerShdw blurRad="50800" dist="38100" dir="2700000" algn="tl" rotWithShape="0">
              <a:prstClr val="black">
                <a:alpha val="40000"/>
              </a:prstClr>
            </a:outerShdw>
          </a:effectLst>
        </p:spPr>
        <p:txBody>
          <a:bodyPr wrap="square" rtlCol="0">
            <a:spAutoFit/>
          </a:bodyPr>
          <a:lstStyle/>
          <a:p>
            <a:r>
              <a:rPr lang="en-GB" sz="1100" dirty="0"/>
              <a:t>Oh! Planning! We’ll come on to that.</a:t>
            </a:r>
          </a:p>
        </p:txBody>
      </p:sp>
    </p:spTree>
    <p:extLst>
      <p:ext uri="{BB962C8B-B14F-4D97-AF65-F5344CB8AC3E}">
        <p14:creationId xmlns:p14="http://schemas.microsoft.com/office/powerpoint/2010/main" val="342945042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FE9A9E-2AA2-4C58-9F16-856DD795E678}"/>
              </a:ext>
            </a:extLst>
          </p:cNvPr>
          <p:cNvSpPr>
            <a:spLocks noGrp="1"/>
          </p:cNvSpPr>
          <p:nvPr>
            <p:ph type="title"/>
          </p:nvPr>
        </p:nvSpPr>
        <p:spPr>
          <a:solidFill>
            <a:schemeClr val="bg1"/>
          </a:solidFill>
          <a:ln w="38100">
            <a:solidFill>
              <a:srgbClr val="7030A0"/>
            </a:solidFill>
          </a:ln>
        </p:spPr>
        <p:txBody>
          <a:bodyPr/>
          <a:lstStyle/>
          <a:p>
            <a:r>
              <a:rPr lang="en-GB" dirty="0"/>
              <a:t>Here’s an example exam-style question</a:t>
            </a:r>
          </a:p>
        </p:txBody>
      </p:sp>
      <p:sp>
        <p:nvSpPr>
          <p:cNvPr id="3" name="Content Placeholder 2">
            <a:extLst>
              <a:ext uri="{FF2B5EF4-FFF2-40B4-BE49-F238E27FC236}">
                <a16:creationId xmlns:a16="http://schemas.microsoft.com/office/drawing/2014/main" id="{04C69EF0-1386-43CA-AF18-4060BD3CF38F}"/>
              </a:ext>
            </a:extLst>
          </p:cNvPr>
          <p:cNvSpPr>
            <a:spLocks noGrp="1"/>
          </p:cNvSpPr>
          <p:nvPr>
            <p:ph idx="1"/>
          </p:nvPr>
        </p:nvSpPr>
        <p:spPr>
          <a:solidFill>
            <a:schemeClr val="bg1"/>
          </a:solidFill>
          <a:ln w="38100">
            <a:solidFill>
              <a:srgbClr val="7030A0"/>
            </a:solidFill>
          </a:ln>
        </p:spPr>
        <p:txBody>
          <a:bodyPr>
            <a:normAutofit fontScale="70000" lnSpcReduction="20000"/>
          </a:bodyPr>
          <a:lstStyle/>
          <a:p>
            <a:pPr marL="0" indent="0">
              <a:buNone/>
            </a:pPr>
            <a:endParaRPr lang="en-GB" dirty="0">
              <a:highlight>
                <a:srgbClr val="FFFF00"/>
              </a:highlight>
            </a:endParaRPr>
          </a:p>
          <a:p>
            <a:pPr marL="0" indent="0">
              <a:buNone/>
            </a:pPr>
            <a:r>
              <a:rPr lang="en-GB" dirty="0">
                <a:highlight>
                  <a:srgbClr val="FFFF00"/>
                </a:highlight>
              </a:rPr>
              <a:t>‘Markets are an important part of any community and are just as valuable as supermarkets.’</a:t>
            </a:r>
          </a:p>
          <a:p>
            <a:pPr marL="0" indent="0">
              <a:buNone/>
            </a:pPr>
            <a:endParaRPr lang="en-GB" dirty="0"/>
          </a:p>
          <a:p>
            <a:pPr marL="0" indent="0">
              <a:buNone/>
            </a:pPr>
            <a:endParaRPr lang="en-GB" dirty="0"/>
          </a:p>
          <a:p>
            <a:pPr marL="0" indent="0">
              <a:buNone/>
            </a:pPr>
            <a:r>
              <a:rPr lang="en-GB" dirty="0">
                <a:highlight>
                  <a:srgbClr val="00FFFF"/>
                </a:highlight>
              </a:rPr>
              <a:t>Write a letter </a:t>
            </a:r>
            <a:r>
              <a:rPr lang="en-GB" dirty="0">
                <a:highlight>
                  <a:srgbClr val="FF00FF"/>
                </a:highlight>
              </a:rPr>
              <a:t>to your local council</a:t>
            </a:r>
            <a:r>
              <a:rPr lang="en-GB" dirty="0"/>
              <a:t> </a:t>
            </a:r>
            <a:r>
              <a:rPr lang="en-GB" dirty="0">
                <a:highlight>
                  <a:srgbClr val="00FF00"/>
                </a:highlight>
              </a:rPr>
              <a:t>arguing your opinion on this statement.</a:t>
            </a:r>
          </a:p>
          <a:p>
            <a:pPr marL="0" indent="0">
              <a:buNone/>
            </a:pPr>
            <a:endParaRPr lang="en-GB" dirty="0"/>
          </a:p>
          <a:p>
            <a:pPr marL="0" indent="0">
              <a:buNone/>
            </a:pPr>
            <a:endParaRPr lang="en-GB" dirty="0"/>
          </a:p>
          <a:p>
            <a:pPr marL="0" indent="0">
              <a:buNone/>
            </a:pPr>
            <a:r>
              <a:rPr lang="en-GB" dirty="0"/>
              <a:t>(24 marks for content and organisation 16 marks for technical accuracy) [40 marks] </a:t>
            </a:r>
          </a:p>
          <a:p>
            <a:pPr marL="0" indent="0">
              <a:buNone/>
            </a:pPr>
            <a:endParaRPr lang="en-GB" dirty="0"/>
          </a:p>
          <a:p>
            <a:pPr marL="0" indent="0">
              <a:buNone/>
            </a:pPr>
            <a:r>
              <a:rPr lang="en-GB" dirty="0"/>
              <a:t>You are advised to plan your answer to Question 5 before you start to write. </a:t>
            </a:r>
          </a:p>
          <a:p>
            <a:pPr marL="0" indent="0">
              <a:buNone/>
            </a:pPr>
            <a:endParaRPr lang="en-GB" dirty="0"/>
          </a:p>
        </p:txBody>
      </p:sp>
    </p:spTree>
    <p:extLst>
      <p:ext uri="{BB962C8B-B14F-4D97-AF65-F5344CB8AC3E}">
        <p14:creationId xmlns:p14="http://schemas.microsoft.com/office/powerpoint/2010/main" val="204029338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B302B2-7BC1-4588-914A-26251637F21B}"/>
              </a:ext>
            </a:extLst>
          </p:cNvPr>
          <p:cNvSpPr>
            <a:spLocks noGrp="1"/>
          </p:cNvSpPr>
          <p:nvPr>
            <p:ph type="title"/>
          </p:nvPr>
        </p:nvSpPr>
        <p:spPr>
          <a:xfrm>
            <a:off x="628650" y="365126"/>
            <a:ext cx="7941192" cy="1325563"/>
          </a:xfrm>
          <a:solidFill>
            <a:schemeClr val="bg1"/>
          </a:solidFill>
          <a:ln w="38100">
            <a:solidFill>
              <a:srgbClr val="7030A0"/>
            </a:solidFill>
          </a:ln>
          <a:effectLst>
            <a:outerShdw blurRad="50800" dist="38100" dir="2700000" algn="tl" rotWithShape="0">
              <a:prstClr val="black">
                <a:alpha val="40000"/>
              </a:prstClr>
            </a:outerShdw>
          </a:effectLst>
        </p:spPr>
        <p:txBody>
          <a:bodyPr/>
          <a:lstStyle/>
          <a:p>
            <a:r>
              <a:rPr lang="en-GB" dirty="0"/>
              <a:t>Form: Letter</a:t>
            </a:r>
          </a:p>
        </p:txBody>
      </p:sp>
      <p:sp>
        <p:nvSpPr>
          <p:cNvPr id="3" name="Content Placeholder 2">
            <a:extLst>
              <a:ext uri="{FF2B5EF4-FFF2-40B4-BE49-F238E27FC236}">
                <a16:creationId xmlns:a16="http://schemas.microsoft.com/office/drawing/2014/main" id="{FA322881-C75C-43AD-AD8C-8B3BC28B0C39}"/>
              </a:ext>
            </a:extLst>
          </p:cNvPr>
          <p:cNvSpPr>
            <a:spLocks noGrp="1"/>
          </p:cNvSpPr>
          <p:nvPr>
            <p:ph idx="1"/>
          </p:nvPr>
        </p:nvSpPr>
        <p:spPr>
          <a:xfrm>
            <a:off x="628650" y="1825625"/>
            <a:ext cx="4538773" cy="4351338"/>
          </a:xfrm>
          <a:solidFill>
            <a:schemeClr val="bg1"/>
          </a:solidFill>
          <a:ln w="38100">
            <a:solidFill>
              <a:srgbClr val="7030A0"/>
            </a:solidFill>
          </a:ln>
          <a:effectLst>
            <a:outerShdw blurRad="50800" dist="38100" dir="2700000" algn="tl" rotWithShape="0">
              <a:prstClr val="black">
                <a:alpha val="40000"/>
              </a:prstClr>
            </a:outerShdw>
          </a:effectLst>
        </p:spPr>
        <p:txBody>
          <a:bodyPr>
            <a:normAutofit fontScale="92500" lnSpcReduction="20000"/>
          </a:bodyPr>
          <a:lstStyle/>
          <a:p>
            <a:pPr marL="0" indent="0">
              <a:buNone/>
            </a:pPr>
            <a:r>
              <a:rPr lang="en-GB" dirty="0"/>
              <a:t>Here are the basic features the exam board are looking for:</a:t>
            </a:r>
          </a:p>
          <a:p>
            <a:pPr marL="0" indent="0">
              <a:buNone/>
            </a:pPr>
            <a:endParaRPr lang="en-GB" dirty="0"/>
          </a:p>
          <a:p>
            <a:r>
              <a:rPr lang="en-GB" dirty="0"/>
              <a:t>the use of addresses</a:t>
            </a:r>
          </a:p>
          <a:p>
            <a:r>
              <a:rPr lang="en-GB" dirty="0"/>
              <a:t>a date</a:t>
            </a:r>
          </a:p>
          <a:p>
            <a:r>
              <a:rPr lang="en-GB" dirty="0"/>
              <a:t>a formal mode of address if required e.g. Dear Sir/Madam or a named recipient effectively/fluently sequenced paragraphs</a:t>
            </a:r>
          </a:p>
          <a:p>
            <a:r>
              <a:rPr lang="en-GB" dirty="0"/>
              <a:t>an appropriate mode of signing off: Yours sincerely/faithfully.</a:t>
            </a:r>
          </a:p>
          <a:p>
            <a:pPr marL="0" indent="0">
              <a:buNone/>
            </a:pPr>
            <a:endParaRPr lang="en-GB" dirty="0"/>
          </a:p>
        </p:txBody>
      </p:sp>
      <p:sp>
        <p:nvSpPr>
          <p:cNvPr id="4" name="TextBox 3">
            <a:extLst>
              <a:ext uri="{FF2B5EF4-FFF2-40B4-BE49-F238E27FC236}">
                <a16:creationId xmlns:a16="http://schemas.microsoft.com/office/drawing/2014/main" id="{C0346D5C-E925-493D-8956-1CEC866A19BA}"/>
              </a:ext>
            </a:extLst>
          </p:cNvPr>
          <p:cNvSpPr txBox="1"/>
          <p:nvPr/>
        </p:nvSpPr>
        <p:spPr>
          <a:xfrm>
            <a:off x="5326912" y="1825625"/>
            <a:ext cx="3242930" cy="2031325"/>
          </a:xfrm>
          <a:prstGeom prst="rect">
            <a:avLst/>
          </a:prstGeom>
          <a:solidFill>
            <a:schemeClr val="bg1"/>
          </a:solidFill>
          <a:ln w="38100">
            <a:solidFill>
              <a:srgbClr val="7030A0"/>
            </a:solidFill>
          </a:ln>
          <a:effectLst>
            <a:outerShdw blurRad="50800" dist="38100" dir="2700000" algn="tl" rotWithShape="0">
              <a:prstClr val="black">
                <a:alpha val="40000"/>
              </a:prstClr>
            </a:outerShdw>
          </a:effectLst>
        </p:spPr>
        <p:txBody>
          <a:bodyPr wrap="square" rtlCol="0">
            <a:spAutoFit/>
          </a:bodyPr>
          <a:lstStyle/>
          <a:p>
            <a:r>
              <a:rPr lang="en-GB" dirty="0"/>
              <a:t>Putting these elements into your letter means you are showing the examiner you can write a specific form of writing and also that you think about the register, style and tone of your writing carefully, too! </a:t>
            </a:r>
          </a:p>
        </p:txBody>
      </p:sp>
      <p:sp>
        <p:nvSpPr>
          <p:cNvPr id="5" name="Rectangle: Rounded Corners 4">
            <a:extLst>
              <a:ext uri="{FF2B5EF4-FFF2-40B4-BE49-F238E27FC236}">
                <a16:creationId xmlns:a16="http://schemas.microsoft.com/office/drawing/2014/main" id="{76B1CE43-D484-494B-8FA6-A41FA48D487C}"/>
              </a:ext>
            </a:extLst>
          </p:cNvPr>
          <p:cNvSpPr/>
          <p:nvPr/>
        </p:nvSpPr>
        <p:spPr>
          <a:xfrm>
            <a:off x="5326912" y="4014372"/>
            <a:ext cx="3242930" cy="1705944"/>
          </a:xfrm>
          <a:prstGeom prst="roundRect">
            <a:avLst/>
          </a:prstGeom>
          <a:solidFill>
            <a:srgbClr val="81E052"/>
          </a:solidFill>
          <a:ln w="12700">
            <a:solidFill>
              <a:srgbClr val="7030A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71450" indent="-171450">
              <a:buFont typeface="Arial" panose="020B0604020202020204" pitchFamily="34" charset="0"/>
              <a:buChar char="•"/>
            </a:pPr>
            <a:r>
              <a:rPr lang="en-GB" sz="1100" i="1" dirty="0">
                <a:solidFill>
                  <a:schemeClr val="tx1"/>
                </a:solidFill>
              </a:rPr>
              <a:t>The tone (sound of writing) is confident and changes dependent on the point being made.</a:t>
            </a:r>
          </a:p>
          <a:p>
            <a:pPr marL="171450" indent="-171450">
              <a:buFont typeface="Arial" panose="020B0604020202020204" pitchFamily="34" charset="0"/>
              <a:buChar char="•"/>
            </a:pPr>
            <a:r>
              <a:rPr lang="en-GB" sz="1100" i="1" dirty="0">
                <a:solidFill>
                  <a:schemeClr val="tx1"/>
                </a:solidFill>
              </a:rPr>
              <a:t>The writing is appropriately formal or informal (register).</a:t>
            </a:r>
          </a:p>
          <a:p>
            <a:pPr marL="171450" indent="-171450">
              <a:buFont typeface="Arial" panose="020B0604020202020204" pitchFamily="34" charset="0"/>
              <a:buChar char="•"/>
            </a:pPr>
            <a:r>
              <a:rPr lang="en-GB" sz="1100" i="1" dirty="0">
                <a:solidFill>
                  <a:schemeClr val="tx1"/>
                </a:solidFill>
              </a:rPr>
              <a:t>The pace (speed) of the writing changes depending on the point being made.</a:t>
            </a:r>
          </a:p>
        </p:txBody>
      </p:sp>
      <p:sp>
        <p:nvSpPr>
          <p:cNvPr id="6" name="TextBox 5">
            <a:extLst>
              <a:ext uri="{FF2B5EF4-FFF2-40B4-BE49-F238E27FC236}">
                <a16:creationId xmlns:a16="http://schemas.microsoft.com/office/drawing/2014/main" id="{2655F1D7-EFDF-4F45-AA75-EDE3E49622E0}"/>
              </a:ext>
            </a:extLst>
          </p:cNvPr>
          <p:cNvSpPr txBox="1"/>
          <p:nvPr/>
        </p:nvSpPr>
        <p:spPr>
          <a:xfrm>
            <a:off x="7049387" y="3964242"/>
            <a:ext cx="1251134" cy="246221"/>
          </a:xfrm>
          <a:prstGeom prst="rect">
            <a:avLst/>
          </a:prstGeom>
          <a:solidFill>
            <a:schemeClr val="accent6">
              <a:lumMod val="20000"/>
              <a:lumOff val="80000"/>
            </a:schemeClr>
          </a:solidFill>
          <a:ln w="12700">
            <a:solidFill>
              <a:srgbClr val="002060"/>
            </a:solidFill>
          </a:ln>
          <a:effectLst>
            <a:outerShdw blurRad="50800" dist="38100" dir="2700000" algn="tl" rotWithShape="0">
              <a:prstClr val="black">
                <a:alpha val="40000"/>
              </a:prstClr>
            </a:outerShdw>
          </a:effectLst>
        </p:spPr>
        <p:txBody>
          <a:bodyPr wrap="square" rtlCol="0">
            <a:spAutoFit/>
          </a:bodyPr>
          <a:lstStyle/>
          <a:p>
            <a:pPr algn="ctr"/>
            <a:r>
              <a:rPr lang="en-GB" sz="1000" dirty="0"/>
              <a:t>Tone, style, register</a:t>
            </a:r>
          </a:p>
        </p:txBody>
      </p:sp>
      <p:pic>
        <p:nvPicPr>
          <p:cNvPr id="7" name="Picture 6">
            <a:extLst>
              <a:ext uri="{FF2B5EF4-FFF2-40B4-BE49-F238E27FC236}">
                <a16:creationId xmlns:a16="http://schemas.microsoft.com/office/drawing/2014/main" id="{43BBB17D-E0C0-4402-97F9-C223CFF51565}"/>
              </a:ext>
            </a:extLst>
          </p:cNvPr>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8058759" y="5026717"/>
            <a:ext cx="372860" cy="450246"/>
          </a:xfrm>
          <a:prstGeom prst="rect">
            <a:avLst/>
          </a:prstGeom>
        </p:spPr>
      </p:pic>
      <p:pic>
        <p:nvPicPr>
          <p:cNvPr id="8" name="Picture 7" descr="A screenshot of a cell phone&#10;&#10;Description automatically generated">
            <a:extLst>
              <a:ext uri="{FF2B5EF4-FFF2-40B4-BE49-F238E27FC236}">
                <a16:creationId xmlns:a16="http://schemas.microsoft.com/office/drawing/2014/main" id="{6ABF81DB-7C45-410C-A110-36F4E33BA496}"/>
              </a:ext>
            </a:extLst>
          </p:cNvPr>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rot="20544304">
            <a:off x="7176222" y="246707"/>
            <a:ext cx="997465" cy="1381769"/>
          </a:xfrm>
          <a:prstGeom prst="rect">
            <a:avLst/>
          </a:prstGeom>
        </p:spPr>
      </p:pic>
    </p:spTree>
    <p:extLst>
      <p:ext uri="{BB962C8B-B14F-4D97-AF65-F5344CB8AC3E}">
        <p14:creationId xmlns:p14="http://schemas.microsoft.com/office/powerpoint/2010/main" val="297494569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pic>
        <p:nvPicPr>
          <p:cNvPr id="22" name="Picture 21">
            <a:extLst>
              <a:ext uri="{FF2B5EF4-FFF2-40B4-BE49-F238E27FC236}">
                <a16:creationId xmlns:a16="http://schemas.microsoft.com/office/drawing/2014/main" id="{10965BA6-4E57-4FB0-AC07-1002746BD80A}"/>
              </a:ext>
            </a:extLst>
          </p:cNvPr>
          <p:cNvPicPr>
            <a:picLocks noChangeAspect="1"/>
          </p:cNvPicPr>
          <p:nvPr/>
        </p:nvPicPr>
        <p:blipFill>
          <a:blip r:embed="rId3"/>
          <a:stretch>
            <a:fillRect/>
          </a:stretch>
        </p:blipFill>
        <p:spPr>
          <a:xfrm>
            <a:off x="2852371" y="892803"/>
            <a:ext cx="3447938" cy="5203078"/>
          </a:xfrm>
          <a:prstGeom prst="rect">
            <a:avLst/>
          </a:prstGeom>
          <a:solidFill>
            <a:schemeClr val="bg1"/>
          </a:solidFill>
        </p:spPr>
      </p:pic>
      <p:sp>
        <p:nvSpPr>
          <p:cNvPr id="25" name="Freeform: Shape 24">
            <a:extLst>
              <a:ext uri="{FF2B5EF4-FFF2-40B4-BE49-F238E27FC236}">
                <a16:creationId xmlns:a16="http://schemas.microsoft.com/office/drawing/2014/main" id="{89ED7BAC-9130-4429-8000-4C5328FA2A72}"/>
              </a:ext>
            </a:extLst>
          </p:cNvPr>
          <p:cNvSpPr/>
          <p:nvPr/>
        </p:nvSpPr>
        <p:spPr>
          <a:xfrm>
            <a:off x="2946241" y="5265224"/>
            <a:ext cx="523666" cy="447665"/>
          </a:xfrm>
          <a:custGeom>
            <a:avLst/>
            <a:gdLst>
              <a:gd name="connsiteX0" fmla="*/ 0 w 1191491"/>
              <a:gd name="connsiteY0" fmla="*/ 443345 h 794327"/>
              <a:gd name="connsiteX1" fmla="*/ 120073 w 1191491"/>
              <a:gd name="connsiteY1" fmla="*/ 314036 h 794327"/>
              <a:gd name="connsiteX2" fmla="*/ 147782 w 1191491"/>
              <a:gd name="connsiteY2" fmla="*/ 286327 h 794327"/>
              <a:gd name="connsiteX3" fmla="*/ 175491 w 1191491"/>
              <a:gd name="connsiteY3" fmla="*/ 258618 h 794327"/>
              <a:gd name="connsiteX4" fmla="*/ 193964 w 1191491"/>
              <a:gd name="connsiteY4" fmla="*/ 434109 h 794327"/>
              <a:gd name="connsiteX5" fmla="*/ 203200 w 1191491"/>
              <a:gd name="connsiteY5" fmla="*/ 489527 h 794327"/>
              <a:gd name="connsiteX6" fmla="*/ 212437 w 1191491"/>
              <a:gd name="connsiteY6" fmla="*/ 600363 h 794327"/>
              <a:gd name="connsiteX7" fmla="*/ 193964 w 1191491"/>
              <a:gd name="connsiteY7" fmla="*/ 729673 h 794327"/>
              <a:gd name="connsiteX8" fmla="*/ 166255 w 1191491"/>
              <a:gd name="connsiteY8" fmla="*/ 720436 h 794327"/>
              <a:gd name="connsiteX9" fmla="*/ 147782 w 1191491"/>
              <a:gd name="connsiteY9" fmla="*/ 665018 h 794327"/>
              <a:gd name="connsiteX10" fmla="*/ 138546 w 1191491"/>
              <a:gd name="connsiteY10" fmla="*/ 609600 h 794327"/>
              <a:gd name="connsiteX11" fmla="*/ 166255 w 1191491"/>
              <a:gd name="connsiteY11" fmla="*/ 563418 h 794327"/>
              <a:gd name="connsiteX12" fmla="*/ 193964 w 1191491"/>
              <a:gd name="connsiteY12" fmla="*/ 526473 h 794327"/>
              <a:gd name="connsiteX13" fmla="*/ 240146 w 1191491"/>
              <a:gd name="connsiteY13" fmla="*/ 461818 h 794327"/>
              <a:gd name="connsiteX14" fmla="*/ 295564 w 1191491"/>
              <a:gd name="connsiteY14" fmla="*/ 434109 h 794327"/>
              <a:gd name="connsiteX15" fmla="*/ 387928 w 1191491"/>
              <a:gd name="connsiteY15" fmla="*/ 369454 h 794327"/>
              <a:gd name="connsiteX16" fmla="*/ 729673 w 1191491"/>
              <a:gd name="connsiteY16" fmla="*/ 424873 h 794327"/>
              <a:gd name="connsiteX17" fmla="*/ 822037 w 1191491"/>
              <a:gd name="connsiteY17" fmla="*/ 443345 h 794327"/>
              <a:gd name="connsiteX18" fmla="*/ 914400 w 1191491"/>
              <a:gd name="connsiteY18" fmla="*/ 471054 h 794327"/>
              <a:gd name="connsiteX19" fmla="*/ 360219 w 1191491"/>
              <a:gd name="connsiteY19" fmla="*/ 471054 h 794327"/>
              <a:gd name="connsiteX20" fmla="*/ 314037 w 1191491"/>
              <a:gd name="connsiteY20" fmla="*/ 452582 h 794327"/>
              <a:gd name="connsiteX21" fmla="*/ 277091 w 1191491"/>
              <a:gd name="connsiteY21" fmla="*/ 443345 h 794327"/>
              <a:gd name="connsiteX22" fmla="*/ 304800 w 1191491"/>
              <a:gd name="connsiteY22" fmla="*/ 434109 h 794327"/>
              <a:gd name="connsiteX23" fmla="*/ 646546 w 1191491"/>
              <a:gd name="connsiteY23" fmla="*/ 452582 h 794327"/>
              <a:gd name="connsiteX24" fmla="*/ 766619 w 1191491"/>
              <a:gd name="connsiteY24" fmla="*/ 443345 h 794327"/>
              <a:gd name="connsiteX25" fmla="*/ 748146 w 1191491"/>
              <a:gd name="connsiteY25" fmla="*/ 387927 h 794327"/>
              <a:gd name="connsiteX26" fmla="*/ 683491 w 1191491"/>
              <a:gd name="connsiteY26" fmla="*/ 258618 h 794327"/>
              <a:gd name="connsiteX27" fmla="*/ 637309 w 1191491"/>
              <a:gd name="connsiteY27" fmla="*/ 73891 h 794327"/>
              <a:gd name="connsiteX28" fmla="*/ 609600 w 1191491"/>
              <a:gd name="connsiteY28" fmla="*/ 0 h 794327"/>
              <a:gd name="connsiteX29" fmla="*/ 600364 w 1191491"/>
              <a:gd name="connsiteY29" fmla="*/ 55418 h 794327"/>
              <a:gd name="connsiteX30" fmla="*/ 572655 w 1191491"/>
              <a:gd name="connsiteY30" fmla="*/ 692727 h 794327"/>
              <a:gd name="connsiteX31" fmla="*/ 554182 w 1191491"/>
              <a:gd name="connsiteY31" fmla="*/ 794327 h 794327"/>
              <a:gd name="connsiteX32" fmla="*/ 563419 w 1191491"/>
              <a:gd name="connsiteY32" fmla="*/ 535709 h 794327"/>
              <a:gd name="connsiteX33" fmla="*/ 591128 w 1191491"/>
              <a:gd name="connsiteY33" fmla="*/ 387927 h 794327"/>
              <a:gd name="connsiteX34" fmla="*/ 544946 w 1191491"/>
              <a:gd name="connsiteY34" fmla="*/ 240145 h 794327"/>
              <a:gd name="connsiteX35" fmla="*/ 517237 w 1191491"/>
              <a:gd name="connsiteY35" fmla="*/ 193963 h 794327"/>
              <a:gd name="connsiteX36" fmla="*/ 581891 w 1191491"/>
              <a:gd name="connsiteY36" fmla="*/ 258618 h 794327"/>
              <a:gd name="connsiteX37" fmla="*/ 683491 w 1191491"/>
              <a:gd name="connsiteY37" fmla="*/ 360218 h 794327"/>
              <a:gd name="connsiteX38" fmla="*/ 748146 w 1191491"/>
              <a:gd name="connsiteY38" fmla="*/ 452582 h 794327"/>
              <a:gd name="connsiteX39" fmla="*/ 775855 w 1191491"/>
              <a:gd name="connsiteY39" fmla="*/ 471054 h 794327"/>
              <a:gd name="connsiteX40" fmla="*/ 729673 w 1191491"/>
              <a:gd name="connsiteY40" fmla="*/ 461818 h 794327"/>
              <a:gd name="connsiteX41" fmla="*/ 794328 w 1191491"/>
              <a:gd name="connsiteY41" fmla="*/ 397163 h 794327"/>
              <a:gd name="connsiteX42" fmla="*/ 997528 w 1191491"/>
              <a:gd name="connsiteY42" fmla="*/ 406400 h 794327"/>
              <a:gd name="connsiteX43" fmla="*/ 1062182 w 1191491"/>
              <a:gd name="connsiteY43" fmla="*/ 424873 h 794327"/>
              <a:gd name="connsiteX44" fmla="*/ 1145309 w 1191491"/>
              <a:gd name="connsiteY44" fmla="*/ 452582 h 794327"/>
              <a:gd name="connsiteX45" fmla="*/ 1089891 w 1191491"/>
              <a:gd name="connsiteY45" fmla="*/ 471054 h 794327"/>
              <a:gd name="connsiteX46" fmla="*/ 1043709 w 1191491"/>
              <a:gd name="connsiteY46" fmla="*/ 489527 h 794327"/>
              <a:gd name="connsiteX47" fmla="*/ 757382 w 1191491"/>
              <a:gd name="connsiteY47" fmla="*/ 480291 h 794327"/>
              <a:gd name="connsiteX48" fmla="*/ 701964 w 1191491"/>
              <a:gd name="connsiteY48" fmla="*/ 452582 h 794327"/>
              <a:gd name="connsiteX49" fmla="*/ 655782 w 1191491"/>
              <a:gd name="connsiteY49" fmla="*/ 443345 h 794327"/>
              <a:gd name="connsiteX50" fmla="*/ 600364 w 1191491"/>
              <a:gd name="connsiteY50" fmla="*/ 406400 h 794327"/>
              <a:gd name="connsiteX51" fmla="*/ 618837 w 1191491"/>
              <a:gd name="connsiteY51" fmla="*/ 378691 h 794327"/>
              <a:gd name="connsiteX52" fmla="*/ 803564 w 1191491"/>
              <a:gd name="connsiteY52" fmla="*/ 378691 h 794327"/>
              <a:gd name="connsiteX53" fmla="*/ 858982 w 1191491"/>
              <a:gd name="connsiteY53" fmla="*/ 387927 h 794327"/>
              <a:gd name="connsiteX54" fmla="*/ 932873 w 1191491"/>
              <a:gd name="connsiteY54" fmla="*/ 415636 h 794327"/>
              <a:gd name="connsiteX55" fmla="*/ 1163782 w 1191491"/>
              <a:gd name="connsiteY55" fmla="*/ 424873 h 794327"/>
              <a:gd name="connsiteX56" fmla="*/ 1154546 w 1191491"/>
              <a:gd name="connsiteY56" fmla="*/ 452582 h 794327"/>
              <a:gd name="connsiteX57" fmla="*/ 1099128 w 1191491"/>
              <a:gd name="connsiteY57" fmla="*/ 498763 h 794327"/>
              <a:gd name="connsiteX58" fmla="*/ 1043709 w 1191491"/>
              <a:gd name="connsiteY58" fmla="*/ 517236 h 794327"/>
              <a:gd name="connsiteX59" fmla="*/ 951346 w 1191491"/>
              <a:gd name="connsiteY59" fmla="*/ 489527 h 794327"/>
              <a:gd name="connsiteX60" fmla="*/ 932873 w 1191491"/>
              <a:gd name="connsiteY60" fmla="*/ 452582 h 794327"/>
              <a:gd name="connsiteX61" fmla="*/ 914400 w 1191491"/>
              <a:gd name="connsiteY61" fmla="*/ 424873 h 794327"/>
              <a:gd name="connsiteX62" fmla="*/ 905164 w 1191491"/>
              <a:gd name="connsiteY62" fmla="*/ 397163 h 794327"/>
              <a:gd name="connsiteX63" fmla="*/ 886691 w 1191491"/>
              <a:gd name="connsiteY63" fmla="*/ 369454 h 794327"/>
              <a:gd name="connsiteX64" fmla="*/ 895928 w 1191491"/>
              <a:gd name="connsiteY64" fmla="*/ 341745 h 794327"/>
              <a:gd name="connsiteX65" fmla="*/ 932873 w 1191491"/>
              <a:gd name="connsiteY65" fmla="*/ 286327 h 794327"/>
              <a:gd name="connsiteX66" fmla="*/ 1052946 w 1191491"/>
              <a:gd name="connsiteY66" fmla="*/ 295563 h 794327"/>
              <a:gd name="connsiteX67" fmla="*/ 1136073 w 1191491"/>
              <a:gd name="connsiteY67" fmla="*/ 323273 h 794327"/>
              <a:gd name="connsiteX68" fmla="*/ 1163782 w 1191491"/>
              <a:gd name="connsiteY68" fmla="*/ 332509 h 794327"/>
              <a:gd name="connsiteX69" fmla="*/ 1136073 w 1191491"/>
              <a:gd name="connsiteY69" fmla="*/ 350982 h 794327"/>
              <a:gd name="connsiteX70" fmla="*/ 1062182 w 1191491"/>
              <a:gd name="connsiteY70" fmla="*/ 369454 h 794327"/>
              <a:gd name="connsiteX71" fmla="*/ 1089891 w 1191491"/>
              <a:gd name="connsiteY71" fmla="*/ 397163 h 794327"/>
              <a:gd name="connsiteX72" fmla="*/ 1126837 w 1191491"/>
              <a:gd name="connsiteY72" fmla="*/ 424873 h 794327"/>
              <a:gd name="connsiteX73" fmla="*/ 1145309 w 1191491"/>
              <a:gd name="connsiteY73" fmla="*/ 452582 h 794327"/>
              <a:gd name="connsiteX74" fmla="*/ 1173019 w 1191491"/>
              <a:gd name="connsiteY74" fmla="*/ 471054 h 794327"/>
              <a:gd name="connsiteX75" fmla="*/ 1191491 w 1191491"/>
              <a:gd name="connsiteY75" fmla="*/ 489527 h 7943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Lst>
            <a:rect l="l" t="t" r="r" b="b"/>
            <a:pathLst>
              <a:path w="1191491" h="794327">
                <a:moveTo>
                  <a:pt x="0" y="443345"/>
                </a:moveTo>
                <a:cubicBezTo>
                  <a:pt x="61426" y="366564"/>
                  <a:pt x="23006" y="411103"/>
                  <a:pt x="120073" y="314036"/>
                </a:cubicBezTo>
                <a:lnTo>
                  <a:pt x="147782" y="286327"/>
                </a:lnTo>
                <a:lnTo>
                  <a:pt x="175491" y="258618"/>
                </a:lnTo>
                <a:cubicBezTo>
                  <a:pt x="201550" y="336791"/>
                  <a:pt x="177969" y="258156"/>
                  <a:pt x="193964" y="434109"/>
                </a:cubicBezTo>
                <a:cubicBezTo>
                  <a:pt x="195659" y="452760"/>
                  <a:pt x="201132" y="470914"/>
                  <a:pt x="203200" y="489527"/>
                </a:cubicBezTo>
                <a:cubicBezTo>
                  <a:pt x="207294" y="526374"/>
                  <a:pt x="209358" y="563418"/>
                  <a:pt x="212437" y="600363"/>
                </a:cubicBezTo>
                <a:cubicBezTo>
                  <a:pt x="206279" y="643466"/>
                  <a:pt x="209594" y="689034"/>
                  <a:pt x="193964" y="729673"/>
                </a:cubicBezTo>
                <a:cubicBezTo>
                  <a:pt x="190469" y="738760"/>
                  <a:pt x="171914" y="728359"/>
                  <a:pt x="166255" y="720436"/>
                </a:cubicBezTo>
                <a:cubicBezTo>
                  <a:pt x="154937" y="704591"/>
                  <a:pt x="147782" y="665018"/>
                  <a:pt x="147782" y="665018"/>
                </a:cubicBezTo>
                <a:cubicBezTo>
                  <a:pt x="144703" y="646545"/>
                  <a:pt x="135196" y="628025"/>
                  <a:pt x="138546" y="609600"/>
                </a:cubicBezTo>
                <a:cubicBezTo>
                  <a:pt x="141757" y="591937"/>
                  <a:pt x="156297" y="578355"/>
                  <a:pt x="166255" y="563418"/>
                </a:cubicBezTo>
                <a:cubicBezTo>
                  <a:pt x="174794" y="550610"/>
                  <a:pt x="185017" y="538999"/>
                  <a:pt x="193964" y="526473"/>
                </a:cubicBezTo>
                <a:cubicBezTo>
                  <a:pt x="207077" y="508115"/>
                  <a:pt x="225050" y="476914"/>
                  <a:pt x="240146" y="461818"/>
                </a:cubicBezTo>
                <a:cubicBezTo>
                  <a:pt x="258052" y="443912"/>
                  <a:pt x="273026" y="441621"/>
                  <a:pt x="295564" y="434109"/>
                </a:cubicBezTo>
                <a:cubicBezTo>
                  <a:pt x="359958" y="369715"/>
                  <a:pt x="325638" y="385027"/>
                  <a:pt x="387928" y="369454"/>
                </a:cubicBezTo>
                <a:lnTo>
                  <a:pt x="729673" y="424873"/>
                </a:lnTo>
                <a:cubicBezTo>
                  <a:pt x="760625" y="430142"/>
                  <a:pt x="791847" y="434719"/>
                  <a:pt x="822037" y="443345"/>
                </a:cubicBezTo>
                <a:cubicBezTo>
                  <a:pt x="972389" y="486302"/>
                  <a:pt x="713933" y="437644"/>
                  <a:pt x="914400" y="471054"/>
                </a:cubicBezTo>
                <a:cubicBezTo>
                  <a:pt x="714249" y="521096"/>
                  <a:pt x="834672" y="494388"/>
                  <a:pt x="360219" y="471054"/>
                </a:cubicBezTo>
                <a:cubicBezTo>
                  <a:pt x="343659" y="470240"/>
                  <a:pt x="329766" y="457825"/>
                  <a:pt x="314037" y="452582"/>
                </a:cubicBezTo>
                <a:cubicBezTo>
                  <a:pt x="301994" y="448568"/>
                  <a:pt x="289406" y="446424"/>
                  <a:pt x="277091" y="443345"/>
                </a:cubicBezTo>
                <a:cubicBezTo>
                  <a:pt x="286327" y="440266"/>
                  <a:pt x="295064" y="434109"/>
                  <a:pt x="304800" y="434109"/>
                </a:cubicBezTo>
                <a:cubicBezTo>
                  <a:pt x="567427" y="434109"/>
                  <a:pt x="511454" y="425562"/>
                  <a:pt x="646546" y="452582"/>
                </a:cubicBezTo>
                <a:cubicBezTo>
                  <a:pt x="686570" y="449503"/>
                  <a:pt x="732752" y="464897"/>
                  <a:pt x="766619" y="443345"/>
                </a:cubicBezTo>
                <a:cubicBezTo>
                  <a:pt x="783047" y="432891"/>
                  <a:pt x="754983" y="406159"/>
                  <a:pt x="748146" y="387927"/>
                </a:cubicBezTo>
                <a:cubicBezTo>
                  <a:pt x="710816" y="288380"/>
                  <a:pt x="728620" y="318790"/>
                  <a:pt x="683491" y="258618"/>
                </a:cubicBezTo>
                <a:cubicBezTo>
                  <a:pt x="668097" y="197042"/>
                  <a:pt x="665693" y="130662"/>
                  <a:pt x="637309" y="73891"/>
                </a:cubicBezTo>
                <a:cubicBezTo>
                  <a:pt x="613160" y="25591"/>
                  <a:pt x="622177" y="50303"/>
                  <a:pt x="609600" y="0"/>
                </a:cubicBezTo>
                <a:cubicBezTo>
                  <a:pt x="606521" y="18473"/>
                  <a:pt x="601361" y="36717"/>
                  <a:pt x="600364" y="55418"/>
                </a:cubicBezTo>
                <a:cubicBezTo>
                  <a:pt x="589040" y="267753"/>
                  <a:pt x="583831" y="480384"/>
                  <a:pt x="572655" y="692727"/>
                </a:cubicBezTo>
                <a:cubicBezTo>
                  <a:pt x="570448" y="734653"/>
                  <a:pt x="563554" y="756842"/>
                  <a:pt x="554182" y="794327"/>
                </a:cubicBezTo>
                <a:cubicBezTo>
                  <a:pt x="557261" y="708121"/>
                  <a:pt x="555609" y="621616"/>
                  <a:pt x="563419" y="535709"/>
                </a:cubicBezTo>
                <a:cubicBezTo>
                  <a:pt x="567957" y="485796"/>
                  <a:pt x="587284" y="437898"/>
                  <a:pt x="591128" y="387927"/>
                </a:cubicBezTo>
                <a:cubicBezTo>
                  <a:pt x="598118" y="297057"/>
                  <a:pt x="585826" y="304385"/>
                  <a:pt x="544946" y="240145"/>
                </a:cubicBezTo>
                <a:cubicBezTo>
                  <a:pt x="535308" y="224999"/>
                  <a:pt x="501180" y="185934"/>
                  <a:pt x="517237" y="193963"/>
                </a:cubicBezTo>
                <a:cubicBezTo>
                  <a:pt x="544498" y="207594"/>
                  <a:pt x="561821" y="235681"/>
                  <a:pt x="581891" y="258618"/>
                </a:cubicBezTo>
                <a:cubicBezTo>
                  <a:pt x="656683" y="344094"/>
                  <a:pt x="620364" y="312872"/>
                  <a:pt x="683491" y="360218"/>
                </a:cubicBezTo>
                <a:cubicBezTo>
                  <a:pt x="711347" y="415931"/>
                  <a:pt x="703040" y="413920"/>
                  <a:pt x="748146" y="452582"/>
                </a:cubicBezTo>
                <a:cubicBezTo>
                  <a:pt x="756574" y="459806"/>
                  <a:pt x="785784" y="466090"/>
                  <a:pt x="775855" y="471054"/>
                </a:cubicBezTo>
                <a:cubicBezTo>
                  <a:pt x="761813" y="478074"/>
                  <a:pt x="745067" y="464897"/>
                  <a:pt x="729673" y="461818"/>
                </a:cubicBezTo>
                <a:cubicBezTo>
                  <a:pt x="690042" y="422187"/>
                  <a:pt x="660578" y="409702"/>
                  <a:pt x="794328" y="397163"/>
                </a:cubicBezTo>
                <a:cubicBezTo>
                  <a:pt x="861835" y="390834"/>
                  <a:pt x="929795" y="403321"/>
                  <a:pt x="997528" y="406400"/>
                </a:cubicBezTo>
                <a:cubicBezTo>
                  <a:pt x="1019079" y="412558"/>
                  <a:pt x="1040342" y="419833"/>
                  <a:pt x="1062182" y="424873"/>
                </a:cubicBezTo>
                <a:cubicBezTo>
                  <a:pt x="1138310" y="442441"/>
                  <a:pt x="1096232" y="419864"/>
                  <a:pt x="1145309" y="452582"/>
                </a:cubicBezTo>
                <a:cubicBezTo>
                  <a:pt x="1126836" y="458739"/>
                  <a:pt x="1108191" y="464400"/>
                  <a:pt x="1089891" y="471054"/>
                </a:cubicBezTo>
                <a:cubicBezTo>
                  <a:pt x="1074309" y="476720"/>
                  <a:pt x="1060282" y="489067"/>
                  <a:pt x="1043709" y="489527"/>
                </a:cubicBezTo>
                <a:lnTo>
                  <a:pt x="757382" y="480291"/>
                </a:lnTo>
                <a:cubicBezTo>
                  <a:pt x="738909" y="471055"/>
                  <a:pt x="721374" y="459640"/>
                  <a:pt x="701964" y="452582"/>
                </a:cubicBezTo>
                <a:cubicBezTo>
                  <a:pt x="687210" y="447217"/>
                  <a:pt x="670074" y="449841"/>
                  <a:pt x="655782" y="443345"/>
                </a:cubicBezTo>
                <a:cubicBezTo>
                  <a:pt x="635571" y="434158"/>
                  <a:pt x="600364" y="406400"/>
                  <a:pt x="600364" y="406400"/>
                </a:cubicBezTo>
                <a:cubicBezTo>
                  <a:pt x="606522" y="397164"/>
                  <a:pt x="608908" y="383655"/>
                  <a:pt x="618837" y="378691"/>
                </a:cubicBezTo>
                <a:cubicBezTo>
                  <a:pt x="659690" y="358264"/>
                  <a:pt x="787537" y="377546"/>
                  <a:pt x="803564" y="378691"/>
                </a:cubicBezTo>
                <a:cubicBezTo>
                  <a:pt x="822037" y="381770"/>
                  <a:pt x="841044" y="382546"/>
                  <a:pt x="858982" y="387927"/>
                </a:cubicBezTo>
                <a:cubicBezTo>
                  <a:pt x="906342" y="402135"/>
                  <a:pt x="883437" y="412227"/>
                  <a:pt x="932873" y="415636"/>
                </a:cubicBezTo>
                <a:cubicBezTo>
                  <a:pt x="1009722" y="420936"/>
                  <a:pt x="1086812" y="421794"/>
                  <a:pt x="1163782" y="424873"/>
                </a:cubicBezTo>
                <a:cubicBezTo>
                  <a:pt x="1160703" y="434109"/>
                  <a:pt x="1159946" y="444481"/>
                  <a:pt x="1154546" y="452582"/>
                </a:cubicBezTo>
                <a:cubicBezTo>
                  <a:pt x="1145387" y="466320"/>
                  <a:pt x="1115271" y="491589"/>
                  <a:pt x="1099128" y="498763"/>
                </a:cubicBezTo>
                <a:cubicBezTo>
                  <a:pt x="1081334" y="506671"/>
                  <a:pt x="1062182" y="511078"/>
                  <a:pt x="1043709" y="517236"/>
                </a:cubicBezTo>
                <a:cubicBezTo>
                  <a:pt x="1018528" y="513039"/>
                  <a:pt x="972825" y="511006"/>
                  <a:pt x="951346" y="489527"/>
                </a:cubicBezTo>
                <a:cubicBezTo>
                  <a:pt x="941610" y="479791"/>
                  <a:pt x="939704" y="464536"/>
                  <a:pt x="932873" y="452582"/>
                </a:cubicBezTo>
                <a:cubicBezTo>
                  <a:pt x="927365" y="442944"/>
                  <a:pt x="920558" y="434109"/>
                  <a:pt x="914400" y="424873"/>
                </a:cubicBezTo>
                <a:cubicBezTo>
                  <a:pt x="911321" y="415636"/>
                  <a:pt x="909518" y="405871"/>
                  <a:pt x="905164" y="397163"/>
                </a:cubicBezTo>
                <a:cubicBezTo>
                  <a:pt x="900200" y="387234"/>
                  <a:pt x="888516" y="380404"/>
                  <a:pt x="886691" y="369454"/>
                </a:cubicBezTo>
                <a:cubicBezTo>
                  <a:pt x="885090" y="359850"/>
                  <a:pt x="893253" y="351106"/>
                  <a:pt x="895928" y="341745"/>
                </a:cubicBezTo>
                <a:cubicBezTo>
                  <a:pt x="909962" y="292627"/>
                  <a:pt x="892760" y="313069"/>
                  <a:pt x="932873" y="286327"/>
                </a:cubicBezTo>
                <a:cubicBezTo>
                  <a:pt x="972897" y="289406"/>
                  <a:pt x="1013451" y="288382"/>
                  <a:pt x="1052946" y="295563"/>
                </a:cubicBezTo>
                <a:cubicBezTo>
                  <a:pt x="1081683" y="300788"/>
                  <a:pt x="1108364" y="314036"/>
                  <a:pt x="1136073" y="323273"/>
                </a:cubicBezTo>
                <a:lnTo>
                  <a:pt x="1163782" y="332509"/>
                </a:lnTo>
                <a:cubicBezTo>
                  <a:pt x="1154546" y="338667"/>
                  <a:pt x="1146002" y="346018"/>
                  <a:pt x="1136073" y="350982"/>
                </a:cubicBezTo>
                <a:cubicBezTo>
                  <a:pt x="1117140" y="360449"/>
                  <a:pt x="1079745" y="365941"/>
                  <a:pt x="1062182" y="369454"/>
                </a:cubicBezTo>
                <a:cubicBezTo>
                  <a:pt x="1071418" y="378690"/>
                  <a:pt x="1079974" y="388662"/>
                  <a:pt x="1089891" y="397163"/>
                </a:cubicBezTo>
                <a:cubicBezTo>
                  <a:pt x="1101579" y="407182"/>
                  <a:pt x="1115952" y="413988"/>
                  <a:pt x="1126837" y="424873"/>
                </a:cubicBezTo>
                <a:cubicBezTo>
                  <a:pt x="1134686" y="432722"/>
                  <a:pt x="1137460" y="444733"/>
                  <a:pt x="1145309" y="452582"/>
                </a:cubicBezTo>
                <a:cubicBezTo>
                  <a:pt x="1153159" y="460431"/>
                  <a:pt x="1164351" y="464119"/>
                  <a:pt x="1173019" y="471054"/>
                </a:cubicBezTo>
                <a:cubicBezTo>
                  <a:pt x="1179819" y="476494"/>
                  <a:pt x="1185334" y="483369"/>
                  <a:pt x="1191491" y="489527"/>
                </a:cubicBezTo>
              </a:path>
            </a:pathLst>
          </a:custGeom>
          <a:solidFill>
            <a:schemeClr val="bg1"/>
          </a:solidFill>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1"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5" name="Rectangle 4">
            <a:extLst>
              <a:ext uri="{FF2B5EF4-FFF2-40B4-BE49-F238E27FC236}">
                <a16:creationId xmlns:a16="http://schemas.microsoft.com/office/drawing/2014/main" id="{0CFDFA45-503C-45C9-9AED-C5B497C584E4}"/>
              </a:ext>
            </a:extLst>
          </p:cNvPr>
          <p:cNvSpPr/>
          <p:nvPr/>
        </p:nvSpPr>
        <p:spPr>
          <a:xfrm>
            <a:off x="71662" y="572163"/>
            <a:ext cx="2874579" cy="1200329"/>
          </a:xfrm>
          <a:prstGeom prst="rect">
            <a:avLst/>
          </a:prstGeom>
          <a:solidFill>
            <a:schemeClr val="accent4">
              <a:lumMod val="20000"/>
              <a:lumOff val="80000"/>
            </a:schemeClr>
          </a:solidFill>
          <a:ln w="38100">
            <a:solidFill>
              <a:srgbClr val="7030A0"/>
            </a:solidFill>
          </a:ln>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noProof="0" dirty="0">
                <a:ln>
                  <a:noFill/>
                </a:ln>
                <a:solidFill>
                  <a:prstClr val="black"/>
                </a:solidFill>
                <a:effectLst/>
                <a:uLnTx/>
                <a:uFillTx/>
                <a:latin typeface="Calibri" panose="020F0502020204030204"/>
                <a:ea typeface="+mn-ea"/>
                <a:cs typeface="+mn-cs"/>
              </a:rPr>
              <a:t>Directly addressing the receiver: </a:t>
            </a:r>
            <a:r>
              <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rPr>
              <a:t>If you know the name of the person you are writing it, you write it down formally (Mr A Name, Mrs A Name). However, if you don’t know their name you would put ‘Dear Sir/Madam’.</a:t>
            </a:r>
            <a:endParaRPr kumimoji="0" lang="en-GB" sz="1200" b="1"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cxnSp>
        <p:nvCxnSpPr>
          <p:cNvPr id="7" name="Straight Arrow Connector 6">
            <a:extLst>
              <a:ext uri="{FF2B5EF4-FFF2-40B4-BE49-F238E27FC236}">
                <a16:creationId xmlns:a16="http://schemas.microsoft.com/office/drawing/2014/main" id="{E15C2360-89C4-4FC6-9985-CAEB8CDBC17D}"/>
              </a:ext>
            </a:extLst>
          </p:cNvPr>
          <p:cNvCxnSpPr>
            <a:cxnSpLocks/>
          </p:cNvCxnSpPr>
          <p:nvPr/>
        </p:nvCxnSpPr>
        <p:spPr>
          <a:xfrm>
            <a:off x="2259724" y="1772492"/>
            <a:ext cx="820644" cy="774682"/>
          </a:xfrm>
          <a:prstGeom prst="straightConnector1">
            <a:avLst/>
          </a:prstGeom>
          <a:ln w="38100">
            <a:solidFill>
              <a:srgbClr val="7030A0"/>
            </a:solidFill>
            <a:tailEnd type="triangle"/>
          </a:ln>
        </p:spPr>
        <p:style>
          <a:lnRef idx="1">
            <a:schemeClr val="accent1"/>
          </a:lnRef>
          <a:fillRef idx="0">
            <a:schemeClr val="accent1"/>
          </a:fillRef>
          <a:effectRef idx="0">
            <a:schemeClr val="accent1"/>
          </a:effectRef>
          <a:fontRef idx="minor">
            <a:schemeClr val="tx1"/>
          </a:fontRef>
        </p:style>
      </p:cxnSp>
      <p:sp>
        <p:nvSpPr>
          <p:cNvPr id="9" name="Rectangle 8">
            <a:extLst>
              <a:ext uri="{FF2B5EF4-FFF2-40B4-BE49-F238E27FC236}">
                <a16:creationId xmlns:a16="http://schemas.microsoft.com/office/drawing/2014/main" id="{B563DBDD-684D-4246-A530-32911DF9C872}"/>
              </a:ext>
            </a:extLst>
          </p:cNvPr>
          <p:cNvSpPr/>
          <p:nvPr/>
        </p:nvSpPr>
        <p:spPr>
          <a:xfrm>
            <a:off x="3111950" y="147877"/>
            <a:ext cx="2651950" cy="646331"/>
          </a:xfrm>
          <a:prstGeom prst="rect">
            <a:avLst/>
          </a:prstGeom>
          <a:solidFill>
            <a:schemeClr val="accent4">
              <a:lumMod val="20000"/>
              <a:lumOff val="80000"/>
            </a:schemeClr>
          </a:solidFill>
          <a:ln w="38100">
            <a:solidFill>
              <a:srgbClr val="7030A0"/>
            </a:solidFill>
          </a:ln>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noProof="0" dirty="0">
                <a:ln>
                  <a:noFill/>
                </a:ln>
                <a:solidFill>
                  <a:prstClr val="black"/>
                </a:solidFill>
                <a:effectLst/>
                <a:uLnTx/>
                <a:uFillTx/>
                <a:latin typeface="Calibri" panose="020F0502020204030204"/>
                <a:ea typeface="+mn-ea"/>
                <a:cs typeface="+mn-cs"/>
              </a:rPr>
              <a:t>The address of the receiver </a:t>
            </a:r>
            <a:r>
              <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rPr>
              <a:t>This is included on the left below the writer’s address.</a:t>
            </a:r>
          </a:p>
        </p:txBody>
      </p:sp>
      <p:cxnSp>
        <p:nvCxnSpPr>
          <p:cNvPr id="10" name="Straight Arrow Connector 9">
            <a:extLst>
              <a:ext uri="{FF2B5EF4-FFF2-40B4-BE49-F238E27FC236}">
                <a16:creationId xmlns:a16="http://schemas.microsoft.com/office/drawing/2014/main" id="{ECD4749E-1EE7-4B5E-892B-682B7C3B6714}"/>
              </a:ext>
            </a:extLst>
          </p:cNvPr>
          <p:cNvCxnSpPr>
            <a:cxnSpLocks/>
          </p:cNvCxnSpPr>
          <p:nvPr/>
        </p:nvCxnSpPr>
        <p:spPr>
          <a:xfrm flipH="1">
            <a:off x="3507641" y="794208"/>
            <a:ext cx="130652" cy="1108697"/>
          </a:xfrm>
          <a:prstGeom prst="straightConnector1">
            <a:avLst/>
          </a:prstGeom>
          <a:ln w="38100">
            <a:solidFill>
              <a:srgbClr val="7030A0"/>
            </a:solidFill>
            <a:tailEnd type="triangle"/>
          </a:ln>
        </p:spPr>
        <p:style>
          <a:lnRef idx="1">
            <a:schemeClr val="accent1"/>
          </a:lnRef>
          <a:fillRef idx="0">
            <a:schemeClr val="accent1"/>
          </a:fillRef>
          <a:effectRef idx="0">
            <a:schemeClr val="accent1"/>
          </a:effectRef>
          <a:fontRef idx="minor">
            <a:schemeClr val="tx1"/>
          </a:fontRef>
        </p:style>
      </p:cxnSp>
      <p:cxnSp>
        <p:nvCxnSpPr>
          <p:cNvPr id="13" name="Straight Arrow Connector 12">
            <a:extLst>
              <a:ext uri="{FF2B5EF4-FFF2-40B4-BE49-F238E27FC236}">
                <a16:creationId xmlns:a16="http://schemas.microsoft.com/office/drawing/2014/main" id="{99D28533-E164-4FF0-B2FC-2917724B1548}"/>
              </a:ext>
            </a:extLst>
          </p:cNvPr>
          <p:cNvCxnSpPr>
            <a:cxnSpLocks/>
          </p:cNvCxnSpPr>
          <p:nvPr/>
        </p:nvCxnSpPr>
        <p:spPr>
          <a:xfrm>
            <a:off x="2294839" y="2417272"/>
            <a:ext cx="1667561" cy="456688"/>
          </a:xfrm>
          <a:prstGeom prst="straightConnector1">
            <a:avLst/>
          </a:prstGeom>
          <a:ln w="38100">
            <a:solidFill>
              <a:srgbClr val="7030A0"/>
            </a:solidFill>
            <a:tailEnd type="triangle"/>
          </a:ln>
        </p:spPr>
        <p:style>
          <a:lnRef idx="1">
            <a:schemeClr val="accent1"/>
          </a:lnRef>
          <a:fillRef idx="0">
            <a:schemeClr val="accent1"/>
          </a:fillRef>
          <a:effectRef idx="0">
            <a:schemeClr val="accent1"/>
          </a:effectRef>
          <a:fontRef idx="minor">
            <a:schemeClr val="tx1"/>
          </a:fontRef>
        </p:style>
      </p:cxnSp>
      <p:sp>
        <p:nvSpPr>
          <p:cNvPr id="15" name="Rectangle 14">
            <a:extLst>
              <a:ext uri="{FF2B5EF4-FFF2-40B4-BE49-F238E27FC236}">
                <a16:creationId xmlns:a16="http://schemas.microsoft.com/office/drawing/2014/main" id="{2AFA3D43-9492-46AD-A5DB-33FED128E7F8}"/>
              </a:ext>
            </a:extLst>
          </p:cNvPr>
          <p:cNvSpPr/>
          <p:nvPr/>
        </p:nvSpPr>
        <p:spPr>
          <a:xfrm>
            <a:off x="71661" y="2326137"/>
            <a:ext cx="2734601" cy="830997"/>
          </a:xfrm>
          <a:prstGeom prst="rect">
            <a:avLst/>
          </a:prstGeom>
          <a:solidFill>
            <a:schemeClr val="accent4">
              <a:lumMod val="20000"/>
              <a:lumOff val="80000"/>
            </a:schemeClr>
          </a:solidFill>
          <a:ln w="38100">
            <a:solidFill>
              <a:srgbClr val="7030A0"/>
            </a:solidFill>
          </a:ln>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noProof="0" dirty="0">
                <a:ln>
                  <a:noFill/>
                </a:ln>
                <a:solidFill>
                  <a:prstClr val="black"/>
                </a:solidFill>
                <a:effectLst/>
                <a:uLnTx/>
                <a:uFillTx/>
                <a:latin typeface="Calibri" panose="020F0502020204030204"/>
                <a:ea typeface="+mn-ea"/>
                <a:cs typeface="+mn-cs"/>
              </a:rPr>
              <a:t>Clear indent at the beginning of the introductory paragraph</a:t>
            </a:r>
            <a:r>
              <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rPr>
              <a:t>: Most formal letters will include a large gap or indent at the beginning like this. </a:t>
            </a:r>
            <a:endParaRPr kumimoji="0" lang="en-GB" sz="1200" b="1"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cxnSp>
        <p:nvCxnSpPr>
          <p:cNvPr id="16" name="Straight Arrow Connector 15">
            <a:extLst>
              <a:ext uri="{FF2B5EF4-FFF2-40B4-BE49-F238E27FC236}">
                <a16:creationId xmlns:a16="http://schemas.microsoft.com/office/drawing/2014/main" id="{B85C4D2E-5576-49B5-87A7-40A636D0CC41}"/>
              </a:ext>
            </a:extLst>
          </p:cNvPr>
          <p:cNvCxnSpPr>
            <a:cxnSpLocks/>
          </p:cNvCxnSpPr>
          <p:nvPr/>
        </p:nvCxnSpPr>
        <p:spPr>
          <a:xfrm flipH="1">
            <a:off x="6159062" y="2690486"/>
            <a:ext cx="638623" cy="200823"/>
          </a:xfrm>
          <a:prstGeom prst="straightConnector1">
            <a:avLst/>
          </a:prstGeom>
          <a:ln w="38100">
            <a:solidFill>
              <a:srgbClr val="7030A0"/>
            </a:solidFill>
            <a:tailEnd type="triangle"/>
          </a:ln>
        </p:spPr>
        <p:style>
          <a:lnRef idx="1">
            <a:schemeClr val="accent1"/>
          </a:lnRef>
          <a:fillRef idx="0">
            <a:schemeClr val="accent1"/>
          </a:fillRef>
          <a:effectRef idx="0">
            <a:schemeClr val="accent1"/>
          </a:effectRef>
          <a:fontRef idx="minor">
            <a:schemeClr val="tx1"/>
          </a:fontRef>
        </p:style>
      </p:cxnSp>
      <p:sp>
        <p:nvSpPr>
          <p:cNvPr id="19" name="Rectangle 18">
            <a:extLst>
              <a:ext uri="{FF2B5EF4-FFF2-40B4-BE49-F238E27FC236}">
                <a16:creationId xmlns:a16="http://schemas.microsoft.com/office/drawing/2014/main" id="{A1DAC587-00E1-4A36-8DE0-8A94FB0DEACC}"/>
              </a:ext>
            </a:extLst>
          </p:cNvPr>
          <p:cNvSpPr/>
          <p:nvPr/>
        </p:nvSpPr>
        <p:spPr>
          <a:xfrm>
            <a:off x="6451679" y="2367320"/>
            <a:ext cx="2398032" cy="830997"/>
          </a:xfrm>
          <a:prstGeom prst="rect">
            <a:avLst/>
          </a:prstGeom>
          <a:solidFill>
            <a:schemeClr val="accent4">
              <a:lumMod val="20000"/>
              <a:lumOff val="80000"/>
            </a:schemeClr>
          </a:solidFill>
          <a:ln w="38100">
            <a:solidFill>
              <a:srgbClr val="7030A0"/>
            </a:solidFill>
          </a:ln>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noProof="0" dirty="0">
                <a:ln>
                  <a:noFill/>
                </a:ln>
                <a:solidFill>
                  <a:prstClr val="black"/>
                </a:solidFill>
                <a:effectLst/>
                <a:uLnTx/>
                <a:uFillTx/>
                <a:latin typeface="Calibri" panose="020F0502020204030204"/>
                <a:ea typeface="+mn-ea"/>
                <a:cs typeface="+mn-cs"/>
              </a:rPr>
              <a:t>Introductory paragraph</a:t>
            </a:r>
            <a:r>
              <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rPr>
              <a:t>: This sets out why you are writing to the receiver and what you hope to achieve through the letter.</a:t>
            </a:r>
            <a:endParaRPr kumimoji="0" lang="en-GB" sz="1200" b="1"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cxnSp>
        <p:nvCxnSpPr>
          <p:cNvPr id="20" name="Straight Arrow Connector 19">
            <a:extLst>
              <a:ext uri="{FF2B5EF4-FFF2-40B4-BE49-F238E27FC236}">
                <a16:creationId xmlns:a16="http://schemas.microsoft.com/office/drawing/2014/main" id="{01BC26CD-6D7B-458F-9D61-4D4C9143D048}"/>
              </a:ext>
            </a:extLst>
          </p:cNvPr>
          <p:cNvCxnSpPr>
            <a:cxnSpLocks/>
          </p:cNvCxnSpPr>
          <p:nvPr/>
        </p:nvCxnSpPr>
        <p:spPr>
          <a:xfrm flipV="1">
            <a:off x="2455003" y="3239220"/>
            <a:ext cx="861237" cy="184295"/>
          </a:xfrm>
          <a:prstGeom prst="straightConnector1">
            <a:avLst/>
          </a:prstGeom>
          <a:ln w="38100">
            <a:solidFill>
              <a:srgbClr val="7030A0"/>
            </a:solidFill>
            <a:tailEnd type="triangle"/>
          </a:ln>
        </p:spPr>
        <p:style>
          <a:lnRef idx="1">
            <a:schemeClr val="accent1"/>
          </a:lnRef>
          <a:fillRef idx="0">
            <a:schemeClr val="accent1"/>
          </a:fillRef>
          <a:effectRef idx="0">
            <a:schemeClr val="accent1"/>
          </a:effectRef>
          <a:fontRef idx="minor">
            <a:schemeClr val="tx1"/>
          </a:fontRef>
        </p:style>
      </p:cxnSp>
      <p:sp>
        <p:nvSpPr>
          <p:cNvPr id="23" name="Rectangle 22">
            <a:extLst>
              <a:ext uri="{FF2B5EF4-FFF2-40B4-BE49-F238E27FC236}">
                <a16:creationId xmlns:a16="http://schemas.microsoft.com/office/drawing/2014/main" id="{B1A4F2EE-CB54-4093-9A29-B71A1BBFE9FA}"/>
              </a:ext>
            </a:extLst>
          </p:cNvPr>
          <p:cNvSpPr/>
          <p:nvPr/>
        </p:nvSpPr>
        <p:spPr>
          <a:xfrm>
            <a:off x="92082" y="3276204"/>
            <a:ext cx="2398032" cy="1200329"/>
          </a:xfrm>
          <a:prstGeom prst="rect">
            <a:avLst/>
          </a:prstGeom>
          <a:solidFill>
            <a:schemeClr val="accent4">
              <a:lumMod val="20000"/>
              <a:lumOff val="80000"/>
            </a:schemeClr>
          </a:solidFill>
          <a:ln w="38100">
            <a:solidFill>
              <a:srgbClr val="7030A0"/>
            </a:solidFill>
          </a:ln>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noProof="0" dirty="0">
                <a:ln>
                  <a:noFill/>
                </a:ln>
                <a:solidFill>
                  <a:prstClr val="black"/>
                </a:solidFill>
                <a:effectLst/>
                <a:uLnTx/>
                <a:uFillTx/>
                <a:latin typeface="Calibri" panose="020F0502020204030204"/>
                <a:ea typeface="+mn-ea"/>
                <a:cs typeface="+mn-cs"/>
              </a:rPr>
              <a:t>Paragraphs linked with connectives</a:t>
            </a:r>
            <a:r>
              <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rPr>
              <a:t>: This is to ensure your writing flows well for the reader and links your ideas together. It provides a clear structure to your letter and writing.</a:t>
            </a:r>
            <a:endParaRPr kumimoji="0" lang="en-GB" sz="1200" b="1"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cxnSp>
        <p:nvCxnSpPr>
          <p:cNvPr id="24" name="Straight Arrow Connector 23">
            <a:extLst>
              <a:ext uri="{FF2B5EF4-FFF2-40B4-BE49-F238E27FC236}">
                <a16:creationId xmlns:a16="http://schemas.microsoft.com/office/drawing/2014/main" id="{6F11D614-964F-4CB5-89A8-84EAA852A06A}"/>
              </a:ext>
            </a:extLst>
          </p:cNvPr>
          <p:cNvCxnSpPr>
            <a:cxnSpLocks/>
          </p:cNvCxnSpPr>
          <p:nvPr/>
        </p:nvCxnSpPr>
        <p:spPr>
          <a:xfrm flipV="1">
            <a:off x="2368174" y="4704666"/>
            <a:ext cx="712194" cy="400098"/>
          </a:xfrm>
          <a:prstGeom prst="straightConnector1">
            <a:avLst/>
          </a:prstGeom>
          <a:ln w="38100">
            <a:solidFill>
              <a:srgbClr val="7030A0"/>
            </a:solidFill>
            <a:tailEnd type="triangle"/>
          </a:ln>
        </p:spPr>
        <p:style>
          <a:lnRef idx="1">
            <a:schemeClr val="accent1"/>
          </a:lnRef>
          <a:fillRef idx="0">
            <a:schemeClr val="accent1"/>
          </a:fillRef>
          <a:effectRef idx="0">
            <a:schemeClr val="accent1"/>
          </a:effectRef>
          <a:fontRef idx="minor">
            <a:schemeClr val="tx1"/>
          </a:fontRef>
        </p:style>
      </p:cxnSp>
      <p:sp>
        <p:nvSpPr>
          <p:cNvPr id="26" name="Rectangle 25">
            <a:extLst>
              <a:ext uri="{FF2B5EF4-FFF2-40B4-BE49-F238E27FC236}">
                <a16:creationId xmlns:a16="http://schemas.microsoft.com/office/drawing/2014/main" id="{2CF2852C-1201-47E7-B6F9-F85CABDA424C}"/>
              </a:ext>
            </a:extLst>
          </p:cNvPr>
          <p:cNvSpPr/>
          <p:nvPr/>
        </p:nvSpPr>
        <p:spPr>
          <a:xfrm>
            <a:off x="92082" y="4629716"/>
            <a:ext cx="2398032" cy="1384995"/>
          </a:xfrm>
          <a:prstGeom prst="rect">
            <a:avLst/>
          </a:prstGeom>
          <a:solidFill>
            <a:schemeClr val="accent4">
              <a:lumMod val="20000"/>
              <a:lumOff val="80000"/>
            </a:schemeClr>
          </a:solidFill>
          <a:ln w="38100">
            <a:solidFill>
              <a:srgbClr val="7030A0"/>
            </a:solidFill>
          </a:ln>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noProof="0" dirty="0">
                <a:ln>
                  <a:noFill/>
                </a:ln>
                <a:solidFill>
                  <a:prstClr val="black"/>
                </a:solidFill>
                <a:effectLst/>
                <a:uLnTx/>
                <a:uFillTx/>
                <a:latin typeface="Calibri" panose="020F0502020204030204"/>
                <a:ea typeface="+mn-ea"/>
                <a:cs typeface="+mn-cs"/>
              </a:rPr>
              <a:t>Signed off with ‘Yours sincerely’, a signature and the writer’s formal name. </a:t>
            </a:r>
            <a:r>
              <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rPr>
              <a:t>If you were writing to someone whose name you don’t know, you would sign off with ‘Yours faithfully’. A signature shows the letter is genuine and authentic. </a:t>
            </a:r>
            <a:endParaRPr kumimoji="0" lang="en-GB" sz="1200" b="1"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cxnSp>
        <p:nvCxnSpPr>
          <p:cNvPr id="27" name="Straight Arrow Connector 26">
            <a:extLst>
              <a:ext uri="{FF2B5EF4-FFF2-40B4-BE49-F238E27FC236}">
                <a16:creationId xmlns:a16="http://schemas.microsoft.com/office/drawing/2014/main" id="{1408E5A3-A16F-4C98-907A-969105AD52AE}"/>
              </a:ext>
            </a:extLst>
          </p:cNvPr>
          <p:cNvCxnSpPr>
            <a:cxnSpLocks/>
          </p:cNvCxnSpPr>
          <p:nvPr/>
        </p:nvCxnSpPr>
        <p:spPr>
          <a:xfrm flipH="1">
            <a:off x="6291630" y="572163"/>
            <a:ext cx="506055" cy="699705"/>
          </a:xfrm>
          <a:prstGeom prst="straightConnector1">
            <a:avLst/>
          </a:prstGeom>
          <a:ln w="38100">
            <a:solidFill>
              <a:srgbClr val="7030A0"/>
            </a:solidFill>
            <a:tailEnd type="triangle"/>
          </a:ln>
        </p:spPr>
        <p:style>
          <a:lnRef idx="1">
            <a:schemeClr val="accent1"/>
          </a:lnRef>
          <a:fillRef idx="0">
            <a:schemeClr val="accent1"/>
          </a:fillRef>
          <a:effectRef idx="0">
            <a:schemeClr val="accent1"/>
          </a:effectRef>
          <a:fontRef idx="minor">
            <a:schemeClr val="tx1"/>
          </a:fontRef>
        </p:style>
      </p:cxnSp>
      <p:sp>
        <p:nvSpPr>
          <p:cNvPr id="29" name="Rectangle 28">
            <a:extLst>
              <a:ext uri="{FF2B5EF4-FFF2-40B4-BE49-F238E27FC236}">
                <a16:creationId xmlns:a16="http://schemas.microsoft.com/office/drawing/2014/main" id="{DE7855FE-220C-4B3C-B5F3-CB153F1303A3}"/>
              </a:ext>
            </a:extLst>
          </p:cNvPr>
          <p:cNvSpPr/>
          <p:nvPr/>
        </p:nvSpPr>
        <p:spPr>
          <a:xfrm>
            <a:off x="6054795" y="286214"/>
            <a:ext cx="2959499" cy="461665"/>
          </a:xfrm>
          <a:prstGeom prst="rect">
            <a:avLst/>
          </a:prstGeom>
          <a:solidFill>
            <a:schemeClr val="accent4">
              <a:lumMod val="20000"/>
              <a:lumOff val="80000"/>
            </a:schemeClr>
          </a:solidFill>
          <a:ln w="38100">
            <a:solidFill>
              <a:srgbClr val="7030A0"/>
            </a:solidFill>
          </a:ln>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noProof="0" dirty="0">
                <a:ln>
                  <a:noFill/>
                </a:ln>
                <a:solidFill>
                  <a:prstClr val="black"/>
                </a:solidFill>
                <a:effectLst/>
                <a:uLnTx/>
                <a:uFillTx/>
                <a:latin typeface="Calibri" panose="020F0502020204030204"/>
                <a:ea typeface="+mn-ea"/>
                <a:cs typeface="+mn-cs"/>
              </a:rPr>
              <a:t>Writer’s address </a:t>
            </a:r>
            <a:r>
              <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rPr>
              <a:t>at the top right and the date written below.</a:t>
            </a:r>
            <a:endParaRPr kumimoji="0" lang="en-GB" sz="1200" b="1"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30" name="TextBox 29">
            <a:extLst>
              <a:ext uri="{FF2B5EF4-FFF2-40B4-BE49-F238E27FC236}">
                <a16:creationId xmlns:a16="http://schemas.microsoft.com/office/drawing/2014/main" id="{F0BDF856-8F64-4211-AF9B-C155CE19EF67}"/>
              </a:ext>
            </a:extLst>
          </p:cNvPr>
          <p:cNvSpPr txBox="1"/>
          <p:nvPr/>
        </p:nvSpPr>
        <p:spPr>
          <a:xfrm>
            <a:off x="6451679" y="3541986"/>
            <a:ext cx="2398030" cy="1323439"/>
          </a:xfrm>
          <a:prstGeom prst="rect">
            <a:avLst/>
          </a:prstGeom>
          <a:solidFill>
            <a:schemeClr val="accent5">
              <a:lumMod val="20000"/>
              <a:lumOff val="80000"/>
            </a:schemeClr>
          </a:solidFill>
          <a:ln w="38100">
            <a:solidFill>
              <a:srgbClr val="002060"/>
            </a:solidFill>
          </a:ln>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1600" b="0" i="0" u="none" strike="noStrike" kern="1200" cap="none" spc="0" normalizeH="0" baseline="0" noProof="0" dirty="0">
                <a:ln>
                  <a:noFill/>
                </a:ln>
                <a:solidFill>
                  <a:srgbClr val="002060"/>
                </a:solidFill>
                <a:effectLst/>
                <a:uLnTx/>
                <a:uFillTx/>
                <a:latin typeface="Calibri" panose="020F0502020204030204"/>
                <a:ea typeface="+mn-ea"/>
                <a:cs typeface="+mn-cs"/>
              </a:rPr>
              <a:t>The language used is very formal, so extensive vocabulary is employed and a serious tone is established</a:t>
            </a:r>
            <a:r>
              <a:rPr lang="en-GB" sz="1600" dirty="0">
                <a:solidFill>
                  <a:srgbClr val="002060"/>
                </a:solidFill>
                <a:latin typeface="Calibri" panose="020F0502020204030204"/>
              </a:rPr>
              <a:t>.</a:t>
            </a:r>
            <a:endParaRPr kumimoji="0" lang="en-GB" sz="1600" b="0" i="0" u="none" strike="noStrike" kern="1200" cap="none" spc="0" normalizeH="0" baseline="0" noProof="0" dirty="0">
              <a:ln>
                <a:noFill/>
              </a:ln>
              <a:solidFill>
                <a:srgbClr val="002060"/>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96047039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128CC0-E274-4405-B5AD-FB3E5493832C}"/>
              </a:ext>
            </a:extLst>
          </p:cNvPr>
          <p:cNvSpPr>
            <a:spLocks noGrp="1"/>
          </p:cNvSpPr>
          <p:nvPr>
            <p:ph type="title"/>
          </p:nvPr>
        </p:nvSpPr>
        <p:spPr>
          <a:solidFill>
            <a:schemeClr val="bg1"/>
          </a:solidFill>
          <a:ln w="38100">
            <a:solidFill>
              <a:srgbClr val="7030A0"/>
            </a:solidFill>
          </a:ln>
        </p:spPr>
        <p:txBody>
          <a:bodyPr/>
          <a:lstStyle/>
          <a:p>
            <a:r>
              <a:rPr lang="en-GB" dirty="0"/>
              <a:t>Purpose: Writing to Argue</a:t>
            </a:r>
          </a:p>
        </p:txBody>
      </p:sp>
      <p:graphicFrame>
        <p:nvGraphicFramePr>
          <p:cNvPr id="4" name="Content Placeholder 3">
            <a:extLst>
              <a:ext uri="{FF2B5EF4-FFF2-40B4-BE49-F238E27FC236}">
                <a16:creationId xmlns:a16="http://schemas.microsoft.com/office/drawing/2014/main" id="{0FDD23E0-FE03-4642-B452-2450662D8E59}"/>
              </a:ext>
            </a:extLst>
          </p:cNvPr>
          <p:cNvGraphicFramePr>
            <a:graphicFrameLocks noGrp="1"/>
          </p:cNvGraphicFramePr>
          <p:nvPr>
            <p:ph idx="1"/>
            <p:extLst>
              <p:ext uri="{D42A27DB-BD31-4B8C-83A1-F6EECF244321}">
                <p14:modId xmlns:p14="http://schemas.microsoft.com/office/powerpoint/2010/main" val="2230794001"/>
              </p:ext>
            </p:extLst>
          </p:nvPr>
        </p:nvGraphicFramePr>
        <p:xfrm>
          <a:off x="628650" y="2108866"/>
          <a:ext cx="3741331" cy="3383280"/>
        </p:xfrm>
        <a:graphic>
          <a:graphicData uri="http://schemas.openxmlformats.org/drawingml/2006/table">
            <a:tbl>
              <a:tblPr firstRow="1" bandRow="1">
                <a:tableStyleId>{5C22544A-7EE6-4342-B048-85BDC9FD1C3A}</a:tableStyleId>
              </a:tblPr>
              <a:tblGrid>
                <a:gridCol w="1518430">
                  <a:extLst>
                    <a:ext uri="{9D8B030D-6E8A-4147-A177-3AD203B41FA5}">
                      <a16:colId xmlns:a16="http://schemas.microsoft.com/office/drawing/2014/main" val="3979609543"/>
                    </a:ext>
                  </a:extLst>
                </a:gridCol>
                <a:gridCol w="2222901">
                  <a:extLst>
                    <a:ext uri="{9D8B030D-6E8A-4147-A177-3AD203B41FA5}">
                      <a16:colId xmlns:a16="http://schemas.microsoft.com/office/drawing/2014/main" val="3129984284"/>
                    </a:ext>
                  </a:extLst>
                </a:gridCol>
              </a:tblGrid>
              <a:tr h="238183">
                <a:tc>
                  <a:txBody>
                    <a:bodyPr/>
                    <a:lstStyle/>
                    <a:p>
                      <a:r>
                        <a:rPr lang="en-GB" sz="1800" dirty="0"/>
                        <a:t>Purpose: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r>
                        <a:rPr lang="en-GB" sz="1800" dirty="0"/>
                        <a:t>WRITING TO ARGUE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extLst>
                  <a:ext uri="{0D108BD9-81ED-4DB2-BD59-A6C34878D82A}">
                    <a16:rowId xmlns:a16="http://schemas.microsoft.com/office/drawing/2014/main" val="921590321"/>
                  </a:ext>
                </a:extLst>
              </a:tr>
              <a:tr h="190018">
                <a:tc>
                  <a:txBody>
                    <a:bodyPr/>
                    <a:lstStyle/>
                    <a:p>
                      <a:r>
                        <a:rPr lang="en-GB" sz="1800" dirty="0"/>
                        <a:t>What is it?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60000"/>
                        <a:lumOff val="40000"/>
                      </a:schemeClr>
                    </a:solidFill>
                  </a:tcPr>
                </a:tc>
                <a:tc>
                  <a:txBody>
                    <a:bodyPr/>
                    <a:lstStyle/>
                    <a:p>
                      <a:r>
                        <a:rPr lang="en-GB" sz="1800" dirty="0"/>
                        <a:t>Giving the case for one side of a debate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extLst>
                  <a:ext uri="{0D108BD9-81ED-4DB2-BD59-A6C34878D82A}">
                    <a16:rowId xmlns:a16="http://schemas.microsoft.com/office/drawing/2014/main" val="643775099"/>
                  </a:ext>
                </a:extLst>
              </a:tr>
              <a:tr h="190649">
                <a:tc>
                  <a:txBody>
                    <a:bodyPr/>
                    <a:lstStyle/>
                    <a:p>
                      <a:r>
                        <a:rPr lang="en-GB" sz="1800" dirty="0"/>
                        <a:t>What does it involve?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60000"/>
                        <a:lumOff val="40000"/>
                      </a:schemeClr>
                    </a:solidFill>
                  </a:tcPr>
                </a:tc>
                <a:tc>
                  <a:txBody>
                    <a:bodyPr/>
                    <a:lstStyle/>
                    <a:p>
                      <a:r>
                        <a:rPr lang="en-GB" sz="1800" dirty="0"/>
                        <a:t>Being aware of the other side of a debate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extLst>
                  <a:ext uri="{0D108BD9-81ED-4DB2-BD59-A6C34878D82A}">
                    <a16:rowId xmlns:a16="http://schemas.microsoft.com/office/drawing/2014/main" val="3760272060"/>
                  </a:ext>
                </a:extLst>
              </a:tr>
              <a:tr h="334652">
                <a:tc>
                  <a:txBody>
                    <a:bodyPr/>
                    <a:lstStyle/>
                    <a:p>
                      <a:r>
                        <a:rPr lang="en-GB" sz="1800" dirty="0"/>
                        <a:t>What key features do you often find in this type of writing?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60000"/>
                        <a:lumOff val="40000"/>
                      </a:schemeClr>
                    </a:solidFill>
                  </a:tcPr>
                </a:tc>
                <a:tc>
                  <a:txBody>
                    <a:bodyPr/>
                    <a:lstStyle/>
                    <a:p>
                      <a:r>
                        <a:rPr lang="en-GB" sz="1600" dirty="0"/>
                        <a:t>Includes counter-arguments, rhetorical questions, facts, statistics, emotive language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extLst>
                  <a:ext uri="{0D108BD9-81ED-4DB2-BD59-A6C34878D82A}">
                    <a16:rowId xmlns:a16="http://schemas.microsoft.com/office/drawing/2014/main" val="362264888"/>
                  </a:ext>
                </a:extLst>
              </a:tr>
            </a:tbl>
          </a:graphicData>
        </a:graphic>
      </p:graphicFrame>
      <p:sp>
        <p:nvSpPr>
          <p:cNvPr id="5" name="TextBox 4">
            <a:extLst>
              <a:ext uri="{FF2B5EF4-FFF2-40B4-BE49-F238E27FC236}">
                <a16:creationId xmlns:a16="http://schemas.microsoft.com/office/drawing/2014/main" id="{74972C76-7090-4D34-AA45-946A1C54A5F2}"/>
              </a:ext>
            </a:extLst>
          </p:cNvPr>
          <p:cNvSpPr txBox="1"/>
          <p:nvPr/>
        </p:nvSpPr>
        <p:spPr>
          <a:xfrm>
            <a:off x="4774020" y="2108866"/>
            <a:ext cx="3741329" cy="2862322"/>
          </a:xfrm>
          <a:prstGeom prst="rect">
            <a:avLst/>
          </a:prstGeom>
          <a:solidFill>
            <a:schemeClr val="bg1"/>
          </a:solidFill>
          <a:ln w="38100">
            <a:solidFill>
              <a:srgbClr val="7030A0"/>
            </a:solidFill>
          </a:ln>
          <a:effectLst>
            <a:outerShdw blurRad="50800" dist="38100" dir="2700000" algn="tl" rotWithShape="0">
              <a:prstClr val="black">
                <a:alpha val="40000"/>
              </a:prstClr>
            </a:outerShdw>
          </a:effectLst>
        </p:spPr>
        <p:txBody>
          <a:bodyPr wrap="square" rtlCol="0">
            <a:spAutoFit/>
          </a:bodyPr>
          <a:lstStyle/>
          <a:p>
            <a:r>
              <a:rPr lang="en-GB" dirty="0"/>
              <a:t>When you are writing to </a:t>
            </a:r>
            <a:r>
              <a:rPr lang="en-GB" b="1" dirty="0"/>
              <a:t>argue</a:t>
            </a:r>
            <a:r>
              <a:rPr lang="en-GB" dirty="0"/>
              <a:t>, you are showing you understand what this purpose of writing involves.</a:t>
            </a:r>
          </a:p>
          <a:p>
            <a:endParaRPr lang="en-GB" dirty="0"/>
          </a:p>
          <a:p>
            <a:r>
              <a:rPr lang="en-GB" dirty="0"/>
              <a:t>It means you are presenting your opinions around a topic, but you are also showing an awareness of other arguments and conveying how these ideas are wrong in comparison to your own.</a:t>
            </a:r>
          </a:p>
        </p:txBody>
      </p:sp>
      <p:sp>
        <p:nvSpPr>
          <p:cNvPr id="6" name="TextBox 5">
            <a:extLst>
              <a:ext uri="{FF2B5EF4-FFF2-40B4-BE49-F238E27FC236}">
                <a16:creationId xmlns:a16="http://schemas.microsoft.com/office/drawing/2014/main" id="{EA4EF8D7-EFDC-473C-B8D0-18F674D165EB}"/>
              </a:ext>
            </a:extLst>
          </p:cNvPr>
          <p:cNvSpPr txBox="1"/>
          <p:nvPr/>
        </p:nvSpPr>
        <p:spPr>
          <a:xfrm>
            <a:off x="4774020" y="5212845"/>
            <a:ext cx="3741329" cy="1384995"/>
          </a:xfrm>
          <a:prstGeom prst="rect">
            <a:avLst/>
          </a:prstGeom>
          <a:solidFill>
            <a:schemeClr val="bg1"/>
          </a:solidFill>
          <a:ln w="38100">
            <a:solidFill>
              <a:srgbClr val="002060"/>
            </a:solidFill>
          </a:ln>
          <a:effectLst>
            <a:outerShdw blurRad="50800" dist="38100" dir="2700000" algn="tl" rotWithShape="0">
              <a:prstClr val="black">
                <a:alpha val="40000"/>
              </a:prstClr>
            </a:outerShdw>
          </a:effectLst>
        </p:spPr>
        <p:txBody>
          <a:bodyPr wrap="square" rtlCol="0">
            <a:spAutoFit/>
          </a:bodyPr>
          <a:lstStyle/>
          <a:p>
            <a:r>
              <a:rPr lang="en-GB" sz="1400" dirty="0"/>
              <a:t>Writing to </a:t>
            </a:r>
            <a:r>
              <a:rPr lang="en-GB" sz="1400" b="1" dirty="0"/>
              <a:t>argue</a:t>
            </a:r>
            <a:r>
              <a:rPr lang="en-GB" sz="1400" dirty="0"/>
              <a:t> is different to writing to </a:t>
            </a:r>
            <a:r>
              <a:rPr lang="en-GB" sz="1400" b="1" dirty="0"/>
              <a:t>persuade</a:t>
            </a:r>
            <a:r>
              <a:rPr lang="en-GB" sz="1400" dirty="0"/>
              <a:t>, as </a:t>
            </a:r>
            <a:r>
              <a:rPr lang="en-GB" sz="1400" b="1" dirty="0"/>
              <a:t>arguing</a:t>
            </a:r>
            <a:r>
              <a:rPr lang="en-GB" sz="1400" dirty="0"/>
              <a:t> involves showing an awareness of others’ ideas but </a:t>
            </a:r>
            <a:r>
              <a:rPr lang="en-GB" sz="1400" b="1" dirty="0"/>
              <a:t>arguing </a:t>
            </a:r>
            <a:r>
              <a:rPr lang="en-GB" sz="1400" dirty="0"/>
              <a:t>why they are wrong, whereas </a:t>
            </a:r>
            <a:r>
              <a:rPr lang="en-GB" sz="1400" b="1" dirty="0"/>
              <a:t>persuading </a:t>
            </a:r>
            <a:r>
              <a:rPr lang="en-GB" sz="1400" dirty="0"/>
              <a:t>means you talk about your own opinions and </a:t>
            </a:r>
            <a:r>
              <a:rPr lang="en-GB" sz="1400" b="1" dirty="0"/>
              <a:t>convince</a:t>
            </a:r>
            <a:r>
              <a:rPr lang="en-GB" sz="1400" dirty="0"/>
              <a:t> the audience you are right.</a:t>
            </a:r>
          </a:p>
        </p:txBody>
      </p:sp>
      <p:pic>
        <p:nvPicPr>
          <p:cNvPr id="7" name="Picture 6" descr="A close up of a sign&#10;&#10;Description automatically generated">
            <a:extLst>
              <a:ext uri="{FF2B5EF4-FFF2-40B4-BE49-F238E27FC236}">
                <a16:creationId xmlns:a16="http://schemas.microsoft.com/office/drawing/2014/main" id="{E608759B-6031-4739-AE59-9C623943B8F2}"/>
              </a:ext>
            </a:extLst>
          </p:cNvPr>
          <p:cNvPicPr>
            <a:picLocks noChangeAspect="1"/>
          </p:cNvPicPr>
          <p:nvPr/>
        </p:nvPicPr>
        <p:blipFill>
          <a:blip r:embed="rId2" cstate="hqprint">
            <a:duotone>
              <a:prstClr val="black"/>
              <a:schemeClr val="accent6">
                <a:tint val="45000"/>
                <a:satMod val="400000"/>
              </a:schemeClr>
            </a:duotone>
            <a:extLst>
              <a:ext uri="{28A0092B-C50C-407E-A947-70E740481C1C}">
                <a14:useLocalDpi xmlns:a14="http://schemas.microsoft.com/office/drawing/2010/main" val="0"/>
              </a:ext>
            </a:extLst>
          </a:blip>
          <a:stretch>
            <a:fillRect/>
          </a:stretch>
        </p:blipFill>
        <p:spPr>
          <a:xfrm>
            <a:off x="7897132" y="5025985"/>
            <a:ext cx="1022256" cy="726760"/>
          </a:xfrm>
          <a:prstGeom prst="rect">
            <a:avLst/>
          </a:prstGeom>
        </p:spPr>
      </p:pic>
      <p:pic>
        <p:nvPicPr>
          <p:cNvPr id="9" name="Picture 8" descr="A close up of a logo&#10;&#10;Description automatically generated">
            <a:extLst>
              <a:ext uri="{FF2B5EF4-FFF2-40B4-BE49-F238E27FC236}">
                <a16:creationId xmlns:a16="http://schemas.microsoft.com/office/drawing/2014/main" id="{2224F314-208B-4935-B799-43971CBD459F}"/>
              </a:ext>
            </a:extLst>
          </p:cNvPr>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6927223" y="59619"/>
            <a:ext cx="2131718" cy="1631070"/>
          </a:xfrm>
          <a:prstGeom prst="rect">
            <a:avLst/>
          </a:prstGeom>
        </p:spPr>
      </p:pic>
    </p:spTree>
    <p:extLst>
      <p:ext uri="{BB962C8B-B14F-4D97-AF65-F5344CB8AC3E}">
        <p14:creationId xmlns:p14="http://schemas.microsoft.com/office/powerpoint/2010/main" val="20801860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128CC0-E274-4405-B5AD-FB3E5493832C}"/>
              </a:ext>
            </a:extLst>
          </p:cNvPr>
          <p:cNvSpPr>
            <a:spLocks noGrp="1"/>
          </p:cNvSpPr>
          <p:nvPr>
            <p:ph type="title"/>
          </p:nvPr>
        </p:nvSpPr>
        <p:spPr>
          <a:solidFill>
            <a:schemeClr val="bg1"/>
          </a:solidFill>
          <a:ln w="38100">
            <a:solidFill>
              <a:srgbClr val="7030A0"/>
            </a:solidFill>
          </a:ln>
        </p:spPr>
        <p:txBody>
          <a:bodyPr/>
          <a:lstStyle/>
          <a:p>
            <a:r>
              <a:rPr lang="en-GB" dirty="0"/>
              <a:t>Audience: Your local council</a:t>
            </a:r>
          </a:p>
        </p:txBody>
      </p:sp>
      <p:sp>
        <p:nvSpPr>
          <p:cNvPr id="5" name="TextBox 4">
            <a:extLst>
              <a:ext uri="{FF2B5EF4-FFF2-40B4-BE49-F238E27FC236}">
                <a16:creationId xmlns:a16="http://schemas.microsoft.com/office/drawing/2014/main" id="{74972C76-7090-4D34-AA45-946A1C54A5F2}"/>
              </a:ext>
            </a:extLst>
          </p:cNvPr>
          <p:cNvSpPr txBox="1"/>
          <p:nvPr/>
        </p:nvSpPr>
        <p:spPr>
          <a:xfrm>
            <a:off x="628650" y="1896215"/>
            <a:ext cx="7886700" cy="4154984"/>
          </a:xfrm>
          <a:prstGeom prst="rect">
            <a:avLst/>
          </a:prstGeom>
          <a:solidFill>
            <a:schemeClr val="bg1"/>
          </a:solidFill>
          <a:ln w="38100">
            <a:solidFill>
              <a:srgbClr val="7030A0"/>
            </a:solidFill>
          </a:ln>
          <a:effectLst>
            <a:outerShdw blurRad="50800" dist="38100" dir="2700000" algn="tl" rotWithShape="0">
              <a:prstClr val="black">
                <a:alpha val="40000"/>
              </a:prstClr>
            </a:outerShdw>
          </a:effectLst>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GB" sz="2200" dirty="0">
                <a:solidFill>
                  <a:prstClr val="black"/>
                </a:solidFill>
                <a:latin typeface="Calibri" panose="020F0502020204030204"/>
              </a:rPr>
              <a:t>In this exam question you are writing to a group of people whose role is to organise and maintain public services within a local area.</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22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lang="en-GB" sz="2200" dirty="0">
                <a:solidFill>
                  <a:prstClr val="black"/>
                </a:solidFill>
                <a:latin typeface="Calibri" panose="020F0502020204030204"/>
              </a:rPr>
              <a:t>They are </a:t>
            </a:r>
            <a:r>
              <a:rPr lang="en-GB" sz="2200" b="1" dirty="0">
                <a:solidFill>
                  <a:prstClr val="black"/>
                </a:solidFill>
                <a:latin typeface="Calibri" panose="020F0502020204030204"/>
              </a:rPr>
              <a:t>professional, formal and serious</a:t>
            </a:r>
            <a:r>
              <a:rPr lang="en-GB" sz="2200" dirty="0">
                <a:solidFill>
                  <a:prstClr val="black"/>
                </a:solidFill>
                <a:latin typeface="Calibri" panose="020F0502020204030204"/>
              </a:rPr>
              <a:t>, which means your letter to them needs to be as well if you want to be taken seriously. </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22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lang="en-GB" sz="2200" dirty="0">
                <a:solidFill>
                  <a:prstClr val="black"/>
                </a:solidFill>
                <a:latin typeface="Calibri" panose="020F0502020204030204"/>
              </a:rPr>
              <a:t>That means:</a:t>
            </a:r>
          </a:p>
          <a:p>
            <a:pPr marR="0" lvl="0" algn="l" defTabSz="457200" rtl="0" eaLnBrk="1" fontAlgn="auto" latinLnBrk="0" hangingPunct="1">
              <a:lnSpc>
                <a:spcPct val="100000"/>
              </a:lnSpc>
              <a:spcBef>
                <a:spcPts val="0"/>
              </a:spcBef>
              <a:spcAft>
                <a:spcPts val="0"/>
              </a:spcAft>
              <a:buClrTx/>
              <a:buSzTx/>
              <a:tabLst/>
              <a:defRPr/>
            </a:pPr>
            <a:endParaRPr kumimoji="0" lang="en-GB" sz="22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342900" marR="0" lvl="0" indent="-34290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2200" b="1" i="0" u="none" strike="noStrike" kern="1200" cap="none" spc="0" normalizeH="0" baseline="0" noProof="0" dirty="0">
                <a:ln>
                  <a:noFill/>
                </a:ln>
                <a:solidFill>
                  <a:prstClr val="black"/>
                </a:solidFill>
                <a:effectLst/>
                <a:uLnTx/>
                <a:uFillTx/>
                <a:latin typeface="Calibri" panose="020F0502020204030204"/>
                <a:ea typeface="+mn-ea"/>
                <a:cs typeface="+mn-cs"/>
              </a:rPr>
              <a:t>Extensive vocabulary</a:t>
            </a:r>
            <a:endParaRPr lang="en-GB" sz="2200" b="1" dirty="0">
              <a:solidFill>
                <a:prstClr val="black"/>
              </a:solidFill>
              <a:latin typeface="Calibri" panose="020F0502020204030204"/>
            </a:endParaRPr>
          </a:p>
          <a:p>
            <a:pPr marL="285750" marR="0" lvl="0"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2200" b="1" i="0" u="none" strike="noStrike" kern="1200" cap="none" spc="0" normalizeH="0" baseline="0" noProof="0" dirty="0">
                <a:ln>
                  <a:noFill/>
                </a:ln>
                <a:solidFill>
                  <a:prstClr val="black"/>
                </a:solidFill>
                <a:effectLst/>
                <a:uLnTx/>
                <a:uFillTx/>
                <a:latin typeface="Calibri" panose="020F0502020204030204"/>
                <a:ea typeface="+mn-ea"/>
                <a:cs typeface="+mn-cs"/>
              </a:rPr>
              <a:t>A </a:t>
            </a:r>
            <a:r>
              <a:rPr lang="en-GB" sz="2200" b="1" dirty="0">
                <a:solidFill>
                  <a:prstClr val="black"/>
                </a:solidFill>
                <a:latin typeface="Calibri" panose="020F0502020204030204"/>
              </a:rPr>
              <a:t>carefully planned out structure that supports your arguments</a:t>
            </a:r>
          </a:p>
          <a:p>
            <a:pPr marL="285750" marR="0" lvl="0"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2200" b="1" dirty="0">
                <a:solidFill>
                  <a:prstClr val="black"/>
                </a:solidFill>
                <a:latin typeface="Calibri" panose="020F0502020204030204"/>
              </a:rPr>
              <a:t>Appealing to the councillors through your use of writing to argue techniques</a:t>
            </a:r>
          </a:p>
        </p:txBody>
      </p:sp>
      <p:pic>
        <p:nvPicPr>
          <p:cNvPr id="8" name="Graphic 7">
            <a:extLst>
              <a:ext uri="{FF2B5EF4-FFF2-40B4-BE49-F238E27FC236}">
                <a16:creationId xmlns:a16="http://schemas.microsoft.com/office/drawing/2014/main" id="{CAE432F3-CE10-4810-BC5E-B6D87F93E97B}"/>
              </a:ext>
            </a:extLst>
          </p:cNvPr>
          <p:cNvPicPr>
            <a:picLocks noChangeAspect="1"/>
          </p:cNvPicPr>
          <p:nvPr/>
        </p:nvPicPr>
        <p:blipFill>
          <a:blip r:embed="rId2" cstate="hqprint">
            <a:extLst>
              <a:ext uri="{28A0092B-C50C-407E-A947-70E740481C1C}">
                <a14:useLocalDpi xmlns:a14="http://schemas.microsoft.com/office/drawing/2010/main" val="0"/>
              </a:ext>
              <a:ext uri="{96DAC541-7B7A-43D3-8B79-37D633B846F1}">
                <asvg:svgBlip xmlns:asvg="http://schemas.microsoft.com/office/drawing/2016/SVG/main" xmlns="" r:embed="rId3"/>
              </a:ext>
            </a:extLst>
          </a:blip>
          <a:stretch>
            <a:fillRect/>
          </a:stretch>
        </p:blipFill>
        <p:spPr>
          <a:xfrm>
            <a:off x="7406450" y="387732"/>
            <a:ext cx="1441444" cy="1302957"/>
          </a:xfrm>
          <a:prstGeom prst="rect">
            <a:avLst/>
          </a:prstGeom>
        </p:spPr>
      </p:pic>
    </p:spTree>
    <p:extLst>
      <p:ext uri="{BB962C8B-B14F-4D97-AF65-F5344CB8AC3E}">
        <p14:creationId xmlns:p14="http://schemas.microsoft.com/office/powerpoint/2010/main" val="396027334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4" name="Rectangle: Rounded Corners 3">
            <a:extLst>
              <a:ext uri="{FF2B5EF4-FFF2-40B4-BE49-F238E27FC236}">
                <a16:creationId xmlns:a16="http://schemas.microsoft.com/office/drawing/2014/main" id="{8C1C57F3-242E-4E4D-80A0-CDB323B9101B}"/>
              </a:ext>
            </a:extLst>
          </p:cNvPr>
          <p:cNvSpPr/>
          <p:nvPr/>
        </p:nvSpPr>
        <p:spPr>
          <a:xfrm>
            <a:off x="3220159" y="358589"/>
            <a:ext cx="2539308" cy="950383"/>
          </a:xfrm>
          <a:prstGeom prst="roundRect">
            <a:avLst/>
          </a:prstGeom>
          <a:solidFill>
            <a:srgbClr val="E2FA8A"/>
          </a:solidFill>
          <a:ln w="12700">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80975" indent="-180975">
              <a:buFont typeface="Arial" panose="020B0604020202020204" pitchFamily="34" charset="0"/>
              <a:buChar char="•"/>
            </a:pPr>
            <a:r>
              <a:rPr lang="en-GB" sz="800" i="1" dirty="0">
                <a:solidFill>
                  <a:schemeClr val="tx1"/>
                </a:solidFill>
              </a:rPr>
              <a:t>Really impressive vocabulary choices chosen for effect</a:t>
            </a:r>
          </a:p>
          <a:p>
            <a:pPr marL="180975" indent="-180975">
              <a:buFont typeface="Arial" panose="020B0604020202020204" pitchFamily="34" charset="0"/>
              <a:buChar char="•"/>
            </a:pPr>
            <a:r>
              <a:rPr lang="en-GB" sz="800" i="1" dirty="0">
                <a:solidFill>
                  <a:schemeClr val="tx1"/>
                </a:solidFill>
              </a:rPr>
              <a:t>The choice of vocabulary makes the writing interesting and engaging for the reader.</a:t>
            </a:r>
          </a:p>
          <a:p>
            <a:pPr algn="ctr"/>
            <a:endParaRPr lang="en-GB" sz="800" dirty="0">
              <a:solidFill>
                <a:schemeClr val="tx1"/>
              </a:solidFill>
            </a:endParaRPr>
          </a:p>
        </p:txBody>
      </p:sp>
      <p:sp>
        <p:nvSpPr>
          <p:cNvPr id="5" name="Rectangle: Rounded Corners 4">
            <a:extLst>
              <a:ext uri="{FF2B5EF4-FFF2-40B4-BE49-F238E27FC236}">
                <a16:creationId xmlns:a16="http://schemas.microsoft.com/office/drawing/2014/main" id="{EEBB174A-E923-4F1C-8090-2906ABF172AA}"/>
              </a:ext>
            </a:extLst>
          </p:cNvPr>
          <p:cNvSpPr/>
          <p:nvPr/>
        </p:nvSpPr>
        <p:spPr>
          <a:xfrm>
            <a:off x="3220159" y="5570376"/>
            <a:ext cx="2539308" cy="1252573"/>
          </a:xfrm>
          <a:prstGeom prst="roundRect">
            <a:avLst/>
          </a:prstGeom>
          <a:solidFill>
            <a:srgbClr val="81E052"/>
          </a:solidFill>
          <a:ln w="12700">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71450" indent="-171450">
              <a:buFont typeface="Arial" panose="020B0604020202020204" pitchFamily="34" charset="0"/>
              <a:buChar char="•"/>
            </a:pPr>
            <a:r>
              <a:rPr lang="en-GB" sz="1000" i="1" dirty="0">
                <a:solidFill>
                  <a:schemeClr val="tx1"/>
                </a:solidFill>
              </a:rPr>
              <a:t>The tone (sound of writing) is confident and changes dependent on the point being made.</a:t>
            </a:r>
          </a:p>
          <a:p>
            <a:pPr marL="171450" indent="-171450">
              <a:buFont typeface="Arial" panose="020B0604020202020204" pitchFamily="34" charset="0"/>
              <a:buChar char="•"/>
            </a:pPr>
            <a:r>
              <a:rPr lang="en-GB" sz="1000" i="1" dirty="0">
                <a:solidFill>
                  <a:schemeClr val="tx1"/>
                </a:solidFill>
              </a:rPr>
              <a:t>The writing is appropriately formal or informal (register).</a:t>
            </a:r>
          </a:p>
          <a:p>
            <a:pPr marL="171450" indent="-171450">
              <a:buFont typeface="Arial" panose="020B0604020202020204" pitchFamily="34" charset="0"/>
              <a:buChar char="•"/>
            </a:pPr>
            <a:r>
              <a:rPr lang="en-GB" sz="1000" i="1" dirty="0">
                <a:solidFill>
                  <a:schemeClr val="tx1"/>
                </a:solidFill>
              </a:rPr>
              <a:t>The pace (speed) of the writing changes depending on the point being made.</a:t>
            </a:r>
          </a:p>
        </p:txBody>
      </p:sp>
      <p:sp>
        <p:nvSpPr>
          <p:cNvPr id="6" name="Rectangle: Rounded Corners 5">
            <a:extLst>
              <a:ext uri="{FF2B5EF4-FFF2-40B4-BE49-F238E27FC236}">
                <a16:creationId xmlns:a16="http://schemas.microsoft.com/office/drawing/2014/main" id="{66DC1D6A-E830-4056-B49B-E9356883D1F2}"/>
              </a:ext>
            </a:extLst>
          </p:cNvPr>
          <p:cNvSpPr/>
          <p:nvPr/>
        </p:nvSpPr>
        <p:spPr>
          <a:xfrm>
            <a:off x="289240" y="3536722"/>
            <a:ext cx="1716841" cy="2229596"/>
          </a:xfrm>
          <a:prstGeom prst="roundRect">
            <a:avLst/>
          </a:prstGeom>
          <a:solidFill>
            <a:schemeClr val="accent4">
              <a:lumMod val="20000"/>
              <a:lumOff val="80000"/>
            </a:schemeClr>
          </a:solidFill>
          <a:ln w="12700">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71450" indent="-171450">
              <a:buFont typeface="Arial" panose="020B0604020202020204" pitchFamily="34" charset="0"/>
              <a:buChar char="•"/>
            </a:pPr>
            <a:r>
              <a:rPr lang="en-GB" sz="1000" i="1" dirty="0">
                <a:solidFill>
                  <a:schemeClr val="tx1"/>
                </a:solidFill>
              </a:rPr>
              <a:t>Your ideas clear and makes sense to the reader.</a:t>
            </a:r>
          </a:p>
          <a:p>
            <a:pPr marL="171450" indent="-171450">
              <a:buFont typeface="Arial" panose="020B0604020202020204" pitchFamily="34" charset="0"/>
              <a:buChar char="•"/>
            </a:pPr>
            <a:r>
              <a:rPr lang="en-GB" sz="1000" i="1" dirty="0">
                <a:solidFill>
                  <a:schemeClr val="tx1"/>
                </a:solidFill>
              </a:rPr>
              <a:t>You sound confident in the way you write</a:t>
            </a:r>
          </a:p>
          <a:p>
            <a:pPr marL="171450" indent="-171450">
              <a:buFont typeface="Arial" panose="020B0604020202020204" pitchFamily="34" charset="0"/>
              <a:buChar char="•"/>
            </a:pPr>
            <a:r>
              <a:rPr lang="en-GB" sz="1000" i="1" dirty="0">
                <a:solidFill>
                  <a:schemeClr val="tx1"/>
                </a:solidFill>
              </a:rPr>
              <a:t>The writing is engaging and genuinely interesting for the reader.</a:t>
            </a:r>
          </a:p>
          <a:p>
            <a:pPr marL="171450" indent="-171450">
              <a:buFont typeface="Arial" panose="020B0604020202020204" pitchFamily="34" charset="0"/>
              <a:buChar char="•"/>
            </a:pPr>
            <a:r>
              <a:rPr lang="en-GB" sz="1000" i="1" dirty="0">
                <a:solidFill>
                  <a:schemeClr val="tx1"/>
                </a:solidFill>
              </a:rPr>
              <a:t>The writing has a distinctive voice that flows and feels natural not robotic.</a:t>
            </a:r>
          </a:p>
          <a:p>
            <a:pPr algn="ctr"/>
            <a:endParaRPr lang="en-GB" sz="500" dirty="0">
              <a:solidFill>
                <a:schemeClr val="tx1"/>
              </a:solidFill>
            </a:endParaRPr>
          </a:p>
        </p:txBody>
      </p:sp>
      <p:sp>
        <p:nvSpPr>
          <p:cNvPr id="7" name="TextBox 6">
            <a:extLst>
              <a:ext uri="{FF2B5EF4-FFF2-40B4-BE49-F238E27FC236}">
                <a16:creationId xmlns:a16="http://schemas.microsoft.com/office/drawing/2014/main" id="{A8E79481-D2F4-42F7-B43A-DF69ED8ADC46}"/>
              </a:ext>
            </a:extLst>
          </p:cNvPr>
          <p:cNvSpPr txBox="1"/>
          <p:nvPr/>
        </p:nvSpPr>
        <p:spPr>
          <a:xfrm>
            <a:off x="652175" y="3407813"/>
            <a:ext cx="996655" cy="215444"/>
          </a:xfrm>
          <a:prstGeom prst="rect">
            <a:avLst/>
          </a:prstGeom>
          <a:solidFill>
            <a:schemeClr val="accent6">
              <a:lumMod val="20000"/>
              <a:lumOff val="80000"/>
            </a:schemeClr>
          </a:solidFill>
          <a:ln w="12700">
            <a:solidFill>
              <a:srgbClr val="002060"/>
            </a:solidFill>
          </a:ln>
        </p:spPr>
        <p:txBody>
          <a:bodyPr wrap="square" rtlCol="0">
            <a:spAutoFit/>
          </a:bodyPr>
          <a:lstStyle/>
          <a:p>
            <a:pPr algn="ctr"/>
            <a:r>
              <a:rPr lang="en-GB" sz="800" dirty="0"/>
              <a:t>Communication</a:t>
            </a:r>
          </a:p>
        </p:txBody>
      </p:sp>
      <p:sp>
        <p:nvSpPr>
          <p:cNvPr id="8" name="TextBox 7">
            <a:extLst>
              <a:ext uri="{FF2B5EF4-FFF2-40B4-BE49-F238E27FC236}">
                <a16:creationId xmlns:a16="http://schemas.microsoft.com/office/drawing/2014/main" id="{CB046D30-1EE6-4A13-AF06-0697440639A5}"/>
              </a:ext>
            </a:extLst>
          </p:cNvPr>
          <p:cNvSpPr txBox="1"/>
          <p:nvPr/>
        </p:nvSpPr>
        <p:spPr>
          <a:xfrm>
            <a:off x="4596522" y="5462654"/>
            <a:ext cx="996655" cy="215444"/>
          </a:xfrm>
          <a:prstGeom prst="rect">
            <a:avLst/>
          </a:prstGeom>
          <a:solidFill>
            <a:schemeClr val="accent6">
              <a:lumMod val="20000"/>
              <a:lumOff val="80000"/>
            </a:schemeClr>
          </a:solidFill>
          <a:ln w="12700">
            <a:solidFill>
              <a:srgbClr val="002060"/>
            </a:solidFill>
          </a:ln>
        </p:spPr>
        <p:txBody>
          <a:bodyPr wrap="square" rtlCol="0">
            <a:spAutoFit/>
          </a:bodyPr>
          <a:lstStyle/>
          <a:p>
            <a:pPr algn="ctr"/>
            <a:r>
              <a:rPr lang="en-GB" sz="800" dirty="0"/>
              <a:t>Tone, style, register</a:t>
            </a:r>
          </a:p>
        </p:txBody>
      </p:sp>
      <p:sp>
        <p:nvSpPr>
          <p:cNvPr id="9" name="TextBox 8">
            <a:extLst>
              <a:ext uri="{FF2B5EF4-FFF2-40B4-BE49-F238E27FC236}">
                <a16:creationId xmlns:a16="http://schemas.microsoft.com/office/drawing/2014/main" id="{53767346-761F-4D99-8378-7EA85BD39013}"/>
              </a:ext>
            </a:extLst>
          </p:cNvPr>
          <p:cNvSpPr txBox="1"/>
          <p:nvPr/>
        </p:nvSpPr>
        <p:spPr>
          <a:xfrm>
            <a:off x="4596521" y="250867"/>
            <a:ext cx="996656" cy="215444"/>
          </a:xfrm>
          <a:prstGeom prst="rect">
            <a:avLst/>
          </a:prstGeom>
          <a:solidFill>
            <a:schemeClr val="accent6">
              <a:lumMod val="20000"/>
              <a:lumOff val="80000"/>
            </a:schemeClr>
          </a:solidFill>
          <a:ln w="12700">
            <a:solidFill>
              <a:srgbClr val="002060"/>
            </a:solidFill>
          </a:ln>
        </p:spPr>
        <p:txBody>
          <a:bodyPr wrap="square" rtlCol="0">
            <a:spAutoFit/>
          </a:bodyPr>
          <a:lstStyle/>
          <a:p>
            <a:pPr algn="ctr"/>
            <a:r>
              <a:rPr lang="en-GB" sz="800" dirty="0"/>
              <a:t>Vocabulary</a:t>
            </a:r>
          </a:p>
        </p:txBody>
      </p:sp>
      <p:sp>
        <p:nvSpPr>
          <p:cNvPr id="10" name="Rectangle: Rounded Corners 9">
            <a:extLst>
              <a:ext uri="{FF2B5EF4-FFF2-40B4-BE49-F238E27FC236}">
                <a16:creationId xmlns:a16="http://schemas.microsoft.com/office/drawing/2014/main" id="{1AA3D2D7-6956-4ECA-B58D-DA3DF470597D}"/>
              </a:ext>
            </a:extLst>
          </p:cNvPr>
          <p:cNvSpPr/>
          <p:nvPr/>
        </p:nvSpPr>
        <p:spPr>
          <a:xfrm>
            <a:off x="7234475" y="3566809"/>
            <a:ext cx="1716841" cy="2003567"/>
          </a:xfrm>
          <a:prstGeom prst="roundRect">
            <a:avLst/>
          </a:prstGeom>
          <a:solidFill>
            <a:srgbClr val="A8B8E6"/>
          </a:solidFill>
          <a:ln w="12700">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80975" indent="-180975">
              <a:buFont typeface="Arial" panose="020B0604020202020204" pitchFamily="34" charset="0"/>
              <a:buChar char="•"/>
            </a:pPr>
            <a:r>
              <a:rPr lang="en-GB" sz="900" i="1" dirty="0">
                <a:solidFill>
                  <a:schemeClr val="tx1"/>
                </a:solidFill>
              </a:rPr>
              <a:t>Paragraphs are linked together and in an order that engages the reader and makes their argument easy to follow.</a:t>
            </a:r>
          </a:p>
          <a:p>
            <a:pPr marL="180975" indent="-180975">
              <a:buFont typeface="Arial" panose="020B0604020202020204" pitchFamily="34" charset="0"/>
              <a:buChar char="•"/>
            </a:pPr>
            <a:r>
              <a:rPr lang="en-GB" sz="900" i="1" dirty="0">
                <a:solidFill>
                  <a:schemeClr val="tx1"/>
                </a:solidFill>
              </a:rPr>
              <a:t>Paragraphs allow the structure of the piece to come through to the reader easily.</a:t>
            </a:r>
          </a:p>
        </p:txBody>
      </p:sp>
      <p:sp>
        <p:nvSpPr>
          <p:cNvPr id="11" name="Rectangle: Rounded Corners 10">
            <a:extLst>
              <a:ext uri="{FF2B5EF4-FFF2-40B4-BE49-F238E27FC236}">
                <a16:creationId xmlns:a16="http://schemas.microsoft.com/office/drawing/2014/main" id="{798FCD45-0921-453D-A245-9F018EBFF636}"/>
              </a:ext>
            </a:extLst>
          </p:cNvPr>
          <p:cNvSpPr/>
          <p:nvPr/>
        </p:nvSpPr>
        <p:spPr>
          <a:xfrm>
            <a:off x="289242" y="1440642"/>
            <a:ext cx="1716840" cy="1619799"/>
          </a:xfrm>
          <a:prstGeom prst="roundRect">
            <a:avLst/>
          </a:prstGeom>
          <a:solidFill>
            <a:schemeClr val="accent4">
              <a:lumMod val="20000"/>
              <a:lumOff val="80000"/>
            </a:schemeClr>
          </a:solidFill>
          <a:ln w="12700">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71450" indent="-171450">
              <a:buFont typeface="Arial" panose="020B0604020202020204" pitchFamily="34" charset="0"/>
              <a:buChar char="•"/>
            </a:pPr>
            <a:r>
              <a:rPr lang="en-GB" sz="900" i="1" dirty="0">
                <a:solidFill>
                  <a:schemeClr val="tx1"/>
                </a:solidFill>
              </a:rPr>
              <a:t>Complex, detailed ideas with specific examples used to develop them and make them relevant for the reader.</a:t>
            </a:r>
          </a:p>
          <a:p>
            <a:pPr marL="171450" indent="-171450">
              <a:buFont typeface="Arial" panose="020B0604020202020204" pitchFamily="34" charset="0"/>
              <a:buChar char="•"/>
            </a:pPr>
            <a:r>
              <a:rPr lang="en-GB" sz="900" i="1" dirty="0">
                <a:solidFill>
                  <a:schemeClr val="tx1"/>
                </a:solidFill>
              </a:rPr>
              <a:t>Wide-ranging ideas that cover multiple areas within an idea and avoids repetition.</a:t>
            </a:r>
          </a:p>
          <a:p>
            <a:pPr algn="ctr"/>
            <a:endParaRPr lang="en-GB" sz="900" dirty="0">
              <a:solidFill>
                <a:schemeClr val="tx1"/>
              </a:solidFill>
            </a:endParaRPr>
          </a:p>
        </p:txBody>
      </p:sp>
      <p:sp>
        <p:nvSpPr>
          <p:cNvPr id="12" name="Rectangle: Rounded Corners 11">
            <a:extLst>
              <a:ext uri="{FF2B5EF4-FFF2-40B4-BE49-F238E27FC236}">
                <a16:creationId xmlns:a16="http://schemas.microsoft.com/office/drawing/2014/main" id="{F7FEF74A-F753-409F-ADB0-4B18A4666B50}"/>
              </a:ext>
            </a:extLst>
          </p:cNvPr>
          <p:cNvSpPr/>
          <p:nvPr/>
        </p:nvSpPr>
        <p:spPr>
          <a:xfrm>
            <a:off x="7234475" y="1403203"/>
            <a:ext cx="1780710" cy="1887988"/>
          </a:xfrm>
          <a:prstGeom prst="roundRect">
            <a:avLst/>
          </a:prstGeom>
          <a:solidFill>
            <a:srgbClr val="F89EED"/>
          </a:solidFill>
          <a:ln w="12700">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71450" indent="-171450">
              <a:buFont typeface="Arial" panose="020B0604020202020204" pitchFamily="34" charset="0"/>
              <a:buChar char="•"/>
            </a:pPr>
            <a:r>
              <a:rPr lang="en-GB" sz="800" i="1" dirty="0">
                <a:solidFill>
                  <a:schemeClr val="tx1"/>
                </a:solidFill>
              </a:rPr>
              <a:t>Flows from one idea or argument to the next</a:t>
            </a:r>
          </a:p>
          <a:p>
            <a:pPr marL="171450" indent="-171450">
              <a:buFont typeface="Arial" panose="020B0604020202020204" pitchFamily="34" charset="0"/>
              <a:buChar char="•"/>
            </a:pPr>
            <a:r>
              <a:rPr lang="en-GB" sz="800" i="1" dirty="0">
                <a:solidFill>
                  <a:schemeClr val="tx1"/>
                </a:solidFill>
              </a:rPr>
              <a:t>Engaging opening to the writing.</a:t>
            </a:r>
          </a:p>
          <a:p>
            <a:pPr marL="171450" indent="-171450">
              <a:buFont typeface="Arial" panose="020B0604020202020204" pitchFamily="34" charset="0"/>
              <a:buChar char="•"/>
            </a:pPr>
            <a:r>
              <a:rPr lang="en-GB" sz="800" i="1" dirty="0">
                <a:solidFill>
                  <a:schemeClr val="tx1"/>
                </a:solidFill>
              </a:rPr>
              <a:t>Powerful finish to the writing.</a:t>
            </a:r>
          </a:p>
          <a:p>
            <a:pPr marL="171450" indent="-171450">
              <a:buFont typeface="Arial" panose="020B0604020202020204" pitchFamily="34" charset="0"/>
              <a:buChar char="•"/>
            </a:pPr>
            <a:r>
              <a:rPr lang="en-GB" sz="800" i="1" dirty="0">
                <a:solidFill>
                  <a:schemeClr val="tx1"/>
                </a:solidFill>
              </a:rPr>
              <a:t>A carefully chosen and crafted order of ideas including within paragraphs and sentences.</a:t>
            </a:r>
          </a:p>
          <a:p>
            <a:pPr marL="171450" indent="-171450">
              <a:buFont typeface="Arial" panose="020B0604020202020204" pitchFamily="34" charset="0"/>
              <a:buChar char="•"/>
            </a:pPr>
            <a:r>
              <a:rPr lang="en-GB" sz="800" i="1" dirty="0">
                <a:solidFill>
                  <a:schemeClr val="tx1"/>
                </a:solidFill>
              </a:rPr>
              <a:t>Use of discourse markers/connectives to link complex ideas.</a:t>
            </a:r>
          </a:p>
          <a:p>
            <a:pPr algn="ctr"/>
            <a:endParaRPr lang="en-GB" sz="800" dirty="0">
              <a:solidFill>
                <a:schemeClr val="tx1"/>
              </a:solidFill>
            </a:endParaRPr>
          </a:p>
        </p:txBody>
      </p:sp>
      <p:sp>
        <p:nvSpPr>
          <p:cNvPr id="13" name="TextBox 12">
            <a:extLst>
              <a:ext uri="{FF2B5EF4-FFF2-40B4-BE49-F238E27FC236}">
                <a16:creationId xmlns:a16="http://schemas.microsoft.com/office/drawing/2014/main" id="{1A477745-C7E3-4D7A-B8A1-6557C2AA22C5}"/>
              </a:ext>
            </a:extLst>
          </p:cNvPr>
          <p:cNvSpPr txBox="1"/>
          <p:nvPr/>
        </p:nvSpPr>
        <p:spPr>
          <a:xfrm>
            <a:off x="7885169" y="1314122"/>
            <a:ext cx="996655" cy="230832"/>
          </a:xfrm>
          <a:prstGeom prst="rect">
            <a:avLst/>
          </a:prstGeom>
          <a:solidFill>
            <a:schemeClr val="accent6">
              <a:lumMod val="20000"/>
              <a:lumOff val="80000"/>
            </a:schemeClr>
          </a:solidFill>
          <a:ln w="12700">
            <a:solidFill>
              <a:srgbClr val="002060"/>
            </a:solidFill>
          </a:ln>
        </p:spPr>
        <p:txBody>
          <a:bodyPr wrap="square" rtlCol="0">
            <a:spAutoFit/>
          </a:bodyPr>
          <a:lstStyle/>
          <a:p>
            <a:pPr algn="ctr"/>
            <a:r>
              <a:rPr lang="en-GB" sz="900" dirty="0"/>
              <a:t>Structure</a:t>
            </a:r>
          </a:p>
        </p:txBody>
      </p:sp>
      <p:sp>
        <p:nvSpPr>
          <p:cNvPr id="14" name="TextBox 13">
            <a:extLst>
              <a:ext uri="{FF2B5EF4-FFF2-40B4-BE49-F238E27FC236}">
                <a16:creationId xmlns:a16="http://schemas.microsoft.com/office/drawing/2014/main" id="{80A9D855-9ADE-4F6D-A7F2-493DE5044987}"/>
              </a:ext>
            </a:extLst>
          </p:cNvPr>
          <p:cNvSpPr txBox="1"/>
          <p:nvPr/>
        </p:nvSpPr>
        <p:spPr>
          <a:xfrm>
            <a:off x="695281" y="1279059"/>
            <a:ext cx="996411" cy="215444"/>
          </a:xfrm>
          <a:prstGeom prst="rect">
            <a:avLst/>
          </a:prstGeom>
          <a:solidFill>
            <a:schemeClr val="accent6">
              <a:lumMod val="20000"/>
              <a:lumOff val="80000"/>
            </a:schemeClr>
          </a:solidFill>
          <a:ln w="12700">
            <a:solidFill>
              <a:srgbClr val="002060"/>
            </a:solidFill>
          </a:ln>
        </p:spPr>
        <p:txBody>
          <a:bodyPr wrap="square" rtlCol="0">
            <a:spAutoFit/>
          </a:bodyPr>
          <a:lstStyle/>
          <a:p>
            <a:pPr algn="ctr"/>
            <a:r>
              <a:rPr lang="en-GB" sz="800" dirty="0"/>
              <a:t>Ideas</a:t>
            </a:r>
          </a:p>
        </p:txBody>
      </p:sp>
      <p:sp>
        <p:nvSpPr>
          <p:cNvPr id="15" name="TextBox 14">
            <a:extLst>
              <a:ext uri="{FF2B5EF4-FFF2-40B4-BE49-F238E27FC236}">
                <a16:creationId xmlns:a16="http://schemas.microsoft.com/office/drawing/2014/main" id="{82D8D899-A649-45E2-946C-EDD4BAB75464}"/>
              </a:ext>
            </a:extLst>
          </p:cNvPr>
          <p:cNvSpPr txBox="1"/>
          <p:nvPr/>
        </p:nvSpPr>
        <p:spPr>
          <a:xfrm>
            <a:off x="7802683" y="3429000"/>
            <a:ext cx="996655" cy="215444"/>
          </a:xfrm>
          <a:prstGeom prst="rect">
            <a:avLst/>
          </a:prstGeom>
          <a:solidFill>
            <a:schemeClr val="accent6">
              <a:lumMod val="20000"/>
              <a:lumOff val="80000"/>
            </a:schemeClr>
          </a:solidFill>
          <a:ln w="12700">
            <a:solidFill>
              <a:srgbClr val="002060"/>
            </a:solidFill>
          </a:ln>
        </p:spPr>
        <p:txBody>
          <a:bodyPr wrap="square" rtlCol="0">
            <a:spAutoFit/>
          </a:bodyPr>
          <a:lstStyle/>
          <a:p>
            <a:pPr algn="ctr"/>
            <a:r>
              <a:rPr lang="en-GB" sz="800" dirty="0"/>
              <a:t>Paragraphs</a:t>
            </a:r>
          </a:p>
        </p:txBody>
      </p:sp>
      <p:pic>
        <p:nvPicPr>
          <p:cNvPr id="16" name="Picture 15">
            <a:extLst>
              <a:ext uri="{FF2B5EF4-FFF2-40B4-BE49-F238E27FC236}">
                <a16:creationId xmlns:a16="http://schemas.microsoft.com/office/drawing/2014/main" id="{A240525F-32BA-4E1D-9060-F1EF066EB499}"/>
              </a:ext>
            </a:extLst>
          </p:cNvPr>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7050256" y="3457284"/>
            <a:ext cx="563682" cy="374320"/>
          </a:xfrm>
          <a:prstGeom prst="rect">
            <a:avLst/>
          </a:prstGeom>
        </p:spPr>
      </p:pic>
      <p:pic>
        <p:nvPicPr>
          <p:cNvPr id="17" name="Picture 16">
            <a:extLst>
              <a:ext uri="{FF2B5EF4-FFF2-40B4-BE49-F238E27FC236}">
                <a16:creationId xmlns:a16="http://schemas.microsoft.com/office/drawing/2014/main" id="{D0378865-4B38-40FB-B045-73C21BAC61E1}"/>
              </a:ext>
            </a:extLst>
          </p:cNvPr>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1554299" y="2736042"/>
            <a:ext cx="274786" cy="303212"/>
          </a:xfrm>
          <a:prstGeom prst="rect">
            <a:avLst/>
          </a:prstGeom>
        </p:spPr>
      </p:pic>
      <p:pic>
        <p:nvPicPr>
          <p:cNvPr id="18" name="Picture 17" descr="A close up of a logo&#10;&#10;Description automatically generated">
            <a:extLst>
              <a:ext uri="{FF2B5EF4-FFF2-40B4-BE49-F238E27FC236}">
                <a16:creationId xmlns:a16="http://schemas.microsoft.com/office/drawing/2014/main" id="{C85C790F-CD9E-475D-9025-A6F6D88BF6FB}"/>
              </a:ext>
            </a:extLst>
          </p:cNvPr>
          <p:cNvPicPr>
            <a:picLocks noChangeAspect="1"/>
          </p:cNvPicPr>
          <p:nvPr/>
        </p:nvPicPr>
        <p:blipFill>
          <a:blip r:embed="rId4" cstate="hqprint">
            <a:extLst>
              <a:ext uri="{28A0092B-C50C-407E-A947-70E740481C1C}">
                <a14:useLocalDpi xmlns:a14="http://schemas.microsoft.com/office/drawing/2010/main" val="0"/>
              </a:ext>
            </a:extLst>
          </a:blip>
          <a:stretch>
            <a:fillRect/>
          </a:stretch>
        </p:blipFill>
        <p:spPr>
          <a:xfrm>
            <a:off x="1576923" y="5417358"/>
            <a:ext cx="429158" cy="335950"/>
          </a:xfrm>
          <a:prstGeom prst="rect">
            <a:avLst/>
          </a:prstGeom>
        </p:spPr>
      </p:pic>
      <p:sp>
        <p:nvSpPr>
          <p:cNvPr id="19" name="TextBox 18">
            <a:extLst>
              <a:ext uri="{FF2B5EF4-FFF2-40B4-BE49-F238E27FC236}">
                <a16:creationId xmlns:a16="http://schemas.microsoft.com/office/drawing/2014/main" id="{2DDF20F2-35A8-40A7-B280-01B1ACA40D04}"/>
              </a:ext>
            </a:extLst>
          </p:cNvPr>
          <p:cNvSpPr txBox="1"/>
          <p:nvPr/>
        </p:nvSpPr>
        <p:spPr>
          <a:xfrm>
            <a:off x="2195711" y="1464784"/>
            <a:ext cx="4861767" cy="3970318"/>
          </a:xfrm>
          <a:prstGeom prst="rect">
            <a:avLst/>
          </a:prstGeom>
          <a:solidFill>
            <a:schemeClr val="bg1"/>
          </a:solidFill>
          <a:ln w="38100">
            <a:solidFill>
              <a:srgbClr val="7030A0"/>
            </a:solidFill>
          </a:ln>
          <a:effectLst>
            <a:outerShdw blurRad="50800" dist="38100" dir="2700000" algn="tl" rotWithShape="0">
              <a:prstClr val="black">
                <a:alpha val="40000"/>
              </a:prstClr>
            </a:outerShdw>
          </a:effectLst>
        </p:spPr>
        <p:txBody>
          <a:bodyPr wrap="square" rtlCol="0">
            <a:spAutoFit/>
          </a:bodyPr>
          <a:lstStyle/>
          <a:p>
            <a:r>
              <a:rPr lang="en-GB" b="1" dirty="0"/>
              <a:t>Step 4: Planning</a:t>
            </a:r>
          </a:p>
          <a:p>
            <a:endParaRPr lang="en-GB" dirty="0"/>
          </a:p>
          <a:p>
            <a:r>
              <a:rPr lang="en-GB" dirty="0"/>
              <a:t>Every teacher will tell you to plan your answer to Section B/Question 5. Even though examiners don’t actually ‘mark’ your plans, they’ll notice them and they’ll see your plans coming through in the organisation and structure of your work.</a:t>
            </a:r>
          </a:p>
          <a:p>
            <a:endParaRPr lang="en-GB" dirty="0"/>
          </a:p>
          <a:p>
            <a:r>
              <a:rPr lang="en-GB" dirty="0"/>
              <a:t>You can plan in any way you like:</a:t>
            </a:r>
          </a:p>
          <a:p>
            <a:endParaRPr lang="en-GB" dirty="0"/>
          </a:p>
          <a:p>
            <a:pPr marL="285750" indent="-285750">
              <a:buFont typeface="Arial" panose="020B0604020202020204" pitchFamily="34" charset="0"/>
              <a:buChar char="•"/>
            </a:pPr>
            <a:r>
              <a:rPr lang="en-GB" b="1" dirty="0"/>
              <a:t>Mind maps</a:t>
            </a:r>
          </a:p>
          <a:p>
            <a:pPr marL="285750" indent="-285750">
              <a:buFont typeface="Arial" panose="020B0604020202020204" pitchFamily="34" charset="0"/>
              <a:buChar char="•"/>
            </a:pPr>
            <a:r>
              <a:rPr lang="en-GB" b="1" dirty="0"/>
              <a:t>Paragraph plans</a:t>
            </a:r>
          </a:p>
          <a:p>
            <a:pPr marL="285750" indent="-285750">
              <a:buFont typeface="Arial" panose="020B0604020202020204" pitchFamily="34" charset="0"/>
              <a:buChar char="•"/>
            </a:pPr>
            <a:r>
              <a:rPr lang="en-GB" b="1" dirty="0"/>
              <a:t>Diagrams, graphs, charts, etc</a:t>
            </a:r>
          </a:p>
          <a:p>
            <a:pPr marL="285750" indent="-285750">
              <a:buFont typeface="Arial" panose="020B0604020202020204" pitchFamily="34" charset="0"/>
              <a:buChar char="•"/>
            </a:pPr>
            <a:r>
              <a:rPr lang="en-GB" b="1" dirty="0"/>
              <a:t>Lists of ideas</a:t>
            </a:r>
          </a:p>
        </p:txBody>
      </p:sp>
      <p:sp>
        <p:nvSpPr>
          <p:cNvPr id="20" name="Arrow: Right 19">
            <a:extLst>
              <a:ext uri="{FF2B5EF4-FFF2-40B4-BE49-F238E27FC236}">
                <a16:creationId xmlns:a16="http://schemas.microsoft.com/office/drawing/2014/main" id="{57CD7879-5B86-4914-9F2E-5101569F0D59}"/>
              </a:ext>
            </a:extLst>
          </p:cNvPr>
          <p:cNvSpPr/>
          <p:nvPr/>
        </p:nvSpPr>
        <p:spPr>
          <a:xfrm>
            <a:off x="1829085" y="2118049"/>
            <a:ext cx="429158" cy="335950"/>
          </a:xfrm>
          <a:prstGeom prst="rightArrow">
            <a:avLst/>
          </a:prstGeom>
          <a:solidFill>
            <a:srgbClr val="7030A0"/>
          </a:solidFill>
          <a:ln w="3810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 name="Arrow: Right 20">
            <a:extLst>
              <a:ext uri="{FF2B5EF4-FFF2-40B4-BE49-F238E27FC236}">
                <a16:creationId xmlns:a16="http://schemas.microsoft.com/office/drawing/2014/main" id="{C533B0D0-88B1-4986-944F-A2165E1841CE}"/>
              </a:ext>
            </a:extLst>
          </p:cNvPr>
          <p:cNvSpPr/>
          <p:nvPr/>
        </p:nvSpPr>
        <p:spPr>
          <a:xfrm>
            <a:off x="1829085" y="3847493"/>
            <a:ext cx="429158" cy="335950"/>
          </a:xfrm>
          <a:prstGeom prst="rightArrow">
            <a:avLst/>
          </a:prstGeom>
          <a:solidFill>
            <a:srgbClr val="7030A0"/>
          </a:solidFill>
          <a:ln w="3810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2" name="Arrow: Right 21">
            <a:extLst>
              <a:ext uri="{FF2B5EF4-FFF2-40B4-BE49-F238E27FC236}">
                <a16:creationId xmlns:a16="http://schemas.microsoft.com/office/drawing/2014/main" id="{7D62DB6F-CA67-4167-B307-FA9B9F974937}"/>
              </a:ext>
            </a:extLst>
          </p:cNvPr>
          <p:cNvSpPr/>
          <p:nvPr/>
        </p:nvSpPr>
        <p:spPr>
          <a:xfrm rot="5400000">
            <a:off x="4405876" y="1226506"/>
            <a:ext cx="429158" cy="335950"/>
          </a:xfrm>
          <a:prstGeom prst="rightArrow">
            <a:avLst/>
          </a:prstGeom>
          <a:solidFill>
            <a:srgbClr val="7030A0"/>
          </a:solidFill>
          <a:ln w="3810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3" name="Arrow: Right 22">
            <a:extLst>
              <a:ext uri="{FF2B5EF4-FFF2-40B4-BE49-F238E27FC236}">
                <a16:creationId xmlns:a16="http://schemas.microsoft.com/office/drawing/2014/main" id="{4FFFEB57-99E3-42E8-9AC0-15EC378618A5}"/>
              </a:ext>
            </a:extLst>
          </p:cNvPr>
          <p:cNvSpPr/>
          <p:nvPr/>
        </p:nvSpPr>
        <p:spPr>
          <a:xfrm rot="10800000">
            <a:off x="6835677" y="1735495"/>
            <a:ext cx="429158" cy="335950"/>
          </a:xfrm>
          <a:prstGeom prst="rightArrow">
            <a:avLst/>
          </a:prstGeom>
          <a:solidFill>
            <a:srgbClr val="7030A0"/>
          </a:solidFill>
          <a:ln w="3810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4" name="Arrow: Right 23">
            <a:extLst>
              <a:ext uri="{FF2B5EF4-FFF2-40B4-BE49-F238E27FC236}">
                <a16:creationId xmlns:a16="http://schemas.microsoft.com/office/drawing/2014/main" id="{B7EF5E64-0948-45E2-8BDF-8CB198EB03F1}"/>
              </a:ext>
            </a:extLst>
          </p:cNvPr>
          <p:cNvSpPr/>
          <p:nvPr/>
        </p:nvSpPr>
        <p:spPr>
          <a:xfrm rot="10800000">
            <a:off x="6925916" y="3847493"/>
            <a:ext cx="429158" cy="335950"/>
          </a:xfrm>
          <a:prstGeom prst="rightArrow">
            <a:avLst/>
          </a:prstGeom>
          <a:solidFill>
            <a:srgbClr val="7030A0"/>
          </a:solidFill>
          <a:ln w="3810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221836336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863BAEEE-190F-49ED-9F49-0F0ABCAE7F96}"/>
              </a:ext>
            </a:extLst>
          </p:cNvPr>
          <p:cNvSpPr txBox="1"/>
          <p:nvPr/>
        </p:nvSpPr>
        <p:spPr>
          <a:xfrm>
            <a:off x="287117" y="1251667"/>
            <a:ext cx="7509753" cy="5047536"/>
          </a:xfrm>
          <a:prstGeom prst="rect">
            <a:avLst/>
          </a:prstGeom>
          <a:solidFill>
            <a:schemeClr val="bg1"/>
          </a:solidFill>
          <a:ln w="38100">
            <a:solidFill>
              <a:srgbClr val="92D050"/>
            </a:solidFill>
          </a:ln>
          <a:effectLst>
            <a:outerShdw blurRad="50800" dist="38100" dir="2700000" algn="tl" rotWithShape="0">
              <a:prstClr val="black">
                <a:alpha val="40000"/>
              </a:prstClr>
            </a:outerShdw>
          </a:effectLst>
        </p:spPr>
        <p:txBody>
          <a:bodyPr wrap="square" rtlCol="0">
            <a:spAutoFit/>
          </a:bodyPr>
          <a:lstStyle/>
          <a:p>
            <a:r>
              <a:rPr lang="en-GB" sz="1400" b="1" dirty="0"/>
              <a:t>Introduction: First paragraph to set out who you are, why you are writing to the council and what you hope to get from this letter.</a:t>
            </a:r>
          </a:p>
          <a:p>
            <a:endParaRPr lang="en-GB" sz="1400" b="1" dirty="0"/>
          </a:p>
          <a:p>
            <a:r>
              <a:rPr lang="en-GB" sz="1400" b="1" dirty="0"/>
              <a:t>Topic 2: Argue that markets provide not just a transactional role but are there for local people to talk to each other, and for market sellers to improve their services through feedback from customers.</a:t>
            </a:r>
          </a:p>
          <a:p>
            <a:endParaRPr lang="en-GB" sz="1400" b="1" dirty="0"/>
          </a:p>
          <a:p>
            <a:r>
              <a:rPr lang="en-GB" sz="1400" b="1" dirty="0"/>
              <a:t>Topic 3: Counter-argument about the range of goods and efficiency of service from supermarkets – markets offer so much more in terms of community support and building relationships in and around the local town.</a:t>
            </a:r>
          </a:p>
          <a:p>
            <a:endParaRPr lang="en-GB" sz="1400" b="1" dirty="0"/>
          </a:p>
          <a:p>
            <a:r>
              <a:rPr lang="en-GB" sz="1400" b="1" dirty="0"/>
              <a:t>Topic 4: Provide detailed example of how one seller is working with a local charity to promote its events in the town, provide detailed anecdote about how this work has helped the town. </a:t>
            </a:r>
          </a:p>
          <a:p>
            <a:endParaRPr lang="en-GB" sz="1400" b="1" dirty="0"/>
          </a:p>
          <a:p>
            <a:r>
              <a:rPr lang="en-GB" sz="1400" b="1" dirty="0"/>
              <a:t>Topic 5: Write two brief descriptions: A market stall (lively, independent, happy) and a supermarket (sterile, cold and uninspiring). Argue that markets have existed in towns for hundreds of years, serving as hubs to the community. Their historical links must not be lost and they provide a uniqueness and esoteric quality that large brand supermarkets do not. </a:t>
            </a:r>
          </a:p>
          <a:p>
            <a:endParaRPr lang="en-GB" sz="1400" b="1" dirty="0"/>
          </a:p>
          <a:p>
            <a:r>
              <a:rPr lang="en-GB" sz="1400" b="1" dirty="0"/>
              <a:t>Topic 6/Conclusion: Thank the council for listening to your ideas and you hope that they will take these on board when considering the importance of the market within the town. </a:t>
            </a:r>
          </a:p>
          <a:p>
            <a:endParaRPr lang="en-GB" sz="1400" b="1" dirty="0"/>
          </a:p>
          <a:p>
            <a:r>
              <a:rPr lang="en-GB" sz="1400" b="1" dirty="0"/>
              <a:t>Sign off – Yours faithfully</a:t>
            </a:r>
          </a:p>
        </p:txBody>
      </p:sp>
      <p:pic>
        <p:nvPicPr>
          <p:cNvPr id="7" name="Picture 6" descr="A close up of a logo&#10;&#10;Description automatically generated">
            <a:extLst>
              <a:ext uri="{FF2B5EF4-FFF2-40B4-BE49-F238E27FC236}">
                <a16:creationId xmlns:a16="http://schemas.microsoft.com/office/drawing/2014/main" id="{AC9766A2-00BA-4884-804F-31EC273A4AFD}"/>
              </a:ext>
            </a:extLst>
          </p:cNvPr>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7602226" y="916766"/>
            <a:ext cx="1254657" cy="1222310"/>
          </a:xfrm>
          <a:prstGeom prst="rect">
            <a:avLst/>
          </a:prstGeom>
        </p:spPr>
      </p:pic>
      <p:sp>
        <p:nvSpPr>
          <p:cNvPr id="8" name="Speech Bubble: Oval 7">
            <a:extLst>
              <a:ext uri="{FF2B5EF4-FFF2-40B4-BE49-F238E27FC236}">
                <a16:creationId xmlns:a16="http://schemas.microsoft.com/office/drawing/2014/main" id="{5962CC6B-6708-4548-A7C8-834716FA1B52}"/>
              </a:ext>
            </a:extLst>
          </p:cNvPr>
          <p:cNvSpPr/>
          <p:nvPr/>
        </p:nvSpPr>
        <p:spPr>
          <a:xfrm>
            <a:off x="6183321" y="0"/>
            <a:ext cx="1566153" cy="812260"/>
          </a:xfrm>
          <a:prstGeom prst="wedgeEllipseCallout">
            <a:avLst>
              <a:gd name="adj1" fmla="val 69723"/>
              <a:gd name="adj2" fmla="val 75136"/>
            </a:avLst>
          </a:prstGeom>
          <a:solidFill>
            <a:srgbClr val="7030A0"/>
          </a:solidFill>
          <a:ln w="3810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50" dirty="0"/>
              <a:t>Here’s an example plan. Master planning and you master writing!</a:t>
            </a:r>
          </a:p>
        </p:txBody>
      </p:sp>
      <p:pic>
        <p:nvPicPr>
          <p:cNvPr id="3" name="Graphic 2">
            <a:extLst>
              <a:ext uri="{FF2B5EF4-FFF2-40B4-BE49-F238E27FC236}">
                <a16:creationId xmlns:a16="http://schemas.microsoft.com/office/drawing/2014/main" id="{4188C1EF-C987-4E0A-BF3F-0383E2432AD6}"/>
              </a:ext>
            </a:extLst>
          </p:cNvPr>
          <p:cNvPicPr>
            <a:picLocks noChangeAspect="1"/>
          </p:cNvPicPr>
          <p:nvPr/>
        </p:nvPicPr>
        <p:blipFill>
          <a:blip r:embed="rId3" cstate="hqprint">
            <a:extLst>
              <a:ext uri="{28A0092B-C50C-407E-A947-70E740481C1C}">
                <a14:useLocalDpi xmlns:a14="http://schemas.microsoft.com/office/drawing/2010/main" val="0"/>
              </a:ext>
              <a:ext uri="{96DAC541-7B7A-43D3-8B79-37D633B846F1}">
                <asvg:svgBlip xmlns:asvg="http://schemas.microsoft.com/office/drawing/2016/SVG/main" xmlns="" r:embed="rId4"/>
              </a:ext>
            </a:extLst>
          </a:blip>
          <a:stretch>
            <a:fillRect/>
          </a:stretch>
        </p:blipFill>
        <p:spPr>
          <a:xfrm>
            <a:off x="7485307" y="5342442"/>
            <a:ext cx="1476950" cy="1412923"/>
          </a:xfrm>
          <a:prstGeom prst="rect">
            <a:avLst/>
          </a:prstGeom>
        </p:spPr>
      </p:pic>
    </p:spTree>
    <p:extLst>
      <p:ext uri="{BB962C8B-B14F-4D97-AF65-F5344CB8AC3E}">
        <p14:creationId xmlns:p14="http://schemas.microsoft.com/office/powerpoint/2010/main" val="232102210"/>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2_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57A5FC20FFEB924FB6AA678D6441D5BF" ma:contentTypeVersion="8" ma:contentTypeDescription="Create a new document." ma:contentTypeScope="" ma:versionID="1ac0c792b655add9680a99f9379e73c0">
  <xsd:schema xmlns:xsd="http://www.w3.org/2001/XMLSchema" xmlns:xs="http://www.w3.org/2001/XMLSchema" xmlns:p="http://schemas.microsoft.com/office/2006/metadata/properties" xmlns:ns2="2ee453fb-70d4-481f-b8ac-3f33dad850c1" xmlns:ns3="049f97e1-32ae-4d3d-9c64-63be60dba368" targetNamespace="http://schemas.microsoft.com/office/2006/metadata/properties" ma:root="true" ma:fieldsID="c35a207da0f87ea1a58ccf35b1a207c4" ns2:_="" ns3:_="">
    <xsd:import namespace="2ee453fb-70d4-481f-b8ac-3f33dad850c1"/>
    <xsd:import namespace="049f97e1-32ae-4d3d-9c64-63be60dba368"/>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3:SharedWithUsers" minOccurs="0"/>
                <xsd:element ref="ns3: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ee453fb-70d4-481f-b8ac-3f33dad850c1"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049f97e1-32ae-4d3d-9c64-63be60dba368" elementFormDefault="qualified">
    <xsd:import namespace="http://schemas.microsoft.com/office/2006/documentManagement/types"/>
    <xsd:import namespace="http://schemas.microsoft.com/office/infopath/2007/PartnerControls"/>
    <xsd:element name="SharedWithUsers" ma:index="12" nillable="true" ma:displayName="Shared With" ma:SearchPeopleOnly="false" ma:SharePointGroup="0" ma:internalName="SharedWithUsers" ma:readOnly="true" ma:showField="ImnNam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4" ma:displayName="Content Type"/>
        <xsd:element ref="dc:title" minOccurs="0" maxOccurs="1" ma:index="3"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1B2F26DE-32FC-4F20-8570-CA6CDEE97C1D}"/>
</file>

<file path=customXml/itemProps2.xml><?xml version="1.0" encoding="utf-8"?>
<ds:datastoreItem xmlns:ds="http://schemas.openxmlformats.org/officeDocument/2006/customXml" ds:itemID="{4B979726-D82C-44FA-8E8A-0B4A6E1178DD}"/>
</file>

<file path=customXml/itemProps3.xml><?xml version="1.0" encoding="utf-8"?>
<ds:datastoreItem xmlns:ds="http://schemas.openxmlformats.org/officeDocument/2006/customXml" ds:itemID="{0B4A67C9-70C0-43AD-AEB8-A0C8057D1098}"/>
</file>

<file path=docProps/app.xml><?xml version="1.0" encoding="utf-8"?>
<Properties xmlns="http://schemas.openxmlformats.org/officeDocument/2006/extended-properties" xmlns:vt="http://schemas.openxmlformats.org/officeDocument/2006/docPropsVTypes">
  <Template>Office Theme</Template>
  <TotalTime>39</TotalTime>
  <Words>2986</Words>
  <Application>Microsoft Office PowerPoint</Application>
  <PresentationFormat>On-screen Show (4:3)</PresentationFormat>
  <Paragraphs>259</Paragraphs>
  <Slides>16</Slides>
  <Notes>3</Notes>
  <HiddenSlides>0</HiddenSlides>
  <MMClips>0</MMClips>
  <ScaleCrop>false</ScaleCrop>
  <HeadingPairs>
    <vt:vector size="6" baseType="variant">
      <vt:variant>
        <vt:lpstr>Fonts Used</vt:lpstr>
      </vt:variant>
      <vt:variant>
        <vt:i4>3</vt:i4>
      </vt:variant>
      <vt:variant>
        <vt:lpstr>Theme</vt:lpstr>
      </vt:variant>
      <vt:variant>
        <vt:i4>3</vt:i4>
      </vt:variant>
      <vt:variant>
        <vt:lpstr>Slide Titles</vt:lpstr>
      </vt:variant>
      <vt:variant>
        <vt:i4>16</vt:i4>
      </vt:variant>
    </vt:vector>
  </HeadingPairs>
  <TitlesOfParts>
    <vt:vector size="22" baseType="lpstr">
      <vt:lpstr>Arial</vt:lpstr>
      <vt:lpstr>Calibri</vt:lpstr>
      <vt:lpstr>Calibri Light</vt:lpstr>
      <vt:lpstr>Office Theme</vt:lpstr>
      <vt:lpstr>1_Office Theme</vt:lpstr>
      <vt:lpstr>2_Office Theme</vt:lpstr>
      <vt:lpstr>AQA English Language Paper 2 Section B/Question 5</vt:lpstr>
      <vt:lpstr>PowerPoint Presentation</vt:lpstr>
      <vt:lpstr>Here’s an example exam-style question</vt:lpstr>
      <vt:lpstr>Form: Letter</vt:lpstr>
      <vt:lpstr>PowerPoint Presentation</vt:lpstr>
      <vt:lpstr>Purpose: Writing to Argue</vt:lpstr>
      <vt:lpstr>Audience: Your local council</vt:lpstr>
      <vt:lpstr>PowerPoint Presentation</vt:lpstr>
      <vt:lpstr>PowerPoint Presentation</vt:lpstr>
      <vt:lpstr>PowerPoint Presentation</vt:lpstr>
      <vt:lpstr>PowerPoint Presentation</vt:lpstr>
      <vt:lpstr>Now, give this a go yourself.</vt:lpstr>
      <vt:lpstr>Look at the example answer to the question provided to you</vt:lpstr>
      <vt:lpstr>PowerPoint Presentation</vt:lpstr>
      <vt:lpstr>Complete your self-reflection sheet and make changes or additions to your own answer in red pen.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 Wassell</dc:creator>
  <cp:lastModifiedBy>Lisa Willetts</cp:lastModifiedBy>
  <cp:revision>91</cp:revision>
  <dcterms:created xsi:type="dcterms:W3CDTF">2019-03-24T18:17:41Z</dcterms:created>
  <dcterms:modified xsi:type="dcterms:W3CDTF">2020-03-12T10:33:01Z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0x01010057A5FC20FFEB924FB6AA678D6441D5BF</vt:lpwstr>
  </property>
</Properties>
</file>