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9" r:id="rId2"/>
    <p:sldId id="260" r:id="rId3"/>
    <p:sldId id="268" r:id="rId4"/>
    <p:sldId id="265" r:id="rId5"/>
    <p:sldId id="266" r:id="rId6"/>
    <p:sldId id="256" r:id="rId7"/>
    <p:sldId id="257" r:id="rId8"/>
    <p:sldId id="259" r:id="rId9"/>
    <p:sldId id="258" r:id="rId10"/>
    <p:sldId id="262" r:id="rId11"/>
    <p:sldId id="261" r:id="rId12"/>
    <p:sldId id="271" r:id="rId13"/>
    <p:sldId id="274" r:id="rId14"/>
    <p:sldId id="272" r:id="rId15"/>
    <p:sldId id="275" r:id="rId16"/>
    <p:sldId id="276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4B04-0941-3C4D-8565-3C7E0A2EBB54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8B3B4-74CB-1A4B-A84D-68BDAA01F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9EF3D-0DC7-2745-AA92-8ABD9A4546BA}" type="slidenum">
              <a:rPr lang="en-GB"/>
              <a:pPr/>
              <a:t>3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8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9EF3D-0DC7-2745-AA92-8ABD9A4546BA}" type="slidenum">
              <a:rPr lang="en-GB"/>
              <a:pPr/>
              <a:t>4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4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9EF3D-0DC7-2745-AA92-8ABD9A4546BA}" type="slidenum">
              <a:rPr lang="en-GB"/>
              <a:pPr/>
              <a:t>11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4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3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B005-C643-FB49-9B25-EA1E4525652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4"/>
            <a:ext cx="7135641" cy="452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290986" y="6365557"/>
            <a:ext cx="450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Label as many </a:t>
            </a:r>
            <a:r>
              <a:rPr lang="en-US" dirty="0" smtClean="0"/>
              <a:t>muscles as </a:t>
            </a:r>
            <a:r>
              <a:rPr lang="en-US" dirty="0"/>
              <a:t>you can remember: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4985" y="57807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Now </a:t>
            </a:r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</a:t>
            </a:r>
            <a:endParaRPr lang="en-GB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441" r="65404" b="11454"/>
          <a:stretch/>
        </p:blipFill>
        <p:spPr>
          <a:xfrm>
            <a:off x="4767944" y="2568520"/>
            <a:ext cx="2863105" cy="32122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47857" y="1469572"/>
            <a:ext cx="1371600" cy="1649186"/>
          </a:xfrm>
          <a:prstGeom prst="wedgeEllipseCallout">
            <a:avLst>
              <a:gd name="adj1" fmla="val -107738"/>
              <a:gd name="adj2" fmla="val 407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know what to do….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7347857" y="3599391"/>
            <a:ext cx="1371600" cy="1649186"/>
          </a:xfrm>
          <a:prstGeom prst="wedgeEllipseCallout">
            <a:avLst>
              <a:gd name="adj1" fmla="val -131547"/>
              <a:gd name="adj2" fmla="val -73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YES I AM A DOG WHO CAN DRIVE!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1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351"/>
            <a:ext cx="2983356" cy="6269252"/>
          </a:xfrm>
        </p:spPr>
        <p:txBody>
          <a:bodyPr>
            <a:normAutofit lnSpcReduction="10000"/>
          </a:bodyPr>
          <a:lstStyle/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dirty="0" smtClean="0"/>
              <a:t>– Flat:</a:t>
            </a:r>
            <a:endParaRPr lang="en-US" dirty="0"/>
          </a:p>
          <a:p>
            <a:r>
              <a:rPr lang="en-US" sz="8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dirty="0" smtClean="0"/>
              <a:t>– Irregular:</a:t>
            </a:r>
          </a:p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dirty="0" smtClean="0"/>
              <a:t> – Long:</a:t>
            </a:r>
          </a:p>
          <a:p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r>
              <a:rPr lang="en-US" dirty="0" smtClean="0"/>
              <a:t>- Short: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0556" y="670638"/>
            <a:ext cx="5257297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These protect the internal organs e.g. ….</a:t>
            </a:r>
          </a:p>
          <a:p>
            <a:r>
              <a:rPr lang="en-US" sz="2400" i="1" dirty="0"/>
              <a:t>attachment of muscles to help 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556" y="2484545"/>
            <a:ext cx="52572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Provide shape, 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0556" y="3922946"/>
            <a:ext cx="52572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Movement - to generate strength and speed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0556" y="5546522"/>
            <a:ext cx="52572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Shock absorption - spreading load</a:t>
            </a:r>
          </a:p>
        </p:txBody>
      </p:sp>
    </p:spTree>
    <p:extLst>
      <p:ext uri="{BB962C8B-B14F-4D97-AF65-F5344CB8AC3E}">
        <p14:creationId xmlns:p14="http://schemas.microsoft.com/office/powerpoint/2010/main" val="2935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6" descr="EDSB(aw)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0"/>
          <a:stretch>
            <a:fillRect/>
          </a:stretch>
        </p:blipFill>
        <p:spPr bwMode="auto">
          <a:xfrm>
            <a:off x="4572000" y="500062"/>
            <a:ext cx="192434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EDSB(aw) 1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2597423" y="490017"/>
            <a:ext cx="194555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1888629" y="1695525"/>
            <a:ext cx="1746870" cy="12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1938859" y="2060525"/>
            <a:ext cx="1120676" cy="1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888629" y="2922240"/>
            <a:ext cx="1670968" cy="304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635250" y="3277196"/>
            <a:ext cx="1207740" cy="7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888629" y="4137794"/>
            <a:ext cx="1386334" cy="12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2040434" y="4694784"/>
            <a:ext cx="1307083" cy="3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344044" y="5656957"/>
            <a:ext cx="1164208" cy="474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344044" y="5910338"/>
            <a:ext cx="1074911" cy="2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2090664" y="6237387"/>
            <a:ext cx="1256854" cy="26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5582171" y="765720"/>
            <a:ext cx="115193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5867921" y="1268016"/>
            <a:ext cx="866180" cy="216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5797600" y="1699990"/>
            <a:ext cx="1079376" cy="73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5797600" y="2133079"/>
            <a:ext cx="1007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5508502" y="2565053"/>
            <a:ext cx="1297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229574" y="2924473"/>
            <a:ext cx="575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6148090" y="3142134"/>
            <a:ext cx="7210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6227342" y="3429000"/>
            <a:ext cx="93873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 flipV="1">
            <a:off x="6301011" y="3715866"/>
            <a:ext cx="936501" cy="217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5843365" y="5049739"/>
            <a:ext cx="956592" cy="34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5725046" y="5555382"/>
            <a:ext cx="1276945" cy="34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832694" y="1883049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Humerus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166074" y="3276080"/>
            <a:ext cx="1368475" cy="3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Metacarpals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876226" y="1606228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Sternum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1036960" y="2725787"/>
            <a:ext cx="865063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Pelvis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750094" y="3113113"/>
            <a:ext cx="862831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Carpals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1070447" y="3965898"/>
            <a:ext cx="863947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Femur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1179835" y="4542978"/>
            <a:ext cx="865063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Patella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1573858" y="5500687"/>
            <a:ext cx="100793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Tarsals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821531" y="5827738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Metatarsals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926455" y="6054328"/>
            <a:ext cx="1151930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Phalanges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695033" y="609451"/>
            <a:ext cx="136735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Cranium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6710660" y="1074912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Clavicle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6843490" y="1540371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Scapula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6772052" y="1977926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Ribs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6734101" y="2380879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Vertebrae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6783214" y="2752576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Radius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6839025" y="2980283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Ulna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7199561" y="3789537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Phalanges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6748611" y="4998393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Fibula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6951762" y="5403578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Tibia</a:t>
            </a: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709911" y="1960067"/>
            <a:ext cx="145107" cy="14510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649635" y="3185667"/>
            <a:ext cx="145107" cy="145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724422" y="1707803"/>
            <a:ext cx="145107" cy="1451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969988" y="4614417"/>
            <a:ext cx="145107" cy="1451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791153" y="2492500"/>
            <a:ext cx="145107" cy="14399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926455" y="2803922"/>
            <a:ext cx="143992" cy="14399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7598048" y="692051"/>
            <a:ext cx="143991" cy="1451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7546703" y="1158628"/>
            <a:ext cx="145107" cy="1451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7680648" y="1628553"/>
            <a:ext cx="143991" cy="1451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7308949" y="2060525"/>
            <a:ext cx="143992" cy="14399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926455" y="4038452"/>
            <a:ext cx="143992" cy="14510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694283" y="5899175"/>
            <a:ext cx="143992" cy="14399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814835" y="6143625"/>
            <a:ext cx="145107" cy="1439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7542238" y="2853035"/>
            <a:ext cx="143991" cy="1439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7381504" y="3068465"/>
            <a:ext cx="145107" cy="14510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8389442" y="3373190"/>
            <a:ext cx="145107" cy="14510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8256613" y="3883298"/>
            <a:ext cx="143991" cy="14399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7862590" y="5099968"/>
            <a:ext cx="145107" cy="14399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7862590" y="5605611"/>
            <a:ext cx="145107" cy="1439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1468933" y="5583287"/>
            <a:ext cx="143992" cy="143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420812" y="0"/>
            <a:ext cx="1439912" cy="159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marL="250825" indent="-250825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latin typeface="Verdana" charset="0"/>
                <a:cs typeface="Arial" charset="0"/>
              </a:rPr>
              <a:t>Key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Long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Short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Irregular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Flat (plate)</a:t>
            </a: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459879" y="429742"/>
            <a:ext cx="145107" cy="14510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459879" y="745629"/>
            <a:ext cx="145107" cy="145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471042" y="1083842"/>
            <a:ext cx="145107" cy="1451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471042" y="1404194"/>
            <a:ext cx="145107" cy="1451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620" y="3207323"/>
            <a:ext cx="6296428" cy="1754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Choose 4 colours and 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colour your skeleton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8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7" grpId="0" animBg="1"/>
      <p:bldP spid="37939" grpId="0" animBg="1"/>
      <p:bldP spid="37940" grpId="0" animBg="1"/>
      <p:bldP spid="37942" grpId="0" animBg="1"/>
      <p:bldP spid="37943" grpId="0" animBg="1"/>
      <p:bldP spid="37944" grpId="0" animBg="1"/>
      <p:bldP spid="37945" grpId="0" animBg="1"/>
      <p:bldP spid="37946" grpId="0" animBg="1"/>
      <p:bldP spid="37947" grpId="0" animBg="1"/>
      <p:bldP spid="37948" grpId="0" animBg="1"/>
      <p:bldP spid="37949" grpId="0" animBg="1"/>
      <p:bldP spid="37950" grpId="0" animBg="1"/>
      <p:bldP spid="37951" grpId="0" animBg="1"/>
      <p:bldP spid="37952" grpId="0" animBg="1"/>
      <p:bldP spid="37953" grpId="0" animBg="1"/>
      <p:bldP spid="37954" grpId="0" animBg="1"/>
      <p:bldP spid="37955" grpId="0" animBg="1"/>
      <p:bldP spid="37956" grpId="0" animBg="1"/>
      <p:bldP spid="37957" grpId="0" animBg="1"/>
      <p:bldP spid="3795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02" t="4032" r="3670" b="37328"/>
          <a:stretch/>
        </p:blipFill>
        <p:spPr>
          <a:xfrm>
            <a:off x="0" y="1000964"/>
            <a:ext cx="9144000" cy="582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646" y="59848"/>
            <a:ext cx="44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Demonstrate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646" y="1124298"/>
            <a:ext cx="5593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three classifications of bones and explain their importance in a selected sport.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2" y="0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141460" y="-19085"/>
            <a:ext cx="892192" cy="1817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5024" y="6303608"/>
            <a:ext cx="114165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___/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rtoon-felt-tip-pen-white-vector-illustration-55089198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99237" y="69149"/>
            <a:ext cx="1100507" cy="17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0810" y="468351"/>
            <a:ext cx="6924907" cy="1683834"/>
          </a:xfrm>
          <a:prstGeom prst="rect">
            <a:avLst/>
          </a:prstGeom>
          <a:solidFill>
            <a:schemeClr val="bg1"/>
          </a:solidFill>
          <a:ln>
            <a:solidFill>
              <a:srgbClr val="D92D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</a:rPr>
              <a:t>Identifies </a:t>
            </a:r>
            <a:r>
              <a:rPr lang="en-GB" u="sng" dirty="0">
                <a:solidFill>
                  <a:prstClr val="black"/>
                </a:solidFill>
              </a:rPr>
              <a:t>one</a:t>
            </a:r>
            <a:r>
              <a:rPr lang="en-GB" dirty="0">
                <a:solidFill>
                  <a:prstClr val="black"/>
                </a:solidFill>
              </a:rPr>
              <a:t> type of bone and </a:t>
            </a:r>
            <a:r>
              <a:rPr lang="en-GB" u="sng" dirty="0">
                <a:solidFill>
                  <a:prstClr val="black"/>
                </a:solidFill>
              </a:rPr>
              <a:t>briefly</a:t>
            </a:r>
            <a:r>
              <a:rPr lang="en-GB" dirty="0">
                <a:solidFill>
                  <a:prstClr val="black"/>
                </a:solidFill>
              </a:rPr>
              <a:t> describes their importance in a sporting activity</a:t>
            </a:r>
            <a:r>
              <a:rPr lang="en-GB" dirty="0" smtClean="0">
                <a:solidFill>
                  <a:prstClr val="black"/>
                </a:solidFill>
              </a:rPr>
              <a:t>. </a:t>
            </a:r>
            <a:r>
              <a:rPr lang="en-GB" u="sng" dirty="0" smtClean="0">
                <a:solidFill>
                  <a:prstClr val="black"/>
                </a:solidFill>
              </a:rPr>
              <a:t>1 mark </a:t>
            </a:r>
            <a:r>
              <a:rPr lang="en-GB" dirty="0" smtClean="0">
                <a:solidFill>
                  <a:prstClr val="black"/>
                </a:solidFill>
              </a:rPr>
              <a:t>awarded for the correct type of bone connected to the correct function. </a:t>
            </a:r>
            <a:r>
              <a:rPr lang="en-GB" u="sng" dirty="0" smtClean="0">
                <a:solidFill>
                  <a:prstClr val="black"/>
                </a:solidFill>
              </a:rPr>
              <a:t>1 mark </a:t>
            </a:r>
            <a:r>
              <a:rPr lang="en-GB" dirty="0" smtClean="0">
                <a:solidFill>
                  <a:prstClr val="black"/>
                </a:solidFill>
              </a:rPr>
              <a:t>awarded if the example is relevant to the sporting situation.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0810" y="2574068"/>
            <a:ext cx="6924907" cy="181764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60810" y="4995746"/>
            <a:ext cx="6924907" cy="173959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72322" y="2574068"/>
            <a:ext cx="6568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dirty="0" smtClean="0"/>
              <a:t>Identifies </a:t>
            </a:r>
            <a:r>
              <a:rPr lang="en-GB" u="sng" dirty="0" smtClean="0"/>
              <a:t>two</a:t>
            </a:r>
            <a:r>
              <a:rPr lang="en-GB" dirty="0" smtClean="0"/>
              <a:t> types of bones and </a:t>
            </a:r>
            <a:r>
              <a:rPr lang="en-GB" u="sng" dirty="0" smtClean="0"/>
              <a:t>describes</a:t>
            </a:r>
            <a:r>
              <a:rPr lang="en-GB" dirty="0" smtClean="0"/>
              <a:t> their importance in a sporting </a:t>
            </a:r>
            <a:r>
              <a:rPr lang="en-GB" dirty="0"/>
              <a:t>activity. </a:t>
            </a:r>
            <a:r>
              <a:rPr lang="en-GB" u="sng" dirty="0" smtClean="0"/>
              <a:t>1-2 mark </a:t>
            </a:r>
            <a:r>
              <a:rPr lang="en-GB" dirty="0" smtClean="0"/>
              <a:t>awarded for the correct type of bone connected to the correct function. </a:t>
            </a:r>
            <a:r>
              <a:rPr lang="en-GB" u="sng" dirty="0" smtClean="0">
                <a:solidFill>
                  <a:prstClr val="black"/>
                </a:solidFill>
              </a:rPr>
              <a:t>2 </a:t>
            </a:r>
            <a:r>
              <a:rPr lang="en-GB" u="sng" dirty="0">
                <a:solidFill>
                  <a:prstClr val="black"/>
                </a:solidFill>
              </a:rPr>
              <a:t>marks </a:t>
            </a:r>
            <a:r>
              <a:rPr lang="en-GB" dirty="0">
                <a:solidFill>
                  <a:prstClr val="black"/>
                </a:solidFill>
              </a:rPr>
              <a:t>awarded if the description is a relevant sporting example. Example: </a:t>
            </a:r>
            <a:r>
              <a:rPr lang="en-GB" u="sng" dirty="0">
                <a:solidFill>
                  <a:prstClr val="black"/>
                </a:solidFill>
              </a:rPr>
              <a:t>short bones </a:t>
            </a:r>
            <a:r>
              <a:rPr lang="en-GB" dirty="0">
                <a:solidFill>
                  <a:prstClr val="black"/>
                </a:solidFill>
              </a:rPr>
              <a:t>like the </a:t>
            </a:r>
            <a:r>
              <a:rPr lang="en-GB" u="sng" dirty="0">
                <a:solidFill>
                  <a:prstClr val="black"/>
                </a:solidFill>
              </a:rPr>
              <a:t>tarsals </a:t>
            </a:r>
            <a:r>
              <a:rPr lang="en-GB" dirty="0">
                <a:solidFill>
                  <a:prstClr val="black"/>
                </a:solidFill>
              </a:rPr>
              <a:t>in the foot are needed to </a:t>
            </a:r>
            <a:r>
              <a:rPr lang="en-GB" u="sng" dirty="0">
                <a:solidFill>
                  <a:prstClr val="black"/>
                </a:solidFill>
              </a:rPr>
              <a:t>support the weight </a:t>
            </a:r>
            <a:r>
              <a:rPr lang="en-GB" dirty="0">
                <a:solidFill>
                  <a:prstClr val="black"/>
                </a:solidFill>
              </a:rPr>
              <a:t>of a </a:t>
            </a:r>
            <a:r>
              <a:rPr lang="en-GB" u="sng" dirty="0">
                <a:solidFill>
                  <a:prstClr val="black"/>
                </a:solidFill>
              </a:rPr>
              <a:t>gymnast when balancing on one leg.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72322" y="5027276"/>
            <a:ext cx="6568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Identifies </a:t>
            </a:r>
            <a:r>
              <a:rPr lang="en-GB" u="sng" dirty="0" smtClean="0"/>
              <a:t>three t</a:t>
            </a:r>
            <a:r>
              <a:rPr lang="en-GB" dirty="0" smtClean="0"/>
              <a:t>ypes of bones and explains their importance in a sporting activity. </a:t>
            </a:r>
            <a:r>
              <a:rPr lang="en-GB" u="sng" dirty="0"/>
              <a:t>3</a:t>
            </a:r>
            <a:r>
              <a:rPr lang="en-GB" u="sng" dirty="0" smtClean="0"/>
              <a:t> marks </a:t>
            </a:r>
            <a:r>
              <a:rPr lang="en-GB" dirty="0" smtClean="0"/>
              <a:t>awarded for correctly </a:t>
            </a:r>
            <a:r>
              <a:rPr lang="en-GB" u="sng" dirty="0" smtClean="0"/>
              <a:t>explaining</a:t>
            </a:r>
            <a:r>
              <a:rPr lang="en-GB" dirty="0" smtClean="0"/>
              <a:t> all three types of bones with the </a:t>
            </a:r>
            <a:r>
              <a:rPr lang="en-GB" u="sng" dirty="0" smtClean="0"/>
              <a:t>correct function. </a:t>
            </a:r>
            <a:r>
              <a:rPr lang="en-GB" dirty="0" smtClean="0"/>
              <a:t> 2-3 marks awarded if the sporting examples are relevant to the functions of each type of bone stated.</a:t>
            </a:r>
            <a:endParaRPr lang="en-GB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78780" y="8474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1-2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6839" y="3033132"/>
            <a:ext cx="7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3-4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6839" y="5542156"/>
            <a:ext cx="7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66130" y="1196766"/>
            <a:ext cx="2665364" cy="413421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0769" y="59848"/>
            <a:ext cx="44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Connect</a:t>
            </a:r>
            <a:endParaRPr lang="en-US" sz="4400" b="1" u="sng" dirty="0"/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2" y="0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085982" y="-2247"/>
            <a:ext cx="936214" cy="190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01" y="1196766"/>
            <a:ext cx="2822955" cy="421693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1673" y="1196765"/>
            <a:ext cx="2873948" cy="4134219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Pick one sport and explain how </a:t>
            </a:r>
            <a:r>
              <a:rPr lang="en-US" sz="2400" dirty="0" smtClean="0">
                <a:solidFill>
                  <a:prstClr val="black"/>
                </a:solidFill>
              </a:rPr>
              <a:t>types of </a:t>
            </a:r>
            <a:r>
              <a:rPr lang="en-US" sz="2400" dirty="0">
                <a:solidFill>
                  <a:prstClr val="black"/>
                </a:solidFill>
              </a:rPr>
              <a:t>bone will help them during their </a:t>
            </a:r>
            <a:r>
              <a:rPr lang="en-US" sz="2400" dirty="0" smtClean="0">
                <a:solidFill>
                  <a:prstClr val="black"/>
                </a:solidFill>
              </a:rPr>
              <a:t>performance.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5549" y="5684056"/>
            <a:ext cx="11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Challenge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0" y="6067130"/>
            <a:ext cx="8691777" cy="7346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823821" y="4870925"/>
            <a:ext cx="722229" cy="385345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rgbClr val="FF6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5015" y="4870925"/>
            <a:ext cx="722229" cy="385345"/>
          </a:xfrm>
          <a:prstGeom prst="rightArrow">
            <a:avLst/>
          </a:prstGeom>
          <a:solidFill>
            <a:srgbClr val="008000"/>
          </a:solidFill>
          <a:ln w="28575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367542" y="5513343"/>
            <a:ext cx="722229" cy="385345"/>
          </a:xfrm>
          <a:prstGeom prst="rightArrow">
            <a:avLst/>
          </a:prstGeom>
          <a:solidFill>
            <a:srgbClr val="3366FF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artoon-felt-tip-pen-white-vector-illustration-55089198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82349" y="-26773"/>
            <a:ext cx="1157006" cy="1821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6917" y="2341756"/>
            <a:ext cx="2386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Select one sport and explain how all 4 types of bones aid the sports performance in that selected sport.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2708" y="2341756"/>
            <a:ext cx="1902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Identify the four types of bones and explain their function.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1805" y="6155473"/>
            <a:ext cx="7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 how each type of bone can support in two contrasting types of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Indicators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25912" y="1417639"/>
          <a:ext cx="7750098" cy="35245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5049">
                  <a:extLst>
                    <a:ext uri="{9D8B030D-6E8A-4147-A177-3AD203B41FA5}">
                      <a16:colId xmlns:a16="http://schemas.microsoft.com/office/drawing/2014/main" val="1615447193"/>
                    </a:ext>
                  </a:extLst>
                </a:gridCol>
                <a:gridCol w="3875049">
                  <a:extLst>
                    <a:ext uri="{9D8B030D-6E8A-4147-A177-3AD203B41FA5}">
                      <a16:colId xmlns:a16="http://schemas.microsoft.com/office/drawing/2014/main" val="1546838033"/>
                    </a:ext>
                  </a:extLst>
                </a:gridCol>
              </a:tblGrid>
              <a:tr h="763873">
                <a:tc>
                  <a:txBody>
                    <a:bodyPr/>
                    <a:lstStyle/>
                    <a:p>
                      <a:r>
                        <a:rPr lang="en-GB" dirty="0" smtClean="0"/>
                        <a:t>Good Progress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50766"/>
                  </a:ext>
                </a:extLst>
              </a:tr>
              <a:tr h="1297668"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</a:t>
                      </a:r>
                      <a:r>
                        <a:rPr lang="en-GB" u="sng" dirty="0" smtClean="0"/>
                        <a:t>recall</a:t>
                      </a:r>
                      <a:r>
                        <a:rPr lang="en-GB" dirty="0" smtClean="0"/>
                        <a:t> the </a:t>
                      </a:r>
                      <a:r>
                        <a:rPr lang="en-GB" u="sng" dirty="0" smtClean="0"/>
                        <a:t>classifications</a:t>
                      </a:r>
                      <a:r>
                        <a:rPr lang="en-GB" dirty="0" smtClean="0"/>
                        <a:t> of bones giving an example for each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the functions of the bones to a sporting performance </a:t>
                      </a:r>
                      <a:r>
                        <a:rPr lang="en-GB" u="sng" dirty="0" smtClean="0"/>
                        <a:t>identifying </a:t>
                      </a:r>
                      <a:r>
                        <a:rPr lang="en-GB" dirty="0" smtClean="0"/>
                        <a:t>the role they have in that movement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52795"/>
                  </a:ext>
                </a:extLst>
              </a:tr>
              <a:tr h="763873"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</a:t>
                      </a:r>
                      <a:r>
                        <a:rPr lang="en-GB" u="sng" dirty="0" smtClean="0"/>
                        <a:t>ALL</a:t>
                      </a:r>
                      <a:r>
                        <a:rPr lang="en-GB" baseline="0" dirty="0" smtClean="0"/>
                        <a:t> of the</a:t>
                      </a:r>
                      <a:r>
                        <a:rPr lang="en-GB" dirty="0" smtClean="0"/>
                        <a:t> functions of the bones to a sporting performance </a:t>
                      </a:r>
                      <a:r>
                        <a:rPr lang="en-GB" u="sng" dirty="0" smtClean="0"/>
                        <a:t>identifying</a:t>
                      </a:r>
                      <a:r>
                        <a:rPr lang="en-GB" dirty="0" smtClean="0"/>
                        <a:t> the role they have in that movement.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Will start to </a:t>
                      </a:r>
                      <a:r>
                        <a:rPr lang="en-GB" u="sng" dirty="0" smtClean="0"/>
                        <a:t>discuss</a:t>
                      </a:r>
                      <a:r>
                        <a:rPr lang="en-GB" dirty="0" smtClean="0"/>
                        <a:t> the </a:t>
                      </a:r>
                      <a:r>
                        <a:rPr lang="en-GB" u="sng" dirty="0" smtClean="0"/>
                        <a:t>four functions </a:t>
                      </a:r>
                      <a:r>
                        <a:rPr lang="en-GB" dirty="0" smtClean="0"/>
                        <a:t>and</a:t>
                      </a:r>
                      <a:r>
                        <a:rPr lang="en-GB" baseline="0" dirty="0" smtClean="0"/>
                        <a:t> how they aid </a:t>
                      </a:r>
                      <a:r>
                        <a:rPr lang="en-GB" u="sng" baseline="0" dirty="0" smtClean="0"/>
                        <a:t>two</a:t>
                      </a:r>
                      <a:r>
                        <a:rPr lang="en-GB" u="sng" dirty="0" smtClean="0"/>
                        <a:t> contrasting</a:t>
                      </a:r>
                      <a:r>
                        <a:rPr lang="en-GB" u="sng" baseline="0" dirty="0" smtClean="0"/>
                        <a:t> </a:t>
                      </a:r>
                      <a:r>
                        <a:rPr lang="en-GB" baseline="0" dirty="0" smtClean="0"/>
                        <a:t>sporting activities.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730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571" y="2074127"/>
            <a:ext cx="836341" cy="52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9571" y="2074127"/>
            <a:ext cx="7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3-4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571" y="3824868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5-7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to your self made skeleton, colour/label long, short, flat and irregular bones. </a:t>
            </a:r>
          </a:p>
          <a:p>
            <a:endParaRPr lang="en-GB" dirty="0" smtClean="0"/>
          </a:p>
          <a:p>
            <a:r>
              <a:rPr lang="en-GB" dirty="0" smtClean="0"/>
              <a:t>Due in 30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smtClean="0"/>
              <a:t>September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19" t="34926" r="41723" b="29006"/>
          <a:stretch/>
        </p:blipFill>
        <p:spPr>
          <a:xfrm>
            <a:off x="5720576" y="3078706"/>
            <a:ext cx="2319453" cy="3047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07" y="272546"/>
            <a:ext cx="8229600" cy="12836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Now Task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BUZZ and GO Hint (3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rotation)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6" y="1680488"/>
            <a:ext cx="8229600" cy="6069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Label as many as you can remember: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2581797" y="3388922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Humerus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166074" y="3665896"/>
            <a:ext cx="1368475" cy="3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Metacarpals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310511" y="5095805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Sternum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83548" y="3818817"/>
            <a:ext cx="865063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Pelvis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565743" y="5557464"/>
            <a:ext cx="862831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Carpals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0447" y="3965898"/>
            <a:ext cx="863947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Femur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455174" y="6126163"/>
            <a:ext cx="865063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Patella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573858" y="5500687"/>
            <a:ext cx="100793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Tarsals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3994748" y="3081149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Metatarsals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731174" y="5972276"/>
            <a:ext cx="1151930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Phalanges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534664" y="5972276"/>
            <a:ext cx="136735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Cranium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4016727" y="4235204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Clavicle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52722" y="4389091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Scapula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785470" y="4126590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Ribs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7166074" y="4273671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Vertebrae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715143" y="3318480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Radius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6839025" y="2980283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Ulna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1721197" y="4701425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Phalanges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199310" y="4715244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Fibula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6951762" y="5403578"/>
            <a:ext cx="136847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latin typeface="Verdana" charset="0"/>
                <a:cs typeface="Arial" charset="0"/>
              </a:rPr>
              <a:t>Tibia</a:t>
            </a:r>
          </a:p>
        </p:txBody>
      </p:sp>
    </p:spTree>
    <p:extLst>
      <p:ext uri="{BB962C8B-B14F-4D97-AF65-F5344CB8AC3E}">
        <p14:creationId xmlns:p14="http://schemas.microsoft.com/office/powerpoint/2010/main" val="14791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6" descr="EDSB(aw)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50"/>
          <a:stretch>
            <a:fillRect/>
          </a:stretch>
        </p:blipFill>
        <p:spPr bwMode="auto">
          <a:xfrm>
            <a:off x="5168497" y="614287"/>
            <a:ext cx="192434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EDSB(aw) 1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7" l="9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3193920" y="604242"/>
            <a:ext cx="194555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3192804" y="1809750"/>
            <a:ext cx="10391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3145550" y="2174750"/>
            <a:ext cx="5104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193920" y="3094507"/>
            <a:ext cx="962174" cy="246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3072997" y="3399235"/>
            <a:ext cx="366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3193920" y="4264296"/>
            <a:ext cx="677540" cy="33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193920" y="4809009"/>
            <a:ext cx="750094" cy="3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439487" y="5863828"/>
            <a:ext cx="665262" cy="381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439487" y="6168553"/>
            <a:ext cx="575965" cy="111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3439487" y="6351611"/>
            <a:ext cx="504528" cy="26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6178668" y="879945"/>
            <a:ext cx="115193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6464418" y="1382241"/>
            <a:ext cx="866180" cy="216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6394097" y="1814215"/>
            <a:ext cx="1079376" cy="73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6394097" y="2247304"/>
            <a:ext cx="1007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6104999" y="2679278"/>
            <a:ext cx="1297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826071" y="3038698"/>
            <a:ext cx="575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6744587" y="3256359"/>
            <a:ext cx="7210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6823839" y="3543225"/>
            <a:ext cx="93873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 flipV="1">
            <a:off x="6897508" y="3830091"/>
            <a:ext cx="936501" cy="217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6439862" y="5163964"/>
            <a:ext cx="956592" cy="34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6321543" y="5669607"/>
            <a:ext cx="1276945" cy="34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2927889" y="206114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2903706" y="3299892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3000443" y="1737196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3048813" y="476659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378291" y="2535287"/>
            <a:ext cx="145107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3044169" y="2990143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 flipH="1" flipV="1">
            <a:off x="7396454" y="875481"/>
            <a:ext cx="202034" cy="19310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7330599" y="1272853"/>
            <a:ext cx="142874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7487184" y="1742778"/>
            <a:ext cx="143991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7415188" y="2174750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3048813" y="4215336"/>
            <a:ext cx="143992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367490" y="6024562"/>
            <a:ext cx="143992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294380" y="6306404"/>
            <a:ext cx="145107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7343193" y="2918147"/>
            <a:ext cx="143991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7487184" y="3182690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7762572" y="3487415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7662182" y="4071345"/>
            <a:ext cx="143991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7330599" y="5142197"/>
            <a:ext cx="145107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7487184" y="5704209"/>
            <a:ext cx="145107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3343622" y="5677607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365191" y="116457"/>
            <a:ext cx="1439912" cy="159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marL="250825" indent="-250825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latin typeface="Verdana" charset="0"/>
                <a:cs typeface="Arial" charset="0"/>
              </a:rPr>
              <a:t>Key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Long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Short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Irregular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Flat (plate)</a:t>
            </a: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459879" y="54173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476504" y="875481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476504" y="1211746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471042" y="149051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50000"/>
          <a:stretch/>
        </p:blipFill>
        <p:spPr>
          <a:xfrm>
            <a:off x="35856" y="3165602"/>
            <a:ext cx="1430970" cy="3642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06" y="2668369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&amp; axis</a:t>
            </a:r>
            <a:endParaRPr lang="en-US" dirty="0"/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497831" y="3033560"/>
            <a:ext cx="378395" cy="682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73597" y="609451"/>
            <a:ext cx="7858125" cy="6000750"/>
            <a:chOff x="709911" y="490017"/>
            <a:chExt cx="7858125" cy="6000750"/>
          </a:xfrm>
        </p:grpSpPr>
        <p:pic>
          <p:nvPicPr>
            <p:cNvPr id="73" name="Picture 76" descr="EDSB(aw) 1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6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50"/>
            <a:stretch>
              <a:fillRect/>
            </a:stretch>
          </p:blipFill>
          <p:spPr bwMode="auto">
            <a:xfrm>
              <a:off x="4572000" y="500062"/>
              <a:ext cx="1924348" cy="592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" descr="EDSB(aw) 1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97" l="95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2"/>
            <a:stretch>
              <a:fillRect/>
            </a:stretch>
          </p:blipFill>
          <p:spPr bwMode="auto">
            <a:xfrm>
              <a:off x="2597423" y="490017"/>
              <a:ext cx="1945555" cy="600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1888629" y="1695525"/>
              <a:ext cx="1746870" cy="12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1938859" y="2060525"/>
              <a:ext cx="1120676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597423" y="2980282"/>
              <a:ext cx="962174" cy="246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V="1">
              <a:off x="2476500" y="3285010"/>
              <a:ext cx="366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V="1">
              <a:off x="2597423" y="4150071"/>
              <a:ext cx="677540" cy="33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2597423" y="4694784"/>
              <a:ext cx="750094" cy="30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2842990" y="5749603"/>
              <a:ext cx="665262" cy="381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842990" y="6054328"/>
              <a:ext cx="575965" cy="11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2842990" y="6237386"/>
              <a:ext cx="504528" cy="26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H="1">
              <a:off x="5582171" y="765720"/>
              <a:ext cx="1151930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5867921" y="1268016"/>
              <a:ext cx="866180" cy="216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H="1">
              <a:off x="5797600" y="1699990"/>
              <a:ext cx="1079376" cy="73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 flipH="1">
              <a:off x="5797600" y="2133079"/>
              <a:ext cx="1007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H="1">
              <a:off x="5508502" y="2565053"/>
              <a:ext cx="1297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H="1">
              <a:off x="6229574" y="2924473"/>
              <a:ext cx="5759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H="1">
              <a:off x="6148090" y="3142134"/>
              <a:ext cx="721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H="1">
              <a:off x="6227342" y="3429000"/>
              <a:ext cx="938733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 flipH="1" flipV="1">
              <a:off x="6301011" y="3715866"/>
              <a:ext cx="936501" cy="217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H="1">
              <a:off x="5843365" y="5049739"/>
              <a:ext cx="956592" cy="34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H="1">
              <a:off x="5725046" y="5555382"/>
              <a:ext cx="1276945" cy="34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832694" y="1883049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Humerus</a:t>
              </a:r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7166074" y="3276080"/>
              <a:ext cx="1368475" cy="30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Metacarpals</a:t>
              </a: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876226" y="1606228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Sternum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1938240" y="2725787"/>
              <a:ext cx="865063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Pelvis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1688954" y="3113113"/>
              <a:ext cx="862831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Carpals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1783087" y="4028557"/>
              <a:ext cx="863947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Femur</a:t>
              </a:r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1892475" y="4605637"/>
              <a:ext cx="865063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Patella</a:t>
              </a:r>
            </a:p>
          </p:txBody>
        </p:sp>
        <p:sp>
          <p:nvSpPr>
            <p:cNvPr id="37923" name="Text Box 35"/>
            <p:cNvSpPr txBox="1">
              <a:spLocks noChangeArrowheads="1"/>
            </p:cNvSpPr>
            <p:nvPr/>
          </p:nvSpPr>
          <p:spPr bwMode="auto">
            <a:xfrm>
              <a:off x="2164582" y="5403578"/>
              <a:ext cx="1007939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Tarsals</a:t>
              </a:r>
            </a:p>
          </p:txBody>
        </p:sp>
        <p:sp>
          <p:nvSpPr>
            <p:cNvPr id="37924" name="Text Box 36"/>
            <p:cNvSpPr txBox="1">
              <a:spLocks noChangeArrowheads="1"/>
            </p:cNvSpPr>
            <p:nvPr/>
          </p:nvSpPr>
          <p:spPr bwMode="auto">
            <a:xfrm>
              <a:off x="1612925" y="5766027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Metatarsals</a:t>
              </a:r>
            </a:p>
          </p:txBody>
        </p:sp>
        <p:sp>
          <p:nvSpPr>
            <p:cNvPr id="37925" name="Text Box 37"/>
            <p:cNvSpPr txBox="1">
              <a:spLocks noChangeArrowheads="1"/>
            </p:cNvSpPr>
            <p:nvPr/>
          </p:nvSpPr>
          <p:spPr bwMode="auto">
            <a:xfrm>
              <a:off x="1829470" y="6100714"/>
              <a:ext cx="1151930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dirty="0">
                  <a:latin typeface="Verdana" charset="0"/>
                  <a:cs typeface="Arial" charset="0"/>
                </a:rPr>
                <a:t>Phalanges</a:t>
              </a:r>
            </a:p>
          </p:txBody>
        </p:sp>
        <p:sp>
          <p:nvSpPr>
            <p:cNvPr id="37926" name="Text Box 38"/>
            <p:cNvSpPr txBox="1">
              <a:spLocks noChangeArrowheads="1"/>
            </p:cNvSpPr>
            <p:nvPr/>
          </p:nvSpPr>
          <p:spPr bwMode="auto">
            <a:xfrm>
              <a:off x="6695033" y="609451"/>
              <a:ext cx="1367359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Cranium</a:t>
              </a:r>
            </a:p>
          </p:txBody>
        </p:sp>
        <p:sp>
          <p:nvSpPr>
            <p:cNvPr id="37927" name="Text Box 39"/>
            <p:cNvSpPr txBox="1">
              <a:spLocks noChangeArrowheads="1"/>
            </p:cNvSpPr>
            <p:nvPr/>
          </p:nvSpPr>
          <p:spPr bwMode="auto">
            <a:xfrm>
              <a:off x="6710660" y="1074912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Clavicle</a:t>
              </a:r>
            </a:p>
          </p:txBody>
        </p:sp>
        <p:sp>
          <p:nvSpPr>
            <p:cNvPr id="37928" name="Text Box 40"/>
            <p:cNvSpPr txBox="1">
              <a:spLocks noChangeArrowheads="1"/>
            </p:cNvSpPr>
            <p:nvPr/>
          </p:nvSpPr>
          <p:spPr bwMode="auto">
            <a:xfrm>
              <a:off x="6843490" y="1540371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Scapula</a:t>
              </a: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>
              <a:off x="6772052" y="1977926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Ribs</a:t>
              </a:r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6734101" y="2380879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Vertebrae</a:t>
              </a:r>
            </a:p>
          </p:txBody>
        </p:sp>
        <p:sp>
          <p:nvSpPr>
            <p:cNvPr id="37931" name="Text Box 43"/>
            <p:cNvSpPr txBox="1">
              <a:spLocks noChangeArrowheads="1"/>
            </p:cNvSpPr>
            <p:nvPr/>
          </p:nvSpPr>
          <p:spPr bwMode="auto">
            <a:xfrm>
              <a:off x="6783214" y="2752576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Radius</a:t>
              </a:r>
            </a:p>
          </p:txBody>
        </p:sp>
        <p:sp>
          <p:nvSpPr>
            <p:cNvPr id="37932" name="Text Box 44"/>
            <p:cNvSpPr txBox="1">
              <a:spLocks noChangeArrowheads="1"/>
            </p:cNvSpPr>
            <p:nvPr/>
          </p:nvSpPr>
          <p:spPr bwMode="auto">
            <a:xfrm>
              <a:off x="6839025" y="2980283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Ulna</a:t>
              </a:r>
            </a:p>
          </p:txBody>
        </p:sp>
        <p:sp>
          <p:nvSpPr>
            <p:cNvPr id="37933" name="Text Box 45"/>
            <p:cNvSpPr txBox="1">
              <a:spLocks noChangeArrowheads="1"/>
            </p:cNvSpPr>
            <p:nvPr/>
          </p:nvSpPr>
          <p:spPr bwMode="auto">
            <a:xfrm>
              <a:off x="7199561" y="3789537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Phalanges</a:t>
              </a:r>
            </a:p>
          </p:txBody>
        </p:sp>
        <p:sp>
          <p:nvSpPr>
            <p:cNvPr id="37934" name="Text Box 46"/>
            <p:cNvSpPr txBox="1">
              <a:spLocks noChangeArrowheads="1"/>
            </p:cNvSpPr>
            <p:nvPr/>
          </p:nvSpPr>
          <p:spPr bwMode="auto">
            <a:xfrm>
              <a:off x="6748611" y="4998393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Fibula</a:t>
              </a:r>
            </a:p>
          </p:txBody>
        </p:sp>
        <p:sp>
          <p:nvSpPr>
            <p:cNvPr id="37935" name="Text Box 47"/>
            <p:cNvSpPr txBox="1">
              <a:spLocks noChangeArrowheads="1"/>
            </p:cNvSpPr>
            <p:nvPr/>
          </p:nvSpPr>
          <p:spPr bwMode="auto">
            <a:xfrm>
              <a:off x="6951762" y="5403578"/>
              <a:ext cx="1368475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1pPr>
              <a:lvl2pPr marL="1057275" indent="-406400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2pPr>
              <a:lvl3pPr marL="1625600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3pPr>
              <a:lvl4pPr marL="2276475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4pPr>
              <a:lvl5pPr marL="2925763" indent="-325438" algn="l" defTabSz="1300163"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5pPr>
              <a:lvl6pPr marL="33829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6pPr>
              <a:lvl7pPr marL="38401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7pPr>
              <a:lvl8pPr marL="42973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8pPr>
              <a:lvl9pPr marL="4754563" indent="-325438" defTabSz="1300163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merican Typewriter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>
                  <a:latin typeface="Verdana" charset="0"/>
                  <a:cs typeface="Arial" charset="0"/>
                </a:rPr>
                <a:t>Tibia</a:t>
              </a:r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709911" y="1960067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1597734" y="3185667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724422" y="1707803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1682628" y="4677076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7791153" y="2492500"/>
              <a:ext cx="145107" cy="1439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1827735" y="2803922"/>
              <a:ext cx="143992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7598048" y="692051"/>
              <a:ext cx="143991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7546703" y="1158628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7" name="Rectangle 59"/>
            <p:cNvSpPr>
              <a:spLocks noChangeArrowheads="1"/>
            </p:cNvSpPr>
            <p:nvPr/>
          </p:nvSpPr>
          <p:spPr bwMode="auto">
            <a:xfrm>
              <a:off x="7680648" y="1628553"/>
              <a:ext cx="143991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7308949" y="2060525"/>
              <a:ext cx="143992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1639095" y="4101111"/>
              <a:ext cx="143992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0" name="Rectangle 62"/>
            <p:cNvSpPr>
              <a:spLocks noChangeArrowheads="1"/>
            </p:cNvSpPr>
            <p:nvPr/>
          </p:nvSpPr>
          <p:spPr bwMode="auto">
            <a:xfrm>
              <a:off x="1485677" y="5837464"/>
              <a:ext cx="143992" cy="1439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1" name="Rectangle 63"/>
            <p:cNvSpPr>
              <a:spLocks noChangeArrowheads="1"/>
            </p:cNvSpPr>
            <p:nvPr/>
          </p:nvSpPr>
          <p:spPr bwMode="auto">
            <a:xfrm>
              <a:off x="1713385" y="6192179"/>
              <a:ext cx="145107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2" name="Rectangle 64"/>
            <p:cNvSpPr>
              <a:spLocks noChangeArrowheads="1"/>
            </p:cNvSpPr>
            <p:nvPr/>
          </p:nvSpPr>
          <p:spPr bwMode="auto">
            <a:xfrm>
              <a:off x="7542238" y="2853035"/>
              <a:ext cx="143991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7381504" y="3068465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4" name="Rectangle 66"/>
            <p:cNvSpPr>
              <a:spLocks noChangeArrowheads="1"/>
            </p:cNvSpPr>
            <p:nvPr/>
          </p:nvSpPr>
          <p:spPr bwMode="auto">
            <a:xfrm>
              <a:off x="8389442" y="3373190"/>
              <a:ext cx="145107" cy="145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5" name="Rectangle 67"/>
            <p:cNvSpPr>
              <a:spLocks noChangeArrowheads="1"/>
            </p:cNvSpPr>
            <p:nvPr/>
          </p:nvSpPr>
          <p:spPr bwMode="auto">
            <a:xfrm>
              <a:off x="8256613" y="3883298"/>
              <a:ext cx="143991" cy="1439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6" name="Rectangle 68"/>
            <p:cNvSpPr>
              <a:spLocks noChangeArrowheads="1"/>
            </p:cNvSpPr>
            <p:nvPr/>
          </p:nvSpPr>
          <p:spPr bwMode="auto">
            <a:xfrm>
              <a:off x="7862590" y="5099968"/>
              <a:ext cx="145107" cy="1439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7" name="Rectangle 69"/>
            <p:cNvSpPr>
              <a:spLocks noChangeArrowheads="1"/>
            </p:cNvSpPr>
            <p:nvPr/>
          </p:nvSpPr>
          <p:spPr bwMode="auto">
            <a:xfrm>
              <a:off x="7862590" y="5605611"/>
              <a:ext cx="145107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2078385" y="5483386"/>
              <a:ext cx="143992" cy="14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914145"/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420812" y="0"/>
            <a:ext cx="1439912" cy="159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marL="250825" indent="-250825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1pPr>
            <a:lvl2pPr marL="1057275" indent="-406400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2pPr>
            <a:lvl3pPr marL="1625600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3pPr>
            <a:lvl4pPr marL="2276475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4pPr>
            <a:lvl5pPr marL="2925763" indent="-325438" algn="l" defTabSz="1300163"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merican Typewriter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latin typeface="Verdana" charset="0"/>
                <a:cs typeface="Arial" charset="0"/>
              </a:rPr>
              <a:t>Key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Long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Short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Irregular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charset="0"/>
                <a:cs typeface="Arial" charset="0"/>
              </a:rPr>
              <a:t>	Flat (plate)</a:t>
            </a: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459879" y="429742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459879" y="745629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471042" y="1083842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471042" y="1404194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914145"/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50000"/>
          <a:stretch/>
        </p:blipFill>
        <p:spPr>
          <a:xfrm>
            <a:off x="35856" y="3165602"/>
            <a:ext cx="1430970" cy="3642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70" y="37636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0577" y="445285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208" y="53802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-50577" y="59207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" y="2668369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&amp; axis</a:t>
            </a:r>
            <a:endParaRPr lang="en-US" dirty="0"/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497831" y="3033560"/>
            <a:ext cx="378395" cy="682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185" r="27498"/>
          <a:stretch/>
        </p:blipFill>
        <p:spPr>
          <a:xfrm>
            <a:off x="1" y="777921"/>
            <a:ext cx="3889612" cy="5877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11045" y="862022"/>
            <a:ext cx="2297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GB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</a:t>
            </a:r>
            <a:endParaRPr lang="en-GB" sz="4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1045" y="2587956"/>
            <a:ext cx="2297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GB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endParaRPr lang="en-GB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045" y="4344884"/>
            <a:ext cx="2933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iverpool</a:t>
            </a:r>
            <a:endParaRPr lang="en-GB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45" y="5127004"/>
            <a:ext cx="2612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upporters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1045" y="5711172"/>
            <a:ext cx="3351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GB" sz="28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ome forward?!</a:t>
            </a:r>
            <a:endParaRPr lang="en-GB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74" y="0"/>
            <a:ext cx="2761926" cy="24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2924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Classifications of Bones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1839"/>
            <a:ext cx="7772400" cy="1113128"/>
          </a:xfrm>
        </p:spPr>
        <p:txBody>
          <a:bodyPr/>
          <a:lstStyle/>
          <a:p>
            <a:r>
              <a:rPr lang="en-US" dirty="0" smtClean="0"/>
              <a:t>LO: To begin to understand the classification of the bones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27" t="26154" r="46827" b="9231"/>
          <a:stretch/>
        </p:blipFill>
        <p:spPr>
          <a:xfrm>
            <a:off x="2808514" y="1646340"/>
            <a:ext cx="3537773" cy="34554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45629" y="2481943"/>
            <a:ext cx="1322614" cy="1257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8243" y="1992949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stick not a bone!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Indicators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15536"/>
              </p:ext>
            </p:extLst>
          </p:nvPr>
        </p:nvGraphicFramePr>
        <p:xfrm>
          <a:off x="1025912" y="1417639"/>
          <a:ext cx="7750098" cy="35245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5049">
                  <a:extLst>
                    <a:ext uri="{9D8B030D-6E8A-4147-A177-3AD203B41FA5}">
                      <a16:colId xmlns:a16="http://schemas.microsoft.com/office/drawing/2014/main" val="1615447193"/>
                    </a:ext>
                  </a:extLst>
                </a:gridCol>
                <a:gridCol w="3875049">
                  <a:extLst>
                    <a:ext uri="{9D8B030D-6E8A-4147-A177-3AD203B41FA5}">
                      <a16:colId xmlns:a16="http://schemas.microsoft.com/office/drawing/2014/main" val="1546838033"/>
                    </a:ext>
                  </a:extLst>
                </a:gridCol>
              </a:tblGrid>
              <a:tr h="763873">
                <a:tc>
                  <a:txBody>
                    <a:bodyPr/>
                    <a:lstStyle/>
                    <a:p>
                      <a:r>
                        <a:rPr lang="en-GB" dirty="0" smtClean="0"/>
                        <a:t>Good Progress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50766"/>
                  </a:ext>
                </a:extLst>
              </a:tr>
              <a:tr h="1297668"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</a:t>
                      </a:r>
                      <a:r>
                        <a:rPr lang="en-GB" u="sng" dirty="0" smtClean="0"/>
                        <a:t>recall</a:t>
                      </a:r>
                      <a:r>
                        <a:rPr lang="en-GB" dirty="0" smtClean="0"/>
                        <a:t> the </a:t>
                      </a:r>
                      <a:r>
                        <a:rPr lang="en-GB" u="sng" dirty="0" smtClean="0"/>
                        <a:t>classifications</a:t>
                      </a:r>
                      <a:r>
                        <a:rPr lang="en-GB" dirty="0" smtClean="0"/>
                        <a:t> of bones giving an example for each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the functions of the bones to a sporting performance </a:t>
                      </a:r>
                      <a:r>
                        <a:rPr lang="en-GB" u="sng" dirty="0" smtClean="0"/>
                        <a:t>identifying </a:t>
                      </a:r>
                      <a:r>
                        <a:rPr lang="en-GB" dirty="0" smtClean="0"/>
                        <a:t>the role they have in that movement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52795"/>
                  </a:ext>
                </a:extLst>
              </a:tr>
              <a:tr h="763873">
                <a:tc>
                  <a:txBody>
                    <a:bodyPr/>
                    <a:lstStyle/>
                    <a:p>
                      <a:r>
                        <a:rPr lang="en-GB" dirty="0" smtClean="0"/>
                        <a:t>Linking </a:t>
                      </a:r>
                      <a:r>
                        <a:rPr lang="en-GB" u="sng" dirty="0" smtClean="0"/>
                        <a:t>ALL</a:t>
                      </a:r>
                      <a:r>
                        <a:rPr lang="en-GB" baseline="0" dirty="0" smtClean="0"/>
                        <a:t> of the</a:t>
                      </a:r>
                      <a:r>
                        <a:rPr lang="en-GB" dirty="0" smtClean="0"/>
                        <a:t> functions of the bones to a sporting performance </a:t>
                      </a:r>
                      <a:r>
                        <a:rPr lang="en-GB" u="sng" dirty="0" smtClean="0"/>
                        <a:t>identifying</a:t>
                      </a:r>
                      <a:r>
                        <a:rPr lang="en-GB" dirty="0" smtClean="0"/>
                        <a:t> the role they have in that movement.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Will start to </a:t>
                      </a:r>
                      <a:r>
                        <a:rPr lang="en-GB" u="sng" dirty="0" smtClean="0"/>
                        <a:t>discuss</a:t>
                      </a:r>
                      <a:r>
                        <a:rPr lang="en-GB" dirty="0" smtClean="0"/>
                        <a:t> the </a:t>
                      </a:r>
                      <a:r>
                        <a:rPr lang="en-GB" u="sng" dirty="0" smtClean="0"/>
                        <a:t>four functions </a:t>
                      </a:r>
                      <a:r>
                        <a:rPr lang="en-GB" dirty="0" smtClean="0"/>
                        <a:t>and</a:t>
                      </a:r>
                      <a:r>
                        <a:rPr lang="en-GB" baseline="0" dirty="0" smtClean="0"/>
                        <a:t> how they aid </a:t>
                      </a:r>
                      <a:r>
                        <a:rPr lang="en-GB" u="sng" baseline="0" dirty="0" smtClean="0"/>
                        <a:t>two</a:t>
                      </a:r>
                      <a:r>
                        <a:rPr lang="en-GB" u="sng" dirty="0" smtClean="0"/>
                        <a:t> contrasting</a:t>
                      </a:r>
                      <a:r>
                        <a:rPr lang="en-GB" u="sng" baseline="0" dirty="0" smtClean="0"/>
                        <a:t> </a:t>
                      </a:r>
                      <a:r>
                        <a:rPr lang="en-GB" baseline="0" dirty="0" smtClean="0"/>
                        <a:t>sporting activities.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730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571" y="2074127"/>
            <a:ext cx="836341" cy="52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9571" y="2074127"/>
            <a:ext cx="7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3-4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571" y="3824868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5-7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00"/>
            <a:ext cx="8229600" cy="754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4 Classifications…</a:t>
            </a:r>
            <a:endParaRPr lang="en-US" b="1" u="sng" dirty="0"/>
          </a:p>
        </p:txBody>
      </p:sp>
      <p:pic>
        <p:nvPicPr>
          <p:cNvPr id="4" name="Picture 3" descr="Screen Shot 2015-09-10 at 20.06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3477"/>
          <a:stretch/>
        </p:blipFill>
        <p:spPr>
          <a:xfrm>
            <a:off x="1832821" y="1028800"/>
            <a:ext cx="5186912" cy="47777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40765"/>
            <a:ext cx="8229600" cy="7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you suggest any other bones that come under any of the classifications?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bones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199356"/>
              </p:ext>
            </p:extLst>
          </p:nvPr>
        </p:nvGraphicFramePr>
        <p:xfrm>
          <a:off x="457200" y="1600196"/>
          <a:ext cx="8229600" cy="301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18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Bones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Bones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 Bones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Irregular Bones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8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Moving picture skeleton sneaking around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01" y="3240622"/>
            <a:ext cx="2680900" cy="36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642</Words>
  <Application>Microsoft Office PowerPoint</Application>
  <PresentationFormat>On-screen Show (4:3)</PresentationFormat>
  <Paragraphs>153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Verdana</vt:lpstr>
      <vt:lpstr>Office Theme</vt:lpstr>
      <vt:lpstr>PowerPoint Presentation</vt:lpstr>
      <vt:lpstr>Do Now Task BUZZ and GO Hint (3rd rotation) </vt:lpstr>
      <vt:lpstr>PowerPoint Presentation</vt:lpstr>
      <vt:lpstr>PowerPoint Presentation</vt:lpstr>
      <vt:lpstr>PowerPoint Presentation</vt:lpstr>
      <vt:lpstr>Classifications of Bones</vt:lpstr>
      <vt:lpstr>Progress Indicators </vt:lpstr>
      <vt:lpstr>4 Classifications…</vt:lpstr>
      <vt:lpstr>Classifications of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Indicators </vt:lpstr>
      <vt:lpstr>Home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Classifications of Bones</dc:title>
  <dc:creator>Rebecca Sweet</dc:creator>
  <cp:lastModifiedBy>Rachael Curlett</cp:lastModifiedBy>
  <cp:revision>31</cp:revision>
  <cp:lastPrinted>2019-09-06T13:40:58Z</cp:lastPrinted>
  <dcterms:created xsi:type="dcterms:W3CDTF">2015-09-10T18:57:50Z</dcterms:created>
  <dcterms:modified xsi:type="dcterms:W3CDTF">2019-09-16T07:15:01Z</dcterms:modified>
</cp:coreProperties>
</file>