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sldIdLst>
    <p:sldId id="801" r:id="rId5"/>
    <p:sldId id="802" r:id="rId6"/>
    <p:sldId id="803" r:id="rId7"/>
    <p:sldId id="804" r:id="rId8"/>
    <p:sldId id="805" r:id="rId9"/>
    <p:sldId id="806" r:id="rId10"/>
    <p:sldId id="807" r:id="rId11"/>
    <p:sldId id="808" r:id="rId12"/>
    <p:sldId id="810" r:id="rId13"/>
    <p:sldId id="811"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35" autoAdjust="0"/>
    <p:restoredTop sz="94660"/>
  </p:normalViewPr>
  <p:slideViewPr>
    <p:cSldViewPr snapToGrid="0">
      <p:cViewPr varScale="1">
        <p:scale>
          <a:sx n="90" d="100"/>
          <a:sy n="90" d="100"/>
        </p:scale>
        <p:origin x="81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7248D3-0527-4B94-B515-268C83C8AD7A}" type="datetimeFigureOut">
              <a:rPr lang="en-GB" smtClean="0"/>
              <a:t>06/11/2020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42CCFB-3DB1-4ED2-AD14-BCF992E8540D}" type="slidenum">
              <a:rPr lang="en-GB" smtClean="0"/>
              <a:t>‹#›</a:t>
            </a:fld>
            <a:endParaRPr lang="en-GB"/>
          </a:p>
        </p:txBody>
      </p:sp>
    </p:spTree>
    <p:extLst>
      <p:ext uri="{BB962C8B-B14F-4D97-AF65-F5344CB8AC3E}">
        <p14:creationId xmlns:p14="http://schemas.microsoft.com/office/powerpoint/2010/main" val="1928721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9F60D33-25CB-44F0-992A-4619ED8D2B2A}" type="slidenum">
              <a:rPr lang="en-GB" smtClean="0"/>
              <a:pPr/>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9F60D33-25CB-44F0-992A-4619ED8D2B2A}" type="slidenum">
              <a:rPr lang="en-GB" smtClean="0"/>
              <a:pPr/>
              <a:t>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2E5F89-4DF1-46C5-A45C-14ABFEFB9CCD}" type="datetimeFigureOut">
              <a:rPr lang="en-GB" smtClean="0"/>
              <a:t>06/11/2020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8CBAC0-EECD-4576-952C-A5BB16C678BC}" type="slidenum">
              <a:rPr lang="en-GB" smtClean="0"/>
              <a:t>‹#›</a:t>
            </a:fld>
            <a:endParaRPr lang="en-GB"/>
          </a:p>
        </p:txBody>
      </p:sp>
    </p:spTree>
    <p:extLst>
      <p:ext uri="{BB962C8B-B14F-4D97-AF65-F5344CB8AC3E}">
        <p14:creationId xmlns:p14="http://schemas.microsoft.com/office/powerpoint/2010/main" val="1488718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2E5F89-4DF1-46C5-A45C-14ABFEFB9CCD}" type="datetimeFigureOut">
              <a:rPr lang="en-GB" smtClean="0"/>
              <a:t>06/11/2020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8CBAC0-EECD-4576-952C-A5BB16C678BC}" type="slidenum">
              <a:rPr lang="en-GB" smtClean="0"/>
              <a:t>‹#›</a:t>
            </a:fld>
            <a:endParaRPr lang="en-GB"/>
          </a:p>
        </p:txBody>
      </p:sp>
    </p:spTree>
    <p:extLst>
      <p:ext uri="{BB962C8B-B14F-4D97-AF65-F5344CB8AC3E}">
        <p14:creationId xmlns:p14="http://schemas.microsoft.com/office/powerpoint/2010/main" val="2480648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2E5F89-4DF1-46C5-A45C-14ABFEFB9CCD}" type="datetimeFigureOut">
              <a:rPr lang="en-GB" smtClean="0"/>
              <a:t>06/11/2020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8CBAC0-EECD-4576-952C-A5BB16C678BC}" type="slidenum">
              <a:rPr lang="en-GB" smtClean="0"/>
              <a:t>‹#›</a:t>
            </a:fld>
            <a:endParaRPr lang="en-GB"/>
          </a:p>
        </p:txBody>
      </p:sp>
    </p:spTree>
    <p:extLst>
      <p:ext uri="{BB962C8B-B14F-4D97-AF65-F5344CB8AC3E}">
        <p14:creationId xmlns:p14="http://schemas.microsoft.com/office/powerpoint/2010/main" val="756556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2E5F89-4DF1-46C5-A45C-14ABFEFB9CCD}" type="datetimeFigureOut">
              <a:rPr lang="en-GB" smtClean="0"/>
              <a:t>06/11/2020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8CBAC0-EECD-4576-952C-A5BB16C678BC}" type="slidenum">
              <a:rPr lang="en-GB" smtClean="0"/>
              <a:t>‹#›</a:t>
            </a:fld>
            <a:endParaRPr lang="en-GB"/>
          </a:p>
        </p:txBody>
      </p:sp>
    </p:spTree>
    <p:extLst>
      <p:ext uri="{BB962C8B-B14F-4D97-AF65-F5344CB8AC3E}">
        <p14:creationId xmlns:p14="http://schemas.microsoft.com/office/powerpoint/2010/main" val="823263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2E5F89-4DF1-46C5-A45C-14ABFEFB9CCD}" type="datetimeFigureOut">
              <a:rPr lang="en-GB" smtClean="0"/>
              <a:t>06/11/2020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8CBAC0-EECD-4576-952C-A5BB16C678BC}" type="slidenum">
              <a:rPr lang="en-GB" smtClean="0"/>
              <a:t>‹#›</a:t>
            </a:fld>
            <a:endParaRPr lang="en-GB"/>
          </a:p>
        </p:txBody>
      </p:sp>
    </p:spTree>
    <p:extLst>
      <p:ext uri="{BB962C8B-B14F-4D97-AF65-F5344CB8AC3E}">
        <p14:creationId xmlns:p14="http://schemas.microsoft.com/office/powerpoint/2010/main" val="3331900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A2E5F89-4DF1-46C5-A45C-14ABFEFB9CCD}" type="datetimeFigureOut">
              <a:rPr lang="en-GB" smtClean="0"/>
              <a:t>06/11/2020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8CBAC0-EECD-4576-952C-A5BB16C678BC}" type="slidenum">
              <a:rPr lang="en-GB" smtClean="0"/>
              <a:t>‹#›</a:t>
            </a:fld>
            <a:endParaRPr lang="en-GB"/>
          </a:p>
        </p:txBody>
      </p:sp>
    </p:spTree>
    <p:extLst>
      <p:ext uri="{BB962C8B-B14F-4D97-AF65-F5344CB8AC3E}">
        <p14:creationId xmlns:p14="http://schemas.microsoft.com/office/powerpoint/2010/main" val="1802890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A2E5F89-4DF1-46C5-A45C-14ABFEFB9CCD}" type="datetimeFigureOut">
              <a:rPr lang="en-GB" smtClean="0"/>
              <a:t>06/11/2020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08CBAC0-EECD-4576-952C-A5BB16C678BC}" type="slidenum">
              <a:rPr lang="en-GB" smtClean="0"/>
              <a:t>‹#›</a:t>
            </a:fld>
            <a:endParaRPr lang="en-GB"/>
          </a:p>
        </p:txBody>
      </p:sp>
    </p:spTree>
    <p:extLst>
      <p:ext uri="{BB962C8B-B14F-4D97-AF65-F5344CB8AC3E}">
        <p14:creationId xmlns:p14="http://schemas.microsoft.com/office/powerpoint/2010/main" val="3414024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A2E5F89-4DF1-46C5-A45C-14ABFEFB9CCD}" type="datetimeFigureOut">
              <a:rPr lang="en-GB" smtClean="0"/>
              <a:t>06/11/2020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8CBAC0-EECD-4576-952C-A5BB16C678BC}" type="slidenum">
              <a:rPr lang="en-GB" smtClean="0"/>
              <a:t>‹#›</a:t>
            </a:fld>
            <a:endParaRPr lang="en-GB"/>
          </a:p>
        </p:txBody>
      </p:sp>
    </p:spTree>
    <p:extLst>
      <p:ext uri="{BB962C8B-B14F-4D97-AF65-F5344CB8AC3E}">
        <p14:creationId xmlns:p14="http://schemas.microsoft.com/office/powerpoint/2010/main" val="1592150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2E5F89-4DF1-46C5-A45C-14ABFEFB9CCD}" type="datetimeFigureOut">
              <a:rPr lang="en-GB" smtClean="0"/>
              <a:t>06/11/2020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08CBAC0-EECD-4576-952C-A5BB16C678BC}" type="slidenum">
              <a:rPr lang="en-GB" smtClean="0"/>
              <a:t>‹#›</a:t>
            </a:fld>
            <a:endParaRPr lang="en-GB"/>
          </a:p>
        </p:txBody>
      </p:sp>
    </p:spTree>
    <p:extLst>
      <p:ext uri="{BB962C8B-B14F-4D97-AF65-F5344CB8AC3E}">
        <p14:creationId xmlns:p14="http://schemas.microsoft.com/office/powerpoint/2010/main" val="3202398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A2E5F89-4DF1-46C5-A45C-14ABFEFB9CCD}" type="datetimeFigureOut">
              <a:rPr lang="en-GB" smtClean="0"/>
              <a:t>06/11/2020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8CBAC0-EECD-4576-952C-A5BB16C678BC}" type="slidenum">
              <a:rPr lang="en-GB" smtClean="0"/>
              <a:t>‹#›</a:t>
            </a:fld>
            <a:endParaRPr lang="en-GB"/>
          </a:p>
        </p:txBody>
      </p:sp>
    </p:spTree>
    <p:extLst>
      <p:ext uri="{BB962C8B-B14F-4D97-AF65-F5344CB8AC3E}">
        <p14:creationId xmlns:p14="http://schemas.microsoft.com/office/powerpoint/2010/main" val="1326003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A2E5F89-4DF1-46C5-A45C-14ABFEFB9CCD}" type="datetimeFigureOut">
              <a:rPr lang="en-GB" smtClean="0"/>
              <a:t>06/11/2020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8CBAC0-EECD-4576-952C-A5BB16C678BC}" type="slidenum">
              <a:rPr lang="en-GB" smtClean="0"/>
              <a:t>‹#›</a:t>
            </a:fld>
            <a:endParaRPr lang="en-GB"/>
          </a:p>
        </p:txBody>
      </p:sp>
    </p:spTree>
    <p:extLst>
      <p:ext uri="{BB962C8B-B14F-4D97-AF65-F5344CB8AC3E}">
        <p14:creationId xmlns:p14="http://schemas.microsoft.com/office/powerpoint/2010/main" val="847943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2E5F89-4DF1-46C5-A45C-14ABFEFB9CCD}" type="datetimeFigureOut">
              <a:rPr lang="en-GB" smtClean="0"/>
              <a:t>06/11/2020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8CBAC0-EECD-4576-952C-A5BB16C678BC}" type="slidenum">
              <a:rPr lang="en-GB" smtClean="0"/>
              <a:t>‹#›</a:t>
            </a:fld>
            <a:endParaRPr lang="en-GB"/>
          </a:p>
        </p:txBody>
      </p:sp>
    </p:spTree>
    <p:extLst>
      <p:ext uri="{BB962C8B-B14F-4D97-AF65-F5344CB8AC3E}">
        <p14:creationId xmlns:p14="http://schemas.microsoft.com/office/powerpoint/2010/main" val="20140814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5E094FAE-2D5B-442E-9E50-F878C3F8BFA8}"/>
              </a:ext>
            </a:extLst>
          </p:cNvPr>
          <p:cNvSpPr/>
          <p:nvPr/>
        </p:nvSpPr>
        <p:spPr>
          <a:xfrm>
            <a:off x="250257" y="182880"/>
            <a:ext cx="8701238" cy="1174282"/>
          </a:xfrm>
          <a:prstGeom prst="roundRect">
            <a:avLst/>
          </a:prstGeom>
          <a:solidFill>
            <a:srgbClr val="D6FA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19AAFC36-9D77-409B-9A03-045CC12CFB1A}"/>
              </a:ext>
            </a:extLst>
          </p:cNvPr>
          <p:cNvSpPr>
            <a:spLocks noGrp="1"/>
          </p:cNvSpPr>
          <p:nvPr>
            <p:ph type="ctrTitle"/>
          </p:nvPr>
        </p:nvSpPr>
        <p:spPr>
          <a:xfrm>
            <a:off x="281539" y="236839"/>
            <a:ext cx="8631454" cy="1129948"/>
          </a:xfrm>
        </p:spPr>
        <p:txBody>
          <a:bodyPr anchor="ctr">
            <a:normAutofit/>
          </a:bodyPr>
          <a:lstStyle/>
          <a:p>
            <a:r>
              <a:rPr lang="en-GB" dirty="0">
                <a:latin typeface="Comic Sans MS" panose="030F0702030302020204" pitchFamily="66" charset="0"/>
              </a:rPr>
              <a:t>Pressure on Solids</a:t>
            </a:r>
          </a:p>
        </p:txBody>
      </p:sp>
      <p:sp>
        <p:nvSpPr>
          <p:cNvPr id="5" name="TextBox 4">
            <a:extLst>
              <a:ext uri="{FF2B5EF4-FFF2-40B4-BE49-F238E27FC236}">
                <a16:creationId xmlns:a16="http://schemas.microsoft.com/office/drawing/2014/main" id="{FF404D09-E159-4BBC-88D8-71D41E9EC433}"/>
              </a:ext>
            </a:extLst>
          </p:cNvPr>
          <p:cNvSpPr txBox="1"/>
          <p:nvPr/>
        </p:nvSpPr>
        <p:spPr>
          <a:xfrm>
            <a:off x="201931" y="1415684"/>
            <a:ext cx="8799095" cy="1184940"/>
          </a:xfrm>
          <a:prstGeom prst="rect">
            <a:avLst/>
          </a:prstGeom>
          <a:noFill/>
        </p:spPr>
        <p:txBody>
          <a:bodyPr wrap="square" rtlCol="0">
            <a:spAutoFit/>
          </a:bodyPr>
          <a:lstStyle/>
          <a:p>
            <a:r>
              <a:rPr lang="en-US" sz="2700" dirty="0">
                <a:solidFill>
                  <a:srgbClr val="0070C0"/>
                </a:solidFill>
                <a:latin typeface="Comic Sans MS" panose="030F0702030302020204" pitchFamily="66" charset="0"/>
              </a:rPr>
              <a:t>Learning objectives:</a:t>
            </a:r>
          </a:p>
          <a:p>
            <a:pPr marL="457200" indent="-457200">
              <a:buFont typeface="Arial" panose="020B0604020202020204" pitchFamily="34" charset="0"/>
              <a:buChar char="•"/>
            </a:pPr>
            <a:r>
              <a:rPr lang="en-US" sz="2200" dirty="0">
                <a:latin typeface="Comic Sans MS" panose="030F0702030302020204" pitchFamily="66" charset="0"/>
              </a:rPr>
              <a:t>Calculate the pressure</a:t>
            </a:r>
          </a:p>
          <a:p>
            <a:pPr marL="457200" indent="-457200">
              <a:buFont typeface="Arial" panose="020B0604020202020204" pitchFamily="34" charset="0"/>
              <a:buChar char="•"/>
            </a:pPr>
            <a:r>
              <a:rPr lang="en-US" sz="2200" dirty="0">
                <a:latin typeface="Comic Sans MS" panose="030F0702030302020204" pitchFamily="66" charset="0"/>
              </a:rPr>
              <a:t>Apply ideas of pressure to different situation</a:t>
            </a:r>
          </a:p>
        </p:txBody>
      </p:sp>
      <p:sp>
        <p:nvSpPr>
          <p:cNvPr id="6" name="TextBox 5">
            <a:extLst>
              <a:ext uri="{FF2B5EF4-FFF2-40B4-BE49-F238E27FC236}">
                <a16:creationId xmlns:a16="http://schemas.microsoft.com/office/drawing/2014/main" id="{98D0DE4B-358D-4137-B98A-12B26A92DA2F}"/>
              </a:ext>
            </a:extLst>
          </p:cNvPr>
          <p:cNvSpPr txBox="1"/>
          <p:nvPr/>
        </p:nvSpPr>
        <p:spPr>
          <a:xfrm>
            <a:off x="0" y="2591825"/>
            <a:ext cx="9144000" cy="1477328"/>
          </a:xfrm>
          <a:prstGeom prst="rect">
            <a:avLst/>
          </a:prstGeom>
          <a:noFill/>
        </p:spPr>
        <p:txBody>
          <a:bodyPr wrap="square" rtlCol="0">
            <a:spAutoFit/>
          </a:bodyPr>
          <a:lstStyle/>
          <a:p>
            <a:pPr algn="ctr"/>
            <a:r>
              <a:rPr lang="en-GB" sz="3000" dirty="0">
                <a:solidFill>
                  <a:srgbClr val="0070C0"/>
                </a:solidFill>
                <a:latin typeface="Comic Sans MS" panose="030F0702030302020204" pitchFamily="66" charset="0"/>
              </a:rPr>
              <a:t>Starter</a:t>
            </a:r>
            <a:r>
              <a:rPr lang="en-GB" sz="3000" dirty="0">
                <a:latin typeface="Comic Sans MS" panose="030F0702030302020204" pitchFamily="66" charset="0"/>
              </a:rPr>
              <a:t>: A dam is always thicker at the bottom compared to the top. Why is this? Explain using your knowledge of pressure in liquids.</a:t>
            </a:r>
          </a:p>
        </p:txBody>
      </p:sp>
      <p:pic>
        <p:nvPicPr>
          <p:cNvPr id="1026" name="Picture 2" descr="Snow Shoes, Snow, Relax, Winter">
            <a:extLst>
              <a:ext uri="{FF2B5EF4-FFF2-40B4-BE49-F238E27FC236}">
                <a16:creationId xmlns:a16="http://schemas.microsoft.com/office/drawing/2014/main" id="{99D4DDC7-854E-479C-A7AB-77A3CD70C97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5000"/>
          <a:stretch/>
        </p:blipFill>
        <p:spPr bwMode="auto">
          <a:xfrm>
            <a:off x="6737883" y="4248150"/>
            <a:ext cx="2134655" cy="24384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con, Foot, Feet, Step, Food, Baby">
            <a:extLst>
              <a:ext uri="{FF2B5EF4-FFF2-40B4-BE49-F238E27FC236}">
                <a16:creationId xmlns:a16="http://schemas.microsoft.com/office/drawing/2014/main" id="{2DF26D36-6853-48A8-BF97-E865492308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869511">
            <a:off x="403695" y="4231945"/>
            <a:ext cx="1998008" cy="237525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Bulldozer, Claw, Machine, Robot">
            <a:extLst>
              <a:ext uri="{FF2B5EF4-FFF2-40B4-BE49-F238E27FC236}">
                <a16:creationId xmlns:a16="http://schemas.microsoft.com/office/drawing/2014/main" id="{2E5FDDDC-43F1-4326-B6EE-9AE3F482341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0838" y="4158856"/>
            <a:ext cx="3471862" cy="2527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7958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19AA942-3711-42F9-AF29-43D3D98FCBD2}"/>
              </a:ext>
            </a:extLst>
          </p:cNvPr>
          <p:cNvSpPr/>
          <p:nvPr/>
        </p:nvSpPr>
        <p:spPr>
          <a:xfrm>
            <a:off x="152399" y="1026289"/>
            <a:ext cx="8753475" cy="4524315"/>
          </a:xfrm>
          <a:prstGeom prst="rect">
            <a:avLst/>
          </a:prstGeom>
        </p:spPr>
        <p:txBody>
          <a:bodyPr wrap="square">
            <a:spAutoFit/>
          </a:bodyPr>
          <a:lstStyle/>
          <a:p>
            <a:pPr algn="ctr"/>
            <a:r>
              <a:rPr lang="en-GB" sz="3200" dirty="0">
                <a:latin typeface="Comic Sans MS" panose="030F0702030302020204" pitchFamily="66" charset="0"/>
              </a:rPr>
              <a:t>Pressure is a measure of how much force there is on a certain </a:t>
            </a:r>
            <a:r>
              <a:rPr lang="en-GB" sz="3200" b="1" dirty="0">
                <a:solidFill>
                  <a:srgbClr val="FF0000"/>
                </a:solidFill>
                <a:latin typeface="Comic Sans MS" panose="030F0702030302020204" pitchFamily="66" charset="0"/>
              </a:rPr>
              <a:t>area</a:t>
            </a:r>
            <a:r>
              <a:rPr lang="en-GB" sz="3200" dirty="0">
                <a:latin typeface="Comic Sans MS" panose="030F0702030302020204" pitchFamily="66" charset="0"/>
              </a:rPr>
              <a:t>.  If you exert a larger force on a </a:t>
            </a:r>
            <a:r>
              <a:rPr lang="en-GB" sz="3200" b="1" dirty="0">
                <a:solidFill>
                  <a:srgbClr val="FF0000"/>
                </a:solidFill>
                <a:latin typeface="Comic Sans MS" panose="030F0702030302020204" pitchFamily="66" charset="0"/>
              </a:rPr>
              <a:t>smaller</a:t>
            </a:r>
            <a:r>
              <a:rPr lang="en-GB" sz="3200" dirty="0">
                <a:latin typeface="Comic Sans MS" panose="030F0702030302020204" pitchFamily="66" charset="0"/>
              </a:rPr>
              <a:t> area, the pressure will be large.  If you exert a smaller force on a </a:t>
            </a:r>
            <a:r>
              <a:rPr lang="en-GB" sz="3200" b="1" dirty="0">
                <a:solidFill>
                  <a:srgbClr val="FF0000"/>
                </a:solidFill>
                <a:latin typeface="Comic Sans MS" panose="030F0702030302020204" pitchFamily="66" charset="0"/>
              </a:rPr>
              <a:t>larger</a:t>
            </a:r>
            <a:r>
              <a:rPr lang="en-GB" sz="3200" dirty="0">
                <a:latin typeface="Comic Sans MS" panose="030F0702030302020204" pitchFamily="66" charset="0"/>
              </a:rPr>
              <a:t> area, the pressure will be small.</a:t>
            </a:r>
          </a:p>
          <a:p>
            <a:pPr algn="ctr"/>
            <a:endParaRPr lang="en-GB" sz="3200" dirty="0">
              <a:latin typeface="Comic Sans MS" panose="030F0702030302020204" pitchFamily="66" charset="0"/>
            </a:endParaRPr>
          </a:p>
          <a:p>
            <a:pPr algn="ctr"/>
            <a:r>
              <a:rPr lang="en-GB" sz="3200" dirty="0">
                <a:latin typeface="Comic Sans MS" panose="030F0702030302020204" pitchFamily="66" charset="0"/>
              </a:rPr>
              <a:t>The units for force is </a:t>
            </a:r>
            <a:r>
              <a:rPr lang="en-GB" sz="3200" b="1" dirty="0">
                <a:solidFill>
                  <a:srgbClr val="FF0000"/>
                </a:solidFill>
                <a:latin typeface="Comic Sans MS" panose="030F0702030302020204" pitchFamily="66" charset="0"/>
              </a:rPr>
              <a:t>N (Newtons)</a:t>
            </a:r>
            <a:r>
              <a:rPr lang="en-GB" sz="3200" b="1" dirty="0">
                <a:latin typeface="Comic Sans MS" panose="030F0702030302020204" pitchFamily="66" charset="0"/>
              </a:rPr>
              <a:t>,</a:t>
            </a:r>
            <a:r>
              <a:rPr lang="en-GB" sz="3200" b="1" dirty="0">
                <a:solidFill>
                  <a:srgbClr val="FF0000"/>
                </a:solidFill>
                <a:latin typeface="Comic Sans MS" panose="030F0702030302020204" pitchFamily="66" charset="0"/>
              </a:rPr>
              <a:t> </a:t>
            </a:r>
            <a:r>
              <a:rPr lang="en-GB" sz="3200" dirty="0">
                <a:latin typeface="Comic Sans MS" panose="030F0702030302020204" pitchFamily="66" charset="0"/>
              </a:rPr>
              <a:t>the units for area is cm</a:t>
            </a:r>
            <a:r>
              <a:rPr lang="en-GB" sz="3200" baseline="30000" dirty="0">
                <a:latin typeface="Comic Sans MS" panose="030F0702030302020204" pitchFamily="66" charset="0"/>
              </a:rPr>
              <a:t>2</a:t>
            </a:r>
            <a:r>
              <a:rPr lang="en-GB" sz="3200" dirty="0">
                <a:latin typeface="Comic Sans MS" panose="030F0702030302020204" pitchFamily="66" charset="0"/>
              </a:rPr>
              <a:t> or m</a:t>
            </a:r>
            <a:r>
              <a:rPr lang="en-GB" sz="3200" baseline="30000" dirty="0">
                <a:latin typeface="Comic Sans MS" panose="030F0702030302020204" pitchFamily="66" charset="0"/>
              </a:rPr>
              <a:t>2</a:t>
            </a:r>
            <a:r>
              <a:rPr lang="en-GB" sz="3200" dirty="0">
                <a:latin typeface="Comic Sans MS" panose="030F0702030302020204" pitchFamily="66" charset="0"/>
              </a:rPr>
              <a:t> and the unit for pressure is </a:t>
            </a:r>
            <a:r>
              <a:rPr lang="en-GB" sz="3200" b="1" dirty="0">
                <a:solidFill>
                  <a:srgbClr val="FF0000"/>
                </a:solidFill>
                <a:latin typeface="Comic Sans MS" panose="030F0702030302020204" pitchFamily="66" charset="0"/>
              </a:rPr>
              <a:t>N/cm</a:t>
            </a:r>
            <a:r>
              <a:rPr lang="en-GB" sz="3200" b="1" baseline="30000" dirty="0">
                <a:solidFill>
                  <a:srgbClr val="FF0000"/>
                </a:solidFill>
                <a:latin typeface="Comic Sans MS" panose="030F0702030302020204" pitchFamily="66" charset="0"/>
              </a:rPr>
              <a:t>2</a:t>
            </a:r>
            <a:r>
              <a:rPr lang="en-GB" sz="3200" b="1" dirty="0">
                <a:solidFill>
                  <a:srgbClr val="FF0000"/>
                </a:solidFill>
                <a:latin typeface="Comic Sans MS" panose="030F0702030302020204" pitchFamily="66" charset="0"/>
              </a:rPr>
              <a:t> </a:t>
            </a:r>
            <a:r>
              <a:rPr lang="en-GB" sz="3200" dirty="0">
                <a:latin typeface="Comic Sans MS" panose="030F0702030302020204" pitchFamily="66" charset="0"/>
              </a:rPr>
              <a:t>or </a:t>
            </a:r>
            <a:r>
              <a:rPr lang="en-GB" sz="3200" b="1" dirty="0">
                <a:solidFill>
                  <a:srgbClr val="FF0000"/>
                </a:solidFill>
                <a:latin typeface="Comic Sans MS" panose="030F0702030302020204" pitchFamily="66" charset="0"/>
              </a:rPr>
              <a:t>N/m</a:t>
            </a:r>
            <a:r>
              <a:rPr lang="en-GB" sz="3200" b="1" baseline="30000" dirty="0">
                <a:solidFill>
                  <a:srgbClr val="FF0000"/>
                </a:solidFill>
                <a:latin typeface="Comic Sans MS" panose="030F0702030302020204" pitchFamily="66" charset="0"/>
              </a:rPr>
              <a:t>2</a:t>
            </a:r>
            <a:endParaRPr lang="en-GB" sz="3200" b="1" dirty="0">
              <a:solidFill>
                <a:srgbClr val="FF0000"/>
              </a:solidFill>
            </a:endParaRPr>
          </a:p>
        </p:txBody>
      </p:sp>
      <p:sp>
        <p:nvSpPr>
          <p:cNvPr id="5" name="TextBox 4">
            <a:extLst>
              <a:ext uri="{FF2B5EF4-FFF2-40B4-BE49-F238E27FC236}">
                <a16:creationId xmlns:a16="http://schemas.microsoft.com/office/drawing/2014/main" id="{DD4F16C6-EE24-4C10-B068-B78DF3A01399}"/>
              </a:ext>
            </a:extLst>
          </p:cNvPr>
          <p:cNvSpPr txBox="1"/>
          <p:nvPr/>
        </p:nvSpPr>
        <p:spPr>
          <a:xfrm>
            <a:off x="114300" y="171450"/>
            <a:ext cx="5372100" cy="769441"/>
          </a:xfrm>
          <a:prstGeom prst="rect">
            <a:avLst/>
          </a:prstGeom>
          <a:noFill/>
        </p:spPr>
        <p:txBody>
          <a:bodyPr wrap="square" rtlCol="0">
            <a:spAutoFit/>
          </a:bodyPr>
          <a:lstStyle/>
          <a:p>
            <a:r>
              <a:rPr lang="en-GB" sz="4400">
                <a:solidFill>
                  <a:srgbClr val="FF0000"/>
                </a:solidFill>
                <a:latin typeface="Comic Sans MS" panose="030F0702030302020204" pitchFamily="66" charset="0"/>
              </a:rPr>
              <a:t>Self-assessment:</a:t>
            </a:r>
            <a:endParaRPr lang="en-GB" sz="4400" dirty="0">
              <a:solidFill>
                <a:srgbClr val="FF0000"/>
              </a:solidFill>
              <a:latin typeface="Comic Sans MS" panose="030F0702030302020204" pitchFamily="66" charset="0"/>
            </a:endParaRPr>
          </a:p>
        </p:txBody>
      </p:sp>
      <p:pic>
        <p:nvPicPr>
          <p:cNvPr id="6" name="Picture 2" descr="Mark, Check, Tick, Red, Correct, Symbol">
            <a:extLst>
              <a:ext uri="{FF2B5EF4-FFF2-40B4-BE49-F238E27FC236}">
                <a16:creationId xmlns:a16="http://schemas.microsoft.com/office/drawing/2014/main" id="{49B6CECC-35FA-4679-84C7-2BB61D5040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2376" y="5197260"/>
            <a:ext cx="1409700" cy="14702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246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5232" y="1104886"/>
            <a:ext cx="8786874" cy="3000821"/>
          </a:xfrm>
          <a:prstGeom prst="rect">
            <a:avLst/>
          </a:prstGeom>
          <a:noFill/>
        </p:spPr>
        <p:txBody>
          <a:bodyPr wrap="square" rtlCol="0">
            <a:spAutoFit/>
          </a:bodyPr>
          <a:lstStyle/>
          <a:p>
            <a:r>
              <a:rPr lang="en-GB" sz="2100" dirty="0">
                <a:latin typeface="Comic Sans MS" panose="030F0702030302020204" pitchFamily="66" charset="0"/>
              </a:rPr>
              <a:t>In winter, some parts of Canada are so cold that the lake freezes over with ice thick enough for a road to be made out of them.  </a:t>
            </a:r>
          </a:p>
          <a:p>
            <a:endParaRPr lang="en-GB" sz="2100" dirty="0">
              <a:latin typeface="Comic Sans MS" panose="030F0702030302020204" pitchFamily="66" charset="0"/>
            </a:endParaRPr>
          </a:p>
          <a:p>
            <a:r>
              <a:rPr lang="en-GB" sz="2100" dirty="0">
                <a:latin typeface="Comic Sans MS" panose="030F0702030302020204" pitchFamily="66" charset="0"/>
              </a:rPr>
              <a:t>But the ice is only thick enough to support trucks for two months of the year, dozens of drivers have been killed since the first ice roads were built 50 years ago.</a:t>
            </a:r>
          </a:p>
          <a:p>
            <a:endParaRPr lang="en-GB" sz="2100" dirty="0">
              <a:latin typeface="Comic Sans MS" panose="030F0702030302020204" pitchFamily="66" charset="0"/>
            </a:endParaRPr>
          </a:p>
          <a:p>
            <a:r>
              <a:rPr lang="en-GB" sz="2100" dirty="0">
                <a:latin typeface="Comic Sans MS" panose="030F0702030302020204" pitchFamily="66" charset="0"/>
              </a:rPr>
              <a:t>Perhaps it’s something to do with earning £45,000 in two months that makes them do it?</a:t>
            </a:r>
          </a:p>
        </p:txBody>
      </p:sp>
      <p:sp>
        <p:nvSpPr>
          <p:cNvPr id="8" name="TextBox 7"/>
          <p:cNvSpPr txBox="1"/>
          <p:nvPr/>
        </p:nvSpPr>
        <p:spPr>
          <a:xfrm>
            <a:off x="304771" y="4276730"/>
            <a:ext cx="3600479" cy="2308324"/>
          </a:xfrm>
          <a:prstGeom prst="rect">
            <a:avLst/>
          </a:prstGeom>
          <a:solidFill>
            <a:srgbClr val="F0FEFE"/>
          </a:solidFill>
        </p:spPr>
        <p:txBody>
          <a:bodyPr wrap="square" rtlCol="0">
            <a:spAutoFit/>
          </a:bodyPr>
          <a:lstStyle/>
          <a:p>
            <a:pPr algn="ctr"/>
            <a:r>
              <a:rPr lang="en-GB" sz="2400" i="1" dirty="0">
                <a:solidFill>
                  <a:srgbClr val="0070C0"/>
                </a:solidFill>
                <a:latin typeface="Comic Sans MS" panose="030F0702030302020204" pitchFamily="66" charset="0"/>
              </a:rPr>
              <a:t>Think &gt; Pair &gt; Share:  </a:t>
            </a:r>
            <a:r>
              <a:rPr lang="en-GB" sz="2400" i="1" dirty="0">
                <a:latin typeface="Comic Sans MS" panose="030F0702030302020204" pitchFamily="66" charset="0"/>
              </a:rPr>
              <a:t>If you were a truck driver would you think about doing the job or is it too risky?  Explain you answer.</a:t>
            </a:r>
          </a:p>
        </p:txBody>
      </p:sp>
      <p:sp>
        <p:nvSpPr>
          <p:cNvPr id="2" name="TextBox 1">
            <a:extLst>
              <a:ext uri="{FF2B5EF4-FFF2-40B4-BE49-F238E27FC236}">
                <a16:creationId xmlns:a16="http://schemas.microsoft.com/office/drawing/2014/main" id="{D79F4B4C-80E8-43AB-B464-DA980B7DA728}"/>
              </a:ext>
            </a:extLst>
          </p:cNvPr>
          <p:cNvSpPr txBox="1"/>
          <p:nvPr/>
        </p:nvSpPr>
        <p:spPr>
          <a:xfrm>
            <a:off x="800101" y="161925"/>
            <a:ext cx="7715250" cy="923330"/>
          </a:xfrm>
          <a:prstGeom prst="rect">
            <a:avLst/>
          </a:prstGeom>
          <a:noFill/>
        </p:spPr>
        <p:txBody>
          <a:bodyPr wrap="square" rtlCol="0">
            <a:spAutoFit/>
          </a:bodyPr>
          <a:lstStyle/>
          <a:p>
            <a:pPr algn="ctr"/>
            <a:r>
              <a:rPr lang="en-GB" sz="5400" dirty="0">
                <a:solidFill>
                  <a:srgbClr val="0070C0"/>
                </a:solidFill>
                <a:latin typeface="Comic Sans MS" panose="030F0702030302020204" pitchFamily="66" charset="0"/>
              </a:rPr>
              <a:t>Don’t crack the ice!!</a:t>
            </a:r>
          </a:p>
        </p:txBody>
      </p:sp>
      <p:pic>
        <p:nvPicPr>
          <p:cNvPr id="2050" name="Picture 2">
            <a:extLst>
              <a:ext uri="{FF2B5EF4-FFF2-40B4-BE49-F238E27FC236}">
                <a16:creationId xmlns:a16="http://schemas.microsoft.com/office/drawing/2014/main" id="{9D0F49FA-EF78-4199-A270-F41E8FBFFB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2925" y="3930984"/>
            <a:ext cx="4157663" cy="275556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0974" y="1164032"/>
            <a:ext cx="8753475" cy="1200329"/>
          </a:xfrm>
          <a:prstGeom prst="rect">
            <a:avLst/>
          </a:prstGeom>
          <a:noFill/>
        </p:spPr>
        <p:txBody>
          <a:bodyPr wrap="square" rtlCol="0">
            <a:spAutoFit/>
          </a:bodyPr>
          <a:lstStyle/>
          <a:p>
            <a:pPr algn="ctr"/>
            <a:r>
              <a:rPr lang="en-GB" sz="3600" dirty="0">
                <a:solidFill>
                  <a:srgbClr val="0070C0"/>
                </a:solidFill>
                <a:latin typeface="Comic Sans MS" panose="030F0702030302020204" pitchFamily="66" charset="0"/>
              </a:rPr>
              <a:t>Think &gt; Pair &gt; Share: </a:t>
            </a:r>
            <a:r>
              <a:rPr lang="en-GB" sz="3600" dirty="0">
                <a:latin typeface="Comic Sans MS" panose="030F0702030302020204" pitchFamily="66" charset="0"/>
              </a:rPr>
              <a:t>What do we mean by the word ‘pressure’?</a:t>
            </a:r>
          </a:p>
        </p:txBody>
      </p:sp>
      <p:sp>
        <p:nvSpPr>
          <p:cNvPr id="7" name="TextBox 6"/>
          <p:cNvSpPr txBox="1"/>
          <p:nvPr/>
        </p:nvSpPr>
        <p:spPr>
          <a:xfrm>
            <a:off x="600045" y="4730243"/>
            <a:ext cx="4381530" cy="1815882"/>
          </a:xfrm>
          <a:prstGeom prst="rect">
            <a:avLst/>
          </a:prstGeom>
          <a:solidFill>
            <a:srgbClr val="F0FEFE"/>
          </a:solidFill>
        </p:spPr>
        <p:txBody>
          <a:bodyPr wrap="square" rtlCol="0">
            <a:spAutoFit/>
          </a:bodyPr>
          <a:lstStyle/>
          <a:p>
            <a:pPr algn="ctr"/>
            <a:r>
              <a:rPr lang="en-GB" sz="2800" b="1" i="1" dirty="0">
                <a:solidFill>
                  <a:srgbClr val="0070C0"/>
                </a:solidFill>
                <a:latin typeface="Comic Sans MS" panose="030F0702030302020204" pitchFamily="66" charset="0"/>
              </a:rPr>
              <a:t>Task: </a:t>
            </a:r>
            <a:r>
              <a:rPr lang="en-GB" sz="2800" i="1" dirty="0">
                <a:latin typeface="Comic Sans MS" panose="030F0702030302020204" pitchFamily="66" charset="0"/>
              </a:rPr>
              <a:t>Look at the photo.</a:t>
            </a:r>
          </a:p>
          <a:p>
            <a:pPr algn="ctr"/>
            <a:r>
              <a:rPr lang="en-GB" sz="2800" i="1" dirty="0">
                <a:latin typeface="Comic Sans MS" panose="030F0702030302020204" pitchFamily="66" charset="0"/>
              </a:rPr>
              <a:t>How does the truck spread its weight over a large area? </a:t>
            </a:r>
          </a:p>
        </p:txBody>
      </p:sp>
      <p:sp>
        <p:nvSpPr>
          <p:cNvPr id="6" name="TextBox 5">
            <a:extLst>
              <a:ext uri="{FF2B5EF4-FFF2-40B4-BE49-F238E27FC236}">
                <a16:creationId xmlns:a16="http://schemas.microsoft.com/office/drawing/2014/main" id="{4210A914-6931-48AA-ABF4-820B370C5B0C}"/>
              </a:ext>
            </a:extLst>
          </p:cNvPr>
          <p:cNvSpPr txBox="1"/>
          <p:nvPr/>
        </p:nvSpPr>
        <p:spPr>
          <a:xfrm>
            <a:off x="800101" y="161925"/>
            <a:ext cx="7715250" cy="923330"/>
          </a:xfrm>
          <a:prstGeom prst="rect">
            <a:avLst/>
          </a:prstGeom>
          <a:noFill/>
        </p:spPr>
        <p:txBody>
          <a:bodyPr wrap="square" rtlCol="0">
            <a:spAutoFit/>
          </a:bodyPr>
          <a:lstStyle/>
          <a:p>
            <a:pPr algn="ctr"/>
            <a:r>
              <a:rPr lang="en-GB" sz="5400" dirty="0">
                <a:solidFill>
                  <a:srgbClr val="0070C0"/>
                </a:solidFill>
                <a:latin typeface="Comic Sans MS" panose="030F0702030302020204" pitchFamily="66" charset="0"/>
              </a:rPr>
              <a:t>Don’t crack the ice!!</a:t>
            </a:r>
          </a:p>
        </p:txBody>
      </p:sp>
      <p:sp>
        <p:nvSpPr>
          <p:cNvPr id="2" name="Rectangle 1">
            <a:extLst>
              <a:ext uri="{FF2B5EF4-FFF2-40B4-BE49-F238E27FC236}">
                <a16:creationId xmlns:a16="http://schemas.microsoft.com/office/drawing/2014/main" id="{5AB7C600-6251-49C7-888B-0626F5C4472E}"/>
              </a:ext>
            </a:extLst>
          </p:cNvPr>
          <p:cNvSpPr/>
          <p:nvPr/>
        </p:nvSpPr>
        <p:spPr>
          <a:xfrm>
            <a:off x="228599" y="2570887"/>
            <a:ext cx="8772526" cy="1815882"/>
          </a:xfrm>
          <a:prstGeom prst="rect">
            <a:avLst/>
          </a:prstGeom>
          <a:ln w="28575">
            <a:solidFill>
              <a:schemeClr val="tx1"/>
            </a:solidFill>
          </a:ln>
        </p:spPr>
        <p:txBody>
          <a:bodyPr wrap="square">
            <a:spAutoFit/>
          </a:bodyPr>
          <a:lstStyle/>
          <a:p>
            <a:r>
              <a:rPr lang="en-GB" sz="2800" dirty="0">
                <a:latin typeface="Comic Sans MS" panose="030F0702030302020204" pitchFamily="66" charset="0"/>
              </a:rPr>
              <a:t>In science, pressure is the amount of force pushing on a certain area.</a:t>
            </a:r>
          </a:p>
          <a:p>
            <a:pPr marL="457200" indent="-457200">
              <a:buFont typeface="Arial" panose="020B0604020202020204" pitchFamily="34" charset="0"/>
              <a:buChar char="•"/>
            </a:pPr>
            <a:r>
              <a:rPr lang="en-GB" sz="2800" dirty="0">
                <a:latin typeface="Comic Sans MS" panose="030F0702030302020204" pitchFamily="66" charset="0"/>
              </a:rPr>
              <a:t>The bigger the force, the bigger the pressure</a:t>
            </a:r>
          </a:p>
          <a:p>
            <a:pPr marL="457200" indent="-457200">
              <a:buFont typeface="Arial" panose="020B0604020202020204" pitchFamily="34" charset="0"/>
              <a:buChar char="•"/>
            </a:pPr>
            <a:r>
              <a:rPr lang="en-GB" sz="2800" dirty="0">
                <a:latin typeface="Comic Sans MS" panose="030F0702030302020204" pitchFamily="66" charset="0"/>
              </a:rPr>
              <a:t>The bigger the area, the smaller the pressure</a:t>
            </a:r>
          </a:p>
        </p:txBody>
      </p:sp>
      <p:pic>
        <p:nvPicPr>
          <p:cNvPr id="3074" name="Picture 2" descr="Deutz, 1957, Classic, Vintage, Oldster">
            <a:extLst>
              <a:ext uri="{FF2B5EF4-FFF2-40B4-BE49-F238E27FC236}">
                <a16:creationId xmlns:a16="http://schemas.microsoft.com/office/drawing/2014/main" id="{F442370D-E150-4204-9300-2B4C9EBA21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1741" y="4533899"/>
            <a:ext cx="2879772" cy="2200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6776" y="1268760"/>
            <a:ext cx="8793096" cy="4893647"/>
          </a:xfrm>
          <a:prstGeom prst="rect">
            <a:avLst/>
          </a:prstGeom>
          <a:noFill/>
        </p:spPr>
        <p:txBody>
          <a:bodyPr wrap="square" rtlCol="0">
            <a:spAutoFit/>
          </a:bodyPr>
          <a:lstStyle/>
          <a:p>
            <a:pPr algn="just"/>
            <a:r>
              <a:rPr lang="en-GB" sz="2400" dirty="0">
                <a:latin typeface="Comic Sans MS" panose="030F0702030302020204" pitchFamily="66" charset="0"/>
              </a:rPr>
              <a:t>Scientists can calculate how much pressure a truck exerts on the ice using this equations:</a:t>
            </a:r>
          </a:p>
          <a:p>
            <a:pPr algn="just"/>
            <a:endParaRPr lang="en-GB" sz="2400" i="1" dirty="0">
              <a:solidFill>
                <a:srgbClr val="002060"/>
              </a:solidFill>
            </a:endParaRPr>
          </a:p>
          <a:p>
            <a:pPr algn="just"/>
            <a:endParaRPr lang="en-GB" sz="2400" i="1" dirty="0">
              <a:solidFill>
                <a:srgbClr val="002060"/>
              </a:solidFill>
            </a:endParaRPr>
          </a:p>
          <a:p>
            <a:pPr algn="just"/>
            <a:endParaRPr lang="en-GB" sz="2400" i="1" dirty="0">
              <a:solidFill>
                <a:srgbClr val="002060"/>
              </a:solidFill>
            </a:endParaRPr>
          </a:p>
          <a:p>
            <a:pPr algn="just"/>
            <a:endParaRPr lang="en-GB" sz="2400" i="1" dirty="0">
              <a:solidFill>
                <a:srgbClr val="002060"/>
              </a:solidFill>
            </a:endParaRPr>
          </a:p>
          <a:p>
            <a:pPr algn="just"/>
            <a:endParaRPr lang="en-GB" sz="2400" i="1" dirty="0">
              <a:solidFill>
                <a:srgbClr val="002060"/>
              </a:solidFill>
            </a:endParaRPr>
          </a:p>
          <a:p>
            <a:pPr algn="just"/>
            <a:endParaRPr lang="en-GB" sz="2400" i="1" dirty="0">
              <a:solidFill>
                <a:srgbClr val="002060"/>
              </a:solidFill>
            </a:endParaRPr>
          </a:p>
          <a:p>
            <a:pPr algn="just"/>
            <a:endParaRPr lang="en-GB" sz="2400" i="1" dirty="0">
              <a:solidFill>
                <a:srgbClr val="002060"/>
              </a:solidFill>
            </a:endParaRPr>
          </a:p>
          <a:p>
            <a:pPr algn="just"/>
            <a:endParaRPr lang="en-GB" sz="2400" i="1" dirty="0">
              <a:solidFill>
                <a:srgbClr val="002060"/>
              </a:solidFill>
              <a:latin typeface="Comic Sans MS" panose="030F0702030302020204" pitchFamily="66" charset="0"/>
            </a:endParaRPr>
          </a:p>
          <a:p>
            <a:pPr algn="ctr"/>
            <a:r>
              <a:rPr lang="en-GB" sz="2400" dirty="0">
                <a:latin typeface="Comic Sans MS" panose="030F0702030302020204" pitchFamily="66" charset="0"/>
              </a:rPr>
              <a:t>The scientists need to know the weight of the truck and the area of the truck in contact with the ice to work out the pressure.</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530" y="2444130"/>
            <a:ext cx="3571374" cy="13171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5116144" y="2129007"/>
            <a:ext cx="3920352" cy="1200329"/>
          </a:xfrm>
          <a:prstGeom prst="rect">
            <a:avLst/>
          </a:prstGeom>
          <a:noFill/>
        </p:spPr>
        <p:txBody>
          <a:bodyPr wrap="square" rtlCol="0">
            <a:spAutoFit/>
          </a:bodyPr>
          <a:lstStyle/>
          <a:p>
            <a:r>
              <a:rPr lang="en-GB" sz="2400" dirty="0">
                <a:solidFill>
                  <a:srgbClr val="00B050"/>
                </a:solidFill>
                <a:latin typeface="Arial Rounded MT Bold" panose="020F0704030504030204" pitchFamily="34" charset="0"/>
              </a:rPr>
              <a:t>Force – Newtons</a:t>
            </a:r>
          </a:p>
          <a:p>
            <a:r>
              <a:rPr lang="en-GB" sz="2400" dirty="0">
                <a:solidFill>
                  <a:srgbClr val="0070C0"/>
                </a:solidFill>
                <a:latin typeface="Arial Rounded MT Bold" panose="020F0704030504030204" pitchFamily="34" charset="0"/>
              </a:rPr>
              <a:t>Area – m</a:t>
            </a:r>
            <a:r>
              <a:rPr lang="en-GB" sz="2400" baseline="30000" dirty="0">
                <a:solidFill>
                  <a:srgbClr val="0070C0"/>
                </a:solidFill>
                <a:latin typeface="Arial Rounded MT Bold" panose="020F0704030504030204" pitchFamily="34" charset="0"/>
              </a:rPr>
              <a:t>2</a:t>
            </a:r>
            <a:r>
              <a:rPr lang="en-GB" sz="2400" dirty="0">
                <a:solidFill>
                  <a:srgbClr val="0070C0"/>
                </a:solidFill>
                <a:latin typeface="Arial Rounded MT Bold" panose="020F0704030504030204" pitchFamily="34" charset="0"/>
              </a:rPr>
              <a:t> or cm</a:t>
            </a:r>
            <a:r>
              <a:rPr lang="en-GB" sz="2400" baseline="30000" dirty="0">
                <a:solidFill>
                  <a:srgbClr val="0070C0"/>
                </a:solidFill>
                <a:latin typeface="Arial Rounded MT Bold" panose="020F0704030504030204" pitchFamily="34" charset="0"/>
              </a:rPr>
              <a:t>2</a:t>
            </a:r>
          </a:p>
          <a:p>
            <a:r>
              <a:rPr lang="en-GB" sz="2400" dirty="0">
                <a:solidFill>
                  <a:srgbClr val="FF0000"/>
                </a:solidFill>
                <a:latin typeface="Arial Rounded MT Bold" panose="020F0704030504030204" pitchFamily="34" charset="0"/>
              </a:rPr>
              <a:t>Pressure – N/m</a:t>
            </a:r>
            <a:r>
              <a:rPr lang="en-GB" sz="2400" baseline="30000" dirty="0">
                <a:solidFill>
                  <a:srgbClr val="FF0000"/>
                </a:solidFill>
                <a:latin typeface="Arial Rounded MT Bold" panose="020F0704030504030204" pitchFamily="34" charset="0"/>
              </a:rPr>
              <a:t>2 </a:t>
            </a:r>
            <a:r>
              <a:rPr lang="en-GB" sz="2400" dirty="0">
                <a:solidFill>
                  <a:srgbClr val="FF0000"/>
                </a:solidFill>
                <a:latin typeface="Arial Rounded MT Bold" panose="020F0704030504030204" pitchFamily="34" charset="0"/>
              </a:rPr>
              <a:t>or N/cm</a:t>
            </a:r>
            <a:r>
              <a:rPr lang="en-GB" sz="2400" baseline="30000" dirty="0">
                <a:solidFill>
                  <a:srgbClr val="FF0000"/>
                </a:solidFill>
                <a:latin typeface="Arial Rounded MT Bold" panose="020F0704030504030204" pitchFamily="34" charset="0"/>
              </a:rPr>
              <a:t>2</a:t>
            </a:r>
          </a:p>
        </p:txBody>
      </p:sp>
      <p:sp>
        <p:nvSpPr>
          <p:cNvPr id="3" name="TextBox 2">
            <a:extLst>
              <a:ext uri="{FF2B5EF4-FFF2-40B4-BE49-F238E27FC236}">
                <a16:creationId xmlns:a16="http://schemas.microsoft.com/office/drawing/2014/main" id="{98612F62-1D12-44AE-AC44-F7A314DDE0E6}"/>
              </a:ext>
            </a:extLst>
          </p:cNvPr>
          <p:cNvSpPr txBox="1"/>
          <p:nvPr/>
        </p:nvSpPr>
        <p:spPr>
          <a:xfrm>
            <a:off x="571500" y="228600"/>
            <a:ext cx="8096250" cy="923330"/>
          </a:xfrm>
          <a:prstGeom prst="rect">
            <a:avLst/>
          </a:prstGeom>
          <a:noFill/>
        </p:spPr>
        <p:txBody>
          <a:bodyPr wrap="square" rtlCol="0">
            <a:spAutoFit/>
          </a:bodyPr>
          <a:lstStyle/>
          <a:p>
            <a:pPr algn="ctr"/>
            <a:r>
              <a:rPr lang="en-GB" sz="5400" dirty="0">
                <a:solidFill>
                  <a:srgbClr val="0070C0"/>
                </a:solidFill>
                <a:latin typeface="Comic Sans MS" panose="030F0702030302020204" pitchFamily="66" charset="0"/>
              </a:rPr>
              <a:t>Calculating pressure</a:t>
            </a:r>
          </a:p>
        </p:txBody>
      </p:sp>
      <p:pic>
        <p:nvPicPr>
          <p:cNvPr id="11" name="Picture 10">
            <a:extLst>
              <a:ext uri="{FF2B5EF4-FFF2-40B4-BE49-F238E27FC236}">
                <a16:creationId xmlns:a16="http://schemas.microsoft.com/office/drawing/2014/main" id="{1836CC3F-DE8B-4AC0-8DFC-658939C5FC63}"/>
              </a:ext>
            </a:extLst>
          </p:cNvPr>
          <p:cNvPicPr>
            <a:picLocks noChangeAspect="1"/>
          </p:cNvPicPr>
          <p:nvPr/>
        </p:nvPicPr>
        <p:blipFill>
          <a:blip r:embed="rId4"/>
          <a:stretch>
            <a:fillRect/>
          </a:stretch>
        </p:blipFill>
        <p:spPr>
          <a:xfrm>
            <a:off x="2874562" y="2397559"/>
            <a:ext cx="2712380" cy="244114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D1AFB07-59A5-4C16-A525-B6908B6B4916}"/>
              </a:ext>
            </a:extLst>
          </p:cNvPr>
          <p:cNvSpPr txBox="1"/>
          <p:nvPr/>
        </p:nvSpPr>
        <p:spPr>
          <a:xfrm>
            <a:off x="161924" y="228600"/>
            <a:ext cx="4029075" cy="769441"/>
          </a:xfrm>
          <a:prstGeom prst="rect">
            <a:avLst/>
          </a:prstGeom>
          <a:noFill/>
        </p:spPr>
        <p:txBody>
          <a:bodyPr wrap="square" rtlCol="0">
            <a:spAutoFit/>
          </a:bodyPr>
          <a:lstStyle/>
          <a:p>
            <a:r>
              <a:rPr lang="en-GB" sz="4400" dirty="0">
                <a:solidFill>
                  <a:srgbClr val="0070C0"/>
                </a:solidFill>
                <a:latin typeface="Comic Sans MS" panose="030F0702030302020204" pitchFamily="66" charset="0"/>
              </a:rPr>
              <a:t>Quick Check</a:t>
            </a:r>
          </a:p>
        </p:txBody>
      </p:sp>
      <p:sp>
        <p:nvSpPr>
          <p:cNvPr id="6" name="TextBox 5">
            <a:extLst>
              <a:ext uri="{FF2B5EF4-FFF2-40B4-BE49-F238E27FC236}">
                <a16:creationId xmlns:a16="http://schemas.microsoft.com/office/drawing/2014/main" id="{E2E46DED-39F1-4E49-A029-BC6353F59690}"/>
              </a:ext>
            </a:extLst>
          </p:cNvPr>
          <p:cNvSpPr txBox="1"/>
          <p:nvPr/>
        </p:nvSpPr>
        <p:spPr>
          <a:xfrm>
            <a:off x="285750" y="1190625"/>
            <a:ext cx="8667750" cy="3323987"/>
          </a:xfrm>
          <a:prstGeom prst="rect">
            <a:avLst/>
          </a:prstGeom>
          <a:noFill/>
        </p:spPr>
        <p:txBody>
          <a:bodyPr wrap="square" rtlCol="0">
            <a:spAutoFit/>
          </a:bodyPr>
          <a:lstStyle/>
          <a:p>
            <a:r>
              <a:rPr lang="en-GB" sz="3000" dirty="0">
                <a:latin typeface="Comic Sans MS" panose="030F0702030302020204" pitchFamily="66" charset="0"/>
              </a:rPr>
              <a:t>A hippopotamus has a mass of 3.5 tonnes (3500kg). His four feet cover an area of 0.5m</a:t>
            </a:r>
            <a:r>
              <a:rPr lang="en-GB" sz="3000" baseline="30000" dirty="0">
                <a:latin typeface="Comic Sans MS" panose="030F0702030302020204" pitchFamily="66" charset="0"/>
              </a:rPr>
              <a:t>2</a:t>
            </a:r>
            <a:r>
              <a:rPr lang="en-GB" sz="3000" dirty="0">
                <a:latin typeface="Comic Sans MS" panose="030F0702030302020204" pitchFamily="66" charset="0"/>
              </a:rPr>
              <a:t> in total.  </a:t>
            </a:r>
          </a:p>
          <a:p>
            <a:endParaRPr lang="en-GB" sz="3000" dirty="0">
              <a:latin typeface="Comic Sans MS" panose="030F0702030302020204" pitchFamily="66" charset="0"/>
            </a:endParaRPr>
          </a:p>
          <a:p>
            <a:pPr marL="342900" indent="-342900">
              <a:buAutoNum type="alphaLcParenR"/>
            </a:pPr>
            <a:r>
              <a:rPr lang="en-GB" sz="3000" dirty="0">
                <a:latin typeface="Comic Sans MS" panose="030F0702030302020204" pitchFamily="66" charset="0"/>
              </a:rPr>
              <a:t> What does the hippo weigh? (Remember: 1kg = 10N)</a:t>
            </a:r>
          </a:p>
          <a:p>
            <a:pPr marL="342900" indent="-342900">
              <a:buAutoNum type="alphaLcParenR"/>
            </a:pPr>
            <a:r>
              <a:rPr lang="en-GB" sz="3000" dirty="0">
                <a:latin typeface="Comic Sans MS" panose="030F0702030302020204" pitchFamily="66" charset="0"/>
              </a:rPr>
              <a:t> What is the hippo’s pressure on the ground?</a:t>
            </a:r>
          </a:p>
        </p:txBody>
      </p:sp>
      <p:pic>
        <p:nvPicPr>
          <p:cNvPr id="4098" name="Picture 2" descr="Hippo, Mouth, Teeth, Large, Cartoon">
            <a:extLst>
              <a:ext uri="{FF2B5EF4-FFF2-40B4-BE49-F238E27FC236}">
                <a16:creationId xmlns:a16="http://schemas.microsoft.com/office/drawing/2014/main" id="{047C5E2B-9AC9-433D-BF12-F7FD82E3D8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6410885" y="4867275"/>
            <a:ext cx="2437840" cy="1809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1593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F900504-687B-4115-BE8D-8A3354ECA845}"/>
              </a:ext>
            </a:extLst>
          </p:cNvPr>
          <p:cNvSpPr txBox="1"/>
          <p:nvPr/>
        </p:nvSpPr>
        <p:spPr>
          <a:xfrm>
            <a:off x="276225" y="1181100"/>
            <a:ext cx="8667750" cy="3785652"/>
          </a:xfrm>
          <a:prstGeom prst="rect">
            <a:avLst/>
          </a:prstGeom>
          <a:noFill/>
        </p:spPr>
        <p:txBody>
          <a:bodyPr wrap="square" rtlCol="0">
            <a:spAutoFit/>
          </a:bodyPr>
          <a:lstStyle/>
          <a:p>
            <a:r>
              <a:rPr lang="en-GB" sz="3000" dirty="0">
                <a:latin typeface="Comic Sans MS" panose="030F0702030302020204" pitchFamily="66" charset="0"/>
              </a:rPr>
              <a:t>A hippopotamus has a mass of 3.5 tonnes (3500kg). His four feet cover an area of 0.5m</a:t>
            </a:r>
            <a:r>
              <a:rPr lang="en-GB" sz="3000" baseline="30000" dirty="0">
                <a:latin typeface="Comic Sans MS" panose="030F0702030302020204" pitchFamily="66" charset="0"/>
              </a:rPr>
              <a:t>2</a:t>
            </a:r>
            <a:r>
              <a:rPr lang="en-GB" sz="3000" dirty="0">
                <a:latin typeface="Comic Sans MS" panose="030F0702030302020204" pitchFamily="66" charset="0"/>
              </a:rPr>
              <a:t> in total.  </a:t>
            </a:r>
          </a:p>
          <a:p>
            <a:endParaRPr lang="en-GB" sz="3000" dirty="0">
              <a:latin typeface="Comic Sans MS" panose="030F0702030302020204" pitchFamily="66" charset="0"/>
            </a:endParaRPr>
          </a:p>
          <a:p>
            <a:pPr marL="342900" indent="-342900">
              <a:buAutoNum type="alphaLcParenR"/>
            </a:pPr>
            <a:r>
              <a:rPr lang="en-GB" sz="3000" dirty="0">
                <a:latin typeface="Comic Sans MS" panose="030F0702030302020204" pitchFamily="66" charset="0"/>
              </a:rPr>
              <a:t> Weight = 3500kg x 10N = 35,000N</a:t>
            </a:r>
          </a:p>
          <a:p>
            <a:pPr marL="342900" indent="-342900">
              <a:buAutoNum type="alphaLcParenR"/>
            </a:pPr>
            <a:r>
              <a:rPr lang="en-GB" sz="3000" dirty="0">
                <a:latin typeface="Comic Sans MS" panose="030F0702030302020204" pitchFamily="66" charset="0"/>
              </a:rPr>
              <a:t> Pressure = force/area</a:t>
            </a:r>
          </a:p>
          <a:p>
            <a:pPr lvl="1"/>
            <a:r>
              <a:rPr lang="en-GB" sz="3000" dirty="0">
                <a:latin typeface="Comic Sans MS" panose="030F0702030302020204" pitchFamily="66" charset="0"/>
              </a:rPr>
              <a:t>			   = 35,000N/0.5m</a:t>
            </a:r>
            <a:r>
              <a:rPr lang="en-GB" sz="3000" baseline="30000" dirty="0">
                <a:latin typeface="Comic Sans MS" panose="030F0702030302020204" pitchFamily="66" charset="0"/>
              </a:rPr>
              <a:t>2</a:t>
            </a:r>
          </a:p>
          <a:p>
            <a:pPr lvl="1"/>
            <a:r>
              <a:rPr lang="en-GB" sz="3000" baseline="30000" dirty="0">
                <a:latin typeface="Comic Sans MS" panose="030F0702030302020204" pitchFamily="66" charset="0"/>
              </a:rPr>
              <a:t>			     </a:t>
            </a:r>
            <a:r>
              <a:rPr lang="en-GB" sz="3000" dirty="0">
                <a:latin typeface="Comic Sans MS" panose="030F0702030302020204" pitchFamily="66" charset="0"/>
              </a:rPr>
              <a:t>= 70,000N/m</a:t>
            </a:r>
            <a:r>
              <a:rPr lang="en-GB" sz="3000" baseline="30000" dirty="0">
                <a:latin typeface="Comic Sans MS" panose="030F0702030302020204" pitchFamily="66" charset="0"/>
              </a:rPr>
              <a:t>2</a:t>
            </a:r>
          </a:p>
        </p:txBody>
      </p:sp>
      <p:sp>
        <p:nvSpPr>
          <p:cNvPr id="5" name="TextBox 4">
            <a:extLst>
              <a:ext uri="{FF2B5EF4-FFF2-40B4-BE49-F238E27FC236}">
                <a16:creationId xmlns:a16="http://schemas.microsoft.com/office/drawing/2014/main" id="{8830118C-4FCD-4706-931A-B3B0031DB1DF}"/>
              </a:ext>
            </a:extLst>
          </p:cNvPr>
          <p:cNvSpPr txBox="1"/>
          <p:nvPr/>
        </p:nvSpPr>
        <p:spPr>
          <a:xfrm>
            <a:off x="114300" y="285750"/>
            <a:ext cx="5372100" cy="769441"/>
          </a:xfrm>
          <a:prstGeom prst="rect">
            <a:avLst/>
          </a:prstGeom>
          <a:noFill/>
        </p:spPr>
        <p:txBody>
          <a:bodyPr wrap="square" rtlCol="0">
            <a:spAutoFit/>
          </a:bodyPr>
          <a:lstStyle/>
          <a:p>
            <a:r>
              <a:rPr lang="en-GB" sz="4400" dirty="0">
                <a:solidFill>
                  <a:srgbClr val="FF0000"/>
                </a:solidFill>
                <a:latin typeface="Comic Sans MS" panose="030F0702030302020204" pitchFamily="66" charset="0"/>
              </a:rPr>
              <a:t>Self-assessment:</a:t>
            </a:r>
          </a:p>
        </p:txBody>
      </p:sp>
      <p:pic>
        <p:nvPicPr>
          <p:cNvPr id="5122" name="Picture 2" descr="Mark, Check, Tick, Red, Correct, Symbol">
            <a:extLst>
              <a:ext uri="{FF2B5EF4-FFF2-40B4-BE49-F238E27FC236}">
                <a16:creationId xmlns:a16="http://schemas.microsoft.com/office/drawing/2014/main" id="{20769A33-6E21-422F-968C-579514C67C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72300" y="4619625"/>
            <a:ext cx="1990949" cy="2076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3111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957" y="116632"/>
            <a:ext cx="8928992" cy="6074618"/>
          </a:xfrm>
        </p:spPr>
        <p:txBody>
          <a:bodyPr>
            <a:normAutofit/>
          </a:bodyPr>
          <a:lstStyle/>
          <a:p>
            <a:pPr marL="0" indent="0">
              <a:buNone/>
              <a:defRPr sz="1000"/>
            </a:pPr>
            <a:r>
              <a:rPr lang="en-GB" sz="2400" dirty="0">
                <a:latin typeface="Comic Sans MS" panose="030F0702030302020204" pitchFamily="66" charset="0"/>
                <a:cs typeface="Arial"/>
              </a:rPr>
              <a:t>Dave and Vicky are playing on the beach. Dave's weight is 800 N and Vicky's is 650 N.</a:t>
            </a:r>
          </a:p>
          <a:p>
            <a:pPr marL="0" indent="0">
              <a:buNone/>
              <a:defRPr sz="1000"/>
            </a:pPr>
            <a:endParaRPr lang="en-GB" sz="1200" dirty="0">
              <a:latin typeface="Comic Sans MS" panose="030F0702030302020204" pitchFamily="66" charset="0"/>
              <a:cs typeface="Arial"/>
            </a:endParaRPr>
          </a:p>
          <a:p>
            <a:pPr marL="0" indent="0">
              <a:buNone/>
              <a:defRPr sz="1000"/>
            </a:pPr>
            <a:r>
              <a:rPr lang="en-GB" sz="2200" dirty="0">
                <a:solidFill>
                  <a:srgbClr val="0070C0"/>
                </a:solidFill>
                <a:latin typeface="Comic Sans MS" panose="030F0702030302020204" pitchFamily="66" charset="0"/>
                <a:cs typeface="Arial"/>
              </a:rPr>
              <a:t>Task: </a:t>
            </a:r>
            <a:r>
              <a:rPr lang="en-GB" sz="2200" dirty="0">
                <a:latin typeface="Comic Sans MS" panose="030F0702030302020204" pitchFamily="66" charset="0"/>
                <a:cs typeface="Arial"/>
              </a:rPr>
              <a:t>Use the table to work out the pressure they put on the beach when they are doing the following:</a:t>
            </a:r>
          </a:p>
          <a:p>
            <a:pPr>
              <a:defRPr sz="1000"/>
            </a:pPr>
            <a:endParaRPr lang="en-GB" sz="1400" dirty="0">
              <a:latin typeface="Comic Sans MS" panose="030F0702030302020204" pitchFamily="66" charset="0"/>
              <a:cs typeface="Arial"/>
            </a:endParaRPr>
          </a:p>
          <a:p>
            <a:pPr>
              <a:defRPr sz="1000"/>
            </a:pPr>
            <a:r>
              <a:rPr lang="en-GB" sz="2200" dirty="0">
                <a:latin typeface="Comic Sans MS" panose="030F0702030302020204" pitchFamily="66" charset="0"/>
                <a:cs typeface="Arial"/>
              </a:rPr>
              <a:t>    standing on one hand</a:t>
            </a:r>
          </a:p>
          <a:p>
            <a:pPr>
              <a:defRPr sz="1000"/>
            </a:pPr>
            <a:r>
              <a:rPr lang="en-GB" sz="2200" dirty="0">
                <a:latin typeface="Comic Sans MS" panose="030F0702030302020204" pitchFamily="66" charset="0"/>
                <a:cs typeface="Arial"/>
              </a:rPr>
              <a:t>    standing on both hands</a:t>
            </a:r>
          </a:p>
          <a:p>
            <a:pPr>
              <a:defRPr sz="1000"/>
            </a:pPr>
            <a:r>
              <a:rPr lang="en-GB" sz="2200" dirty="0">
                <a:latin typeface="Comic Sans MS" panose="030F0702030302020204" pitchFamily="66" charset="0"/>
                <a:cs typeface="Arial"/>
              </a:rPr>
              <a:t>    standing on one foot</a:t>
            </a:r>
          </a:p>
          <a:p>
            <a:pPr>
              <a:defRPr sz="1000"/>
            </a:pPr>
            <a:r>
              <a:rPr lang="en-GB" sz="2200" dirty="0">
                <a:latin typeface="Comic Sans MS" panose="030F0702030302020204" pitchFamily="66" charset="0"/>
                <a:cs typeface="Arial"/>
              </a:rPr>
              <a:t>    standing on both feet</a:t>
            </a:r>
          </a:p>
          <a:p>
            <a:pPr>
              <a:defRPr sz="1000"/>
            </a:pPr>
            <a:r>
              <a:rPr lang="en-GB" sz="2200" dirty="0">
                <a:latin typeface="Comic Sans MS" panose="030F0702030302020204" pitchFamily="66" charset="0"/>
                <a:cs typeface="Arial"/>
              </a:rPr>
              <a:t>    standing on tiptoe (one foot)</a:t>
            </a:r>
          </a:p>
          <a:p>
            <a:pPr>
              <a:defRPr sz="1000"/>
            </a:pPr>
            <a:r>
              <a:rPr lang="en-GB" sz="2200" dirty="0">
                <a:latin typeface="Comic Sans MS" panose="030F0702030302020204" pitchFamily="66" charset="0"/>
                <a:cs typeface="Arial"/>
              </a:rPr>
              <a:t>    standing on tiptoe (both feet)</a:t>
            </a:r>
          </a:p>
          <a:p>
            <a:pPr>
              <a:defRPr sz="1000"/>
            </a:pPr>
            <a:endParaRPr lang="en-GB" sz="1400" dirty="0">
              <a:solidFill>
                <a:srgbClr val="7030A0"/>
              </a:solidFill>
              <a:cs typeface="Arial"/>
            </a:endParaRPr>
          </a:p>
          <a:p>
            <a:pPr marL="0" indent="0">
              <a:buNone/>
            </a:pPr>
            <a:endParaRPr lang="en-GB" sz="3400" i="1" dirty="0">
              <a:solidFill>
                <a:srgbClr val="7030A0"/>
              </a:solidFill>
            </a:endParaRPr>
          </a:p>
        </p:txBody>
      </p:sp>
      <p:graphicFrame>
        <p:nvGraphicFramePr>
          <p:cNvPr id="6" name="Table 5"/>
          <p:cNvGraphicFramePr>
            <a:graphicFrameLocks noGrp="1"/>
          </p:cNvGraphicFramePr>
          <p:nvPr/>
        </p:nvGraphicFramePr>
        <p:xfrm>
          <a:off x="4410074" y="2143522"/>
          <a:ext cx="4562475" cy="1584175"/>
        </p:xfrm>
        <a:graphic>
          <a:graphicData uri="http://schemas.openxmlformats.org/drawingml/2006/table">
            <a:tbl>
              <a:tblPr>
                <a:tableStyleId>{5C22544A-7EE6-4342-B048-85BDC9FD1C3A}</a:tableStyleId>
              </a:tblPr>
              <a:tblGrid>
                <a:gridCol w="1998503">
                  <a:extLst>
                    <a:ext uri="{9D8B030D-6E8A-4147-A177-3AD203B41FA5}">
                      <a16:colId xmlns:a16="http://schemas.microsoft.com/office/drawing/2014/main" val="20000"/>
                    </a:ext>
                  </a:extLst>
                </a:gridCol>
                <a:gridCol w="1285860">
                  <a:extLst>
                    <a:ext uri="{9D8B030D-6E8A-4147-A177-3AD203B41FA5}">
                      <a16:colId xmlns:a16="http://schemas.microsoft.com/office/drawing/2014/main" val="20001"/>
                    </a:ext>
                  </a:extLst>
                </a:gridCol>
                <a:gridCol w="1278112">
                  <a:extLst>
                    <a:ext uri="{9D8B030D-6E8A-4147-A177-3AD203B41FA5}">
                      <a16:colId xmlns:a16="http://schemas.microsoft.com/office/drawing/2014/main" val="20002"/>
                    </a:ext>
                  </a:extLst>
                </a:gridCol>
              </a:tblGrid>
              <a:tr h="316835">
                <a:tc rowSpan="2">
                  <a:txBody>
                    <a:bodyPr/>
                    <a:lstStyle/>
                    <a:p>
                      <a:pPr algn="ctr" fontAlgn="ctr"/>
                      <a:r>
                        <a:rPr lang="en-GB" sz="1800" b="1" u="none" strike="noStrike" dirty="0">
                          <a:effectLst/>
                        </a:rPr>
                        <a:t>Part of body</a:t>
                      </a:r>
                      <a:endParaRPr lang="en-GB" sz="1800" b="1" i="0" u="none" strike="noStrike" dirty="0">
                        <a:solidFill>
                          <a:srgbClr val="FFFFFF"/>
                        </a:solidFill>
                        <a:effectLst/>
                        <a:latin typeface="Arial"/>
                      </a:endParaRPr>
                    </a:p>
                  </a:txBody>
                  <a:tcPr marL="9525" marR="9525" marT="9525" marB="0" anchor="ctr">
                    <a:solidFill>
                      <a:schemeClr val="accent1">
                        <a:lumMod val="60000"/>
                        <a:lumOff val="40000"/>
                      </a:schemeClr>
                    </a:solidFill>
                  </a:tcPr>
                </a:tc>
                <a:tc gridSpan="2">
                  <a:txBody>
                    <a:bodyPr/>
                    <a:lstStyle/>
                    <a:p>
                      <a:pPr algn="ctr" fontAlgn="ctr"/>
                      <a:r>
                        <a:rPr lang="en-GB" sz="1600" b="1" u="none" strike="noStrike" dirty="0">
                          <a:effectLst/>
                        </a:rPr>
                        <a:t>Body areas (cm</a:t>
                      </a:r>
                      <a:r>
                        <a:rPr lang="en-GB" sz="1600" b="1" u="none" strike="noStrike" baseline="30000" dirty="0">
                          <a:effectLst/>
                        </a:rPr>
                        <a:t>2</a:t>
                      </a:r>
                      <a:r>
                        <a:rPr lang="en-GB" sz="1600" b="1" u="none" strike="noStrike" dirty="0">
                          <a:effectLst/>
                        </a:rPr>
                        <a:t>)</a:t>
                      </a:r>
                      <a:endParaRPr lang="en-GB" sz="1600" b="1" i="0" u="none" strike="noStrike" dirty="0">
                        <a:solidFill>
                          <a:srgbClr val="FFFFFF"/>
                        </a:solidFill>
                        <a:effectLst/>
                        <a:latin typeface="Arial"/>
                      </a:endParaRPr>
                    </a:p>
                  </a:txBody>
                  <a:tcPr marL="9525" marR="9525" marT="9525" marB="0" anchor="ctr">
                    <a:solidFill>
                      <a:schemeClr val="accent1">
                        <a:lumMod val="60000"/>
                        <a:lumOff val="40000"/>
                      </a:schemeClr>
                    </a:solidFill>
                  </a:tcPr>
                </a:tc>
                <a:tc hMerge="1">
                  <a:txBody>
                    <a:bodyPr/>
                    <a:lstStyle/>
                    <a:p>
                      <a:endParaRPr lang="en-GB"/>
                    </a:p>
                  </a:txBody>
                  <a:tcPr/>
                </a:tc>
                <a:extLst>
                  <a:ext uri="{0D108BD9-81ED-4DB2-BD59-A6C34878D82A}">
                    <a16:rowId xmlns:a16="http://schemas.microsoft.com/office/drawing/2014/main" val="10000"/>
                  </a:ext>
                </a:extLst>
              </a:tr>
              <a:tr h="316835">
                <a:tc vMerge="1">
                  <a:txBody>
                    <a:bodyPr/>
                    <a:lstStyle/>
                    <a:p>
                      <a:endParaRPr lang="en-GB"/>
                    </a:p>
                  </a:txBody>
                  <a:tcPr/>
                </a:tc>
                <a:tc>
                  <a:txBody>
                    <a:bodyPr/>
                    <a:lstStyle/>
                    <a:p>
                      <a:pPr algn="ctr" fontAlgn="ctr"/>
                      <a:r>
                        <a:rPr lang="en-GB" sz="1800" u="none" strike="noStrike" dirty="0">
                          <a:effectLst/>
                        </a:rPr>
                        <a:t>Dave</a:t>
                      </a:r>
                      <a:endParaRPr lang="en-GB" sz="1800" b="1" i="0" u="none" strike="noStrike" dirty="0">
                        <a:solidFill>
                          <a:srgbClr val="FFFFFF"/>
                        </a:solidFill>
                        <a:effectLst/>
                        <a:latin typeface="Arial"/>
                      </a:endParaRPr>
                    </a:p>
                  </a:txBody>
                  <a:tcPr marL="9525" marR="9525" marT="9525" marB="0" anchor="ctr">
                    <a:solidFill>
                      <a:schemeClr val="accent4">
                        <a:lumMod val="60000"/>
                        <a:lumOff val="40000"/>
                      </a:schemeClr>
                    </a:solidFill>
                  </a:tcPr>
                </a:tc>
                <a:tc>
                  <a:txBody>
                    <a:bodyPr/>
                    <a:lstStyle/>
                    <a:p>
                      <a:pPr algn="ctr" fontAlgn="ctr"/>
                      <a:r>
                        <a:rPr lang="en-GB" sz="1800" u="none" strike="noStrike" dirty="0">
                          <a:effectLst/>
                        </a:rPr>
                        <a:t>Vicky</a:t>
                      </a:r>
                      <a:endParaRPr lang="en-GB" sz="1800" b="1" i="0" u="none" strike="noStrike" dirty="0">
                        <a:solidFill>
                          <a:srgbClr val="FFFFFF"/>
                        </a:solidFill>
                        <a:effectLst/>
                        <a:latin typeface="Arial"/>
                      </a:endParaRPr>
                    </a:p>
                  </a:txBody>
                  <a:tcPr marL="9525" marR="9525" marT="9525" marB="0" anchor="ctr">
                    <a:solidFill>
                      <a:schemeClr val="accent4">
                        <a:lumMod val="60000"/>
                        <a:lumOff val="40000"/>
                      </a:schemeClr>
                    </a:solidFill>
                  </a:tcPr>
                </a:tc>
                <a:extLst>
                  <a:ext uri="{0D108BD9-81ED-4DB2-BD59-A6C34878D82A}">
                    <a16:rowId xmlns:a16="http://schemas.microsoft.com/office/drawing/2014/main" val="10001"/>
                  </a:ext>
                </a:extLst>
              </a:tr>
              <a:tr h="316835">
                <a:tc>
                  <a:txBody>
                    <a:bodyPr/>
                    <a:lstStyle/>
                    <a:p>
                      <a:pPr algn="ctr" fontAlgn="b"/>
                      <a:r>
                        <a:rPr lang="en-GB" sz="1800" u="none" strike="noStrike" dirty="0">
                          <a:effectLst/>
                        </a:rPr>
                        <a:t>hand</a:t>
                      </a:r>
                      <a:endParaRPr lang="en-GB" sz="1800" b="0" i="0" u="none" strike="noStrike" dirty="0">
                        <a:effectLst/>
                        <a:latin typeface="Arial"/>
                      </a:endParaRPr>
                    </a:p>
                  </a:txBody>
                  <a:tcPr marL="9525" marR="9525" marT="9525" marB="0" anchor="b"/>
                </a:tc>
                <a:tc>
                  <a:txBody>
                    <a:bodyPr/>
                    <a:lstStyle/>
                    <a:p>
                      <a:pPr algn="ctr" fontAlgn="b"/>
                      <a:r>
                        <a:rPr lang="en-GB" sz="1800" u="none" strike="noStrike" dirty="0">
                          <a:effectLst/>
                        </a:rPr>
                        <a:t>140</a:t>
                      </a:r>
                      <a:endParaRPr lang="en-GB" sz="1800" b="0" i="0" u="none" strike="noStrike" dirty="0">
                        <a:effectLst/>
                        <a:latin typeface="Arial"/>
                      </a:endParaRPr>
                    </a:p>
                  </a:txBody>
                  <a:tcPr marL="9525" marR="9525" marT="9525" marB="0" anchor="b"/>
                </a:tc>
                <a:tc>
                  <a:txBody>
                    <a:bodyPr/>
                    <a:lstStyle/>
                    <a:p>
                      <a:pPr algn="ctr" fontAlgn="b"/>
                      <a:r>
                        <a:rPr lang="en-GB" sz="1800" u="none" strike="noStrike" dirty="0">
                          <a:effectLst/>
                        </a:rPr>
                        <a:t>115</a:t>
                      </a:r>
                      <a:endParaRPr lang="en-GB" sz="1800" b="0" i="0" u="none" strike="noStrike" dirty="0">
                        <a:effectLst/>
                        <a:latin typeface="Arial"/>
                      </a:endParaRPr>
                    </a:p>
                  </a:txBody>
                  <a:tcPr marL="9525" marR="9525" marT="9525" marB="0" anchor="b"/>
                </a:tc>
                <a:extLst>
                  <a:ext uri="{0D108BD9-81ED-4DB2-BD59-A6C34878D82A}">
                    <a16:rowId xmlns:a16="http://schemas.microsoft.com/office/drawing/2014/main" val="10002"/>
                  </a:ext>
                </a:extLst>
              </a:tr>
              <a:tr h="316835">
                <a:tc>
                  <a:txBody>
                    <a:bodyPr/>
                    <a:lstStyle/>
                    <a:p>
                      <a:pPr algn="ctr" fontAlgn="b"/>
                      <a:r>
                        <a:rPr lang="en-GB" sz="1800" u="none" strike="noStrike">
                          <a:effectLst/>
                        </a:rPr>
                        <a:t>foot</a:t>
                      </a:r>
                      <a:endParaRPr lang="en-GB" sz="1800" b="0" i="0" u="none" strike="noStrike">
                        <a:effectLst/>
                        <a:latin typeface="Arial"/>
                      </a:endParaRPr>
                    </a:p>
                  </a:txBody>
                  <a:tcPr marL="9525" marR="9525" marT="9525" marB="0" anchor="b"/>
                </a:tc>
                <a:tc>
                  <a:txBody>
                    <a:bodyPr/>
                    <a:lstStyle/>
                    <a:p>
                      <a:pPr algn="ctr" fontAlgn="b"/>
                      <a:r>
                        <a:rPr lang="en-GB" sz="1800" u="none" strike="noStrike" dirty="0">
                          <a:effectLst/>
                        </a:rPr>
                        <a:t>180</a:t>
                      </a:r>
                      <a:endParaRPr lang="en-GB" sz="1800" b="0" i="0" u="none" strike="noStrike" dirty="0">
                        <a:effectLst/>
                        <a:latin typeface="Arial"/>
                      </a:endParaRPr>
                    </a:p>
                  </a:txBody>
                  <a:tcPr marL="9525" marR="9525" marT="9525" marB="0" anchor="b"/>
                </a:tc>
                <a:tc>
                  <a:txBody>
                    <a:bodyPr/>
                    <a:lstStyle/>
                    <a:p>
                      <a:pPr algn="ctr" fontAlgn="b"/>
                      <a:r>
                        <a:rPr lang="en-GB" sz="1800" u="none" strike="noStrike" dirty="0">
                          <a:effectLst/>
                        </a:rPr>
                        <a:t>145</a:t>
                      </a:r>
                      <a:endParaRPr lang="en-GB" sz="1800" b="0" i="0" u="none" strike="noStrike" dirty="0">
                        <a:effectLst/>
                        <a:latin typeface="Arial"/>
                      </a:endParaRPr>
                    </a:p>
                  </a:txBody>
                  <a:tcPr marL="9525" marR="9525" marT="9525" marB="0" anchor="b"/>
                </a:tc>
                <a:extLst>
                  <a:ext uri="{0D108BD9-81ED-4DB2-BD59-A6C34878D82A}">
                    <a16:rowId xmlns:a16="http://schemas.microsoft.com/office/drawing/2014/main" val="10003"/>
                  </a:ext>
                </a:extLst>
              </a:tr>
              <a:tr h="316835">
                <a:tc>
                  <a:txBody>
                    <a:bodyPr/>
                    <a:lstStyle/>
                    <a:p>
                      <a:pPr algn="ctr" fontAlgn="b"/>
                      <a:r>
                        <a:rPr lang="en-GB" sz="1800" u="none" strike="noStrike">
                          <a:effectLst/>
                        </a:rPr>
                        <a:t>tiptoe</a:t>
                      </a:r>
                      <a:endParaRPr lang="en-GB" sz="1800" b="0" i="0" u="none" strike="noStrike">
                        <a:effectLst/>
                        <a:latin typeface="Arial"/>
                      </a:endParaRPr>
                    </a:p>
                  </a:txBody>
                  <a:tcPr marL="9525" marR="9525" marT="9525" marB="0" anchor="b"/>
                </a:tc>
                <a:tc>
                  <a:txBody>
                    <a:bodyPr/>
                    <a:lstStyle/>
                    <a:p>
                      <a:pPr algn="ctr" fontAlgn="b"/>
                      <a:r>
                        <a:rPr lang="en-GB" sz="1800" u="none" strike="noStrike" dirty="0">
                          <a:effectLst/>
                        </a:rPr>
                        <a:t>70</a:t>
                      </a:r>
                      <a:endParaRPr lang="en-GB" sz="1800" b="0" i="0" u="none" strike="noStrike" dirty="0">
                        <a:effectLst/>
                        <a:latin typeface="Arial"/>
                      </a:endParaRPr>
                    </a:p>
                  </a:txBody>
                  <a:tcPr marL="9525" marR="9525" marT="9525" marB="0" anchor="b"/>
                </a:tc>
                <a:tc>
                  <a:txBody>
                    <a:bodyPr/>
                    <a:lstStyle/>
                    <a:p>
                      <a:pPr algn="ctr" fontAlgn="b"/>
                      <a:r>
                        <a:rPr lang="en-GB" sz="1800" u="none" strike="noStrike" dirty="0">
                          <a:effectLst/>
                        </a:rPr>
                        <a:t>55</a:t>
                      </a:r>
                      <a:endParaRPr lang="en-GB" sz="1800" b="0" i="0" u="none" strike="noStrike" dirty="0">
                        <a:effectLst/>
                        <a:latin typeface="Arial"/>
                      </a:endParaRPr>
                    </a:p>
                  </a:txBody>
                  <a:tcPr marL="9525" marR="9525" marT="9525" marB="0" anchor="b"/>
                </a:tc>
                <a:extLst>
                  <a:ext uri="{0D108BD9-81ED-4DB2-BD59-A6C34878D82A}">
                    <a16:rowId xmlns:a16="http://schemas.microsoft.com/office/drawing/2014/main" val="10004"/>
                  </a:ext>
                </a:extLst>
              </a:tr>
            </a:tbl>
          </a:graphicData>
        </a:graphic>
      </p:graphicFrame>
      <p:pic>
        <p:nvPicPr>
          <p:cNvPr id="6146" name="Picture 2" descr="Handstand, Beach, Sea, Ocean, Sand">
            <a:extLst>
              <a:ext uri="{FF2B5EF4-FFF2-40B4-BE49-F238E27FC236}">
                <a16:creationId xmlns:a16="http://schemas.microsoft.com/office/drawing/2014/main" id="{9A1EC2DC-FADE-4D43-B8E4-3B6F9E67E28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2549" t="14707" r="23529" b="14412"/>
          <a:stretch/>
        </p:blipFill>
        <p:spPr bwMode="auto">
          <a:xfrm>
            <a:off x="7096124" y="4200525"/>
            <a:ext cx="1743075" cy="2428213"/>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Yoga, Dancer, Sky, Blue, Rocks, Blue Sky">
            <a:extLst>
              <a:ext uri="{FF2B5EF4-FFF2-40B4-BE49-F238E27FC236}">
                <a16:creationId xmlns:a16="http://schemas.microsoft.com/office/drawing/2014/main" id="{D39FAB0D-90F0-4A17-A05B-2DBDE31ACB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8249" y="4221956"/>
            <a:ext cx="1895475" cy="236934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E5CEEC89-9C5A-42B5-BE98-62085A002B74}"/>
              </a:ext>
            </a:extLst>
          </p:cNvPr>
          <p:cNvSpPr txBox="1"/>
          <p:nvPr/>
        </p:nvSpPr>
        <p:spPr>
          <a:xfrm>
            <a:off x="323851" y="5046524"/>
            <a:ext cx="4476750" cy="1569660"/>
          </a:xfrm>
          <a:prstGeom prst="rect">
            <a:avLst/>
          </a:prstGeom>
          <a:solidFill>
            <a:srgbClr val="F0FEFE"/>
          </a:solidFill>
        </p:spPr>
        <p:txBody>
          <a:bodyPr wrap="square" rtlCol="0">
            <a:spAutoFit/>
          </a:bodyPr>
          <a:lstStyle/>
          <a:p>
            <a:pPr algn="ctr"/>
            <a:r>
              <a:rPr lang="en-GB" sz="3200" dirty="0">
                <a:latin typeface="Comic Sans MS" panose="030F0702030302020204" pitchFamily="66" charset="0"/>
              </a:rPr>
              <a:t>Use the table to help you complete the calculations!!</a:t>
            </a:r>
          </a:p>
        </p:txBody>
      </p:sp>
    </p:spTree>
    <p:extLst>
      <p:ext uri="{BB962C8B-B14F-4D97-AF65-F5344CB8AC3E}">
        <p14:creationId xmlns:p14="http://schemas.microsoft.com/office/powerpoint/2010/main" val="522523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213BF90B-7D84-428C-AC38-1C43CB995C91}"/>
              </a:ext>
            </a:extLst>
          </p:cNvPr>
          <p:cNvGraphicFramePr>
            <a:graphicFrameLocks noGrp="1"/>
          </p:cNvGraphicFramePr>
          <p:nvPr/>
        </p:nvGraphicFramePr>
        <p:xfrm>
          <a:off x="304800" y="1116965"/>
          <a:ext cx="8629650" cy="4815840"/>
        </p:xfrm>
        <a:graphic>
          <a:graphicData uri="http://schemas.openxmlformats.org/drawingml/2006/table">
            <a:tbl>
              <a:tblPr firstRow="1" bandRow="1">
                <a:tableStyleId>{5C22544A-7EE6-4342-B048-85BDC9FD1C3A}</a:tableStyleId>
              </a:tblPr>
              <a:tblGrid>
                <a:gridCol w="1725930">
                  <a:extLst>
                    <a:ext uri="{9D8B030D-6E8A-4147-A177-3AD203B41FA5}">
                      <a16:colId xmlns:a16="http://schemas.microsoft.com/office/drawing/2014/main" val="1469910197"/>
                    </a:ext>
                  </a:extLst>
                </a:gridCol>
                <a:gridCol w="1874520">
                  <a:extLst>
                    <a:ext uri="{9D8B030D-6E8A-4147-A177-3AD203B41FA5}">
                      <a16:colId xmlns:a16="http://schemas.microsoft.com/office/drawing/2014/main" val="1514056166"/>
                    </a:ext>
                  </a:extLst>
                </a:gridCol>
                <a:gridCol w="1577340">
                  <a:extLst>
                    <a:ext uri="{9D8B030D-6E8A-4147-A177-3AD203B41FA5}">
                      <a16:colId xmlns:a16="http://schemas.microsoft.com/office/drawing/2014/main" val="2448660644"/>
                    </a:ext>
                  </a:extLst>
                </a:gridCol>
                <a:gridCol w="1556167">
                  <a:extLst>
                    <a:ext uri="{9D8B030D-6E8A-4147-A177-3AD203B41FA5}">
                      <a16:colId xmlns:a16="http://schemas.microsoft.com/office/drawing/2014/main" val="2444489925"/>
                    </a:ext>
                  </a:extLst>
                </a:gridCol>
                <a:gridCol w="1895693">
                  <a:extLst>
                    <a:ext uri="{9D8B030D-6E8A-4147-A177-3AD203B41FA5}">
                      <a16:colId xmlns:a16="http://schemas.microsoft.com/office/drawing/2014/main" val="3455092740"/>
                    </a:ext>
                  </a:extLst>
                </a:gridCol>
              </a:tblGrid>
              <a:tr h="262890">
                <a:tc>
                  <a:txBody>
                    <a:bodyPr/>
                    <a:lstStyle/>
                    <a:p>
                      <a:pPr algn="ctr"/>
                      <a:r>
                        <a:rPr lang="en-GB" dirty="0">
                          <a:solidFill>
                            <a:schemeClr val="tx1"/>
                          </a:solidFill>
                        </a:rPr>
                        <a:t>Person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EFE"/>
                    </a:solidFill>
                  </a:tcPr>
                </a:tc>
                <a:tc>
                  <a:txBody>
                    <a:bodyPr/>
                    <a:lstStyle/>
                    <a:p>
                      <a:pPr algn="ctr"/>
                      <a:r>
                        <a:rPr lang="en-GB" dirty="0">
                          <a:solidFill>
                            <a:schemeClr val="tx1"/>
                          </a:solidFill>
                        </a:rPr>
                        <a:t>Standing 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EFE"/>
                    </a:solidFill>
                  </a:tcPr>
                </a:tc>
                <a:tc>
                  <a:txBody>
                    <a:bodyPr/>
                    <a:lstStyle/>
                    <a:p>
                      <a:pPr algn="ctr"/>
                      <a:r>
                        <a:rPr lang="en-GB" dirty="0">
                          <a:solidFill>
                            <a:schemeClr val="tx1"/>
                          </a:solidFill>
                        </a:rPr>
                        <a:t>Force (N)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EFE"/>
                    </a:solidFill>
                  </a:tcPr>
                </a:tc>
                <a:tc>
                  <a:txBody>
                    <a:bodyPr/>
                    <a:lstStyle/>
                    <a:p>
                      <a:pPr algn="ctr"/>
                      <a:r>
                        <a:rPr lang="en-GB" dirty="0">
                          <a:solidFill>
                            <a:schemeClr val="tx1"/>
                          </a:solidFill>
                        </a:rPr>
                        <a:t>Area (cm</a:t>
                      </a:r>
                      <a:r>
                        <a:rPr lang="en-GB" baseline="30000" dirty="0">
                          <a:solidFill>
                            <a:schemeClr val="tx1"/>
                          </a:solidFill>
                        </a:rPr>
                        <a:t>2</a:t>
                      </a:r>
                      <a:r>
                        <a:rPr lang="en-GB"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EFE"/>
                    </a:solidFill>
                  </a:tcPr>
                </a:tc>
                <a:tc>
                  <a:txBody>
                    <a:bodyPr/>
                    <a:lstStyle/>
                    <a:p>
                      <a:pPr algn="ctr"/>
                      <a:r>
                        <a:rPr lang="en-GB" dirty="0">
                          <a:solidFill>
                            <a:schemeClr val="tx1"/>
                          </a:solidFill>
                        </a:rPr>
                        <a:t>Pressure (N/cm</a:t>
                      </a:r>
                      <a:r>
                        <a:rPr lang="en-GB" baseline="30000" dirty="0">
                          <a:solidFill>
                            <a:schemeClr val="tx1"/>
                          </a:solidFill>
                        </a:rPr>
                        <a:t>2</a:t>
                      </a:r>
                      <a:r>
                        <a:rPr lang="en-GB"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0FEFE"/>
                    </a:solidFill>
                  </a:tcPr>
                </a:tc>
                <a:extLst>
                  <a:ext uri="{0D108BD9-81ED-4DB2-BD59-A6C34878D82A}">
                    <a16:rowId xmlns:a16="http://schemas.microsoft.com/office/drawing/2014/main" val="755128670"/>
                  </a:ext>
                </a:extLst>
              </a:tr>
              <a:tr h="370840">
                <a:tc>
                  <a:txBody>
                    <a:bodyPr/>
                    <a:lstStyle/>
                    <a:p>
                      <a:r>
                        <a:rPr lang="en-GB" dirty="0"/>
                        <a:t>Dave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t>One hand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a:solidFill>
                            <a:srgbClr val="FF0000"/>
                          </a:solidFill>
                        </a:rPr>
                        <a:t>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a:solidFill>
                            <a:srgbClr val="FF0000"/>
                          </a:solidFill>
                        </a:rPr>
                        <a:t>140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a:solidFill>
                            <a:srgbClr val="FF0000"/>
                          </a:solidFill>
                        </a:rPr>
                        <a:t>5.71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27217750"/>
                  </a:ext>
                </a:extLst>
              </a:tr>
              <a:tr h="370840">
                <a:tc>
                  <a:txBody>
                    <a:bodyPr/>
                    <a:lstStyle/>
                    <a:p>
                      <a:r>
                        <a:rPr lang="en-GB" dirty="0"/>
                        <a:t>Dave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t>Both hands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a:solidFill>
                            <a:srgbClr val="FF0000"/>
                          </a:solidFill>
                        </a:rPr>
                        <a:t>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a:solidFill>
                            <a:srgbClr val="FF0000"/>
                          </a:solidFill>
                        </a:rPr>
                        <a:t>280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a:solidFill>
                            <a:srgbClr val="FF0000"/>
                          </a:solidFill>
                        </a:rPr>
                        <a:t>2.86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226141"/>
                  </a:ext>
                </a:extLst>
              </a:tr>
              <a:tr h="370840">
                <a:tc>
                  <a:txBody>
                    <a:bodyPr/>
                    <a:lstStyle/>
                    <a:p>
                      <a:r>
                        <a:rPr lang="en-GB" dirty="0"/>
                        <a:t>Dave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t>One foot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a:solidFill>
                            <a:srgbClr val="FF0000"/>
                          </a:solidFill>
                        </a:rPr>
                        <a:t>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a:solidFill>
                            <a:srgbClr val="FF0000"/>
                          </a:solidFill>
                        </a:rPr>
                        <a:t>180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a:solidFill>
                            <a:srgbClr val="FF0000"/>
                          </a:solidFill>
                        </a:rPr>
                        <a:t>4.44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7428511"/>
                  </a:ext>
                </a:extLst>
              </a:tr>
              <a:tr h="370840">
                <a:tc>
                  <a:txBody>
                    <a:bodyPr/>
                    <a:lstStyle/>
                    <a:p>
                      <a:r>
                        <a:rPr lang="en-GB" dirty="0"/>
                        <a:t>Dave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t>Both feet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a:solidFill>
                            <a:srgbClr val="FF0000"/>
                          </a:solidFill>
                        </a:rPr>
                        <a:t>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a:solidFill>
                            <a:srgbClr val="FF0000"/>
                          </a:solidFill>
                        </a:rPr>
                        <a:t>360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a:solidFill>
                            <a:srgbClr val="FF0000"/>
                          </a:solidFill>
                        </a:rPr>
                        <a:t>2.22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75594711"/>
                  </a:ext>
                </a:extLst>
              </a:tr>
              <a:tr h="370840">
                <a:tc>
                  <a:txBody>
                    <a:bodyPr/>
                    <a:lstStyle/>
                    <a:p>
                      <a:r>
                        <a:rPr lang="en-GB" dirty="0"/>
                        <a:t>Dave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t>Tiptoe (one foot)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a:solidFill>
                            <a:srgbClr val="FF0000"/>
                          </a:solidFill>
                        </a:rPr>
                        <a:t>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a:solidFill>
                            <a:srgbClr val="FF0000"/>
                          </a:solidFill>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a:solidFill>
                            <a:srgbClr val="FF0000"/>
                          </a:solidFill>
                        </a:rPr>
                        <a:t>11.43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53527322"/>
                  </a:ext>
                </a:extLst>
              </a:tr>
              <a:tr h="370840">
                <a:tc>
                  <a:txBody>
                    <a:bodyPr/>
                    <a:lstStyle/>
                    <a:p>
                      <a:r>
                        <a:rPr lang="en-GB" dirty="0"/>
                        <a:t>Dave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t>Tiptoe (both feet)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a:solidFill>
                            <a:srgbClr val="FF0000"/>
                          </a:solidFill>
                        </a:rPr>
                        <a:t>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a:solidFill>
                            <a:srgbClr val="FF0000"/>
                          </a:solidFill>
                        </a:rPr>
                        <a:t>140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a:solidFill>
                            <a:srgbClr val="FF0000"/>
                          </a:solidFill>
                        </a:rPr>
                        <a:t>5.71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35558572"/>
                  </a:ext>
                </a:extLst>
              </a:tr>
              <a:tr h="370840">
                <a:tc>
                  <a:txBody>
                    <a:bodyPr/>
                    <a:lstStyle/>
                    <a:p>
                      <a:r>
                        <a:rPr lang="en-GB" dirty="0"/>
                        <a:t>Vicky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t>One hand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a:solidFill>
                            <a:srgbClr val="FF0000"/>
                          </a:solidFill>
                        </a:rPr>
                        <a:t>650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a:solidFill>
                            <a:srgbClr val="FF0000"/>
                          </a:solidFill>
                        </a:rPr>
                        <a:t>115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a:solidFill>
                            <a:srgbClr val="FF0000"/>
                          </a:solidFill>
                        </a:rPr>
                        <a:t>5.65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6168816"/>
                  </a:ext>
                </a:extLst>
              </a:tr>
              <a:tr h="370840">
                <a:tc>
                  <a:txBody>
                    <a:bodyPr/>
                    <a:lstStyle/>
                    <a:p>
                      <a:r>
                        <a:rPr lang="en-GB" dirty="0"/>
                        <a:t>Vicky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t>Both hands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a:solidFill>
                            <a:srgbClr val="FF0000"/>
                          </a:solidFill>
                        </a:rPr>
                        <a:t>650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a:solidFill>
                            <a:srgbClr val="FF0000"/>
                          </a:solidFill>
                        </a:rPr>
                        <a:t>230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a:solidFill>
                            <a:srgbClr val="FF0000"/>
                          </a:solidFill>
                        </a:rPr>
                        <a:t>2.82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29147435"/>
                  </a:ext>
                </a:extLst>
              </a:tr>
              <a:tr h="370840">
                <a:tc>
                  <a:txBody>
                    <a:bodyPr/>
                    <a:lstStyle/>
                    <a:p>
                      <a:r>
                        <a:rPr lang="en-GB" dirty="0"/>
                        <a:t>Vicky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t>One foot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a:solidFill>
                            <a:srgbClr val="FF0000"/>
                          </a:solidFill>
                        </a:rPr>
                        <a:t>650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a:solidFill>
                            <a:srgbClr val="FF0000"/>
                          </a:solidFill>
                        </a:rPr>
                        <a:t>145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a:solidFill>
                            <a:srgbClr val="FF0000"/>
                          </a:solidFill>
                        </a:rPr>
                        <a:t>4.48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86718549"/>
                  </a:ext>
                </a:extLst>
              </a:tr>
              <a:tr h="370840">
                <a:tc>
                  <a:txBody>
                    <a:bodyPr/>
                    <a:lstStyle/>
                    <a:p>
                      <a:r>
                        <a:rPr lang="en-GB" dirty="0"/>
                        <a:t>Vicky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t>Both feet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a:solidFill>
                            <a:srgbClr val="FF0000"/>
                          </a:solidFill>
                        </a:rPr>
                        <a:t>650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a:solidFill>
                            <a:srgbClr val="FF0000"/>
                          </a:solidFill>
                        </a:rPr>
                        <a:t>290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a:solidFill>
                            <a:srgbClr val="FF0000"/>
                          </a:solidFill>
                        </a:rPr>
                        <a:t>2.14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80706952"/>
                  </a:ext>
                </a:extLst>
              </a:tr>
              <a:tr h="370840">
                <a:tc>
                  <a:txBody>
                    <a:bodyPr/>
                    <a:lstStyle/>
                    <a:p>
                      <a:r>
                        <a:rPr lang="en-GB" dirty="0"/>
                        <a:t>Vicky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t>Tiptoe (one foot)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a:solidFill>
                            <a:srgbClr val="FF0000"/>
                          </a:solidFill>
                        </a:rPr>
                        <a:t>650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a:solidFill>
                            <a:srgbClr val="FF0000"/>
                          </a:solidFill>
                        </a:rPr>
                        <a:t>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a:solidFill>
                            <a:srgbClr val="FF0000"/>
                          </a:solidFill>
                        </a:rPr>
                        <a:t>11.81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6154558"/>
                  </a:ext>
                </a:extLst>
              </a:tr>
              <a:tr h="370840">
                <a:tc>
                  <a:txBody>
                    <a:bodyPr/>
                    <a:lstStyle/>
                    <a:p>
                      <a:r>
                        <a:rPr lang="en-GB" dirty="0"/>
                        <a:t>Vicky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a:t>Tiptoe (both feet)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a:solidFill>
                            <a:srgbClr val="FF0000"/>
                          </a:solidFill>
                        </a:rPr>
                        <a:t>650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a:solidFill>
                            <a:srgbClr val="FF0000"/>
                          </a:solidFill>
                        </a:rPr>
                        <a:t>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a:solidFill>
                            <a:srgbClr val="FF0000"/>
                          </a:solidFill>
                        </a:rPr>
                        <a:t>5.90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6147353"/>
                  </a:ext>
                </a:extLst>
              </a:tr>
            </a:tbl>
          </a:graphicData>
        </a:graphic>
      </p:graphicFrame>
      <p:sp>
        <p:nvSpPr>
          <p:cNvPr id="9" name="TextBox 8">
            <a:extLst>
              <a:ext uri="{FF2B5EF4-FFF2-40B4-BE49-F238E27FC236}">
                <a16:creationId xmlns:a16="http://schemas.microsoft.com/office/drawing/2014/main" id="{CA5C0171-C7C9-4D1B-B7AE-72113B1B6471}"/>
              </a:ext>
            </a:extLst>
          </p:cNvPr>
          <p:cNvSpPr txBox="1"/>
          <p:nvPr/>
        </p:nvSpPr>
        <p:spPr>
          <a:xfrm>
            <a:off x="114300" y="285750"/>
            <a:ext cx="5372100" cy="769441"/>
          </a:xfrm>
          <a:prstGeom prst="rect">
            <a:avLst/>
          </a:prstGeom>
          <a:noFill/>
        </p:spPr>
        <p:txBody>
          <a:bodyPr wrap="square" rtlCol="0">
            <a:spAutoFit/>
          </a:bodyPr>
          <a:lstStyle/>
          <a:p>
            <a:r>
              <a:rPr lang="en-GB" sz="4400" dirty="0">
                <a:solidFill>
                  <a:srgbClr val="FF0000"/>
                </a:solidFill>
                <a:latin typeface="Comic Sans MS" panose="030F0702030302020204" pitchFamily="66" charset="0"/>
              </a:rPr>
              <a:t>Self-assessment:</a:t>
            </a:r>
          </a:p>
        </p:txBody>
      </p:sp>
      <p:pic>
        <p:nvPicPr>
          <p:cNvPr id="10" name="Picture 2" descr="Mark, Check, Tick, Red, Correct, Symbol">
            <a:extLst>
              <a:ext uri="{FF2B5EF4-FFF2-40B4-BE49-F238E27FC236}">
                <a16:creationId xmlns:a16="http://schemas.microsoft.com/office/drawing/2014/main" id="{AB56AB43-1150-430F-89ED-40B38A9D8A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9574" y="5686425"/>
            <a:ext cx="962249" cy="10035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3938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E6A7F6B-59A9-41E9-95E3-D9325DDF44EB}"/>
              </a:ext>
            </a:extLst>
          </p:cNvPr>
          <p:cNvSpPr txBox="1"/>
          <p:nvPr/>
        </p:nvSpPr>
        <p:spPr>
          <a:xfrm>
            <a:off x="219074" y="285750"/>
            <a:ext cx="8772526" cy="4401205"/>
          </a:xfrm>
          <a:prstGeom prst="rect">
            <a:avLst/>
          </a:prstGeom>
          <a:noFill/>
        </p:spPr>
        <p:txBody>
          <a:bodyPr wrap="square" rtlCol="0">
            <a:spAutoFit/>
          </a:bodyPr>
          <a:lstStyle/>
          <a:p>
            <a:r>
              <a:rPr lang="en-GB" sz="2800" dirty="0">
                <a:solidFill>
                  <a:srgbClr val="0070C0"/>
                </a:solidFill>
                <a:latin typeface="Comic Sans MS" panose="030F0702030302020204" pitchFamily="66" charset="0"/>
              </a:rPr>
              <a:t>Task: </a:t>
            </a:r>
            <a:r>
              <a:rPr lang="en-GB" sz="2800" dirty="0">
                <a:latin typeface="Comic Sans MS" panose="030F0702030302020204" pitchFamily="66" charset="0"/>
              </a:rPr>
              <a:t>Copy and correct the following sentences:</a:t>
            </a:r>
          </a:p>
          <a:p>
            <a:endParaRPr lang="en-GB" dirty="0">
              <a:latin typeface="Comic Sans MS" panose="030F0702030302020204" pitchFamily="66" charset="0"/>
            </a:endParaRPr>
          </a:p>
          <a:p>
            <a:pPr algn="ctr"/>
            <a:r>
              <a:rPr lang="en-GB" sz="2800" dirty="0">
                <a:latin typeface="Comic Sans MS" panose="030F0702030302020204" pitchFamily="66" charset="0"/>
              </a:rPr>
              <a:t>Pressure is a measure of how much force there is on a certain volume.  If you exert a larger force on a larger area, the pressure will be large.  If you exert a smaller force on a smaller area, the pressure will be small.</a:t>
            </a:r>
          </a:p>
          <a:p>
            <a:pPr algn="ctr"/>
            <a:endParaRPr lang="en-GB" sz="2800" dirty="0">
              <a:latin typeface="Comic Sans MS" panose="030F0702030302020204" pitchFamily="66" charset="0"/>
            </a:endParaRPr>
          </a:p>
          <a:p>
            <a:pPr algn="ctr"/>
            <a:r>
              <a:rPr lang="en-GB" sz="2800" dirty="0">
                <a:latin typeface="Comic Sans MS" panose="030F0702030302020204" pitchFamily="66" charset="0"/>
              </a:rPr>
              <a:t>The units for force is kg, the units for area is cm</a:t>
            </a:r>
            <a:r>
              <a:rPr lang="en-GB" sz="2800" baseline="30000" dirty="0">
                <a:latin typeface="Comic Sans MS" panose="030F0702030302020204" pitchFamily="66" charset="0"/>
              </a:rPr>
              <a:t>2</a:t>
            </a:r>
            <a:r>
              <a:rPr lang="en-GB" sz="2800" dirty="0">
                <a:latin typeface="Comic Sans MS" panose="030F0702030302020204" pitchFamily="66" charset="0"/>
              </a:rPr>
              <a:t> or m</a:t>
            </a:r>
            <a:r>
              <a:rPr lang="en-GB" sz="2800" baseline="30000" dirty="0">
                <a:latin typeface="Comic Sans MS" panose="030F0702030302020204" pitchFamily="66" charset="0"/>
              </a:rPr>
              <a:t>2</a:t>
            </a:r>
            <a:r>
              <a:rPr lang="en-GB" sz="2800" dirty="0">
                <a:latin typeface="Comic Sans MS" panose="030F0702030302020204" pitchFamily="66" charset="0"/>
              </a:rPr>
              <a:t> and the unit for pressure is kg/cm</a:t>
            </a:r>
            <a:r>
              <a:rPr lang="en-GB" sz="2800" baseline="30000" dirty="0">
                <a:latin typeface="Comic Sans MS" panose="030F0702030302020204" pitchFamily="66" charset="0"/>
              </a:rPr>
              <a:t>2</a:t>
            </a:r>
            <a:r>
              <a:rPr lang="en-GB" sz="2800" dirty="0">
                <a:latin typeface="Comic Sans MS" panose="030F0702030302020204" pitchFamily="66" charset="0"/>
              </a:rPr>
              <a:t> or kg/m</a:t>
            </a:r>
            <a:r>
              <a:rPr lang="en-GB" sz="2800" baseline="30000" dirty="0">
                <a:latin typeface="Comic Sans MS" panose="030F0702030302020204" pitchFamily="66" charset="0"/>
              </a:rPr>
              <a:t>2</a:t>
            </a:r>
            <a:r>
              <a:rPr lang="en-GB" sz="2800" dirty="0">
                <a:latin typeface="Comic Sans MS" panose="030F0702030302020204" pitchFamily="66" charset="0"/>
              </a:rPr>
              <a:t>.</a:t>
            </a:r>
          </a:p>
        </p:txBody>
      </p:sp>
      <p:pic>
        <p:nvPicPr>
          <p:cNvPr id="5" name="Picture 2" descr="Feet, Footprints, Toes, Silhouette">
            <a:extLst>
              <a:ext uri="{FF2B5EF4-FFF2-40B4-BE49-F238E27FC236}">
                <a16:creationId xmlns:a16="http://schemas.microsoft.com/office/drawing/2014/main" id="{8DE6CC08-1B72-4755-B57B-0EE3D72E46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518560">
            <a:off x="6678725" y="4804504"/>
            <a:ext cx="1848040" cy="172146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Bulldozer, Claw, Machine, Robot">
            <a:extLst>
              <a:ext uri="{FF2B5EF4-FFF2-40B4-BE49-F238E27FC236}">
                <a16:creationId xmlns:a16="http://schemas.microsoft.com/office/drawing/2014/main" id="{B51BFC42-04F0-4234-9843-4AD945AD1A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6238" y="4697335"/>
            <a:ext cx="2509837" cy="18272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99573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B87E40B7BE40447878EAE91306EB914" ma:contentTypeVersion="3" ma:contentTypeDescription="Create a new document." ma:contentTypeScope="" ma:versionID="fe72bccc741046af90487527e394a497">
  <xsd:schema xmlns:xsd="http://www.w3.org/2001/XMLSchema" xmlns:xs="http://www.w3.org/2001/XMLSchema" xmlns:p="http://schemas.microsoft.com/office/2006/metadata/properties" xmlns:ns2="d296abfb-16c7-422c-bf55-7f7bb10bff50" targetNamespace="http://schemas.microsoft.com/office/2006/metadata/properties" ma:root="true" ma:fieldsID="16f56b878bc2373f87bd81e6cc722402" ns2:_="">
    <xsd:import namespace="d296abfb-16c7-422c-bf55-7f7bb10bff50"/>
    <xsd:element name="properties">
      <xsd:complexType>
        <xsd:sequence>
          <xsd:element name="documentManagement">
            <xsd:complexType>
              <xsd:all>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96abfb-16c7-422c-bf55-7f7bb10bff5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2A16CAE-F176-46BE-BB0F-B06A6CBE5122}">
  <ds:schemaRefs>
    <ds:schemaRef ds:uri="http://schemas.microsoft.com/sharepoint/v3/contenttype/forms"/>
  </ds:schemaRefs>
</ds:datastoreItem>
</file>

<file path=customXml/itemProps2.xml><?xml version="1.0" encoding="utf-8"?>
<ds:datastoreItem xmlns:ds="http://schemas.openxmlformats.org/officeDocument/2006/customXml" ds:itemID="{CB7132B7-EB72-401B-9207-CC622E416B14}"/>
</file>

<file path=customXml/itemProps3.xml><?xml version="1.0" encoding="utf-8"?>
<ds:datastoreItem xmlns:ds="http://schemas.openxmlformats.org/officeDocument/2006/customXml" ds:itemID="{81A94411-043A-4087-B03F-8F9E41A7F3B6}">
  <ds:schemaRefs>
    <ds:schemaRef ds:uri="http://schemas.microsoft.com/office/infopath/2007/PartnerControls"/>
    <ds:schemaRef ds:uri="http://purl.org/dc/terms/"/>
    <ds:schemaRef ds:uri="049f97e1-32ae-4d3d-9c64-63be60dba368"/>
    <ds:schemaRef ds:uri="http://purl.org/dc/elements/1.1/"/>
    <ds:schemaRef ds:uri="http://www.w3.org/XML/1998/namespace"/>
    <ds:schemaRef ds:uri="http://purl.org/dc/dcmitype/"/>
    <ds:schemaRef ds:uri="http://schemas.microsoft.com/office/2006/documentManagement/types"/>
    <ds:schemaRef ds:uri="http://schemas.microsoft.com/office/2006/metadata/properties"/>
    <ds:schemaRef ds:uri="3eb4558b-8982-4134-8cf8-0edee52307a7"/>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2</TotalTime>
  <Words>777</Words>
  <Application>Microsoft Office PowerPoint</Application>
  <PresentationFormat>On-screen Show (4:3)</PresentationFormat>
  <Paragraphs>146</Paragraphs>
  <Slides>10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Rounded MT Bold</vt:lpstr>
      <vt:lpstr>Calibri</vt:lpstr>
      <vt:lpstr>Calibri Light</vt:lpstr>
      <vt:lpstr>Comic Sans MS</vt:lpstr>
      <vt:lpstr>Office Theme</vt:lpstr>
      <vt:lpstr>Pressure on Solids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Pressure on Solids</dc:title>
  <dc:creator>Matt Holden</dc:creator>
  <cp:lastModifiedBy>Kiran Mattoo</cp:lastModifiedBy>
  <cp:revision>3</cp:revision>
  <dcterms:created xsi:type="dcterms:W3CDTF">2020-08-27T16:43:15Z</dcterms:created>
  <dcterms:modified xsi:type="dcterms:W3CDTF">2020-11-06T14:22:28Z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0x0101002B87E40B7BE40447878EAE91306EB914</vt:lpwstr>
  </property>
</Properties>
</file>