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1"/>
  </p:notesMasterIdLst>
  <p:sldIdLst>
    <p:sldId id="308" r:id="rId2"/>
    <p:sldId id="319" r:id="rId3"/>
    <p:sldId id="309" r:id="rId4"/>
    <p:sldId id="310" r:id="rId5"/>
    <p:sldId id="311" r:id="rId6"/>
    <p:sldId id="312" r:id="rId7"/>
    <p:sldId id="320" r:id="rId8"/>
    <p:sldId id="313" r:id="rId9"/>
    <p:sldId id="314" r:id="rId10"/>
    <p:sldId id="315" r:id="rId11"/>
    <p:sldId id="316" r:id="rId12"/>
    <p:sldId id="317" r:id="rId13"/>
    <p:sldId id="318" r:id="rId14"/>
    <p:sldId id="260" r:id="rId15"/>
    <p:sldId id="261" r:id="rId16"/>
    <p:sldId id="289" r:id="rId17"/>
    <p:sldId id="300" r:id="rId18"/>
    <p:sldId id="301" r:id="rId19"/>
    <p:sldId id="302" r:id="rId20"/>
    <p:sldId id="303" r:id="rId21"/>
    <p:sldId id="322" r:id="rId22"/>
    <p:sldId id="304" r:id="rId23"/>
    <p:sldId id="305" r:id="rId24"/>
    <p:sldId id="306" r:id="rId25"/>
    <p:sldId id="307" r:id="rId26"/>
    <p:sldId id="296" r:id="rId27"/>
    <p:sldId id="285" r:id="rId28"/>
    <p:sldId id="321" r:id="rId29"/>
    <p:sldId id="269" r:id="rId30"/>
  </p:sldIdLst>
  <p:sldSz cx="9144000" cy="6858000" type="screen4x3"/>
  <p:notesSz cx="6858000" cy="9144000"/>
  <p:embeddedFontLst>
    <p:embeddedFont>
      <p:font typeface="Clear Sans Medium" panose="020B0604020202020204" charset="0"/>
      <p:regular r:id="rId32"/>
      <p:italic r:id="rId33"/>
    </p:embeddedFont>
    <p:embeddedFont>
      <p:font typeface="Comic Sans MS" panose="030F0702030302020204" pitchFamily="66" charset="0"/>
      <p:regular r:id="rId34"/>
      <p:bold r:id="rId35"/>
      <p:italic r:id="rId36"/>
      <p:boldItalic r:id="rId37"/>
    </p:embeddedFont>
    <p:embeddedFont>
      <p:font typeface="Clear Sans Light" panose="020B0604020202020204" charset="0"/>
      <p:regular r:id="rId38"/>
    </p:embeddedFont>
    <p:embeddedFont>
      <p:font typeface="Twinkl SemiBold" charset="0"/>
      <p:bold r:id="rId39"/>
    </p:embeddedFont>
    <p:embeddedFont>
      <p:font typeface="Sassoon Infant Rg" panose="02000503030000020003" charset="0"/>
      <p:regular r:id="rId40"/>
      <p:bold r:id="rId41"/>
    </p:embeddedFont>
    <p:embeddedFont>
      <p:font typeface="Calibri" panose="020F0502020204030204" pitchFamily="34" charset="0"/>
      <p:regular r:id="rId42"/>
      <p:bold r:id="rId43"/>
      <p:italic r:id="rId44"/>
      <p:boldItalic r:id="rId45"/>
    </p:embeddedFont>
    <p:embeddedFont>
      <p:font typeface="Twinkl Light" charset="0"/>
      <p:regular r:id="rId46"/>
    </p:embeddedFont>
    <p:embeddedFont>
      <p:font typeface="Clear Sans" panose="020B0604020202020204" charset="0"/>
      <p:regular r:id="rId47"/>
      <p:bold r:id="rId48"/>
      <p:italic r:id="rId49"/>
      <p:boldItalic r:id="rId50"/>
    </p:embeddedFont>
  </p:embeddedFontLst>
  <p:defaultTextStyle>
    <a:defPPr>
      <a:defRPr lang="en-US"/>
    </a:defPPr>
    <a:lvl1pPr algn="l" rtl="0" eaLnBrk="0" fontAlgn="base" hangingPunct="0">
      <a:spcBef>
        <a:spcPct val="0"/>
      </a:spcBef>
      <a:spcAft>
        <a:spcPct val="0"/>
      </a:spcAft>
      <a:defRPr kern="1200">
        <a:solidFill>
          <a:schemeClr val="tx1"/>
        </a:solidFill>
        <a:latin typeface="Twinkl Light" pitchFamily="2" charset="0"/>
        <a:ea typeface="+mn-ea"/>
        <a:cs typeface="+mn-cs"/>
      </a:defRPr>
    </a:lvl1pPr>
    <a:lvl2pPr marL="457200" algn="l" rtl="0" eaLnBrk="0" fontAlgn="base" hangingPunct="0">
      <a:spcBef>
        <a:spcPct val="0"/>
      </a:spcBef>
      <a:spcAft>
        <a:spcPct val="0"/>
      </a:spcAft>
      <a:defRPr kern="1200">
        <a:solidFill>
          <a:schemeClr val="tx1"/>
        </a:solidFill>
        <a:latin typeface="Twinkl Light" pitchFamily="2" charset="0"/>
        <a:ea typeface="+mn-ea"/>
        <a:cs typeface="+mn-cs"/>
      </a:defRPr>
    </a:lvl2pPr>
    <a:lvl3pPr marL="914400" algn="l" rtl="0" eaLnBrk="0" fontAlgn="base" hangingPunct="0">
      <a:spcBef>
        <a:spcPct val="0"/>
      </a:spcBef>
      <a:spcAft>
        <a:spcPct val="0"/>
      </a:spcAft>
      <a:defRPr kern="1200">
        <a:solidFill>
          <a:schemeClr val="tx1"/>
        </a:solidFill>
        <a:latin typeface="Twinkl Light" pitchFamily="2" charset="0"/>
        <a:ea typeface="+mn-ea"/>
        <a:cs typeface="+mn-cs"/>
      </a:defRPr>
    </a:lvl3pPr>
    <a:lvl4pPr marL="1371600" algn="l" rtl="0" eaLnBrk="0" fontAlgn="base" hangingPunct="0">
      <a:spcBef>
        <a:spcPct val="0"/>
      </a:spcBef>
      <a:spcAft>
        <a:spcPct val="0"/>
      </a:spcAft>
      <a:defRPr kern="1200">
        <a:solidFill>
          <a:schemeClr val="tx1"/>
        </a:solidFill>
        <a:latin typeface="Twinkl Light" pitchFamily="2" charset="0"/>
        <a:ea typeface="+mn-ea"/>
        <a:cs typeface="+mn-cs"/>
      </a:defRPr>
    </a:lvl4pPr>
    <a:lvl5pPr marL="1828800" algn="l" rtl="0" eaLnBrk="0" fontAlgn="base" hangingPunct="0">
      <a:spcBef>
        <a:spcPct val="0"/>
      </a:spcBef>
      <a:spcAft>
        <a:spcPct val="0"/>
      </a:spcAft>
      <a:defRPr kern="1200">
        <a:solidFill>
          <a:schemeClr val="tx1"/>
        </a:solidFill>
        <a:latin typeface="Twinkl Light" pitchFamily="2" charset="0"/>
        <a:ea typeface="+mn-ea"/>
        <a:cs typeface="+mn-cs"/>
      </a:defRPr>
    </a:lvl5pPr>
    <a:lvl6pPr marL="2286000" algn="l" defTabSz="914400" rtl="0" eaLnBrk="1" latinLnBrk="0" hangingPunct="1">
      <a:defRPr kern="1200">
        <a:solidFill>
          <a:schemeClr val="tx1"/>
        </a:solidFill>
        <a:latin typeface="Twinkl Light" pitchFamily="2" charset="0"/>
        <a:ea typeface="+mn-ea"/>
        <a:cs typeface="+mn-cs"/>
      </a:defRPr>
    </a:lvl6pPr>
    <a:lvl7pPr marL="2743200" algn="l" defTabSz="914400" rtl="0" eaLnBrk="1" latinLnBrk="0" hangingPunct="1">
      <a:defRPr kern="1200">
        <a:solidFill>
          <a:schemeClr val="tx1"/>
        </a:solidFill>
        <a:latin typeface="Twinkl Light" pitchFamily="2" charset="0"/>
        <a:ea typeface="+mn-ea"/>
        <a:cs typeface="+mn-cs"/>
      </a:defRPr>
    </a:lvl7pPr>
    <a:lvl8pPr marL="3200400" algn="l" defTabSz="914400" rtl="0" eaLnBrk="1" latinLnBrk="0" hangingPunct="1">
      <a:defRPr kern="1200">
        <a:solidFill>
          <a:schemeClr val="tx1"/>
        </a:solidFill>
        <a:latin typeface="Twinkl Light" pitchFamily="2" charset="0"/>
        <a:ea typeface="+mn-ea"/>
        <a:cs typeface="+mn-cs"/>
      </a:defRPr>
    </a:lvl8pPr>
    <a:lvl9pPr marL="3657600" algn="l" defTabSz="914400" rtl="0" eaLnBrk="1" latinLnBrk="0" hangingPunct="1">
      <a:defRPr kern="1200">
        <a:solidFill>
          <a:schemeClr val="tx1"/>
        </a:solidFill>
        <a:latin typeface="Twinkl Light" pitchFamily="2" charset="0"/>
        <a:ea typeface="+mn-ea"/>
        <a:cs typeface="+mn-cs"/>
      </a:defRPr>
    </a:lvl9pPr>
  </p:defaultTextStyle>
  <p:extLst>
    <p:ext uri="{EFAFB233-063F-42B5-8137-9DF3F51BA10A}">
      <p15:sldGuideLst xmlns:p15="http://schemas.microsoft.com/office/powerpoint/2012/main">
        <p15:guide id="1" pos="2880">
          <p15:clr>
            <a:srgbClr val="A4A3A4"/>
          </p15:clr>
        </p15:guide>
        <p15:guide id="2" orient="horz" pos="2160">
          <p15:clr>
            <a:srgbClr val="A4A3A4"/>
          </p15:clr>
        </p15:guide>
        <p15:guide id="3" orient="horz" pos="278">
          <p15:clr>
            <a:srgbClr val="A4A3A4"/>
          </p15:clr>
        </p15:guide>
        <p15:guide id="4" orient="horz" pos="4042">
          <p15:clr>
            <a:srgbClr val="A4A3A4"/>
          </p15:clr>
        </p15:guide>
        <p15:guide id="5" pos="295">
          <p15:clr>
            <a:srgbClr val="A4A3A4"/>
          </p15:clr>
        </p15:guide>
        <p15:guide id="6" pos="5465">
          <p15:clr>
            <a:srgbClr val="A4A3A4"/>
          </p15:clr>
        </p15:guide>
        <p15:guide id="7" orient="horz" pos="414">
          <p15:clr>
            <a:srgbClr val="A4A3A4"/>
          </p15:clr>
        </p15:guide>
        <p15:guide id="8" orient="horz" pos="3906">
          <p15:clr>
            <a:srgbClr val="A4A3A4"/>
          </p15:clr>
        </p15:guide>
        <p15:guide id="9" orient="horz" pos="346">
          <p15:clr>
            <a:srgbClr val="A4A3A4"/>
          </p15:clr>
        </p15:guide>
        <p15:guide id="10" pos="5329">
          <p15:clr>
            <a:srgbClr val="A4A3A4"/>
          </p15:clr>
        </p15:guide>
        <p15:guide id="11" pos="431">
          <p15:clr>
            <a:srgbClr val="A4A3A4"/>
          </p15:clr>
        </p15:guide>
        <p15:guide id="12" pos="5397">
          <p15:clr>
            <a:srgbClr val="A4A3A4"/>
          </p15:clr>
        </p15:guide>
        <p15:guide id="13" orient="horz" pos="935">
          <p15:clr>
            <a:srgbClr val="A4A3A4"/>
          </p15:clr>
        </p15:guide>
        <p15:guide id="14" orient="horz" pos="8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BC6E"/>
    <a:srgbClr val="FF00FF"/>
    <a:srgbClr val="F5910B"/>
    <a:srgbClr val="0070C0"/>
    <a:srgbClr val="7030A0"/>
    <a:srgbClr val="60CB91"/>
    <a:srgbClr val="FFC000"/>
    <a:srgbClr val="328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414" y="72"/>
      </p:cViewPr>
      <p:guideLst>
        <p:guide pos="2880"/>
        <p:guide orient="horz" pos="2160"/>
        <p:guide orient="horz" pos="278"/>
        <p:guide orient="horz" pos="4042"/>
        <p:guide pos="295"/>
        <p:guide pos="5465"/>
        <p:guide orient="horz" pos="414"/>
        <p:guide orient="horz" pos="3906"/>
        <p:guide orient="horz" pos="346"/>
        <p:guide pos="5329"/>
        <p:guide pos="431"/>
        <p:guide pos="5397"/>
        <p:guide orient="horz" pos="935"/>
        <p:guide orient="horz" pos="8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2553DA2-D425-4F81-AEB4-5380E4137D72}" type="datetimeFigureOut">
              <a:rPr lang="en-GB"/>
              <a:pPr>
                <a:defRPr/>
              </a:pPr>
              <a:t>17/03/2020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EF52B20-2E4F-40E7-9CBA-C2CA1B6A14D4}"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84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30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46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93206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57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499F9A4F-2E93-4D88-B38F-D4C0B9E252C8}" type="datetimeFigureOut">
              <a:rPr lang="en-GB" smtClean="0"/>
              <a:t>17/03/2020</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a:lstStyle/>
          <a:p>
            <a:fld id="{C823387A-9EE0-4374-B5C5-45D811AAC1CE}" type="slidenum">
              <a:rPr lang="en-GB" smtClean="0"/>
              <a:t>‹#›</a:t>
            </a:fld>
            <a:endParaRPr lang="en-GB"/>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57029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9F9A4F-2E93-4D88-B38F-D4C0B9E252C8}"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3387A-9EE0-4374-B5C5-45D811AAC1CE}" type="slidenum">
              <a:rPr lang="en-GB" smtClean="0"/>
              <a:t>‹#›</a:t>
            </a:fld>
            <a:endParaRPr lang="en-GB"/>
          </a:p>
        </p:txBody>
      </p:sp>
    </p:spTree>
    <p:extLst>
      <p:ext uri="{BB962C8B-B14F-4D97-AF65-F5344CB8AC3E}">
        <p14:creationId xmlns:p14="http://schemas.microsoft.com/office/powerpoint/2010/main" val="290835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7" r:id="rId1"/>
    <p:sldLayoutId id="2147483825" r:id="rId2"/>
    <p:sldLayoutId id="2147483826" r:id="rId3"/>
    <p:sldLayoutId id="2147483828" r:id="rId4"/>
    <p:sldLayoutId id="2147483829" r:id="rId5"/>
    <p:sldLayoutId id="2147483830" r:id="rId6"/>
    <p:sldLayoutId id="2147483831" r:id="rId7"/>
  </p:sldLayoutIdLst>
  <p:txStyles>
    <p:title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70709" y="2612571"/>
            <a:ext cx="8007531" cy="3705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ctrTitle"/>
          </p:nvPr>
        </p:nvSpPr>
        <p:spPr/>
        <p:txBody>
          <a:bodyPr/>
          <a:lstStyle/>
          <a:p>
            <a:r>
              <a:rPr lang="en-GB" dirty="0" smtClean="0"/>
              <a:t>A picture tells a thousand tales. </a:t>
            </a:r>
            <a:endParaRPr lang="en-GB" dirty="0"/>
          </a:p>
        </p:txBody>
      </p:sp>
      <p:sp>
        <p:nvSpPr>
          <p:cNvPr id="5" name="Subtitle 4"/>
          <p:cNvSpPr>
            <a:spLocks noGrp="1"/>
          </p:cNvSpPr>
          <p:nvPr>
            <p:ph type="subTitle" idx="1"/>
          </p:nvPr>
        </p:nvSpPr>
        <p:spPr/>
        <p:txBody>
          <a:bodyPr/>
          <a:lstStyle/>
          <a:p>
            <a:r>
              <a:rPr lang="en-GB" sz="4000" b="1" dirty="0" smtClean="0"/>
              <a:t>DNA - Discuss</a:t>
            </a:r>
            <a:endParaRPr lang="en-GB" sz="4000" b="1" dirty="0"/>
          </a:p>
        </p:txBody>
      </p:sp>
    </p:spTree>
    <p:extLst>
      <p:ext uri="{BB962C8B-B14F-4D97-AF65-F5344CB8AC3E}">
        <p14:creationId xmlns:p14="http://schemas.microsoft.com/office/powerpoint/2010/main" val="3042091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0"/>
            <a:ext cx="9144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2" descr="N:\Downloads\download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9" y="-1"/>
            <a:ext cx="4508876" cy="3501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Downloads\20140630-WWILENS-slide-OV88-superJumb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2879358"/>
            <a:ext cx="5266928" cy="391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62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9144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N:\Downloads\military_dog_by_militaryphotos-d54xw3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0618" y="1124744"/>
            <a:ext cx="3337560" cy="2225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Downloads\tim-page-universal-soldi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573016"/>
            <a:ext cx="4680520" cy="3107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Downloads\Soldier-Carries-D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24479"/>
            <a:ext cx="4200128" cy="324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43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0"/>
            <a:ext cx="9144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5" descr="N:\Downloads\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5148064" cy="35075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ljazeera.com/mritems/Images/2017/5/25/42f3617da9034858a3de3d270661467e_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646" y="3746701"/>
            <a:ext cx="5287636" cy="297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864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Rounded Rectangle 3"/>
          <p:cNvSpPr/>
          <p:nvPr/>
        </p:nvSpPr>
        <p:spPr>
          <a:xfrm>
            <a:off x="877194" y="1430246"/>
            <a:ext cx="6740434" cy="33832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What does a war photographer do? What is their purpose? How involved do they get? </a:t>
            </a:r>
            <a:endParaRPr lang="en-GB" dirty="0"/>
          </a:p>
        </p:txBody>
      </p:sp>
      <p:sp>
        <p:nvSpPr>
          <p:cNvPr id="2" name="Rectangle 1"/>
          <p:cNvSpPr/>
          <p:nvPr/>
        </p:nvSpPr>
        <p:spPr>
          <a:xfrm>
            <a:off x="1158045" y="2260128"/>
            <a:ext cx="6178732" cy="1477328"/>
          </a:xfrm>
          <a:prstGeom prst="rect">
            <a:avLst/>
          </a:prstGeom>
        </p:spPr>
        <p:txBody>
          <a:bodyPr wrap="square">
            <a:spAutoFit/>
          </a:bodyPr>
          <a:lstStyle/>
          <a:p>
            <a:endParaRPr lang="en-GB" b="1" dirty="0" smtClean="0">
              <a:latin typeface="Comic Sans MS" panose="030F0702030302020204" pitchFamily="66" charset="0"/>
            </a:endParaRPr>
          </a:p>
          <a:p>
            <a:r>
              <a:rPr lang="en-GB" b="1" dirty="0" smtClean="0">
                <a:latin typeface="Comic Sans MS" panose="030F0702030302020204" pitchFamily="66" charset="0"/>
              </a:rPr>
              <a:t>Independent response – </a:t>
            </a:r>
          </a:p>
          <a:p>
            <a:endParaRPr lang="en-GB" b="1" dirty="0" smtClean="0">
              <a:latin typeface="Comic Sans MS" panose="030F0702030302020204" pitchFamily="66" charset="0"/>
            </a:endParaRPr>
          </a:p>
          <a:p>
            <a:r>
              <a:rPr lang="en-GB" b="1" dirty="0" smtClean="0">
                <a:latin typeface="Comic Sans MS" panose="030F0702030302020204" pitchFamily="66" charset="0"/>
              </a:rPr>
              <a:t>What </a:t>
            </a:r>
            <a:r>
              <a:rPr lang="en-GB" b="1" dirty="0">
                <a:latin typeface="Comic Sans MS" panose="030F0702030302020204" pitchFamily="66" charset="0"/>
              </a:rPr>
              <a:t>does a war photographer do? What is their purpose? How involved do they get? </a:t>
            </a:r>
          </a:p>
        </p:txBody>
      </p:sp>
      <p:sp>
        <p:nvSpPr>
          <p:cNvPr id="5" name="Rectangle 4"/>
          <p:cNvSpPr/>
          <p:nvPr/>
        </p:nvSpPr>
        <p:spPr>
          <a:xfrm>
            <a:off x="1158045" y="3885794"/>
            <a:ext cx="6178732" cy="646331"/>
          </a:xfrm>
          <a:prstGeom prst="rect">
            <a:avLst/>
          </a:prstGeom>
        </p:spPr>
        <p:txBody>
          <a:bodyPr wrap="square">
            <a:spAutoFit/>
          </a:bodyPr>
          <a:lstStyle/>
          <a:p>
            <a:r>
              <a:rPr lang="en-GB" b="1" dirty="0">
                <a:latin typeface="Comic Sans MS" panose="030F0702030302020204" pitchFamily="66" charset="0"/>
              </a:rPr>
              <a:t>What is the emotional difference between a soldier and a war photographer? </a:t>
            </a:r>
          </a:p>
        </p:txBody>
      </p:sp>
      <p:sp>
        <p:nvSpPr>
          <p:cNvPr id="6" name="TextBox 5"/>
          <p:cNvSpPr txBox="1"/>
          <p:nvPr/>
        </p:nvSpPr>
        <p:spPr>
          <a:xfrm rot="20450638">
            <a:off x="1268088" y="1501658"/>
            <a:ext cx="1907177" cy="646331"/>
          </a:xfrm>
          <a:prstGeom prst="rect">
            <a:avLst/>
          </a:prstGeom>
          <a:noFill/>
        </p:spPr>
        <p:txBody>
          <a:bodyPr wrap="square" rtlCol="0">
            <a:spAutoFit/>
          </a:bodyPr>
          <a:lstStyle/>
          <a:p>
            <a:r>
              <a:rPr lang="en-GB" sz="3600" b="1" u="sng" dirty="0" smtClean="0">
                <a:solidFill>
                  <a:srgbClr val="FF0000"/>
                </a:solidFill>
                <a:latin typeface="Comic Sans MS" panose="030F0702030302020204" pitchFamily="66" charset="0"/>
              </a:rPr>
              <a:t>DNA</a:t>
            </a:r>
            <a:endParaRPr lang="en-GB" sz="36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502502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2710" y="4909866"/>
            <a:ext cx="8196263" cy="1816100"/>
          </a:xfrm>
          <a:prstGeom prst="rect">
            <a:avLst/>
          </a:prstGeom>
          <a:solidFill>
            <a:srgbClr val="2FBC6E">
              <a:alpha val="89804"/>
            </a:srgb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123" name="Title 7"/>
          <p:cNvSpPr>
            <a:spLocks/>
          </p:cNvSpPr>
          <p:nvPr/>
        </p:nvSpPr>
        <p:spPr bwMode="auto">
          <a:xfrm>
            <a:off x="2440714" y="5003165"/>
            <a:ext cx="4626292" cy="160337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lIns="0" tIns="0" rIns="0" bIns="0" anchor="ct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eaLnBrk="1" hangingPunct="1"/>
            <a:r>
              <a:rPr lang="en-GB" altLang="en-US" sz="3900" dirty="0">
                <a:solidFill>
                  <a:srgbClr val="FFFFFF"/>
                </a:solidFill>
                <a:cs typeface="Clear Sans Light" panose="020B0303030202020304" pitchFamily="34" charset="0"/>
              </a:rPr>
              <a:t>‘War Photographer’ </a:t>
            </a:r>
            <a:r>
              <a:rPr lang="en-GB" altLang="en-US" sz="3900" b="1" dirty="0">
                <a:solidFill>
                  <a:srgbClr val="FFFFFF"/>
                </a:solidFill>
                <a:cs typeface="Clear Sans Medium" panose="020B0603030202020304" pitchFamily="34" charset="0"/>
              </a:rPr>
              <a:t/>
            </a:r>
            <a:br>
              <a:rPr lang="en-GB" altLang="en-US" sz="3900" b="1" dirty="0">
                <a:solidFill>
                  <a:srgbClr val="FFFFFF"/>
                </a:solidFill>
                <a:cs typeface="Clear Sans Medium" panose="020B0603030202020304" pitchFamily="34" charset="0"/>
              </a:rPr>
            </a:br>
            <a:r>
              <a:rPr lang="en-GB" altLang="en-US" sz="3900" b="1" dirty="0">
                <a:solidFill>
                  <a:srgbClr val="FFFFFF"/>
                </a:solidFill>
                <a:latin typeface="Twinkl SemiBold" pitchFamily="2" charset="0"/>
                <a:cs typeface="Clear Sans Medium" panose="020B0603030202020304" pitchFamily="34" charset="0"/>
              </a:rPr>
              <a:t>by Carol Ann Duffy</a:t>
            </a:r>
            <a:endParaRPr lang="en-GB" altLang="en-US" sz="3900" dirty="0">
              <a:solidFill>
                <a:srgbClr val="E1DDD1"/>
              </a:solidFill>
              <a:latin typeface="Twinkl SemiBold" pitchFamily="2" charset="0"/>
              <a:cs typeface="Clear Sans" panose="020B05030302020203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73868" y="104775"/>
            <a:ext cx="8196263"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ounded Rectangle 8"/>
          <p:cNvSpPr/>
          <p:nvPr/>
        </p:nvSpPr>
        <p:spPr bwMode="auto">
          <a:xfrm>
            <a:off x="473868" y="1638730"/>
            <a:ext cx="8196263" cy="2817812"/>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6148" name="Content Placeholder 15"/>
          <p:cNvSpPr txBox="1">
            <a:spLocks/>
          </p:cNvSpPr>
          <p:nvPr/>
        </p:nvSpPr>
        <p:spPr bwMode="auto">
          <a:xfrm>
            <a:off x="684213" y="3846513"/>
            <a:ext cx="77755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marL="285750" indent="-285750">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marL="0" indent="0">
              <a:lnSpc>
                <a:spcPct val="90000"/>
              </a:lnSpc>
              <a:spcBef>
                <a:spcPts val="1000"/>
              </a:spcBef>
            </a:pPr>
            <a:endParaRPr lang="en-GB" altLang="en-US" dirty="0">
              <a:solidFill>
                <a:srgbClr val="1C1C1C"/>
              </a:solidFill>
            </a:endParaRPr>
          </a:p>
        </p:txBody>
      </p:sp>
      <p:sp>
        <p:nvSpPr>
          <p:cNvPr id="6149" name="Content Placeholder 15"/>
          <p:cNvSpPr txBox="1">
            <a:spLocks/>
          </p:cNvSpPr>
          <p:nvPr/>
        </p:nvSpPr>
        <p:spPr bwMode="auto">
          <a:xfrm>
            <a:off x="894556" y="629807"/>
            <a:ext cx="77755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a:lnSpc>
                <a:spcPct val="90000"/>
              </a:lnSpc>
              <a:spcBef>
                <a:spcPts val="1000"/>
              </a:spcBef>
            </a:pPr>
            <a:r>
              <a:rPr lang="en-GB" altLang="en-US" sz="2000" dirty="0">
                <a:solidFill>
                  <a:srgbClr val="1C1C1C"/>
                </a:solidFill>
              </a:rPr>
              <a:t>To understand and analyse the poem ‘War Photographer’ by Carol Ann Duffy.</a:t>
            </a:r>
          </a:p>
        </p:txBody>
      </p:sp>
      <p:sp>
        <p:nvSpPr>
          <p:cNvPr id="6150" name="Content Placeholder 15"/>
          <p:cNvSpPr txBox="1">
            <a:spLocks/>
          </p:cNvSpPr>
          <p:nvPr/>
        </p:nvSpPr>
        <p:spPr bwMode="auto">
          <a:xfrm>
            <a:off x="473868" y="-55199"/>
            <a:ext cx="81962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252000" tIns="216000" rIns="252000" bIns="18000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lnSpc>
                <a:spcPct val="90000"/>
              </a:lnSpc>
              <a:spcBef>
                <a:spcPts val="1000"/>
              </a:spcBef>
              <a:buFont typeface="Arial" panose="020B0604020202020204" pitchFamily="34" charset="0"/>
              <a:buNone/>
              <a:defRPr/>
            </a:pPr>
            <a:r>
              <a:rPr lang="en-GB" altLang="en-US" sz="3600" dirty="0" smtClean="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rPr>
              <a:t>Learning Focus</a:t>
            </a:r>
            <a:endParaRPr lang="en-GB" altLang="en-US" sz="3600" dirty="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endParaRPr>
          </a:p>
        </p:txBody>
      </p:sp>
      <p:sp>
        <p:nvSpPr>
          <p:cNvPr id="6151" name="Content Placeholder 15"/>
          <p:cNvSpPr txBox="1">
            <a:spLocks/>
          </p:cNvSpPr>
          <p:nvPr/>
        </p:nvSpPr>
        <p:spPr bwMode="auto">
          <a:xfrm>
            <a:off x="473868" y="1102451"/>
            <a:ext cx="81962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252000" tIns="216000" rIns="252000" bIns="18000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lnSpc>
                <a:spcPct val="90000"/>
              </a:lnSpc>
              <a:spcBef>
                <a:spcPts val="1000"/>
              </a:spcBef>
              <a:buFont typeface="Arial" panose="020B0604020202020204" pitchFamily="34" charset="0"/>
              <a:buNone/>
              <a:defRPr/>
            </a:pPr>
            <a:r>
              <a:rPr lang="en-GB" altLang="en-US" sz="3600" dirty="0" smtClean="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rPr>
              <a:t>Progress indicators </a:t>
            </a:r>
            <a:endParaRPr lang="en-GB" altLang="en-US" sz="3600" dirty="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82084341"/>
              </p:ext>
            </p:extLst>
          </p:nvPr>
        </p:nvGraphicFramePr>
        <p:xfrm>
          <a:off x="104503" y="1800951"/>
          <a:ext cx="8817428" cy="4759960"/>
        </p:xfrm>
        <a:graphic>
          <a:graphicData uri="http://schemas.openxmlformats.org/drawingml/2006/table">
            <a:tbl>
              <a:tblPr firstRow="1" bandRow="1">
                <a:tableStyleId>{5C22544A-7EE6-4342-B048-85BDC9FD1C3A}</a:tableStyleId>
              </a:tblPr>
              <a:tblGrid>
                <a:gridCol w="516448">
                  <a:extLst>
                    <a:ext uri="{9D8B030D-6E8A-4147-A177-3AD203B41FA5}">
                      <a16:colId xmlns:a16="http://schemas.microsoft.com/office/drawing/2014/main" val="3161044412"/>
                    </a:ext>
                  </a:extLst>
                </a:gridCol>
                <a:gridCol w="4440205">
                  <a:extLst>
                    <a:ext uri="{9D8B030D-6E8A-4147-A177-3AD203B41FA5}">
                      <a16:colId xmlns:a16="http://schemas.microsoft.com/office/drawing/2014/main" val="1162498002"/>
                    </a:ext>
                  </a:extLst>
                </a:gridCol>
                <a:gridCol w="3860775">
                  <a:extLst>
                    <a:ext uri="{9D8B030D-6E8A-4147-A177-3AD203B41FA5}">
                      <a16:colId xmlns:a16="http://schemas.microsoft.com/office/drawing/2014/main" val="1874364177"/>
                    </a:ext>
                  </a:extLst>
                </a:gridCol>
              </a:tblGrid>
              <a:tr h="370840">
                <a:tc>
                  <a:txBody>
                    <a:bodyPr/>
                    <a:lstStyle/>
                    <a:p>
                      <a:endParaRPr lang="en-GB" dirty="0"/>
                    </a:p>
                  </a:txBody>
                  <a:tcPr/>
                </a:tc>
                <a:tc>
                  <a:txBody>
                    <a:bodyPr/>
                    <a:lstStyle/>
                    <a:p>
                      <a:r>
                        <a:rPr lang="en-GB" dirty="0" smtClean="0"/>
                        <a:t>Good</a:t>
                      </a:r>
                      <a:endParaRPr lang="en-GB" dirty="0"/>
                    </a:p>
                  </a:txBody>
                  <a:tcPr/>
                </a:tc>
                <a:tc>
                  <a:txBody>
                    <a:bodyPr/>
                    <a:lstStyle/>
                    <a:p>
                      <a:r>
                        <a:rPr lang="en-GB" dirty="0" smtClean="0"/>
                        <a:t>Outstanding </a:t>
                      </a:r>
                      <a:endParaRPr lang="en-GB" dirty="0"/>
                    </a:p>
                  </a:txBody>
                  <a:tcPr/>
                </a:tc>
                <a:extLst>
                  <a:ext uri="{0D108BD9-81ED-4DB2-BD59-A6C34878D82A}">
                    <a16:rowId xmlns:a16="http://schemas.microsoft.com/office/drawing/2014/main" val="443332737"/>
                  </a:ext>
                </a:extLst>
              </a:tr>
              <a:tr h="370840">
                <a:tc>
                  <a:txBody>
                    <a:bodyPr/>
                    <a:lstStyle/>
                    <a:p>
                      <a:r>
                        <a:rPr lang="en-GB" dirty="0" smtClean="0"/>
                        <a:t>5</a:t>
                      </a:r>
                      <a:endParaRPr lang="en-GB" dirty="0"/>
                    </a:p>
                  </a:txBody>
                  <a:tcPr/>
                </a:tc>
                <a:tc>
                  <a:txBody>
                    <a:bodyPr/>
                    <a:lstStyle/>
                    <a:p>
                      <a:r>
                        <a:rPr lang="en-GB" dirty="0" smtClean="0"/>
                        <a:t>Be able to make some explained comments about the content of the poem</a:t>
                      </a:r>
                      <a:r>
                        <a:rPr lang="en-GB" baseline="0" dirty="0" smtClean="0"/>
                        <a:t> and build in comments on some techniques. </a:t>
                      </a:r>
                      <a:endParaRPr lang="en-GB" dirty="0"/>
                    </a:p>
                  </a:txBody>
                  <a:tcPr/>
                </a:tc>
                <a:tc>
                  <a:txBody>
                    <a:bodyPr/>
                    <a:lstStyle/>
                    <a:p>
                      <a:r>
                        <a:rPr lang="en-GB" dirty="0" smtClean="0"/>
                        <a:t>Be able to make clear comments on the content and composition of the poem. Identification of techniques is secure</a:t>
                      </a:r>
                      <a:r>
                        <a:rPr lang="en-GB" baseline="0" dirty="0" smtClean="0"/>
                        <a:t> and supports comments. </a:t>
                      </a:r>
                      <a:endParaRPr lang="en-GB" dirty="0"/>
                    </a:p>
                  </a:txBody>
                  <a:tcPr/>
                </a:tc>
                <a:extLst>
                  <a:ext uri="{0D108BD9-81ED-4DB2-BD59-A6C34878D82A}">
                    <a16:rowId xmlns:a16="http://schemas.microsoft.com/office/drawing/2014/main" val="3654445137"/>
                  </a:ext>
                </a:extLst>
              </a:tr>
              <a:tr h="370840">
                <a:tc>
                  <a:txBody>
                    <a:bodyPr/>
                    <a:lstStyle/>
                    <a:p>
                      <a:r>
                        <a:rPr lang="en-GB" dirty="0" smtClean="0"/>
                        <a:t>6</a:t>
                      </a:r>
                      <a:endParaRPr lang="en-GB" dirty="0"/>
                    </a:p>
                  </a:txBody>
                  <a:tcPr/>
                </a:tc>
                <a:tc>
                  <a:txBody>
                    <a:bodyPr/>
                    <a:lstStyle/>
                    <a:p>
                      <a:r>
                        <a:rPr lang="en-GB" dirty="0" smtClean="0"/>
                        <a:t>Be able to make clear comments on the content and composition of the poem. . Identification of techniques is secure</a:t>
                      </a:r>
                      <a:r>
                        <a:rPr lang="en-GB" baseline="0" dirty="0" smtClean="0"/>
                        <a:t> and supports comments. </a:t>
                      </a:r>
                      <a:endParaRPr lang="en-GB" dirty="0" smtClean="0"/>
                    </a:p>
                  </a:txBody>
                  <a:tcPr/>
                </a:tc>
                <a:tc>
                  <a:txBody>
                    <a:bodyPr/>
                    <a:lstStyle/>
                    <a:p>
                      <a:r>
                        <a:rPr lang="en-GB" dirty="0" smtClean="0"/>
                        <a:t>Be able to thoughtfully comment on the content and composition of the poem. Clear links to other poems can be made and context can be applied. </a:t>
                      </a:r>
                      <a:endParaRPr lang="en-GB" dirty="0"/>
                    </a:p>
                  </a:txBody>
                  <a:tcPr/>
                </a:tc>
                <a:extLst>
                  <a:ext uri="{0D108BD9-81ED-4DB2-BD59-A6C34878D82A}">
                    <a16:rowId xmlns:a16="http://schemas.microsoft.com/office/drawing/2014/main" val="2764271311"/>
                  </a:ext>
                </a:extLst>
              </a:tr>
              <a:tr h="370840">
                <a:tc>
                  <a:txBody>
                    <a:bodyPr/>
                    <a:lstStyle/>
                    <a:p>
                      <a:r>
                        <a:rPr lang="en-GB" dirty="0" smtClean="0"/>
                        <a:t>7</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Be able to thoughtfully comment on the content and composition of the poem. Clear links to other poems can be made and context can be applied. </a:t>
                      </a:r>
                    </a:p>
                    <a:p>
                      <a:endParaRPr lang="en-GB" dirty="0"/>
                    </a:p>
                  </a:txBody>
                  <a:tcPr/>
                </a:tc>
                <a:tc>
                  <a:txBody>
                    <a:bodyPr/>
                    <a:lstStyle/>
                    <a:p>
                      <a:r>
                        <a:rPr lang="en-GB" dirty="0" smtClean="0"/>
                        <a:t>Critical exploration of the poem is evident</a:t>
                      </a:r>
                      <a:r>
                        <a:rPr lang="en-GB" baseline="0" dirty="0" smtClean="0"/>
                        <a:t> and ideas are thoughtfully explored. Language, structure and form is identified accurately and analysis is developed – layers are considered. </a:t>
                      </a:r>
                      <a:endParaRPr lang="en-GB" dirty="0"/>
                    </a:p>
                  </a:txBody>
                  <a:tcPr/>
                </a:tc>
                <a:extLst>
                  <a:ext uri="{0D108BD9-81ED-4DB2-BD59-A6C34878D82A}">
                    <a16:rowId xmlns:a16="http://schemas.microsoft.com/office/drawing/2014/main" val="1508851314"/>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5888" y="598488"/>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p:cNvSpPr>
            <a:spLocks noChangeArrowheads="1"/>
          </p:cNvSpPr>
          <p:nvPr/>
        </p:nvSpPr>
        <p:spPr bwMode="auto">
          <a:xfrm>
            <a:off x="684213" y="1316038"/>
            <a:ext cx="77755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sz="1600"/>
              <a:t>On the next slide, you will see some images of war from the news. Spend five minutes thinking about how the images make you feel. </a:t>
            </a:r>
          </a:p>
          <a:p>
            <a:endParaRPr lang="en-GB" altLang="en-US" sz="1600"/>
          </a:p>
        </p:txBody>
      </p:sp>
      <p:sp>
        <p:nvSpPr>
          <p:cNvPr id="7172" name="Rectangle 8"/>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defRPr/>
            </a:pPr>
            <a:r>
              <a:rPr lang="en-GB" altLang="en-US" sz="3600" dirty="0">
                <a:solidFill>
                  <a:schemeClr val="accent4">
                    <a:lumMod val="75000"/>
                  </a:schemeClr>
                </a:solidFill>
                <a:latin typeface="Twinkl SemiBold" pitchFamily="2" charset="0"/>
                <a:cs typeface="Clear Sans Light" panose="020B0303030202020304" pitchFamily="34" charset="0"/>
              </a:rPr>
              <a:t>Real Images of War</a:t>
            </a:r>
          </a:p>
        </p:txBody>
      </p:sp>
      <p:pic>
        <p:nvPicPr>
          <p:cNvPr id="7173" name="Picture 2"/>
          <p:cNvPicPr>
            <a:picLocks noChangeAspect="1"/>
          </p:cNvPicPr>
          <p:nvPr/>
        </p:nvPicPr>
        <p:blipFill>
          <a:blip r:embed="rId3" cstate="hqprint">
            <a:extLst>
              <a:ext uri="{28A0092B-C50C-407E-A947-70E740481C1C}">
                <a14:useLocalDpi xmlns:a14="http://schemas.microsoft.com/office/drawing/2010/main" val="0"/>
              </a:ext>
            </a:extLst>
          </a:blip>
          <a:srcRect b="7539"/>
          <a:stretch>
            <a:fillRect/>
          </a:stretch>
        </p:blipFill>
        <p:spPr bwMode="auto">
          <a:xfrm>
            <a:off x="684213" y="2087563"/>
            <a:ext cx="7775575"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5888" y="598488"/>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8"/>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defRPr/>
            </a:pPr>
            <a:r>
              <a:rPr lang="en-GB" altLang="en-US" sz="3600" dirty="0">
                <a:solidFill>
                  <a:schemeClr val="accent4">
                    <a:lumMod val="75000"/>
                  </a:schemeClr>
                </a:solidFill>
                <a:latin typeface="Twinkl SemiBold" pitchFamily="2" charset="0"/>
                <a:cs typeface="Clear Sans Light" panose="020B0303030202020304" pitchFamily="34" charset="0"/>
              </a:rPr>
              <a:t>Real Images of War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l="539" t="13052" b="15019"/>
          <a:stretch>
            <a:fillRect/>
          </a:stretch>
        </p:blipFill>
        <p:spPr bwMode="auto">
          <a:xfrm>
            <a:off x="684213" y="1535113"/>
            <a:ext cx="777557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t="15831" b="4456"/>
          <a:stretch>
            <a:fillRect/>
          </a:stretch>
        </p:blipFill>
        <p:spPr bwMode="auto">
          <a:xfrm>
            <a:off x="684213" y="1538288"/>
            <a:ext cx="777557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l="24332" t="3517" r="2859" b="14381"/>
          <a:stretch>
            <a:fillRect/>
          </a:stretch>
        </p:blipFill>
        <p:spPr bwMode="auto">
          <a:xfrm>
            <a:off x="684213" y="1535113"/>
            <a:ext cx="777557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b="9959"/>
          <a:stretch>
            <a:fillRect/>
          </a:stretch>
        </p:blipFill>
        <p:spPr bwMode="auto">
          <a:xfrm>
            <a:off x="684213" y="1531938"/>
            <a:ext cx="777557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1+ppt_w/2"/>
                                          </p:val>
                                        </p:tav>
                                      </p:tavLst>
                                    </p:anim>
                                    <p:anim calcmode="lin" valueType="num">
                                      <p:cBhvr additive="base">
                                        <p:cTn id="13" dur="500"/>
                                        <p:tgtEl>
                                          <p:spTgt spid="3"/>
                                        </p:tgtEl>
                                        <p:attrNameLst>
                                          <p:attrName>ppt_y</p:attrName>
                                        </p:attrNameLst>
                                      </p:cBhvr>
                                      <p:tavLst>
                                        <p:tav tm="0">
                                          <p:val>
                                            <p:strVal val="ppt_y"/>
                                          </p:val>
                                        </p:tav>
                                        <p:tav tm="100000">
                                          <p:val>
                                            <p:strVal val="ppt_y"/>
                                          </p:val>
                                        </p:tav>
                                      </p:tavLst>
                                    </p:anim>
                                    <p:set>
                                      <p:cBhvr>
                                        <p:cTn id="14" dur="1" fill="hold">
                                          <p:stCondLst>
                                            <p:cond delay="499"/>
                                          </p:stCondLst>
                                        </p:cTn>
                                        <p:tgtEl>
                                          <p:spTgt spid="3"/>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nodeType="clickEffect">
                                  <p:stCondLst>
                                    <p:cond delay="0"/>
                                  </p:stCondLst>
                                  <p:childTnLst>
                                    <p:anim calcmode="lin" valueType="num">
                                      <p:cBhvr additive="base">
                                        <p:cTn id="22" dur="500"/>
                                        <p:tgtEl>
                                          <p:spTgt spid="5"/>
                                        </p:tgtEl>
                                        <p:attrNameLst>
                                          <p:attrName>ppt_x</p:attrName>
                                        </p:attrNameLst>
                                      </p:cBhvr>
                                      <p:tavLst>
                                        <p:tav tm="0">
                                          <p:val>
                                            <p:strVal val="ppt_x"/>
                                          </p:val>
                                        </p:tav>
                                        <p:tav tm="100000">
                                          <p:val>
                                            <p:strVal val="1+ppt_w/2"/>
                                          </p:val>
                                        </p:tav>
                                      </p:tavLst>
                                    </p:anim>
                                    <p:anim calcmode="lin" valueType="num">
                                      <p:cBhvr additive="base">
                                        <p:cTn id="23" dur="500"/>
                                        <p:tgtEl>
                                          <p:spTgt spid="5"/>
                                        </p:tgtEl>
                                        <p:attrNameLst>
                                          <p:attrName>ppt_y</p:attrName>
                                        </p:attrNameLst>
                                      </p:cBhvr>
                                      <p:tavLst>
                                        <p:tav tm="0">
                                          <p:val>
                                            <p:strVal val="ppt_y"/>
                                          </p:val>
                                        </p:tav>
                                        <p:tav tm="100000">
                                          <p:val>
                                            <p:strVal val="ppt_y"/>
                                          </p:val>
                                        </p:tav>
                                      </p:tavLst>
                                    </p:anim>
                                    <p:set>
                                      <p:cBhvr>
                                        <p:cTn id="24" dur="1" fill="hold">
                                          <p:stCondLst>
                                            <p:cond delay="499"/>
                                          </p:stCondLst>
                                        </p:cTn>
                                        <p:tgtEl>
                                          <p:spTgt spid="5"/>
                                        </p:tgtEl>
                                        <p:attrNameLst>
                                          <p:attrName>style.visibility</p:attrName>
                                        </p:attrNameLst>
                                      </p:cBhvr>
                                      <p:to>
                                        <p:strVal val="hidden"/>
                                      </p:to>
                                    </p:set>
                                  </p:childTnLst>
                                </p:cTn>
                              </p:par>
                              <p:par>
                                <p:cTn id="25" presetID="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2"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1+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2" presetClass="entr" presetSubtype="8"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5888" y="598488"/>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p:cNvSpPr>
            <a:spLocks noChangeArrowheads="1"/>
          </p:cNvSpPr>
          <p:nvPr/>
        </p:nvSpPr>
        <p:spPr bwMode="auto">
          <a:xfrm>
            <a:off x="684213" y="1316038"/>
            <a:ext cx="777557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spcAft>
                <a:spcPts val="1800"/>
              </a:spcAft>
              <a:defRPr/>
            </a:pPr>
            <a:r>
              <a:rPr lang="en-GB" altLang="en-US" sz="1600" dirty="0"/>
              <a:t>Often, these images will appear in newspapers, magazines and news articles. </a:t>
            </a:r>
          </a:p>
          <a:p>
            <a:pPr>
              <a:spcAft>
                <a:spcPts val="1800"/>
              </a:spcAft>
              <a:defRPr/>
            </a:pPr>
            <a:r>
              <a:rPr lang="en-GB" altLang="en-US" sz="1600" dirty="0"/>
              <a:t>How do you normally respond when you see these images?</a:t>
            </a:r>
          </a:p>
          <a:p>
            <a:pPr>
              <a:spcAft>
                <a:spcPts val="1800"/>
              </a:spcAft>
              <a:defRPr/>
            </a:pPr>
            <a:r>
              <a:rPr lang="en-GB" altLang="en-US" sz="1600" dirty="0"/>
              <a:t>Which of these statements do you think best describes your reaction?</a:t>
            </a:r>
          </a:p>
          <a:p>
            <a:pPr marL="342900" indent="-342900">
              <a:spcAft>
                <a:spcPts val="1800"/>
              </a:spcAft>
              <a:buFont typeface="+mj-lt"/>
              <a:buAutoNum type="alphaLcParenR"/>
              <a:defRPr/>
            </a:pPr>
            <a:r>
              <a:rPr lang="en-GB" sz="1600" dirty="0"/>
              <a:t>I try not to look at them.</a:t>
            </a:r>
          </a:p>
          <a:p>
            <a:pPr marL="342900" indent="-342900">
              <a:spcAft>
                <a:spcPts val="1800"/>
              </a:spcAft>
              <a:buFont typeface="+mj-lt"/>
              <a:buAutoNum type="alphaLcParenR"/>
              <a:defRPr/>
            </a:pPr>
            <a:r>
              <a:rPr lang="en-GB" sz="1600" dirty="0"/>
              <a:t>They may be horrible, but they are interesting.</a:t>
            </a:r>
          </a:p>
          <a:p>
            <a:pPr marL="342900" indent="-342900">
              <a:spcAft>
                <a:spcPts val="1800"/>
              </a:spcAft>
              <a:buFont typeface="+mj-lt"/>
              <a:buAutoNum type="alphaLcParenR"/>
              <a:defRPr/>
            </a:pPr>
            <a:r>
              <a:rPr lang="en-GB" sz="1600" dirty="0"/>
              <a:t>I look at them, but think of something else.</a:t>
            </a:r>
          </a:p>
          <a:p>
            <a:pPr marL="342900" indent="-342900">
              <a:spcAft>
                <a:spcPts val="1800"/>
              </a:spcAft>
              <a:buFont typeface="+mj-lt"/>
              <a:buAutoNum type="alphaLcParenR"/>
              <a:defRPr/>
            </a:pPr>
            <a:r>
              <a:rPr lang="en-GB" sz="1600" dirty="0"/>
              <a:t>They remind me of how safe I am.</a:t>
            </a:r>
          </a:p>
          <a:p>
            <a:pPr marL="342900" indent="-342900">
              <a:spcAft>
                <a:spcPts val="1800"/>
              </a:spcAft>
              <a:buFont typeface="+mj-lt"/>
              <a:buAutoNum type="alphaLcParenR"/>
              <a:defRPr/>
            </a:pPr>
            <a:r>
              <a:rPr lang="en-GB" sz="1600" dirty="0"/>
              <a:t>They are bad, but there’s nothing I can do about it.</a:t>
            </a:r>
          </a:p>
          <a:p>
            <a:pPr marL="342900" indent="-342900">
              <a:spcAft>
                <a:spcPts val="1800"/>
              </a:spcAft>
              <a:buFont typeface="+mj-lt"/>
              <a:buAutoNum type="alphaLcParenR"/>
              <a:defRPr/>
            </a:pPr>
            <a:r>
              <a:rPr lang="en-GB" sz="1600" dirty="0"/>
              <a:t>They make me feel angry.</a:t>
            </a:r>
            <a:endParaRPr lang="en-GB" altLang="en-US" sz="1600" dirty="0"/>
          </a:p>
          <a:p>
            <a:pPr>
              <a:defRPr/>
            </a:pPr>
            <a:endParaRPr lang="en-GB" altLang="en-US" sz="1600" dirty="0"/>
          </a:p>
        </p:txBody>
      </p:sp>
      <p:sp>
        <p:nvSpPr>
          <p:cNvPr id="7172" name="Rectangle 8"/>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defRPr/>
            </a:pPr>
            <a:r>
              <a:rPr lang="en-GB" altLang="en-US" sz="3600" dirty="0">
                <a:solidFill>
                  <a:schemeClr val="accent4">
                    <a:lumMod val="75000"/>
                  </a:schemeClr>
                </a:solidFill>
                <a:latin typeface="Twinkl SemiBold" pitchFamily="2" charset="0"/>
                <a:cs typeface="Clear Sans Light" panose="020B0303030202020304" pitchFamily="34" charset="0"/>
              </a:rPr>
              <a:t>Real Images of War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
          <p:cNvSpPr>
            <a:spLocks noChangeArrowheads="1"/>
          </p:cNvSpPr>
          <p:nvPr/>
        </p:nvSpPr>
        <p:spPr bwMode="auto">
          <a:xfrm>
            <a:off x="684213" y="1316038"/>
            <a:ext cx="7775575" cy="95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spcAft>
                <a:spcPts val="1800"/>
              </a:spcAft>
              <a:defRPr/>
            </a:pPr>
            <a:r>
              <a:rPr lang="en-GB" sz="1600" dirty="0"/>
              <a:t>Discuss your opinions on whether or not these photographs should be taken. </a:t>
            </a:r>
            <a:r>
              <a:rPr lang="en-GB" sz="1600" dirty="0" smtClean="0"/>
              <a:t>Where do you stand? Put each opinion on the opposite end of a continuum line and mark where you are. Then add your reasons. </a:t>
            </a:r>
            <a:endParaRPr lang="en-GB" sz="1600" dirty="0"/>
          </a:p>
        </p:txBody>
      </p:sp>
      <p:sp>
        <p:nvSpPr>
          <p:cNvPr id="7172" name="Rectangle 8"/>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defRPr/>
            </a:pPr>
            <a:r>
              <a:rPr lang="en-GB" altLang="en-US" sz="3600" dirty="0">
                <a:solidFill>
                  <a:schemeClr val="accent4">
                    <a:lumMod val="75000"/>
                  </a:schemeClr>
                </a:solidFill>
                <a:latin typeface="Twinkl SemiBold" pitchFamily="2" charset="0"/>
                <a:cs typeface="Clear Sans Light" panose="020B0303030202020304" pitchFamily="34" charset="0"/>
              </a:rPr>
              <a:t>The Role of the War Photographer</a:t>
            </a:r>
          </a:p>
        </p:txBody>
      </p:sp>
      <p:pic>
        <p:nvPicPr>
          <p:cNvPr id="10244" name="Picture 2"/>
          <p:cNvPicPr>
            <a:picLocks noChangeAspect="1"/>
          </p:cNvPicPr>
          <p:nvPr/>
        </p:nvPicPr>
        <p:blipFill>
          <a:blip r:embed="rId2" cstate="hqprint">
            <a:extLst>
              <a:ext uri="{28A0092B-C50C-407E-A947-70E740481C1C}">
                <a14:useLocalDpi xmlns:a14="http://schemas.microsoft.com/office/drawing/2010/main" val="0"/>
              </a:ext>
            </a:extLst>
          </a:blip>
          <a:srcRect l="20232" r="27782"/>
          <a:stretch>
            <a:fillRect/>
          </a:stretch>
        </p:blipFill>
        <p:spPr bwMode="auto">
          <a:xfrm>
            <a:off x="2834594" y="2749550"/>
            <a:ext cx="26860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l="11964" t="55625" r="54420" b="25447"/>
          <a:stretch/>
        </p:blipFill>
        <p:spPr>
          <a:xfrm>
            <a:off x="182834" y="2352004"/>
            <a:ext cx="3278778" cy="1384663"/>
          </a:xfrm>
          <a:prstGeom prst="rect">
            <a:avLst/>
          </a:prstGeom>
        </p:spPr>
      </p:pic>
      <p:pic>
        <p:nvPicPr>
          <p:cNvPr id="3" name="Picture 2"/>
          <p:cNvPicPr>
            <a:picLocks noChangeAspect="1"/>
          </p:cNvPicPr>
          <p:nvPr/>
        </p:nvPicPr>
        <p:blipFill rotWithShape="1">
          <a:blip r:embed="rId4"/>
          <a:srcRect l="34732" t="55625" r="31384" b="23304"/>
          <a:stretch/>
        </p:blipFill>
        <p:spPr>
          <a:xfrm>
            <a:off x="5390016" y="3947614"/>
            <a:ext cx="3304903" cy="154141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73868" y="104775"/>
            <a:ext cx="8196263"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ounded Rectangle 8"/>
          <p:cNvSpPr/>
          <p:nvPr/>
        </p:nvSpPr>
        <p:spPr bwMode="auto">
          <a:xfrm>
            <a:off x="473868" y="1638730"/>
            <a:ext cx="8196263" cy="2817812"/>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6148" name="Content Placeholder 15"/>
          <p:cNvSpPr txBox="1">
            <a:spLocks/>
          </p:cNvSpPr>
          <p:nvPr/>
        </p:nvSpPr>
        <p:spPr bwMode="auto">
          <a:xfrm>
            <a:off x="684213" y="3846513"/>
            <a:ext cx="77755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marL="285750" indent="-285750">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marL="0" indent="0">
              <a:lnSpc>
                <a:spcPct val="90000"/>
              </a:lnSpc>
              <a:spcBef>
                <a:spcPts val="1000"/>
              </a:spcBef>
            </a:pPr>
            <a:endParaRPr lang="en-GB" altLang="en-US" dirty="0">
              <a:solidFill>
                <a:srgbClr val="1C1C1C"/>
              </a:solidFill>
            </a:endParaRPr>
          </a:p>
        </p:txBody>
      </p:sp>
      <p:sp>
        <p:nvSpPr>
          <p:cNvPr id="6149" name="Content Placeholder 15"/>
          <p:cNvSpPr txBox="1">
            <a:spLocks/>
          </p:cNvSpPr>
          <p:nvPr/>
        </p:nvSpPr>
        <p:spPr bwMode="auto">
          <a:xfrm>
            <a:off x="894556" y="629807"/>
            <a:ext cx="77755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a:lnSpc>
                <a:spcPct val="90000"/>
              </a:lnSpc>
              <a:spcBef>
                <a:spcPts val="1000"/>
              </a:spcBef>
            </a:pPr>
            <a:r>
              <a:rPr lang="en-GB" altLang="en-US" sz="2000" dirty="0">
                <a:solidFill>
                  <a:srgbClr val="1C1C1C"/>
                </a:solidFill>
              </a:rPr>
              <a:t>To understand and analyse the poem ‘War Photographer’ by Carol Ann Duffy.</a:t>
            </a:r>
          </a:p>
        </p:txBody>
      </p:sp>
      <p:sp>
        <p:nvSpPr>
          <p:cNvPr id="6150" name="Content Placeholder 15"/>
          <p:cNvSpPr txBox="1">
            <a:spLocks/>
          </p:cNvSpPr>
          <p:nvPr/>
        </p:nvSpPr>
        <p:spPr bwMode="auto">
          <a:xfrm>
            <a:off x="473868" y="-55199"/>
            <a:ext cx="81962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252000" tIns="216000" rIns="252000" bIns="18000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lnSpc>
                <a:spcPct val="90000"/>
              </a:lnSpc>
              <a:spcBef>
                <a:spcPts val="1000"/>
              </a:spcBef>
              <a:buFont typeface="Arial" panose="020B0604020202020204" pitchFamily="34" charset="0"/>
              <a:buNone/>
              <a:defRPr/>
            </a:pPr>
            <a:r>
              <a:rPr lang="en-GB" altLang="en-US" sz="3600" dirty="0" smtClean="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rPr>
              <a:t>Learning Focus</a:t>
            </a:r>
            <a:endParaRPr lang="en-GB" altLang="en-US" sz="3600" dirty="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endParaRPr>
          </a:p>
        </p:txBody>
      </p:sp>
      <p:sp>
        <p:nvSpPr>
          <p:cNvPr id="6151" name="Content Placeholder 15"/>
          <p:cNvSpPr txBox="1">
            <a:spLocks/>
          </p:cNvSpPr>
          <p:nvPr/>
        </p:nvSpPr>
        <p:spPr bwMode="auto">
          <a:xfrm>
            <a:off x="473868" y="1102451"/>
            <a:ext cx="81962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252000" tIns="216000" rIns="252000" bIns="18000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lnSpc>
                <a:spcPct val="90000"/>
              </a:lnSpc>
              <a:spcBef>
                <a:spcPts val="1000"/>
              </a:spcBef>
              <a:buFont typeface="Arial" panose="020B0604020202020204" pitchFamily="34" charset="0"/>
              <a:buNone/>
              <a:defRPr/>
            </a:pPr>
            <a:r>
              <a:rPr lang="en-GB" altLang="en-US" sz="3600" dirty="0" smtClean="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rPr>
              <a:t>Progress indicators </a:t>
            </a:r>
            <a:endParaRPr lang="en-GB" altLang="en-US" sz="3600" dirty="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02693884"/>
              </p:ext>
            </p:extLst>
          </p:nvPr>
        </p:nvGraphicFramePr>
        <p:xfrm>
          <a:off x="104503" y="1800951"/>
          <a:ext cx="8817428" cy="4759960"/>
        </p:xfrm>
        <a:graphic>
          <a:graphicData uri="http://schemas.openxmlformats.org/drawingml/2006/table">
            <a:tbl>
              <a:tblPr firstRow="1" bandRow="1">
                <a:tableStyleId>{5C22544A-7EE6-4342-B048-85BDC9FD1C3A}</a:tableStyleId>
              </a:tblPr>
              <a:tblGrid>
                <a:gridCol w="516448">
                  <a:extLst>
                    <a:ext uri="{9D8B030D-6E8A-4147-A177-3AD203B41FA5}">
                      <a16:colId xmlns:a16="http://schemas.microsoft.com/office/drawing/2014/main" val="3161044412"/>
                    </a:ext>
                  </a:extLst>
                </a:gridCol>
                <a:gridCol w="4440205">
                  <a:extLst>
                    <a:ext uri="{9D8B030D-6E8A-4147-A177-3AD203B41FA5}">
                      <a16:colId xmlns:a16="http://schemas.microsoft.com/office/drawing/2014/main" val="1162498002"/>
                    </a:ext>
                  </a:extLst>
                </a:gridCol>
                <a:gridCol w="3860775">
                  <a:extLst>
                    <a:ext uri="{9D8B030D-6E8A-4147-A177-3AD203B41FA5}">
                      <a16:colId xmlns:a16="http://schemas.microsoft.com/office/drawing/2014/main" val="1874364177"/>
                    </a:ext>
                  </a:extLst>
                </a:gridCol>
              </a:tblGrid>
              <a:tr h="370840">
                <a:tc>
                  <a:txBody>
                    <a:bodyPr/>
                    <a:lstStyle/>
                    <a:p>
                      <a:endParaRPr lang="en-GB" dirty="0"/>
                    </a:p>
                  </a:txBody>
                  <a:tcPr/>
                </a:tc>
                <a:tc>
                  <a:txBody>
                    <a:bodyPr/>
                    <a:lstStyle/>
                    <a:p>
                      <a:r>
                        <a:rPr lang="en-GB" dirty="0" smtClean="0"/>
                        <a:t>Good</a:t>
                      </a:r>
                      <a:endParaRPr lang="en-GB" dirty="0"/>
                    </a:p>
                  </a:txBody>
                  <a:tcPr/>
                </a:tc>
                <a:tc>
                  <a:txBody>
                    <a:bodyPr/>
                    <a:lstStyle/>
                    <a:p>
                      <a:r>
                        <a:rPr lang="en-GB" dirty="0" smtClean="0"/>
                        <a:t>Outstanding </a:t>
                      </a:r>
                      <a:endParaRPr lang="en-GB" dirty="0"/>
                    </a:p>
                  </a:txBody>
                  <a:tcPr/>
                </a:tc>
                <a:extLst>
                  <a:ext uri="{0D108BD9-81ED-4DB2-BD59-A6C34878D82A}">
                    <a16:rowId xmlns:a16="http://schemas.microsoft.com/office/drawing/2014/main" val="443332737"/>
                  </a:ext>
                </a:extLst>
              </a:tr>
              <a:tr h="370840">
                <a:tc>
                  <a:txBody>
                    <a:bodyPr/>
                    <a:lstStyle/>
                    <a:p>
                      <a:r>
                        <a:rPr lang="en-GB" dirty="0" smtClean="0"/>
                        <a:t>5</a:t>
                      </a:r>
                      <a:endParaRPr lang="en-GB" dirty="0"/>
                    </a:p>
                  </a:txBody>
                  <a:tcPr/>
                </a:tc>
                <a:tc>
                  <a:txBody>
                    <a:bodyPr/>
                    <a:lstStyle/>
                    <a:p>
                      <a:r>
                        <a:rPr lang="en-GB" dirty="0" smtClean="0"/>
                        <a:t>Be able to make some explained comments about the content of the poem</a:t>
                      </a:r>
                      <a:r>
                        <a:rPr lang="en-GB" baseline="0" dirty="0" smtClean="0"/>
                        <a:t> and build in comments on some techniques. </a:t>
                      </a:r>
                      <a:endParaRPr lang="en-GB" dirty="0"/>
                    </a:p>
                  </a:txBody>
                  <a:tcPr/>
                </a:tc>
                <a:tc>
                  <a:txBody>
                    <a:bodyPr/>
                    <a:lstStyle/>
                    <a:p>
                      <a:r>
                        <a:rPr lang="en-GB" dirty="0" smtClean="0"/>
                        <a:t>Be able to make clear comments on the content and composition of the poem. Identification of techniques is secure</a:t>
                      </a:r>
                      <a:r>
                        <a:rPr lang="en-GB" baseline="0" dirty="0" smtClean="0"/>
                        <a:t> and supports comments. </a:t>
                      </a:r>
                      <a:endParaRPr lang="en-GB" dirty="0"/>
                    </a:p>
                  </a:txBody>
                  <a:tcPr/>
                </a:tc>
                <a:extLst>
                  <a:ext uri="{0D108BD9-81ED-4DB2-BD59-A6C34878D82A}">
                    <a16:rowId xmlns:a16="http://schemas.microsoft.com/office/drawing/2014/main" val="3654445137"/>
                  </a:ext>
                </a:extLst>
              </a:tr>
              <a:tr h="370840">
                <a:tc>
                  <a:txBody>
                    <a:bodyPr/>
                    <a:lstStyle/>
                    <a:p>
                      <a:r>
                        <a:rPr lang="en-GB" dirty="0" smtClean="0"/>
                        <a:t>6</a:t>
                      </a:r>
                      <a:endParaRPr lang="en-GB" dirty="0"/>
                    </a:p>
                  </a:txBody>
                  <a:tcPr/>
                </a:tc>
                <a:tc>
                  <a:txBody>
                    <a:bodyPr/>
                    <a:lstStyle/>
                    <a:p>
                      <a:r>
                        <a:rPr lang="en-GB" dirty="0" smtClean="0"/>
                        <a:t>Be able to make clear comments on the content and composition of the poem. . Identification of techniques is secure</a:t>
                      </a:r>
                      <a:r>
                        <a:rPr lang="en-GB" baseline="0" dirty="0" smtClean="0"/>
                        <a:t> and supports comments. </a:t>
                      </a:r>
                      <a:endParaRPr lang="en-GB" dirty="0" smtClean="0"/>
                    </a:p>
                  </a:txBody>
                  <a:tcPr/>
                </a:tc>
                <a:tc>
                  <a:txBody>
                    <a:bodyPr/>
                    <a:lstStyle/>
                    <a:p>
                      <a:r>
                        <a:rPr lang="en-GB" dirty="0" smtClean="0"/>
                        <a:t>Be able to thoughtfully comment on the content and composition of the poem. Clear links to other poems can be made and context can be applied. </a:t>
                      </a:r>
                      <a:endParaRPr lang="en-GB" dirty="0"/>
                    </a:p>
                  </a:txBody>
                  <a:tcPr/>
                </a:tc>
                <a:extLst>
                  <a:ext uri="{0D108BD9-81ED-4DB2-BD59-A6C34878D82A}">
                    <a16:rowId xmlns:a16="http://schemas.microsoft.com/office/drawing/2014/main" val="2764271311"/>
                  </a:ext>
                </a:extLst>
              </a:tr>
              <a:tr h="370840">
                <a:tc>
                  <a:txBody>
                    <a:bodyPr/>
                    <a:lstStyle/>
                    <a:p>
                      <a:r>
                        <a:rPr lang="en-GB" dirty="0" smtClean="0"/>
                        <a:t>7</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Be able to thoughtfully comment on the content and composition of the poem. Clear links to other poems can be made and context can be applied. </a:t>
                      </a:r>
                    </a:p>
                    <a:p>
                      <a:endParaRPr lang="en-GB" dirty="0"/>
                    </a:p>
                  </a:txBody>
                  <a:tcPr/>
                </a:tc>
                <a:tc>
                  <a:txBody>
                    <a:bodyPr/>
                    <a:lstStyle/>
                    <a:p>
                      <a:r>
                        <a:rPr lang="en-GB" dirty="0" smtClean="0"/>
                        <a:t>Critical exploration of the poem is evident</a:t>
                      </a:r>
                      <a:r>
                        <a:rPr lang="en-GB" baseline="0" dirty="0" smtClean="0"/>
                        <a:t> and ideas are thoughtfully explored. Language, structure and form is identified accurately and analysis is developed – layers are considered. </a:t>
                      </a:r>
                      <a:endParaRPr lang="en-GB" dirty="0"/>
                    </a:p>
                  </a:txBody>
                  <a:tcPr/>
                </a:tc>
                <a:extLst>
                  <a:ext uri="{0D108BD9-81ED-4DB2-BD59-A6C34878D82A}">
                    <a16:rowId xmlns:a16="http://schemas.microsoft.com/office/drawing/2014/main" val="1508851314"/>
                  </a:ext>
                </a:extLst>
              </a:tr>
            </a:tbl>
          </a:graphicData>
        </a:graphic>
      </p:graphicFrame>
    </p:spTree>
    <p:extLst>
      <p:ext uri="{BB962C8B-B14F-4D97-AF65-F5344CB8AC3E}">
        <p14:creationId xmlns:p14="http://schemas.microsoft.com/office/powerpoint/2010/main" val="55418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
          <p:cNvSpPr>
            <a:spLocks noChangeArrowheads="1"/>
          </p:cNvSpPr>
          <p:nvPr/>
        </p:nvSpPr>
        <p:spPr bwMode="auto">
          <a:xfrm>
            <a:off x="684213" y="1316038"/>
            <a:ext cx="77755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spcAft>
                <a:spcPts val="1000"/>
              </a:spcAft>
            </a:pPr>
            <a:r>
              <a:rPr lang="en-GB" altLang="en-US" sz="1600" dirty="0"/>
              <a:t>Carol Ann Duffy is the first female poet laureate (2009-present).</a:t>
            </a:r>
          </a:p>
          <a:p>
            <a:pPr>
              <a:spcAft>
                <a:spcPts val="1000"/>
              </a:spcAft>
            </a:pPr>
            <a:r>
              <a:rPr lang="en-GB" altLang="en-US" sz="1600" dirty="0"/>
              <a:t>She was born in Glasgow in 1955 to a Roman Catholic family. Many of her poems show a familiarity with </a:t>
            </a:r>
            <a:r>
              <a:rPr lang="en-GB" altLang="en-US" sz="1600" b="1" u="sng" dirty="0"/>
              <a:t>Catholicism</a:t>
            </a:r>
            <a:r>
              <a:rPr lang="en-GB" altLang="en-US" sz="1600" dirty="0"/>
              <a:t> and its practices. </a:t>
            </a:r>
          </a:p>
          <a:p>
            <a:pPr>
              <a:spcAft>
                <a:spcPts val="1000"/>
              </a:spcAft>
            </a:pPr>
            <a:r>
              <a:rPr lang="en-GB" altLang="en-US" sz="1600" dirty="0"/>
              <a:t>Her father was a Labour councillor and Duffy became </a:t>
            </a:r>
            <a:r>
              <a:rPr lang="en-GB" altLang="en-US" sz="1600" b="1" u="sng" dirty="0"/>
              <a:t>interested in political issue</a:t>
            </a:r>
            <a:r>
              <a:rPr lang="en-GB" altLang="en-US" sz="1600" dirty="0"/>
              <a:t>s at a young age. A lot of Duffy’s poetry is concerned with </a:t>
            </a:r>
            <a:r>
              <a:rPr lang="en-GB" altLang="en-US" sz="1600" b="1" u="sng" dirty="0"/>
              <a:t>isolated and oppressed members </a:t>
            </a:r>
            <a:r>
              <a:rPr lang="en-GB" altLang="en-US" sz="1600" dirty="0"/>
              <a:t>of society.</a:t>
            </a:r>
          </a:p>
          <a:p>
            <a:pPr>
              <a:spcAft>
                <a:spcPts val="1000"/>
              </a:spcAft>
            </a:pPr>
            <a:r>
              <a:rPr lang="en-GB" altLang="en-US" sz="1600" dirty="0"/>
              <a:t>The poem ‘War Photographer’ </a:t>
            </a:r>
            <a:r>
              <a:rPr lang="en-GB" altLang="en-US" sz="1600" b="1" dirty="0"/>
              <a:t>was written in the 1980s (before digital photography), following conversations with famous photojournalist Don </a:t>
            </a:r>
            <a:r>
              <a:rPr lang="en-GB" altLang="en-US" sz="1600" b="1" dirty="0" err="1"/>
              <a:t>McCullin</a:t>
            </a:r>
            <a:r>
              <a:rPr lang="en-GB" altLang="en-US" sz="1600" b="1" dirty="0"/>
              <a:t>, who said</a:t>
            </a:r>
            <a:r>
              <a:rPr lang="en-GB" altLang="en-US" sz="1600" dirty="0"/>
              <a:t>:</a:t>
            </a:r>
          </a:p>
          <a:p>
            <a:pPr>
              <a:spcAft>
                <a:spcPts val="1000"/>
              </a:spcAft>
            </a:pPr>
            <a:endParaRPr lang="en-GB" altLang="en-US" sz="1600" dirty="0"/>
          </a:p>
          <a:p>
            <a:pPr>
              <a:spcAft>
                <a:spcPts val="1000"/>
              </a:spcAft>
            </a:pPr>
            <a:endParaRPr lang="en-GB" altLang="en-US" sz="1600" dirty="0"/>
          </a:p>
          <a:p>
            <a:pPr>
              <a:spcAft>
                <a:spcPts val="1000"/>
              </a:spcAft>
            </a:pPr>
            <a:endParaRPr lang="en-GB" altLang="en-US" sz="1600" dirty="0"/>
          </a:p>
          <a:p>
            <a:pPr>
              <a:spcAft>
                <a:spcPts val="1000"/>
              </a:spcAft>
            </a:pPr>
            <a:r>
              <a:rPr lang="en-GB" altLang="en-US" sz="1600" dirty="0"/>
              <a:t>Whilst Duffy was at university in the 1970s, the US was involved in a war with Vietnam that lasted 21 years. One of the most famous photographs that was taken during this time was by photographer Nick </a:t>
            </a:r>
            <a:r>
              <a:rPr lang="en-GB" altLang="en-US" sz="1600" dirty="0" err="1"/>
              <a:t>Ut</a:t>
            </a:r>
            <a:r>
              <a:rPr lang="en-GB" altLang="en-US" sz="1600" dirty="0"/>
              <a:t>, featuring children running and a young girl having been burnt in a napalm attack. Although no specific image is referred to in the poem, links are made to this image in its second stanza.</a:t>
            </a:r>
            <a:endParaRPr lang="en-GB" altLang="en-US" sz="1600" dirty="0">
              <a:solidFill>
                <a:schemeClr val="bg1"/>
              </a:solidFill>
            </a:endParaRPr>
          </a:p>
          <a:p>
            <a:pPr>
              <a:spcAft>
                <a:spcPts val="1800"/>
              </a:spcAft>
            </a:pPr>
            <a:endParaRPr lang="en-GB" altLang="en-US" sz="1600" dirty="0"/>
          </a:p>
        </p:txBody>
      </p:sp>
      <p:sp>
        <p:nvSpPr>
          <p:cNvPr id="7172" name="Rectangle 8"/>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defRPr/>
            </a:pPr>
            <a:r>
              <a:rPr lang="en-GB" altLang="en-US" sz="3600" dirty="0">
                <a:solidFill>
                  <a:schemeClr val="accent4">
                    <a:lumMod val="75000"/>
                  </a:schemeClr>
                </a:solidFill>
                <a:latin typeface="Twinkl SemiBold" pitchFamily="2" charset="0"/>
                <a:cs typeface="Clear Sans Light" panose="020B0303030202020304" pitchFamily="34" charset="0"/>
              </a:rPr>
              <a:t>Context – Carol Ann Duffy</a:t>
            </a:r>
          </a:p>
        </p:txBody>
      </p:sp>
      <p:sp>
        <p:nvSpPr>
          <p:cNvPr id="4" name="Rectangle 3"/>
          <p:cNvSpPr/>
          <p:nvPr/>
        </p:nvSpPr>
        <p:spPr>
          <a:xfrm>
            <a:off x="684213" y="3916363"/>
            <a:ext cx="7580312" cy="957262"/>
          </a:xfrm>
          <a:prstGeom prst="rect">
            <a:avLst/>
          </a:prstGeom>
          <a:solidFill>
            <a:srgbClr val="648E2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Font typeface="Arial" panose="020B0604020202020204" pitchFamily="34" charset="0"/>
              <a:buNone/>
              <a:defRPr/>
            </a:pPr>
            <a:r>
              <a:rPr lang="en-GB" altLang="en-US" sz="1600" dirty="0"/>
              <a:t>“Photography for me is not looking; it’s feeling. If you can’t feel what you’re looking at, then you’re never going to get others to feel anything when they look at your pictures.”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7" end="7"/>
                                            </p:txEl>
                                          </p:spTgt>
                                        </p:tgtEl>
                                        <p:attrNameLst>
                                          <p:attrName>style.visibility</p:attrName>
                                        </p:attrNameLst>
                                      </p:cBhvr>
                                      <p:to>
                                        <p:strVal val="visible"/>
                                      </p:to>
                                    </p:set>
                                    <p:anim calcmode="lin" valueType="num">
                                      <p:cBhvr additive="base">
                                        <p:cTn id="13"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resourcemagonline.com/wp-content/uploads/2017/11/maxresdefault-558x3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 y="4141274"/>
            <a:ext cx="4610945" cy="26514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5804" t="29286" r="7277" b="8661"/>
          <a:stretch/>
        </p:blipFill>
        <p:spPr>
          <a:xfrm>
            <a:off x="104502" y="130628"/>
            <a:ext cx="4610945" cy="2468880"/>
          </a:xfrm>
          <a:prstGeom prst="rect">
            <a:avLst/>
          </a:prstGeom>
        </p:spPr>
      </p:pic>
      <p:pic>
        <p:nvPicPr>
          <p:cNvPr id="2050" name="Picture 2" descr="http://resourcemagonline.com/wp-content/uploads/2017/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3096" y="1584839"/>
            <a:ext cx="5494088" cy="3095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42140" y="384510"/>
            <a:ext cx="3409405" cy="1200329"/>
          </a:xfrm>
          <a:prstGeom prst="rect">
            <a:avLst/>
          </a:prstGeom>
          <a:noFill/>
        </p:spPr>
        <p:txBody>
          <a:bodyPr wrap="square" rtlCol="0">
            <a:spAutoFit/>
          </a:bodyPr>
          <a:lstStyle/>
          <a:p>
            <a:r>
              <a:rPr lang="en-GB" sz="2400" b="1" dirty="0" smtClean="0">
                <a:latin typeface="+mn-lt"/>
              </a:rPr>
              <a:t>What associations do we have with the colour red? </a:t>
            </a:r>
            <a:endParaRPr lang="en-GB" sz="2400" b="1" dirty="0">
              <a:latin typeface="+mn-lt"/>
            </a:endParaRPr>
          </a:p>
        </p:txBody>
      </p:sp>
      <p:sp>
        <p:nvSpPr>
          <p:cNvPr id="5" name="TextBox 4"/>
          <p:cNvSpPr txBox="1"/>
          <p:nvPr/>
        </p:nvSpPr>
        <p:spPr>
          <a:xfrm>
            <a:off x="483327" y="2682781"/>
            <a:ext cx="2782388" cy="1477328"/>
          </a:xfrm>
          <a:prstGeom prst="rect">
            <a:avLst/>
          </a:prstGeom>
          <a:noFill/>
        </p:spPr>
        <p:txBody>
          <a:bodyPr wrap="square" rtlCol="0">
            <a:spAutoFit/>
          </a:bodyPr>
          <a:lstStyle/>
          <a:p>
            <a:r>
              <a:rPr lang="en-GB" b="1" dirty="0" smtClean="0">
                <a:latin typeface="+mn-lt"/>
              </a:rPr>
              <a:t>How can we interpret the process of the blank paper going in the solution and the image appearing from nowhere? </a:t>
            </a:r>
            <a:endParaRPr lang="en-GB" b="1" dirty="0">
              <a:latin typeface="+mn-lt"/>
            </a:endParaRPr>
          </a:p>
        </p:txBody>
      </p:sp>
      <p:sp>
        <p:nvSpPr>
          <p:cNvPr id="6" name="TextBox 5"/>
          <p:cNvSpPr txBox="1"/>
          <p:nvPr/>
        </p:nvSpPr>
        <p:spPr>
          <a:xfrm>
            <a:off x="4715447" y="4680100"/>
            <a:ext cx="4062793" cy="1754326"/>
          </a:xfrm>
          <a:prstGeom prst="rect">
            <a:avLst/>
          </a:prstGeom>
          <a:noFill/>
        </p:spPr>
        <p:txBody>
          <a:bodyPr wrap="square" rtlCol="0">
            <a:spAutoFit/>
          </a:bodyPr>
          <a:lstStyle/>
          <a:p>
            <a:r>
              <a:rPr lang="en-GB" b="1" dirty="0" smtClean="0">
                <a:latin typeface="+mn-lt"/>
              </a:rPr>
              <a:t>Our poem is set prior to digital photography. How would this alter the photographers reaction to picture as he will be seeing them here for the first time – probably from the safety of home? </a:t>
            </a:r>
            <a:endParaRPr lang="en-GB" b="1" dirty="0">
              <a:latin typeface="+mn-lt"/>
            </a:endParaRPr>
          </a:p>
        </p:txBody>
      </p:sp>
    </p:spTree>
    <p:extLst>
      <p:ext uri="{BB962C8B-B14F-4D97-AF65-F5344CB8AC3E}">
        <p14:creationId xmlns:p14="http://schemas.microsoft.com/office/powerpoint/2010/main" val="3900629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2346325" y="1635125"/>
            <a:ext cx="43053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spcBef>
                <a:spcPct val="50000"/>
              </a:spcBef>
            </a:pPr>
            <a:r>
              <a:rPr lang="en-GB" altLang="en-US" sz="1600"/>
              <a:t>In his darkroom he is finally alone</a:t>
            </a:r>
          </a:p>
          <a:p>
            <a:pPr algn="ctr" eaLnBrk="1" hangingPunct="1">
              <a:spcBef>
                <a:spcPct val="50000"/>
              </a:spcBef>
            </a:pPr>
            <a:r>
              <a:rPr lang="en-GB" altLang="en-US" sz="1600"/>
              <a:t>with </a:t>
            </a:r>
            <a:r>
              <a:rPr lang="en-GB" altLang="en-US" sz="1600">
                <a:solidFill>
                  <a:srgbClr val="00B050"/>
                </a:solidFill>
              </a:rPr>
              <a:t>spools of suffering set </a:t>
            </a:r>
            <a:r>
              <a:rPr lang="en-GB" altLang="en-US" sz="1600">
                <a:solidFill>
                  <a:srgbClr val="7030A0"/>
                </a:solidFill>
              </a:rPr>
              <a:t>out in ordered rows. </a:t>
            </a:r>
          </a:p>
          <a:p>
            <a:pPr algn="ctr" eaLnBrk="1" hangingPunct="1">
              <a:spcBef>
                <a:spcPct val="50000"/>
              </a:spcBef>
            </a:pPr>
            <a:r>
              <a:rPr lang="en-GB" altLang="en-US" sz="1600"/>
              <a:t>The only light is </a:t>
            </a:r>
            <a:r>
              <a:rPr lang="en-GB" altLang="en-US" sz="1600">
                <a:solidFill>
                  <a:srgbClr val="FF0000"/>
                </a:solidFill>
              </a:rPr>
              <a:t>red</a:t>
            </a:r>
            <a:r>
              <a:rPr lang="en-GB" altLang="en-US" sz="1600"/>
              <a:t> and softly glows,</a:t>
            </a:r>
          </a:p>
          <a:p>
            <a:pPr algn="ctr" eaLnBrk="1" hangingPunct="1">
              <a:spcBef>
                <a:spcPct val="50000"/>
              </a:spcBef>
            </a:pPr>
            <a:r>
              <a:rPr lang="en-GB" altLang="en-US" sz="1600">
                <a:solidFill>
                  <a:srgbClr val="0070C0"/>
                </a:solidFill>
              </a:rPr>
              <a:t>as though this were a church and he</a:t>
            </a:r>
          </a:p>
          <a:p>
            <a:pPr algn="ctr" eaLnBrk="1" hangingPunct="1">
              <a:spcBef>
                <a:spcPct val="50000"/>
              </a:spcBef>
            </a:pPr>
            <a:r>
              <a:rPr lang="en-GB" altLang="en-US" sz="1600">
                <a:solidFill>
                  <a:srgbClr val="0070C0"/>
                </a:solidFill>
              </a:rPr>
              <a:t>a priest preparing to atone a Mass.</a:t>
            </a:r>
          </a:p>
          <a:p>
            <a:pPr algn="ctr" eaLnBrk="1" hangingPunct="1">
              <a:spcBef>
                <a:spcPct val="50000"/>
              </a:spcBef>
            </a:pPr>
            <a:r>
              <a:rPr lang="en-GB" altLang="en-US" sz="1600"/>
              <a:t>Belfast. Beirut. Phnom Penh. </a:t>
            </a:r>
            <a:r>
              <a:rPr lang="en-GB" altLang="en-US" sz="1600">
                <a:solidFill>
                  <a:srgbClr val="0070C0"/>
                </a:solidFill>
              </a:rPr>
              <a:t>All flesh is grass</a:t>
            </a:r>
            <a:r>
              <a:rPr lang="en-GB" altLang="en-US" sz="1600"/>
              <a:t>.</a:t>
            </a:r>
          </a:p>
        </p:txBody>
      </p:sp>
      <p:sp>
        <p:nvSpPr>
          <p:cNvPr id="5" name="Rectangle 4"/>
          <p:cNvSpPr/>
          <p:nvPr/>
        </p:nvSpPr>
        <p:spPr>
          <a:xfrm>
            <a:off x="768350" y="4425950"/>
            <a:ext cx="7580313" cy="784225"/>
          </a:xfrm>
          <a:prstGeom prst="rect">
            <a:avLst/>
          </a:prstGeom>
          <a:solidFill>
            <a:srgbClr val="2FBC6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Sibilance emphasises the quiet, calm environment. He is ‘finally’ alone.</a:t>
            </a:r>
          </a:p>
        </p:txBody>
      </p:sp>
      <p:sp>
        <p:nvSpPr>
          <p:cNvPr id="7" name="Rectangle 6"/>
          <p:cNvSpPr/>
          <p:nvPr/>
        </p:nvSpPr>
        <p:spPr>
          <a:xfrm>
            <a:off x="768350" y="4425950"/>
            <a:ext cx="7580313" cy="1230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‘ordered rows’ reflects the neatness of the poem’s structure itself.</a:t>
            </a:r>
          </a:p>
          <a:p>
            <a:pPr algn="ctr">
              <a:defRPr/>
            </a:pPr>
            <a:endParaRPr lang="en-GB" sz="1600" dirty="0"/>
          </a:p>
          <a:p>
            <a:pPr algn="ctr">
              <a:defRPr/>
            </a:pPr>
            <a:r>
              <a:rPr lang="en-GB" sz="1600" dirty="0"/>
              <a:t>It also reminds us of the layout of the tombstones in a graveyard.</a:t>
            </a:r>
          </a:p>
        </p:txBody>
      </p:sp>
      <p:sp>
        <p:nvSpPr>
          <p:cNvPr id="8" name="Rectangle 7"/>
          <p:cNvSpPr/>
          <p:nvPr/>
        </p:nvSpPr>
        <p:spPr>
          <a:xfrm>
            <a:off x="768350" y="4425950"/>
            <a:ext cx="7580313" cy="14652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Red light in photography = ‘safety light’ to prevent light damage to undeveloped film.</a:t>
            </a:r>
          </a:p>
          <a:p>
            <a:pPr algn="ctr">
              <a:defRPr/>
            </a:pPr>
            <a:endParaRPr lang="en-GB" sz="1600" dirty="0"/>
          </a:p>
          <a:p>
            <a:pPr algn="ctr">
              <a:defRPr/>
            </a:pPr>
            <a:r>
              <a:rPr lang="en-GB" sz="1600" dirty="0"/>
              <a:t>Red light in church = ‘sanctuary light’; a symbol of the presence of Christ.</a:t>
            </a:r>
          </a:p>
        </p:txBody>
      </p:sp>
      <p:sp>
        <p:nvSpPr>
          <p:cNvPr id="9" name="Rectangle 8"/>
          <p:cNvSpPr/>
          <p:nvPr/>
        </p:nvSpPr>
        <p:spPr>
          <a:xfrm>
            <a:off x="768350" y="4425950"/>
            <a:ext cx="7580313" cy="1465263"/>
          </a:xfrm>
          <a:prstGeom prst="rect">
            <a:avLst/>
          </a:prstGeom>
          <a:solidFill>
            <a:srgbClr val="328CC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Religious imagery continues the themes of death/funerals. The metaphor of photographer-as-priest implies he is laying to rest the dead (the people in his photographs).  ‘All flesh is grass’ comes from Isaiah 40:6 and refers to the shortness of human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1+ppt_w/2"/>
                                          </p:val>
                                        </p:tav>
                                      </p:tavLst>
                                    </p:anim>
                                    <p:anim calcmode="lin" valueType="num">
                                      <p:cBhvr additive="base">
                                        <p:cTn id="23" dur="500"/>
                                        <p:tgtEl>
                                          <p:spTgt spid="7"/>
                                        </p:tgtEl>
                                        <p:attrNameLst>
                                          <p:attrName>ppt_y</p:attrName>
                                        </p:attrNameLst>
                                      </p:cBhvr>
                                      <p:tavLst>
                                        <p:tav tm="0">
                                          <p:val>
                                            <p:strVal val="ppt_y"/>
                                          </p:val>
                                        </p:tav>
                                        <p:tav tm="100000">
                                          <p:val>
                                            <p:strVal val="ppt_y"/>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2" fill="hold" grpId="1" nodeType="clickEffect">
                                  <p:stCondLst>
                                    <p:cond delay="0"/>
                                  </p:stCondLst>
                                  <p:childTnLst>
                                    <p:anim calcmode="lin" valueType="num">
                                      <p:cBhvr additive="base">
                                        <p:cTn id="32" dur="500"/>
                                        <p:tgtEl>
                                          <p:spTgt spid="8"/>
                                        </p:tgtEl>
                                        <p:attrNameLst>
                                          <p:attrName>ppt_x</p:attrName>
                                        </p:attrNameLst>
                                      </p:cBhvr>
                                      <p:tavLst>
                                        <p:tav tm="0">
                                          <p:val>
                                            <p:strVal val="ppt_x"/>
                                          </p:val>
                                        </p:tav>
                                        <p:tav tm="100000">
                                          <p:val>
                                            <p:strVal val="1+ppt_w/2"/>
                                          </p:val>
                                        </p:tav>
                                      </p:tavLst>
                                    </p:anim>
                                    <p:anim calcmode="lin" valueType="num">
                                      <p:cBhvr additive="base">
                                        <p:cTn id="33" dur="500"/>
                                        <p:tgtEl>
                                          <p:spTgt spid="8"/>
                                        </p:tgtEl>
                                        <p:attrNameLst>
                                          <p:attrName>ppt_y</p:attrName>
                                        </p:attrNameLst>
                                      </p:cBhvr>
                                      <p:tavLst>
                                        <p:tav tm="0">
                                          <p:val>
                                            <p:strVal val="ppt_y"/>
                                          </p:val>
                                        </p:tav>
                                        <p:tav tm="100000">
                                          <p:val>
                                            <p:strVal val="ppt_y"/>
                                          </p:val>
                                        </p:tav>
                                      </p:tavLst>
                                    </p:anim>
                                    <p:set>
                                      <p:cBhvr>
                                        <p:cTn id="34" dur="1" fill="hold">
                                          <p:stCondLst>
                                            <p:cond delay="499"/>
                                          </p:stCondLst>
                                        </p:cTn>
                                        <p:tgtEl>
                                          <p:spTgt spid="8"/>
                                        </p:tgtEl>
                                        <p:attrNameLst>
                                          <p:attrName>style.visibility</p:attrName>
                                        </p:attrNameLst>
                                      </p:cBhvr>
                                      <p:to>
                                        <p:strVal val="hidden"/>
                                      </p:to>
                                    </p:set>
                                  </p:childTnLst>
                                </p:cTn>
                              </p:par>
                              <p:par>
                                <p:cTn id="35" presetID="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595438" y="1635125"/>
            <a:ext cx="592613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spcBef>
                <a:spcPct val="50000"/>
              </a:spcBef>
            </a:pPr>
            <a:r>
              <a:rPr lang="en-GB" altLang="en-US" sz="1600" b="1">
                <a:solidFill>
                  <a:srgbClr val="F5910B"/>
                </a:solidFill>
              </a:rPr>
              <a:t>He has a job to do</a:t>
            </a:r>
            <a:r>
              <a:rPr lang="en-GB" altLang="en-US" sz="1600"/>
              <a:t>. </a:t>
            </a:r>
            <a:r>
              <a:rPr lang="en-GB" altLang="en-US" sz="1600">
                <a:solidFill>
                  <a:srgbClr val="7030A0"/>
                </a:solidFill>
              </a:rPr>
              <a:t>Solutions slop in trays</a:t>
            </a:r>
          </a:p>
          <a:p>
            <a:pPr algn="ctr" eaLnBrk="1" hangingPunct="1">
              <a:spcBef>
                <a:spcPct val="50000"/>
              </a:spcBef>
            </a:pPr>
            <a:r>
              <a:rPr lang="en-GB" altLang="en-US" sz="1600"/>
              <a:t>beneath his hands which do not tremble</a:t>
            </a:r>
          </a:p>
          <a:p>
            <a:pPr algn="ctr" eaLnBrk="1" hangingPunct="1">
              <a:spcBef>
                <a:spcPct val="50000"/>
              </a:spcBef>
            </a:pPr>
            <a:r>
              <a:rPr lang="en-GB" altLang="en-US" sz="1600"/>
              <a:t> then though seem to now. </a:t>
            </a:r>
            <a:r>
              <a:rPr lang="en-GB" altLang="en-US" sz="1600">
                <a:solidFill>
                  <a:srgbClr val="00B050"/>
                </a:solidFill>
              </a:rPr>
              <a:t>Rural England. Home again </a:t>
            </a:r>
          </a:p>
          <a:p>
            <a:pPr algn="ctr" eaLnBrk="1" hangingPunct="1">
              <a:spcBef>
                <a:spcPct val="50000"/>
              </a:spcBef>
            </a:pPr>
            <a:r>
              <a:rPr lang="en-GB" altLang="en-US" sz="1600">
                <a:solidFill>
                  <a:srgbClr val="00B050"/>
                </a:solidFill>
              </a:rPr>
              <a:t>to ordinary pain which simple weather can dispel</a:t>
            </a:r>
            <a:r>
              <a:rPr lang="en-GB" altLang="en-US" sz="1600"/>
              <a:t>,</a:t>
            </a:r>
          </a:p>
          <a:p>
            <a:pPr algn="ctr" eaLnBrk="1" hangingPunct="1">
              <a:spcBef>
                <a:spcPct val="50000"/>
              </a:spcBef>
            </a:pPr>
            <a:r>
              <a:rPr lang="en-GB" altLang="en-US" sz="1600">
                <a:solidFill>
                  <a:srgbClr val="00B050"/>
                </a:solidFill>
              </a:rPr>
              <a:t>to fields </a:t>
            </a:r>
            <a:r>
              <a:rPr lang="en-GB" altLang="en-US" sz="1600"/>
              <a:t>which don’t </a:t>
            </a:r>
            <a:r>
              <a:rPr lang="en-GB" altLang="en-US" sz="1600">
                <a:solidFill>
                  <a:srgbClr val="00B0F0"/>
                </a:solidFill>
              </a:rPr>
              <a:t>explode beneath the feet</a:t>
            </a:r>
          </a:p>
          <a:p>
            <a:pPr algn="ctr" eaLnBrk="1" hangingPunct="1">
              <a:spcBef>
                <a:spcPct val="50000"/>
              </a:spcBef>
            </a:pPr>
            <a:r>
              <a:rPr lang="en-GB" altLang="en-US" sz="1600">
                <a:solidFill>
                  <a:srgbClr val="00B0F0"/>
                </a:solidFill>
              </a:rPr>
              <a:t>of running children in nightmare heat</a:t>
            </a:r>
            <a:r>
              <a:rPr lang="en-GB" altLang="en-US" sz="1600">
                <a:solidFill>
                  <a:srgbClr val="0070C0"/>
                </a:solidFill>
              </a:rPr>
              <a:t>.</a:t>
            </a:r>
          </a:p>
        </p:txBody>
      </p:sp>
      <p:sp>
        <p:nvSpPr>
          <p:cNvPr id="5" name="Rectangle 4"/>
          <p:cNvSpPr/>
          <p:nvPr/>
        </p:nvSpPr>
        <p:spPr>
          <a:xfrm>
            <a:off x="768350" y="4425950"/>
            <a:ext cx="7580313" cy="784225"/>
          </a:xfrm>
          <a:prstGeom prst="rect">
            <a:avLst/>
          </a:prstGeom>
          <a:solidFill>
            <a:srgbClr val="F5910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Simple statement of fact, marked by the pause (caesura).</a:t>
            </a:r>
          </a:p>
        </p:txBody>
      </p:sp>
      <p:sp>
        <p:nvSpPr>
          <p:cNvPr id="7" name="Rectangle 6"/>
          <p:cNvSpPr/>
          <p:nvPr/>
        </p:nvSpPr>
        <p:spPr>
          <a:xfrm>
            <a:off x="768350" y="4425950"/>
            <a:ext cx="7580313" cy="12303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The sibilance here is almost onomatopoeic; the photographer is perhaps working quickly, splashing the solution and losing his sense of precision as his hands ‘tremble’. </a:t>
            </a:r>
          </a:p>
        </p:txBody>
      </p:sp>
      <p:sp>
        <p:nvSpPr>
          <p:cNvPr id="8" name="Rectangle 7"/>
          <p:cNvSpPr/>
          <p:nvPr/>
        </p:nvSpPr>
        <p:spPr>
          <a:xfrm>
            <a:off x="768350" y="4425950"/>
            <a:ext cx="7580313" cy="939800"/>
          </a:xfrm>
          <a:prstGeom prst="rect">
            <a:avLst/>
          </a:prstGeom>
          <a:solidFill>
            <a:srgbClr val="2FBC6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The short sentence draws attention to the photographer's current location. He is ‘home’; far away from the drama and misery of war. </a:t>
            </a:r>
          </a:p>
        </p:txBody>
      </p:sp>
      <p:sp>
        <p:nvSpPr>
          <p:cNvPr id="9" name="Rectangle 8"/>
          <p:cNvSpPr/>
          <p:nvPr/>
        </p:nvSpPr>
        <p:spPr>
          <a:xfrm>
            <a:off x="768350" y="4425950"/>
            <a:ext cx="7580313" cy="1230313"/>
          </a:xfrm>
          <a:prstGeom prst="rect">
            <a:avLst/>
          </a:prstGeom>
          <a:solidFill>
            <a:srgbClr val="328CC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Duffy contrasts the children running in English fields with the children running in warzones. ‘nightmare heat’ is juxtaposed with the sense of fun implied by ‘running’.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1+ppt_w/2"/>
                                          </p:val>
                                        </p:tav>
                                      </p:tavLst>
                                    </p:anim>
                                    <p:anim calcmode="lin" valueType="num">
                                      <p:cBhvr additive="base">
                                        <p:cTn id="23" dur="500"/>
                                        <p:tgtEl>
                                          <p:spTgt spid="7"/>
                                        </p:tgtEl>
                                        <p:attrNameLst>
                                          <p:attrName>ppt_y</p:attrName>
                                        </p:attrNameLst>
                                      </p:cBhvr>
                                      <p:tavLst>
                                        <p:tav tm="0">
                                          <p:val>
                                            <p:strVal val="ppt_y"/>
                                          </p:val>
                                        </p:tav>
                                        <p:tav tm="100000">
                                          <p:val>
                                            <p:strVal val="ppt_y"/>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2" fill="hold" grpId="1" nodeType="clickEffect">
                                  <p:stCondLst>
                                    <p:cond delay="0"/>
                                  </p:stCondLst>
                                  <p:childTnLst>
                                    <p:anim calcmode="lin" valueType="num">
                                      <p:cBhvr additive="base">
                                        <p:cTn id="32" dur="500"/>
                                        <p:tgtEl>
                                          <p:spTgt spid="8"/>
                                        </p:tgtEl>
                                        <p:attrNameLst>
                                          <p:attrName>ppt_x</p:attrName>
                                        </p:attrNameLst>
                                      </p:cBhvr>
                                      <p:tavLst>
                                        <p:tav tm="0">
                                          <p:val>
                                            <p:strVal val="ppt_x"/>
                                          </p:val>
                                        </p:tav>
                                        <p:tav tm="100000">
                                          <p:val>
                                            <p:strVal val="1+ppt_w/2"/>
                                          </p:val>
                                        </p:tav>
                                      </p:tavLst>
                                    </p:anim>
                                    <p:anim calcmode="lin" valueType="num">
                                      <p:cBhvr additive="base">
                                        <p:cTn id="33" dur="500"/>
                                        <p:tgtEl>
                                          <p:spTgt spid="8"/>
                                        </p:tgtEl>
                                        <p:attrNameLst>
                                          <p:attrName>ppt_y</p:attrName>
                                        </p:attrNameLst>
                                      </p:cBhvr>
                                      <p:tavLst>
                                        <p:tav tm="0">
                                          <p:val>
                                            <p:strVal val="ppt_y"/>
                                          </p:val>
                                        </p:tav>
                                        <p:tav tm="100000">
                                          <p:val>
                                            <p:strVal val="ppt_y"/>
                                          </p:val>
                                        </p:tav>
                                      </p:tavLst>
                                    </p:anim>
                                    <p:set>
                                      <p:cBhvr>
                                        <p:cTn id="34" dur="1" fill="hold">
                                          <p:stCondLst>
                                            <p:cond delay="499"/>
                                          </p:stCondLst>
                                        </p:cTn>
                                        <p:tgtEl>
                                          <p:spTgt spid="8"/>
                                        </p:tgtEl>
                                        <p:attrNameLst>
                                          <p:attrName>style.visibility</p:attrName>
                                        </p:attrNameLst>
                                      </p:cBhvr>
                                      <p:to>
                                        <p:strVal val="hidden"/>
                                      </p:to>
                                    </p:set>
                                  </p:childTnLst>
                                </p:cTn>
                              </p:par>
                              <p:par>
                                <p:cTn id="35" presetID="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1595438" y="1635125"/>
            <a:ext cx="592613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a:spcBef>
                <a:spcPct val="50000"/>
              </a:spcBef>
            </a:pPr>
            <a:r>
              <a:rPr lang="en-GB" altLang="en-US" sz="1600">
                <a:solidFill>
                  <a:srgbClr val="7030A0"/>
                </a:solidFill>
              </a:rPr>
              <a:t>Something is happening. </a:t>
            </a:r>
            <a:r>
              <a:rPr lang="en-GB" altLang="en-US" sz="1600">
                <a:solidFill>
                  <a:srgbClr val="0070C0"/>
                </a:solidFill>
              </a:rPr>
              <a:t>A stranger’s features</a:t>
            </a:r>
          </a:p>
          <a:p>
            <a:pPr algn="ctr">
              <a:spcBef>
                <a:spcPct val="50000"/>
              </a:spcBef>
            </a:pPr>
            <a:r>
              <a:rPr lang="en-GB" altLang="en-US" sz="1600">
                <a:solidFill>
                  <a:srgbClr val="0070C0"/>
                </a:solidFill>
              </a:rPr>
              <a:t>faintly start to twist before his eyes</a:t>
            </a:r>
            <a:r>
              <a:rPr lang="en-GB" altLang="en-US" sz="1600"/>
              <a:t>,</a:t>
            </a:r>
          </a:p>
          <a:p>
            <a:pPr algn="ctr">
              <a:spcBef>
                <a:spcPct val="50000"/>
              </a:spcBef>
            </a:pPr>
            <a:r>
              <a:rPr lang="en-GB" altLang="en-US" sz="1600">
                <a:solidFill>
                  <a:srgbClr val="FF00FF"/>
                </a:solidFill>
              </a:rPr>
              <a:t>a half-formed ghost</a:t>
            </a:r>
            <a:r>
              <a:rPr lang="en-GB" altLang="en-US" sz="1600"/>
              <a:t>. He </a:t>
            </a:r>
            <a:r>
              <a:rPr lang="en-GB" altLang="en-US" sz="1600">
                <a:solidFill>
                  <a:srgbClr val="00B050"/>
                </a:solidFill>
              </a:rPr>
              <a:t>remembers the </a:t>
            </a:r>
            <a:r>
              <a:rPr lang="en-GB" altLang="en-US" sz="1600" b="1">
                <a:solidFill>
                  <a:srgbClr val="00B050"/>
                </a:solidFill>
              </a:rPr>
              <a:t>cries</a:t>
            </a:r>
          </a:p>
          <a:p>
            <a:pPr algn="ctr">
              <a:spcBef>
                <a:spcPct val="50000"/>
              </a:spcBef>
            </a:pPr>
            <a:r>
              <a:rPr lang="en-GB" altLang="en-US" sz="1600">
                <a:solidFill>
                  <a:srgbClr val="00B050"/>
                </a:solidFill>
              </a:rPr>
              <a:t>of this man’s wife</a:t>
            </a:r>
            <a:r>
              <a:rPr lang="en-GB" altLang="en-US" sz="1600"/>
              <a:t>, how he sought approval</a:t>
            </a:r>
          </a:p>
          <a:p>
            <a:pPr algn="ctr">
              <a:spcBef>
                <a:spcPct val="50000"/>
              </a:spcBef>
            </a:pPr>
            <a:r>
              <a:rPr lang="en-GB" altLang="en-US" sz="1600"/>
              <a:t>Without words to do what someone </a:t>
            </a:r>
            <a:r>
              <a:rPr lang="en-GB" altLang="en-US" sz="1600" i="1"/>
              <a:t>must</a:t>
            </a:r>
          </a:p>
          <a:p>
            <a:pPr algn="ctr">
              <a:spcBef>
                <a:spcPct val="50000"/>
              </a:spcBef>
            </a:pPr>
            <a:r>
              <a:rPr lang="en-GB" altLang="en-US" sz="1600"/>
              <a:t>and how the </a:t>
            </a:r>
            <a:r>
              <a:rPr lang="en-GB" altLang="en-US" sz="1600">
                <a:solidFill>
                  <a:srgbClr val="F5910B"/>
                </a:solidFill>
              </a:rPr>
              <a:t>blood stained into foreign dust</a:t>
            </a:r>
            <a:r>
              <a:rPr lang="en-GB" altLang="en-US" sz="1600"/>
              <a:t>.</a:t>
            </a:r>
          </a:p>
        </p:txBody>
      </p:sp>
      <p:sp>
        <p:nvSpPr>
          <p:cNvPr id="5" name="Rectangle 4"/>
          <p:cNvSpPr/>
          <p:nvPr/>
        </p:nvSpPr>
        <p:spPr>
          <a:xfrm>
            <a:off x="768350" y="4425950"/>
            <a:ext cx="7580313" cy="98266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Another short sentence begins the stanza. Duffy moves the action on. We are, however, unsure what that ‘something’ is.</a:t>
            </a:r>
          </a:p>
        </p:txBody>
      </p:sp>
      <p:sp>
        <p:nvSpPr>
          <p:cNvPr id="7" name="Rectangle 6"/>
          <p:cNvSpPr/>
          <p:nvPr/>
        </p:nvSpPr>
        <p:spPr>
          <a:xfrm>
            <a:off x="768350" y="4425950"/>
            <a:ext cx="7580313" cy="12303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Duffy plays with our uncertain sense of time and place – is the photographer literally seeing this as his photographs develop, or is he daydreaming about a past experience?</a:t>
            </a:r>
          </a:p>
        </p:txBody>
      </p:sp>
      <p:sp>
        <p:nvSpPr>
          <p:cNvPr id="8" name="Rectangle 7"/>
          <p:cNvSpPr/>
          <p:nvPr/>
        </p:nvSpPr>
        <p:spPr>
          <a:xfrm>
            <a:off x="768350" y="4425950"/>
            <a:ext cx="7580313" cy="939800"/>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The image hasn’t fully developed and appears spectral in nature; the word ‘ghost’ also implying death.</a:t>
            </a:r>
          </a:p>
        </p:txBody>
      </p:sp>
      <p:sp>
        <p:nvSpPr>
          <p:cNvPr id="9" name="Rectangle 8"/>
          <p:cNvSpPr/>
          <p:nvPr/>
        </p:nvSpPr>
        <p:spPr>
          <a:xfrm>
            <a:off x="768350" y="4425950"/>
            <a:ext cx="7580313" cy="939800"/>
          </a:xfrm>
          <a:prstGeom prst="rect">
            <a:avLst/>
          </a:prstGeom>
          <a:solidFill>
            <a:srgbClr val="2FBC6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The sense of time and place remains uncertain as the photographer now remembers the noises he heard when taking the photograph. </a:t>
            </a:r>
          </a:p>
        </p:txBody>
      </p:sp>
      <p:sp>
        <p:nvSpPr>
          <p:cNvPr id="10" name="Rectangle 9"/>
          <p:cNvSpPr/>
          <p:nvPr/>
        </p:nvSpPr>
        <p:spPr>
          <a:xfrm>
            <a:off x="768350" y="4425950"/>
            <a:ext cx="7580313" cy="1612900"/>
          </a:xfrm>
          <a:prstGeom prst="rect">
            <a:avLst/>
          </a:prstGeom>
          <a:solidFill>
            <a:srgbClr val="F5910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‘foreign dust’ could be a dismissive remark; the English are personally unconcerned by the death of one man in a faraway country.</a:t>
            </a:r>
          </a:p>
          <a:p>
            <a:pPr algn="ctr">
              <a:defRPr/>
            </a:pPr>
            <a:endParaRPr lang="en-GB" sz="1600" dirty="0"/>
          </a:p>
          <a:p>
            <a:pPr algn="ctr">
              <a:defRPr/>
            </a:pPr>
            <a:r>
              <a:rPr lang="en-GB" sz="1600" dirty="0"/>
              <a:t>Again, however, death (blood) is linked to nature (dust). ‘Ashes to ashes, dust to dust’.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1+ppt_w/2"/>
                                          </p:val>
                                        </p:tav>
                                      </p:tavLst>
                                    </p:anim>
                                    <p:anim calcmode="lin" valueType="num">
                                      <p:cBhvr additive="base">
                                        <p:cTn id="23" dur="500"/>
                                        <p:tgtEl>
                                          <p:spTgt spid="7"/>
                                        </p:tgtEl>
                                        <p:attrNameLst>
                                          <p:attrName>ppt_y</p:attrName>
                                        </p:attrNameLst>
                                      </p:cBhvr>
                                      <p:tavLst>
                                        <p:tav tm="0">
                                          <p:val>
                                            <p:strVal val="ppt_y"/>
                                          </p:val>
                                        </p:tav>
                                        <p:tav tm="100000">
                                          <p:val>
                                            <p:strVal val="ppt_y"/>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2" fill="hold" grpId="1" nodeType="clickEffect">
                                  <p:stCondLst>
                                    <p:cond delay="0"/>
                                  </p:stCondLst>
                                  <p:childTnLst>
                                    <p:anim calcmode="lin" valueType="num">
                                      <p:cBhvr additive="base">
                                        <p:cTn id="32" dur="500"/>
                                        <p:tgtEl>
                                          <p:spTgt spid="8"/>
                                        </p:tgtEl>
                                        <p:attrNameLst>
                                          <p:attrName>ppt_x</p:attrName>
                                        </p:attrNameLst>
                                      </p:cBhvr>
                                      <p:tavLst>
                                        <p:tav tm="0">
                                          <p:val>
                                            <p:strVal val="ppt_x"/>
                                          </p:val>
                                        </p:tav>
                                        <p:tav tm="100000">
                                          <p:val>
                                            <p:strVal val="1+ppt_w/2"/>
                                          </p:val>
                                        </p:tav>
                                      </p:tavLst>
                                    </p:anim>
                                    <p:anim calcmode="lin" valueType="num">
                                      <p:cBhvr additive="base">
                                        <p:cTn id="33" dur="500"/>
                                        <p:tgtEl>
                                          <p:spTgt spid="8"/>
                                        </p:tgtEl>
                                        <p:attrNameLst>
                                          <p:attrName>ppt_y</p:attrName>
                                        </p:attrNameLst>
                                      </p:cBhvr>
                                      <p:tavLst>
                                        <p:tav tm="0">
                                          <p:val>
                                            <p:strVal val="ppt_y"/>
                                          </p:val>
                                        </p:tav>
                                        <p:tav tm="100000">
                                          <p:val>
                                            <p:strVal val="ppt_y"/>
                                          </p:val>
                                        </p:tav>
                                      </p:tavLst>
                                    </p:anim>
                                    <p:set>
                                      <p:cBhvr>
                                        <p:cTn id="34" dur="1" fill="hold">
                                          <p:stCondLst>
                                            <p:cond delay="499"/>
                                          </p:stCondLst>
                                        </p:cTn>
                                        <p:tgtEl>
                                          <p:spTgt spid="8"/>
                                        </p:tgtEl>
                                        <p:attrNameLst>
                                          <p:attrName>style.visibility</p:attrName>
                                        </p:attrNameLst>
                                      </p:cBhvr>
                                      <p:to>
                                        <p:strVal val="hidden"/>
                                      </p:to>
                                    </p:set>
                                  </p:childTnLst>
                                </p:cTn>
                              </p:par>
                              <p:par>
                                <p:cTn id="35" presetID="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2"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1+ppt_w/2"/>
                                          </p:val>
                                        </p:tav>
                                      </p:tavLst>
                                    </p:anim>
                                    <p:anim calcmode="lin" valueType="num">
                                      <p:cBhvr additive="base">
                                        <p:cTn id="43" dur="500"/>
                                        <p:tgtEl>
                                          <p:spTgt spid="9"/>
                                        </p:tgtEl>
                                        <p:attrNameLst>
                                          <p:attrName>ppt_y</p:attrName>
                                        </p:attrNameLst>
                                      </p:cBhvr>
                                      <p:tavLst>
                                        <p:tav tm="0">
                                          <p:val>
                                            <p:strVal val="ppt_y"/>
                                          </p:val>
                                        </p:tav>
                                        <p:tav tm="100000">
                                          <p:val>
                                            <p:strVal val="ppt_y"/>
                                          </p:val>
                                        </p:tav>
                                      </p:tavLst>
                                    </p:anim>
                                    <p:set>
                                      <p:cBhvr>
                                        <p:cTn id="44" dur="1" fill="hold">
                                          <p:stCondLst>
                                            <p:cond delay="499"/>
                                          </p:stCondLst>
                                        </p:cTn>
                                        <p:tgtEl>
                                          <p:spTgt spid="9"/>
                                        </p:tgtEl>
                                        <p:attrNameLst>
                                          <p:attrName>style.visibility</p:attrName>
                                        </p:attrNameLst>
                                      </p:cBhvr>
                                      <p:to>
                                        <p:strVal val="hidden"/>
                                      </p:to>
                                    </p:set>
                                  </p:childTnLst>
                                </p:cTn>
                              </p:par>
                              <p:par>
                                <p:cTn id="45" presetID="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P spid="9" grpId="1"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595438" y="1635125"/>
            <a:ext cx="592613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spcBef>
                <a:spcPct val="50000"/>
              </a:spcBef>
            </a:pPr>
            <a:r>
              <a:rPr lang="en-GB" altLang="en-US" sz="1600"/>
              <a:t>A hundred agonies in </a:t>
            </a:r>
            <a:r>
              <a:rPr lang="en-GB" altLang="en-US" sz="1600" b="1">
                <a:solidFill>
                  <a:srgbClr val="FF00FF"/>
                </a:solidFill>
              </a:rPr>
              <a:t>black-and-white</a:t>
            </a:r>
          </a:p>
          <a:p>
            <a:pPr algn="ctr" eaLnBrk="1" hangingPunct="1">
              <a:spcBef>
                <a:spcPct val="50000"/>
              </a:spcBef>
            </a:pPr>
            <a:r>
              <a:rPr lang="en-GB" altLang="en-US" sz="1600"/>
              <a:t>from which his editor will pick out five or six</a:t>
            </a:r>
          </a:p>
          <a:p>
            <a:pPr algn="ctr" eaLnBrk="1" hangingPunct="1">
              <a:spcBef>
                <a:spcPct val="50000"/>
              </a:spcBef>
            </a:pPr>
            <a:r>
              <a:rPr lang="en-GB" altLang="en-US" sz="1600"/>
              <a:t>for Sunday’s</a:t>
            </a:r>
            <a:r>
              <a:rPr lang="en-GB" altLang="en-US" sz="1600">
                <a:solidFill>
                  <a:srgbClr val="7030A0"/>
                </a:solidFill>
              </a:rPr>
              <a:t> supplement</a:t>
            </a:r>
            <a:r>
              <a:rPr lang="en-GB" altLang="en-US" sz="1600"/>
              <a:t>. The </a:t>
            </a:r>
            <a:r>
              <a:rPr lang="en-GB" altLang="en-US" sz="1600">
                <a:solidFill>
                  <a:srgbClr val="00B050"/>
                </a:solidFill>
              </a:rPr>
              <a:t>reader’s eyeballs prick </a:t>
            </a:r>
          </a:p>
          <a:p>
            <a:pPr algn="ctr" eaLnBrk="1" hangingPunct="1">
              <a:spcBef>
                <a:spcPct val="50000"/>
              </a:spcBef>
            </a:pPr>
            <a:r>
              <a:rPr lang="en-GB" altLang="en-US" sz="1600">
                <a:solidFill>
                  <a:srgbClr val="00B050"/>
                </a:solidFill>
              </a:rPr>
              <a:t>with tears between the bath and pre-lunch beers.</a:t>
            </a:r>
          </a:p>
          <a:p>
            <a:pPr algn="ctr" eaLnBrk="1" hangingPunct="1">
              <a:spcBef>
                <a:spcPct val="50000"/>
              </a:spcBef>
            </a:pPr>
            <a:r>
              <a:rPr lang="en-GB" altLang="en-US" sz="1600"/>
              <a:t>From the aeroplane he stares impassively at where</a:t>
            </a:r>
          </a:p>
          <a:p>
            <a:pPr algn="ctr" eaLnBrk="1" hangingPunct="1">
              <a:spcBef>
                <a:spcPct val="50000"/>
              </a:spcBef>
            </a:pPr>
            <a:r>
              <a:rPr lang="en-GB" altLang="en-US" sz="1600"/>
              <a:t>He earns his living and </a:t>
            </a:r>
            <a:r>
              <a:rPr lang="en-GB" altLang="en-US" sz="1600">
                <a:solidFill>
                  <a:srgbClr val="0070C0"/>
                </a:solidFill>
              </a:rPr>
              <a:t>they do not care.</a:t>
            </a:r>
          </a:p>
        </p:txBody>
      </p:sp>
      <p:sp>
        <p:nvSpPr>
          <p:cNvPr id="5" name="Rectangle 4"/>
          <p:cNvSpPr/>
          <p:nvPr/>
        </p:nvSpPr>
        <p:spPr>
          <a:xfrm>
            <a:off x="768350" y="4425950"/>
            <a:ext cx="7580313" cy="1276350"/>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The images are literally black and white, but Duffy could also refer to the idea of an issue being ‘black and white’, insofar as it being easy to understand. Is the war being trivialised?</a:t>
            </a:r>
          </a:p>
        </p:txBody>
      </p:sp>
      <p:sp>
        <p:nvSpPr>
          <p:cNvPr id="7" name="Rectangle 6"/>
          <p:cNvSpPr/>
          <p:nvPr/>
        </p:nvSpPr>
        <p:spPr>
          <a:xfrm>
            <a:off x="768350" y="4425950"/>
            <a:ext cx="7580313" cy="8874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A supplement is not the main feature. These images are relegated to simply being ‘extra’ news.</a:t>
            </a:r>
          </a:p>
        </p:txBody>
      </p:sp>
      <p:sp>
        <p:nvSpPr>
          <p:cNvPr id="8" name="Rectangle 7"/>
          <p:cNvSpPr/>
          <p:nvPr/>
        </p:nvSpPr>
        <p:spPr>
          <a:xfrm>
            <a:off x="768350" y="4425950"/>
            <a:ext cx="7580313" cy="939800"/>
          </a:xfrm>
          <a:prstGeom prst="rect">
            <a:avLst/>
          </a:prstGeom>
          <a:solidFill>
            <a:srgbClr val="2FBC6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We are only moved momentarily until the next distraction; our eyes are merely ‘pricked’ by tears and then we move on.</a:t>
            </a:r>
          </a:p>
        </p:txBody>
      </p:sp>
      <p:sp>
        <p:nvSpPr>
          <p:cNvPr id="9" name="Rectangle 8"/>
          <p:cNvSpPr/>
          <p:nvPr/>
        </p:nvSpPr>
        <p:spPr>
          <a:xfrm>
            <a:off x="768350" y="4425950"/>
            <a:ext cx="7580313" cy="939800"/>
          </a:xfrm>
          <a:prstGeom prst="rect">
            <a:avLst/>
          </a:prstGeom>
          <a:solidFill>
            <a:srgbClr val="328CC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‘they’ – presumably his employers, who just want to sell stories, or the readers, who spend only moments reading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1+ppt_w/2"/>
                                          </p:val>
                                        </p:tav>
                                      </p:tavLst>
                                    </p:anim>
                                    <p:anim calcmode="lin" valueType="num">
                                      <p:cBhvr additive="base">
                                        <p:cTn id="23" dur="500"/>
                                        <p:tgtEl>
                                          <p:spTgt spid="7"/>
                                        </p:tgtEl>
                                        <p:attrNameLst>
                                          <p:attrName>ppt_y</p:attrName>
                                        </p:attrNameLst>
                                      </p:cBhvr>
                                      <p:tavLst>
                                        <p:tav tm="0">
                                          <p:val>
                                            <p:strVal val="ppt_y"/>
                                          </p:val>
                                        </p:tav>
                                        <p:tav tm="100000">
                                          <p:val>
                                            <p:strVal val="ppt_y"/>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2" fill="hold" grpId="1" nodeType="clickEffect">
                                  <p:stCondLst>
                                    <p:cond delay="0"/>
                                  </p:stCondLst>
                                  <p:childTnLst>
                                    <p:anim calcmode="lin" valueType="num">
                                      <p:cBhvr additive="base">
                                        <p:cTn id="32" dur="500"/>
                                        <p:tgtEl>
                                          <p:spTgt spid="8"/>
                                        </p:tgtEl>
                                        <p:attrNameLst>
                                          <p:attrName>ppt_x</p:attrName>
                                        </p:attrNameLst>
                                      </p:cBhvr>
                                      <p:tavLst>
                                        <p:tav tm="0">
                                          <p:val>
                                            <p:strVal val="ppt_x"/>
                                          </p:val>
                                        </p:tav>
                                        <p:tav tm="100000">
                                          <p:val>
                                            <p:strVal val="1+ppt_w/2"/>
                                          </p:val>
                                        </p:tav>
                                      </p:tavLst>
                                    </p:anim>
                                    <p:anim calcmode="lin" valueType="num">
                                      <p:cBhvr additive="base">
                                        <p:cTn id="33" dur="500"/>
                                        <p:tgtEl>
                                          <p:spTgt spid="8"/>
                                        </p:tgtEl>
                                        <p:attrNameLst>
                                          <p:attrName>ppt_y</p:attrName>
                                        </p:attrNameLst>
                                      </p:cBhvr>
                                      <p:tavLst>
                                        <p:tav tm="0">
                                          <p:val>
                                            <p:strVal val="ppt_y"/>
                                          </p:val>
                                        </p:tav>
                                        <p:tav tm="100000">
                                          <p:val>
                                            <p:strVal val="ppt_y"/>
                                          </p:val>
                                        </p:tav>
                                      </p:tavLst>
                                    </p:anim>
                                    <p:set>
                                      <p:cBhvr>
                                        <p:cTn id="34" dur="1" fill="hold">
                                          <p:stCondLst>
                                            <p:cond delay="499"/>
                                          </p:stCondLst>
                                        </p:cTn>
                                        <p:tgtEl>
                                          <p:spTgt spid="8"/>
                                        </p:tgtEl>
                                        <p:attrNameLst>
                                          <p:attrName>style.visibility</p:attrName>
                                        </p:attrNameLst>
                                      </p:cBhvr>
                                      <p:to>
                                        <p:strVal val="hidden"/>
                                      </p:to>
                                    </p:set>
                                  </p:childTnLst>
                                </p:cTn>
                              </p:par>
                              <p:par>
                                <p:cTn id="35" presetID="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
          <p:cNvSpPr>
            <a:spLocks noChangeArrowheads="1"/>
          </p:cNvSpPr>
          <p:nvPr/>
        </p:nvSpPr>
        <p:spPr bwMode="auto">
          <a:xfrm>
            <a:off x="684213" y="1316038"/>
            <a:ext cx="777557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spcAft>
                <a:spcPts val="300"/>
              </a:spcAft>
              <a:defRPr/>
            </a:pPr>
            <a:r>
              <a:rPr lang="en-GB" altLang="en-US" sz="1600" dirty="0"/>
              <a:t>What do you notice about the structure?</a:t>
            </a:r>
          </a:p>
          <a:p>
            <a:pPr>
              <a:spcAft>
                <a:spcPts val="300"/>
              </a:spcAft>
              <a:defRPr/>
            </a:pPr>
            <a:endParaRPr lang="en-GB" altLang="en-US" sz="1600" dirty="0"/>
          </a:p>
          <a:p>
            <a:pPr>
              <a:spcAft>
                <a:spcPts val="300"/>
              </a:spcAft>
              <a:defRPr/>
            </a:pPr>
            <a:r>
              <a:rPr lang="en-GB" altLang="en-US" sz="1600" dirty="0"/>
              <a:t>How many lines? </a:t>
            </a:r>
            <a:r>
              <a:rPr lang="en-GB" altLang="en-US" sz="1600" dirty="0">
                <a:solidFill>
                  <a:srgbClr val="648E27"/>
                </a:solidFill>
                <a:latin typeface="+mj-lt"/>
              </a:rPr>
              <a:t>6 lines per stanza</a:t>
            </a:r>
          </a:p>
          <a:p>
            <a:pPr>
              <a:spcAft>
                <a:spcPts val="300"/>
              </a:spcAft>
              <a:defRPr/>
            </a:pPr>
            <a:endParaRPr lang="en-GB" altLang="en-US" sz="1600" dirty="0"/>
          </a:p>
          <a:p>
            <a:pPr>
              <a:spcAft>
                <a:spcPts val="300"/>
              </a:spcAft>
              <a:defRPr/>
            </a:pPr>
            <a:r>
              <a:rPr lang="en-GB" altLang="en-US" sz="1600" dirty="0"/>
              <a:t>Rhyming pattern? </a:t>
            </a:r>
            <a:r>
              <a:rPr lang="en-GB" altLang="en-US" sz="1600" dirty="0">
                <a:solidFill>
                  <a:srgbClr val="648E27"/>
                </a:solidFill>
                <a:latin typeface="+mj-lt"/>
              </a:rPr>
              <a:t>ABBCDD rhyme scheme</a:t>
            </a:r>
          </a:p>
          <a:p>
            <a:pPr>
              <a:spcAft>
                <a:spcPts val="300"/>
              </a:spcAft>
              <a:defRPr/>
            </a:pPr>
            <a:endParaRPr lang="en-GB" altLang="en-US" sz="1600" dirty="0"/>
          </a:p>
          <a:p>
            <a:pPr>
              <a:spcAft>
                <a:spcPts val="300"/>
              </a:spcAft>
              <a:defRPr/>
            </a:pPr>
            <a:r>
              <a:rPr lang="en-GB" altLang="en-US" sz="1600" dirty="0"/>
              <a:t>Does this continue throughout the poem?</a:t>
            </a:r>
          </a:p>
          <a:p>
            <a:pPr>
              <a:spcAft>
                <a:spcPts val="300"/>
              </a:spcAft>
              <a:defRPr/>
            </a:pPr>
            <a:endParaRPr lang="en-GB" altLang="en-US" sz="1600" dirty="0"/>
          </a:p>
          <a:p>
            <a:pPr>
              <a:spcAft>
                <a:spcPts val="300"/>
              </a:spcAft>
              <a:defRPr/>
            </a:pPr>
            <a:r>
              <a:rPr lang="en-GB" altLang="en-US" sz="1600" dirty="0"/>
              <a:t>Where else in the poem do you notice a similar sense of order?</a:t>
            </a:r>
          </a:p>
          <a:p>
            <a:pPr>
              <a:spcAft>
                <a:spcPts val="300"/>
              </a:spcAft>
              <a:defRPr/>
            </a:pPr>
            <a:endParaRPr lang="en-GB" altLang="en-US" sz="1600" dirty="0"/>
          </a:p>
          <a:p>
            <a:pPr>
              <a:spcAft>
                <a:spcPts val="300"/>
              </a:spcAft>
              <a:defRPr/>
            </a:pPr>
            <a:r>
              <a:rPr lang="en-GB" altLang="en-US" sz="1600" dirty="0"/>
              <a:t>What is the effect of the order of the poem? </a:t>
            </a:r>
          </a:p>
          <a:p>
            <a:pPr>
              <a:spcAft>
                <a:spcPts val="300"/>
              </a:spcAft>
              <a:defRPr/>
            </a:pPr>
            <a:endParaRPr lang="en-GB" altLang="en-US" sz="1600" dirty="0"/>
          </a:p>
          <a:p>
            <a:pPr>
              <a:spcAft>
                <a:spcPts val="300"/>
              </a:spcAft>
              <a:defRPr/>
            </a:pPr>
            <a:r>
              <a:rPr lang="en-GB" altLang="en-US" sz="1600" dirty="0"/>
              <a:t>Consider the link with the subject matter.</a:t>
            </a:r>
          </a:p>
          <a:p>
            <a:pPr>
              <a:defRPr/>
            </a:pPr>
            <a:endParaRPr lang="en-GB" altLang="en-US" sz="1600" dirty="0"/>
          </a:p>
        </p:txBody>
      </p:sp>
      <p:sp>
        <p:nvSpPr>
          <p:cNvPr id="12291" name="Rectangle 8"/>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648E27"/>
                </a:solidFill>
                <a:latin typeface="Twinkl SemiBold" pitchFamily="2" charset="0"/>
                <a:cs typeface="Clear Sans Light" panose="020B0303030202020304" pitchFamily="34" charset="0"/>
              </a:rPr>
              <a:t>Form and Structure</a:t>
            </a:r>
          </a:p>
        </p:txBody>
      </p:sp>
      <p:sp>
        <p:nvSpPr>
          <p:cNvPr id="8" name="Rectangle 7"/>
          <p:cNvSpPr/>
          <p:nvPr/>
        </p:nvSpPr>
        <p:spPr>
          <a:xfrm>
            <a:off x="684213" y="5227638"/>
            <a:ext cx="7775575" cy="957262"/>
          </a:xfrm>
          <a:prstGeom prst="rect">
            <a:avLst/>
          </a:prstGeom>
          <a:solidFill>
            <a:srgbClr val="648E2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600" dirty="0"/>
              <a:t>The neat, consistent stanzas of the poem seem to reflect the organisation of the war photographer as he carefully develops his photographs.  This contrasts with the disorder of war and conflict.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8"/>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defRPr/>
            </a:pPr>
            <a:r>
              <a:rPr lang="en-GB" altLang="en-US" sz="3600" dirty="0" smtClean="0">
                <a:solidFill>
                  <a:schemeClr val="accent4">
                    <a:lumMod val="75000"/>
                  </a:schemeClr>
                </a:solidFill>
                <a:latin typeface="Twinkl SemiBold" pitchFamily="2" charset="0"/>
                <a:cs typeface="Clear Sans Light" panose="020B0303030202020304" pitchFamily="34" charset="0"/>
              </a:rPr>
              <a:t>Conflict – comprehension  </a:t>
            </a:r>
            <a:endParaRPr lang="en-GB" altLang="en-US" sz="3600" dirty="0">
              <a:solidFill>
                <a:schemeClr val="accent4">
                  <a:lumMod val="75000"/>
                </a:schemeClr>
              </a:solidFill>
              <a:latin typeface="Twinkl SemiBold" pitchFamily="2" charset="0"/>
              <a:cs typeface="Clear Sans Light" panose="020B0303030202020304" pitchFamily="34" charset="0"/>
            </a:endParaRPr>
          </a:p>
        </p:txBody>
      </p:sp>
      <p:sp>
        <p:nvSpPr>
          <p:cNvPr id="9" name="Right Triangle 8"/>
          <p:cNvSpPr/>
          <p:nvPr/>
        </p:nvSpPr>
        <p:spPr bwMode="auto">
          <a:xfrm rot="2700000">
            <a:off x="303212" y="1346201"/>
            <a:ext cx="296863" cy="296862"/>
          </a:xfrm>
          <a:prstGeom prst="rtTriangle">
            <a:avLst/>
          </a:prstGeom>
          <a:solidFill>
            <a:srgbClr val="0141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p:cNvSpPr/>
          <p:nvPr/>
        </p:nvSpPr>
        <p:spPr bwMode="auto">
          <a:xfrm>
            <a:off x="684212" y="1493838"/>
            <a:ext cx="7775575" cy="469106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anchor="ctr"/>
          <a:lstStyle/>
          <a:p>
            <a:pPr>
              <a:spcAft>
                <a:spcPts val="2400"/>
              </a:spcAft>
              <a:defRPr/>
            </a:pPr>
            <a:r>
              <a:rPr lang="en-GB" sz="2400" dirty="0">
                <a:latin typeface="Comic Sans MS" panose="030F0702030302020204" pitchFamily="66" charset="0"/>
              </a:rPr>
              <a:t>Do you feel that </a:t>
            </a:r>
            <a:r>
              <a:rPr lang="en-GB" sz="2400" b="1" dirty="0">
                <a:latin typeface="Comic Sans MS" panose="030F0702030302020204" pitchFamily="66" charset="0"/>
              </a:rPr>
              <a:t>the poet </a:t>
            </a:r>
            <a:r>
              <a:rPr lang="en-GB" sz="2400" dirty="0">
                <a:latin typeface="Comic Sans MS" panose="030F0702030302020204" pitchFamily="66" charset="0"/>
              </a:rPr>
              <a:t>approves or disapproves of the war photographer’s job? </a:t>
            </a:r>
            <a:endParaRPr lang="en-GB" sz="2400" dirty="0" smtClean="0">
              <a:latin typeface="Comic Sans MS" panose="030F0702030302020204" pitchFamily="66" charset="0"/>
            </a:endParaRPr>
          </a:p>
          <a:p>
            <a:pPr>
              <a:spcAft>
                <a:spcPts val="2400"/>
              </a:spcAft>
              <a:defRPr/>
            </a:pPr>
            <a:r>
              <a:rPr lang="en-GB" sz="2400" dirty="0" smtClean="0">
                <a:latin typeface="Comic Sans MS" panose="030F0702030302020204" pitchFamily="66" charset="0"/>
              </a:rPr>
              <a:t>What key message is the poet trying to convey? </a:t>
            </a:r>
          </a:p>
          <a:p>
            <a:pPr>
              <a:spcAft>
                <a:spcPts val="2400"/>
              </a:spcAft>
              <a:defRPr/>
            </a:pPr>
            <a:r>
              <a:rPr lang="en-GB" sz="2400" dirty="0" smtClean="0">
                <a:latin typeface="Comic Sans MS" panose="030F0702030302020204" pitchFamily="66" charset="0"/>
              </a:rPr>
              <a:t>What type of conflict is shown in the poem? </a:t>
            </a:r>
          </a:p>
          <a:p>
            <a:pPr>
              <a:spcAft>
                <a:spcPts val="2400"/>
              </a:spcAft>
              <a:defRPr/>
            </a:pPr>
            <a:r>
              <a:rPr lang="en-GB" sz="2400" dirty="0" smtClean="0">
                <a:latin typeface="Comic Sans MS" panose="030F0702030302020204" pitchFamily="66" charset="0"/>
              </a:rPr>
              <a:t>Where is this poem similar or different to any of the 5 other poems we have explored? </a:t>
            </a:r>
            <a:endParaRPr lang="en-GB" sz="24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73868" y="104775"/>
            <a:ext cx="8196263"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ounded Rectangle 8"/>
          <p:cNvSpPr/>
          <p:nvPr/>
        </p:nvSpPr>
        <p:spPr bwMode="auto">
          <a:xfrm>
            <a:off x="473868" y="1638730"/>
            <a:ext cx="8196263" cy="2817812"/>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6148" name="Content Placeholder 15"/>
          <p:cNvSpPr txBox="1">
            <a:spLocks/>
          </p:cNvSpPr>
          <p:nvPr/>
        </p:nvSpPr>
        <p:spPr bwMode="auto">
          <a:xfrm>
            <a:off x="684213" y="3846513"/>
            <a:ext cx="77755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marL="285750" indent="-285750">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marL="0" indent="0">
              <a:lnSpc>
                <a:spcPct val="90000"/>
              </a:lnSpc>
              <a:spcBef>
                <a:spcPts val="1000"/>
              </a:spcBef>
            </a:pPr>
            <a:endParaRPr lang="en-GB" altLang="en-US" dirty="0">
              <a:solidFill>
                <a:srgbClr val="1C1C1C"/>
              </a:solidFill>
            </a:endParaRPr>
          </a:p>
        </p:txBody>
      </p:sp>
      <p:sp>
        <p:nvSpPr>
          <p:cNvPr id="6149" name="Content Placeholder 15"/>
          <p:cNvSpPr txBox="1">
            <a:spLocks/>
          </p:cNvSpPr>
          <p:nvPr/>
        </p:nvSpPr>
        <p:spPr bwMode="auto">
          <a:xfrm>
            <a:off x="894556" y="629807"/>
            <a:ext cx="77755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a:lnSpc>
                <a:spcPct val="90000"/>
              </a:lnSpc>
              <a:spcBef>
                <a:spcPts val="1000"/>
              </a:spcBef>
            </a:pPr>
            <a:r>
              <a:rPr lang="en-GB" altLang="en-US" sz="2000" dirty="0">
                <a:solidFill>
                  <a:srgbClr val="1C1C1C"/>
                </a:solidFill>
              </a:rPr>
              <a:t>To understand and analyse the poem ‘War Photographer’ by Carol Ann Duffy.</a:t>
            </a:r>
          </a:p>
        </p:txBody>
      </p:sp>
      <p:sp>
        <p:nvSpPr>
          <p:cNvPr id="6150" name="Content Placeholder 15"/>
          <p:cNvSpPr txBox="1">
            <a:spLocks/>
          </p:cNvSpPr>
          <p:nvPr/>
        </p:nvSpPr>
        <p:spPr bwMode="auto">
          <a:xfrm>
            <a:off x="473868" y="-55199"/>
            <a:ext cx="81962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252000" tIns="216000" rIns="252000" bIns="18000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lnSpc>
                <a:spcPct val="90000"/>
              </a:lnSpc>
              <a:spcBef>
                <a:spcPts val="1000"/>
              </a:spcBef>
              <a:buFont typeface="Arial" panose="020B0604020202020204" pitchFamily="34" charset="0"/>
              <a:buNone/>
              <a:defRPr/>
            </a:pPr>
            <a:r>
              <a:rPr lang="en-GB" altLang="en-US" sz="3600" dirty="0" smtClean="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rPr>
              <a:t>Learning Focus</a:t>
            </a:r>
            <a:endParaRPr lang="en-GB" altLang="en-US" sz="3600" dirty="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endParaRPr>
          </a:p>
        </p:txBody>
      </p:sp>
      <p:sp>
        <p:nvSpPr>
          <p:cNvPr id="6151" name="Content Placeholder 15"/>
          <p:cNvSpPr txBox="1">
            <a:spLocks/>
          </p:cNvSpPr>
          <p:nvPr/>
        </p:nvSpPr>
        <p:spPr bwMode="auto">
          <a:xfrm>
            <a:off x="473868" y="1102451"/>
            <a:ext cx="81962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252000" tIns="216000" rIns="252000" bIns="18000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lnSpc>
                <a:spcPct val="90000"/>
              </a:lnSpc>
              <a:spcBef>
                <a:spcPts val="1000"/>
              </a:spcBef>
              <a:buFont typeface="Arial" panose="020B0604020202020204" pitchFamily="34" charset="0"/>
              <a:buNone/>
              <a:defRPr/>
            </a:pPr>
            <a:r>
              <a:rPr lang="en-GB" altLang="en-US" sz="3600" dirty="0" smtClean="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rPr>
              <a:t>Progress indicators </a:t>
            </a:r>
            <a:endParaRPr lang="en-GB" altLang="en-US" sz="3600" dirty="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9625010"/>
              </p:ext>
            </p:extLst>
          </p:nvPr>
        </p:nvGraphicFramePr>
        <p:xfrm>
          <a:off x="104503" y="1800951"/>
          <a:ext cx="8817428" cy="4759960"/>
        </p:xfrm>
        <a:graphic>
          <a:graphicData uri="http://schemas.openxmlformats.org/drawingml/2006/table">
            <a:tbl>
              <a:tblPr firstRow="1" bandRow="1">
                <a:tableStyleId>{5C22544A-7EE6-4342-B048-85BDC9FD1C3A}</a:tableStyleId>
              </a:tblPr>
              <a:tblGrid>
                <a:gridCol w="516448">
                  <a:extLst>
                    <a:ext uri="{9D8B030D-6E8A-4147-A177-3AD203B41FA5}">
                      <a16:colId xmlns:a16="http://schemas.microsoft.com/office/drawing/2014/main" val="3161044412"/>
                    </a:ext>
                  </a:extLst>
                </a:gridCol>
                <a:gridCol w="4440205">
                  <a:extLst>
                    <a:ext uri="{9D8B030D-6E8A-4147-A177-3AD203B41FA5}">
                      <a16:colId xmlns:a16="http://schemas.microsoft.com/office/drawing/2014/main" val="1162498002"/>
                    </a:ext>
                  </a:extLst>
                </a:gridCol>
                <a:gridCol w="3860775">
                  <a:extLst>
                    <a:ext uri="{9D8B030D-6E8A-4147-A177-3AD203B41FA5}">
                      <a16:colId xmlns:a16="http://schemas.microsoft.com/office/drawing/2014/main" val="1874364177"/>
                    </a:ext>
                  </a:extLst>
                </a:gridCol>
              </a:tblGrid>
              <a:tr h="370840">
                <a:tc>
                  <a:txBody>
                    <a:bodyPr/>
                    <a:lstStyle/>
                    <a:p>
                      <a:endParaRPr lang="en-GB" dirty="0"/>
                    </a:p>
                  </a:txBody>
                  <a:tcPr/>
                </a:tc>
                <a:tc>
                  <a:txBody>
                    <a:bodyPr/>
                    <a:lstStyle/>
                    <a:p>
                      <a:r>
                        <a:rPr lang="en-GB" dirty="0" smtClean="0"/>
                        <a:t>Good</a:t>
                      </a:r>
                      <a:endParaRPr lang="en-GB" dirty="0"/>
                    </a:p>
                  </a:txBody>
                  <a:tcPr/>
                </a:tc>
                <a:tc>
                  <a:txBody>
                    <a:bodyPr/>
                    <a:lstStyle/>
                    <a:p>
                      <a:r>
                        <a:rPr lang="en-GB" dirty="0" smtClean="0"/>
                        <a:t>Outstanding </a:t>
                      </a:r>
                      <a:endParaRPr lang="en-GB" dirty="0"/>
                    </a:p>
                  </a:txBody>
                  <a:tcPr/>
                </a:tc>
                <a:extLst>
                  <a:ext uri="{0D108BD9-81ED-4DB2-BD59-A6C34878D82A}">
                    <a16:rowId xmlns:a16="http://schemas.microsoft.com/office/drawing/2014/main" val="443332737"/>
                  </a:ext>
                </a:extLst>
              </a:tr>
              <a:tr h="370840">
                <a:tc>
                  <a:txBody>
                    <a:bodyPr/>
                    <a:lstStyle/>
                    <a:p>
                      <a:r>
                        <a:rPr lang="en-GB" dirty="0" smtClean="0"/>
                        <a:t>5</a:t>
                      </a:r>
                      <a:endParaRPr lang="en-GB" dirty="0"/>
                    </a:p>
                  </a:txBody>
                  <a:tcPr/>
                </a:tc>
                <a:tc>
                  <a:txBody>
                    <a:bodyPr/>
                    <a:lstStyle/>
                    <a:p>
                      <a:r>
                        <a:rPr lang="en-GB" dirty="0" smtClean="0"/>
                        <a:t>Be able to make some explained comments about the content of the poem</a:t>
                      </a:r>
                      <a:r>
                        <a:rPr lang="en-GB" baseline="0" dirty="0" smtClean="0"/>
                        <a:t> and build in comments on </a:t>
                      </a:r>
                      <a:r>
                        <a:rPr lang="en-GB" baseline="0" smtClean="0"/>
                        <a:t>some techniques. </a:t>
                      </a:r>
                      <a:endParaRPr lang="en-GB" dirty="0"/>
                    </a:p>
                  </a:txBody>
                  <a:tcPr/>
                </a:tc>
                <a:tc>
                  <a:txBody>
                    <a:bodyPr/>
                    <a:lstStyle/>
                    <a:p>
                      <a:r>
                        <a:rPr lang="en-GB" dirty="0" smtClean="0"/>
                        <a:t>Be able to make clear comments on the content and composition of the poem. Identification of techniques is secure</a:t>
                      </a:r>
                      <a:r>
                        <a:rPr lang="en-GB" baseline="0" dirty="0" smtClean="0"/>
                        <a:t> and supports comments. </a:t>
                      </a:r>
                      <a:endParaRPr lang="en-GB" dirty="0"/>
                    </a:p>
                  </a:txBody>
                  <a:tcPr/>
                </a:tc>
                <a:extLst>
                  <a:ext uri="{0D108BD9-81ED-4DB2-BD59-A6C34878D82A}">
                    <a16:rowId xmlns:a16="http://schemas.microsoft.com/office/drawing/2014/main" val="3654445137"/>
                  </a:ext>
                </a:extLst>
              </a:tr>
              <a:tr h="370840">
                <a:tc>
                  <a:txBody>
                    <a:bodyPr/>
                    <a:lstStyle/>
                    <a:p>
                      <a:r>
                        <a:rPr lang="en-GB" dirty="0" smtClean="0"/>
                        <a:t>6</a:t>
                      </a:r>
                      <a:endParaRPr lang="en-GB" dirty="0"/>
                    </a:p>
                  </a:txBody>
                  <a:tcPr/>
                </a:tc>
                <a:tc>
                  <a:txBody>
                    <a:bodyPr/>
                    <a:lstStyle/>
                    <a:p>
                      <a:r>
                        <a:rPr lang="en-GB" dirty="0" smtClean="0"/>
                        <a:t>Be able to make clear comments on the content and composition of the poem. . Identification of techniques is secure</a:t>
                      </a:r>
                      <a:r>
                        <a:rPr lang="en-GB" baseline="0" dirty="0" smtClean="0"/>
                        <a:t> and supports comments. </a:t>
                      </a:r>
                      <a:endParaRPr lang="en-GB" dirty="0" smtClean="0"/>
                    </a:p>
                  </a:txBody>
                  <a:tcPr/>
                </a:tc>
                <a:tc>
                  <a:txBody>
                    <a:bodyPr/>
                    <a:lstStyle/>
                    <a:p>
                      <a:r>
                        <a:rPr lang="en-GB" dirty="0" smtClean="0"/>
                        <a:t>Be able to thoughtfully comment on the content and composition of the poem. Clear links to other poems can be made and context can be applied. </a:t>
                      </a:r>
                      <a:endParaRPr lang="en-GB" dirty="0"/>
                    </a:p>
                  </a:txBody>
                  <a:tcPr/>
                </a:tc>
                <a:extLst>
                  <a:ext uri="{0D108BD9-81ED-4DB2-BD59-A6C34878D82A}">
                    <a16:rowId xmlns:a16="http://schemas.microsoft.com/office/drawing/2014/main" val="2764271311"/>
                  </a:ext>
                </a:extLst>
              </a:tr>
              <a:tr h="370840">
                <a:tc>
                  <a:txBody>
                    <a:bodyPr/>
                    <a:lstStyle/>
                    <a:p>
                      <a:r>
                        <a:rPr lang="en-GB" dirty="0" smtClean="0"/>
                        <a:t>7</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Be able to thoughtfully comment on the content and composition of the poem. Clear links to other poems can be made and context can be applied. </a:t>
                      </a:r>
                    </a:p>
                    <a:p>
                      <a:endParaRPr lang="en-GB" dirty="0"/>
                    </a:p>
                  </a:txBody>
                  <a:tcPr/>
                </a:tc>
                <a:tc>
                  <a:txBody>
                    <a:bodyPr/>
                    <a:lstStyle/>
                    <a:p>
                      <a:r>
                        <a:rPr lang="en-GB" dirty="0" smtClean="0"/>
                        <a:t>Critical exploration of the poem is evident</a:t>
                      </a:r>
                      <a:r>
                        <a:rPr lang="en-GB" baseline="0" dirty="0" smtClean="0"/>
                        <a:t> and ideas are thoughtfully explored. Language, structure and form is identified accurately and analysis is developed – layers are considered. </a:t>
                      </a:r>
                      <a:endParaRPr lang="en-GB" dirty="0"/>
                    </a:p>
                  </a:txBody>
                  <a:tcPr/>
                </a:tc>
                <a:extLst>
                  <a:ext uri="{0D108BD9-81ED-4DB2-BD59-A6C34878D82A}">
                    <a16:rowId xmlns:a16="http://schemas.microsoft.com/office/drawing/2014/main" val="1508851314"/>
                  </a:ext>
                </a:extLst>
              </a:tr>
            </a:tbl>
          </a:graphicData>
        </a:graphic>
      </p:graphicFrame>
    </p:spTree>
    <p:extLst>
      <p:ext uri="{BB962C8B-B14F-4D97-AF65-F5344CB8AC3E}">
        <p14:creationId xmlns:p14="http://schemas.microsoft.com/office/powerpoint/2010/main" val="3562151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79269" y="914400"/>
            <a:ext cx="7798525" cy="5499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332411" y="1155752"/>
            <a:ext cx="6492240" cy="5016758"/>
          </a:xfrm>
          <a:prstGeom prst="rect">
            <a:avLst/>
          </a:prstGeom>
          <a:noFill/>
        </p:spPr>
        <p:txBody>
          <a:bodyPr wrap="square" rtlCol="0">
            <a:spAutoFit/>
          </a:bodyPr>
          <a:lstStyle/>
          <a:p>
            <a:r>
              <a:rPr lang="en-GB" sz="3200" b="1" u="sng" dirty="0" smtClean="0">
                <a:solidFill>
                  <a:schemeClr val="bg1"/>
                </a:solidFill>
                <a:latin typeface="Comic Sans MS" panose="030F0702030302020204" pitchFamily="66" charset="0"/>
              </a:rPr>
              <a:t>Demonstrate</a:t>
            </a:r>
          </a:p>
          <a:p>
            <a:endParaRPr lang="en-GB" sz="3200" b="1" dirty="0">
              <a:solidFill>
                <a:schemeClr val="bg1"/>
              </a:solidFill>
              <a:latin typeface="Comic Sans MS" panose="030F0702030302020204" pitchFamily="66" charset="0"/>
            </a:endParaRPr>
          </a:p>
          <a:p>
            <a:r>
              <a:rPr lang="en-GB" sz="3200" b="1" dirty="0" smtClean="0">
                <a:solidFill>
                  <a:schemeClr val="bg1"/>
                </a:solidFill>
                <a:latin typeface="Comic Sans MS" panose="030F0702030302020204" pitchFamily="66" charset="0"/>
              </a:rPr>
              <a:t>Compare and contrast how Duffy and one other poet convey war conflict in their work. </a:t>
            </a:r>
          </a:p>
          <a:p>
            <a:endParaRPr lang="en-GB" sz="3200" b="1" dirty="0">
              <a:solidFill>
                <a:schemeClr val="bg1"/>
              </a:solidFill>
              <a:latin typeface="Comic Sans MS" panose="030F0702030302020204" pitchFamily="66" charset="0"/>
            </a:endParaRPr>
          </a:p>
          <a:p>
            <a:r>
              <a:rPr lang="en-GB" sz="3200" b="1" dirty="0" smtClean="0">
                <a:solidFill>
                  <a:schemeClr val="bg1"/>
                </a:solidFill>
                <a:latin typeface="Comic Sans MS" panose="030F0702030302020204" pitchFamily="66" charset="0"/>
              </a:rPr>
              <a:t>Clear Comparisons </a:t>
            </a:r>
          </a:p>
          <a:p>
            <a:r>
              <a:rPr lang="en-GB" sz="3200" b="1" dirty="0" smtClean="0">
                <a:solidFill>
                  <a:schemeClr val="bg1"/>
                </a:solidFill>
                <a:latin typeface="Comic Sans MS" panose="030F0702030302020204" pitchFamily="66" charset="0"/>
              </a:rPr>
              <a:t>Technical analysis </a:t>
            </a:r>
          </a:p>
          <a:p>
            <a:r>
              <a:rPr lang="en-GB" sz="3200" b="1" dirty="0" smtClean="0">
                <a:solidFill>
                  <a:schemeClr val="bg1"/>
                </a:solidFill>
                <a:latin typeface="Comic Sans MS" panose="030F0702030302020204" pitchFamily="66" charset="0"/>
              </a:rPr>
              <a:t>Contextual links </a:t>
            </a:r>
            <a:endParaRPr lang="en-GB" sz="3200" b="1"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8685" y="-63193"/>
            <a:ext cx="9231207" cy="20039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dirty="0"/>
          </a:p>
        </p:txBody>
      </p:sp>
      <p:sp>
        <p:nvSpPr>
          <p:cNvPr id="4" name="AutoShape 2" descr="http://internationalliving.com/wp-content/uploads/2015/02/photography.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descr="N:\Downloads\photograph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 y="1904028"/>
            <a:ext cx="55245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Downloads\7Photographer-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1625" y="1761952"/>
            <a:ext cx="3574579" cy="238212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Downloads\2931361_bb424ad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643" y="4130646"/>
            <a:ext cx="4110879"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Downloads\220px-Morganstudio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 y="4241800"/>
            <a:ext cx="2794000" cy="2616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Downloads\Photography-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8123" y="4590078"/>
            <a:ext cx="2276872" cy="2276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587829"/>
            <a:ext cx="7377974" cy="523220"/>
          </a:xfrm>
          <a:prstGeom prst="rect">
            <a:avLst/>
          </a:prstGeom>
          <a:noFill/>
        </p:spPr>
        <p:txBody>
          <a:bodyPr wrap="square" rtlCol="0">
            <a:spAutoFit/>
          </a:bodyPr>
          <a:lstStyle/>
          <a:p>
            <a:r>
              <a:rPr lang="en-GB" sz="2800" b="1" dirty="0">
                <a:latin typeface="Comic Sans MS" panose="030F0702030302020204" pitchFamily="66" charset="0"/>
              </a:rPr>
              <a:t>What does a photographer do? </a:t>
            </a:r>
          </a:p>
        </p:txBody>
      </p:sp>
    </p:spTree>
    <p:extLst>
      <p:ext uri="{BB962C8B-B14F-4D97-AF65-F5344CB8AC3E}">
        <p14:creationId xmlns:p14="http://schemas.microsoft.com/office/powerpoint/2010/main" val="38747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0" y="0"/>
            <a:ext cx="9144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dirty="0">
              <a:latin typeface="Comic Sans MS" panose="030F0702030302020204" pitchFamily="66" charset="0"/>
            </a:endParaRPr>
          </a:p>
        </p:txBody>
      </p:sp>
      <p:pic>
        <p:nvPicPr>
          <p:cNvPr id="2050" name="Picture 2" descr="N:\Downloads\London-Couple-Photograph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485" y="1197713"/>
            <a:ext cx="2735796" cy="18238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Downloads\download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153" y="1197713"/>
            <a:ext cx="2847975" cy="182386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N:\Downloads\family-portrait-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196752"/>
            <a:ext cx="3347326"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Downloads\home-slideshow-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3" y="3021577"/>
            <a:ext cx="420624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N:\Downloads\Fashion-Photography-Sydney-1.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285432" y="3429000"/>
            <a:ext cx="4838937"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0484" y="605623"/>
            <a:ext cx="6956115" cy="461665"/>
          </a:xfrm>
          <a:prstGeom prst="rect">
            <a:avLst/>
          </a:prstGeom>
        </p:spPr>
        <p:txBody>
          <a:bodyPr wrap="square">
            <a:spAutoFit/>
          </a:bodyPr>
          <a:lstStyle/>
          <a:p>
            <a:r>
              <a:rPr lang="en-GB" sz="2400" b="1" dirty="0">
                <a:latin typeface="Comic Sans MS" panose="030F0702030302020204" pitchFamily="66" charset="0"/>
              </a:rPr>
              <a:t>Why do we take photographs? </a:t>
            </a:r>
          </a:p>
        </p:txBody>
      </p:sp>
    </p:spTree>
    <p:extLst>
      <p:ext uri="{BB962C8B-B14F-4D97-AF65-F5344CB8AC3E}">
        <p14:creationId xmlns:p14="http://schemas.microsoft.com/office/powerpoint/2010/main" val="3498097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0" y="0"/>
            <a:ext cx="9144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a:srcRect l="7181" t="22438" r="43356" b="26375"/>
          <a:stretch/>
        </p:blipFill>
        <p:spPr>
          <a:xfrm>
            <a:off x="40668" y="21316"/>
            <a:ext cx="4824536" cy="3744416"/>
          </a:xfrm>
          <a:prstGeom prst="rect">
            <a:avLst/>
          </a:prstGeom>
        </p:spPr>
      </p:pic>
      <p:pic>
        <p:nvPicPr>
          <p:cNvPr id="5" name="Picture 4"/>
          <p:cNvPicPr>
            <a:picLocks noChangeAspect="1"/>
          </p:cNvPicPr>
          <p:nvPr/>
        </p:nvPicPr>
        <p:blipFill rotWithShape="1">
          <a:blip r:embed="rId3"/>
          <a:srcRect l="4965" t="40156" r="36711" b="14563"/>
          <a:stretch/>
        </p:blipFill>
        <p:spPr>
          <a:xfrm>
            <a:off x="3275856" y="3545632"/>
            <a:ext cx="5688632" cy="3312368"/>
          </a:xfrm>
          <a:prstGeom prst="rect">
            <a:avLst/>
          </a:prstGeom>
        </p:spPr>
      </p:pic>
      <p:sp>
        <p:nvSpPr>
          <p:cNvPr id="6" name="TextBox 5"/>
          <p:cNvSpPr txBox="1"/>
          <p:nvPr/>
        </p:nvSpPr>
        <p:spPr>
          <a:xfrm>
            <a:off x="5364088" y="620688"/>
            <a:ext cx="3096344" cy="2308324"/>
          </a:xfrm>
          <a:prstGeom prst="rect">
            <a:avLst/>
          </a:prstGeom>
          <a:noFill/>
        </p:spPr>
        <p:txBody>
          <a:bodyPr wrap="square" rtlCol="0">
            <a:spAutoFit/>
          </a:bodyPr>
          <a:lstStyle/>
          <a:p>
            <a:r>
              <a:rPr lang="en-GB" sz="3600" dirty="0" smtClean="0"/>
              <a:t>What are these two images showing us about photos? </a:t>
            </a:r>
            <a:endParaRPr lang="en-GB" sz="3600" dirty="0"/>
          </a:p>
        </p:txBody>
      </p:sp>
    </p:spTree>
    <p:extLst>
      <p:ext uri="{BB962C8B-B14F-4D97-AF65-F5344CB8AC3E}">
        <p14:creationId xmlns:p14="http://schemas.microsoft.com/office/powerpoint/2010/main" val="3592773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331640" y="548680"/>
            <a:ext cx="7344816" cy="5632311"/>
          </a:xfrm>
          <a:prstGeom prst="rect">
            <a:avLst/>
          </a:prstGeom>
          <a:noFill/>
        </p:spPr>
        <p:txBody>
          <a:bodyPr wrap="square" rtlCol="0">
            <a:spAutoFit/>
          </a:bodyPr>
          <a:lstStyle/>
          <a:p>
            <a:r>
              <a:rPr lang="en-GB" sz="3600" b="1" u="sng" dirty="0" smtClean="0">
                <a:latin typeface="Comic Sans MS" panose="030F0702030302020204" pitchFamily="66" charset="0"/>
              </a:rPr>
              <a:t>Task – discussion summary </a:t>
            </a:r>
          </a:p>
          <a:p>
            <a:endParaRPr lang="en-GB" sz="3600" dirty="0">
              <a:latin typeface="Comic Sans MS" panose="030F0702030302020204" pitchFamily="66" charset="0"/>
            </a:endParaRPr>
          </a:p>
          <a:p>
            <a:r>
              <a:rPr lang="en-GB" sz="3600" dirty="0" smtClean="0">
                <a:latin typeface="Comic Sans MS" panose="030F0702030302020204" pitchFamily="66" charset="0"/>
              </a:rPr>
              <a:t>Why are photographs taken? </a:t>
            </a:r>
          </a:p>
          <a:p>
            <a:endParaRPr lang="en-GB" sz="3600" dirty="0">
              <a:latin typeface="Comic Sans MS" panose="030F0702030302020204" pitchFamily="66" charset="0"/>
            </a:endParaRPr>
          </a:p>
          <a:p>
            <a:r>
              <a:rPr lang="en-GB" sz="3600" dirty="0" smtClean="0">
                <a:latin typeface="Comic Sans MS" panose="030F0702030302020204" pitchFamily="66" charset="0"/>
              </a:rPr>
              <a:t>When and why do we take photographs? </a:t>
            </a:r>
          </a:p>
          <a:p>
            <a:endParaRPr lang="en-GB" sz="3600" dirty="0">
              <a:latin typeface="Comic Sans MS" panose="030F0702030302020204" pitchFamily="66" charset="0"/>
            </a:endParaRPr>
          </a:p>
          <a:p>
            <a:r>
              <a:rPr lang="en-GB" sz="3600" dirty="0" smtClean="0">
                <a:latin typeface="Comic Sans MS" panose="030F0702030302020204" pitchFamily="66" charset="0"/>
              </a:rPr>
              <a:t>What do we need to remember about photographs which are published/put on line? </a:t>
            </a:r>
            <a:endParaRPr lang="en-GB" sz="3600" dirty="0">
              <a:latin typeface="Comic Sans MS" panose="030F0702030302020204" pitchFamily="66" charset="0"/>
            </a:endParaRPr>
          </a:p>
        </p:txBody>
      </p:sp>
    </p:spTree>
    <p:extLst>
      <p:ext uri="{BB962C8B-B14F-4D97-AF65-F5344CB8AC3E}">
        <p14:creationId xmlns:p14="http://schemas.microsoft.com/office/powerpoint/2010/main" val="999750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73868" y="104775"/>
            <a:ext cx="8196263"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ounded Rectangle 8"/>
          <p:cNvSpPr/>
          <p:nvPr/>
        </p:nvSpPr>
        <p:spPr bwMode="auto">
          <a:xfrm>
            <a:off x="473868" y="1638730"/>
            <a:ext cx="8196263" cy="2817812"/>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6148" name="Content Placeholder 15"/>
          <p:cNvSpPr txBox="1">
            <a:spLocks/>
          </p:cNvSpPr>
          <p:nvPr/>
        </p:nvSpPr>
        <p:spPr bwMode="auto">
          <a:xfrm>
            <a:off x="684213" y="3846513"/>
            <a:ext cx="77755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marL="285750" indent="-285750">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marL="0" indent="0">
              <a:lnSpc>
                <a:spcPct val="90000"/>
              </a:lnSpc>
              <a:spcBef>
                <a:spcPts val="1000"/>
              </a:spcBef>
            </a:pPr>
            <a:endParaRPr lang="en-GB" altLang="en-US" dirty="0">
              <a:solidFill>
                <a:srgbClr val="1C1C1C"/>
              </a:solidFill>
            </a:endParaRPr>
          </a:p>
        </p:txBody>
      </p:sp>
      <p:sp>
        <p:nvSpPr>
          <p:cNvPr id="6149" name="Content Placeholder 15"/>
          <p:cNvSpPr txBox="1">
            <a:spLocks/>
          </p:cNvSpPr>
          <p:nvPr/>
        </p:nvSpPr>
        <p:spPr bwMode="auto">
          <a:xfrm>
            <a:off x="894556" y="629807"/>
            <a:ext cx="77755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a:lnSpc>
                <a:spcPct val="90000"/>
              </a:lnSpc>
              <a:spcBef>
                <a:spcPts val="1000"/>
              </a:spcBef>
            </a:pPr>
            <a:r>
              <a:rPr lang="en-GB" altLang="en-US" sz="2000" dirty="0">
                <a:solidFill>
                  <a:srgbClr val="1C1C1C"/>
                </a:solidFill>
              </a:rPr>
              <a:t>To understand and analyse the poem ‘War Photographer’ by Carol Ann Duffy.</a:t>
            </a:r>
          </a:p>
        </p:txBody>
      </p:sp>
      <p:sp>
        <p:nvSpPr>
          <p:cNvPr id="6150" name="Content Placeholder 15"/>
          <p:cNvSpPr txBox="1">
            <a:spLocks/>
          </p:cNvSpPr>
          <p:nvPr/>
        </p:nvSpPr>
        <p:spPr bwMode="auto">
          <a:xfrm>
            <a:off x="473868" y="-55199"/>
            <a:ext cx="81962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252000" tIns="216000" rIns="252000" bIns="18000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lnSpc>
                <a:spcPct val="90000"/>
              </a:lnSpc>
              <a:spcBef>
                <a:spcPts val="1000"/>
              </a:spcBef>
              <a:buFont typeface="Arial" panose="020B0604020202020204" pitchFamily="34" charset="0"/>
              <a:buNone/>
              <a:defRPr/>
            </a:pPr>
            <a:r>
              <a:rPr lang="en-GB" altLang="en-US" sz="3600" dirty="0" smtClean="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rPr>
              <a:t>Learning Focus</a:t>
            </a:r>
            <a:endParaRPr lang="en-GB" altLang="en-US" sz="3600" dirty="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endParaRPr>
          </a:p>
        </p:txBody>
      </p:sp>
      <p:sp>
        <p:nvSpPr>
          <p:cNvPr id="6151" name="Content Placeholder 15"/>
          <p:cNvSpPr txBox="1">
            <a:spLocks/>
          </p:cNvSpPr>
          <p:nvPr/>
        </p:nvSpPr>
        <p:spPr bwMode="auto">
          <a:xfrm>
            <a:off x="473868" y="1102451"/>
            <a:ext cx="81962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252000" tIns="216000" rIns="252000" bIns="180000"/>
          <a:lstStyle>
            <a:lvl1pPr>
              <a:defRPr>
                <a:solidFill>
                  <a:schemeClr val="tx1"/>
                </a:solidFill>
                <a:latin typeface="Twinkl Light" pitchFamily="2" charset="0"/>
              </a:defRPr>
            </a:lvl1pPr>
            <a:lvl2pPr marL="685800" indent="-22860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lnSpc>
                <a:spcPct val="90000"/>
              </a:lnSpc>
              <a:spcBef>
                <a:spcPts val="1000"/>
              </a:spcBef>
              <a:buFont typeface="Arial" panose="020B0604020202020204" pitchFamily="34" charset="0"/>
              <a:buNone/>
              <a:defRPr/>
            </a:pPr>
            <a:r>
              <a:rPr lang="en-GB" altLang="en-US" sz="3600" dirty="0" smtClean="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rPr>
              <a:t>Progress indicators </a:t>
            </a:r>
            <a:endParaRPr lang="en-GB" altLang="en-US" sz="3600" dirty="0">
              <a:solidFill>
                <a:schemeClr val="accent4">
                  <a:lumMod val="75000"/>
                </a:schemeClr>
              </a:solidFill>
              <a:latin typeface="Twinkl SemiBold" pitchFamily="2" charset="0"/>
              <a:ea typeface="Sassoon Infant Rg" panose="02000503030000020003" pitchFamily="50" charset="0"/>
              <a:cs typeface="Sassoon Infant Rg" panose="02000503030000020003" pitchFamily="50"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95257862"/>
              </p:ext>
            </p:extLst>
          </p:nvPr>
        </p:nvGraphicFramePr>
        <p:xfrm>
          <a:off x="104503" y="1800951"/>
          <a:ext cx="8817428" cy="4759960"/>
        </p:xfrm>
        <a:graphic>
          <a:graphicData uri="http://schemas.openxmlformats.org/drawingml/2006/table">
            <a:tbl>
              <a:tblPr firstRow="1" bandRow="1">
                <a:tableStyleId>{5C22544A-7EE6-4342-B048-85BDC9FD1C3A}</a:tableStyleId>
              </a:tblPr>
              <a:tblGrid>
                <a:gridCol w="516448">
                  <a:extLst>
                    <a:ext uri="{9D8B030D-6E8A-4147-A177-3AD203B41FA5}">
                      <a16:colId xmlns:a16="http://schemas.microsoft.com/office/drawing/2014/main" val="3161044412"/>
                    </a:ext>
                  </a:extLst>
                </a:gridCol>
                <a:gridCol w="4440205">
                  <a:extLst>
                    <a:ext uri="{9D8B030D-6E8A-4147-A177-3AD203B41FA5}">
                      <a16:colId xmlns:a16="http://schemas.microsoft.com/office/drawing/2014/main" val="1162498002"/>
                    </a:ext>
                  </a:extLst>
                </a:gridCol>
                <a:gridCol w="3860775">
                  <a:extLst>
                    <a:ext uri="{9D8B030D-6E8A-4147-A177-3AD203B41FA5}">
                      <a16:colId xmlns:a16="http://schemas.microsoft.com/office/drawing/2014/main" val="1874364177"/>
                    </a:ext>
                  </a:extLst>
                </a:gridCol>
              </a:tblGrid>
              <a:tr h="370840">
                <a:tc>
                  <a:txBody>
                    <a:bodyPr/>
                    <a:lstStyle/>
                    <a:p>
                      <a:endParaRPr lang="en-GB" dirty="0"/>
                    </a:p>
                  </a:txBody>
                  <a:tcPr/>
                </a:tc>
                <a:tc>
                  <a:txBody>
                    <a:bodyPr/>
                    <a:lstStyle/>
                    <a:p>
                      <a:r>
                        <a:rPr lang="en-GB" dirty="0" smtClean="0"/>
                        <a:t>Good</a:t>
                      </a:r>
                      <a:endParaRPr lang="en-GB" dirty="0"/>
                    </a:p>
                  </a:txBody>
                  <a:tcPr/>
                </a:tc>
                <a:tc>
                  <a:txBody>
                    <a:bodyPr/>
                    <a:lstStyle/>
                    <a:p>
                      <a:r>
                        <a:rPr lang="en-GB" dirty="0" smtClean="0"/>
                        <a:t>Outstanding </a:t>
                      </a:r>
                      <a:endParaRPr lang="en-GB" dirty="0"/>
                    </a:p>
                  </a:txBody>
                  <a:tcPr/>
                </a:tc>
                <a:extLst>
                  <a:ext uri="{0D108BD9-81ED-4DB2-BD59-A6C34878D82A}">
                    <a16:rowId xmlns:a16="http://schemas.microsoft.com/office/drawing/2014/main" val="443332737"/>
                  </a:ext>
                </a:extLst>
              </a:tr>
              <a:tr h="370840">
                <a:tc>
                  <a:txBody>
                    <a:bodyPr/>
                    <a:lstStyle/>
                    <a:p>
                      <a:r>
                        <a:rPr lang="en-GB" dirty="0" smtClean="0"/>
                        <a:t>5</a:t>
                      </a:r>
                      <a:endParaRPr lang="en-GB" dirty="0"/>
                    </a:p>
                  </a:txBody>
                  <a:tcPr/>
                </a:tc>
                <a:tc>
                  <a:txBody>
                    <a:bodyPr/>
                    <a:lstStyle/>
                    <a:p>
                      <a:r>
                        <a:rPr lang="en-GB" dirty="0" smtClean="0"/>
                        <a:t>Be able to make some explained comments about the content of the poem</a:t>
                      </a:r>
                      <a:r>
                        <a:rPr lang="en-GB" baseline="0" dirty="0" smtClean="0"/>
                        <a:t> and build in comments on some techniques. </a:t>
                      </a:r>
                      <a:endParaRPr lang="en-GB" dirty="0"/>
                    </a:p>
                  </a:txBody>
                  <a:tcPr/>
                </a:tc>
                <a:tc>
                  <a:txBody>
                    <a:bodyPr/>
                    <a:lstStyle/>
                    <a:p>
                      <a:r>
                        <a:rPr lang="en-GB" dirty="0" smtClean="0"/>
                        <a:t>Be able to make clear comments on the content and composition of the poem. Identification of techniques is secure</a:t>
                      </a:r>
                      <a:r>
                        <a:rPr lang="en-GB" baseline="0" dirty="0" smtClean="0"/>
                        <a:t> and supports comments. </a:t>
                      </a:r>
                      <a:endParaRPr lang="en-GB" dirty="0"/>
                    </a:p>
                  </a:txBody>
                  <a:tcPr/>
                </a:tc>
                <a:extLst>
                  <a:ext uri="{0D108BD9-81ED-4DB2-BD59-A6C34878D82A}">
                    <a16:rowId xmlns:a16="http://schemas.microsoft.com/office/drawing/2014/main" val="3654445137"/>
                  </a:ext>
                </a:extLst>
              </a:tr>
              <a:tr h="370840">
                <a:tc>
                  <a:txBody>
                    <a:bodyPr/>
                    <a:lstStyle/>
                    <a:p>
                      <a:r>
                        <a:rPr lang="en-GB" dirty="0" smtClean="0"/>
                        <a:t>6</a:t>
                      </a:r>
                      <a:endParaRPr lang="en-GB" dirty="0"/>
                    </a:p>
                  </a:txBody>
                  <a:tcPr/>
                </a:tc>
                <a:tc>
                  <a:txBody>
                    <a:bodyPr/>
                    <a:lstStyle/>
                    <a:p>
                      <a:r>
                        <a:rPr lang="en-GB" dirty="0" smtClean="0"/>
                        <a:t>Be able to make clear comments on the content and composition of the poem. . Identification of techniques is secure</a:t>
                      </a:r>
                      <a:r>
                        <a:rPr lang="en-GB" baseline="0" dirty="0" smtClean="0"/>
                        <a:t> and supports comments. </a:t>
                      </a:r>
                      <a:endParaRPr lang="en-GB" dirty="0" smtClean="0"/>
                    </a:p>
                  </a:txBody>
                  <a:tcPr/>
                </a:tc>
                <a:tc>
                  <a:txBody>
                    <a:bodyPr/>
                    <a:lstStyle/>
                    <a:p>
                      <a:r>
                        <a:rPr lang="en-GB" dirty="0" smtClean="0"/>
                        <a:t>Be able to thoughtfully comment on the content and composition of the poem. Clear links to other poems can be made and context can be applied. </a:t>
                      </a:r>
                      <a:endParaRPr lang="en-GB" dirty="0"/>
                    </a:p>
                  </a:txBody>
                  <a:tcPr/>
                </a:tc>
                <a:extLst>
                  <a:ext uri="{0D108BD9-81ED-4DB2-BD59-A6C34878D82A}">
                    <a16:rowId xmlns:a16="http://schemas.microsoft.com/office/drawing/2014/main" val="2764271311"/>
                  </a:ext>
                </a:extLst>
              </a:tr>
              <a:tr h="370840">
                <a:tc>
                  <a:txBody>
                    <a:bodyPr/>
                    <a:lstStyle/>
                    <a:p>
                      <a:r>
                        <a:rPr lang="en-GB" dirty="0" smtClean="0"/>
                        <a:t>7</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Be able to thoughtfully comment on the content and composition of the poem. Clear links to other poems can be made and context can be applied. </a:t>
                      </a:r>
                    </a:p>
                    <a:p>
                      <a:endParaRPr lang="en-GB" dirty="0"/>
                    </a:p>
                  </a:txBody>
                  <a:tcPr/>
                </a:tc>
                <a:tc>
                  <a:txBody>
                    <a:bodyPr/>
                    <a:lstStyle/>
                    <a:p>
                      <a:r>
                        <a:rPr lang="en-GB" dirty="0" smtClean="0"/>
                        <a:t>Critical exploration of the poem is evident</a:t>
                      </a:r>
                      <a:r>
                        <a:rPr lang="en-GB" baseline="0" dirty="0" smtClean="0"/>
                        <a:t> and ideas are thoughtfully explored. Language, structure and form is identified accurately and analysis is developed – layers are considered. </a:t>
                      </a:r>
                      <a:endParaRPr lang="en-GB" dirty="0"/>
                    </a:p>
                  </a:txBody>
                  <a:tcPr/>
                </a:tc>
                <a:extLst>
                  <a:ext uri="{0D108BD9-81ED-4DB2-BD59-A6C34878D82A}">
                    <a16:rowId xmlns:a16="http://schemas.microsoft.com/office/drawing/2014/main" val="1508851314"/>
                  </a:ext>
                </a:extLst>
              </a:tr>
            </a:tbl>
          </a:graphicData>
        </a:graphic>
      </p:graphicFrame>
    </p:spTree>
    <p:extLst>
      <p:ext uri="{BB962C8B-B14F-4D97-AF65-F5344CB8AC3E}">
        <p14:creationId xmlns:p14="http://schemas.microsoft.com/office/powerpoint/2010/main" val="3996743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9144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685800" y="763088"/>
            <a:ext cx="7772400" cy="6094912"/>
          </a:xfrm>
        </p:spPr>
        <p:txBody>
          <a:bodyPr>
            <a:normAutofit lnSpcReduction="10000"/>
          </a:bodyPr>
          <a:lstStyle/>
          <a:p>
            <a:pPr marL="68580" indent="0">
              <a:buNone/>
            </a:pPr>
            <a:r>
              <a:rPr lang="en-GB" sz="2800" dirty="0" smtClean="0">
                <a:latin typeface="Comic Sans MS" panose="030F0702030302020204" pitchFamily="66" charset="0"/>
              </a:rPr>
              <a:t>You each have a photograph that was taken in a war setting. </a:t>
            </a:r>
          </a:p>
          <a:p>
            <a:r>
              <a:rPr lang="en-GB" sz="2800" dirty="0" smtClean="0">
                <a:latin typeface="Comic Sans MS" panose="030F0702030302020204" pitchFamily="66" charset="0"/>
              </a:rPr>
              <a:t>What do we learn from the photo? </a:t>
            </a:r>
          </a:p>
          <a:p>
            <a:r>
              <a:rPr lang="en-GB" sz="2800" dirty="0" smtClean="0">
                <a:latin typeface="Comic Sans MS" panose="030F0702030302020204" pitchFamily="66" charset="0"/>
              </a:rPr>
              <a:t>What human emotion is being conveyed? </a:t>
            </a:r>
          </a:p>
          <a:p>
            <a:r>
              <a:rPr lang="en-GB" sz="2800" dirty="0" smtClean="0">
                <a:latin typeface="Comic Sans MS" panose="030F0702030302020204" pitchFamily="66" charset="0"/>
              </a:rPr>
              <a:t>How do we respond to the picture? </a:t>
            </a:r>
            <a:endParaRPr lang="en-GB" sz="2800" dirty="0">
              <a:latin typeface="Comic Sans MS" panose="030F0702030302020204" pitchFamily="66" charset="0"/>
            </a:endParaRPr>
          </a:p>
          <a:p>
            <a:r>
              <a:rPr lang="en-GB" sz="2800" dirty="0" smtClean="0">
                <a:latin typeface="Comic Sans MS" panose="030F0702030302020204" pitchFamily="66" charset="0"/>
              </a:rPr>
              <a:t>What view of war is captured? </a:t>
            </a:r>
          </a:p>
          <a:p>
            <a:r>
              <a:rPr lang="en-GB" sz="2800" dirty="0" smtClean="0">
                <a:latin typeface="Comic Sans MS" panose="030F0702030302020204" pitchFamily="66" charset="0"/>
              </a:rPr>
              <a:t>What do we learn about humanity? </a:t>
            </a:r>
          </a:p>
          <a:p>
            <a:r>
              <a:rPr lang="en-GB" sz="2800" dirty="0" smtClean="0">
                <a:latin typeface="Comic Sans MS" panose="030F0702030302020204" pitchFamily="66" charset="0"/>
              </a:rPr>
              <a:t>If you were taking this photograph how would you feel?</a:t>
            </a:r>
          </a:p>
          <a:p>
            <a:r>
              <a:rPr lang="en-GB" sz="2800" dirty="0" smtClean="0">
                <a:latin typeface="Comic Sans MS" panose="030F0702030302020204" pitchFamily="66" charset="0"/>
              </a:rPr>
              <a:t>What is the photographer trying to do/capture? What is their purpose?</a:t>
            </a:r>
          </a:p>
          <a:p>
            <a:endParaRPr lang="en-GB" sz="2800" dirty="0">
              <a:latin typeface="Comic Sans MS" panose="030F0702030302020204" pitchFamily="66" charset="0"/>
            </a:endParaRPr>
          </a:p>
          <a:p>
            <a:pPr marL="0" indent="0">
              <a:buNone/>
            </a:pPr>
            <a:r>
              <a:rPr lang="en-GB" sz="2800" dirty="0" smtClean="0">
                <a:latin typeface="Comic Sans MS" panose="030F0702030302020204" pitchFamily="66" charset="0"/>
              </a:rPr>
              <a:t>MAKE NOTES around image.   </a:t>
            </a:r>
          </a:p>
        </p:txBody>
      </p:sp>
      <p:sp>
        <p:nvSpPr>
          <p:cNvPr id="5" name="TextBox 4"/>
          <p:cNvSpPr txBox="1"/>
          <p:nvPr/>
        </p:nvSpPr>
        <p:spPr>
          <a:xfrm rot="20450638">
            <a:off x="157745" y="58379"/>
            <a:ext cx="1907177" cy="646331"/>
          </a:xfrm>
          <a:prstGeom prst="rect">
            <a:avLst/>
          </a:prstGeom>
          <a:noFill/>
        </p:spPr>
        <p:txBody>
          <a:bodyPr wrap="square" rtlCol="0">
            <a:spAutoFit/>
          </a:bodyPr>
          <a:lstStyle/>
          <a:p>
            <a:r>
              <a:rPr lang="en-GB" sz="3600" b="1" u="sng" dirty="0" smtClean="0">
                <a:solidFill>
                  <a:srgbClr val="FF0000"/>
                </a:solidFill>
                <a:latin typeface="Comic Sans MS" panose="030F0702030302020204" pitchFamily="66" charset="0"/>
              </a:rPr>
              <a:t>DNA</a:t>
            </a:r>
            <a:endParaRPr lang="en-GB" sz="36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436261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9144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descr="N:\Downloads\war-photograph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55" y="0"/>
            <a:ext cx="6661919" cy="34127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Downloads\1211261434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281" y="3514193"/>
            <a:ext cx="5012719" cy="334380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N:\Downloads\war_photography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11" y="3316830"/>
            <a:ext cx="4488432" cy="330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179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Twinkl">
      <a:dk1>
        <a:srgbClr val="1C1C1C"/>
      </a:dk1>
      <a:lt1>
        <a:sysClr val="window" lastClr="FFFFFF"/>
      </a:lt1>
      <a:dk2>
        <a:srgbClr val="0C0C0C"/>
      </a:dk2>
      <a:lt2>
        <a:srgbClr val="DCD8DC"/>
      </a:lt2>
      <a:accent1>
        <a:srgbClr val="E52733"/>
      </a:accent1>
      <a:accent2>
        <a:srgbClr val="E94E14"/>
      </a:accent2>
      <a:accent3>
        <a:srgbClr val="F9B000"/>
      </a:accent3>
      <a:accent4>
        <a:srgbClr val="86BD34"/>
      </a:accent4>
      <a:accent5>
        <a:srgbClr val="003F7D"/>
      </a:accent5>
      <a:accent6>
        <a:srgbClr val="65186A"/>
      </a:accent6>
      <a:hlink>
        <a:srgbClr val="6D6D6D"/>
      </a:hlink>
      <a:folHlink>
        <a:srgbClr val="B8B8B8"/>
      </a:folHlink>
    </a:clrScheme>
    <a:fontScheme name="Custom 1">
      <a:majorFont>
        <a:latin typeface="Twinkl SemiBold"/>
        <a:ea typeface=""/>
        <a:cs typeface=""/>
      </a:majorFont>
      <a:minorFont>
        <a:latin typeface="Twink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name="Secondary PowerPoint Template.pptx" id="{B79225FB-F0DA-4883-8A93-ED8E650A639B}" vid="{E6B3244A-4C75-4A13-8E12-00AE26C2BA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 PowerPoint Template</Template>
  <TotalTime>1548</TotalTime>
  <Words>2262</Words>
  <Application>Microsoft Office PowerPoint</Application>
  <PresentationFormat>On-screen Show (4:3)</PresentationFormat>
  <Paragraphs>197</Paragraphs>
  <Slides>29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Clear Sans Medium</vt:lpstr>
      <vt:lpstr>Comic Sans MS</vt:lpstr>
      <vt:lpstr>Clear Sans Light</vt:lpstr>
      <vt:lpstr>Twinkl SemiBold</vt:lpstr>
      <vt:lpstr>Arial</vt:lpstr>
      <vt:lpstr>Sassoon Infant Rg</vt:lpstr>
      <vt:lpstr>Calibri</vt:lpstr>
      <vt:lpstr>Twinkl Light</vt:lpstr>
      <vt:lpstr>Clear Sans</vt:lpstr>
      <vt:lpstr>1_Office Theme</vt:lpstr>
      <vt:lpstr>A picture tells a thousand tales.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Lisa Willetts</cp:lastModifiedBy>
  <cp:revision>116</cp:revision>
  <dcterms:created xsi:type="dcterms:W3CDTF">2017-03-09T08:58:42Z</dcterms:created>
  <dcterms:modified xsi:type="dcterms:W3CDTF">2020-03-17T09:09:37Z</dcterms:modified>
</cp:coreProperties>
</file>