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15"/>
  </p:notesMasterIdLst>
  <p:sldIdLst>
    <p:sldId id="281" r:id="rId3"/>
    <p:sldId id="370" r:id="rId4"/>
    <p:sldId id="374" r:id="rId5"/>
    <p:sldId id="375" r:id="rId6"/>
    <p:sldId id="278" r:id="rId7"/>
    <p:sldId id="295" r:id="rId8"/>
    <p:sldId id="300" r:id="rId9"/>
    <p:sldId id="420" r:id="rId10"/>
    <p:sldId id="421" r:id="rId11"/>
    <p:sldId id="422" r:id="rId12"/>
    <p:sldId id="423" r:id="rId13"/>
    <p:sldId id="42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088" autoAdjust="0"/>
    <p:restoredTop sz="94660"/>
  </p:normalViewPr>
  <p:slideViewPr>
    <p:cSldViewPr snapToGrid="0">
      <p:cViewPr varScale="1">
        <p:scale>
          <a:sx n="85" d="100"/>
          <a:sy n="85" d="100"/>
        </p:scale>
        <p:origin x="5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A00AC-B9C6-457D-A4C6-CB90E0E1F5FF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60EF8-65DC-4376-9DAA-81706E980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92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960EF8-65DC-4376-9DAA-81706E980CB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318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 all substances will need a number written on the line but in exams they often put lines in front of all sustances instead of only the ones which require a number.</a:t>
            </a:r>
          </a:p>
          <a:p>
            <a:r>
              <a:rPr lang="en-GB" dirty="0"/>
              <a:t>Pupils have done balancing equations before but you may need more of a reminder on how to do this depending on group ability.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019D76-FDE6-4BD4-82D7-D9804308DA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799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Challenge: C</a:t>
            </a:r>
            <a:r>
              <a:rPr lang="en-GB" baseline="-25000" dirty="0"/>
              <a:t>4</a:t>
            </a:r>
            <a:r>
              <a:rPr lang="en-GB" dirty="0"/>
              <a:t>H</a:t>
            </a:r>
            <a:r>
              <a:rPr lang="en-GB" baseline="-25000" dirty="0"/>
              <a:t>8</a:t>
            </a:r>
            <a:r>
              <a:rPr lang="en-GB" dirty="0"/>
              <a:t> + 6O</a:t>
            </a:r>
            <a:r>
              <a:rPr lang="en-GB" baseline="-25000" dirty="0"/>
              <a:t>2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 4CO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 + 4H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019D76-FDE6-4BD4-82D7-D9804308DA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4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7A2-EDCE-4DC6-92F0-C978778C1B63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BC50-EBDA-4B62-9A7B-5DD478985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78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7A2-EDCE-4DC6-92F0-C978778C1B63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BC50-EBDA-4B62-9A7B-5DD478985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2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7A2-EDCE-4DC6-92F0-C978778C1B63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BC50-EBDA-4B62-9A7B-5DD478985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231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9743" y="552168"/>
            <a:ext cx="5746693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 algn="ctr">
              <a:defRPr sz="2025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9743" y="2348163"/>
            <a:ext cx="5746693" cy="590980"/>
          </a:xfrm>
          <a:noFill/>
        </p:spPr>
        <p:txBody>
          <a:bodyPr/>
          <a:lstStyle>
            <a:lvl1pPr marL="0" indent="0" algn="ctr">
              <a:buNone/>
              <a:defRPr sz="7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FEAEEBD-691C-45DA-B1BE-23C0835D66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4"/>
            <a:ext cx="3125788" cy="30845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4240855-BB25-4B32-A55F-FA4047D4DE5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3111500"/>
            <a:ext cx="3125788" cy="37465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3279777" y="2938463"/>
            <a:ext cx="5746750" cy="34401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>
              <a:buNone/>
              <a:defRPr b="1" u="sng" baseline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7E05E7F-E133-4015-A91C-61EC4CB257DE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5279232" y="0"/>
            <a:ext cx="3864769" cy="376238"/>
          </a:xfrm>
        </p:spPr>
        <p:txBody>
          <a:bodyPr/>
          <a:lstStyle>
            <a:lvl1pPr>
              <a:defRPr sz="1013" b="1" u="sng" smtClean="0"/>
            </a:lvl1pPr>
          </a:lstStyle>
          <a:p>
            <a:pPr>
              <a:defRPr/>
            </a:pPr>
            <a:fld id="{9DF68D56-F2EA-4CBF-A41C-D3D13DA43C65}" type="datetime2">
              <a:rPr lang="en-GB"/>
              <a:pPr>
                <a:defRPr/>
              </a:pPr>
              <a:t>Wednesday, 23 September 2020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59D4A2C-375D-4FEE-8E71-612619E5FAC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295650" y="6459539"/>
            <a:ext cx="5730479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2: STRUCTURE &amp; BONDING</a:t>
            </a:r>
          </a:p>
        </p:txBody>
      </p:sp>
    </p:spTree>
    <p:extLst>
      <p:ext uri="{BB962C8B-B14F-4D97-AF65-F5344CB8AC3E}">
        <p14:creationId xmlns:p14="http://schemas.microsoft.com/office/powerpoint/2010/main" val="1211117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24" y="1641758"/>
            <a:ext cx="8592329" cy="4390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DBA71-378F-447F-978D-06FF270B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E1F5E-8884-48CD-8885-A9425CB72E3F}" type="datetime2">
              <a:rPr lang="en-GB"/>
              <a:pPr>
                <a:defRPr/>
              </a:pPr>
              <a:t>Wednesday, 23 September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FBA-4F1F-46DC-B1AA-3946247E8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D8922-0C33-486B-BB43-124BD355B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B28E6-8E4E-4ADD-9B81-82FD7F4ED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2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368" y="284562"/>
            <a:ext cx="8504308" cy="1615676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>
              <a:defRPr sz="2138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6739" y="2742029"/>
            <a:ext cx="5101209" cy="1265082"/>
          </a:xfrm>
        </p:spPr>
        <p:txBody>
          <a:bodyPr anchor="t" anchorCtr="1"/>
          <a:lstStyle>
            <a:lvl1pPr marL="0" indent="0">
              <a:buNone/>
              <a:defRPr sz="1125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BE8FB-39F2-48C7-8CA0-C3E4B710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293EF-7C77-4C77-A392-318876DBCBF4}" type="datetime2">
              <a:rPr lang="en-GB"/>
              <a:pPr>
                <a:defRPr/>
              </a:pPr>
              <a:t>Wednesday, 23 September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8B5B6-9593-4F60-9D64-CC11426F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268BD-5C02-4948-80F7-69A2743E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10F6-B030-4C0F-8972-791AC23B3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47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3902" y="1643067"/>
            <a:ext cx="4076362" cy="409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9" y="1643067"/>
            <a:ext cx="4144603" cy="409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8B7917-9868-4C88-A766-AAE03C7F2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592D0-43AF-4DFD-A486-F1E521C3BCCF}" type="datetime2">
              <a:rPr lang="en-GB"/>
              <a:pPr>
                <a:defRPr/>
              </a:pPr>
              <a:t>Wednesday, 23 September 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CA1CE8-843D-4EBC-A654-D3FC672F4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DB8CC0-578B-4259-8D60-2B752286F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4EED6-CBC8-4CAD-BCC7-384E0B1F0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38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3902" y="1628811"/>
            <a:ext cx="4076363" cy="704087"/>
          </a:xfrm>
        </p:spPr>
        <p:txBody>
          <a:bodyPr anchor="b" anchorCtr="1"/>
          <a:lstStyle>
            <a:lvl1pPr marL="0" indent="0" algn="ctr">
              <a:buNone/>
              <a:defRPr sz="1069" b="0" cap="all" spc="56" baseline="0">
                <a:solidFill>
                  <a:schemeClr val="tx2"/>
                </a:solidFill>
              </a:defRPr>
            </a:lvl1pPr>
            <a:lvl2pPr marL="257175" indent="0">
              <a:buNone/>
              <a:defRPr sz="1069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3902" y="2477038"/>
            <a:ext cx="4076363" cy="32629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2477038"/>
            <a:ext cx="4144602" cy="326299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8" y="1628811"/>
            <a:ext cx="4144603" cy="704087"/>
          </a:xfrm>
        </p:spPr>
        <p:txBody>
          <a:bodyPr anchor="b" anchorCtr="1"/>
          <a:lstStyle>
            <a:lvl1pPr marL="0" indent="0" algn="ctr">
              <a:buNone/>
              <a:defRPr sz="1069" b="0" cap="all" spc="56" baseline="0">
                <a:solidFill>
                  <a:schemeClr val="tx2"/>
                </a:solidFill>
              </a:defRPr>
            </a:lvl1pPr>
            <a:lvl2pPr marL="257175" indent="0">
              <a:buNone/>
              <a:defRPr sz="1069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0400D4-7695-47CF-BD2C-5420DFF63C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F5AC7-8B21-49F9-9270-0249EB49F590}" type="datetime2">
              <a:rPr lang="en-GB"/>
              <a:pPr>
                <a:defRPr/>
              </a:pPr>
              <a:t>Wednesday, 23 September 2020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A84A7A3-82D0-4D78-A07F-A3845F25C74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9EF254-99E1-47E8-BBDB-FC6ECB8AA0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5266D-2B10-484A-8CE4-76F9C9AD3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9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5368" y="284562"/>
            <a:ext cx="8504308" cy="1615676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>
              <a:defRPr sz="2138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F1009CA-6036-4B89-A2A1-FF41C9A41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103E1-A105-4AB1-AB89-67269B718540}" type="datetime2">
              <a:rPr lang="en-GB"/>
              <a:pPr>
                <a:defRPr/>
              </a:pPr>
              <a:t>Wednesday, 23 September 2020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866808E-8991-4EF8-84DB-50F9551E8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B74A4D-D283-4491-AD05-2FB8D0000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2A780-FE5D-4B59-9F32-B84FCBA94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67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9230A33-874A-4881-BBE3-2BD996D21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00126-CA7E-4F65-BC2F-779EFAA0B7A2}" type="datetime2">
              <a:rPr lang="en-GB"/>
              <a:pPr>
                <a:defRPr/>
              </a:pPr>
              <a:t>Wednesday, 23 September 2020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5495B66-5278-4B1A-A0DF-8E8795479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CCE4395-CDD1-42B2-9D12-C34BEA367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BC662-26C5-4C1B-BEBA-46FD75C5F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39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FCA8285-3C6F-4D93-BBF2-335E08FA53B4}"/>
              </a:ext>
            </a:extLst>
          </p:cNvPr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2243833"/>
            <a:ext cx="3364992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Ctr="1"/>
          <a:lstStyle>
            <a:lvl1pPr>
              <a:defRPr sz="1238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/>
          <a:lstStyle>
            <a:lvl1pPr>
              <a:defRPr sz="1069">
                <a:solidFill>
                  <a:schemeClr val="tx1"/>
                </a:solidFill>
              </a:defRPr>
            </a:lvl1pPr>
            <a:lvl2pPr>
              <a:defRPr sz="90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8"/>
            <a:ext cx="2846070" cy="2194036"/>
          </a:xfrm>
        </p:spPr>
        <p:txBody>
          <a:bodyPr anchor="t" anchorCtr="1"/>
          <a:lstStyle>
            <a:lvl1pPr marL="0" indent="0" algn="ctr">
              <a:buNone/>
              <a:defRPr sz="844">
                <a:solidFill>
                  <a:schemeClr val="tx1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E73F7A90-E387-4535-A7BB-9D77CDF3F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C8459-9CCC-4ED4-8721-11A5FA5F512D}" type="datetime2">
              <a:rPr lang="en-GB"/>
              <a:pPr>
                <a:defRPr/>
              </a:pPr>
              <a:t>Wednesday, 23 September 2020</a:t>
            </a:fld>
            <a:endParaRPr lang="en-US" dirty="0"/>
          </a:p>
        </p:txBody>
      </p:sp>
      <p:sp>
        <p:nvSpPr>
          <p:cNvPr id="7" name="Footer Placeholder 9">
            <a:extLst>
              <a:ext uri="{FF2B5EF4-FFF2-40B4-BE49-F238E27FC236}">
                <a16:creationId xmlns:a16="http://schemas.microsoft.com/office/drawing/2014/main" id="{08DD392D-6776-475B-A47E-9C811517F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3647" y="6235701"/>
            <a:ext cx="3843338" cy="320675"/>
          </a:xfrm>
        </p:spPr>
        <p:txBody>
          <a:bodyPr/>
          <a:lstStyle>
            <a:lvl1pPr>
              <a:defRPr dirty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9AF8366-4F4C-494D-B3FB-9AD6B8382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1EA88-D95F-444F-9BBD-1658E2787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1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7A2-EDCE-4DC6-92F0-C978778C1B63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BC50-EBDA-4B62-9A7B-5DD478985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4206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394" y="2243828"/>
            <a:ext cx="337124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Ctr="1">
            <a:noAutofit/>
          </a:bodyPr>
          <a:lstStyle>
            <a:lvl1pPr>
              <a:defRPr sz="1238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2" y="0"/>
            <a:ext cx="4576573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23"/>
            <a:ext cx="2846070" cy="2194037"/>
          </a:xfrm>
        </p:spPr>
        <p:txBody>
          <a:bodyPr anchor="t" anchorCtr="1"/>
          <a:lstStyle>
            <a:lvl1pPr marL="0" indent="0" algn="ctr">
              <a:buNone/>
              <a:defRPr sz="844">
                <a:solidFill>
                  <a:schemeClr val="tx1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8F31D876-D50B-4FCE-9922-3E53F49C0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0462AA6D-DDE5-4B96-841B-508D42533CA6}" type="datetime2">
              <a:rPr lang="en-GB"/>
              <a:pPr>
                <a:defRPr/>
              </a:pPr>
              <a:t>Wednesday, 23 September 2020</a:t>
            </a:fld>
            <a:endParaRPr lang="en-US" dirty="0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1461ABC1-C5FA-4E45-984C-B27F7F1A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3647" y="6235701"/>
            <a:ext cx="3843338" cy="320675"/>
          </a:xfrm>
        </p:spPr>
        <p:txBody>
          <a:bodyPr/>
          <a:lstStyle>
            <a:lvl1pPr>
              <a:defRPr dirty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05492E7-818C-41EC-9741-C4B3AAE6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94F8-5C70-4B74-BE18-ABE3E749B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78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3900" y="1600203"/>
            <a:ext cx="8584440" cy="41147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3C0AB-375D-4249-9153-58B42BDE5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2DD01-FDCF-45E9-BA5C-438F1B7FF6FA}" type="datetime2">
              <a:rPr lang="en-GB"/>
              <a:pPr>
                <a:defRPr/>
              </a:pPr>
              <a:t>Wednesday, 23 September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B8D86-3705-49E4-A3F9-FF7C44E71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86063-2A0C-46DA-ABE4-4BB839B76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F1A29-44C8-4B08-8A35-53A5E414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39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31382" y="308610"/>
            <a:ext cx="973956" cy="56121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3" y="308610"/>
            <a:ext cx="7515225" cy="561213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FEF3C-8668-48C2-951B-C40A01296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ED0F1-254C-4B49-9CBC-E792776A58C5}" type="datetime2">
              <a:rPr lang="en-GB"/>
              <a:pPr>
                <a:defRPr/>
              </a:pPr>
              <a:t>Wednesday, 23 September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B373F-0A86-442A-B2C0-975ADD012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47E21-7301-49DE-9464-5AFF1AE55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A7E78-026F-4841-BB55-C2C85A604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683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731B9-02F0-4A3C-8DF7-90158D9E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76A6A-5176-4A4A-9A40-F857EA6908F2}" type="datetimeFigureOut">
              <a:rPr lang="en-GB"/>
              <a:pPr>
                <a:defRPr/>
              </a:pPr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07762-520D-427D-A228-72394AD6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3DCC7-7C90-4E62-8576-65709C0A9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FFCA61-9515-42F1-8BA3-BE32D13FA4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493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7A2-EDCE-4DC6-92F0-C978778C1B63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BC50-EBDA-4B62-9A7B-5DD478985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81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7A2-EDCE-4DC6-92F0-C978778C1B63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BC50-EBDA-4B62-9A7B-5DD478985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962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7A2-EDCE-4DC6-92F0-C978778C1B63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BC50-EBDA-4B62-9A7B-5DD478985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50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7A2-EDCE-4DC6-92F0-C978778C1B63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BC50-EBDA-4B62-9A7B-5DD478985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86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7A2-EDCE-4DC6-92F0-C978778C1B63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BC50-EBDA-4B62-9A7B-5DD478985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91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7A2-EDCE-4DC6-92F0-C978778C1B63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BC50-EBDA-4B62-9A7B-5DD478985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88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7A2-EDCE-4DC6-92F0-C978778C1B63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BC50-EBDA-4B62-9A7B-5DD478985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32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437A2-EDCE-4DC6-92F0-C978778C1B63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ABC50-EBDA-4B62-9A7B-5DD478985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43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6992C9-278D-4287-9725-B4CD89AE8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829" y="965200"/>
            <a:ext cx="5798344" cy="118745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6E661-8F5D-4FEF-AE21-A0EAEB1EA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2829" y="2638426"/>
            <a:ext cx="5798344" cy="310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69FFA-7E20-483B-9B9E-533B8ABE9D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66210" y="6238875"/>
            <a:ext cx="2065734" cy="323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591" smtClean="0">
                <a:solidFill>
                  <a:schemeClr val="tx1">
                    <a:alpha val="7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046E63-EBC3-4C98-98AE-BB13C3ABC691}" type="datetime2">
              <a:rPr lang="en-GB"/>
              <a:pPr>
                <a:defRPr/>
              </a:pPr>
              <a:t>Wednesday, 23 September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8549D-9887-4948-86BD-AF2754079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00150" y="6235701"/>
            <a:ext cx="4425554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591" dirty="0">
                <a:solidFill>
                  <a:schemeClr val="tx1">
                    <a:alpha val="7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F8787-84B0-4908-9853-1A3836BD2F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68866" y="6218239"/>
            <a:ext cx="275034" cy="365125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19" spc="0" baseline="0" dirty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09AE980-248A-4A96-AF78-68E2288D2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78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sldNum="0" hdr="0" ftr="0"/>
  <p:txStyles>
    <p:titleStyle>
      <a:lvl1pPr algn="ctr" defTabSz="514350" rtl="0" fontAlgn="base">
        <a:lnSpc>
          <a:spcPct val="90000"/>
        </a:lnSpc>
        <a:spcBef>
          <a:spcPct val="0"/>
        </a:spcBef>
        <a:spcAft>
          <a:spcPct val="0"/>
        </a:spcAft>
        <a:defRPr sz="1575" kern="1200" cap="all" spc="113">
          <a:solidFill>
            <a:srgbClr val="262626"/>
          </a:solidFill>
          <a:latin typeface="+mj-lt"/>
          <a:ea typeface="+mj-ea"/>
          <a:cs typeface="+mj-cs"/>
        </a:defRPr>
      </a:lvl1pPr>
      <a:lvl2pPr algn="ctr" defTabSz="514350" rtl="0" fontAlgn="base">
        <a:lnSpc>
          <a:spcPct val="90000"/>
        </a:lnSpc>
        <a:spcBef>
          <a:spcPct val="0"/>
        </a:spcBef>
        <a:spcAft>
          <a:spcPct val="0"/>
        </a:spcAft>
        <a:defRPr sz="1575">
          <a:solidFill>
            <a:srgbClr val="262626"/>
          </a:solidFill>
          <a:latin typeface="Gill Sans MT" panose="020B0502020104020203" pitchFamily="34" charset="0"/>
        </a:defRPr>
      </a:lvl2pPr>
      <a:lvl3pPr algn="ctr" defTabSz="514350" rtl="0" fontAlgn="base">
        <a:lnSpc>
          <a:spcPct val="90000"/>
        </a:lnSpc>
        <a:spcBef>
          <a:spcPct val="0"/>
        </a:spcBef>
        <a:spcAft>
          <a:spcPct val="0"/>
        </a:spcAft>
        <a:defRPr sz="1575">
          <a:solidFill>
            <a:srgbClr val="262626"/>
          </a:solidFill>
          <a:latin typeface="Gill Sans MT" panose="020B0502020104020203" pitchFamily="34" charset="0"/>
        </a:defRPr>
      </a:lvl3pPr>
      <a:lvl4pPr algn="ctr" defTabSz="514350" rtl="0" fontAlgn="base">
        <a:lnSpc>
          <a:spcPct val="90000"/>
        </a:lnSpc>
        <a:spcBef>
          <a:spcPct val="0"/>
        </a:spcBef>
        <a:spcAft>
          <a:spcPct val="0"/>
        </a:spcAft>
        <a:defRPr sz="1575">
          <a:solidFill>
            <a:srgbClr val="262626"/>
          </a:solidFill>
          <a:latin typeface="Gill Sans MT" panose="020B0502020104020203" pitchFamily="34" charset="0"/>
        </a:defRPr>
      </a:lvl4pPr>
      <a:lvl5pPr algn="ctr" defTabSz="514350" rtl="0" fontAlgn="base">
        <a:lnSpc>
          <a:spcPct val="90000"/>
        </a:lnSpc>
        <a:spcBef>
          <a:spcPct val="0"/>
        </a:spcBef>
        <a:spcAft>
          <a:spcPct val="0"/>
        </a:spcAft>
        <a:defRPr sz="1575">
          <a:solidFill>
            <a:srgbClr val="262626"/>
          </a:solidFill>
          <a:latin typeface="Gill Sans MT" panose="020B0502020104020203" pitchFamily="34" charset="0"/>
        </a:defRPr>
      </a:lvl5pPr>
      <a:lvl6pPr marL="342900" algn="ctr" defTabSz="514350" rtl="0" fontAlgn="base">
        <a:lnSpc>
          <a:spcPct val="90000"/>
        </a:lnSpc>
        <a:spcBef>
          <a:spcPct val="0"/>
        </a:spcBef>
        <a:spcAft>
          <a:spcPct val="0"/>
        </a:spcAft>
        <a:defRPr sz="1575">
          <a:solidFill>
            <a:srgbClr val="262626"/>
          </a:solidFill>
          <a:latin typeface="Gill Sans MT" panose="020B0502020104020203" pitchFamily="34" charset="0"/>
        </a:defRPr>
      </a:lvl6pPr>
      <a:lvl7pPr marL="685800" algn="ctr" defTabSz="514350" rtl="0" fontAlgn="base">
        <a:lnSpc>
          <a:spcPct val="90000"/>
        </a:lnSpc>
        <a:spcBef>
          <a:spcPct val="0"/>
        </a:spcBef>
        <a:spcAft>
          <a:spcPct val="0"/>
        </a:spcAft>
        <a:defRPr sz="1575">
          <a:solidFill>
            <a:srgbClr val="262626"/>
          </a:solidFill>
          <a:latin typeface="Gill Sans MT" panose="020B0502020104020203" pitchFamily="34" charset="0"/>
        </a:defRPr>
      </a:lvl7pPr>
      <a:lvl8pPr marL="1028700" algn="ctr" defTabSz="514350" rtl="0" fontAlgn="base">
        <a:lnSpc>
          <a:spcPct val="90000"/>
        </a:lnSpc>
        <a:spcBef>
          <a:spcPct val="0"/>
        </a:spcBef>
        <a:spcAft>
          <a:spcPct val="0"/>
        </a:spcAft>
        <a:defRPr sz="1575">
          <a:solidFill>
            <a:srgbClr val="262626"/>
          </a:solidFill>
          <a:latin typeface="Gill Sans MT" panose="020B0502020104020203" pitchFamily="34" charset="0"/>
        </a:defRPr>
      </a:lvl8pPr>
      <a:lvl9pPr marL="1371600" algn="ctr" defTabSz="514350" rtl="0" fontAlgn="base">
        <a:lnSpc>
          <a:spcPct val="90000"/>
        </a:lnSpc>
        <a:spcBef>
          <a:spcPct val="0"/>
        </a:spcBef>
        <a:spcAft>
          <a:spcPct val="0"/>
        </a:spcAft>
        <a:defRPr sz="1575">
          <a:solidFill>
            <a:srgbClr val="262626"/>
          </a:solidFill>
          <a:latin typeface="Gill Sans MT" panose="020B0502020104020203" pitchFamily="34" charset="0"/>
        </a:defRPr>
      </a:lvl9pPr>
    </p:titleStyle>
    <p:bodyStyle>
      <a:lvl1pPr marL="128588" indent="-128588" algn="l" defTabSz="514350" rtl="0" fontAlgn="base">
        <a:spcBef>
          <a:spcPts val="563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975" kern="1200">
          <a:solidFill>
            <a:srgbClr val="262626"/>
          </a:solidFill>
          <a:latin typeface="+mn-lt"/>
          <a:ea typeface="+mn-ea"/>
          <a:cs typeface="+mn-cs"/>
        </a:defRPr>
      </a:lvl1pPr>
      <a:lvl2pPr marL="257175" indent="-128588" algn="l" defTabSz="514350" rtl="0" fontAlgn="base">
        <a:spcBef>
          <a:spcPts val="563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900" kern="1200">
          <a:solidFill>
            <a:srgbClr val="262626"/>
          </a:solidFill>
          <a:latin typeface="+mn-lt"/>
          <a:ea typeface="+mn-ea"/>
          <a:cs typeface="+mn-cs"/>
        </a:defRPr>
      </a:lvl2pPr>
      <a:lvl3pPr marL="385763" indent="-128588" algn="l" defTabSz="514350" rtl="0" fontAlgn="base">
        <a:spcBef>
          <a:spcPts val="563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900" kern="1200">
          <a:solidFill>
            <a:srgbClr val="262626"/>
          </a:solidFill>
          <a:latin typeface="+mn-lt"/>
          <a:ea typeface="+mn-ea"/>
          <a:cs typeface="+mn-cs"/>
        </a:defRPr>
      </a:lvl3pPr>
      <a:lvl4pPr marL="514350" indent="-128588" algn="l" defTabSz="514350" rtl="0" fontAlgn="base">
        <a:spcBef>
          <a:spcPts val="563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900" kern="1200">
          <a:solidFill>
            <a:srgbClr val="262626"/>
          </a:solidFill>
          <a:latin typeface="+mn-lt"/>
          <a:ea typeface="+mn-ea"/>
          <a:cs typeface="+mn-cs"/>
        </a:defRPr>
      </a:lvl4pPr>
      <a:lvl5pPr marL="642938" indent="-128588" algn="l" defTabSz="514350" rtl="0" fontAlgn="base">
        <a:spcBef>
          <a:spcPts val="563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900" kern="1200">
          <a:solidFill>
            <a:srgbClr val="262626"/>
          </a:solidFill>
          <a:latin typeface="+mn-lt"/>
          <a:ea typeface="+mn-ea"/>
          <a:cs typeface="+mn-cs"/>
        </a:defRPr>
      </a:lvl5pPr>
      <a:lvl6pPr marL="738485" indent="-128588" algn="l" defTabSz="514350" rtl="0" eaLnBrk="1" latinLnBrk="0" hangingPunct="1">
        <a:lnSpc>
          <a:spcPct val="100000"/>
        </a:lnSpc>
        <a:spcBef>
          <a:spcPts val="563"/>
        </a:spcBef>
        <a:buClr>
          <a:schemeClr val="accent2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34926" indent="-128588" algn="l" defTabSz="514350" rtl="0" eaLnBrk="1" latinLnBrk="0" hangingPunct="1">
        <a:lnSpc>
          <a:spcPct val="100000"/>
        </a:lnSpc>
        <a:spcBef>
          <a:spcPts val="563"/>
        </a:spcBef>
        <a:buClr>
          <a:schemeClr val="accent2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932260" indent="-128588" algn="l" defTabSz="514350" rtl="0" eaLnBrk="1" latinLnBrk="0" hangingPunct="1">
        <a:lnSpc>
          <a:spcPct val="100000"/>
        </a:lnSpc>
        <a:spcBef>
          <a:spcPts val="563"/>
        </a:spcBef>
        <a:buClr>
          <a:schemeClr val="accent2"/>
        </a:buClr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059061" indent="-128588" algn="l" defTabSz="514350" rtl="0" eaLnBrk="1" latinLnBrk="0" hangingPunct="1">
        <a:lnSpc>
          <a:spcPct val="100000"/>
        </a:lnSpc>
        <a:spcBef>
          <a:spcPts val="563"/>
        </a:spcBef>
        <a:buClr>
          <a:schemeClr val="accent2"/>
        </a:buClr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BF545-CEBC-4195-9A83-4057855CB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873" y="514780"/>
            <a:ext cx="8954690" cy="711466"/>
          </a:xfr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b="1" u="sng" dirty="0">
                <a:solidFill>
                  <a:schemeClr val="tx1"/>
                </a:solidFill>
              </a:rPr>
              <a:t>Balancing equations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E128D-0024-4ED8-91A4-A6D95BF9BD7C}"/>
              </a:ext>
            </a:extLst>
          </p:cNvPr>
          <p:cNvSpPr>
            <a:spLocks noGrp="1"/>
          </p:cNvSpPr>
          <p:nvPr>
            <p:ph type="dt" sz="quarter" idx="16"/>
          </p:nvPr>
        </p:nvSpPr>
        <p:spPr>
          <a:xfrm>
            <a:off x="3375498" y="105364"/>
            <a:ext cx="5651327" cy="330279"/>
          </a:xfrm>
        </p:spPr>
        <p:txBody>
          <a:bodyPr/>
          <a:lstStyle/>
          <a:p>
            <a:pPr defTabSz="257175">
              <a:defRPr/>
            </a:pPr>
            <a:fld id="{AB060160-A774-4983-9FF4-98227D6120C8}" type="datetime2">
              <a:rPr lang="en-GB" sz="2800">
                <a:solidFill>
                  <a:srgbClr val="000000">
                    <a:alpha val="70000"/>
                  </a:srgbClr>
                </a:solidFill>
                <a:latin typeface="Gill Sans MT" panose="020B0502020104020203"/>
              </a:rPr>
              <a:pPr defTabSz="257175">
                <a:defRPr/>
              </a:pPr>
              <a:t>Wednesday, 23 September 2020</a:t>
            </a:fld>
            <a:endParaRPr lang="en-US" sz="2800" dirty="0">
              <a:solidFill>
                <a:srgbClr val="000000">
                  <a:alpha val="70000"/>
                </a:srgbClr>
              </a:solidFill>
              <a:latin typeface="Gill Sans MT" panose="020B0502020104020203"/>
            </a:endParaRPr>
          </a:p>
        </p:txBody>
      </p:sp>
      <p:sp>
        <p:nvSpPr>
          <p:cNvPr id="8196" name="Text Placeholder 9">
            <a:extLst>
              <a:ext uri="{FF2B5EF4-FFF2-40B4-BE49-F238E27FC236}">
                <a16:creationId xmlns:a16="http://schemas.microsoft.com/office/drawing/2014/main" id="{DABC72EF-AD99-440F-B53E-D41C43BEFD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 bwMode="auto">
          <a:xfrm>
            <a:off x="117873" y="1323142"/>
            <a:ext cx="8908952" cy="5275621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 sz="2800" u="none" dirty="0">
                <a:solidFill>
                  <a:schemeClr val="tx1"/>
                </a:solidFill>
              </a:rPr>
              <a:t>DO NOW ACTIVITY: Describe the number of atoms in each compound</a:t>
            </a:r>
          </a:p>
          <a:p>
            <a:r>
              <a:rPr lang="en-GB" altLang="en-US" sz="2800" u="none" dirty="0">
                <a:solidFill>
                  <a:schemeClr val="tx1"/>
                </a:solidFill>
              </a:rPr>
              <a:t>e.g. NH3 has 1 nitrogen and 3 hydrogen atoms</a:t>
            </a:r>
          </a:p>
          <a:p>
            <a:endParaRPr lang="en-GB" altLang="en-US" sz="1800" u="none" dirty="0">
              <a:solidFill>
                <a:schemeClr val="tx1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GB" sz="2800" u="none" dirty="0"/>
              <a:t>MgF</a:t>
            </a:r>
            <a:r>
              <a:rPr lang="en-GB" sz="2800" u="none" baseline="-25000" dirty="0"/>
              <a:t>2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GB" sz="2800" u="none" dirty="0"/>
              <a:t>CuSO</a:t>
            </a:r>
            <a:r>
              <a:rPr lang="en-GB" sz="2800" u="none" baseline="-25000" dirty="0"/>
              <a:t>4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GB" sz="2800" u="none" dirty="0"/>
              <a:t>Al(OH)</a:t>
            </a:r>
            <a:r>
              <a:rPr lang="en-GB" sz="2800" u="none" baseline="-25000" dirty="0"/>
              <a:t>3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GB" sz="2800" u="none" dirty="0"/>
              <a:t>K</a:t>
            </a:r>
            <a:r>
              <a:rPr lang="en-GB" sz="2800" u="none" baseline="-25000" dirty="0"/>
              <a:t>2</a:t>
            </a:r>
            <a:r>
              <a:rPr lang="en-GB" sz="2800" u="none" dirty="0"/>
              <a:t>CO</a:t>
            </a:r>
            <a:r>
              <a:rPr lang="en-GB" sz="2800" u="none" baseline="-25000" dirty="0"/>
              <a:t>3</a:t>
            </a:r>
            <a:endParaRPr lang="en-GB" sz="2800" u="none" dirty="0"/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GB" sz="2800" u="none" dirty="0"/>
              <a:t>Ca(NO</a:t>
            </a:r>
            <a:r>
              <a:rPr lang="en-GB" sz="2800" u="none" baseline="-25000" dirty="0"/>
              <a:t>3</a:t>
            </a:r>
            <a:r>
              <a:rPr lang="en-GB" sz="2800" u="none" dirty="0"/>
              <a:t>)</a:t>
            </a:r>
            <a:r>
              <a:rPr lang="en-GB" sz="2800" u="none" baseline="-25000" dirty="0"/>
              <a:t>2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endParaRPr lang="en-GB" sz="2800" u="none" dirty="0"/>
          </a:p>
          <a:p>
            <a:endParaRPr lang="en-GB" altLang="en-US" sz="1800" u="none" dirty="0">
              <a:solidFill>
                <a:schemeClr val="tx1"/>
              </a:solidFill>
            </a:endParaRPr>
          </a:p>
          <a:p>
            <a:endParaRPr lang="en-GB" altLang="en-US" sz="1800" u="none" dirty="0">
              <a:solidFill>
                <a:schemeClr val="tx1"/>
              </a:solidFill>
            </a:endParaRPr>
          </a:p>
          <a:p>
            <a:endParaRPr lang="en-GB" altLang="en-US" sz="1800" u="none" dirty="0">
              <a:solidFill>
                <a:schemeClr val="tx1"/>
              </a:solidFill>
            </a:endParaRPr>
          </a:p>
          <a:p>
            <a:endParaRPr lang="en-GB" altLang="en-US" sz="1800" u="none" dirty="0">
              <a:solidFill>
                <a:schemeClr val="tx1"/>
              </a:solidFill>
            </a:endParaRPr>
          </a:p>
          <a:p>
            <a:endParaRPr lang="en-GB" altLang="en-US" sz="1800" u="none" dirty="0">
              <a:solidFill>
                <a:schemeClr val="tx1"/>
              </a:solidFill>
            </a:endParaRPr>
          </a:p>
          <a:p>
            <a:endParaRPr lang="en-GB" altLang="en-US" sz="1800" u="none" dirty="0">
              <a:solidFill>
                <a:schemeClr val="tx1"/>
              </a:solidFill>
            </a:endParaRPr>
          </a:p>
          <a:p>
            <a:endParaRPr lang="en-GB" altLang="en-US" sz="1125" u="none" dirty="0">
              <a:solidFill>
                <a:schemeClr val="tx1"/>
              </a:solidFill>
            </a:endParaRPr>
          </a:p>
          <a:p>
            <a:endParaRPr lang="en-GB" altLang="en-US" sz="1125" u="none" dirty="0">
              <a:solidFill>
                <a:schemeClr val="tx1"/>
              </a:solidFill>
            </a:endParaRPr>
          </a:p>
          <a:p>
            <a:endParaRPr lang="en-GB" altLang="en-US" sz="1125" u="none" dirty="0">
              <a:solidFill>
                <a:schemeClr val="tx1"/>
              </a:solidFill>
            </a:endParaRPr>
          </a:p>
          <a:p>
            <a:endParaRPr lang="en-GB" altLang="en-US" sz="1125" u="none" dirty="0">
              <a:solidFill>
                <a:schemeClr val="tx1"/>
              </a:solidFill>
            </a:endParaRPr>
          </a:p>
          <a:p>
            <a:endParaRPr lang="en-GB" altLang="en-US" sz="1125" u="none" dirty="0">
              <a:solidFill>
                <a:schemeClr val="tx1"/>
              </a:solidFill>
            </a:endParaRPr>
          </a:p>
          <a:p>
            <a:endParaRPr lang="en-GB" altLang="en-US" sz="1125" u="none" dirty="0">
              <a:solidFill>
                <a:schemeClr val="tx1"/>
              </a:solidFill>
            </a:endParaRPr>
          </a:p>
          <a:p>
            <a:endParaRPr lang="en-GB" altLang="en-US" sz="1125" u="none" dirty="0">
              <a:solidFill>
                <a:schemeClr val="tx1"/>
              </a:solidFill>
            </a:endParaRPr>
          </a:p>
          <a:p>
            <a:endParaRPr lang="en-GB" altLang="en-US" sz="1125" u="none" dirty="0"/>
          </a:p>
        </p:txBody>
      </p:sp>
      <p:sp>
        <p:nvSpPr>
          <p:cNvPr id="8197" name="TextBox 2">
            <a:extLst>
              <a:ext uri="{FF2B5EF4-FFF2-40B4-BE49-F238E27FC236}">
                <a16:creationId xmlns:a16="http://schemas.microsoft.com/office/drawing/2014/main" id="{66359845-0CFD-4F3D-8F99-00CAF0E7E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9" y="7824"/>
            <a:ext cx="9786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u="sng" dirty="0">
                <a:solidFill>
                  <a:srgbClr val="000000"/>
                </a:solidFill>
              </a:rPr>
              <a:t>CWK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CC9AA1-13B7-4589-86DD-16034D66F343}"/>
              </a:ext>
            </a:extLst>
          </p:cNvPr>
          <p:cNvSpPr txBox="1"/>
          <p:nvPr/>
        </p:nvSpPr>
        <p:spPr>
          <a:xfrm>
            <a:off x="1654772" y="3142488"/>
            <a:ext cx="7239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1 magnesium and 2 fluorine atoms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B688C5-CB86-46C8-A317-6C11B06E8870}"/>
              </a:ext>
            </a:extLst>
          </p:cNvPr>
          <p:cNvSpPr txBox="1"/>
          <p:nvPr/>
        </p:nvSpPr>
        <p:spPr>
          <a:xfrm>
            <a:off x="1904215" y="3701049"/>
            <a:ext cx="7239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1 copper, 1 sulfur and 4 oxygen atoms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B48DB1-62D7-482C-8FEC-C39071BE50A0}"/>
              </a:ext>
            </a:extLst>
          </p:cNvPr>
          <p:cNvSpPr txBox="1"/>
          <p:nvPr/>
        </p:nvSpPr>
        <p:spPr>
          <a:xfrm>
            <a:off x="2121698" y="4360512"/>
            <a:ext cx="7239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1 aluminium, 3 oxygen and 3 hydrogen atoms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C0F90D-6229-452E-A42D-0205E3741E33}"/>
              </a:ext>
            </a:extLst>
          </p:cNvPr>
          <p:cNvSpPr txBox="1"/>
          <p:nvPr/>
        </p:nvSpPr>
        <p:spPr>
          <a:xfrm>
            <a:off x="1904215" y="4870625"/>
            <a:ext cx="7239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2 potassium, 1 carbon and 3 oxygen atoms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DAB3E3-E47C-43EB-97A4-507E810A1B3C}"/>
              </a:ext>
            </a:extLst>
          </p:cNvPr>
          <p:cNvSpPr txBox="1"/>
          <p:nvPr/>
        </p:nvSpPr>
        <p:spPr>
          <a:xfrm>
            <a:off x="2351920" y="5423499"/>
            <a:ext cx="7239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1 calcium, 2 nitrogen and 6 oxygen atoms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06C205-C8ED-4C5D-B98C-020959CC0028}"/>
              </a:ext>
            </a:extLst>
          </p:cNvPr>
          <p:cNvSpPr txBox="1"/>
          <p:nvPr/>
        </p:nvSpPr>
        <p:spPr>
          <a:xfrm>
            <a:off x="117175" y="6070060"/>
            <a:ext cx="890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7030A0"/>
                </a:solidFill>
              </a:rPr>
              <a:t>Challenge:  Construct the formula for silver (I) </a:t>
            </a:r>
            <a:r>
              <a:rPr lang="en-GB" sz="2400" b="1" dirty="0" err="1">
                <a:solidFill>
                  <a:srgbClr val="7030A0"/>
                </a:solidFill>
              </a:rPr>
              <a:t>sulfate</a:t>
            </a:r>
            <a:endParaRPr lang="en-GB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C0FE7-EE51-4D7F-84CD-A2DAC0723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284" y="-304176"/>
            <a:ext cx="7886700" cy="1325563"/>
          </a:xfrm>
        </p:spPr>
        <p:txBody>
          <a:bodyPr/>
          <a:lstStyle/>
          <a:p>
            <a:r>
              <a:rPr lang="en-GB" u="sng" dirty="0"/>
              <a:t>Calculate the missing values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6FC21A3-79F1-4C33-A762-04EAC3E054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351676"/>
              </p:ext>
            </p:extLst>
          </p:nvPr>
        </p:nvGraphicFramePr>
        <p:xfrm>
          <a:off x="195016" y="901798"/>
          <a:ext cx="8753968" cy="5734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4956">
                  <a:extLst>
                    <a:ext uri="{9D8B030D-6E8A-4147-A177-3AD203B41FA5}">
                      <a16:colId xmlns:a16="http://schemas.microsoft.com/office/drawing/2014/main" val="1583114615"/>
                    </a:ext>
                  </a:extLst>
                </a:gridCol>
                <a:gridCol w="8229012">
                  <a:extLst>
                    <a:ext uri="{9D8B030D-6E8A-4147-A177-3AD203B41FA5}">
                      <a16:colId xmlns:a16="http://schemas.microsoft.com/office/drawing/2014/main" val="1499138736"/>
                    </a:ext>
                  </a:extLst>
                </a:gridCol>
              </a:tblGrid>
              <a:tr h="114693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2 H</a:t>
                      </a:r>
                      <a:r>
                        <a:rPr lang="en-GB" sz="2800" baseline="-25000" dirty="0"/>
                        <a:t>2</a:t>
                      </a:r>
                      <a:r>
                        <a:rPr lang="en-GB" sz="2800" dirty="0"/>
                        <a:t>       +       O</a:t>
                      </a:r>
                      <a:r>
                        <a:rPr lang="en-GB" sz="2800" baseline="-25000" dirty="0"/>
                        <a:t>2</a:t>
                      </a:r>
                      <a:r>
                        <a:rPr lang="en-GB" sz="2800" dirty="0"/>
                        <a:t>       </a:t>
                      </a:r>
                      <a:r>
                        <a:rPr lang="en-GB" sz="2800" dirty="0">
                          <a:sym typeface="Wingdings" panose="05000000000000000000" pitchFamily="2" charset="2"/>
                        </a:rPr>
                        <a:t>       2 H</a:t>
                      </a:r>
                      <a:r>
                        <a:rPr lang="en-GB" sz="2800" baseline="-25000" dirty="0"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GB" sz="2800" dirty="0">
                          <a:sym typeface="Wingdings" panose="05000000000000000000" pitchFamily="2" charset="2"/>
                        </a:rPr>
                        <a:t>O</a:t>
                      </a:r>
                      <a:endParaRPr lang="en-GB" sz="2800" dirty="0"/>
                    </a:p>
                    <a:p>
                      <a:pPr algn="l"/>
                      <a:r>
                        <a:rPr lang="en-GB" sz="2800" dirty="0"/>
                        <a:t>                      10 g               15 g                   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05904"/>
                  </a:ext>
                </a:extLst>
              </a:tr>
              <a:tr h="114693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CH</a:t>
                      </a:r>
                      <a:r>
                        <a:rPr lang="en-GB" sz="2800" baseline="-25000" dirty="0"/>
                        <a:t>4</a:t>
                      </a:r>
                      <a:r>
                        <a:rPr lang="en-GB" sz="2800" dirty="0"/>
                        <a:t>       +       2 O</a:t>
                      </a:r>
                      <a:r>
                        <a:rPr lang="en-GB" sz="2800" baseline="-25000" dirty="0"/>
                        <a:t>2</a:t>
                      </a:r>
                      <a:r>
                        <a:rPr lang="en-GB" sz="2800" dirty="0"/>
                        <a:t>       </a:t>
                      </a:r>
                      <a:r>
                        <a:rPr lang="en-GB" sz="2800" dirty="0">
                          <a:sym typeface="Wingdings" panose="05000000000000000000" pitchFamily="2" charset="2"/>
                        </a:rPr>
                        <a:t>       CO</a:t>
                      </a:r>
                      <a:r>
                        <a:rPr lang="en-GB" sz="2800" baseline="-25000" dirty="0">
                          <a:sym typeface="Wingdings" panose="05000000000000000000" pitchFamily="2" charset="2"/>
                        </a:rPr>
                        <a:t>2      </a:t>
                      </a:r>
                      <a:r>
                        <a:rPr lang="en-GB" sz="2800" dirty="0">
                          <a:sym typeface="Wingdings" panose="05000000000000000000" pitchFamily="2" charset="2"/>
                        </a:rPr>
                        <a:t> +       2 H</a:t>
                      </a:r>
                      <a:r>
                        <a:rPr lang="en-GB" sz="2800" baseline="-25000" dirty="0"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GB" sz="2800" dirty="0">
                          <a:sym typeface="Wingdings" panose="05000000000000000000" pitchFamily="2" charset="2"/>
                        </a:rPr>
                        <a:t>O</a:t>
                      </a:r>
                      <a:endParaRPr lang="en-GB" sz="2800" dirty="0"/>
                    </a:p>
                    <a:p>
                      <a:pPr algn="l"/>
                      <a:r>
                        <a:rPr lang="en-GB" sz="2800" dirty="0"/>
                        <a:t>          20 g                40 g                  45 g                 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332660"/>
                  </a:ext>
                </a:extLst>
              </a:tr>
              <a:tr h="114693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CH</a:t>
                      </a:r>
                      <a:r>
                        <a:rPr lang="en-GB" sz="2800" baseline="-25000" dirty="0"/>
                        <a:t>4</a:t>
                      </a:r>
                      <a:r>
                        <a:rPr lang="en-GB" sz="2800" dirty="0"/>
                        <a:t>       +       2 O</a:t>
                      </a:r>
                      <a:r>
                        <a:rPr lang="en-GB" sz="2800" baseline="-25000" dirty="0"/>
                        <a:t>2</a:t>
                      </a:r>
                      <a:r>
                        <a:rPr lang="en-GB" sz="2800" dirty="0"/>
                        <a:t>       </a:t>
                      </a:r>
                      <a:r>
                        <a:rPr lang="en-GB" sz="2800" dirty="0">
                          <a:sym typeface="Wingdings" panose="05000000000000000000" pitchFamily="2" charset="2"/>
                        </a:rPr>
                        <a:t>       CO</a:t>
                      </a:r>
                      <a:r>
                        <a:rPr lang="en-GB" sz="2800" baseline="-25000" dirty="0">
                          <a:sym typeface="Wingdings" panose="05000000000000000000" pitchFamily="2" charset="2"/>
                        </a:rPr>
                        <a:t>2      </a:t>
                      </a:r>
                      <a:r>
                        <a:rPr lang="en-GB" sz="2800" dirty="0">
                          <a:sym typeface="Wingdings" panose="05000000000000000000" pitchFamily="2" charset="2"/>
                        </a:rPr>
                        <a:t> +       2 H</a:t>
                      </a:r>
                      <a:r>
                        <a:rPr lang="en-GB" sz="2800" baseline="-25000" dirty="0"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GB" sz="2800" dirty="0">
                          <a:sym typeface="Wingdings" panose="05000000000000000000" pitchFamily="2" charset="2"/>
                        </a:rPr>
                        <a:t>O</a:t>
                      </a:r>
                      <a:endParaRPr lang="en-GB" sz="2800" dirty="0"/>
                    </a:p>
                    <a:p>
                      <a:pPr algn="l"/>
                      <a:r>
                        <a:rPr lang="en-GB" sz="2800" dirty="0"/>
                        <a:t>          100 g                ?                     110 g            40 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652976"/>
                  </a:ext>
                </a:extLst>
              </a:tr>
              <a:tr h="114693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2 Fe</a:t>
                      </a:r>
                      <a:r>
                        <a:rPr lang="en-GB" sz="2800" baseline="-25000" dirty="0"/>
                        <a:t>2</a:t>
                      </a:r>
                      <a:r>
                        <a:rPr lang="en-GB" sz="2800" dirty="0"/>
                        <a:t>O</a:t>
                      </a:r>
                      <a:r>
                        <a:rPr lang="en-GB" sz="2800" baseline="-25000" dirty="0"/>
                        <a:t>3      </a:t>
                      </a:r>
                      <a:r>
                        <a:rPr lang="en-GB" sz="2800" dirty="0"/>
                        <a:t> +       3 C       </a:t>
                      </a:r>
                      <a:r>
                        <a:rPr lang="en-GB" sz="2800" dirty="0">
                          <a:sym typeface="Wingdings" panose="05000000000000000000" pitchFamily="2" charset="2"/>
                        </a:rPr>
                        <a:t>       3 CO</a:t>
                      </a:r>
                      <a:r>
                        <a:rPr lang="en-GB" sz="2800" baseline="-25000" dirty="0"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GB" sz="2800" dirty="0">
                          <a:sym typeface="Wingdings" panose="05000000000000000000" pitchFamily="2" charset="2"/>
                        </a:rPr>
                        <a:t>       +      4 Fe</a:t>
                      </a:r>
                      <a:endParaRPr lang="en-GB" sz="2800" dirty="0"/>
                    </a:p>
                    <a:p>
                      <a:pPr algn="l"/>
                      <a:r>
                        <a:rPr lang="en-GB" sz="2800" dirty="0"/>
                        <a:t>       300 tonnes       75 tonnes     140 tonnes          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892581"/>
                  </a:ext>
                </a:extLst>
              </a:tr>
              <a:tr h="114693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2 Fe</a:t>
                      </a:r>
                      <a:r>
                        <a:rPr lang="en-GB" sz="2800" baseline="-25000" dirty="0"/>
                        <a:t>2</a:t>
                      </a:r>
                      <a:r>
                        <a:rPr lang="en-GB" sz="2800" dirty="0"/>
                        <a:t>O</a:t>
                      </a:r>
                      <a:r>
                        <a:rPr lang="en-GB" sz="2800" baseline="-25000" dirty="0"/>
                        <a:t>3      </a:t>
                      </a:r>
                      <a:r>
                        <a:rPr lang="en-GB" sz="2800" dirty="0"/>
                        <a:t> +       3 C       </a:t>
                      </a:r>
                      <a:r>
                        <a:rPr lang="en-GB" sz="2800" dirty="0">
                          <a:sym typeface="Wingdings" panose="05000000000000000000" pitchFamily="2" charset="2"/>
                        </a:rPr>
                        <a:t>       3 CO</a:t>
                      </a:r>
                      <a:r>
                        <a:rPr lang="en-GB" sz="2800" baseline="-25000" dirty="0"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GB" sz="2800" dirty="0">
                          <a:sym typeface="Wingdings" panose="05000000000000000000" pitchFamily="2" charset="2"/>
                        </a:rPr>
                        <a:t>       +      4 Fe</a:t>
                      </a:r>
                      <a:endParaRPr lang="en-GB" sz="2800" dirty="0"/>
                    </a:p>
                    <a:p>
                      <a:pPr algn="l"/>
                      <a:r>
                        <a:rPr lang="en-GB" sz="2800" dirty="0"/>
                        <a:t>    2000 tonnes            ?             900 tonnes   1500 tonnes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5485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D36FA60-45F7-48D1-928B-95B6239C346E}"/>
              </a:ext>
            </a:extLst>
          </p:cNvPr>
          <p:cNvSpPr txBox="1"/>
          <p:nvPr/>
        </p:nvSpPr>
        <p:spPr>
          <a:xfrm>
            <a:off x="6233160" y="1371600"/>
            <a:ext cx="1219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25 g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2926A5-65A2-4E57-B357-41C3B6C28335}"/>
              </a:ext>
            </a:extLst>
          </p:cNvPr>
          <p:cNvSpPr txBox="1"/>
          <p:nvPr/>
        </p:nvSpPr>
        <p:spPr>
          <a:xfrm>
            <a:off x="7178040" y="2453640"/>
            <a:ext cx="1219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15 g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12640F-998E-47B7-99B9-B790D2C017AB}"/>
              </a:ext>
            </a:extLst>
          </p:cNvPr>
          <p:cNvSpPr txBox="1"/>
          <p:nvPr/>
        </p:nvSpPr>
        <p:spPr>
          <a:xfrm>
            <a:off x="3352800" y="3685313"/>
            <a:ext cx="1219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50 g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7B246C-B49C-4F0F-BF5B-AA8AC8A61236}"/>
              </a:ext>
            </a:extLst>
          </p:cNvPr>
          <p:cNvSpPr txBox="1"/>
          <p:nvPr/>
        </p:nvSpPr>
        <p:spPr>
          <a:xfrm>
            <a:off x="7101840" y="4815840"/>
            <a:ext cx="18776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235 tonnes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2FD11F-E338-48B0-98D6-E7172B1CD0AA}"/>
              </a:ext>
            </a:extLst>
          </p:cNvPr>
          <p:cNvSpPr txBox="1"/>
          <p:nvPr/>
        </p:nvSpPr>
        <p:spPr>
          <a:xfrm>
            <a:off x="3093720" y="5956202"/>
            <a:ext cx="18897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400 tonnes</a:t>
            </a:r>
            <a:endParaRPr lang="en-GB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17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DF9DE-B071-41F4-92B9-81783D736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Exam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564BF-8658-4D79-BB86-F122E05C1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09" y="1382565"/>
            <a:ext cx="8785782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student heats 2.5 g of hydrate copper </a:t>
            </a:r>
            <a:r>
              <a:rPr lang="en-GB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sulfate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a test tube.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0.9 g of water is given off.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remaining solid is anhydrous copper </a:t>
            </a:r>
            <a:r>
              <a:rPr lang="en-GB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sulfate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(d)  Calculate the mass of anhydrous copper </a:t>
            </a:r>
            <a:r>
              <a:rPr lang="en-GB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sulfate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produced.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 of anhydrous copper </a:t>
            </a:r>
            <a:r>
              <a:rPr lang="en-GB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sulfate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__________________ g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07000"/>
              </a:lnSpc>
              <a:spcBef>
                <a:spcPts val="300"/>
              </a:spcBef>
              <a:spcAft>
                <a:spcPts val="800"/>
              </a:spcAft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BE66DB-7E63-49AA-A072-5C8A81B0EF5A}"/>
              </a:ext>
            </a:extLst>
          </p:cNvPr>
          <p:cNvSpPr txBox="1"/>
          <p:nvPr/>
        </p:nvSpPr>
        <p:spPr>
          <a:xfrm>
            <a:off x="2818614" y="4232635"/>
            <a:ext cx="4411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2060"/>
                </a:solidFill>
              </a:rPr>
              <a:t>2.5 – 0.9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7B8AFC-1C4C-44F3-B0DA-8EF60DEC10D3}"/>
              </a:ext>
            </a:extLst>
          </p:cNvPr>
          <p:cNvSpPr txBox="1"/>
          <p:nvPr/>
        </p:nvSpPr>
        <p:spPr>
          <a:xfrm>
            <a:off x="6938127" y="5314987"/>
            <a:ext cx="4411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2060"/>
                </a:solidFill>
              </a:rPr>
              <a:t>1.6</a:t>
            </a:r>
          </a:p>
        </p:txBody>
      </p:sp>
    </p:spTree>
    <p:extLst>
      <p:ext uri="{BB962C8B-B14F-4D97-AF65-F5344CB8AC3E}">
        <p14:creationId xmlns:p14="http://schemas.microsoft.com/office/powerpoint/2010/main" val="85595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36CAF-9ECE-4631-8A55-9FADBD8C9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29" y="-209908"/>
            <a:ext cx="8232547" cy="1325563"/>
          </a:xfrm>
        </p:spPr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4EB5B-85C0-4DF7-91A7-73DC5BB33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750969"/>
            <a:ext cx="8647324" cy="567811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1.a) 5.4 g of magnesium reacts with 2.8 g of fluorine, what is the mass of the product produced?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b) Write a balanced symbol equation for this reaction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2.) 100 kg of aluminium reacts with 120 kg of hydrochloric acid</a:t>
            </a:r>
          </a:p>
          <a:p>
            <a:pPr marL="514350" indent="-514350">
              <a:buAutoNum type="alphaLcParenR"/>
            </a:pPr>
            <a:r>
              <a:rPr lang="en-GB" dirty="0"/>
              <a:t>If 40 kg of hydrogen was produced, what was the mass of the other product? Name the product in your answer</a:t>
            </a:r>
          </a:p>
          <a:p>
            <a:pPr marL="0" indent="0">
              <a:buNone/>
            </a:pPr>
            <a:r>
              <a:rPr lang="en-GB" dirty="0"/>
              <a:t>b) Write a balanced symbol equation for the reaction with state symbols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D5950C-17BD-49A1-9383-43F7E661839A}"/>
              </a:ext>
            </a:extLst>
          </p:cNvPr>
          <p:cNvSpPr txBox="1"/>
          <p:nvPr/>
        </p:nvSpPr>
        <p:spPr>
          <a:xfrm>
            <a:off x="1743959" y="1593130"/>
            <a:ext cx="5015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2060"/>
                </a:solidFill>
              </a:rPr>
              <a:t>8.2 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933DF8-654A-4C4C-850D-BDB5FFB73AC2}"/>
              </a:ext>
            </a:extLst>
          </p:cNvPr>
          <p:cNvSpPr txBox="1"/>
          <p:nvPr/>
        </p:nvSpPr>
        <p:spPr>
          <a:xfrm>
            <a:off x="1896359" y="2570313"/>
            <a:ext cx="5015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2060"/>
                </a:solidFill>
              </a:rPr>
              <a:t>Mg</a:t>
            </a:r>
            <a:r>
              <a:rPr lang="en-GB" sz="3600" b="1" baseline="-25000" dirty="0">
                <a:solidFill>
                  <a:srgbClr val="002060"/>
                </a:solidFill>
              </a:rPr>
              <a:t>(s)</a:t>
            </a:r>
            <a:r>
              <a:rPr lang="en-GB" sz="3600" b="1" dirty="0">
                <a:solidFill>
                  <a:srgbClr val="002060"/>
                </a:solidFill>
              </a:rPr>
              <a:t> + F</a:t>
            </a:r>
            <a:r>
              <a:rPr lang="en-GB" sz="3600" b="1" baseline="-25000" dirty="0">
                <a:solidFill>
                  <a:srgbClr val="002060"/>
                </a:solidFill>
              </a:rPr>
              <a:t>2(g)</a:t>
            </a:r>
            <a:r>
              <a:rPr lang="en-GB" sz="3600" b="1" dirty="0">
                <a:solidFill>
                  <a:srgbClr val="002060"/>
                </a:solidFill>
              </a:rPr>
              <a:t> </a:t>
            </a:r>
            <a:r>
              <a:rPr lang="en-GB" sz="3600" b="1" dirty="0">
                <a:solidFill>
                  <a:srgbClr val="002060"/>
                </a:solidFill>
                <a:sym typeface="Wingdings" panose="05000000000000000000" pitchFamily="2" charset="2"/>
              </a:rPr>
              <a:t> MgF</a:t>
            </a:r>
            <a:r>
              <a:rPr lang="en-GB" sz="3600" b="1" baseline="-25000" dirty="0">
                <a:solidFill>
                  <a:srgbClr val="002060"/>
                </a:solidFill>
                <a:sym typeface="Wingdings" panose="05000000000000000000" pitchFamily="2" charset="2"/>
              </a:rPr>
              <a:t>2(s)</a:t>
            </a:r>
            <a:r>
              <a:rPr lang="en-GB" sz="36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82A4A4-8BCD-4DF5-AC21-C0F462B2285D}"/>
              </a:ext>
            </a:extLst>
          </p:cNvPr>
          <p:cNvSpPr txBox="1"/>
          <p:nvPr/>
        </p:nvSpPr>
        <p:spPr>
          <a:xfrm>
            <a:off x="1830370" y="4805565"/>
            <a:ext cx="6380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2060"/>
                </a:solidFill>
              </a:rPr>
              <a:t>180 kg, aluminium chloride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82AD1-E929-46F1-99EE-610CD2ACB8F8}"/>
              </a:ext>
            </a:extLst>
          </p:cNvPr>
          <p:cNvSpPr txBox="1"/>
          <p:nvPr/>
        </p:nvSpPr>
        <p:spPr>
          <a:xfrm>
            <a:off x="904283" y="6131118"/>
            <a:ext cx="8232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2060"/>
                </a:solidFill>
              </a:rPr>
              <a:t>2Al</a:t>
            </a:r>
            <a:r>
              <a:rPr lang="en-GB" sz="3600" b="1" baseline="-25000" dirty="0">
                <a:solidFill>
                  <a:srgbClr val="002060"/>
                </a:solidFill>
              </a:rPr>
              <a:t>(s)</a:t>
            </a:r>
            <a:r>
              <a:rPr lang="en-GB" sz="3600" b="1" dirty="0">
                <a:solidFill>
                  <a:srgbClr val="002060"/>
                </a:solidFill>
              </a:rPr>
              <a:t> + 6HCl</a:t>
            </a:r>
            <a:r>
              <a:rPr lang="en-GB" sz="3600" b="1" baseline="-25000" dirty="0">
                <a:solidFill>
                  <a:srgbClr val="002060"/>
                </a:solidFill>
              </a:rPr>
              <a:t>(</a:t>
            </a:r>
            <a:r>
              <a:rPr lang="en-GB" sz="3600" b="1" baseline="-25000" dirty="0" err="1">
                <a:solidFill>
                  <a:srgbClr val="002060"/>
                </a:solidFill>
              </a:rPr>
              <a:t>aq</a:t>
            </a:r>
            <a:r>
              <a:rPr lang="en-GB" sz="3600" b="1" baseline="-25000" dirty="0">
                <a:solidFill>
                  <a:srgbClr val="002060"/>
                </a:solidFill>
              </a:rPr>
              <a:t>)</a:t>
            </a:r>
            <a:r>
              <a:rPr lang="en-GB" sz="3600" b="1" dirty="0">
                <a:solidFill>
                  <a:srgbClr val="002060"/>
                </a:solidFill>
              </a:rPr>
              <a:t> </a:t>
            </a:r>
            <a:r>
              <a:rPr lang="en-GB" sz="3600" b="1" dirty="0">
                <a:solidFill>
                  <a:srgbClr val="002060"/>
                </a:solidFill>
                <a:sym typeface="Wingdings" panose="05000000000000000000" pitchFamily="2" charset="2"/>
              </a:rPr>
              <a:t> 2AlCl</a:t>
            </a:r>
            <a:r>
              <a:rPr lang="en-GB" sz="3600" b="1" baseline="-25000" dirty="0">
                <a:solidFill>
                  <a:srgbClr val="002060"/>
                </a:solidFill>
                <a:sym typeface="Wingdings" panose="05000000000000000000" pitchFamily="2" charset="2"/>
              </a:rPr>
              <a:t>3(</a:t>
            </a:r>
            <a:r>
              <a:rPr lang="en-GB" sz="3600" b="1" baseline="-25000" dirty="0" err="1">
                <a:solidFill>
                  <a:srgbClr val="002060"/>
                </a:solidFill>
                <a:sym typeface="Wingdings" panose="05000000000000000000" pitchFamily="2" charset="2"/>
              </a:rPr>
              <a:t>aq</a:t>
            </a:r>
            <a:r>
              <a:rPr lang="en-GB" sz="3600" b="1" baseline="-25000" dirty="0">
                <a:solidFill>
                  <a:srgbClr val="002060"/>
                </a:solidFill>
                <a:sym typeface="Wingdings" panose="05000000000000000000" pitchFamily="2" charset="2"/>
              </a:rPr>
              <a:t>)</a:t>
            </a:r>
            <a:r>
              <a:rPr lang="en-GB" sz="3600" b="1" dirty="0">
                <a:solidFill>
                  <a:srgbClr val="002060"/>
                </a:solidFill>
                <a:sym typeface="Wingdings" panose="05000000000000000000" pitchFamily="2" charset="2"/>
              </a:rPr>
              <a:t> + 3H</a:t>
            </a:r>
            <a:r>
              <a:rPr lang="en-GB" sz="3600" b="1" baseline="-25000" dirty="0">
                <a:solidFill>
                  <a:srgbClr val="002060"/>
                </a:solidFill>
                <a:sym typeface="Wingdings" panose="05000000000000000000" pitchFamily="2" charset="2"/>
              </a:rPr>
              <a:t>2(g)</a:t>
            </a:r>
            <a:endParaRPr lang="en-GB" sz="3600" b="1" baseline="-25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38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5F063-9CF6-4B2A-9745-F7452438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8006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GOOD PROGRESS:</a:t>
            </a:r>
          </a:p>
          <a:p>
            <a:pPr>
              <a:buFontTx/>
              <a:buChar char="-"/>
            </a:pPr>
            <a:r>
              <a:rPr lang="en-GB" dirty="0"/>
              <a:t>State what is meant by conservation of mass</a:t>
            </a:r>
          </a:p>
          <a:p>
            <a:pPr>
              <a:buFontTx/>
              <a:buChar char="-"/>
            </a:pPr>
            <a:r>
              <a:rPr lang="en-GB" dirty="0"/>
              <a:t>Balance symbol equations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OUTSTANDING PROGRESS:</a:t>
            </a:r>
          </a:p>
          <a:p>
            <a:pPr marL="0" indent="0">
              <a:buNone/>
            </a:pPr>
            <a:r>
              <a:rPr lang="en-GB" dirty="0"/>
              <a:t>- Use the law of conservation of mass to calculate missing reactants or products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BF158EA-583B-4FB4-AE40-293B10DE0766}"/>
              </a:ext>
            </a:extLst>
          </p:cNvPr>
          <p:cNvSpPr/>
          <p:nvPr/>
        </p:nvSpPr>
        <p:spPr>
          <a:xfrm>
            <a:off x="228600" y="228600"/>
            <a:ext cx="8686800" cy="137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86800F-00C6-4FAB-B275-C286A18884B2}"/>
              </a:ext>
            </a:extLst>
          </p:cNvPr>
          <p:cNvSpPr txBox="1">
            <a:spLocks/>
          </p:cNvSpPr>
          <p:nvPr/>
        </p:nvSpPr>
        <p:spPr>
          <a:xfrm>
            <a:off x="228600" y="228601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omic Sans MS" pitchFamily="66" charset="0"/>
              </a:rPr>
              <a:t>Progress indicators</a:t>
            </a:r>
          </a:p>
        </p:txBody>
      </p:sp>
    </p:spTree>
    <p:extLst>
      <p:ext uri="{BB962C8B-B14F-4D97-AF65-F5344CB8AC3E}">
        <p14:creationId xmlns:p14="http://schemas.microsoft.com/office/powerpoint/2010/main" val="194958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77E29-28B0-4070-A223-5D7DDE554E9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GB" u="sng" dirty="0"/>
              <a:t>Word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1A958-8465-40DB-88D9-F4AAE6F56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3600" b="1" dirty="0"/>
          </a:p>
          <a:p>
            <a:pPr marL="0" indent="0">
              <a:buNone/>
            </a:pPr>
            <a:endParaRPr lang="en-GB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BE1E85-04BC-46D3-ACA2-C7BCC81A7865}"/>
              </a:ext>
            </a:extLst>
          </p:cNvPr>
          <p:cNvSpPr txBox="1"/>
          <p:nvPr/>
        </p:nvSpPr>
        <p:spPr>
          <a:xfrm>
            <a:off x="628651" y="1825625"/>
            <a:ext cx="78866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Conservation – </a:t>
            </a:r>
            <a:r>
              <a:rPr lang="en-GB" sz="2800" dirty="0"/>
              <a:t>remains the same (e.g. mass in a reaction)</a:t>
            </a:r>
          </a:p>
        </p:txBody>
      </p:sp>
    </p:spTree>
    <p:extLst>
      <p:ext uri="{BB962C8B-B14F-4D97-AF65-F5344CB8AC3E}">
        <p14:creationId xmlns:p14="http://schemas.microsoft.com/office/powerpoint/2010/main" val="73712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AF5CFC-314D-407F-9466-CF8393D7A83C}"/>
              </a:ext>
            </a:extLst>
          </p:cNvPr>
          <p:cNvSpPr txBox="1"/>
          <p:nvPr/>
        </p:nvSpPr>
        <p:spPr>
          <a:xfrm>
            <a:off x="276575" y="1080387"/>
            <a:ext cx="4434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Which way would the see-saw tilt, and why?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C6C6699D-4842-47D5-83CB-5122EEC800A5}"/>
              </a:ext>
            </a:extLst>
          </p:cNvPr>
          <p:cNvSpPr/>
          <p:nvPr/>
        </p:nvSpPr>
        <p:spPr>
          <a:xfrm>
            <a:off x="3818344" y="4420842"/>
            <a:ext cx="1864760" cy="159763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CB70733-F6DF-41B6-93E9-F8B1A9CCB5B6}"/>
              </a:ext>
            </a:extLst>
          </p:cNvPr>
          <p:cNvGrpSpPr/>
          <p:nvPr/>
        </p:nvGrpSpPr>
        <p:grpSpPr>
          <a:xfrm>
            <a:off x="628650" y="3290684"/>
            <a:ext cx="8060077" cy="1109609"/>
            <a:chOff x="1547060" y="3539447"/>
            <a:chExt cx="8060077" cy="110960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941AE45-BB4F-4C9B-84EE-6176E0302FAC}"/>
                </a:ext>
              </a:extLst>
            </p:cNvPr>
            <p:cNvSpPr/>
            <p:nvPr/>
          </p:nvSpPr>
          <p:spPr>
            <a:xfrm>
              <a:off x="1547060" y="4448710"/>
              <a:ext cx="8060077" cy="20034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93834F-E4B3-436B-86C1-238BEA9412E5}"/>
                </a:ext>
              </a:extLst>
            </p:cNvPr>
            <p:cNvSpPr/>
            <p:nvPr/>
          </p:nvSpPr>
          <p:spPr>
            <a:xfrm>
              <a:off x="1824062" y="3837399"/>
              <a:ext cx="590764" cy="5702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EFDE5E5-0949-425C-9292-7254FCF2517D}"/>
                </a:ext>
              </a:extLst>
            </p:cNvPr>
            <p:cNvSpPr/>
            <p:nvPr/>
          </p:nvSpPr>
          <p:spPr>
            <a:xfrm>
              <a:off x="2355749" y="3837398"/>
              <a:ext cx="590764" cy="5702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F3CB24D-93FB-4BF2-89AA-2F0BF68A0DAF}"/>
                </a:ext>
              </a:extLst>
            </p:cNvPr>
            <p:cNvSpPr/>
            <p:nvPr/>
          </p:nvSpPr>
          <p:spPr>
            <a:xfrm>
              <a:off x="3368610" y="3837398"/>
              <a:ext cx="590764" cy="57021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50B48DB-2F6E-46EF-83C6-C81766BD075F}"/>
                </a:ext>
              </a:extLst>
            </p:cNvPr>
            <p:cNvSpPr/>
            <p:nvPr/>
          </p:nvSpPr>
          <p:spPr>
            <a:xfrm>
              <a:off x="3900297" y="3837397"/>
              <a:ext cx="590764" cy="57021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EB3C044-BC18-4784-97C8-8FE1BEDAE1E0}"/>
                </a:ext>
              </a:extLst>
            </p:cNvPr>
            <p:cNvSpPr/>
            <p:nvPr/>
          </p:nvSpPr>
          <p:spPr>
            <a:xfrm>
              <a:off x="6929461" y="3552289"/>
              <a:ext cx="590764" cy="57021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2FF538E-DE29-49E1-965B-34B2EF08C5F7}"/>
                </a:ext>
              </a:extLst>
            </p:cNvPr>
            <p:cNvSpPr/>
            <p:nvPr/>
          </p:nvSpPr>
          <p:spPr>
            <a:xfrm>
              <a:off x="6509479" y="3857946"/>
              <a:ext cx="590764" cy="5702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5B794A4-FCD4-4277-B410-C83F7B9D9554}"/>
                </a:ext>
              </a:extLst>
            </p:cNvPr>
            <p:cNvSpPr/>
            <p:nvPr/>
          </p:nvSpPr>
          <p:spPr>
            <a:xfrm>
              <a:off x="7369991" y="3850239"/>
              <a:ext cx="590764" cy="5702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7D0A9F8-879B-4347-85D8-7AFEEBE130DE}"/>
                </a:ext>
              </a:extLst>
            </p:cNvPr>
            <p:cNvSpPr/>
            <p:nvPr/>
          </p:nvSpPr>
          <p:spPr>
            <a:xfrm>
              <a:off x="8474009" y="3539447"/>
              <a:ext cx="590764" cy="57021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B7E702C3-D8D0-4844-9D9C-EF8E51C434A5}"/>
                </a:ext>
              </a:extLst>
            </p:cNvPr>
            <p:cNvSpPr/>
            <p:nvPr/>
          </p:nvSpPr>
          <p:spPr>
            <a:xfrm>
              <a:off x="8054027" y="3845104"/>
              <a:ext cx="590764" cy="5702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2A82D0D-D1C3-4F10-B044-BE1855E03F61}"/>
                </a:ext>
              </a:extLst>
            </p:cNvPr>
            <p:cNvSpPr/>
            <p:nvPr/>
          </p:nvSpPr>
          <p:spPr>
            <a:xfrm>
              <a:off x="8914539" y="3837397"/>
              <a:ext cx="590764" cy="5702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CDD0C52-0309-4E55-8C92-AD41ADC9B7D4}"/>
              </a:ext>
            </a:extLst>
          </p:cNvPr>
          <p:cNvGrpSpPr/>
          <p:nvPr/>
        </p:nvGrpSpPr>
        <p:grpSpPr>
          <a:xfrm>
            <a:off x="628649" y="2065261"/>
            <a:ext cx="8060077" cy="2335032"/>
            <a:chOff x="2065960" y="2329212"/>
            <a:chExt cx="8060077" cy="2335032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06DCE01-F29E-45BC-AF7B-ADE83E8A1CDB}"/>
                </a:ext>
              </a:extLst>
            </p:cNvPr>
            <p:cNvGrpSpPr/>
            <p:nvPr/>
          </p:nvGrpSpPr>
          <p:grpSpPr>
            <a:xfrm rot="1320000">
              <a:off x="2065960" y="3554635"/>
              <a:ext cx="8060077" cy="1109609"/>
              <a:chOff x="1547060" y="3539447"/>
              <a:chExt cx="8060077" cy="1109609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72F1121-80F2-40E7-A78A-2FE17011CEC1}"/>
                  </a:ext>
                </a:extLst>
              </p:cNvPr>
              <p:cNvSpPr/>
              <p:nvPr/>
            </p:nvSpPr>
            <p:spPr>
              <a:xfrm>
                <a:off x="1547060" y="4448710"/>
                <a:ext cx="8060077" cy="20034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572ADF4C-DDA8-4F6C-B42E-0293FEF95F2C}"/>
                  </a:ext>
                </a:extLst>
              </p:cNvPr>
              <p:cNvSpPr/>
              <p:nvPr/>
            </p:nvSpPr>
            <p:spPr>
              <a:xfrm>
                <a:off x="1824062" y="3837399"/>
                <a:ext cx="590764" cy="57021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H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381B714C-C729-4ADF-BC46-D7E5BC8FE296}"/>
                  </a:ext>
                </a:extLst>
              </p:cNvPr>
              <p:cNvSpPr/>
              <p:nvPr/>
            </p:nvSpPr>
            <p:spPr>
              <a:xfrm>
                <a:off x="2355749" y="3837398"/>
                <a:ext cx="590764" cy="57021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H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4FD5C826-37D0-4C89-8B33-0C0065811BE7}"/>
                  </a:ext>
                </a:extLst>
              </p:cNvPr>
              <p:cNvSpPr/>
              <p:nvPr/>
            </p:nvSpPr>
            <p:spPr>
              <a:xfrm>
                <a:off x="3368610" y="3837398"/>
                <a:ext cx="590764" cy="570215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O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9F53A2E5-6901-4FD3-8D7E-0D0608735F71}"/>
                  </a:ext>
                </a:extLst>
              </p:cNvPr>
              <p:cNvSpPr/>
              <p:nvPr/>
            </p:nvSpPr>
            <p:spPr>
              <a:xfrm>
                <a:off x="3900297" y="3837397"/>
                <a:ext cx="590764" cy="570215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O</a:t>
                </a: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8098604E-4B7D-4111-807E-2B285BDB871C}"/>
                  </a:ext>
                </a:extLst>
              </p:cNvPr>
              <p:cNvSpPr/>
              <p:nvPr/>
            </p:nvSpPr>
            <p:spPr>
              <a:xfrm>
                <a:off x="6929461" y="3552289"/>
                <a:ext cx="590764" cy="570215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O</a:t>
                </a: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E312D4FC-D010-4950-A482-FBEEC56A6CB2}"/>
                  </a:ext>
                </a:extLst>
              </p:cNvPr>
              <p:cNvSpPr/>
              <p:nvPr/>
            </p:nvSpPr>
            <p:spPr>
              <a:xfrm>
                <a:off x="6509479" y="3857946"/>
                <a:ext cx="590764" cy="57021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H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43A36AC2-787C-40E5-A327-0D0C7E089E31}"/>
                  </a:ext>
                </a:extLst>
              </p:cNvPr>
              <p:cNvSpPr/>
              <p:nvPr/>
            </p:nvSpPr>
            <p:spPr>
              <a:xfrm>
                <a:off x="7369991" y="3850239"/>
                <a:ext cx="590764" cy="57021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H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E13A3EEA-701B-4C54-A6E3-1CE8CB1D2407}"/>
                  </a:ext>
                </a:extLst>
              </p:cNvPr>
              <p:cNvSpPr/>
              <p:nvPr/>
            </p:nvSpPr>
            <p:spPr>
              <a:xfrm>
                <a:off x="8474009" y="3539447"/>
                <a:ext cx="590764" cy="570215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O</a:t>
                </a: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8208EA5F-580C-4F16-81E9-E97040C4F7A8}"/>
                  </a:ext>
                </a:extLst>
              </p:cNvPr>
              <p:cNvSpPr/>
              <p:nvPr/>
            </p:nvSpPr>
            <p:spPr>
              <a:xfrm>
                <a:off x="8054027" y="3845104"/>
                <a:ext cx="590764" cy="57021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H</a:t>
                </a: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2B272DFC-EDDA-4C70-B2E6-5639393E9D8A}"/>
                  </a:ext>
                </a:extLst>
              </p:cNvPr>
              <p:cNvSpPr/>
              <p:nvPr/>
            </p:nvSpPr>
            <p:spPr>
              <a:xfrm>
                <a:off x="8914539" y="3837397"/>
                <a:ext cx="590764" cy="57021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H</a:t>
                </a:r>
              </a:p>
            </p:txBody>
          </p:sp>
        </p:grp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7EF97502-C850-4A95-97A4-0E1ACA46D57C}"/>
                </a:ext>
              </a:extLst>
            </p:cNvPr>
            <p:cNvSpPr/>
            <p:nvPr/>
          </p:nvSpPr>
          <p:spPr>
            <a:xfrm rot="1320000">
              <a:off x="3525534" y="2329212"/>
              <a:ext cx="590764" cy="5702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D2035DB2-C827-49EA-B866-9D2533120E21}"/>
                </a:ext>
              </a:extLst>
            </p:cNvPr>
            <p:cNvSpPr/>
            <p:nvPr/>
          </p:nvSpPr>
          <p:spPr>
            <a:xfrm rot="1320000">
              <a:off x="4018506" y="2528385"/>
              <a:ext cx="590764" cy="5702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45A6954-6A07-479F-81B8-2E7A8EDFB15F}"/>
              </a:ext>
            </a:extLst>
          </p:cNvPr>
          <p:cNvGrpSpPr/>
          <p:nvPr/>
        </p:nvGrpSpPr>
        <p:grpSpPr>
          <a:xfrm>
            <a:off x="2086033" y="2064285"/>
            <a:ext cx="1083736" cy="769388"/>
            <a:chOff x="3677934" y="2481612"/>
            <a:chExt cx="1083736" cy="769388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0E64946-2FAA-4A66-B5AB-5EEEF5C1531C}"/>
                </a:ext>
              </a:extLst>
            </p:cNvPr>
            <p:cNvSpPr/>
            <p:nvPr/>
          </p:nvSpPr>
          <p:spPr>
            <a:xfrm rot="1320000">
              <a:off x="3677934" y="2481612"/>
              <a:ext cx="590764" cy="5702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BD5B90C-4748-4409-8EEF-2619F101A7E8}"/>
                </a:ext>
              </a:extLst>
            </p:cNvPr>
            <p:cNvSpPr/>
            <p:nvPr/>
          </p:nvSpPr>
          <p:spPr>
            <a:xfrm rot="1320000">
              <a:off x="4170906" y="2680785"/>
              <a:ext cx="590764" cy="5702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738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20000">
                                      <p:cBhvr>
                                        <p:cTn id="3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biografiasyvidas.com/biografia/l/fotos/lavoisier_antoine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91" y="1407758"/>
            <a:ext cx="4506734" cy="350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3092" y="5044240"/>
            <a:ext cx="5038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Antoine Lavoisier – Old School Chemist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4547937" y="1407757"/>
            <a:ext cx="4247147" cy="2818334"/>
          </a:xfrm>
          <a:prstGeom prst="wedgeRoundRectCallout">
            <a:avLst>
              <a:gd name="adj1" fmla="val -86272"/>
              <a:gd name="adj2" fmla="val -324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Conservation of Mass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  <a:p>
            <a:pPr algn="ctr"/>
            <a:r>
              <a:rPr lang="en-GB" sz="2800" dirty="0">
                <a:solidFill>
                  <a:schemeClr val="tx1"/>
                </a:solidFill>
              </a:rPr>
              <a:t>Mass is neither created nor destroyed during chemical processes. It is conserved.</a:t>
            </a:r>
          </a:p>
        </p:txBody>
      </p:sp>
    </p:spTree>
    <p:extLst>
      <p:ext uri="{BB962C8B-B14F-4D97-AF65-F5344CB8AC3E}">
        <p14:creationId xmlns:p14="http://schemas.microsoft.com/office/powerpoint/2010/main" val="36746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6373C60-981F-46D0-8612-2872CECBB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00" y="105738"/>
            <a:ext cx="8217494" cy="3914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Balance these (if needed);</a:t>
            </a:r>
          </a:p>
          <a:p>
            <a:pPr marL="342900" indent="-342900"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_HCl   +  _CaCO</a:t>
            </a:r>
            <a:r>
              <a:rPr lang="en-GB" baseline="-25000" dirty="0">
                <a:sym typeface="Wingdings" panose="05000000000000000000" pitchFamily="2" charset="2"/>
              </a:rPr>
              <a:t>3</a:t>
            </a:r>
            <a:r>
              <a:rPr lang="en-GB" dirty="0">
                <a:sym typeface="Wingdings" panose="05000000000000000000" pitchFamily="2" charset="2"/>
              </a:rPr>
              <a:t>     _CaCl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  + _CO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  + _H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O</a:t>
            </a:r>
          </a:p>
          <a:p>
            <a:pPr marL="342900" indent="-342900"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_Zn  +  _H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O    _</a:t>
            </a:r>
            <a:r>
              <a:rPr lang="en-GB" dirty="0" err="1">
                <a:sym typeface="Wingdings" panose="05000000000000000000" pitchFamily="2" charset="2"/>
              </a:rPr>
              <a:t>ZnO</a:t>
            </a:r>
            <a:r>
              <a:rPr lang="en-GB" dirty="0">
                <a:sym typeface="Wingdings" panose="05000000000000000000" pitchFamily="2" charset="2"/>
              </a:rPr>
              <a:t>   +  _H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</a:p>
          <a:p>
            <a:pPr marL="342900" indent="-342900"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_Na  + _H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O     _NaOH  +  _H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dirty="0"/>
              <a:t>_Fe</a:t>
            </a:r>
            <a:r>
              <a:rPr lang="en-GB" baseline="-25000" dirty="0"/>
              <a:t>2</a:t>
            </a:r>
            <a:r>
              <a:rPr lang="en-GB" dirty="0"/>
              <a:t>O</a:t>
            </a:r>
            <a:r>
              <a:rPr lang="en-GB" baseline="-25000" dirty="0"/>
              <a:t>3</a:t>
            </a:r>
            <a:r>
              <a:rPr lang="en-GB" dirty="0"/>
              <a:t> +   _C    </a:t>
            </a:r>
            <a:r>
              <a:rPr lang="en-GB" dirty="0">
                <a:sym typeface="Wingdings" panose="05000000000000000000" pitchFamily="2" charset="2"/>
              </a:rPr>
              <a:t>     _CO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  +   _Fe</a:t>
            </a:r>
          </a:p>
          <a:p>
            <a:pPr marL="342900" indent="-342900"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_Mg  +  _H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O    _MgO   +  _H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endParaRPr lang="en-GB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_HCl  + _Ca     _CaCl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   +  _H</a:t>
            </a:r>
            <a:r>
              <a:rPr lang="en-GB" baseline="-25000" dirty="0">
                <a:sym typeface="Wingdings" panose="05000000000000000000" pitchFamily="2" charset="2"/>
              </a:rPr>
              <a:t>2 </a:t>
            </a:r>
          </a:p>
          <a:p>
            <a:pPr marL="342900" indent="-342900"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_Na  +  _H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SO</a:t>
            </a:r>
            <a:r>
              <a:rPr lang="en-GB" baseline="-25000" dirty="0">
                <a:sym typeface="Wingdings" panose="05000000000000000000" pitchFamily="2" charset="2"/>
              </a:rPr>
              <a:t>4</a:t>
            </a:r>
            <a:r>
              <a:rPr lang="en-GB" dirty="0">
                <a:sym typeface="Wingdings" panose="05000000000000000000" pitchFamily="2" charset="2"/>
              </a:rPr>
              <a:t>    _Na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SO</a:t>
            </a:r>
            <a:r>
              <a:rPr lang="en-GB" baseline="-25000" dirty="0">
                <a:sym typeface="Wingdings" panose="05000000000000000000" pitchFamily="2" charset="2"/>
              </a:rPr>
              <a:t>4</a:t>
            </a:r>
            <a:r>
              <a:rPr lang="en-GB" dirty="0">
                <a:sym typeface="Wingdings" panose="05000000000000000000" pitchFamily="2" charset="2"/>
              </a:rPr>
              <a:t>  + _H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endParaRPr lang="en-GB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_Al  +  _Cl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   _AlCl</a:t>
            </a:r>
            <a:r>
              <a:rPr lang="en-GB" baseline="-25000" dirty="0">
                <a:sym typeface="Wingdings" panose="05000000000000000000" pitchFamily="2" charset="2"/>
              </a:rPr>
              <a:t>3</a:t>
            </a:r>
          </a:p>
          <a:p>
            <a:pPr marL="342900" indent="-342900"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_Al  +  _O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   _Al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O</a:t>
            </a:r>
            <a:r>
              <a:rPr lang="en-GB" baseline="-25000" dirty="0">
                <a:sym typeface="Wingdings" panose="05000000000000000000" pitchFamily="2" charset="2"/>
              </a:rPr>
              <a:t>3</a:t>
            </a:r>
          </a:p>
          <a:p>
            <a:pPr marL="342900" indent="-342900">
              <a:buAutoNum type="arabicPeriod"/>
            </a:pPr>
            <a:r>
              <a:rPr lang="en-GB" baseline="-25000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_Mg + _HNO</a:t>
            </a:r>
            <a:r>
              <a:rPr lang="en-GB" baseline="-25000" dirty="0">
                <a:sym typeface="Wingdings" panose="05000000000000000000" pitchFamily="2" charset="2"/>
              </a:rPr>
              <a:t>3</a:t>
            </a:r>
            <a:r>
              <a:rPr lang="en-GB" dirty="0">
                <a:sym typeface="Wingdings" panose="05000000000000000000" pitchFamily="2" charset="2"/>
              </a:rPr>
              <a:t>  _Mg(NO</a:t>
            </a:r>
            <a:r>
              <a:rPr lang="en-GB" baseline="-25000" dirty="0">
                <a:sym typeface="Wingdings" panose="05000000000000000000" pitchFamily="2" charset="2"/>
              </a:rPr>
              <a:t>3</a:t>
            </a:r>
            <a:r>
              <a:rPr lang="en-GB" dirty="0">
                <a:sym typeface="Wingdings" panose="05000000000000000000" pitchFamily="2" charset="2"/>
              </a:rPr>
              <a:t>)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 + _H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endParaRPr lang="en-GB" baseline="-25000" dirty="0"/>
          </a:p>
          <a:p>
            <a:pPr lvl="1"/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122370" y="1717708"/>
            <a:ext cx="2776533" cy="31085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Remember you can only place numbers </a:t>
            </a:r>
            <a:r>
              <a:rPr lang="en-GB" sz="2800" b="1" dirty="0"/>
              <a:t>in front</a:t>
            </a:r>
            <a:r>
              <a:rPr lang="en-GB" sz="2800" dirty="0"/>
              <a:t> of the elements/ compounds, not in the middle of the formulae.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69760" y="5921265"/>
            <a:ext cx="9079106" cy="830997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Challenge: Butene (C</a:t>
            </a:r>
            <a:r>
              <a:rPr lang="en-GB" sz="2400" baseline="-25000" dirty="0"/>
              <a:t>4</a:t>
            </a:r>
            <a:r>
              <a:rPr lang="en-GB" sz="2400" dirty="0"/>
              <a:t>H</a:t>
            </a:r>
            <a:r>
              <a:rPr lang="en-GB" sz="2400" baseline="-25000" dirty="0"/>
              <a:t>8</a:t>
            </a:r>
            <a:r>
              <a:rPr lang="en-GB" sz="2400" dirty="0"/>
              <a:t>) reacts with oxygen (O</a:t>
            </a:r>
            <a:r>
              <a:rPr lang="en-GB" sz="2400" baseline="-25000" dirty="0"/>
              <a:t>2</a:t>
            </a:r>
            <a:r>
              <a:rPr lang="en-GB" sz="2400" dirty="0"/>
              <a:t>) to form carbon dioxide and water. Construct a balanced symbol equation</a:t>
            </a:r>
            <a:endParaRPr lang="en-GB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3080550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6373C60-981F-46D0-8612-2872CECBB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15" y="441146"/>
            <a:ext cx="8851970" cy="4817333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GB" sz="2700" dirty="0">
                <a:sym typeface="Wingdings" panose="05000000000000000000" pitchFamily="2" charset="2"/>
              </a:rPr>
              <a:t>    </a:t>
            </a:r>
            <a:r>
              <a:rPr lang="en-GB" sz="2700" dirty="0" err="1">
                <a:sym typeface="Wingdings" panose="05000000000000000000" pitchFamily="2" charset="2"/>
              </a:rPr>
              <a:t>HCl</a:t>
            </a:r>
            <a:r>
              <a:rPr lang="en-GB" sz="2700" dirty="0">
                <a:sym typeface="Wingdings" panose="05000000000000000000" pitchFamily="2" charset="2"/>
              </a:rPr>
              <a:t>   +   CaCO</a:t>
            </a:r>
            <a:r>
              <a:rPr lang="en-GB" sz="2700" baseline="-25000" dirty="0">
                <a:sym typeface="Wingdings" panose="05000000000000000000" pitchFamily="2" charset="2"/>
              </a:rPr>
              <a:t>3</a:t>
            </a:r>
            <a:r>
              <a:rPr lang="en-GB" sz="2700" dirty="0">
                <a:sym typeface="Wingdings" panose="05000000000000000000" pitchFamily="2" charset="2"/>
              </a:rPr>
              <a:t>      CaCl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r>
              <a:rPr lang="en-GB" sz="2700" dirty="0">
                <a:sym typeface="Wingdings" panose="05000000000000000000" pitchFamily="2" charset="2"/>
              </a:rPr>
              <a:t>  + CO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r>
              <a:rPr lang="en-GB" sz="2700" dirty="0">
                <a:sym typeface="Wingdings" panose="05000000000000000000" pitchFamily="2" charset="2"/>
              </a:rPr>
              <a:t>  +H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r>
              <a:rPr lang="en-GB" sz="2700" dirty="0">
                <a:sym typeface="Wingdings" panose="05000000000000000000" pitchFamily="2" charset="2"/>
              </a:rPr>
              <a:t>O</a:t>
            </a:r>
          </a:p>
          <a:p>
            <a:pPr marL="342900" indent="-342900">
              <a:buAutoNum type="arabicPeriod"/>
            </a:pPr>
            <a:r>
              <a:rPr lang="en-GB" sz="2700" dirty="0">
                <a:sym typeface="Wingdings" panose="05000000000000000000" pitchFamily="2" charset="2"/>
              </a:rPr>
              <a:t>    Zn  +  H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r>
              <a:rPr lang="en-GB" sz="2700" dirty="0">
                <a:sym typeface="Wingdings" panose="05000000000000000000" pitchFamily="2" charset="2"/>
              </a:rPr>
              <a:t>O    </a:t>
            </a:r>
            <a:r>
              <a:rPr lang="en-GB" sz="2700" dirty="0" err="1">
                <a:sym typeface="Wingdings" panose="05000000000000000000" pitchFamily="2" charset="2"/>
              </a:rPr>
              <a:t>ZnO</a:t>
            </a:r>
            <a:r>
              <a:rPr lang="en-GB" sz="2700" dirty="0">
                <a:sym typeface="Wingdings" panose="05000000000000000000" pitchFamily="2" charset="2"/>
              </a:rPr>
              <a:t>   +  H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</a:p>
          <a:p>
            <a:pPr marL="342900" indent="-342900">
              <a:buAutoNum type="arabicPeriod"/>
            </a:pPr>
            <a:r>
              <a:rPr lang="en-GB" sz="2700" dirty="0">
                <a:sym typeface="Wingdings" panose="05000000000000000000" pitchFamily="2" charset="2"/>
              </a:rPr>
              <a:t>    Na  +  H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r>
              <a:rPr lang="en-GB" sz="2700" dirty="0">
                <a:sym typeface="Wingdings" panose="05000000000000000000" pitchFamily="2" charset="2"/>
              </a:rPr>
              <a:t>O     NaOH  +   H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sz="2700" dirty="0"/>
              <a:t>    Fe</a:t>
            </a:r>
            <a:r>
              <a:rPr lang="en-GB" sz="2700" baseline="-25000" dirty="0"/>
              <a:t>2</a:t>
            </a:r>
            <a:r>
              <a:rPr lang="en-GB" sz="2700" dirty="0"/>
              <a:t>O</a:t>
            </a:r>
            <a:r>
              <a:rPr lang="en-GB" sz="2700" baseline="-25000" dirty="0"/>
              <a:t>3</a:t>
            </a:r>
            <a:r>
              <a:rPr lang="en-GB" sz="2700" dirty="0"/>
              <a:t> +   C    </a:t>
            </a:r>
            <a:r>
              <a:rPr lang="en-GB" sz="2700" dirty="0">
                <a:sym typeface="Wingdings" panose="05000000000000000000" pitchFamily="2" charset="2"/>
              </a:rPr>
              <a:t>     CO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r>
              <a:rPr lang="en-GB" sz="2700" dirty="0">
                <a:sym typeface="Wingdings" panose="05000000000000000000" pitchFamily="2" charset="2"/>
              </a:rPr>
              <a:t>  +    Fe</a:t>
            </a:r>
          </a:p>
          <a:p>
            <a:pPr marL="342900" indent="-342900">
              <a:buAutoNum type="arabicPeriod"/>
            </a:pPr>
            <a:r>
              <a:rPr lang="en-GB" sz="2700" dirty="0">
                <a:sym typeface="Wingdings" panose="05000000000000000000" pitchFamily="2" charset="2"/>
              </a:rPr>
              <a:t>    Mg  +  H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r>
              <a:rPr lang="en-GB" sz="2700" dirty="0">
                <a:sym typeface="Wingdings" panose="05000000000000000000" pitchFamily="2" charset="2"/>
              </a:rPr>
              <a:t>O    MgO   +   H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endParaRPr lang="en-GB" sz="2700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en-GB" sz="2700" dirty="0">
                <a:sym typeface="Wingdings" panose="05000000000000000000" pitchFamily="2" charset="2"/>
              </a:rPr>
              <a:t>    </a:t>
            </a:r>
            <a:r>
              <a:rPr lang="en-GB" sz="2700" dirty="0" err="1">
                <a:sym typeface="Wingdings" panose="05000000000000000000" pitchFamily="2" charset="2"/>
              </a:rPr>
              <a:t>HCl</a:t>
            </a:r>
            <a:r>
              <a:rPr lang="en-GB" sz="2700" dirty="0">
                <a:sym typeface="Wingdings" panose="05000000000000000000" pitchFamily="2" charset="2"/>
              </a:rPr>
              <a:t>   + Ca     CaCl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r>
              <a:rPr lang="en-GB" sz="2700" dirty="0">
                <a:sym typeface="Wingdings" panose="05000000000000000000" pitchFamily="2" charset="2"/>
              </a:rPr>
              <a:t>   +   H</a:t>
            </a:r>
            <a:r>
              <a:rPr lang="en-GB" sz="2700" baseline="-25000" dirty="0">
                <a:sym typeface="Wingdings" panose="05000000000000000000" pitchFamily="2" charset="2"/>
              </a:rPr>
              <a:t>2 </a:t>
            </a:r>
          </a:p>
          <a:p>
            <a:pPr marL="342900" indent="-342900">
              <a:buAutoNum type="arabicPeriod"/>
            </a:pPr>
            <a:r>
              <a:rPr lang="en-GB" sz="2700" dirty="0">
                <a:sym typeface="Wingdings" panose="05000000000000000000" pitchFamily="2" charset="2"/>
              </a:rPr>
              <a:t>    Na  +   H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r>
              <a:rPr lang="en-GB" sz="2700" dirty="0">
                <a:sym typeface="Wingdings" panose="05000000000000000000" pitchFamily="2" charset="2"/>
              </a:rPr>
              <a:t>SO</a:t>
            </a:r>
            <a:r>
              <a:rPr lang="en-GB" sz="2700" baseline="-25000" dirty="0">
                <a:sym typeface="Wingdings" panose="05000000000000000000" pitchFamily="2" charset="2"/>
              </a:rPr>
              <a:t>4</a:t>
            </a:r>
            <a:r>
              <a:rPr lang="en-GB" sz="2700" dirty="0">
                <a:sym typeface="Wingdings" panose="05000000000000000000" pitchFamily="2" charset="2"/>
              </a:rPr>
              <a:t>     Na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r>
              <a:rPr lang="en-GB" sz="2700" dirty="0">
                <a:sym typeface="Wingdings" panose="05000000000000000000" pitchFamily="2" charset="2"/>
              </a:rPr>
              <a:t>SO</a:t>
            </a:r>
            <a:r>
              <a:rPr lang="en-GB" sz="2700" baseline="-25000" dirty="0">
                <a:sym typeface="Wingdings" panose="05000000000000000000" pitchFamily="2" charset="2"/>
              </a:rPr>
              <a:t>4</a:t>
            </a:r>
            <a:r>
              <a:rPr lang="en-GB" sz="2700" dirty="0">
                <a:sym typeface="Wingdings" panose="05000000000000000000" pitchFamily="2" charset="2"/>
              </a:rPr>
              <a:t>  + H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endParaRPr lang="en-GB" sz="2700" dirty="0">
              <a:sym typeface="Wingdings" panose="05000000000000000000" pitchFamily="2" charset="2"/>
            </a:endParaRPr>
          </a:p>
          <a:p>
            <a:pPr marL="342900" indent="-342900">
              <a:buAutoNum type="arabicPeriod"/>
            </a:pPr>
            <a:r>
              <a:rPr lang="en-GB" sz="2700" dirty="0">
                <a:sym typeface="Wingdings" panose="05000000000000000000" pitchFamily="2" charset="2"/>
              </a:rPr>
              <a:t>    Al  +  Cl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r>
              <a:rPr lang="en-GB" sz="2700" dirty="0">
                <a:sym typeface="Wingdings" panose="05000000000000000000" pitchFamily="2" charset="2"/>
              </a:rPr>
              <a:t>     AlCl</a:t>
            </a:r>
            <a:r>
              <a:rPr lang="en-GB" sz="2700" baseline="-25000" dirty="0">
                <a:sym typeface="Wingdings" panose="05000000000000000000" pitchFamily="2" charset="2"/>
              </a:rPr>
              <a:t>3</a:t>
            </a:r>
          </a:p>
          <a:p>
            <a:pPr marL="342900" indent="-342900">
              <a:buAutoNum type="arabicPeriod"/>
            </a:pPr>
            <a:r>
              <a:rPr lang="en-GB" sz="2700" dirty="0">
                <a:sym typeface="Wingdings" panose="05000000000000000000" pitchFamily="2" charset="2"/>
              </a:rPr>
              <a:t>    Al  +   O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r>
              <a:rPr lang="en-GB" sz="2700" dirty="0">
                <a:sym typeface="Wingdings" panose="05000000000000000000" pitchFamily="2" charset="2"/>
              </a:rPr>
              <a:t>    Al</a:t>
            </a:r>
            <a:r>
              <a:rPr lang="en-GB" sz="2700" baseline="-25000" dirty="0">
                <a:sym typeface="Wingdings" panose="05000000000000000000" pitchFamily="2" charset="2"/>
              </a:rPr>
              <a:t>2</a:t>
            </a:r>
            <a:r>
              <a:rPr lang="en-GB" sz="2700" dirty="0">
                <a:sym typeface="Wingdings" panose="05000000000000000000" pitchFamily="2" charset="2"/>
              </a:rPr>
              <a:t>O</a:t>
            </a:r>
            <a:r>
              <a:rPr lang="en-GB" sz="2700" baseline="-25000" dirty="0">
                <a:sym typeface="Wingdings" panose="05000000000000000000" pitchFamily="2" charset="2"/>
              </a:rPr>
              <a:t>3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baseline="-25000" dirty="0">
                <a:sym typeface="Wingdings" panose="05000000000000000000" pitchFamily="2" charset="2"/>
              </a:rPr>
              <a:t>    </a:t>
            </a:r>
            <a:r>
              <a:rPr lang="en-GB" dirty="0">
                <a:sym typeface="Wingdings" panose="05000000000000000000" pitchFamily="2" charset="2"/>
              </a:rPr>
              <a:t>Mg +   HNO</a:t>
            </a:r>
            <a:r>
              <a:rPr lang="en-GB" baseline="-25000" dirty="0">
                <a:sym typeface="Wingdings" panose="05000000000000000000" pitchFamily="2" charset="2"/>
              </a:rPr>
              <a:t>3</a:t>
            </a:r>
            <a:r>
              <a:rPr lang="en-GB" dirty="0">
                <a:sym typeface="Wingdings" panose="05000000000000000000" pitchFamily="2" charset="2"/>
              </a:rPr>
              <a:t>     Mg(NO</a:t>
            </a:r>
            <a:r>
              <a:rPr lang="en-GB" baseline="-25000" dirty="0">
                <a:sym typeface="Wingdings" panose="05000000000000000000" pitchFamily="2" charset="2"/>
              </a:rPr>
              <a:t>3</a:t>
            </a:r>
            <a:r>
              <a:rPr lang="en-GB" dirty="0">
                <a:sym typeface="Wingdings" panose="05000000000000000000" pitchFamily="2" charset="2"/>
              </a:rPr>
              <a:t>)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r>
              <a:rPr lang="en-GB" dirty="0">
                <a:sym typeface="Wingdings" panose="05000000000000000000" pitchFamily="2" charset="2"/>
              </a:rPr>
              <a:t> +  H</a:t>
            </a:r>
            <a:r>
              <a:rPr lang="en-GB" baseline="-25000" dirty="0">
                <a:sym typeface="Wingdings" panose="05000000000000000000" pitchFamily="2" charset="2"/>
              </a:rPr>
              <a:t>2</a:t>
            </a:r>
            <a:endParaRPr lang="en-GB" baseline="-25000" dirty="0"/>
          </a:p>
          <a:p>
            <a:pPr marL="342900" indent="-342900">
              <a:buAutoNum type="arabicPeriod"/>
            </a:pPr>
            <a:endParaRPr lang="en-GB" sz="2700" dirty="0"/>
          </a:p>
          <a:p>
            <a:pPr lvl="1"/>
            <a:endParaRPr lang="en-GB" sz="2700" dirty="0"/>
          </a:p>
        </p:txBody>
      </p:sp>
      <p:sp>
        <p:nvSpPr>
          <p:cNvPr id="5" name="TextBox 4"/>
          <p:cNvSpPr txBox="1"/>
          <p:nvPr/>
        </p:nvSpPr>
        <p:spPr>
          <a:xfrm>
            <a:off x="600535" y="410801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2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46758" y="908422"/>
            <a:ext cx="33240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Already balanced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8157" y="1408410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2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07004" y="1399079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2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53692" y="1399079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2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89753" y="1898545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3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90177" y="1898545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3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777" y="1890924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2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52291" y="1890923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4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98860" y="2413771"/>
            <a:ext cx="33240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Already balanced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2916" y="2888014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2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0535" y="3386423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2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46143" y="3889960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2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8155" y="3885686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2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82420" y="3889960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3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53762" y="4381942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2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61283" y="4391175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3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2707" y="4386829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4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813693-4CBB-4BA3-B8EF-DE4DFE5C690F}"/>
              </a:ext>
            </a:extLst>
          </p:cNvPr>
          <p:cNvSpPr txBox="1"/>
          <p:nvPr/>
        </p:nvSpPr>
        <p:spPr>
          <a:xfrm>
            <a:off x="1590615" y="4884770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2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20F194-F6E9-41C9-9310-B4C391E04F76}"/>
              </a:ext>
            </a:extLst>
          </p:cNvPr>
          <p:cNvSpPr txBox="1"/>
          <p:nvPr/>
        </p:nvSpPr>
        <p:spPr>
          <a:xfrm>
            <a:off x="3161204" y="4884770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2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154A3E4-E2C8-4524-9E2E-C21BEA6D9990}"/>
              </a:ext>
            </a:extLst>
          </p:cNvPr>
          <p:cNvSpPr txBox="1"/>
          <p:nvPr/>
        </p:nvSpPr>
        <p:spPr>
          <a:xfrm>
            <a:off x="620632" y="4892390"/>
            <a:ext cx="2630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2</a:t>
            </a:r>
            <a:endParaRPr lang="en-GB" sz="1350" b="1" dirty="0">
              <a:solidFill>
                <a:srgbClr val="0070C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6946C42-99A4-4BE5-9280-74818AB4ABFE}"/>
              </a:ext>
            </a:extLst>
          </p:cNvPr>
          <p:cNvSpPr/>
          <p:nvPr/>
        </p:nvSpPr>
        <p:spPr>
          <a:xfrm>
            <a:off x="109695" y="0"/>
            <a:ext cx="2703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SELF-ASSESS IN RED</a:t>
            </a:r>
            <a:endParaRPr lang="en-GB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569657-8FCD-4861-9A65-405B56530AA6}"/>
              </a:ext>
            </a:extLst>
          </p:cNvPr>
          <p:cNvSpPr txBox="1"/>
          <p:nvPr/>
        </p:nvSpPr>
        <p:spPr>
          <a:xfrm>
            <a:off x="13593" y="5481725"/>
            <a:ext cx="9079106" cy="1323439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Challenge: Butene (C</a:t>
            </a:r>
            <a:r>
              <a:rPr lang="en-GB" sz="2400" baseline="-25000" dirty="0"/>
              <a:t>4</a:t>
            </a:r>
            <a:r>
              <a:rPr lang="en-GB" sz="2400" dirty="0"/>
              <a:t>H</a:t>
            </a:r>
            <a:r>
              <a:rPr lang="en-GB" sz="2400" baseline="-25000" dirty="0"/>
              <a:t>8</a:t>
            </a:r>
            <a:r>
              <a:rPr lang="en-GB" sz="2400" dirty="0"/>
              <a:t>) reacts with oxygen (O</a:t>
            </a:r>
            <a:r>
              <a:rPr lang="en-GB" sz="2400" baseline="-25000" dirty="0"/>
              <a:t>2</a:t>
            </a:r>
            <a:r>
              <a:rPr lang="en-GB" sz="2400" dirty="0"/>
              <a:t>) to form carbon dioxide and water. Construct a balanced symbol equation</a:t>
            </a:r>
          </a:p>
          <a:p>
            <a:pPr algn="ctr"/>
            <a:r>
              <a:rPr lang="en-GB" sz="3200" b="1" dirty="0"/>
              <a:t>C</a:t>
            </a:r>
            <a:r>
              <a:rPr lang="en-GB" sz="3200" b="1" baseline="-25000" dirty="0"/>
              <a:t>4</a:t>
            </a:r>
            <a:r>
              <a:rPr lang="en-GB" sz="3200" b="1" dirty="0"/>
              <a:t>H</a:t>
            </a:r>
            <a:r>
              <a:rPr lang="en-GB" sz="3200" b="1" baseline="-25000" dirty="0"/>
              <a:t>8</a:t>
            </a:r>
            <a:r>
              <a:rPr lang="en-GB" sz="3200" b="1" dirty="0"/>
              <a:t> + 6O</a:t>
            </a:r>
            <a:r>
              <a:rPr lang="en-GB" sz="3200" b="1" baseline="-25000" dirty="0"/>
              <a:t>2</a:t>
            </a:r>
            <a:r>
              <a:rPr lang="en-GB" sz="3200" b="1" dirty="0"/>
              <a:t> </a:t>
            </a:r>
            <a:r>
              <a:rPr lang="en-GB" sz="3200" b="1" dirty="0">
                <a:sym typeface="Wingdings" panose="05000000000000000000" pitchFamily="2" charset="2"/>
              </a:rPr>
              <a:t> 4CO</a:t>
            </a:r>
            <a:r>
              <a:rPr lang="en-GB" sz="3200" b="1" baseline="-25000" dirty="0">
                <a:sym typeface="Wingdings" panose="05000000000000000000" pitchFamily="2" charset="2"/>
              </a:rPr>
              <a:t>2</a:t>
            </a:r>
            <a:r>
              <a:rPr lang="en-GB" sz="3200" b="1" dirty="0">
                <a:sym typeface="Wingdings" panose="05000000000000000000" pitchFamily="2" charset="2"/>
              </a:rPr>
              <a:t> + 4H</a:t>
            </a:r>
            <a:r>
              <a:rPr lang="en-GB" sz="3200" b="1" baseline="-25000" dirty="0">
                <a:sym typeface="Wingdings" panose="05000000000000000000" pitchFamily="2" charset="2"/>
              </a:rPr>
              <a:t>2</a:t>
            </a:r>
            <a:r>
              <a:rPr lang="en-GB" sz="3200" b="1" dirty="0">
                <a:sym typeface="Wingdings" panose="05000000000000000000" pitchFamily="2" charset="2"/>
              </a:rPr>
              <a:t>O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3451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A4D12-01FB-4211-A087-0C1C75152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81" y="-236269"/>
            <a:ext cx="8946037" cy="1325563"/>
          </a:xfrm>
        </p:spPr>
        <p:txBody>
          <a:bodyPr>
            <a:normAutofit/>
          </a:bodyPr>
          <a:lstStyle/>
          <a:p>
            <a:r>
              <a:rPr lang="en-GB" sz="3600" dirty="0"/>
              <a:t>Calculating the mass of reactants or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51FA9-7D48-4785-BDE7-42D450AEA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81" y="1000260"/>
            <a:ext cx="8818776" cy="575352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If 20 g of sodium reacts with 40 g of oxygen, how much sodium oxide will be produced?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	</a:t>
            </a:r>
            <a:r>
              <a:rPr lang="en-GB" sz="4000" dirty="0"/>
              <a:t>4Na + O</a:t>
            </a:r>
            <a:r>
              <a:rPr lang="en-GB" sz="4000" baseline="-25000" dirty="0"/>
              <a:t>2</a:t>
            </a:r>
            <a:r>
              <a:rPr lang="en-GB" sz="4000" dirty="0"/>
              <a:t> </a:t>
            </a:r>
            <a:r>
              <a:rPr lang="en-GB" sz="4000" dirty="0">
                <a:sym typeface="Wingdings" panose="05000000000000000000" pitchFamily="2" charset="2"/>
              </a:rPr>
              <a:t> 2Na</a:t>
            </a:r>
            <a:r>
              <a:rPr lang="en-GB" sz="4000" baseline="-25000" dirty="0">
                <a:sym typeface="Wingdings" panose="05000000000000000000" pitchFamily="2" charset="2"/>
              </a:rPr>
              <a:t>2</a:t>
            </a:r>
            <a:r>
              <a:rPr lang="en-GB" sz="4000" dirty="0">
                <a:sym typeface="Wingdings" panose="05000000000000000000" pitchFamily="2" charset="2"/>
              </a:rPr>
              <a:t>O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C3ABA5-D730-4377-8FD8-C572296D28BC}"/>
              </a:ext>
            </a:extLst>
          </p:cNvPr>
          <p:cNvSpPr txBox="1"/>
          <p:nvPr/>
        </p:nvSpPr>
        <p:spPr>
          <a:xfrm>
            <a:off x="3042501" y="2971893"/>
            <a:ext cx="933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20 g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036A46-5D36-4BEC-9A71-CA41656ACADA}"/>
              </a:ext>
            </a:extLst>
          </p:cNvPr>
          <p:cNvSpPr txBox="1"/>
          <p:nvPr/>
        </p:nvSpPr>
        <p:spPr>
          <a:xfrm>
            <a:off x="4105372" y="2999860"/>
            <a:ext cx="933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40 g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20B2FE-7FD7-4B67-9E19-74B8178B4464}"/>
              </a:ext>
            </a:extLst>
          </p:cNvPr>
          <p:cNvSpPr txBox="1"/>
          <p:nvPr/>
        </p:nvSpPr>
        <p:spPr>
          <a:xfrm>
            <a:off x="5787272" y="2999860"/>
            <a:ext cx="933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?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C04CAB9A-3299-47F8-93B1-488D486DAFA1}"/>
              </a:ext>
            </a:extLst>
          </p:cNvPr>
          <p:cNvSpPr/>
          <p:nvPr/>
        </p:nvSpPr>
        <p:spPr>
          <a:xfrm rot="5400000">
            <a:off x="3885223" y="2578685"/>
            <a:ext cx="440297" cy="215638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F0B9B0-24E5-471B-921E-EACFAEA9679B}"/>
              </a:ext>
            </a:extLst>
          </p:cNvPr>
          <p:cNvSpPr txBox="1"/>
          <p:nvPr/>
        </p:nvSpPr>
        <p:spPr>
          <a:xfrm>
            <a:off x="3160335" y="3993533"/>
            <a:ext cx="18900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Mass of reactants = 60 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A00CE9-F74B-43F4-ACC8-667909ED2A86}"/>
              </a:ext>
            </a:extLst>
          </p:cNvPr>
          <p:cNvSpPr txBox="1"/>
          <p:nvPr/>
        </p:nvSpPr>
        <p:spPr>
          <a:xfrm>
            <a:off x="292230" y="5419625"/>
            <a:ext cx="85595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You cannot create or destroy mass in a reaction so the mass of product(s) must be the same as the mass of the reactants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5AF2D2-006D-44B3-B864-A1C5BDEB87FE}"/>
              </a:ext>
            </a:extLst>
          </p:cNvPr>
          <p:cNvSpPr txBox="1"/>
          <p:nvPr/>
        </p:nvSpPr>
        <p:spPr>
          <a:xfrm>
            <a:off x="5779022" y="2999134"/>
            <a:ext cx="93325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60 g</a:t>
            </a:r>
            <a:endParaRPr lang="en-GB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48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 animBg="1"/>
      <p:bldP spid="10" grpId="0"/>
      <p:bldP spid="11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782B5-8B6F-4098-B7AC-4C69CFB30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006" y="0"/>
            <a:ext cx="7886700" cy="1325563"/>
          </a:xfrm>
        </p:spPr>
        <p:txBody>
          <a:bodyPr/>
          <a:lstStyle/>
          <a:p>
            <a:r>
              <a:rPr lang="en-GB" u="sng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95877-6BFE-487F-9B40-BF66F7FA1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006" y="1137469"/>
            <a:ext cx="8621988" cy="54895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45 g of ethene reacts with oxygen to produce 30 g of water and 40 g of carbon dioxide. How much oxygen reacted in this reaction?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B1E2A6-FC44-48A2-8FBA-B8B201D15A59}"/>
              </a:ext>
            </a:extLst>
          </p:cNvPr>
          <p:cNvSpPr txBox="1"/>
          <p:nvPr/>
        </p:nvSpPr>
        <p:spPr>
          <a:xfrm>
            <a:off x="1310326" y="2721250"/>
            <a:ext cx="7041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C</a:t>
            </a:r>
            <a:r>
              <a:rPr lang="en-GB" sz="3600" baseline="-25000" dirty="0"/>
              <a:t>2</a:t>
            </a:r>
            <a:r>
              <a:rPr lang="en-GB" sz="3600" dirty="0"/>
              <a:t>H</a:t>
            </a:r>
            <a:r>
              <a:rPr lang="en-GB" sz="3600" baseline="-25000" dirty="0"/>
              <a:t>4</a:t>
            </a:r>
            <a:r>
              <a:rPr lang="en-GB" sz="3600" dirty="0"/>
              <a:t> + 3O</a:t>
            </a:r>
            <a:r>
              <a:rPr lang="en-GB" sz="3600" baseline="-25000" dirty="0"/>
              <a:t>2</a:t>
            </a:r>
            <a:r>
              <a:rPr lang="en-GB" sz="3600" dirty="0"/>
              <a:t> </a:t>
            </a:r>
            <a:r>
              <a:rPr lang="en-GB" sz="3600" dirty="0">
                <a:sym typeface="Wingdings" panose="05000000000000000000" pitchFamily="2" charset="2"/>
              </a:rPr>
              <a:t> 2CO</a:t>
            </a:r>
            <a:r>
              <a:rPr lang="en-GB" sz="3600" baseline="-25000" dirty="0">
                <a:sym typeface="Wingdings" panose="05000000000000000000" pitchFamily="2" charset="2"/>
              </a:rPr>
              <a:t>2</a:t>
            </a:r>
            <a:r>
              <a:rPr lang="en-GB" sz="3600" dirty="0">
                <a:sym typeface="Wingdings" panose="05000000000000000000" pitchFamily="2" charset="2"/>
              </a:rPr>
              <a:t> + 2H</a:t>
            </a:r>
            <a:r>
              <a:rPr lang="en-GB" sz="3600" baseline="-25000" dirty="0">
                <a:sym typeface="Wingdings" panose="05000000000000000000" pitchFamily="2" charset="2"/>
              </a:rPr>
              <a:t>2</a:t>
            </a:r>
            <a:r>
              <a:rPr lang="en-GB" sz="3600" dirty="0">
                <a:sym typeface="Wingdings" panose="05000000000000000000" pitchFamily="2" charset="2"/>
              </a:rPr>
              <a:t>O</a:t>
            </a:r>
            <a:endParaRPr lang="en-GB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21991D-BD16-459B-806D-FA77EB543EFB}"/>
              </a:ext>
            </a:extLst>
          </p:cNvPr>
          <p:cNvSpPr txBox="1"/>
          <p:nvPr/>
        </p:nvSpPr>
        <p:spPr>
          <a:xfrm>
            <a:off x="2309567" y="3429000"/>
            <a:ext cx="105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45 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33F8B4-A559-41B3-83CF-5D8D8F1307B8}"/>
              </a:ext>
            </a:extLst>
          </p:cNvPr>
          <p:cNvSpPr txBox="1"/>
          <p:nvPr/>
        </p:nvSpPr>
        <p:spPr>
          <a:xfrm>
            <a:off x="5068379" y="3428999"/>
            <a:ext cx="105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40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ABF1EB-E2ED-44C8-9A48-E01D764EC6C4}"/>
              </a:ext>
            </a:extLst>
          </p:cNvPr>
          <p:cNvSpPr txBox="1"/>
          <p:nvPr/>
        </p:nvSpPr>
        <p:spPr>
          <a:xfrm>
            <a:off x="6447785" y="3428999"/>
            <a:ext cx="105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30 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F53200-815F-4A9B-B0B5-34D12C20A939}"/>
              </a:ext>
            </a:extLst>
          </p:cNvPr>
          <p:cNvSpPr txBox="1"/>
          <p:nvPr/>
        </p:nvSpPr>
        <p:spPr>
          <a:xfrm>
            <a:off x="3547721" y="3428999"/>
            <a:ext cx="105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BC2751E4-C552-4AC5-BEB4-0366F31F22AB}"/>
              </a:ext>
            </a:extLst>
          </p:cNvPr>
          <p:cNvSpPr/>
          <p:nvPr/>
        </p:nvSpPr>
        <p:spPr>
          <a:xfrm rot="5400000">
            <a:off x="5949916" y="3090202"/>
            <a:ext cx="440297" cy="215638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BF3C26-73D1-4910-88F7-0303AB4AD52D}"/>
              </a:ext>
            </a:extLst>
          </p:cNvPr>
          <p:cNvSpPr txBox="1"/>
          <p:nvPr/>
        </p:nvSpPr>
        <p:spPr>
          <a:xfrm>
            <a:off x="4986446" y="4505050"/>
            <a:ext cx="29226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Mass of products = 70 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24A26B-92EC-4230-8456-6FE9A5592324}"/>
              </a:ext>
            </a:extLst>
          </p:cNvPr>
          <p:cNvSpPr txBox="1"/>
          <p:nvPr/>
        </p:nvSpPr>
        <p:spPr>
          <a:xfrm>
            <a:off x="414779" y="5542961"/>
            <a:ext cx="6833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2060"/>
                </a:solidFill>
              </a:rPr>
              <a:t>Mass of reactants = 70 g</a:t>
            </a:r>
          </a:p>
          <a:p>
            <a:r>
              <a:rPr lang="en-GB" sz="3200" b="1" dirty="0">
                <a:solidFill>
                  <a:srgbClr val="002060"/>
                </a:solidFill>
              </a:rPr>
              <a:t>Mass of oxygen = 70 g – 45 g = 25 g</a:t>
            </a:r>
          </a:p>
        </p:txBody>
      </p:sp>
    </p:spTree>
    <p:extLst>
      <p:ext uri="{BB962C8B-B14F-4D97-AF65-F5344CB8AC3E}">
        <p14:creationId xmlns:p14="http://schemas.microsoft.com/office/powerpoint/2010/main" val="302555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4" grpId="0" animBg="1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S4 Oct 17" id="{FB251E51-7448-4CDE-B8D2-E720F6A9ACED}" vid="{4EBA18BA-9BB9-4F27-B7D6-EA505661EF0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11" ma:contentTypeDescription="Create a new document." ma:contentTypeScope="" ma:versionID="2f7f06e0048ca94346dbef784c647201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21c465b36c7150a89b3ab222f12bea40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D7ECEB-7431-4D69-BCA5-2342A655E439}"/>
</file>

<file path=customXml/itemProps2.xml><?xml version="1.0" encoding="utf-8"?>
<ds:datastoreItem xmlns:ds="http://schemas.openxmlformats.org/officeDocument/2006/customXml" ds:itemID="{68A7487E-B117-4283-83A5-6B95372386CE}"/>
</file>

<file path=customXml/itemProps3.xml><?xml version="1.0" encoding="utf-8"?>
<ds:datastoreItem xmlns:ds="http://schemas.openxmlformats.org/officeDocument/2006/customXml" ds:itemID="{535BA650-3402-47A2-A7B5-C54AD46FCCA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690</TotalTime>
  <Words>1003</Words>
  <Application>Microsoft Office PowerPoint</Application>
  <PresentationFormat>On-screen Show (4:3)</PresentationFormat>
  <Paragraphs>185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Gill Sans MT</vt:lpstr>
      <vt:lpstr>Times New Roman</vt:lpstr>
      <vt:lpstr>Wingdings</vt:lpstr>
      <vt:lpstr>Office Theme</vt:lpstr>
      <vt:lpstr>Parcel</vt:lpstr>
      <vt:lpstr>Balancing equations</vt:lpstr>
      <vt:lpstr>PowerPoint Presentation</vt:lpstr>
      <vt:lpstr>Word consciousness</vt:lpstr>
      <vt:lpstr>PowerPoint Presentation</vt:lpstr>
      <vt:lpstr>PowerPoint Presentation</vt:lpstr>
      <vt:lpstr>PowerPoint Presentation</vt:lpstr>
      <vt:lpstr>PowerPoint Presentation</vt:lpstr>
      <vt:lpstr>Calculating the mass of reactants or products</vt:lpstr>
      <vt:lpstr>Example 2</vt:lpstr>
      <vt:lpstr>Calculate the missing values</vt:lpstr>
      <vt:lpstr>Exam question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80/20 – THINK! What do you NEED to cover with your set</dc:title>
  <dc:creator>Matt Holden</dc:creator>
  <cp:lastModifiedBy>Helen Bradford</cp:lastModifiedBy>
  <cp:revision>107</cp:revision>
  <dcterms:created xsi:type="dcterms:W3CDTF">2020-04-05T08:55:12Z</dcterms:created>
  <dcterms:modified xsi:type="dcterms:W3CDTF">2020-09-23T14:05:51Z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