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69" r:id="rId2"/>
    <p:sldId id="279" r:id="rId3"/>
    <p:sldId id="370" r:id="rId4"/>
    <p:sldId id="375" r:id="rId5"/>
    <p:sldId id="267" r:id="rId6"/>
    <p:sldId id="291" r:id="rId7"/>
    <p:sldId id="293" r:id="rId8"/>
    <p:sldId id="280" r:id="rId9"/>
    <p:sldId id="273" r:id="rId10"/>
    <p:sldId id="274" r:id="rId11"/>
    <p:sldId id="376" r:id="rId12"/>
    <p:sldId id="419" r:id="rId13"/>
    <p:sldId id="420" r:id="rId14"/>
    <p:sldId id="421" r:id="rId15"/>
    <p:sldId id="26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60A7-3491-416C-A7A4-37927491436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796D-FFBA-4CC6-AA19-9879D13BA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6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60EF8-65DC-4376-9DAA-81706E980C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1FA08E-EE89-4C5E-8EB8-00EE702F92E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05FE93B-41D9-4775-95E9-870B9F9F5BB9}" type="slidenum">
              <a:rPr lang="en-GB" altLang="en-US" sz="1200" smtClean="0">
                <a:solidFill>
                  <a:srgbClr val="000000"/>
                </a:solidFill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35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dirty="0">
              <a:ea typeface="Microsoft YaHei" panose="020B0503020204020204" pitchFamily="34" charset="-12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514FD98-790A-4892-83AA-EDACF59BCCD7}" type="slidenum">
              <a:rPr lang="en-GB" altLang="en-US" sz="1200" smtClean="0">
                <a:solidFill>
                  <a:srgbClr val="000000"/>
                </a:solidFill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23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231BC8-5D7D-44B8-AA73-F77962BE072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9F1C38E-3612-4923-9DDB-6A79B1FB80AE}" type="slidenum">
              <a:rPr lang="en-GB" altLang="en-US" sz="1200" smtClean="0">
                <a:solidFill>
                  <a:srgbClr val="000000"/>
                </a:solidFill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245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/>
              <a:t>This is covered in more detail in the next lesson</a:t>
            </a:r>
          </a:p>
        </p:txBody>
      </p:sp>
    </p:spTree>
    <p:extLst>
      <p:ext uri="{BB962C8B-B14F-4D97-AF65-F5344CB8AC3E}">
        <p14:creationId xmlns:p14="http://schemas.microsoft.com/office/powerpoint/2010/main" val="362808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="1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84D59-B6EF-4E28-BEFD-56C6A0EB63C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7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="1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2A30D-AA5D-4EAA-A07F-E966C4F846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8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0" dirty="0"/>
              <a:t>Challenge – only fluorine is more reactive than chlorine so : 2KCl + F</a:t>
            </a:r>
            <a:r>
              <a:rPr lang="en-GB" b="0" baseline="-25000" dirty="0"/>
              <a:t>2 </a:t>
            </a:r>
            <a:r>
              <a:rPr lang="en-GB" b="0" baseline="0" dirty="0">
                <a:sym typeface="Wingdings" panose="05000000000000000000" pitchFamily="2" charset="2"/>
              </a:rPr>
              <a:t> 2KF + Cl</a:t>
            </a:r>
            <a:r>
              <a:rPr lang="en-GB" b="0" baseline="-25000" dirty="0">
                <a:sym typeface="Wingdings" panose="05000000000000000000" pitchFamily="2" charset="2"/>
              </a:rPr>
              <a:t>2</a:t>
            </a:r>
            <a:endParaRPr lang="en-GB" b="0" baseline="-250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2A30D-AA5D-4EAA-A07F-E966C4F846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14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Covering lessons 3 (alkali metals) and lesson 4 (halogens)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76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Covering lessons 3 (alkali metals) and lesson 4 (halogens)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86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Covering lessons 3 (alkali metals) and lesson 4 (halogens)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60EF8-65DC-4376-9DAA-81706E980C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09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2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>
            <a:normAutofit/>
          </a:bodyPr>
          <a:lstStyle>
            <a:lvl1pPr algn="ctr">
              <a:defRPr sz="27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2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2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279776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5280025" y="0"/>
            <a:ext cx="3863975" cy="376238"/>
          </a:xfrm>
        </p:spPr>
        <p:txBody>
          <a:bodyPr/>
          <a:lstStyle>
            <a:lvl1pPr>
              <a:defRPr sz="1350" b="1" u="sng"/>
            </a:lvl1pPr>
          </a:lstStyle>
          <a:p>
            <a:pPr>
              <a:defRPr/>
            </a:pPr>
            <a:fld id="{1AE31E61-5800-426F-BFD7-250FF3D43173}" type="datetime2">
              <a:rPr lang="en-GB"/>
              <a:pPr>
                <a:defRPr/>
              </a:pPr>
              <a:t>Tuesday, 30 June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295650" y="6459538"/>
            <a:ext cx="57308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STRUCTURE &amp; BONDING</a:t>
            </a:r>
          </a:p>
        </p:txBody>
      </p:sp>
    </p:spTree>
    <p:extLst>
      <p:ext uri="{BB962C8B-B14F-4D97-AF65-F5344CB8AC3E}">
        <p14:creationId xmlns:p14="http://schemas.microsoft.com/office/powerpoint/2010/main" val="17975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EA1D-DFE1-4CC3-AC9D-1775807BF850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9E30-9D9C-47F6-B7EC-F28F424113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1112168"/>
          </a:xfrm>
          <a:prstGeom prst="roundRect">
            <a:avLst/>
          </a:prstGeom>
          <a:solidFill>
            <a:srgbClr val="B4D6F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99391"/>
            <a:ext cx="8686800" cy="1699592"/>
          </a:xfrm>
        </p:spPr>
        <p:txBody>
          <a:bodyPr>
            <a:no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80/20 – THINK! What do you NEED to cover with your set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E0408-5D0B-4A6E-BC14-EA2F2FB59EF2}"/>
              </a:ext>
            </a:extLst>
          </p:cNvPr>
          <p:cNvSpPr txBox="1"/>
          <p:nvPr/>
        </p:nvSpPr>
        <p:spPr>
          <a:xfrm>
            <a:off x="228600" y="626616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Specification reference: 5.1.2.6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D43352-D5FC-450E-91A9-A6299AA6A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5799"/>
              </p:ext>
            </p:extLst>
          </p:nvPr>
        </p:nvGraphicFramePr>
        <p:xfrm>
          <a:off x="140713" y="1475185"/>
          <a:ext cx="8850887" cy="465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8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Grade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+mn-lt"/>
                        </a:rPr>
                        <a:t>Objective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Outcomes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48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1-3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To be able to describe and predict the properties and reactions of elements found in Group 7 based upon their electronic configuration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Use given data to describe the trends as you go down group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Explain how properties of the elements in Group 7 depend on the outer shell of electrons of the atoms and predict properties from given trends down the group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500"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4-6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400" dirty="0">
                          <a:latin typeface="+mn-lt"/>
                        </a:rPr>
                        <a:t>Construct balanced symbol equations for displacement reactions of halogens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554">
                <a:tc>
                  <a:txBody>
                    <a:bodyPr/>
                    <a:lstStyle/>
                    <a:p>
                      <a:pPr algn="ctr"/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7-9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0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508" y="0"/>
            <a:ext cx="8856984" cy="7920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en-GB" sz="3200" b="1" dirty="0"/>
              <a:t>Task - Complete the word and symbol equations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" y="792088"/>
            <a:ext cx="9144000" cy="5907509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latin typeface="+mj-lt"/>
              </a:rPr>
              <a:t>Remember the reaction only occurs if the halogen is more reactive than the one in the compound!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latin typeface="+mj-lt"/>
              </a:rPr>
              <a:t>1. Potassium bromide + chlorine </a:t>
            </a:r>
            <a:r>
              <a:rPr lang="en-GB" sz="2400" dirty="0">
                <a:latin typeface="+mj-lt"/>
                <a:sym typeface="Wingdings" panose="05000000000000000000" pitchFamily="2" charset="2"/>
              </a:rPr>
              <a:t> ________ _________ + ________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latin typeface="+mj-lt"/>
              </a:rPr>
              <a:t>    	</a:t>
            </a:r>
            <a:r>
              <a:rPr lang="en-GB" sz="2400" dirty="0" err="1">
                <a:latin typeface="+mj-lt"/>
              </a:rPr>
              <a:t>KBr</a:t>
            </a:r>
            <a:r>
              <a:rPr lang="en-GB" sz="2400" dirty="0">
                <a:latin typeface="+mj-lt"/>
              </a:rPr>
              <a:t> + Cl</a:t>
            </a:r>
            <a:r>
              <a:rPr lang="en-GB" sz="2400" baseline="-25000" dirty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>
                <a:latin typeface="+mj-lt"/>
                <a:sym typeface="Wingdings" panose="05000000000000000000" pitchFamily="2" charset="2"/>
              </a:rPr>
              <a:t></a:t>
            </a:r>
            <a:endParaRPr lang="en-GB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GB" sz="2400" dirty="0"/>
              <a:t>2. Sodium iodide + fluorine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  <a:endParaRPr lang="en-GB" sz="2400" b="1" u="sng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latin typeface="+mj-lt"/>
              </a:rPr>
              <a:t>   	</a:t>
            </a:r>
            <a:r>
              <a:rPr lang="en-GB" sz="2400" dirty="0" err="1">
                <a:latin typeface="+mj-lt"/>
              </a:rPr>
              <a:t>NaI</a:t>
            </a:r>
            <a:r>
              <a:rPr lang="en-GB" sz="2400" dirty="0">
                <a:latin typeface="+mj-lt"/>
              </a:rPr>
              <a:t> + F</a:t>
            </a:r>
            <a:r>
              <a:rPr lang="en-GB" sz="2400" baseline="-25000" dirty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>
                <a:latin typeface="+mj-lt"/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  <a:defRPr/>
            </a:pPr>
            <a:r>
              <a:rPr lang="en-GB" sz="2400" dirty="0"/>
              <a:t>3. Lithium chloride + bromine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  <a:endParaRPr lang="en-GB" sz="2400" b="1" u="sng" dirty="0"/>
          </a:p>
          <a:p>
            <a:pPr marL="0" indent="0">
              <a:buNone/>
              <a:defRPr/>
            </a:pPr>
            <a:r>
              <a:rPr lang="en-GB" sz="2400" dirty="0"/>
              <a:t>   	LiCl + Br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  <a:endParaRPr lang="en-GB" sz="2400" dirty="0"/>
          </a:p>
          <a:p>
            <a:pPr marL="0" indent="0">
              <a:buNone/>
              <a:defRPr/>
            </a:pPr>
            <a:r>
              <a:rPr lang="en-GB" sz="2400" dirty="0"/>
              <a:t>4. Sodium bromide + iodine </a:t>
            </a:r>
            <a:r>
              <a:rPr lang="en-GB" sz="2400" dirty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  <a:defRPr/>
            </a:pPr>
            <a:r>
              <a:rPr lang="en-GB" sz="2400" dirty="0"/>
              <a:t>	</a:t>
            </a:r>
            <a:r>
              <a:rPr lang="en-GB" sz="2400" dirty="0" err="1"/>
              <a:t>NaBr</a:t>
            </a:r>
            <a:r>
              <a:rPr lang="en-GB" sz="2400" dirty="0"/>
              <a:t> + I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  <a:endParaRPr lang="en-GB" sz="2400" dirty="0"/>
          </a:p>
          <a:p>
            <a:pPr marL="0" indent="0">
              <a:buNone/>
              <a:defRPr/>
            </a:pPr>
            <a:r>
              <a:rPr lang="en-GB" sz="2400" dirty="0"/>
              <a:t>5. Lithium iodide + bromine </a:t>
            </a:r>
            <a:r>
              <a:rPr lang="en-GB" sz="2400" dirty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  <a:defRPr/>
            </a:pPr>
            <a:r>
              <a:rPr lang="en-GB" sz="2400" dirty="0"/>
              <a:t>	</a:t>
            </a:r>
            <a:r>
              <a:rPr lang="en-GB" sz="2400" dirty="0" err="1"/>
              <a:t>LiI</a:t>
            </a:r>
            <a:r>
              <a:rPr lang="en-GB" sz="2400" dirty="0"/>
              <a:t> + Br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  <a:endParaRPr lang="en-GB" sz="24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dirty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0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0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897EDB-A356-4F7F-A155-1D97A155A7E5}"/>
              </a:ext>
            </a:extLst>
          </p:cNvPr>
          <p:cNvSpPr txBox="1"/>
          <p:nvPr/>
        </p:nvSpPr>
        <p:spPr>
          <a:xfrm>
            <a:off x="0" y="6054387"/>
            <a:ext cx="9144000" cy="830997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Challenge: Construct a balanced symbol equation showing a halogen which will displace chlorine from potassium chloride</a:t>
            </a:r>
          </a:p>
        </p:txBody>
      </p:sp>
    </p:spTree>
    <p:extLst>
      <p:ext uri="{BB962C8B-B14F-4D97-AF65-F5344CB8AC3E}">
        <p14:creationId xmlns:p14="http://schemas.microsoft.com/office/powerpoint/2010/main" val="160903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GB" sz="2800" dirty="0">
                <a:latin typeface="+mj-lt"/>
              </a:rPr>
              <a:t>Potassium bromide + chlorine </a:t>
            </a:r>
            <a:r>
              <a:rPr lang="en-GB" sz="28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potassium chloride + 							bromine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800" dirty="0">
                <a:latin typeface="+mj-lt"/>
              </a:rPr>
              <a:t>		    	</a:t>
            </a:r>
            <a:r>
              <a:rPr lang="en-GB" sz="2800" b="1" dirty="0">
                <a:solidFill>
                  <a:srgbClr val="C00000"/>
                </a:solidFill>
                <a:latin typeface="+mj-lt"/>
              </a:rPr>
              <a:t>2</a:t>
            </a:r>
            <a:r>
              <a:rPr lang="en-GB" sz="2800" dirty="0">
                <a:latin typeface="+mj-lt"/>
              </a:rPr>
              <a:t>KBr + Cl</a:t>
            </a:r>
            <a:r>
              <a:rPr lang="en-GB" sz="2800" baseline="-25000" dirty="0">
                <a:latin typeface="+mj-lt"/>
              </a:rPr>
              <a:t>2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2KCl + Br</a:t>
            </a:r>
            <a:r>
              <a:rPr lang="en-GB" sz="2800" b="1" baseline="-25000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2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b="1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en-GB" sz="2800" dirty="0"/>
              <a:t>2. Sodium iodide + fluorine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sodium fluoride + iodine</a:t>
            </a:r>
            <a:endParaRPr lang="en-GB" sz="2800" b="1" u="sng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800" dirty="0">
                <a:latin typeface="+mj-lt"/>
              </a:rPr>
              <a:t>   			</a:t>
            </a:r>
            <a:r>
              <a:rPr lang="en-GB" sz="2800" b="1" dirty="0">
                <a:solidFill>
                  <a:srgbClr val="C00000"/>
                </a:solidFill>
                <a:latin typeface="+mj-lt"/>
              </a:rPr>
              <a:t>2</a:t>
            </a:r>
            <a:r>
              <a:rPr lang="en-GB" sz="2800" dirty="0">
                <a:latin typeface="+mj-lt"/>
              </a:rPr>
              <a:t>NaI + F</a:t>
            </a:r>
            <a:r>
              <a:rPr lang="en-GB" sz="2800" baseline="-25000" dirty="0">
                <a:latin typeface="+mj-lt"/>
              </a:rPr>
              <a:t>2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2NaF + I</a:t>
            </a:r>
            <a:r>
              <a:rPr lang="en-GB" sz="2800" b="1" baseline="-25000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2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b="1" baseline="-250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GB" sz="2800" dirty="0"/>
              <a:t>3. Lithium chloride + bromine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NO REACTION</a:t>
            </a:r>
            <a:endParaRPr lang="en-GB" sz="2800" b="1" u="sng" dirty="0"/>
          </a:p>
          <a:p>
            <a:pPr marL="0" indent="0">
              <a:buNone/>
              <a:defRPr/>
            </a:pPr>
            <a:r>
              <a:rPr lang="en-GB" sz="2800" dirty="0"/>
              <a:t>   	</a:t>
            </a:r>
          </a:p>
          <a:p>
            <a:pPr marL="0" indent="0">
              <a:buNone/>
              <a:defRPr/>
            </a:pPr>
            <a:r>
              <a:rPr lang="en-GB" sz="2800" dirty="0"/>
              <a:t>4. Sodium bromide + iodine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NO REACTION</a:t>
            </a:r>
            <a:endParaRPr lang="en-GB" sz="2800" b="1" u="sng" dirty="0"/>
          </a:p>
          <a:p>
            <a:pPr marL="0" indent="0">
              <a:buNone/>
              <a:defRPr/>
            </a:pPr>
            <a:r>
              <a:rPr lang="en-GB" sz="2800" dirty="0"/>
              <a:t>	</a:t>
            </a:r>
          </a:p>
          <a:p>
            <a:pPr marL="0" indent="0">
              <a:buNone/>
              <a:defRPr/>
            </a:pPr>
            <a:r>
              <a:rPr lang="en-GB" sz="2800" dirty="0"/>
              <a:t>5. Lithium iodide + bromine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lithium bromide + 	iodine</a:t>
            </a:r>
            <a:endParaRPr lang="en-GB" sz="28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GB" sz="2800" dirty="0"/>
              <a:t>			</a:t>
            </a:r>
            <a:r>
              <a:rPr lang="en-GB" sz="2800" b="1" dirty="0">
                <a:solidFill>
                  <a:srgbClr val="C00000"/>
                </a:solidFill>
              </a:rPr>
              <a:t>2</a:t>
            </a:r>
            <a:r>
              <a:rPr lang="en-GB" sz="2800" dirty="0"/>
              <a:t>LiI + Br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2LiBr + I</a:t>
            </a:r>
            <a:r>
              <a:rPr lang="en-GB" sz="2800" b="1" baseline="-25000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endParaRPr lang="en-GB" sz="2800" baseline="-25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dirty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6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DCA5-7A96-4581-96EC-6B25F803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58728"/>
            <a:ext cx="7965649" cy="662782"/>
          </a:xfrm>
        </p:spPr>
        <p:txBody>
          <a:bodyPr>
            <a:normAutofit/>
          </a:bodyPr>
          <a:lstStyle/>
          <a:p>
            <a:pPr algn="l"/>
            <a:r>
              <a:rPr lang="en-GB" sz="3200" b="1" u="sng" dirty="0"/>
              <a:t>DEMONSTRATE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8" y="602089"/>
            <a:ext cx="9065052" cy="145875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400" dirty="0"/>
              <a:t>Complete the word equation:</a:t>
            </a:r>
          </a:p>
          <a:p>
            <a:pPr marL="0" indent="0">
              <a:buNone/>
            </a:pPr>
            <a:r>
              <a:rPr lang="en-GB" sz="2400" dirty="0"/>
              <a:t>	sodium + water </a:t>
            </a:r>
            <a:r>
              <a:rPr lang="en-GB" sz="2400" dirty="0">
                <a:sym typeface="Wingdings" panose="05000000000000000000" pitchFamily="2" charset="2"/>
              </a:rPr>
              <a:t> ________ __________ + __________</a:t>
            </a:r>
            <a:r>
              <a:rPr lang="en-GB" sz="2400" dirty="0"/>
              <a:t>	</a:t>
            </a:r>
            <a:r>
              <a:rPr lang="en-GB" sz="2400" b="1" dirty="0"/>
              <a:t>(2)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/>
              <a:t>Describe the trend in melting point down group 1		</a:t>
            </a:r>
            <a:r>
              <a:rPr lang="en-GB" sz="2400" b="1" dirty="0"/>
              <a:t>(1)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/>
              <a:t>Name an alkali metal more reactive than potassium</a:t>
            </a:r>
            <a:r>
              <a:rPr lang="en-GB" sz="2400" b="1" dirty="0"/>
              <a:t>		(1)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/>
              <a:t>Why do alkali metals all react in a similar way?			</a:t>
            </a:r>
            <a:r>
              <a:rPr lang="en-GB" sz="2400" b="1" dirty="0"/>
              <a:t>(1)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/>
              <a:t>Complete and balance the symbol equation:</a:t>
            </a:r>
          </a:p>
          <a:p>
            <a:pPr marL="0" lvl="0" indent="0">
              <a:buNone/>
            </a:pPr>
            <a:r>
              <a:rPr lang="en-GB" sz="2400" dirty="0"/>
              <a:t>	Na + Cl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 _________________				</a:t>
            </a:r>
            <a:r>
              <a:rPr lang="en-GB" sz="2400" b="1" dirty="0">
                <a:sym typeface="Wingdings" panose="05000000000000000000" pitchFamily="2" charset="2"/>
              </a:rPr>
              <a:t>(2)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>
                <a:sym typeface="Wingdings" panose="05000000000000000000" pitchFamily="2" charset="2"/>
              </a:rPr>
              <a:t>Describe the trend in boiling point down group 7		</a:t>
            </a:r>
            <a:r>
              <a:rPr lang="en-GB" sz="2400" b="1" dirty="0">
                <a:sym typeface="Wingdings" panose="05000000000000000000" pitchFamily="2" charset="2"/>
              </a:rPr>
              <a:t>(1)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Name the products formed when chlorine solution reacts with potassium iodide solution.					</a:t>
            </a:r>
            <a:r>
              <a:rPr lang="en-GB" sz="2400" b="1" dirty="0"/>
              <a:t>(2)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Why does chlorine displace bromine from sodium bromide?     </a:t>
            </a:r>
            <a:r>
              <a:rPr lang="en-GB" sz="2400" b="1" dirty="0"/>
              <a:t>(1)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Balance the symbol equation:</a:t>
            </a:r>
          </a:p>
          <a:p>
            <a:pPr marL="0" lvl="0" indent="0">
              <a:buNone/>
            </a:pPr>
            <a:r>
              <a:rPr lang="en-GB" sz="2400" dirty="0"/>
              <a:t>	__KI + __Cl</a:t>
            </a:r>
            <a:r>
              <a:rPr lang="en-GB" sz="2400" baseline="-25000" dirty="0"/>
              <a:t>2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 __</a:t>
            </a:r>
            <a:r>
              <a:rPr lang="en-GB" sz="2400" dirty="0" err="1">
                <a:sym typeface="Wingdings" panose="05000000000000000000" pitchFamily="2" charset="2"/>
              </a:rPr>
              <a:t>KCl</a:t>
            </a:r>
            <a:r>
              <a:rPr lang="en-GB" sz="2400" dirty="0">
                <a:sym typeface="Wingdings" panose="05000000000000000000" pitchFamily="2" charset="2"/>
              </a:rPr>
              <a:t> + __I</a:t>
            </a:r>
            <a:r>
              <a:rPr lang="en-GB" sz="2400" baseline="-25000" dirty="0">
                <a:sym typeface="Wingdings" panose="05000000000000000000" pitchFamily="2" charset="2"/>
              </a:rPr>
              <a:t>2 </a:t>
            </a:r>
            <a:r>
              <a:rPr lang="en-GB" sz="2400" dirty="0">
                <a:sym typeface="Wingdings" panose="05000000000000000000" pitchFamily="2" charset="2"/>
              </a:rPr>
              <a:t>				             </a:t>
            </a:r>
            <a:r>
              <a:rPr lang="en-GB" sz="2400" b="1" dirty="0">
                <a:sym typeface="Wingdings" panose="05000000000000000000" pitchFamily="2" charset="2"/>
              </a:rPr>
              <a:t>(1)</a:t>
            </a:r>
            <a:r>
              <a:rPr lang="en-GB" sz="2400" dirty="0"/>
              <a:t>	</a:t>
            </a:r>
            <a:r>
              <a:rPr lang="en-GB" dirty="0"/>
              <a:t>						</a:t>
            </a:r>
            <a:endParaRPr lang="en-GB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655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8" y="22364"/>
            <a:ext cx="9065052" cy="145875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400" dirty="0"/>
              <a:t>Complete the word equation: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800" dirty="0"/>
              <a:t>sodium + water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sodium hydroxide + hydrogen</a:t>
            </a:r>
            <a:r>
              <a:rPr lang="en-GB" sz="2400" dirty="0">
                <a:sym typeface="Wingdings" panose="05000000000000000000" pitchFamily="2" charset="2"/>
              </a:rPr>
              <a:t>	</a:t>
            </a:r>
            <a:r>
              <a:rPr lang="en-GB" sz="2400" dirty="0"/>
              <a:t>									</a:t>
            </a:r>
            <a:r>
              <a:rPr lang="en-GB" sz="2400" b="1" dirty="0"/>
              <a:t>(2)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/>
              <a:t>Describe the trend in melting point down group 1		</a:t>
            </a:r>
            <a:r>
              <a:rPr lang="en-GB" sz="2400" b="1" dirty="0"/>
              <a:t>(1)</a:t>
            </a:r>
          </a:p>
          <a:p>
            <a:pPr marL="51435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/>
              <a:t>Name an alkali metal more reactive than potassium</a:t>
            </a:r>
            <a:r>
              <a:rPr lang="en-GB" sz="2400" b="1" dirty="0"/>
              <a:t>		(1)</a:t>
            </a:r>
          </a:p>
          <a:p>
            <a:pPr marL="51435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/>
              <a:t>Why do alkali metals all react in a similar way?			</a:t>
            </a:r>
            <a:r>
              <a:rPr lang="en-GB" sz="2400" b="1" dirty="0"/>
              <a:t>(1)</a:t>
            </a:r>
          </a:p>
          <a:p>
            <a:pPr marL="514350" lvl="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lvl="0" indent="-514350">
              <a:buFont typeface="+mj-lt"/>
              <a:buAutoNum type="arabicPeriod" startAt="2"/>
            </a:pPr>
            <a:endParaRPr lang="en-GB" sz="2400" b="1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/>
              <a:t>Complete and balance the symbol equation:</a:t>
            </a:r>
          </a:p>
          <a:p>
            <a:pPr marL="0" lvl="0" indent="0">
              <a:buNone/>
            </a:pPr>
            <a:r>
              <a:rPr lang="en-GB" sz="2400" dirty="0"/>
              <a:t>	</a:t>
            </a:r>
            <a:r>
              <a:rPr lang="en-GB" sz="2800" b="1" dirty="0">
                <a:solidFill>
                  <a:srgbClr val="C00000"/>
                </a:solidFill>
              </a:rPr>
              <a:t>2</a:t>
            </a:r>
            <a:r>
              <a:rPr lang="en-GB" sz="2800" dirty="0"/>
              <a:t>Na + Cl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2NaCl</a:t>
            </a:r>
            <a:r>
              <a:rPr lang="en-GB" sz="2400" dirty="0">
                <a:sym typeface="Wingdings" panose="05000000000000000000" pitchFamily="2" charset="2"/>
              </a:rPr>
              <a:t>						</a:t>
            </a:r>
            <a:r>
              <a:rPr lang="en-GB" sz="2400" b="1" dirty="0">
                <a:sym typeface="Wingdings" panose="05000000000000000000" pitchFamily="2" charset="2"/>
              </a:rPr>
              <a:t>(2)</a:t>
            </a:r>
          </a:p>
          <a:p>
            <a:pPr marL="0" lvl="0" indent="0" algn="ctr">
              <a:buNone/>
            </a:pPr>
            <a:r>
              <a:rPr lang="en-GB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One mark for NaCl formula, one mark for correct balancing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FC6B35-D217-4671-BA07-E49EC5D3EBE1}"/>
              </a:ext>
            </a:extLst>
          </p:cNvPr>
          <p:cNvSpPr txBox="1"/>
          <p:nvPr/>
        </p:nvSpPr>
        <p:spPr>
          <a:xfrm>
            <a:off x="395536" y="1916832"/>
            <a:ext cx="809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As you go down group 1, the melting point </a:t>
            </a:r>
            <a:r>
              <a:rPr lang="en-GB" sz="2800" b="1" u="sng" dirty="0">
                <a:solidFill>
                  <a:srgbClr val="C00000"/>
                </a:solidFill>
              </a:rPr>
              <a:t>decreases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6EB7F2-1065-433A-BB90-F0112834DA44}"/>
              </a:ext>
            </a:extLst>
          </p:cNvPr>
          <p:cNvSpPr txBox="1"/>
          <p:nvPr/>
        </p:nvSpPr>
        <p:spPr>
          <a:xfrm>
            <a:off x="525274" y="3099936"/>
            <a:ext cx="8093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One of:</a:t>
            </a:r>
          </a:p>
          <a:p>
            <a:r>
              <a:rPr lang="en-GB" sz="2800" b="1" dirty="0">
                <a:solidFill>
                  <a:srgbClr val="C00000"/>
                </a:solidFill>
              </a:rPr>
              <a:t>Rubidium, caesium or francium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D822AC-B3A6-40BA-B4B8-AD9F1A414616}"/>
              </a:ext>
            </a:extLst>
          </p:cNvPr>
          <p:cNvSpPr txBox="1"/>
          <p:nvPr/>
        </p:nvSpPr>
        <p:spPr>
          <a:xfrm>
            <a:off x="393242" y="4581128"/>
            <a:ext cx="809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They all have one electron in their outer shell</a:t>
            </a:r>
            <a:endParaRPr lang="en-GB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0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24A-FC2A-4647-B079-78F2586B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8" y="22364"/>
            <a:ext cx="9065052" cy="1458759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GB" sz="2400" dirty="0">
                <a:sym typeface="Wingdings" panose="05000000000000000000" pitchFamily="2" charset="2"/>
              </a:rPr>
              <a:t>Describe the trend in boiling point down group 7		</a:t>
            </a:r>
            <a:r>
              <a:rPr lang="en-GB" sz="2400" b="1" dirty="0">
                <a:sym typeface="Wingdings" panose="05000000000000000000" pitchFamily="2" charset="2"/>
              </a:rPr>
              <a:t>(1)</a:t>
            </a:r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>
              <a:sym typeface="Wingdings" panose="05000000000000000000" pitchFamily="2" charset="2"/>
            </a:endParaRPr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>
              <a:sym typeface="Wingdings" panose="05000000000000000000" pitchFamily="2" charset="2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Name the products formed when chlorine solution reacts with potassium iodide solution.					</a:t>
            </a:r>
            <a:r>
              <a:rPr lang="en-GB" sz="2400" b="1" dirty="0"/>
              <a:t>(2)</a:t>
            </a:r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/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/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Why does chlorine displace bromine from sodium bromide?     </a:t>
            </a:r>
            <a:r>
              <a:rPr lang="en-GB" sz="2400" b="1" dirty="0"/>
              <a:t>(1)</a:t>
            </a:r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/>
          </a:p>
          <a:p>
            <a:pPr marL="457200" lvl="0" indent="-457200">
              <a:buFont typeface="+mj-lt"/>
              <a:buAutoNum type="arabicPeriod" startAt="6"/>
            </a:pPr>
            <a:endParaRPr lang="en-GB" sz="2400" b="1" dirty="0"/>
          </a:p>
          <a:p>
            <a:pPr marL="457200" lvl="0" indent="-457200">
              <a:buFont typeface="+mj-lt"/>
              <a:buAutoNum type="arabicPeriod" startAt="6"/>
            </a:pPr>
            <a:r>
              <a:rPr lang="en-GB" sz="2400" dirty="0"/>
              <a:t>Balance the symbol equation:</a:t>
            </a:r>
          </a:p>
          <a:p>
            <a:pPr marL="0" lvl="0" indent="0" algn="ctr">
              <a:buNone/>
            </a:pPr>
            <a:r>
              <a:rPr lang="en-GB" sz="2400" dirty="0"/>
              <a:t>		</a:t>
            </a:r>
            <a:r>
              <a:rPr lang="en-GB" sz="2800" b="1" dirty="0">
                <a:solidFill>
                  <a:srgbClr val="C00000"/>
                </a:solidFill>
              </a:rPr>
              <a:t>2</a:t>
            </a:r>
            <a:r>
              <a:rPr lang="en-GB" sz="2800" dirty="0"/>
              <a:t>KI + __Cl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GB" sz="2800" dirty="0">
                <a:sym typeface="Wingdings" panose="05000000000000000000" pitchFamily="2" charset="2"/>
              </a:rPr>
              <a:t>KCl + __I</a:t>
            </a:r>
            <a:r>
              <a:rPr lang="en-GB" sz="2800" baseline="-25000" dirty="0">
                <a:sym typeface="Wingdings" panose="05000000000000000000" pitchFamily="2" charset="2"/>
              </a:rPr>
              <a:t>2 </a:t>
            </a:r>
            <a:r>
              <a:rPr lang="en-GB" sz="2400" dirty="0">
                <a:sym typeface="Wingdings" panose="05000000000000000000" pitchFamily="2" charset="2"/>
              </a:rPr>
              <a:t>				             									</a:t>
            </a:r>
            <a:r>
              <a:rPr lang="en-GB" sz="2400" b="1" dirty="0">
                <a:sym typeface="Wingdings" panose="05000000000000000000" pitchFamily="2" charset="2"/>
              </a:rPr>
              <a:t>(1)</a:t>
            </a:r>
            <a:r>
              <a:rPr lang="en-GB" sz="2400" dirty="0"/>
              <a:t>	</a:t>
            </a:r>
            <a:r>
              <a:rPr lang="en-GB" dirty="0"/>
              <a:t>						</a:t>
            </a:r>
            <a:endParaRPr lang="en-GB" sz="20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67B25-477A-4B91-8724-D9B164A16283}"/>
              </a:ext>
            </a:extLst>
          </p:cNvPr>
          <p:cNvSpPr txBox="1"/>
          <p:nvPr/>
        </p:nvSpPr>
        <p:spPr>
          <a:xfrm>
            <a:off x="323528" y="620688"/>
            <a:ext cx="809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As you go down group 7, the boiling point </a:t>
            </a:r>
            <a:r>
              <a:rPr lang="en-GB" sz="2800" b="1" u="sng" dirty="0">
                <a:solidFill>
                  <a:srgbClr val="C00000"/>
                </a:solidFill>
              </a:rPr>
              <a:t>increases</a:t>
            </a:r>
            <a:endParaRPr lang="en-GB" b="1" u="sng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485C7-419D-44EE-ABA5-ABB6996BE1BE}"/>
              </a:ext>
            </a:extLst>
          </p:cNvPr>
          <p:cNvSpPr txBox="1"/>
          <p:nvPr/>
        </p:nvSpPr>
        <p:spPr>
          <a:xfrm>
            <a:off x="525274" y="2079447"/>
            <a:ext cx="8093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- Potassium chloride</a:t>
            </a:r>
          </a:p>
          <a:p>
            <a:r>
              <a:rPr lang="en-GB" sz="2800" b="1" dirty="0">
                <a:solidFill>
                  <a:srgbClr val="C00000"/>
                </a:solidFill>
              </a:rPr>
              <a:t>- Iodine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1EEF1-08E9-4EF2-9685-E6A387AD21AB}"/>
              </a:ext>
            </a:extLst>
          </p:cNvPr>
          <p:cNvSpPr txBox="1"/>
          <p:nvPr/>
        </p:nvSpPr>
        <p:spPr>
          <a:xfrm>
            <a:off x="564748" y="3562837"/>
            <a:ext cx="809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Chlor</a:t>
            </a:r>
            <a:r>
              <a:rPr lang="en-GB" sz="2800" b="1" u="sng" dirty="0">
                <a:solidFill>
                  <a:srgbClr val="C00000"/>
                </a:solidFill>
              </a:rPr>
              <a:t>ine</a:t>
            </a:r>
            <a:r>
              <a:rPr lang="en-GB" sz="2800" b="1" dirty="0">
                <a:solidFill>
                  <a:srgbClr val="C00000"/>
                </a:solidFill>
              </a:rPr>
              <a:t> is more reactive than brom</a:t>
            </a:r>
            <a:r>
              <a:rPr lang="en-GB" sz="2800" b="1" u="sng" dirty="0">
                <a:solidFill>
                  <a:srgbClr val="C00000"/>
                </a:solidFill>
              </a:rPr>
              <a:t>ine</a:t>
            </a:r>
            <a:endParaRPr lang="en-GB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5C77-BDB0-4548-BADA-9CA9485C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4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GB" sz="4050" b="1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6B45-0919-4ED5-8773-CD3F5C36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55" y="980728"/>
            <a:ext cx="8697425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Name: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3 halogens which are more reactive than astatine</a:t>
            </a:r>
          </a:p>
          <a:p>
            <a:endParaRPr lang="en-GB" b="1" dirty="0"/>
          </a:p>
          <a:p>
            <a:r>
              <a:rPr lang="en-GB" b="1" dirty="0"/>
              <a:t>2 products from a reaction between potassium bromide and fluorine</a:t>
            </a:r>
          </a:p>
          <a:p>
            <a:endParaRPr lang="en-GB" b="1" dirty="0"/>
          </a:p>
          <a:p>
            <a:r>
              <a:rPr lang="en-GB" b="1" dirty="0"/>
              <a:t>1 reason fluorine is more reactive than chlorine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C6BE8-08D6-49EF-86D7-EDE135DCF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343" y="0"/>
            <a:ext cx="2724702" cy="198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43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737770"/>
              </p:ext>
            </p:extLst>
          </p:nvPr>
        </p:nvGraphicFramePr>
        <p:xfrm>
          <a:off x="0" y="9702"/>
          <a:ext cx="9144000" cy="331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571692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223804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502717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52572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37038475"/>
                    </a:ext>
                  </a:extLst>
                </a:gridCol>
              </a:tblGrid>
              <a:tr h="78935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Element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Melting point (°C)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Boiling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point (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Atomic radius (nm)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00340433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Fluorine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-219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-188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Pale yellow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0.064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0343341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Chlorine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-101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-34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Pale green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0.099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67477882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Bromine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Dark red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0.114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6981200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Iodine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184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Purple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0.133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338936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Astatine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302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380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Dark purple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0.140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88671757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E39432-7E46-4CB4-B94F-ADD2A35E0B6E}"/>
              </a:ext>
            </a:extLst>
          </p:cNvPr>
          <p:cNvSpPr txBox="1">
            <a:spLocks/>
          </p:cNvSpPr>
          <p:nvPr/>
        </p:nvSpPr>
        <p:spPr>
          <a:xfrm>
            <a:off x="0" y="1056906"/>
            <a:ext cx="4572000" cy="487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00" u="sng" dirty="0">
              <a:solidFill>
                <a:srgbClr val="FFFF0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8CEE30-836A-4B87-A6A1-4D481A2574A8}"/>
              </a:ext>
            </a:extLst>
          </p:cNvPr>
          <p:cNvSpPr txBox="1">
            <a:spLocks/>
          </p:cNvSpPr>
          <p:nvPr/>
        </p:nvSpPr>
        <p:spPr>
          <a:xfrm>
            <a:off x="215516" y="3429000"/>
            <a:ext cx="8712968" cy="553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/>
              <a:t>As you go down group 7….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The atomic number _______________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The melting point _______________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The boiling point _______________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The colour ________________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The atomic radius _____________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Challenge: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/>
              <a:t>At 25 °C, fluorine is a _________, chlorine is a _______, bromine is a  _________, iodine is a __________ and astatine is a 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0281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9512" y="488998"/>
            <a:ext cx="8830521" cy="543218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en-GB" altLang="en-US" u="sng" dirty="0"/>
              <a:t>Group 7-The Halogens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6"/>
          </p:nvPr>
        </p:nvSpPr>
        <p:spPr>
          <a:xfrm>
            <a:off x="4099944" y="75285"/>
            <a:ext cx="4923843" cy="376238"/>
          </a:xfrm>
        </p:spPr>
        <p:txBody>
          <a:bodyPr/>
          <a:lstStyle/>
          <a:p>
            <a:pPr algn="r">
              <a:defRPr/>
            </a:pPr>
            <a:fld id="{AB060160-A774-4983-9FF4-98227D6120C8}" type="datetime2">
              <a:rPr lang="en-GB" sz="2400">
                <a:solidFill>
                  <a:schemeClr val="tx1"/>
                </a:solidFill>
              </a:rPr>
              <a:pPr algn="r">
                <a:defRPr/>
              </a:pPr>
              <a:t>Tuesday, 30 June 2020</a:t>
            </a:fld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512" y="1257810"/>
            <a:ext cx="8830521" cy="4475446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DO IT NOW –</a:t>
            </a:r>
            <a:r>
              <a:rPr lang="en-GB" altLang="en-US" sz="2800" u="none" dirty="0"/>
              <a:t> Which element is being described?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lang="en-GB" altLang="en-US" b="0" u="none" dirty="0"/>
              <a:t>I am the least reactive alkali metal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lang="en-GB" altLang="en-US" b="0" u="none" dirty="0"/>
              <a:t>I am a noble gas with one electron shell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lang="en-GB" altLang="en-US" b="0" u="none" dirty="0"/>
              <a:t>I have an atomic number which is twice the atomic number of nitrogen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lang="en-GB" altLang="en-US" b="0" u="none" dirty="0"/>
              <a:t>I have the lowest mass number out of the halogens</a:t>
            </a: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b="0" u="none" dirty="0"/>
              <a:t>I have three electron shells with three electrons in my outer shell</a:t>
            </a:r>
            <a:endParaRPr lang="en-GB" altLang="en-US" sz="2800" b="0" u="none" dirty="0"/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endParaRPr lang="en-GB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1E85A-DC96-4D4A-A790-D7AC44058DD9}"/>
              </a:ext>
            </a:extLst>
          </p:cNvPr>
          <p:cNvSpPr txBox="1"/>
          <p:nvPr/>
        </p:nvSpPr>
        <p:spPr>
          <a:xfrm>
            <a:off x="179513" y="5807545"/>
            <a:ext cx="8820286" cy="954107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Challenge: Using your knowledge of the periodic table, how are group 7 elements different from group 1 elements?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CWK</a:t>
            </a:r>
            <a:endParaRPr lang="en-GB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00EADD-D660-4696-83BF-BCD998C27290}"/>
              </a:ext>
            </a:extLst>
          </p:cNvPr>
          <p:cNvSpPr txBox="1"/>
          <p:nvPr/>
        </p:nvSpPr>
        <p:spPr>
          <a:xfrm>
            <a:off x="6372200" y="157564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Lithium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4BB8D4-7E1D-428F-95B6-C1FE91441908}"/>
              </a:ext>
            </a:extLst>
          </p:cNvPr>
          <p:cNvSpPr txBox="1"/>
          <p:nvPr/>
        </p:nvSpPr>
        <p:spPr>
          <a:xfrm>
            <a:off x="7308304" y="209362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Helium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B29DC4-AC77-4DFE-B031-E29BA285925F}"/>
              </a:ext>
            </a:extLst>
          </p:cNvPr>
          <p:cNvSpPr txBox="1"/>
          <p:nvPr/>
        </p:nvSpPr>
        <p:spPr>
          <a:xfrm>
            <a:off x="5220072" y="306967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Silicon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2CCA6B-964A-433C-9BFA-2E00EFD60E21}"/>
              </a:ext>
            </a:extLst>
          </p:cNvPr>
          <p:cNvSpPr txBox="1"/>
          <p:nvPr/>
        </p:nvSpPr>
        <p:spPr>
          <a:xfrm>
            <a:off x="2267744" y="40050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Fluorine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DE867-2025-48B6-AAD2-D8BE01B9D80B}"/>
              </a:ext>
            </a:extLst>
          </p:cNvPr>
          <p:cNvSpPr txBox="1"/>
          <p:nvPr/>
        </p:nvSpPr>
        <p:spPr>
          <a:xfrm>
            <a:off x="3563888" y="494116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Aluminium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E29-28B0-4070-A223-5D7DDE554E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u="sng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A958-8465-40DB-88D9-F4AAE6F5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E1E85-04BC-46D3-ACA2-C7BCC81A7865}"/>
              </a:ext>
            </a:extLst>
          </p:cNvPr>
          <p:cNvSpPr txBox="1"/>
          <p:nvPr/>
        </p:nvSpPr>
        <p:spPr>
          <a:xfrm>
            <a:off x="628651" y="1625651"/>
            <a:ext cx="7886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  <a:r>
              <a:rPr lang="en-GB" sz="2800" b="1" dirty="0"/>
              <a:t>Displacement</a:t>
            </a:r>
            <a:r>
              <a:rPr lang="en-GB" sz="2800" dirty="0"/>
              <a:t> – when a more reactive element pushes a less reactive element out of a compound </a:t>
            </a:r>
          </a:p>
        </p:txBody>
      </p:sp>
    </p:spTree>
    <p:extLst>
      <p:ext uri="{BB962C8B-B14F-4D97-AF65-F5344CB8AC3E}">
        <p14:creationId xmlns:p14="http://schemas.microsoft.com/office/powerpoint/2010/main" val="162737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39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/>
              <a:t>Task 1- Use the data to describe the trends in group 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47847"/>
              </p:ext>
            </p:extLst>
          </p:nvPr>
        </p:nvGraphicFramePr>
        <p:xfrm>
          <a:off x="0" y="860696"/>
          <a:ext cx="9144000" cy="3864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571692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223804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502717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52572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37038475"/>
                    </a:ext>
                  </a:extLst>
                </a:gridCol>
              </a:tblGrid>
              <a:tr h="78935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Element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Melting point (°C)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Boiling</a:t>
                      </a:r>
                      <a:r>
                        <a:rPr lang="en-GB" sz="2800" b="1" baseline="0" dirty="0">
                          <a:solidFill>
                            <a:schemeClr val="tx1"/>
                          </a:solidFill>
                        </a:rPr>
                        <a:t> point (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°C)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Atomic radius (nm)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00340433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Fluorine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-219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-188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Pale yellow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0.064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0343341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Chlorine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-101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-34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Pale green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0.099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67477882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Bromine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-7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Dark red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0.114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6981200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Iodine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184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Purple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0.133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3389364"/>
                  </a:ext>
                </a:extLst>
              </a:tr>
              <a:tr h="50510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Astatine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302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380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Dark purple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0.140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886717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B6AB9F-DEC9-41B6-87FE-371A7B861CD8}"/>
              </a:ext>
            </a:extLst>
          </p:cNvPr>
          <p:cNvSpPr txBox="1"/>
          <p:nvPr/>
        </p:nvSpPr>
        <p:spPr>
          <a:xfrm>
            <a:off x="0" y="5924968"/>
            <a:ext cx="9144000" cy="923330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en-GB" sz="2700" dirty="0"/>
              <a:t>Challenge- Using this information, name the state of matter (solid/liquid/gas) for each halogen at room temperature (25 °C)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E39432-7E46-4CB4-B94F-ADD2A35E0B6E}"/>
              </a:ext>
            </a:extLst>
          </p:cNvPr>
          <p:cNvSpPr txBox="1">
            <a:spLocks/>
          </p:cNvSpPr>
          <p:nvPr/>
        </p:nvSpPr>
        <p:spPr>
          <a:xfrm>
            <a:off x="0" y="1056906"/>
            <a:ext cx="4572000" cy="48745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700" u="sng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7B447-4798-4440-BBB6-A312F43E3D0B}"/>
              </a:ext>
            </a:extLst>
          </p:cNvPr>
          <p:cNvSpPr txBox="1"/>
          <p:nvPr/>
        </p:nvSpPr>
        <p:spPr>
          <a:xfrm>
            <a:off x="251520" y="472514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Task- Describe </a:t>
            </a:r>
            <a:r>
              <a:rPr lang="en-GB" sz="2800" b="1" dirty="0"/>
              <a:t>5</a:t>
            </a:r>
            <a:r>
              <a:rPr lang="en-GB" sz="2800" dirty="0"/>
              <a:t> trends as you go down group 7 using the data above (also include the trend for atomic number)</a:t>
            </a:r>
          </a:p>
        </p:txBody>
      </p:sp>
    </p:spTree>
    <p:extLst>
      <p:ext uri="{BB962C8B-B14F-4D97-AF65-F5344CB8AC3E}">
        <p14:creationId xmlns:p14="http://schemas.microsoft.com/office/powerpoint/2010/main" val="319299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D359-1101-4929-8828-EE5221EC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GB" u="sng" dirty="0"/>
              <a:t>Trends in group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F835C-E07D-4EB5-813A-7CD2EC9AB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66018"/>
            <a:ext cx="8712968" cy="5531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you go down group 7….</a:t>
            </a:r>
          </a:p>
          <a:p>
            <a:pPr marL="0" indent="0">
              <a:buNone/>
            </a:pPr>
            <a:r>
              <a:rPr lang="en-GB" dirty="0"/>
              <a:t>The atomic number</a:t>
            </a:r>
          </a:p>
          <a:p>
            <a:pPr marL="0" indent="0">
              <a:buNone/>
            </a:pPr>
            <a:r>
              <a:rPr lang="en-GB" dirty="0"/>
              <a:t>The melting point</a:t>
            </a:r>
          </a:p>
          <a:p>
            <a:pPr marL="0" indent="0">
              <a:buNone/>
            </a:pPr>
            <a:r>
              <a:rPr lang="en-GB" dirty="0"/>
              <a:t>The boiling point</a:t>
            </a:r>
          </a:p>
          <a:p>
            <a:pPr marL="0" indent="0">
              <a:buNone/>
            </a:pPr>
            <a:r>
              <a:rPr lang="en-GB" dirty="0"/>
              <a:t>The colour</a:t>
            </a:r>
          </a:p>
          <a:p>
            <a:pPr marL="0" indent="0">
              <a:buNone/>
            </a:pPr>
            <a:r>
              <a:rPr lang="en-GB" dirty="0"/>
              <a:t>The atomic radius</a:t>
            </a:r>
          </a:p>
          <a:p>
            <a:pPr marL="0" indent="0">
              <a:buNone/>
            </a:pPr>
            <a:r>
              <a:rPr lang="en-GB" dirty="0"/>
              <a:t>At 25 °C, fluorine is a                  , chlorine is a              , bromine is a                       , iodine is a                         and astatine is a                        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70F4F-7018-4001-B633-8AF4F4ED0F5E}"/>
              </a:ext>
            </a:extLst>
          </p:cNvPr>
          <p:cNvSpPr txBox="1"/>
          <p:nvPr/>
        </p:nvSpPr>
        <p:spPr>
          <a:xfrm>
            <a:off x="7380312" y="156908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Self-assess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8F262-4810-435E-929D-845FB2695C7D}"/>
              </a:ext>
            </a:extLst>
          </p:cNvPr>
          <p:cNvSpPr txBox="1"/>
          <p:nvPr/>
        </p:nvSpPr>
        <p:spPr>
          <a:xfrm>
            <a:off x="3635896" y="18169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INCREASES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A4FD0D-91CB-41A8-8E2E-83C8389C8785}"/>
              </a:ext>
            </a:extLst>
          </p:cNvPr>
          <p:cNvSpPr txBox="1"/>
          <p:nvPr/>
        </p:nvSpPr>
        <p:spPr>
          <a:xfrm>
            <a:off x="3275856" y="238396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INCREASES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5F741-E511-4165-8165-4724BC7C02FB}"/>
              </a:ext>
            </a:extLst>
          </p:cNvPr>
          <p:cNvSpPr txBox="1"/>
          <p:nvPr/>
        </p:nvSpPr>
        <p:spPr>
          <a:xfrm>
            <a:off x="3183387" y="2968149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INCREASES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8D8A5-9CC5-4549-AF2B-BE7087992B6D}"/>
              </a:ext>
            </a:extLst>
          </p:cNvPr>
          <p:cNvSpPr txBox="1"/>
          <p:nvPr/>
        </p:nvSpPr>
        <p:spPr>
          <a:xfrm>
            <a:off x="2195736" y="355233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GETS DARKER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F33C3F-C8EA-4AA4-82AB-F03A53E1F8C4}"/>
              </a:ext>
            </a:extLst>
          </p:cNvPr>
          <p:cNvSpPr txBox="1"/>
          <p:nvPr/>
        </p:nvSpPr>
        <p:spPr>
          <a:xfrm>
            <a:off x="3275856" y="4136527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INCREASES</a:t>
            </a:r>
            <a:endParaRPr lang="en-G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D8B1EE-140D-4EB8-95B4-48B634FD967E}"/>
              </a:ext>
            </a:extLst>
          </p:cNvPr>
          <p:cNvSpPr txBox="1"/>
          <p:nvPr/>
        </p:nvSpPr>
        <p:spPr>
          <a:xfrm>
            <a:off x="4067944" y="472071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GAS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C54AB1-A986-4BEF-B241-5A7EA8E2E259}"/>
              </a:ext>
            </a:extLst>
          </p:cNvPr>
          <p:cNvSpPr txBox="1"/>
          <p:nvPr/>
        </p:nvSpPr>
        <p:spPr>
          <a:xfrm>
            <a:off x="7671095" y="472071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GAS</a:t>
            </a:r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920401-6A00-4F9D-BD59-AA0F41A37552}"/>
              </a:ext>
            </a:extLst>
          </p:cNvPr>
          <p:cNvSpPr txBox="1"/>
          <p:nvPr/>
        </p:nvSpPr>
        <p:spPr>
          <a:xfrm>
            <a:off x="2931125" y="5234315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LIQUID</a:t>
            </a:r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DC6ED0-4E03-4EF1-B648-C0E774F4C014}"/>
              </a:ext>
            </a:extLst>
          </p:cNvPr>
          <p:cNvSpPr txBox="1"/>
          <p:nvPr/>
        </p:nvSpPr>
        <p:spPr>
          <a:xfrm>
            <a:off x="6542929" y="518888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SOLID</a:t>
            </a:r>
            <a:endParaRPr lang="en-GB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BDEFA-3EF0-4A8C-8D12-5964A8A35A82}"/>
              </a:ext>
            </a:extLst>
          </p:cNvPr>
          <p:cNvSpPr txBox="1"/>
          <p:nvPr/>
        </p:nvSpPr>
        <p:spPr>
          <a:xfrm>
            <a:off x="3515842" y="56654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SOLID</a:t>
            </a:r>
            <a:endParaRPr lang="en-GB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4708F6-EF93-4950-82B6-8AFB6B71A5E9}"/>
              </a:ext>
            </a:extLst>
          </p:cNvPr>
          <p:cNvSpPr/>
          <p:nvPr/>
        </p:nvSpPr>
        <p:spPr>
          <a:xfrm>
            <a:off x="179512" y="4720716"/>
            <a:ext cx="8507288" cy="1603843"/>
          </a:xfrm>
          <a:prstGeom prst="rect">
            <a:avLst/>
          </a:prstGeom>
          <a:noFill/>
          <a:ln w="5715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2238" y="115888"/>
            <a:ext cx="8856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3200" b="1">
                <a:solidFill>
                  <a:srgbClr val="000000"/>
                </a:solidFill>
              </a:rPr>
              <a:t>Halogens - what is the trend down the group?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5741206"/>
            <a:ext cx="93599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2000" b="1" dirty="0">
                <a:solidFill>
                  <a:srgbClr val="002060"/>
                </a:solidFill>
              </a:rPr>
              <a:t>WHEN YOU ARE FINISHED WRITE A STATEMENT ABOUT THE PATTERN OF THE REACTION DOWN THE GROUP.  CAN YOU LINK THIS TO THE ELECTRONIC STRUCTURE?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08029"/>
            <a:ext cx="4759325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388" y="682625"/>
            <a:ext cx="89995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2800">
                <a:solidFill>
                  <a:srgbClr val="000000"/>
                </a:solidFill>
              </a:rPr>
              <a:t>Carry out a series of reactions in a spotting tile.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38700" y="1327823"/>
            <a:ext cx="4140200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2800" dirty="0">
                <a:solidFill>
                  <a:srgbClr val="000000"/>
                </a:solidFill>
              </a:rPr>
              <a:t>- Add a few </a:t>
            </a:r>
            <a:r>
              <a:rPr lang="en-GB" altLang="en-US" sz="2800" b="1" dirty="0">
                <a:solidFill>
                  <a:srgbClr val="000000"/>
                </a:solidFill>
              </a:rPr>
              <a:t>drops</a:t>
            </a:r>
            <a:r>
              <a:rPr lang="en-GB" altLang="en-US" sz="2800" dirty="0">
                <a:solidFill>
                  <a:srgbClr val="000000"/>
                </a:solidFill>
              </a:rPr>
              <a:t> of potassium iodide, potassium bromide and potassium chloride to each aqueous halogen solution.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9388" y="3695531"/>
            <a:ext cx="8820150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2800" b="1" dirty="0">
                <a:solidFill>
                  <a:srgbClr val="000000"/>
                </a:solidFill>
              </a:rPr>
              <a:t>- Record the reactions which occur (any colour change)</a:t>
            </a:r>
            <a:endParaRPr lang="en-GB" altLang="en-US" sz="2800" dirty="0">
              <a:solidFill>
                <a:srgbClr val="000000"/>
              </a:solidFill>
            </a:endParaRPr>
          </a:p>
          <a:p>
            <a:pPr marL="457200" indent="-457200" defTabSz="449263" fontAlgn="base">
              <a:spcBef>
                <a:spcPct val="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en-GB" altLang="en-US" sz="2800" dirty="0">
                <a:solidFill>
                  <a:srgbClr val="000000"/>
                </a:solidFill>
              </a:rPr>
              <a:t>What does this show about the reactivity of group 7?</a:t>
            </a:r>
          </a:p>
          <a:p>
            <a:pPr marL="457200" indent="-457200" defTabSz="449263" fontAlgn="base">
              <a:spcBef>
                <a:spcPct val="0"/>
              </a:spcBef>
              <a:spcAft>
                <a:spcPct val="0"/>
              </a:spcAft>
              <a:buSzPct val="100000"/>
              <a:buFontTx/>
              <a:buChar char="-"/>
            </a:pPr>
            <a:r>
              <a:rPr lang="en-GB" altLang="en-US" sz="2800" dirty="0">
                <a:solidFill>
                  <a:srgbClr val="000000"/>
                </a:solidFill>
              </a:rPr>
              <a:t>Try and write a word and symbol equation for any reaction you think has occurred</a:t>
            </a:r>
          </a:p>
        </p:txBody>
      </p:sp>
    </p:spTree>
    <p:extLst>
      <p:ext uri="{BB962C8B-B14F-4D97-AF65-F5344CB8AC3E}">
        <p14:creationId xmlns:p14="http://schemas.microsoft.com/office/powerpoint/2010/main" val="3059200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1"/>
          <a:stretch>
            <a:fillRect/>
          </a:stretch>
        </p:blipFill>
        <p:spPr bwMode="auto">
          <a:xfrm>
            <a:off x="107504" y="519981"/>
            <a:ext cx="5580062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1327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868144" y="1268760"/>
            <a:ext cx="3024188" cy="227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GB" altLang="en-US" sz="3200" b="1" dirty="0">
                <a:solidFill>
                  <a:srgbClr val="000000"/>
                </a:solidFill>
              </a:rPr>
              <a:t>Reactivity DECREASES down group 7 as the outer shell is FURTHER from the nucleus so it is harder to GAIN an extra electron</a:t>
            </a:r>
          </a:p>
        </p:txBody>
      </p:sp>
    </p:spTree>
    <p:extLst>
      <p:ext uri="{BB962C8B-B14F-4D97-AF65-F5344CB8AC3E}">
        <p14:creationId xmlns:p14="http://schemas.microsoft.com/office/powerpoint/2010/main" val="266112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54347" y="157423"/>
            <a:ext cx="8435305" cy="7829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6000" b="1" dirty="0"/>
              <a:t>Displacement equations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625798"/>
            <a:ext cx="7992888" cy="13541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GB" sz="2400" dirty="0">
                <a:latin typeface="+mj-lt"/>
              </a:rPr>
              <a:t>Potassium      +       Chlorine        </a:t>
            </a:r>
            <a:r>
              <a:rPr lang="en-GB" sz="2400" dirty="0">
                <a:latin typeface="+mj-lt"/>
                <a:sym typeface="Wingdings" pitchFamily="2" charset="2"/>
              </a:rPr>
              <a:t>       _______    +    ______</a:t>
            </a:r>
            <a:endParaRPr lang="en-GB" sz="2400" dirty="0">
              <a:latin typeface="+mj-lt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GB" sz="2400" dirty="0">
                <a:latin typeface="+mj-lt"/>
              </a:rPr>
              <a:t>    Iodide                                                     _______</a:t>
            </a:r>
          </a:p>
          <a:p>
            <a:pPr marL="0" indent="0" eaLnBrk="1" hangingPunct="1">
              <a:buFont typeface="Arial" charset="0"/>
              <a:buNone/>
            </a:pPr>
            <a:endParaRPr lang="en-GB" sz="2400" dirty="0">
              <a:latin typeface="+mj-lt"/>
            </a:endParaRPr>
          </a:p>
          <a:p>
            <a:pPr marL="0" indent="0" eaLnBrk="1" hangingPunct="1">
              <a:buFont typeface="Arial" charset="0"/>
              <a:buNone/>
            </a:pPr>
            <a:endParaRPr lang="en-GB" dirty="0">
              <a:latin typeface="+mj-lt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GB" dirty="0">
              <a:latin typeface="+mj-lt"/>
            </a:endParaRPr>
          </a:p>
          <a:p>
            <a:pPr marL="0" indent="0" eaLnBrk="1" hangingPunct="1">
              <a:buFont typeface="Arial" charset="0"/>
              <a:buNone/>
            </a:pPr>
            <a:endParaRPr lang="en-GB" sz="2000" dirty="0">
              <a:latin typeface="+mj-lt"/>
            </a:endParaRPr>
          </a:p>
          <a:p>
            <a:pPr marL="0" indent="0" eaLnBrk="1" hangingPunct="1">
              <a:buFont typeface="Arial" charset="0"/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64088" y="1700808"/>
            <a:ext cx="3059113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>
                <a:latin typeface="+mj-lt"/>
              </a:rPr>
              <a:t>Potassium    +    iodine </a:t>
            </a:r>
          </a:p>
          <a:p>
            <a:pPr eaLnBrk="1" hangingPunct="1"/>
            <a:r>
              <a:rPr lang="en-GB" sz="2400" dirty="0">
                <a:latin typeface="+mj-lt"/>
              </a:rPr>
              <a:t> chloride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851920" y="4077072"/>
            <a:ext cx="647700" cy="522287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+mj-lt"/>
              </a:rPr>
              <a:t>F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51920" y="4653334"/>
            <a:ext cx="647700" cy="522288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+mj-lt"/>
              </a:rPr>
              <a:t>Cl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851920" y="5228009"/>
            <a:ext cx="647700" cy="522288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+mj-lt"/>
              </a:rPr>
              <a:t>Br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851920" y="5804272"/>
            <a:ext cx="647700" cy="522287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+mj-lt"/>
              </a:rPr>
              <a:t>I</a:t>
            </a:r>
          </a:p>
        </p:txBody>
      </p:sp>
      <p:sp>
        <p:nvSpPr>
          <p:cNvPr id="17418" name="AutoShape 7"/>
          <p:cNvSpPr>
            <a:spLocks noChangeArrowheads="1"/>
          </p:cNvSpPr>
          <p:nvPr/>
        </p:nvSpPr>
        <p:spPr bwMode="auto">
          <a:xfrm>
            <a:off x="4788545" y="4077072"/>
            <a:ext cx="287337" cy="2232025"/>
          </a:xfrm>
          <a:prstGeom prst="downArrow">
            <a:avLst>
              <a:gd name="adj1" fmla="val 50000"/>
              <a:gd name="adj2" fmla="val 194199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7419" name="Content Placeholder 2"/>
          <p:cNvSpPr txBox="1">
            <a:spLocks/>
          </p:cNvSpPr>
          <p:nvPr/>
        </p:nvSpPr>
        <p:spPr bwMode="auto">
          <a:xfrm>
            <a:off x="1763688" y="2852936"/>
            <a:ext cx="602615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GB" sz="2400" dirty="0">
                <a:latin typeface="+mj-lt"/>
              </a:rPr>
              <a:t>KI       +       Cl</a:t>
            </a:r>
            <a:r>
              <a:rPr lang="en-GB" sz="2400" baseline="-25000" dirty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       </a:t>
            </a:r>
            <a:r>
              <a:rPr lang="en-GB" sz="2400" dirty="0">
                <a:latin typeface="+mj-lt"/>
                <a:sym typeface="Wingdings" pitchFamily="2" charset="2"/>
              </a:rPr>
              <a:t>     _______     +     ______</a:t>
            </a:r>
            <a:endParaRPr lang="en-GB" sz="24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GB" sz="24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GB" sz="3200" dirty="0">
              <a:latin typeface="+mj-lt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GB" sz="32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GB" sz="20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76056" y="2852936"/>
            <a:ext cx="2089150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err="1">
                <a:latin typeface="+mj-lt"/>
              </a:rPr>
              <a:t>KCl</a:t>
            </a:r>
            <a:r>
              <a:rPr lang="en-GB" sz="2400" dirty="0">
                <a:latin typeface="+mj-lt"/>
              </a:rPr>
              <a:t>       +       I</a:t>
            </a:r>
            <a:r>
              <a:rPr lang="en-GB" sz="2400" baseline="-25000" dirty="0">
                <a:latin typeface="+mj-lt"/>
              </a:rPr>
              <a:t>2</a:t>
            </a:r>
            <a:endParaRPr lang="en-GB" sz="24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C97247-A75D-46E4-947B-513F3A999A67}"/>
              </a:ext>
            </a:extLst>
          </p:cNvPr>
          <p:cNvSpPr txBox="1"/>
          <p:nvPr/>
        </p:nvSpPr>
        <p:spPr>
          <a:xfrm>
            <a:off x="179512" y="3804654"/>
            <a:ext cx="8856984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u="sng" dirty="0"/>
              <a:t>A more reactive halogen can </a:t>
            </a:r>
            <a:r>
              <a:rPr lang="en-GB" sz="3200" b="1" u="sng" dirty="0"/>
              <a:t>displace</a:t>
            </a:r>
            <a:r>
              <a:rPr lang="en-GB" sz="3200" u="sng" dirty="0"/>
              <a:t> a less reactive halogen from a compound</a:t>
            </a:r>
            <a:r>
              <a:rPr lang="en-GB" sz="3200" dirty="0"/>
              <a:t>. </a:t>
            </a:r>
          </a:p>
          <a:p>
            <a:r>
              <a:rPr lang="en-GB" sz="3200" dirty="0"/>
              <a:t>E.g. Chlorine is more reactive than iodine so chlorine will displace iodine from potassium iodide, forming potassium chloride and iodine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D992A1-4EEC-412C-9E7E-30073BA2A8B3}"/>
              </a:ext>
            </a:extLst>
          </p:cNvPr>
          <p:cNvSpPr txBox="1"/>
          <p:nvPr/>
        </p:nvSpPr>
        <p:spPr>
          <a:xfrm>
            <a:off x="1600818" y="2822044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3DB1F3-C528-4665-ACC5-E80E8F1427F0}"/>
              </a:ext>
            </a:extLst>
          </p:cNvPr>
          <p:cNvSpPr txBox="1"/>
          <p:nvPr/>
        </p:nvSpPr>
        <p:spPr>
          <a:xfrm>
            <a:off x="4771528" y="2822044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031340-B63C-469B-B1F5-807282195A2E}"/>
</file>

<file path=customXml/itemProps2.xml><?xml version="1.0" encoding="utf-8"?>
<ds:datastoreItem xmlns:ds="http://schemas.openxmlformats.org/officeDocument/2006/customXml" ds:itemID="{37BA09E3-B6DF-4386-BF03-08EEBC3E9D3B}"/>
</file>

<file path=customXml/itemProps3.xml><?xml version="1.0" encoding="utf-8"?>
<ds:datastoreItem xmlns:ds="http://schemas.openxmlformats.org/officeDocument/2006/customXml" ds:itemID="{49530EEC-FA84-4712-8F9E-3BA7AFF325AE}"/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934</Words>
  <Application>Microsoft Office PowerPoint</Application>
  <PresentationFormat>On-screen Show (4:3)</PresentationFormat>
  <Paragraphs>254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80/20 – THINK! What do you NEED to cover with your set</vt:lpstr>
      <vt:lpstr>Group 7-The Halogens</vt:lpstr>
      <vt:lpstr>PowerPoint Presentation</vt:lpstr>
      <vt:lpstr>Word consciousness</vt:lpstr>
      <vt:lpstr>Task 1- Use the data to describe the trends in group 7</vt:lpstr>
      <vt:lpstr>Trends in group 7</vt:lpstr>
      <vt:lpstr>PowerPoint Presentation</vt:lpstr>
      <vt:lpstr>PowerPoint Presentation</vt:lpstr>
      <vt:lpstr>Displacement equations </vt:lpstr>
      <vt:lpstr>Task - Complete the word and symbol equations</vt:lpstr>
      <vt:lpstr>PowerPoint Presentation</vt:lpstr>
      <vt:lpstr>DEMONSTRATE</vt:lpstr>
      <vt:lpstr>PowerPoint Presentation</vt:lpstr>
      <vt:lpstr>PowerPoint Presentation</vt:lpstr>
      <vt:lpstr>Plenary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Gurps</dc:creator>
  <cp:lastModifiedBy>My Computer</cp:lastModifiedBy>
  <cp:revision>49</cp:revision>
  <dcterms:created xsi:type="dcterms:W3CDTF">2015-08-20T21:02:24Z</dcterms:created>
  <dcterms:modified xsi:type="dcterms:W3CDTF">2020-06-30T15:33:11Z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