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381" r:id="rId5"/>
    <p:sldId id="370" r:id="rId6"/>
    <p:sldId id="382" r:id="rId7"/>
    <p:sldId id="383" r:id="rId8"/>
    <p:sldId id="384" r:id="rId9"/>
    <p:sldId id="385" r:id="rId10"/>
    <p:sldId id="386" r:id="rId11"/>
    <p:sldId id="257" r:id="rId12"/>
    <p:sldId id="388" r:id="rId13"/>
    <p:sldId id="389" r:id="rId14"/>
    <p:sldId id="390" r:id="rId15"/>
    <p:sldId id="391" r:id="rId16"/>
    <p:sldId id="392" r:id="rId17"/>
    <p:sldId id="393" r:id="rId18"/>
    <p:sldId id="394" r:id="rId19"/>
    <p:sldId id="395" r:id="rId20"/>
    <p:sldId id="396" r:id="rId21"/>
    <p:sldId id="397" r:id="rId22"/>
    <p:sldId id="39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85" d="100"/>
          <a:sy n="85" d="100"/>
        </p:scale>
        <p:origin x="1152"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BFD9D6-CC74-47D9-B245-E59F4AC82930}" type="datetimeFigureOut">
              <a:rPr lang="en-GB" smtClean="0"/>
              <a:pPr/>
              <a:t>17/09/2020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274F57E-BCDD-4ECC-B583-21DD6C14CB7E}"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By The original </a:t>
            </a:r>
            <a:r>
              <a:rPr lang="en-GB" dirty="0" err="1"/>
              <a:t>uploader</a:t>
            </a:r>
            <a:r>
              <a:rPr lang="en-GB" dirty="0"/>
              <a:t> was </a:t>
            </a:r>
            <a:r>
              <a:rPr lang="en-GB" dirty="0" err="1"/>
              <a:t>Pdefer</a:t>
            </a:r>
            <a:r>
              <a:rPr lang="en-GB" dirty="0"/>
              <a:t> at English Wikipedia [GFDL (http://www.gnu.org/copyleft/fdl.html) or CC-BY-SA-3.0 (http://creativecommons.org/licenses/by-sa/3.0/)], via Wikimedia Commons</a:t>
            </a:r>
          </a:p>
        </p:txBody>
      </p:sp>
      <p:sp>
        <p:nvSpPr>
          <p:cNvPr id="4" name="Slide Number Placeholder 3"/>
          <p:cNvSpPr>
            <a:spLocks noGrp="1"/>
          </p:cNvSpPr>
          <p:nvPr>
            <p:ph type="sldNum" sz="quarter" idx="10"/>
          </p:nvPr>
        </p:nvSpPr>
        <p:spPr/>
        <p:txBody>
          <a:bodyPr/>
          <a:lstStyle/>
          <a:p>
            <a:fld id="{3031F86B-0A87-4BA0-98BC-525521545C7C}" type="slidenum">
              <a:rPr lang="en-GB" smtClean="0"/>
              <a:pPr/>
              <a:t>1</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Plant cross-section By </a:t>
            </a:r>
            <a:r>
              <a:rPr lang="en-GB" dirty="0" err="1"/>
              <a:t>Zephyris</a:t>
            </a:r>
            <a:r>
              <a:rPr lang="en-GB" dirty="0"/>
              <a:t> (Own work) [CC BY-SA 3.0 (https://creativecommons.org/licenses/by-sa/3.0) or GFDL (http://www.gnu.org/copyleft/fdl.html)], via Wikimedia Commons</a:t>
            </a:r>
          </a:p>
          <a:p>
            <a:r>
              <a:rPr lang="en-GB" dirty="0" err="1"/>
              <a:t>Villi</a:t>
            </a:r>
            <a:r>
              <a:rPr lang="en-GB" dirty="0"/>
              <a:t> By </a:t>
            </a:r>
            <a:r>
              <a:rPr lang="en-GB" dirty="0" err="1"/>
              <a:t>BallenaBlanca</a:t>
            </a:r>
            <a:r>
              <a:rPr lang="en-GB" dirty="0"/>
              <a:t> [CC BY-SA 4.0 (https://creativecommons.org/licenses/by-sa/4.0)], via Wikimedia Commons</a:t>
            </a:r>
          </a:p>
        </p:txBody>
      </p:sp>
      <p:sp>
        <p:nvSpPr>
          <p:cNvPr id="4" name="Slide Number Placeholder 3"/>
          <p:cNvSpPr>
            <a:spLocks noGrp="1"/>
          </p:cNvSpPr>
          <p:nvPr>
            <p:ph type="sldNum" sz="quarter" idx="10"/>
          </p:nvPr>
        </p:nvSpPr>
        <p:spPr/>
        <p:txBody>
          <a:bodyPr/>
          <a:lstStyle/>
          <a:p>
            <a:fld id="{3031F86B-0A87-4BA0-98BC-525521545C7C}"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Plant cross-section By </a:t>
            </a:r>
            <a:r>
              <a:rPr lang="en-GB" dirty="0" err="1"/>
              <a:t>Zephyris</a:t>
            </a:r>
            <a:r>
              <a:rPr lang="en-GB" dirty="0"/>
              <a:t> (Own work) [CC BY-SA 3.0 (https://creativecommons.org/licenses/by-sa/3.0) or GFDL (http://www.gnu.org/copyleft/fdl.html)], via Wikimedia Commons</a:t>
            </a:r>
          </a:p>
          <a:p>
            <a:r>
              <a:rPr lang="en-GB" dirty="0" err="1"/>
              <a:t>Villi</a:t>
            </a:r>
            <a:r>
              <a:rPr lang="en-GB" dirty="0"/>
              <a:t> By </a:t>
            </a:r>
            <a:r>
              <a:rPr lang="en-GB" dirty="0" err="1"/>
              <a:t>BallenaBlanca</a:t>
            </a:r>
            <a:r>
              <a:rPr lang="en-GB" dirty="0"/>
              <a:t> [CC BY-SA 4.0 (https://creativecommons.org/licenses/by-sa/4.0)], via Wikimedia Commons</a:t>
            </a:r>
          </a:p>
          <a:p>
            <a:endParaRPr lang="en-GB" dirty="0"/>
          </a:p>
        </p:txBody>
      </p:sp>
      <p:sp>
        <p:nvSpPr>
          <p:cNvPr id="4" name="Slide Number Placeholder 3"/>
          <p:cNvSpPr>
            <a:spLocks noGrp="1"/>
          </p:cNvSpPr>
          <p:nvPr>
            <p:ph type="sldNum" sz="quarter" idx="10"/>
          </p:nvPr>
        </p:nvSpPr>
        <p:spPr/>
        <p:txBody>
          <a:bodyPr/>
          <a:lstStyle/>
          <a:p>
            <a:fld id="{3031F86B-0A87-4BA0-98BC-525521545C7C}" type="slidenum">
              <a:rPr lang="en-GB" smtClean="0"/>
              <a:pPr/>
              <a:t>7</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a:t>Villi</a:t>
            </a:r>
            <a:r>
              <a:rPr lang="en-GB" dirty="0"/>
              <a:t> By </a:t>
            </a:r>
            <a:r>
              <a:rPr lang="en-GB" dirty="0" err="1"/>
              <a:t>BallenaBlanca</a:t>
            </a:r>
            <a:r>
              <a:rPr lang="en-GB" dirty="0"/>
              <a:t> [CC BY-SA 4.0 (https://creativecommons.org/licenses/by-sa/4.0)], via Wikimedia Commons</a:t>
            </a:r>
          </a:p>
          <a:p>
            <a:endParaRPr lang="en-GB" dirty="0"/>
          </a:p>
        </p:txBody>
      </p:sp>
      <p:sp>
        <p:nvSpPr>
          <p:cNvPr id="4" name="Slide Number Placeholder 3"/>
          <p:cNvSpPr>
            <a:spLocks noGrp="1"/>
          </p:cNvSpPr>
          <p:nvPr>
            <p:ph type="sldNum" sz="quarter" idx="10"/>
          </p:nvPr>
        </p:nvSpPr>
        <p:spPr/>
        <p:txBody>
          <a:bodyPr/>
          <a:lstStyle/>
          <a:p>
            <a:fld id="{3031F86B-0A87-4BA0-98BC-525521545C7C}" type="slidenum">
              <a:rPr lang="en-GB" smtClean="0"/>
              <a:pPr/>
              <a:t>10</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Can use a scrap</a:t>
            </a:r>
            <a:r>
              <a:rPr lang="en-GB" baseline="0" dirty="0"/>
              <a:t> piece of paper for this, or a template as provided!</a:t>
            </a:r>
            <a:endParaRPr lang="en-GB" dirty="0"/>
          </a:p>
        </p:txBody>
      </p:sp>
      <p:sp>
        <p:nvSpPr>
          <p:cNvPr id="4" name="Slide Number Placeholder 3"/>
          <p:cNvSpPr>
            <a:spLocks noGrp="1"/>
          </p:cNvSpPr>
          <p:nvPr>
            <p:ph type="sldNum" sz="quarter" idx="10"/>
          </p:nvPr>
        </p:nvSpPr>
        <p:spPr/>
        <p:txBody>
          <a:bodyPr/>
          <a:lstStyle/>
          <a:p>
            <a:fld id="{3031F86B-0A87-4BA0-98BC-525521545C7C}" type="slidenum">
              <a:rPr lang="en-GB" smtClean="0"/>
              <a:pPr/>
              <a:t>12</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98DFF69-7F45-44BC-B1F1-4BD0115B545C}" type="slidenum">
              <a:rPr lang="en-GB" smtClean="0"/>
              <a:pPr/>
              <a:t>14</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By Snow93 (Own work) [Public domain], via Wikimedia Commons</a:t>
            </a:r>
          </a:p>
        </p:txBody>
      </p:sp>
      <p:sp>
        <p:nvSpPr>
          <p:cNvPr id="4" name="Slide Number Placeholder 3"/>
          <p:cNvSpPr>
            <a:spLocks noGrp="1"/>
          </p:cNvSpPr>
          <p:nvPr>
            <p:ph type="sldNum" sz="quarter" idx="10"/>
          </p:nvPr>
        </p:nvSpPr>
        <p:spPr/>
        <p:txBody>
          <a:bodyPr/>
          <a:lstStyle/>
          <a:p>
            <a:fld id="{198DFF69-7F45-44BC-B1F1-4BD0115B545C}" type="slidenum">
              <a:rPr lang="en-GB" smtClean="0"/>
              <a:pPr/>
              <a:t>15</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Image By </a:t>
            </a:r>
            <a:r>
              <a:rPr lang="en-GB" dirty="0" err="1"/>
              <a:t>BruceBlaus</a:t>
            </a:r>
            <a:r>
              <a:rPr lang="en-GB" dirty="0"/>
              <a:t>. When using this image in external sources it can be cited as:  Blausen.com staff (2014). "Medical gallery of </a:t>
            </a:r>
            <a:r>
              <a:rPr lang="en-GB" dirty="0" err="1"/>
              <a:t>Blausen</a:t>
            </a:r>
            <a:r>
              <a:rPr lang="en-GB" dirty="0"/>
              <a:t> Medical 2014". </a:t>
            </a:r>
            <a:r>
              <a:rPr lang="en-GB" dirty="0" err="1"/>
              <a:t>WikiJournal</a:t>
            </a:r>
            <a:r>
              <a:rPr lang="en-GB" dirty="0"/>
              <a:t> of Medicine 1 (2). DOI:10.15347/</a:t>
            </a:r>
            <a:r>
              <a:rPr lang="en-GB" dirty="0" err="1"/>
              <a:t>wjm</a:t>
            </a:r>
            <a:r>
              <a:rPr lang="en-GB" dirty="0"/>
              <a:t>/2014.010. ISSN 2002-4436. (Own work) [CC BY 3.0 (http://creativecommons.org/licenses/by/3.0)], via Wikimedia Commons</a:t>
            </a:r>
          </a:p>
        </p:txBody>
      </p:sp>
      <p:sp>
        <p:nvSpPr>
          <p:cNvPr id="4" name="Slide Number Placeholder 3"/>
          <p:cNvSpPr>
            <a:spLocks noGrp="1"/>
          </p:cNvSpPr>
          <p:nvPr>
            <p:ph type="sldNum" sz="quarter" idx="10"/>
          </p:nvPr>
        </p:nvSpPr>
        <p:spPr/>
        <p:txBody>
          <a:bodyPr/>
          <a:lstStyle/>
          <a:p>
            <a:fld id="{198DFF69-7F45-44BC-B1F1-4BD0115B545C}" type="slidenum">
              <a:rPr lang="en-GB" smtClean="0"/>
              <a:pPr/>
              <a:t>19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5559EBC-DC58-4C34-A7FA-FBDBE8702BEA}" type="datetimeFigureOut">
              <a:rPr lang="en-GB" smtClean="0"/>
              <a:pPr/>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C41D6-567A-4453-BBF7-EB5C20D7745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559EBC-DC58-4C34-A7FA-FBDBE8702BEA}" type="datetimeFigureOut">
              <a:rPr lang="en-GB" smtClean="0"/>
              <a:pPr/>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C41D6-567A-4453-BBF7-EB5C20D7745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559EBC-DC58-4C34-A7FA-FBDBE8702BEA}" type="datetimeFigureOut">
              <a:rPr lang="en-GB" smtClean="0"/>
              <a:pPr/>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C41D6-567A-4453-BBF7-EB5C20D7745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5559EBC-DC58-4C34-A7FA-FBDBE8702BEA}" type="datetimeFigureOut">
              <a:rPr lang="en-GB" smtClean="0"/>
              <a:pPr/>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C41D6-567A-4453-BBF7-EB5C20D7745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559EBC-DC58-4C34-A7FA-FBDBE8702BEA}" type="datetimeFigureOut">
              <a:rPr lang="en-GB" smtClean="0"/>
              <a:pPr/>
              <a:t>17/09/2020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73C41D6-567A-4453-BBF7-EB5C20D7745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5559EBC-DC58-4C34-A7FA-FBDBE8702BEA}" type="datetimeFigureOut">
              <a:rPr lang="en-GB" smtClean="0"/>
              <a:pPr/>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3C41D6-567A-4453-BBF7-EB5C20D7745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5559EBC-DC58-4C34-A7FA-FBDBE8702BEA}" type="datetimeFigureOut">
              <a:rPr lang="en-GB" smtClean="0"/>
              <a:pPr/>
              <a:t>17/09/2020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73C41D6-567A-4453-BBF7-EB5C20D7745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5559EBC-DC58-4C34-A7FA-FBDBE8702BEA}" type="datetimeFigureOut">
              <a:rPr lang="en-GB" smtClean="0"/>
              <a:pPr/>
              <a:t>17/09/2020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73C41D6-567A-4453-BBF7-EB5C20D7745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559EBC-DC58-4C34-A7FA-FBDBE8702BEA}" type="datetimeFigureOut">
              <a:rPr lang="en-GB" smtClean="0"/>
              <a:pPr/>
              <a:t>17/09/2020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73C41D6-567A-4453-BBF7-EB5C20D7745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559EBC-DC58-4C34-A7FA-FBDBE8702BEA}" type="datetimeFigureOut">
              <a:rPr lang="en-GB" smtClean="0"/>
              <a:pPr/>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3C41D6-567A-4453-BBF7-EB5C20D7745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559EBC-DC58-4C34-A7FA-FBDBE8702BEA}" type="datetimeFigureOut">
              <a:rPr lang="en-GB" smtClean="0"/>
              <a:pPr/>
              <a:t>17/09/2020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73C41D6-567A-4453-BBF7-EB5C20D7745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559EBC-DC58-4C34-A7FA-FBDBE8702BEA}" type="datetimeFigureOut">
              <a:rPr lang="en-GB" smtClean="0"/>
              <a:pPr/>
              <a:t>17/09/2020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3C41D6-567A-4453-BBF7-EB5C20D7745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28600" y="228600"/>
            <a:ext cx="8610600" cy="1371600"/>
          </a:xfrm>
          <a:prstGeom prst="roundRect">
            <a:avLst/>
          </a:prstGeom>
          <a:solidFill>
            <a:srgbClr val="CFF5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609600" y="304800"/>
            <a:ext cx="7772400" cy="1146175"/>
          </a:xfrm>
        </p:spPr>
        <p:txBody>
          <a:bodyPr>
            <a:normAutofit/>
          </a:bodyPr>
          <a:lstStyle/>
          <a:p>
            <a:r>
              <a:rPr lang="en-GB" sz="4800" dirty="0">
                <a:latin typeface="Comic Sans MS" pitchFamily="66" charset="0"/>
              </a:rPr>
              <a:t>Exchanging Materials</a:t>
            </a:r>
          </a:p>
        </p:txBody>
      </p:sp>
      <p:sp>
        <p:nvSpPr>
          <p:cNvPr id="6" name="TextBox 5"/>
          <p:cNvSpPr txBox="1"/>
          <p:nvPr/>
        </p:nvSpPr>
        <p:spPr>
          <a:xfrm>
            <a:off x="228600" y="1885851"/>
            <a:ext cx="4724400" cy="4154984"/>
          </a:xfrm>
          <a:prstGeom prst="rect">
            <a:avLst/>
          </a:prstGeom>
          <a:noFill/>
        </p:spPr>
        <p:txBody>
          <a:bodyPr wrap="square" rtlCol="0">
            <a:spAutoFit/>
          </a:bodyPr>
          <a:lstStyle/>
          <a:p>
            <a:r>
              <a:rPr lang="en-GB" sz="2400" b="1" dirty="0">
                <a:latin typeface="Comic Sans MS" pitchFamily="66" charset="0"/>
              </a:rPr>
              <a:t>Do now activity:</a:t>
            </a:r>
          </a:p>
          <a:p>
            <a:r>
              <a:rPr lang="en-GB" sz="2400" b="1" dirty="0">
                <a:latin typeface="Comic Sans MS" pitchFamily="66" charset="0"/>
              </a:rPr>
              <a:t> </a:t>
            </a:r>
          </a:p>
          <a:p>
            <a:pPr marL="342900" indent="-342900">
              <a:buAutoNum type="arabicPeriod"/>
            </a:pPr>
            <a:r>
              <a:rPr lang="en-GB" sz="2400" dirty="0">
                <a:solidFill>
                  <a:schemeClr val="accent6">
                    <a:lumMod val="75000"/>
                  </a:schemeClr>
                </a:solidFill>
                <a:latin typeface="Comic Sans MS" pitchFamily="66" charset="0"/>
              </a:rPr>
              <a:t>What adaptations might cells have to increase the rate of diffusion?</a:t>
            </a:r>
          </a:p>
          <a:p>
            <a:pPr marL="342900" indent="-342900">
              <a:buAutoNum type="arabicPeriod"/>
            </a:pPr>
            <a:endParaRPr lang="en-GB" sz="2400" dirty="0">
              <a:solidFill>
                <a:schemeClr val="accent6">
                  <a:lumMod val="75000"/>
                </a:schemeClr>
              </a:solidFill>
              <a:latin typeface="Comic Sans MS" pitchFamily="66" charset="0"/>
            </a:endParaRPr>
          </a:p>
          <a:p>
            <a:pPr marL="342900" indent="-342900">
              <a:buAutoNum type="arabicPeriod"/>
            </a:pPr>
            <a:r>
              <a:rPr lang="en-GB" sz="2400" dirty="0">
                <a:solidFill>
                  <a:srgbClr val="00B050"/>
                </a:solidFill>
                <a:latin typeface="Comic Sans MS" pitchFamily="66" charset="0"/>
              </a:rPr>
              <a:t>Why might the size of an organism effect how quickly it is able to exchange substances with the outside world?</a:t>
            </a:r>
          </a:p>
        </p:txBody>
      </p:sp>
      <p:pic>
        <p:nvPicPr>
          <p:cNvPr id="14338" name="Picture 2" descr="File:Alveoli diagram.png"/>
          <p:cNvPicPr>
            <a:picLocks noChangeAspect="1" noChangeArrowheads="1"/>
          </p:cNvPicPr>
          <p:nvPr/>
        </p:nvPicPr>
        <p:blipFill>
          <a:blip r:embed="rId3" cstate="print"/>
          <a:srcRect/>
          <a:stretch>
            <a:fillRect/>
          </a:stretch>
        </p:blipFill>
        <p:spPr bwMode="auto">
          <a:xfrm>
            <a:off x="5023855" y="2438400"/>
            <a:ext cx="3838536" cy="3217894"/>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01698"/>
            <a:ext cx="4176464" cy="646331"/>
          </a:xfrm>
          <a:prstGeom prst="rect">
            <a:avLst/>
          </a:prstGeom>
          <a:noFill/>
        </p:spPr>
        <p:txBody>
          <a:bodyPr wrap="square" rtlCol="0">
            <a:spAutoFit/>
          </a:bodyPr>
          <a:lstStyle/>
          <a:p>
            <a:r>
              <a:rPr lang="en-GB" sz="3600" b="1" dirty="0">
                <a:solidFill>
                  <a:srgbClr val="002060"/>
                </a:solidFill>
              </a:rPr>
              <a:t>Villi</a:t>
            </a:r>
          </a:p>
        </p:txBody>
      </p:sp>
      <p:sp>
        <p:nvSpPr>
          <p:cNvPr id="5" name="TextBox 4"/>
          <p:cNvSpPr txBox="1"/>
          <p:nvPr/>
        </p:nvSpPr>
        <p:spPr>
          <a:xfrm>
            <a:off x="107504" y="908720"/>
            <a:ext cx="8856984" cy="1200329"/>
          </a:xfrm>
          <a:prstGeom prst="rect">
            <a:avLst/>
          </a:prstGeom>
          <a:noFill/>
        </p:spPr>
        <p:txBody>
          <a:bodyPr wrap="square" rtlCol="0">
            <a:spAutoFit/>
          </a:bodyPr>
          <a:lstStyle/>
          <a:p>
            <a:pPr marL="342900" indent="-342900">
              <a:buAutoNum type="arabicPeriod"/>
            </a:pPr>
            <a:r>
              <a:rPr lang="en-GB" dirty="0">
                <a:solidFill>
                  <a:srgbClr val="002060"/>
                </a:solidFill>
                <a:latin typeface="Bell MT" panose="02020503060305020303" pitchFamily="18" charset="0"/>
              </a:rPr>
              <a:t>These are finger-like projections which cover the inside of your small intestine, this is where all nutrients from your digested food are absorbed into the blood.</a:t>
            </a:r>
          </a:p>
          <a:p>
            <a:pPr marL="342900" indent="-342900">
              <a:buAutoNum type="arabicPeriod"/>
            </a:pPr>
            <a:endParaRPr lang="en-GB" dirty="0">
              <a:solidFill>
                <a:srgbClr val="002060"/>
              </a:solidFill>
              <a:latin typeface="Bell MT" panose="02020503060305020303" pitchFamily="18" charset="0"/>
            </a:endParaRPr>
          </a:p>
          <a:p>
            <a:pPr marL="342900" indent="-342900">
              <a:buAutoNum type="arabicPeriod"/>
            </a:pPr>
            <a:r>
              <a:rPr lang="en-GB" dirty="0">
                <a:solidFill>
                  <a:srgbClr val="002060"/>
                </a:solidFill>
                <a:latin typeface="Bell MT" panose="02020503060305020303" pitchFamily="18" charset="0"/>
              </a:rPr>
              <a:t>The structural features of villi:</a:t>
            </a:r>
          </a:p>
        </p:txBody>
      </p:sp>
      <p:cxnSp>
        <p:nvCxnSpPr>
          <p:cNvPr id="7" name="Straight Arrow Connector 6"/>
          <p:cNvCxnSpPr/>
          <p:nvPr/>
        </p:nvCxnSpPr>
        <p:spPr>
          <a:xfrm flipH="1" flipV="1">
            <a:off x="2819400" y="3657600"/>
            <a:ext cx="535941" cy="26802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315769" y="3424146"/>
            <a:ext cx="1188132" cy="923330"/>
          </a:xfrm>
          <a:prstGeom prst="rect">
            <a:avLst/>
          </a:prstGeom>
          <a:noFill/>
        </p:spPr>
        <p:txBody>
          <a:bodyPr wrap="square" rtlCol="0">
            <a:spAutoFit/>
          </a:bodyPr>
          <a:lstStyle/>
          <a:p>
            <a:pPr algn="ctr"/>
            <a:r>
              <a:rPr lang="en-GB" dirty="0">
                <a:solidFill>
                  <a:srgbClr val="002060"/>
                </a:solidFill>
                <a:latin typeface="Bell MT" panose="02020503060305020303" pitchFamily="18" charset="0"/>
              </a:rPr>
              <a:t>Very thin wall, one cell thick</a:t>
            </a:r>
          </a:p>
        </p:txBody>
      </p:sp>
      <p:sp>
        <p:nvSpPr>
          <p:cNvPr id="12" name="TextBox 11"/>
          <p:cNvSpPr txBox="1"/>
          <p:nvPr/>
        </p:nvSpPr>
        <p:spPr>
          <a:xfrm>
            <a:off x="251520" y="5876946"/>
            <a:ext cx="4526888" cy="830997"/>
          </a:xfrm>
          <a:prstGeom prst="rect">
            <a:avLst/>
          </a:prstGeom>
          <a:noFill/>
        </p:spPr>
        <p:txBody>
          <a:bodyPr wrap="square" rtlCol="0">
            <a:spAutoFit/>
          </a:bodyPr>
          <a:lstStyle/>
          <a:p>
            <a:pPr algn="ctr"/>
            <a:r>
              <a:rPr lang="en-GB" sz="2400" dirty="0">
                <a:solidFill>
                  <a:srgbClr val="002060"/>
                </a:solidFill>
                <a:latin typeface="Bell MT" panose="02020503060305020303" pitchFamily="18" charset="0"/>
              </a:rPr>
              <a:t>Extensive blood capillary network to carry away absorbed nutrients</a:t>
            </a:r>
          </a:p>
        </p:txBody>
      </p:sp>
      <p:cxnSp>
        <p:nvCxnSpPr>
          <p:cNvPr id="13" name="Straight Arrow Connector 12"/>
          <p:cNvCxnSpPr/>
          <p:nvPr/>
        </p:nvCxnSpPr>
        <p:spPr>
          <a:xfrm flipH="1" flipV="1">
            <a:off x="2057400" y="4724400"/>
            <a:ext cx="727852" cy="1152546"/>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4724400"/>
            <a:ext cx="1800200" cy="923330"/>
          </a:xfrm>
          <a:prstGeom prst="rect">
            <a:avLst/>
          </a:prstGeom>
          <a:noFill/>
        </p:spPr>
        <p:txBody>
          <a:bodyPr wrap="square" rtlCol="0">
            <a:spAutoFit/>
          </a:bodyPr>
          <a:lstStyle/>
          <a:p>
            <a:pPr algn="ctr"/>
            <a:r>
              <a:rPr lang="en-GB" dirty="0">
                <a:solidFill>
                  <a:srgbClr val="002060"/>
                </a:solidFill>
                <a:latin typeface="Bell MT" panose="02020503060305020303" pitchFamily="18" charset="0"/>
              </a:rPr>
              <a:t>Thousands of tiny villi – huge surface area</a:t>
            </a:r>
          </a:p>
        </p:txBody>
      </p:sp>
      <p:sp>
        <p:nvSpPr>
          <p:cNvPr id="16" name="TextBox 15"/>
          <p:cNvSpPr txBox="1"/>
          <p:nvPr/>
        </p:nvSpPr>
        <p:spPr>
          <a:xfrm>
            <a:off x="4673236" y="1795391"/>
            <a:ext cx="4283968" cy="2585323"/>
          </a:xfrm>
          <a:prstGeom prst="rect">
            <a:avLst/>
          </a:prstGeom>
          <a:noFill/>
        </p:spPr>
        <p:txBody>
          <a:bodyPr wrap="square" rtlCol="0">
            <a:spAutoFit/>
          </a:bodyPr>
          <a:lstStyle/>
          <a:p>
            <a:r>
              <a:rPr lang="en-GB" dirty="0">
                <a:solidFill>
                  <a:srgbClr val="002060"/>
                </a:solidFill>
                <a:latin typeface="Bell MT" panose="02020503060305020303" pitchFamily="18" charset="0"/>
              </a:rPr>
              <a:t>3. Nutrients are constantly brought to the intestine, while those which have been absorbed are taken away. This maintains a concentration gradient where there is a higher concentration of the nutrient inside the intestine and a lower concentration in the blood. The nutrient therefore diffuses into the blood down the concentration gradient </a:t>
            </a:r>
          </a:p>
        </p:txBody>
      </p:sp>
      <p:pic>
        <p:nvPicPr>
          <p:cNvPr id="14" name="Picture 3"/>
          <p:cNvPicPr>
            <a:picLocks noChangeAspect="1" noChangeArrowheads="1"/>
          </p:cNvPicPr>
          <p:nvPr/>
        </p:nvPicPr>
        <p:blipFill>
          <a:blip r:embed="rId3" cstate="print"/>
          <a:srcRect/>
          <a:stretch>
            <a:fillRect/>
          </a:stretch>
        </p:blipFill>
        <p:spPr bwMode="auto">
          <a:xfrm>
            <a:off x="762000" y="2819400"/>
            <a:ext cx="2088812" cy="1752600"/>
          </a:xfrm>
          <a:prstGeom prst="rect">
            <a:avLst/>
          </a:prstGeom>
          <a:noFill/>
          <a:ln w="9525">
            <a:noFill/>
            <a:miter lim="800000"/>
            <a:headEnd/>
            <a:tailEnd/>
          </a:ln>
        </p:spPr>
      </p:pic>
      <p:cxnSp>
        <p:nvCxnSpPr>
          <p:cNvPr id="20" name="Straight Arrow Connector 19"/>
          <p:cNvCxnSpPr/>
          <p:nvPr/>
        </p:nvCxnSpPr>
        <p:spPr>
          <a:xfrm flipV="1">
            <a:off x="304800" y="4114800"/>
            <a:ext cx="304800" cy="53340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pic>
        <p:nvPicPr>
          <p:cNvPr id="15" name="Picture 14" descr="Mark, Check, Tick, Red, Correct, Symbol, Choice, Yes"/>
          <p:cNvPicPr>
            <a:picLocks noChangeAspect="1" noChangeArrowheads="1"/>
          </p:cNvPicPr>
          <p:nvPr/>
        </p:nvPicPr>
        <p:blipFill>
          <a:blip r:embed="rId4" cstate="print"/>
          <a:srcRect/>
          <a:stretch>
            <a:fillRect/>
          </a:stretch>
        </p:blipFill>
        <p:spPr bwMode="auto">
          <a:xfrm>
            <a:off x="7772400" y="5470410"/>
            <a:ext cx="1237804" cy="1289752"/>
          </a:xfrm>
          <a:prstGeom prst="rect">
            <a:avLst/>
          </a:prstGeom>
          <a:noFill/>
        </p:spPr>
      </p:pic>
    </p:spTree>
    <p:extLst>
      <p:ext uri="{BB962C8B-B14F-4D97-AF65-F5344CB8AC3E}">
        <p14:creationId xmlns:p14="http://schemas.microsoft.com/office/powerpoint/2010/main" val="3030881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504" y="101698"/>
            <a:ext cx="4176464" cy="646331"/>
          </a:xfrm>
          <a:prstGeom prst="rect">
            <a:avLst/>
          </a:prstGeom>
          <a:noFill/>
        </p:spPr>
        <p:txBody>
          <a:bodyPr wrap="square" rtlCol="0">
            <a:spAutoFit/>
          </a:bodyPr>
          <a:lstStyle/>
          <a:p>
            <a:r>
              <a:rPr lang="en-GB" sz="3600" b="1" dirty="0">
                <a:solidFill>
                  <a:srgbClr val="002060"/>
                </a:solidFill>
              </a:rPr>
              <a:t>Alveoli</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68689" y="2330101"/>
            <a:ext cx="2736304" cy="2718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707904" y="2152944"/>
            <a:ext cx="2996465" cy="1477328"/>
          </a:xfrm>
          <a:prstGeom prst="rect">
            <a:avLst/>
          </a:prstGeom>
          <a:noFill/>
        </p:spPr>
        <p:txBody>
          <a:bodyPr wrap="square" rtlCol="0">
            <a:spAutoFit/>
          </a:bodyPr>
          <a:lstStyle/>
          <a:p>
            <a:pPr algn="ctr"/>
            <a:r>
              <a:rPr lang="en-GB" altLang="en-US" dirty="0">
                <a:solidFill>
                  <a:srgbClr val="010066"/>
                </a:solidFill>
                <a:latin typeface="Bell MT" panose="02020503060305020303" pitchFamily="18" charset="0"/>
              </a:rPr>
              <a:t>The rich blood supply allows a constant flow of blood around the lungs which maintains a concentration gradient.</a:t>
            </a:r>
          </a:p>
        </p:txBody>
      </p:sp>
      <p:sp>
        <p:nvSpPr>
          <p:cNvPr id="3" name="Rectangle 2"/>
          <p:cNvSpPr/>
          <p:nvPr/>
        </p:nvSpPr>
        <p:spPr>
          <a:xfrm>
            <a:off x="165676" y="4510248"/>
            <a:ext cx="2113724" cy="1815882"/>
          </a:xfrm>
          <a:prstGeom prst="rect">
            <a:avLst/>
          </a:prstGeom>
        </p:spPr>
        <p:txBody>
          <a:bodyPr wrap="square">
            <a:spAutoFit/>
          </a:bodyPr>
          <a:lstStyle/>
          <a:p>
            <a:pPr algn="ctr">
              <a:spcBef>
                <a:spcPct val="50000"/>
              </a:spcBef>
              <a:buFontTx/>
              <a:buNone/>
            </a:pPr>
            <a:r>
              <a:rPr lang="en-GB" altLang="en-US" sz="1600" dirty="0">
                <a:solidFill>
                  <a:srgbClr val="010066"/>
                </a:solidFill>
                <a:latin typeface="Bell MT" panose="02020503060305020303" pitchFamily="18" charset="0"/>
              </a:rPr>
              <a:t>The total surface area of the alveoli can range from 30-50 square metres.  This provides a huge surface area for gas exchange to occur.</a:t>
            </a:r>
          </a:p>
        </p:txBody>
      </p:sp>
      <p:sp>
        <p:nvSpPr>
          <p:cNvPr id="6" name="TextBox 5"/>
          <p:cNvSpPr txBox="1"/>
          <p:nvPr/>
        </p:nvSpPr>
        <p:spPr>
          <a:xfrm>
            <a:off x="107504" y="908720"/>
            <a:ext cx="8856984" cy="1200329"/>
          </a:xfrm>
          <a:prstGeom prst="rect">
            <a:avLst/>
          </a:prstGeom>
          <a:noFill/>
        </p:spPr>
        <p:txBody>
          <a:bodyPr wrap="square" rtlCol="0">
            <a:spAutoFit/>
          </a:bodyPr>
          <a:lstStyle/>
          <a:p>
            <a:pPr marL="342900" indent="-342900">
              <a:buAutoNum type="arabicPeriod"/>
            </a:pPr>
            <a:r>
              <a:rPr lang="en-GB" dirty="0">
                <a:solidFill>
                  <a:srgbClr val="002060"/>
                </a:solidFill>
                <a:latin typeface="Bell MT" panose="02020503060305020303" pitchFamily="18" charset="0"/>
              </a:rPr>
              <a:t>The alveoli are found in the lungs.  They can be described as an exchange surface because they oxygen diffuses into the blood and carbon dioxide diffuses out.</a:t>
            </a:r>
          </a:p>
          <a:p>
            <a:pPr marL="342900" indent="-342900">
              <a:buAutoNum type="arabicPeriod"/>
            </a:pPr>
            <a:endParaRPr lang="en-GB" dirty="0">
              <a:solidFill>
                <a:srgbClr val="002060"/>
              </a:solidFill>
              <a:latin typeface="Bell MT" panose="02020503060305020303" pitchFamily="18" charset="0"/>
            </a:endParaRPr>
          </a:p>
          <a:p>
            <a:pPr marL="342900" indent="-342900">
              <a:buAutoNum type="arabicPeriod"/>
            </a:pPr>
            <a:r>
              <a:rPr lang="en-GB" dirty="0">
                <a:solidFill>
                  <a:srgbClr val="002060"/>
                </a:solidFill>
                <a:latin typeface="Bell MT" panose="02020503060305020303" pitchFamily="18" charset="0"/>
              </a:rPr>
              <a:t>The structural features of alveoli:</a:t>
            </a:r>
          </a:p>
        </p:txBody>
      </p:sp>
      <p:sp>
        <p:nvSpPr>
          <p:cNvPr id="5" name="Rectangle 4"/>
          <p:cNvSpPr/>
          <p:nvPr/>
        </p:nvSpPr>
        <p:spPr>
          <a:xfrm>
            <a:off x="2542229" y="5301208"/>
            <a:ext cx="2331349" cy="1200329"/>
          </a:xfrm>
          <a:prstGeom prst="rect">
            <a:avLst/>
          </a:prstGeom>
        </p:spPr>
        <p:txBody>
          <a:bodyPr wrap="square">
            <a:spAutoFit/>
          </a:bodyPr>
          <a:lstStyle/>
          <a:p>
            <a:pPr algn="ctr">
              <a:spcBef>
                <a:spcPct val="50000"/>
              </a:spcBef>
              <a:buFontTx/>
              <a:buNone/>
            </a:pPr>
            <a:r>
              <a:rPr lang="en-GB" altLang="en-US" dirty="0">
                <a:solidFill>
                  <a:srgbClr val="010066"/>
                </a:solidFill>
                <a:latin typeface="Bell MT" panose="02020503060305020303" pitchFamily="18" charset="0"/>
              </a:rPr>
              <a:t>This moist lining also stops the alveolus from drying and cracking.  </a:t>
            </a:r>
          </a:p>
        </p:txBody>
      </p:sp>
      <p:sp>
        <p:nvSpPr>
          <p:cNvPr id="7" name="Rectangle 6"/>
          <p:cNvSpPr/>
          <p:nvPr/>
        </p:nvSpPr>
        <p:spPr>
          <a:xfrm>
            <a:off x="5206136" y="3925128"/>
            <a:ext cx="3851920" cy="2308324"/>
          </a:xfrm>
          <a:prstGeom prst="rect">
            <a:avLst/>
          </a:prstGeom>
        </p:spPr>
        <p:txBody>
          <a:bodyPr wrap="square">
            <a:spAutoFit/>
          </a:bodyPr>
          <a:lstStyle/>
          <a:p>
            <a:pPr algn="ctr"/>
            <a:r>
              <a:rPr lang="en-GB" dirty="0">
                <a:solidFill>
                  <a:srgbClr val="002060"/>
                </a:solidFill>
                <a:latin typeface="Bell MT" panose="02020503060305020303" pitchFamily="18" charset="0"/>
              </a:rPr>
              <a:t>3.  Examples of COPD include bronchitis and emphysema.  Can be caused by smoking, this leads to inflammation in the lungs which permanently changes the tissue.  Thickened walls of the airways and a build up of mucus makes gas exchange difficult, leading to breathlessness</a:t>
            </a:r>
          </a:p>
        </p:txBody>
      </p:sp>
      <p:pic>
        <p:nvPicPr>
          <p:cNvPr id="9" name="Picture 2" descr="C:\Users\jrawlings.LPBS.010\AppData\Local\Microsoft\Windows\Temporary Internet Files\Content.IE5\3JS2Z5RQ\cUrqJ[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20272" y="2066704"/>
            <a:ext cx="1512168" cy="1428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157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300" y="116632"/>
            <a:ext cx="8855187" cy="6463308"/>
          </a:xfrm>
          <a:prstGeom prst="rect">
            <a:avLst/>
          </a:prstGeom>
          <a:noFill/>
        </p:spPr>
        <p:txBody>
          <a:bodyPr wrap="square" rtlCol="0">
            <a:spAutoFit/>
          </a:bodyPr>
          <a:lstStyle/>
          <a:p>
            <a:r>
              <a:rPr lang="en-GB" sz="7200" dirty="0">
                <a:solidFill>
                  <a:srgbClr val="002060"/>
                </a:solidFill>
                <a:latin typeface="Arial Rounded MT Bold" panose="020F0704030504030204" pitchFamily="34" charset="0"/>
              </a:rPr>
              <a:t>Exit Card!</a:t>
            </a:r>
          </a:p>
          <a:p>
            <a:endParaRPr lang="en-GB" sz="3600" b="1" dirty="0">
              <a:solidFill>
                <a:srgbClr val="002060"/>
              </a:solidFill>
              <a:latin typeface="Arial Rounded MT Bold" panose="020F0704030504030204" pitchFamily="34" charset="0"/>
            </a:endParaRPr>
          </a:p>
          <a:p>
            <a:r>
              <a:rPr lang="en-GB" sz="3600" b="1" dirty="0">
                <a:solidFill>
                  <a:srgbClr val="002060"/>
                </a:solidFill>
                <a:latin typeface="Consolas" panose="020B0609020204030204" pitchFamily="49" charset="0"/>
                <a:cs typeface="Consolas" panose="020B0609020204030204" pitchFamily="49" charset="0"/>
              </a:rPr>
              <a:t>On your exit card write:</a:t>
            </a:r>
          </a:p>
          <a:p>
            <a:endParaRPr lang="en-GB" sz="3600" dirty="0">
              <a:solidFill>
                <a:srgbClr val="002060"/>
              </a:solidFill>
              <a:latin typeface="Consolas" panose="020B0609020204030204" pitchFamily="49" charset="0"/>
              <a:cs typeface="Consolas" panose="020B0609020204030204" pitchFamily="49" charset="0"/>
            </a:endParaRPr>
          </a:p>
          <a:p>
            <a:pPr marL="571500" indent="-571500">
              <a:buFont typeface="Arial" panose="020B0604020202020204" pitchFamily="34" charset="0"/>
              <a:buChar char="•"/>
            </a:pPr>
            <a:r>
              <a:rPr lang="en-GB" sz="3600" dirty="0">
                <a:solidFill>
                  <a:srgbClr val="FF0000"/>
                </a:solidFill>
                <a:latin typeface="Consolas" panose="020B0609020204030204" pitchFamily="49" charset="0"/>
                <a:cs typeface="Consolas" panose="020B0609020204030204" pitchFamily="49" charset="0"/>
              </a:rPr>
              <a:t>3 key words </a:t>
            </a:r>
            <a:r>
              <a:rPr lang="en-GB" sz="3600" dirty="0">
                <a:solidFill>
                  <a:srgbClr val="002060"/>
                </a:solidFill>
                <a:latin typeface="Consolas" panose="020B0609020204030204" pitchFamily="49" charset="0"/>
                <a:cs typeface="Consolas" panose="020B0609020204030204" pitchFamily="49" charset="0"/>
              </a:rPr>
              <a:t>you have learnt this lesson</a:t>
            </a:r>
          </a:p>
          <a:p>
            <a:pPr marL="571500" indent="-571500">
              <a:buFont typeface="Arial" panose="020B0604020202020204" pitchFamily="34" charset="0"/>
              <a:buChar char="•"/>
            </a:pPr>
            <a:r>
              <a:rPr lang="en-GB" sz="3600" dirty="0">
                <a:solidFill>
                  <a:schemeClr val="accent6">
                    <a:lumMod val="75000"/>
                  </a:schemeClr>
                </a:solidFill>
                <a:latin typeface="Consolas" panose="020B0609020204030204" pitchFamily="49" charset="0"/>
                <a:cs typeface="Consolas" panose="020B0609020204030204" pitchFamily="49" charset="0"/>
              </a:rPr>
              <a:t>One fact</a:t>
            </a:r>
          </a:p>
          <a:p>
            <a:pPr marL="571500" indent="-571500">
              <a:buFont typeface="Arial" panose="020B0604020202020204" pitchFamily="34" charset="0"/>
              <a:buChar char="•"/>
            </a:pPr>
            <a:r>
              <a:rPr lang="en-GB" sz="3600" dirty="0">
                <a:solidFill>
                  <a:srgbClr val="00B050"/>
                </a:solidFill>
                <a:latin typeface="Consolas" panose="020B0609020204030204" pitchFamily="49" charset="0"/>
                <a:cs typeface="Consolas" panose="020B0609020204030204" pitchFamily="49" charset="0"/>
              </a:rPr>
              <a:t>One question </a:t>
            </a:r>
            <a:r>
              <a:rPr lang="en-GB" sz="3600" dirty="0">
                <a:solidFill>
                  <a:srgbClr val="002060"/>
                </a:solidFill>
                <a:latin typeface="Consolas" panose="020B0609020204030204" pitchFamily="49" charset="0"/>
                <a:cs typeface="Consolas" panose="020B0609020204030204" pitchFamily="49" charset="0"/>
              </a:rPr>
              <a:t>to test the knowledge of your classmates!</a:t>
            </a:r>
          </a:p>
          <a:p>
            <a:endParaRPr lang="en-GB" sz="54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2603221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4343400" cy="3170099"/>
          </a:xfrm>
          <a:prstGeom prst="rect">
            <a:avLst/>
          </a:prstGeom>
          <a:noFill/>
          <a:ln>
            <a:solidFill>
              <a:schemeClr val="tx1"/>
            </a:solidFill>
          </a:ln>
        </p:spPr>
        <p:txBody>
          <a:bodyPr wrap="square" rtlCol="0">
            <a:spAutoFit/>
          </a:bodyPr>
          <a:lstStyle/>
          <a:p>
            <a:r>
              <a:rPr lang="en-GB" sz="2000" b="1" dirty="0">
                <a:latin typeface="Comic Sans MS" pitchFamily="66" charset="0"/>
              </a:rPr>
              <a:t>Exit Card</a:t>
            </a:r>
          </a:p>
          <a:p>
            <a:endParaRPr lang="en-GB" dirty="0"/>
          </a:p>
          <a:p>
            <a:r>
              <a:rPr lang="en-GB" dirty="0">
                <a:latin typeface="Comic Sans MS" pitchFamily="66" charset="0"/>
              </a:rPr>
              <a:t>3 key words: _____________________________</a:t>
            </a:r>
          </a:p>
          <a:p>
            <a:r>
              <a:rPr lang="en-GB" dirty="0">
                <a:latin typeface="Comic Sans MS" pitchFamily="66" charset="0"/>
              </a:rPr>
              <a:t>_____________________________</a:t>
            </a:r>
          </a:p>
          <a:p>
            <a:r>
              <a:rPr lang="en-GB" dirty="0">
                <a:latin typeface="Comic Sans MS" pitchFamily="66" charset="0"/>
              </a:rPr>
              <a:t>One fact: _____________________________</a:t>
            </a:r>
          </a:p>
          <a:p>
            <a:r>
              <a:rPr lang="en-GB" dirty="0">
                <a:latin typeface="Comic Sans MS" pitchFamily="66" charset="0"/>
              </a:rPr>
              <a:t>_____________________________</a:t>
            </a:r>
          </a:p>
          <a:p>
            <a:r>
              <a:rPr lang="en-GB" dirty="0">
                <a:latin typeface="Comic Sans MS" pitchFamily="66" charset="0"/>
              </a:rPr>
              <a:t>One question: _____________________________</a:t>
            </a:r>
          </a:p>
          <a:p>
            <a:r>
              <a:rPr lang="en-GB" dirty="0">
                <a:latin typeface="Comic Sans MS" pitchFamily="66" charset="0"/>
              </a:rPr>
              <a:t>_____________________________</a:t>
            </a:r>
          </a:p>
        </p:txBody>
      </p:sp>
      <p:sp>
        <p:nvSpPr>
          <p:cNvPr id="6" name="TextBox 5"/>
          <p:cNvSpPr txBox="1"/>
          <p:nvPr/>
        </p:nvSpPr>
        <p:spPr>
          <a:xfrm>
            <a:off x="152400" y="3505200"/>
            <a:ext cx="4343400" cy="3170099"/>
          </a:xfrm>
          <a:prstGeom prst="rect">
            <a:avLst/>
          </a:prstGeom>
          <a:noFill/>
          <a:ln>
            <a:solidFill>
              <a:schemeClr val="tx1"/>
            </a:solidFill>
          </a:ln>
        </p:spPr>
        <p:txBody>
          <a:bodyPr wrap="square" rtlCol="0">
            <a:spAutoFit/>
          </a:bodyPr>
          <a:lstStyle/>
          <a:p>
            <a:r>
              <a:rPr lang="en-GB" sz="2000" b="1" dirty="0">
                <a:latin typeface="Comic Sans MS" pitchFamily="66" charset="0"/>
              </a:rPr>
              <a:t>Exit Card</a:t>
            </a:r>
          </a:p>
          <a:p>
            <a:endParaRPr lang="en-GB" dirty="0"/>
          </a:p>
          <a:p>
            <a:r>
              <a:rPr lang="en-GB" dirty="0">
                <a:latin typeface="Comic Sans MS" pitchFamily="66" charset="0"/>
              </a:rPr>
              <a:t>3 key words: _____________________________</a:t>
            </a:r>
          </a:p>
          <a:p>
            <a:r>
              <a:rPr lang="en-GB" dirty="0">
                <a:latin typeface="Comic Sans MS" pitchFamily="66" charset="0"/>
              </a:rPr>
              <a:t>_____________________________</a:t>
            </a:r>
          </a:p>
          <a:p>
            <a:r>
              <a:rPr lang="en-GB" dirty="0">
                <a:latin typeface="Comic Sans MS" pitchFamily="66" charset="0"/>
              </a:rPr>
              <a:t>One fact: _____________________________</a:t>
            </a:r>
          </a:p>
          <a:p>
            <a:r>
              <a:rPr lang="en-GB" dirty="0">
                <a:latin typeface="Comic Sans MS" pitchFamily="66" charset="0"/>
              </a:rPr>
              <a:t>_____________________________</a:t>
            </a:r>
          </a:p>
          <a:p>
            <a:r>
              <a:rPr lang="en-GB" dirty="0">
                <a:latin typeface="Comic Sans MS" pitchFamily="66" charset="0"/>
              </a:rPr>
              <a:t>One question: _____________________________</a:t>
            </a:r>
          </a:p>
          <a:p>
            <a:r>
              <a:rPr lang="en-GB" dirty="0">
                <a:latin typeface="Comic Sans MS" pitchFamily="66" charset="0"/>
              </a:rPr>
              <a:t>_____________________________</a:t>
            </a:r>
          </a:p>
        </p:txBody>
      </p:sp>
      <p:sp>
        <p:nvSpPr>
          <p:cNvPr id="7" name="TextBox 6"/>
          <p:cNvSpPr txBox="1"/>
          <p:nvPr/>
        </p:nvSpPr>
        <p:spPr>
          <a:xfrm>
            <a:off x="4648200" y="152400"/>
            <a:ext cx="4343400" cy="3170099"/>
          </a:xfrm>
          <a:prstGeom prst="rect">
            <a:avLst/>
          </a:prstGeom>
          <a:noFill/>
          <a:ln>
            <a:solidFill>
              <a:schemeClr val="tx1"/>
            </a:solidFill>
          </a:ln>
        </p:spPr>
        <p:txBody>
          <a:bodyPr wrap="square" rtlCol="0">
            <a:spAutoFit/>
          </a:bodyPr>
          <a:lstStyle/>
          <a:p>
            <a:r>
              <a:rPr lang="en-GB" sz="2000" b="1" dirty="0">
                <a:latin typeface="Comic Sans MS" pitchFamily="66" charset="0"/>
              </a:rPr>
              <a:t>Exit Card</a:t>
            </a:r>
          </a:p>
          <a:p>
            <a:endParaRPr lang="en-GB" dirty="0"/>
          </a:p>
          <a:p>
            <a:r>
              <a:rPr lang="en-GB" dirty="0">
                <a:latin typeface="Comic Sans MS" pitchFamily="66" charset="0"/>
              </a:rPr>
              <a:t>3 key words: _____________________________</a:t>
            </a:r>
          </a:p>
          <a:p>
            <a:r>
              <a:rPr lang="en-GB" dirty="0">
                <a:latin typeface="Comic Sans MS" pitchFamily="66" charset="0"/>
              </a:rPr>
              <a:t>_____________________________</a:t>
            </a:r>
          </a:p>
          <a:p>
            <a:r>
              <a:rPr lang="en-GB" dirty="0">
                <a:latin typeface="Comic Sans MS" pitchFamily="66" charset="0"/>
              </a:rPr>
              <a:t>One fact: _____________________________</a:t>
            </a:r>
          </a:p>
          <a:p>
            <a:r>
              <a:rPr lang="en-GB" dirty="0">
                <a:latin typeface="Comic Sans MS" pitchFamily="66" charset="0"/>
              </a:rPr>
              <a:t>_____________________________</a:t>
            </a:r>
          </a:p>
          <a:p>
            <a:r>
              <a:rPr lang="en-GB" dirty="0">
                <a:latin typeface="Comic Sans MS" pitchFamily="66" charset="0"/>
              </a:rPr>
              <a:t>One question: _____________________________</a:t>
            </a:r>
          </a:p>
          <a:p>
            <a:r>
              <a:rPr lang="en-GB" dirty="0">
                <a:latin typeface="Comic Sans MS" pitchFamily="66" charset="0"/>
              </a:rPr>
              <a:t>_____________________________</a:t>
            </a:r>
          </a:p>
        </p:txBody>
      </p:sp>
      <p:sp>
        <p:nvSpPr>
          <p:cNvPr id="8" name="TextBox 7"/>
          <p:cNvSpPr txBox="1"/>
          <p:nvPr/>
        </p:nvSpPr>
        <p:spPr>
          <a:xfrm>
            <a:off x="4648200" y="3505200"/>
            <a:ext cx="4343400" cy="3170099"/>
          </a:xfrm>
          <a:prstGeom prst="rect">
            <a:avLst/>
          </a:prstGeom>
          <a:noFill/>
          <a:ln>
            <a:solidFill>
              <a:schemeClr val="tx1"/>
            </a:solidFill>
          </a:ln>
        </p:spPr>
        <p:txBody>
          <a:bodyPr wrap="square" rtlCol="0">
            <a:spAutoFit/>
          </a:bodyPr>
          <a:lstStyle/>
          <a:p>
            <a:r>
              <a:rPr lang="en-GB" sz="2000" b="1" dirty="0">
                <a:latin typeface="Comic Sans MS" pitchFamily="66" charset="0"/>
              </a:rPr>
              <a:t>Exit Card</a:t>
            </a:r>
          </a:p>
          <a:p>
            <a:endParaRPr lang="en-GB" dirty="0"/>
          </a:p>
          <a:p>
            <a:r>
              <a:rPr lang="en-GB" dirty="0">
                <a:latin typeface="Comic Sans MS" pitchFamily="66" charset="0"/>
              </a:rPr>
              <a:t>3 key words: _____________________________</a:t>
            </a:r>
          </a:p>
          <a:p>
            <a:r>
              <a:rPr lang="en-GB" dirty="0">
                <a:latin typeface="Comic Sans MS" pitchFamily="66" charset="0"/>
              </a:rPr>
              <a:t>_____________________________</a:t>
            </a:r>
          </a:p>
          <a:p>
            <a:r>
              <a:rPr lang="en-GB" dirty="0">
                <a:latin typeface="Comic Sans MS" pitchFamily="66" charset="0"/>
              </a:rPr>
              <a:t>One fact: _____________________________</a:t>
            </a:r>
          </a:p>
          <a:p>
            <a:r>
              <a:rPr lang="en-GB" dirty="0">
                <a:latin typeface="Comic Sans MS" pitchFamily="66" charset="0"/>
              </a:rPr>
              <a:t>_____________________________</a:t>
            </a:r>
          </a:p>
          <a:p>
            <a:r>
              <a:rPr lang="en-GB" dirty="0">
                <a:latin typeface="Comic Sans MS" pitchFamily="66" charset="0"/>
              </a:rPr>
              <a:t>One question: _____________________________</a:t>
            </a:r>
          </a:p>
          <a:p>
            <a:r>
              <a:rPr lang="en-GB" dirty="0">
                <a:latin typeface="Comic Sans MS" pitchFamily="66" charset="0"/>
              </a:rPr>
              <a:t>_____________________________</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152400"/>
            <a:ext cx="8839200" cy="584775"/>
          </a:xfrm>
          <a:prstGeom prst="rect">
            <a:avLst/>
          </a:prstGeom>
          <a:noFill/>
        </p:spPr>
        <p:txBody>
          <a:bodyPr wrap="square" rtlCol="0">
            <a:spAutoFit/>
          </a:bodyPr>
          <a:lstStyle/>
          <a:p>
            <a:r>
              <a:rPr lang="en-GB" sz="3200" dirty="0">
                <a:latin typeface="Comic Sans MS" pitchFamily="66" charset="0"/>
              </a:rPr>
              <a:t>The exchange surface in the small intestine</a:t>
            </a:r>
          </a:p>
        </p:txBody>
      </p:sp>
      <p:sp>
        <p:nvSpPr>
          <p:cNvPr id="7" name="TextBox 6"/>
          <p:cNvSpPr txBox="1"/>
          <p:nvPr/>
        </p:nvSpPr>
        <p:spPr>
          <a:xfrm>
            <a:off x="152400" y="838200"/>
            <a:ext cx="8534400" cy="4278094"/>
          </a:xfrm>
          <a:prstGeom prst="rect">
            <a:avLst/>
          </a:prstGeom>
          <a:noFill/>
        </p:spPr>
        <p:txBody>
          <a:bodyPr wrap="square" rtlCol="0">
            <a:spAutoFit/>
          </a:bodyPr>
          <a:lstStyle/>
          <a:p>
            <a:r>
              <a:rPr lang="en-GB" sz="1600" dirty="0"/>
              <a:t>The inside of your small intestine is covered with thousands of tiny finger-like projections, called </a:t>
            </a:r>
            <a:r>
              <a:rPr lang="en-GB" sz="1600" b="1" dirty="0" err="1"/>
              <a:t>villi</a:t>
            </a:r>
            <a:r>
              <a:rPr lang="en-GB" sz="1600" dirty="0"/>
              <a:t>.</a:t>
            </a:r>
          </a:p>
          <a:p>
            <a:endParaRPr lang="en-GB" sz="1600" dirty="0"/>
          </a:p>
          <a:p>
            <a:r>
              <a:rPr lang="en-GB" sz="1600" dirty="0"/>
              <a:t>This is where all the nutrients from your digested food are absorbed into the blood. The </a:t>
            </a:r>
            <a:r>
              <a:rPr lang="en-GB" sz="1600" b="1" dirty="0" err="1"/>
              <a:t>villi</a:t>
            </a:r>
            <a:r>
              <a:rPr lang="en-GB" sz="1600" dirty="0"/>
              <a:t> help this to happen quickly because they have a huge surface area.  If the intestine had a smooth lining, fewer nutrients would be able to move across at the same time – absorption would take much longer.</a:t>
            </a:r>
          </a:p>
          <a:p>
            <a:endParaRPr lang="en-GB" sz="1600" dirty="0"/>
          </a:p>
          <a:p>
            <a:r>
              <a:rPr lang="en-GB" sz="1600" dirty="0"/>
              <a:t>Each </a:t>
            </a:r>
            <a:r>
              <a:rPr lang="en-GB" sz="1600" dirty="0" err="1"/>
              <a:t>villus</a:t>
            </a:r>
            <a:r>
              <a:rPr lang="en-GB" sz="1600" dirty="0"/>
              <a:t> contains a network of tiny blood capillaries. The blood is constantly on the move, carrying away dissolved nutrients.  Some of the nutrients move into the </a:t>
            </a:r>
            <a:r>
              <a:rPr lang="en-GB" sz="1600" dirty="0" err="1"/>
              <a:t>villi</a:t>
            </a:r>
            <a:r>
              <a:rPr lang="en-GB" sz="1600" dirty="0"/>
              <a:t> by diffusion. They can do this if their concentration in the digested food, inside the intestines, is higher than the concentration in the blood.</a:t>
            </a:r>
          </a:p>
          <a:p>
            <a:endParaRPr lang="en-GB" sz="1600" dirty="0"/>
          </a:p>
          <a:p>
            <a:r>
              <a:rPr lang="en-GB" sz="1600" dirty="0"/>
              <a:t>The </a:t>
            </a:r>
            <a:r>
              <a:rPr lang="en-GB" sz="1600" dirty="0" err="1"/>
              <a:t>villi</a:t>
            </a:r>
            <a:r>
              <a:rPr lang="en-GB" sz="1600" dirty="0"/>
              <a:t> have very thin walls, this makes the diffusion pathway short. </a:t>
            </a:r>
          </a:p>
          <a:p>
            <a:endParaRPr lang="en-GB" sz="1600" dirty="0"/>
          </a:p>
          <a:p>
            <a:r>
              <a:rPr lang="en-GB" sz="1600" dirty="0"/>
              <a:t>To summarise, the lining of the small intestine is a good exchange surface:</a:t>
            </a:r>
          </a:p>
          <a:p>
            <a:endParaRPr lang="en-GB" sz="1600" dirty="0"/>
          </a:p>
          <a:p>
            <a:endParaRPr lang="en-GB" sz="1600" dirty="0"/>
          </a:p>
          <a:p>
            <a:endParaRPr lang="en-GB" sz="1600" dirty="0"/>
          </a:p>
        </p:txBody>
      </p:sp>
      <p:sp>
        <p:nvSpPr>
          <p:cNvPr id="8" name="Rectangle 7"/>
          <p:cNvSpPr/>
          <p:nvPr/>
        </p:nvSpPr>
        <p:spPr>
          <a:xfrm>
            <a:off x="152400" y="4549676"/>
            <a:ext cx="5638800" cy="2031325"/>
          </a:xfrm>
          <a:prstGeom prst="rect">
            <a:avLst/>
          </a:prstGeom>
        </p:spPr>
        <p:txBody>
          <a:bodyPr wrap="square">
            <a:spAutoFit/>
          </a:bodyPr>
          <a:lstStyle/>
          <a:p>
            <a:pPr>
              <a:buFont typeface="Arial" pitchFamily="34" charset="0"/>
              <a:buChar char="•"/>
            </a:pPr>
            <a:r>
              <a:rPr lang="en-GB" dirty="0"/>
              <a:t> Huge </a:t>
            </a:r>
            <a:r>
              <a:rPr lang="en-GB" b="1" dirty="0"/>
              <a:t>surface area</a:t>
            </a:r>
            <a:r>
              <a:rPr lang="en-GB" dirty="0"/>
              <a:t>, produced by thousands of </a:t>
            </a:r>
            <a:r>
              <a:rPr lang="en-GB" dirty="0" err="1"/>
              <a:t>villi</a:t>
            </a:r>
            <a:endParaRPr lang="en-GB" dirty="0"/>
          </a:p>
          <a:p>
            <a:pPr>
              <a:buFont typeface="Arial" pitchFamily="34" charset="0"/>
              <a:buChar char="•"/>
            </a:pPr>
            <a:endParaRPr lang="en-GB" dirty="0"/>
          </a:p>
          <a:p>
            <a:pPr>
              <a:buFont typeface="Arial" pitchFamily="34" charset="0"/>
              <a:buChar char="•"/>
            </a:pPr>
            <a:r>
              <a:rPr lang="en-GB" dirty="0"/>
              <a:t> The </a:t>
            </a:r>
            <a:r>
              <a:rPr lang="en-GB" dirty="0" err="1"/>
              <a:t>villi</a:t>
            </a:r>
            <a:r>
              <a:rPr lang="en-GB" dirty="0"/>
              <a:t> have </a:t>
            </a:r>
            <a:r>
              <a:rPr lang="en-GB" b="1" dirty="0"/>
              <a:t>thin walls</a:t>
            </a:r>
            <a:r>
              <a:rPr lang="en-GB" dirty="0"/>
              <a:t>, short diffusion pathway</a:t>
            </a:r>
          </a:p>
          <a:p>
            <a:pPr>
              <a:buFont typeface="Arial" pitchFamily="34" charset="0"/>
              <a:buChar char="•"/>
            </a:pPr>
            <a:endParaRPr lang="en-GB" dirty="0"/>
          </a:p>
          <a:p>
            <a:pPr>
              <a:buFont typeface="Arial" pitchFamily="34" charset="0"/>
              <a:buChar char="•"/>
            </a:pPr>
            <a:r>
              <a:rPr lang="en-GB" dirty="0"/>
              <a:t> </a:t>
            </a:r>
            <a:r>
              <a:rPr lang="en-GB" dirty="0" err="1"/>
              <a:t>Villi</a:t>
            </a:r>
            <a:r>
              <a:rPr lang="en-GB" dirty="0"/>
              <a:t> contain </a:t>
            </a:r>
            <a:r>
              <a:rPr lang="en-GB" b="1" dirty="0"/>
              <a:t>blood capillaries</a:t>
            </a:r>
            <a:r>
              <a:rPr lang="en-GB" dirty="0"/>
              <a:t>, which carry away absorbed nutrients. This helps to maintain the diffusion gradient between the inside of the intestine and the blood.</a:t>
            </a:r>
          </a:p>
        </p:txBody>
      </p:sp>
      <p:pic>
        <p:nvPicPr>
          <p:cNvPr id="9" name="Picture 3"/>
          <p:cNvPicPr>
            <a:picLocks noChangeAspect="1" noChangeArrowheads="1"/>
          </p:cNvPicPr>
          <p:nvPr/>
        </p:nvPicPr>
        <p:blipFill>
          <a:blip r:embed="rId3" cstate="print"/>
          <a:srcRect/>
          <a:stretch>
            <a:fillRect/>
          </a:stretch>
        </p:blipFill>
        <p:spPr bwMode="auto">
          <a:xfrm>
            <a:off x="6019800" y="4343400"/>
            <a:ext cx="2667000" cy="2237724"/>
          </a:xfrm>
          <a:prstGeom prst="rect">
            <a:avLst/>
          </a:prstGeom>
          <a:noFill/>
          <a:ln w="9525">
            <a:noFill/>
            <a:miter lim="800000"/>
            <a:headEnd/>
            <a:tailEnd/>
          </a:ln>
        </p:spPr>
      </p:pic>
    </p:spTree>
    <p:extLst>
      <p:ext uri="{BB962C8B-B14F-4D97-AF65-F5344CB8AC3E}">
        <p14:creationId xmlns:p14="http://schemas.microsoft.com/office/powerpoint/2010/main" val="3048376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283968" y="188640"/>
            <a:ext cx="4695202" cy="2325960"/>
          </a:xfrm>
          <a:prstGeom prst="roundRect">
            <a:avLst/>
          </a:prstGeom>
          <a:solidFill>
            <a:schemeClr val="accent5">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p:cNvSpPr txBox="1"/>
          <p:nvPr/>
        </p:nvSpPr>
        <p:spPr>
          <a:xfrm>
            <a:off x="4390556" y="300597"/>
            <a:ext cx="4429915" cy="2123658"/>
          </a:xfrm>
          <a:prstGeom prst="rect">
            <a:avLst/>
          </a:prstGeom>
          <a:noFill/>
        </p:spPr>
        <p:txBody>
          <a:bodyPr wrap="square" rtlCol="0">
            <a:spAutoFit/>
          </a:bodyPr>
          <a:lstStyle/>
          <a:p>
            <a:r>
              <a:rPr lang="en-GB" sz="2400" b="1" dirty="0">
                <a:solidFill>
                  <a:srgbClr val="002060"/>
                </a:solidFill>
                <a:latin typeface="Candara" panose="020E0502030303020204" pitchFamily="34" charset="0"/>
              </a:rPr>
              <a:t>Stop and think…</a:t>
            </a:r>
          </a:p>
          <a:p>
            <a:endParaRPr lang="en-GB" sz="1050" b="1" dirty="0">
              <a:solidFill>
                <a:srgbClr val="002060"/>
              </a:solidFill>
              <a:latin typeface="Candara" panose="020E0502030303020204" pitchFamily="34" charset="0"/>
            </a:endParaRPr>
          </a:p>
          <a:p>
            <a:r>
              <a:rPr lang="en-GB" sz="1600" dirty="0">
                <a:solidFill>
                  <a:srgbClr val="002060"/>
                </a:solidFill>
                <a:latin typeface="Consolas" panose="020B0609020204030204" pitchFamily="49" charset="0"/>
                <a:cs typeface="Consolas" panose="020B0609020204030204" pitchFamily="49" charset="0"/>
              </a:rPr>
              <a:t>People who suffer with coeliac disease have villi which are similar to those shown in the diagrams below.  Some symptoms of coeliac disease are weight loss, tiredness and stomach pains. Why do you think that is?</a:t>
            </a:r>
          </a:p>
        </p:txBody>
      </p:sp>
      <p:pic>
        <p:nvPicPr>
          <p:cNvPr id="8194" name="Picture 2" descr="File:Intestinal villus simplified.svg"/>
          <p:cNvPicPr>
            <a:picLocks noChangeAspect="1" noChangeArrowheads="1"/>
          </p:cNvPicPr>
          <p:nvPr/>
        </p:nvPicPr>
        <p:blipFill>
          <a:blip r:embed="rId3" cstate="print"/>
          <a:srcRect/>
          <a:stretch>
            <a:fillRect/>
          </a:stretch>
        </p:blipFill>
        <p:spPr bwMode="auto">
          <a:xfrm>
            <a:off x="228600" y="1066800"/>
            <a:ext cx="3790780" cy="5257800"/>
          </a:xfrm>
          <a:prstGeom prst="rect">
            <a:avLst/>
          </a:prstGeom>
          <a:noFill/>
        </p:spPr>
      </p:pic>
      <p:sp>
        <p:nvSpPr>
          <p:cNvPr id="11" name="TextBox 10"/>
          <p:cNvSpPr txBox="1"/>
          <p:nvPr/>
        </p:nvSpPr>
        <p:spPr>
          <a:xfrm>
            <a:off x="152400" y="152400"/>
            <a:ext cx="3886200" cy="461665"/>
          </a:xfrm>
          <a:prstGeom prst="rect">
            <a:avLst/>
          </a:prstGeom>
          <a:noFill/>
        </p:spPr>
        <p:txBody>
          <a:bodyPr wrap="square" rtlCol="0">
            <a:spAutoFit/>
          </a:bodyPr>
          <a:lstStyle/>
          <a:p>
            <a:pPr algn="ctr"/>
            <a:r>
              <a:rPr lang="en-GB" sz="2400" u="sng" dirty="0"/>
              <a:t>Internal structure of a </a:t>
            </a:r>
            <a:r>
              <a:rPr lang="en-GB" sz="2400" u="sng" dirty="0" err="1"/>
              <a:t>villus</a:t>
            </a:r>
            <a:endParaRPr lang="en-GB" sz="2400" u="sng" dirty="0"/>
          </a:p>
        </p:txBody>
      </p:sp>
    </p:spTree>
    <p:extLst>
      <p:ext uri="{BB962C8B-B14F-4D97-AF65-F5344CB8AC3E}">
        <p14:creationId xmlns:p14="http://schemas.microsoft.com/office/powerpoint/2010/main" val="131384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1980000">
            <a:off x="1152525" y="1730375"/>
            <a:ext cx="3581400" cy="3124200"/>
            <a:chOff x="1536" y="1296"/>
            <a:chExt cx="2256" cy="1968"/>
          </a:xfrm>
        </p:grpSpPr>
        <p:sp>
          <p:nvSpPr>
            <p:cNvPr id="11274" name="Rectangle 3"/>
            <p:cNvSpPr>
              <a:spLocks noChangeArrowheads="1"/>
            </p:cNvSpPr>
            <p:nvPr/>
          </p:nvSpPr>
          <p:spPr bwMode="auto">
            <a:xfrm>
              <a:off x="2256" y="1296"/>
              <a:ext cx="624" cy="105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1275" name="Oval 4"/>
            <p:cNvSpPr>
              <a:spLocks noChangeArrowheads="1"/>
            </p:cNvSpPr>
            <p:nvPr/>
          </p:nvSpPr>
          <p:spPr bwMode="auto">
            <a:xfrm>
              <a:off x="1536" y="1728"/>
              <a:ext cx="1104" cy="1008"/>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1276" name="Oval 5"/>
            <p:cNvSpPr>
              <a:spLocks noChangeArrowheads="1"/>
            </p:cNvSpPr>
            <p:nvPr/>
          </p:nvSpPr>
          <p:spPr bwMode="auto">
            <a:xfrm>
              <a:off x="1632" y="2208"/>
              <a:ext cx="1104" cy="1008"/>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1277" name="Oval 6"/>
            <p:cNvSpPr>
              <a:spLocks noChangeArrowheads="1"/>
            </p:cNvSpPr>
            <p:nvPr/>
          </p:nvSpPr>
          <p:spPr bwMode="auto">
            <a:xfrm>
              <a:off x="2448" y="2256"/>
              <a:ext cx="1104" cy="1008"/>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1278" name="Oval 7"/>
            <p:cNvSpPr>
              <a:spLocks noChangeArrowheads="1"/>
            </p:cNvSpPr>
            <p:nvPr/>
          </p:nvSpPr>
          <p:spPr bwMode="auto">
            <a:xfrm>
              <a:off x="2064" y="1824"/>
              <a:ext cx="1104" cy="1008"/>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1279" name="Oval 8"/>
            <p:cNvSpPr>
              <a:spLocks noChangeArrowheads="1"/>
            </p:cNvSpPr>
            <p:nvPr/>
          </p:nvSpPr>
          <p:spPr bwMode="auto">
            <a:xfrm>
              <a:off x="2688" y="1584"/>
              <a:ext cx="1104" cy="1008"/>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1280" name="Freeform 9"/>
            <p:cNvSpPr>
              <a:spLocks/>
            </p:cNvSpPr>
            <p:nvPr/>
          </p:nvSpPr>
          <p:spPr bwMode="auto">
            <a:xfrm>
              <a:off x="1734" y="1844"/>
              <a:ext cx="233" cy="411"/>
            </a:xfrm>
            <a:custGeom>
              <a:avLst/>
              <a:gdLst>
                <a:gd name="T0" fmla="*/ 22 w 233"/>
                <a:gd name="T1" fmla="*/ 0 h 411"/>
                <a:gd name="T2" fmla="*/ 0 w 233"/>
                <a:gd name="T3" fmla="*/ 100 h 411"/>
                <a:gd name="T4" fmla="*/ 66 w 233"/>
                <a:gd name="T5" fmla="*/ 211 h 411"/>
                <a:gd name="T6" fmla="*/ 100 w 233"/>
                <a:gd name="T7" fmla="*/ 234 h 411"/>
                <a:gd name="T8" fmla="*/ 144 w 233"/>
                <a:gd name="T9" fmla="*/ 300 h 411"/>
                <a:gd name="T10" fmla="*/ 200 w 233"/>
                <a:gd name="T11" fmla="*/ 345 h 411"/>
                <a:gd name="T12" fmla="*/ 211 w 233"/>
                <a:gd name="T13" fmla="*/ 378 h 411"/>
                <a:gd name="T14" fmla="*/ 233 w 233"/>
                <a:gd name="T15" fmla="*/ 411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 h="411">
                  <a:moveTo>
                    <a:pt x="22" y="0"/>
                  </a:moveTo>
                  <a:cubicBezTo>
                    <a:pt x="37" y="46"/>
                    <a:pt x="27" y="60"/>
                    <a:pt x="0" y="100"/>
                  </a:cubicBezTo>
                  <a:cubicBezTo>
                    <a:pt x="10" y="161"/>
                    <a:pt x="6" y="191"/>
                    <a:pt x="66" y="211"/>
                  </a:cubicBezTo>
                  <a:cubicBezTo>
                    <a:pt x="77" y="219"/>
                    <a:pt x="91" y="224"/>
                    <a:pt x="100" y="234"/>
                  </a:cubicBezTo>
                  <a:cubicBezTo>
                    <a:pt x="117" y="254"/>
                    <a:pt x="122" y="285"/>
                    <a:pt x="144" y="300"/>
                  </a:cubicBezTo>
                  <a:cubicBezTo>
                    <a:pt x="186" y="328"/>
                    <a:pt x="168" y="313"/>
                    <a:pt x="200" y="345"/>
                  </a:cubicBezTo>
                  <a:cubicBezTo>
                    <a:pt x="204" y="356"/>
                    <a:pt x="206" y="368"/>
                    <a:pt x="211" y="378"/>
                  </a:cubicBezTo>
                  <a:cubicBezTo>
                    <a:pt x="217" y="390"/>
                    <a:pt x="233" y="411"/>
                    <a:pt x="233" y="41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81" name="Freeform 10"/>
            <p:cNvSpPr>
              <a:spLocks/>
            </p:cNvSpPr>
            <p:nvPr/>
          </p:nvSpPr>
          <p:spPr bwMode="auto">
            <a:xfrm>
              <a:off x="1545" y="2159"/>
              <a:ext cx="555" cy="174"/>
            </a:xfrm>
            <a:custGeom>
              <a:avLst/>
              <a:gdLst>
                <a:gd name="T0" fmla="*/ 0 w 555"/>
                <a:gd name="T1" fmla="*/ 174 h 174"/>
                <a:gd name="T2" fmla="*/ 122 w 555"/>
                <a:gd name="T3" fmla="*/ 107 h 174"/>
                <a:gd name="T4" fmla="*/ 189 w 555"/>
                <a:gd name="T5" fmla="*/ 119 h 174"/>
                <a:gd name="T6" fmla="*/ 255 w 555"/>
                <a:gd name="T7" fmla="*/ 141 h 174"/>
                <a:gd name="T8" fmla="*/ 333 w 555"/>
                <a:gd name="T9" fmla="*/ 130 h 174"/>
                <a:gd name="T10" fmla="*/ 400 w 555"/>
                <a:gd name="T11" fmla="*/ 7 h 174"/>
                <a:gd name="T12" fmla="*/ 555 w 555"/>
                <a:gd name="T13" fmla="*/ 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174">
                  <a:moveTo>
                    <a:pt x="0" y="174"/>
                  </a:moveTo>
                  <a:cubicBezTo>
                    <a:pt x="48" y="158"/>
                    <a:pt x="76" y="124"/>
                    <a:pt x="122" y="107"/>
                  </a:cubicBezTo>
                  <a:cubicBezTo>
                    <a:pt x="144" y="111"/>
                    <a:pt x="167" y="113"/>
                    <a:pt x="189" y="119"/>
                  </a:cubicBezTo>
                  <a:cubicBezTo>
                    <a:pt x="211" y="125"/>
                    <a:pt x="255" y="141"/>
                    <a:pt x="255" y="141"/>
                  </a:cubicBezTo>
                  <a:cubicBezTo>
                    <a:pt x="281" y="137"/>
                    <a:pt x="312" y="146"/>
                    <a:pt x="333" y="130"/>
                  </a:cubicBezTo>
                  <a:cubicBezTo>
                    <a:pt x="355" y="113"/>
                    <a:pt x="352" y="13"/>
                    <a:pt x="400" y="7"/>
                  </a:cubicBezTo>
                  <a:cubicBezTo>
                    <a:pt x="451" y="0"/>
                    <a:pt x="503" y="7"/>
                    <a:pt x="555" y="7"/>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82" name="Freeform 11"/>
            <p:cNvSpPr>
              <a:spLocks/>
            </p:cNvSpPr>
            <p:nvPr/>
          </p:nvSpPr>
          <p:spPr bwMode="auto">
            <a:xfrm>
              <a:off x="2011" y="1744"/>
              <a:ext cx="200" cy="245"/>
            </a:xfrm>
            <a:custGeom>
              <a:avLst/>
              <a:gdLst>
                <a:gd name="T0" fmla="*/ 45 w 200"/>
                <a:gd name="T1" fmla="*/ 0 h 245"/>
                <a:gd name="T2" fmla="*/ 23 w 200"/>
                <a:gd name="T3" fmla="*/ 23 h 245"/>
                <a:gd name="T4" fmla="*/ 0 w 200"/>
                <a:gd name="T5" fmla="*/ 89 h 245"/>
                <a:gd name="T6" fmla="*/ 78 w 200"/>
                <a:gd name="T7" fmla="*/ 145 h 245"/>
                <a:gd name="T8" fmla="*/ 100 w 200"/>
                <a:gd name="T9" fmla="*/ 178 h 245"/>
                <a:gd name="T10" fmla="*/ 111 w 200"/>
                <a:gd name="T11" fmla="*/ 211 h 245"/>
                <a:gd name="T12" fmla="*/ 200 w 200"/>
                <a:gd name="T13" fmla="*/ 245 h 2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245">
                  <a:moveTo>
                    <a:pt x="45" y="0"/>
                  </a:moveTo>
                  <a:cubicBezTo>
                    <a:pt x="38" y="8"/>
                    <a:pt x="28" y="14"/>
                    <a:pt x="23" y="23"/>
                  </a:cubicBezTo>
                  <a:cubicBezTo>
                    <a:pt x="12" y="44"/>
                    <a:pt x="0" y="89"/>
                    <a:pt x="0" y="89"/>
                  </a:cubicBezTo>
                  <a:cubicBezTo>
                    <a:pt x="53" y="142"/>
                    <a:pt x="25" y="127"/>
                    <a:pt x="78" y="145"/>
                  </a:cubicBezTo>
                  <a:cubicBezTo>
                    <a:pt x="85" y="156"/>
                    <a:pt x="94" y="166"/>
                    <a:pt x="100" y="178"/>
                  </a:cubicBezTo>
                  <a:cubicBezTo>
                    <a:pt x="105" y="188"/>
                    <a:pt x="103" y="203"/>
                    <a:pt x="111" y="211"/>
                  </a:cubicBezTo>
                  <a:cubicBezTo>
                    <a:pt x="119" y="219"/>
                    <a:pt x="183" y="236"/>
                    <a:pt x="200" y="245"/>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83" name="Freeform 12"/>
            <p:cNvSpPr>
              <a:spLocks/>
            </p:cNvSpPr>
            <p:nvPr/>
          </p:nvSpPr>
          <p:spPr bwMode="auto">
            <a:xfrm>
              <a:off x="2271" y="1909"/>
              <a:ext cx="267" cy="846"/>
            </a:xfrm>
            <a:custGeom>
              <a:avLst/>
              <a:gdLst>
                <a:gd name="T0" fmla="*/ 52 w 267"/>
                <a:gd name="T1" fmla="*/ 13 h 846"/>
                <a:gd name="T2" fmla="*/ 85 w 267"/>
                <a:gd name="T3" fmla="*/ 2 h 846"/>
                <a:gd name="T4" fmla="*/ 163 w 267"/>
                <a:gd name="T5" fmla="*/ 80 h 846"/>
                <a:gd name="T6" fmla="*/ 229 w 267"/>
                <a:gd name="T7" fmla="*/ 257 h 846"/>
                <a:gd name="T8" fmla="*/ 218 w 267"/>
                <a:gd name="T9" fmla="*/ 380 h 846"/>
                <a:gd name="T10" fmla="*/ 74 w 267"/>
                <a:gd name="T11" fmla="*/ 346 h 846"/>
                <a:gd name="T12" fmla="*/ 29 w 267"/>
                <a:gd name="T13" fmla="*/ 357 h 846"/>
                <a:gd name="T14" fmla="*/ 18 w 267"/>
                <a:gd name="T15" fmla="*/ 413 h 846"/>
                <a:gd name="T16" fmla="*/ 107 w 267"/>
                <a:gd name="T17" fmla="*/ 491 h 846"/>
                <a:gd name="T18" fmla="*/ 52 w 267"/>
                <a:gd name="T19" fmla="*/ 646 h 846"/>
                <a:gd name="T20" fmla="*/ 63 w 267"/>
                <a:gd name="T21" fmla="*/ 780 h 846"/>
                <a:gd name="T22" fmla="*/ 74 w 267"/>
                <a:gd name="T23" fmla="*/ 846 h 8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7" h="846">
                  <a:moveTo>
                    <a:pt x="52" y="13"/>
                  </a:moveTo>
                  <a:cubicBezTo>
                    <a:pt x="63" y="9"/>
                    <a:pt x="74" y="0"/>
                    <a:pt x="85" y="2"/>
                  </a:cubicBezTo>
                  <a:cubicBezTo>
                    <a:pt x="119" y="8"/>
                    <a:pt x="141" y="58"/>
                    <a:pt x="163" y="80"/>
                  </a:cubicBezTo>
                  <a:cubicBezTo>
                    <a:pt x="188" y="156"/>
                    <a:pt x="170" y="198"/>
                    <a:pt x="229" y="257"/>
                  </a:cubicBezTo>
                  <a:cubicBezTo>
                    <a:pt x="248" y="317"/>
                    <a:pt x="267" y="329"/>
                    <a:pt x="218" y="380"/>
                  </a:cubicBezTo>
                  <a:cubicBezTo>
                    <a:pt x="168" y="372"/>
                    <a:pt x="122" y="362"/>
                    <a:pt x="74" y="346"/>
                  </a:cubicBezTo>
                  <a:cubicBezTo>
                    <a:pt x="59" y="350"/>
                    <a:pt x="43" y="350"/>
                    <a:pt x="29" y="357"/>
                  </a:cubicBezTo>
                  <a:cubicBezTo>
                    <a:pt x="2" y="371"/>
                    <a:pt x="0" y="389"/>
                    <a:pt x="18" y="413"/>
                  </a:cubicBezTo>
                  <a:cubicBezTo>
                    <a:pt x="51" y="457"/>
                    <a:pt x="68" y="465"/>
                    <a:pt x="107" y="491"/>
                  </a:cubicBezTo>
                  <a:cubicBezTo>
                    <a:pt x="135" y="574"/>
                    <a:pt x="92" y="586"/>
                    <a:pt x="52" y="646"/>
                  </a:cubicBezTo>
                  <a:cubicBezTo>
                    <a:pt x="68" y="711"/>
                    <a:pt x="76" y="711"/>
                    <a:pt x="63" y="780"/>
                  </a:cubicBezTo>
                  <a:cubicBezTo>
                    <a:pt x="75" y="839"/>
                    <a:pt x="74" y="816"/>
                    <a:pt x="74" y="84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84" name="Freeform 13"/>
            <p:cNvSpPr>
              <a:spLocks/>
            </p:cNvSpPr>
            <p:nvPr/>
          </p:nvSpPr>
          <p:spPr bwMode="auto">
            <a:xfrm>
              <a:off x="2400" y="2378"/>
              <a:ext cx="400" cy="169"/>
            </a:xfrm>
            <a:custGeom>
              <a:avLst/>
              <a:gdLst>
                <a:gd name="T0" fmla="*/ 0 w 400"/>
                <a:gd name="T1" fmla="*/ 77 h 169"/>
                <a:gd name="T2" fmla="*/ 89 w 400"/>
                <a:gd name="T3" fmla="*/ 55 h 169"/>
                <a:gd name="T4" fmla="*/ 156 w 400"/>
                <a:gd name="T5" fmla="*/ 144 h 169"/>
                <a:gd name="T6" fmla="*/ 223 w 400"/>
                <a:gd name="T7" fmla="*/ 166 h 169"/>
                <a:gd name="T8" fmla="*/ 300 w 400"/>
                <a:gd name="T9" fmla="*/ 122 h 169"/>
                <a:gd name="T10" fmla="*/ 334 w 400"/>
                <a:gd name="T11" fmla="*/ 22 h 169"/>
                <a:gd name="T12" fmla="*/ 400 w 400"/>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0" h="169">
                  <a:moveTo>
                    <a:pt x="0" y="77"/>
                  </a:moveTo>
                  <a:cubicBezTo>
                    <a:pt x="32" y="46"/>
                    <a:pt x="46" y="41"/>
                    <a:pt x="89" y="55"/>
                  </a:cubicBezTo>
                  <a:cubicBezTo>
                    <a:pt x="96" y="66"/>
                    <a:pt x="148" y="139"/>
                    <a:pt x="156" y="144"/>
                  </a:cubicBezTo>
                  <a:cubicBezTo>
                    <a:pt x="176" y="156"/>
                    <a:pt x="223" y="166"/>
                    <a:pt x="223" y="166"/>
                  </a:cubicBezTo>
                  <a:cubicBezTo>
                    <a:pt x="278" y="155"/>
                    <a:pt x="277" y="169"/>
                    <a:pt x="300" y="122"/>
                  </a:cubicBezTo>
                  <a:cubicBezTo>
                    <a:pt x="309" y="104"/>
                    <a:pt x="325" y="25"/>
                    <a:pt x="334" y="22"/>
                  </a:cubicBezTo>
                  <a:cubicBezTo>
                    <a:pt x="356" y="15"/>
                    <a:pt x="400" y="0"/>
                    <a:pt x="40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85" name="Freeform 14"/>
            <p:cNvSpPr>
              <a:spLocks/>
            </p:cNvSpPr>
            <p:nvPr/>
          </p:nvSpPr>
          <p:spPr bwMode="auto">
            <a:xfrm>
              <a:off x="2611" y="2544"/>
              <a:ext cx="100" cy="289"/>
            </a:xfrm>
            <a:custGeom>
              <a:avLst/>
              <a:gdLst>
                <a:gd name="T0" fmla="*/ 56 w 100"/>
                <a:gd name="T1" fmla="*/ 289 h 289"/>
                <a:gd name="T2" fmla="*/ 56 w 100"/>
                <a:gd name="T3" fmla="*/ 189 h 289"/>
                <a:gd name="T4" fmla="*/ 100 w 100"/>
                <a:gd name="T5" fmla="*/ 122 h 289"/>
                <a:gd name="T6" fmla="*/ 89 w 100"/>
                <a:gd name="T7" fmla="*/ 89 h 289"/>
                <a:gd name="T8" fmla="*/ 0 w 100"/>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289">
                  <a:moveTo>
                    <a:pt x="56" y="289"/>
                  </a:moveTo>
                  <a:cubicBezTo>
                    <a:pt x="48" y="243"/>
                    <a:pt x="35" y="227"/>
                    <a:pt x="56" y="189"/>
                  </a:cubicBezTo>
                  <a:cubicBezTo>
                    <a:pt x="69" y="166"/>
                    <a:pt x="100" y="122"/>
                    <a:pt x="100" y="122"/>
                  </a:cubicBezTo>
                  <a:cubicBezTo>
                    <a:pt x="96" y="111"/>
                    <a:pt x="97" y="97"/>
                    <a:pt x="89" y="89"/>
                  </a:cubicBezTo>
                  <a:cubicBezTo>
                    <a:pt x="56" y="56"/>
                    <a:pt x="0" y="52"/>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86" name="Freeform 15"/>
            <p:cNvSpPr>
              <a:spLocks/>
            </p:cNvSpPr>
            <p:nvPr/>
          </p:nvSpPr>
          <p:spPr bwMode="auto">
            <a:xfrm>
              <a:off x="1734" y="2422"/>
              <a:ext cx="466" cy="395"/>
            </a:xfrm>
            <a:custGeom>
              <a:avLst/>
              <a:gdLst>
                <a:gd name="T0" fmla="*/ 0 w 466"/>
                <a:gd name="T1" fmla="*/ 0 h 395"/>
                <a:gd name="T2" fmla="*/ 100 w 466"/>
                <a:gd name="T3" fmla="*/ 44 h 395"/>
                <a:gd name="T4" fmla="*/ 100 w 466"/>
                <a:gd name="T5" fmla="*/ 156 h 395"/>
                <a:gd name="T6" fmla="*/ 244 w 466"/>
                <a:gd name="T7" fmla="*/ 389 h 395"/>
                <a:gd name="T8" fmla="*/ 388 w 466"/>
                <a:gd name="T9" fmla="*/ 356 h 395"/>
                <a:gd name="T10" fmla="*/ 466 w 466"/>
                <a:gd name="T11" fmla="*/ 244 h 3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6" h="395">
                  <a:moveTo>
                    <a:pt x="0" y="0"/>
                  </a:moveTo>
                  <a:cubicBezTo>
                    <a:pt x="42" y="10"/>
                    <a:pt x="69" y="14"/>
                    <a:pt x="100" y="44"/>
                  </a:cubicBezTo>
                  <a:cubicBezTo>
                    <a:pt x="125" y="121"/>
                    <a:pt x="100" y="27"/>
                    <a:pt x="100" y="156"/>
                  </a:cubicBezTo>
                  <a:cubicBezTo>
                    <a:pt x="100" y="285"/>
                    <a:pt x="122" y="348"/>
                    <a:pt x="244" y="389"/>
                  </a:cubicBezTo>
                  <a:cubicBezTo>
                    <a:pt x="257" y="388"/>
                    <a:pt x="364" y="395"/>
                    <a:pt x="388" y="356"/>
                  </a:cubicBezTo>
                  <a:cubicBezTo>
                    <a:pt x="419" y="307"/>
                    <a:pt x="394" y="244"/>
                    <a:pt x="466" y="244"/>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87" name="Freeform 16"/>
            <p:cNvSpPr>
              <a:spLocks/>
            </p:cNvSpPr>
            <p:nvPr/>
          </p:nvSpPr>
          <p:spPr bwMode="auto">
            <a:xfrm>
              <a:off x="1867" y="2811"/>
              <a:ext cx="155" cy="300"/>
            </a:xfrm>
            <a:custGeom>
              <a:avLst/>
              <a:gdLst>
                <a:gd name="T0" fmla="*/ 155 w 155"/>
                <a:gd name="T1" fmla="*/ 0 h 300"/>
                <a:gd name="T2" fmla="*/ 100 w 155"/>
                <a:gd name="T3" fmla="*/ 55 h 300"/>
                <a:gd name="T4" fmla="*/ 78 w 155"/>
                <a:gd name="T5" fmla="*/ 122 h 300"/>
                <a:gd name="T6" fmla="*/ 0 w 155"/>
                <a:gd name="T7" fmla="*/ 300 h 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 h="300">
                  <a:moveTo>
                    <a:pt x="155" y="0"/>
                  </a:moveTo>
                  <a:cubicBezTo>
                    <a:pt x="125" y="20"/>
                    <a:pt x="115" y="20"/>
                    <a:pt x="100" y="55"/>
                  </a:cubicBezTo>
                  <a:cubicBezTo>
                    <a:pt x="91" y="77"/>
                    <a:pt x="78" y="122"/>
                    <a:pt x="78" y="122"/>
                  </a:cubicBezTo>
                  <a:cubicBezTo>
                    <a:pt x="56" y="259"/>
                    <a:pt x="90" y="255"/>
                    <a:pt x="0" y="30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88" name="Freeform 17"/>
            <p:cNvSpPr>
              <a:spLocks/>
            </p:cNvSpPr>
            <p:nvPr/>
          </p:nvSpPr>
          <p:spPr bwMode="auto">
            <a:xfrm>
              <a:off x="1945" y="2939"/>
              <a:ext cx="522" cy="158"/>
            </a:xfrm>
            <a:custGeom>
              <a:avLst/>
              <a:gdLst>
                <a:gd name="T0" fmla="*/ 0 w 522"/>
                <a:gd name="T1" fmla="*/ 27 h 158"/>
                <a:gd name="T2" fmla="*/ 111 w 522"/>
                <a:gd name="T3" fmla="*/ 50 h 158"/>
                <a:gd name="T4" fmla="*/ 133 w 522"/>
                <a:gd name="T5" fmla="*/ 83 h 158"/>
                <a:gd name="T6" fmla="*/ 166 w 522"/>
                <a:gd name="T7" fmla="*/ 105 h 158"/>
                <a:gd name="T8" fmla="*/ 189 w 522"/>
                <a:gd name="T9" fmla="*/ 127 h 158"/>
                <a:gd name="T10" fmla="*/ 255 w 522"/>
                <a:gd name="T11" fmla="*/ 150 h 158"/>
                <a:gd name="T12" fmla="*/ 366 w 522"/>
                <a:gd name="T13" fmla="*/ 116 h 158"/>
                <a:gd name="T14" fmla="*/ 422 w 522"/>
                <a:gd name="T15" fmla="*/ 5 h 158"/>
                <a:gd name="T16" fmla="*/ 522 w 522"/>
                <a:gd name="T17" fmla="*/ 5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 h="158">
                  <a:moveTo>
                    <a:pt x="0" y="27"/>
                  </a:moveTo>
                  <a:cubicBezTo>
                    <a:pt x="37" y="33"/>
                    <a:pt x="81" y="27"/>
                    <a:pt x="111" y="50"/>
                  </a:cubicBezTo>
                  <a:cubicBezTo>
                    <a:pt x="121" y="58"/>
                    <a:pt x="124" y="74"/>
                    <a:pt x="133" y="83"/>
                  </a:cubicBezTo>
                  <a:cubicBezTo>
                    <a:pt x="142" y="92"/>
                    <a:pt x="156" y="97"/>
                    <a:pt x="166" y="105"/>
                  </a:cubicBezTo>
                  <a:cubicBezTo>
                    <a:pt x="174" y="112"/>
                    <a:pt x="180" y="122"/>
                    <a:pt x="189" y="127"/>
                  </a:cubicBezTo>
                  <a:cubicBezTo>
                    <a:pt x="210" y="138"/>
                    <a:pt x="255" y="150"/>
                    <a:pt x="255" y="150"/>
                  </a:cubicBezTo>
                  <a:cubicBezTo>
                    <a:pt x="285" y="146"/>
                    <a:pt x="348" y="158"/>
                    <a:pt x="366" y="116"/>
                  </a:cubicBezTo>
                  <a:cubicBezTo>
                    <a:pt x="381" y="82"/>
                    <a:pt x="369" y="14"/>
                    <a:pt x="422" y="5"/>
                  </a:cubicBezTo>
                  <a:cubicBezTo>
                    <a:pt x="455" y="0"/>
                    <a:pt x="489" y="5"/>
                    <a:pt x="522" y="5"/>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89" name="Freeform 18"/>
            <p:cNvSpPr>
              <a:spLocks/>
            </p:cNvSpPr>
            <p:nvPr/>
          </p:nvSpPr>
          <p:spPr bwMode="auto">
            <a:xfrm>
              <a:off x="2245" y="2733"/>
              <a:ext cx="66" cy="333"/>
            </a:xfrm>
            <a:custGeom>
              <a:avLst/>
              <a:gdLst>
                <a:gd name="T0" fmla="*/ 66 w 66"/>
                <a:gd name="T1" fmla="*/ 333 h 333"/>
                <a:gd name="T2" fmla="*/ 0 w 66"/>
                <a:gd name="T3" fmla="*/ 145 h 333"/>
                <a:gd name="T4" fmla="*/ 11 w 66"/>
                <a:gd name="T5" fmla="*/ 56 h 333"/>
                <a:gd name="T6" fmla="*/ 22 w 66"/>
                <a:gd name="T7" fmla="*/ 22 h 333"/>
                <a:gd name="T8" fmla="*/ 0 w 66"/>
                <a:gd name="T9" fmla="*/ 0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33">
                  <a:moveTo>
                    <a:pt x="66" y="333"/>
                  </a:moveTo>
                  <a:cubicBezTo>
                    <a:pt x="44" y="267"/>
                    <a:pt x="39" y="203"/>
                    <a:pt x="0" y="145"/>
                  </a:cubicBezTo>
                  <a:cubicBezTo>
                    <a:pt x="4" y="115"/>
                    <a:pt x="6" y="85"/>
                    <a:pt x="11" y="56"/>
                  </a:cubicBezTo>
                  <a:cubicBezTo>
                    <a:pt x="13" y="44"/>
                    <a:pt x="24" y="34"/>
                    <a:pt x="22" y="22"/>
                  </a:cubicBezTo>
                  <a:cubicBezTo>
                    <a:pt x="20" y="12"/>
                    <a:pt x="7" y="7"/>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90" name="Freeform 19"/>
            <p:cNvSpPr>
              <a:spLocks/>
            </p:cNvSpPr>
            <p:nvPr/>
          </p:nvSpPr>
          <p:spPr bwMode="auto">
            <a:xfrm>
              <a:off x="2611" y="2611"/>
              <a:ext cx="689" cy="512"/>
            </a:xfrm>
            <a:custGeom>
              <a:avLst/>
              <a:gdLst>
                <a:gd name="T0" fmla="*/ 0 w 689"/>
                <a:gd name="T1" fmla="*/ 511 h 512"/>
                <a:gd name="T2" fmla="*/ 100 w 689"/>
                <a:gd name="T3" fmla="*/ 467 h 512"/>
                <a:gd name="T4" fmla="*/ 200 w 689"/>
                <a:gd name="T5" fmla="*/ 478 h 512"/>
                <a:gd name="T6" fmla="*/ 267 w 689"/>
                <a:gd name="T7" fmla="*/ 500 h 512"/>
                <a:gd name="T8" fmla="*/ 300 w 689"/>
                <a:gd name="T9" fmla="*/ 511 h 512"/>
                <a:gd name="T10" fmla="*/ 423 w 689"/>
                <a:gd name="T11" fmla="*/ 500 h 512"/>
                <a:gd name="T12" fmla="*/ 467 w 689"/>
                <a:gd name="T13" fmla="*/ 400 h 512"/>
                <a:gd name="T14" fmla="*/ 634 w 689"/>
                <a:gd name="T15" fmla="*/ 300 h 512"/>
                <a:gd name="T16" fmla="*/ 667 w 689"/>
                <a:gd name="T17" fmla="*/ 278 h 512"/>
                <a:gd name="T18" fmla="*/ 689 w 689"/>
                <a:gd name="T19" fmla="*/ 211 h 512"/>
                <a:gd name="T20" fmla="*/ 667 w 689"/>
                <a:gd name="T21" fmla="*/ 133 h 512"/>
                <a:gd name="T22" fmla="*/ 601 w 689"/>
                <a:gd name="T23" fmla="*/ 111 h 512"/>
                <a:gd name="T24" fmla="*/ 567 w 689"/>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9" h="512">
                  <a:moveTo>
                    <a:pt x="0" y="511"/>
                  </a:moveTo>
                  <a:cubicBezTo>
                    <a:pt x="36" y="499"/>
                    <a:pt x="64" y="479"/>
                    <a:pt x="100" y="467"/>
                  </a:cubicBezTo>
                  <a:cubicBezTo>
                    <a:pt x="133" y="471"/>
                    <a:pt x="167" y="471"/>
                    <a:pt x="200" y="478"/>
                  </a:cubicBezTo>
                  <a:cubicBezTo>
                    <a:pt x="223" y="483"/>
                    <a:pt x="245" y="493"/>
                    <a:pt x="267" y="500"/>
                  </a:cubicBezTo>
                  <a:cubicBezTo>
                    <a:pt x="278" y="504"/>
                    <a:pt x="300" y="511"/>
                    <a:pt x="300" y="511"/>
                  </a:cubicBezTo>
                  <a:cubicBezTo>
                    <a:pt x="341" y="507"/>
                    <a:pt x="384" y="512"/>
                    <a:pt x="423" y="500"/>
                  </a:cubicBezTo>
                  <a:cubicBezTo>
                    <a:pt x="458" y="489"/>
                    <a:pt x="467" y="400"/>
                    <a:pt x="467" y="400"/>
                  </a:cubicBezTo>
                  <a:cubicBezTo>
                    <a:pt x="486" y="282"/>
                    <a:pt x="496" y="311"/>
                    <a:pt x="634" y="300"/>
                  </a:cubicBezTo>
                  <a:cubicBezTo>
                    <a:pt x="645" y="293"/>
                    <a:pt x="660" y="289"/>
                    <a:pt x="667" y="278"/>
                  </a:cubicBezTo>
                  <a:cubicBezTo>
                    <a:pt x="679" y="258"/>
                    <a:pt x="689" y="211"/>
                    <a:pt x="689" y="211"/>
                  </a:cubicBezTo>
                  <a:cubicBezTo>
                    <a:pt x="686" y="201"/>
                    <a:pt x="671" y="136"/>
                    <a:pt x="667" y="133"/>
                  </a:cubicBezTo>
                  <a:cubicBezTo>
                    <a:pt x="648" y="119"/>
                    <a:pt x="601" y="111"/>
                    <a:pt x="601" y="111"/>
                  </a:cubicBezTo>
                  <a:cubicBezTo>
                    <a:pt x="563" y="75"/>
                    <a:pt x="567" y="52"/>
                    <a:pt x="567"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91" name="Freeform 20"/>
            <p:cNvSpPr>
              <a:spLocks/>
            </p:cNvSpPr>
            <p:nvPr/>
          </p:nvSpPr>
          <p:spPr bwMode="auto">
            <a:xfrm>
              <a:off x="2889" y="2789"/>
              <a:ext cx="492" cy="344"/>
            </a:xfrm>
            <a:custGeom>
              <a:avLst/>
              <a:gdLst>
                <a:gd name="T0" fmla="*/ 0 w 492"/>
                <a:gd name="T1" fmla="*/ 0 h 344"/>
                <a:gd name="T2" fmla="*/ 134 w 492"/>
                <a:gd name="T3" fmla="*/ 211 h 344"/>
                <a:gd name="T4" fmla="*/ 323 w 492"/>
                <a:gd name="T5" fmla="*/ 277 h 344"/>
                <a:gd name="T6" fmla="*/ 456 w 492"/>
                <a:gd name="T7" fmla="*/ 322 h 344"/>
                <a:gd name="T8" fmla="*/ 489 w 492"/>
                <a:gd name="T9" fmla="*/ 344 h 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2" h="344">
                  <a:moveTo>
                    <a:pt x="0" y="0"/>
                  </a:moveTo>
                  <a:cubicBezTo>
                    <a:pt x="13" y="101"/>
                    <a:pt x="28" y="177"/>
                    <a:pt x="134" y="211"/>
                  </a:cubicBezTo>
                  <a:cubicBezTo>
                    <a:pt x="202" y="279"/>
                    <a:pt x="208" y="267"/>
                    <a:pt x="323" y="277"/>
                  </a:cubicBezTo>
                  <a:cubicBezTo>
                    <a:pt x="367" y="292"/>
                    <a:pt x="412" y="307"/>
                    <a:pt x="456" y="322"/>
                  </a:cubicBezTo>
                  <a:cubicBezTo>
                    <a:pt x="492" y="334"/>
                    <a:pt x="489" y="321"/>
                    <a:pt x="489" y="344"/>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92" name="Freeform 21"/>
            <p:cNvSpPr>
              <a:spLocks/>
            </p:cNvSpPr>
            <p:nvPr/>
          </p:nvSpPr>
          <p:spPr bwMode="auto">
            <a:xfrm>
              <a:off x="3200" y="2905"/>
              <a:ext cx="334" cy="161"/>
            </a:xfrm>
            <a:custGeom>
              <a:avLst/>
              <a:gdLst>
                <a:gd name="T0" fmla="*/ 0 w 334"/>
                <a:gd name="T1" fmla="*/ 161 h 161"/>
                <a:gd name="T2" fmla="*/ 167 w 334"/>
                <a:gd name="T3" fmla="*/ 128 h 161"/>
                <a:gd name="T4" fmla="*/ 200 w 334"/>
                <a:gd name="T5" fmla="*/ 117 h 161"/>
                <a:gd name="T6" fmla="*/ 245 w 334"/>
                <a:gd name="T7" fmla="*/ 17 h 161"/>
                <a:gd name="T8" fmla="*/ 334 w 334"/>
                <a:gd name="T9" fmla="*/ 6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 h="161">
                  <a:moveTo>
                    <a:pt x="0" y="161"/>
                  </a:moveTo>
                  <a:cubicBezTo>
                    <a:pt x="99" y="129"/>
                    <a:pt x="44" y="142"/>
                    <a:pt x="167" y="128"/>
                  </a:cubicBezTo>
                  <a:cubicBezTo>
                    <a:pt x="178" y="124"/>
                    <a:pt x="192" y="125"/>
                    <a:pt x="200" y="117"/>
                  </a:cubicBezTo>
                  <a:cubicBezTo>
                    <a:pt x="226" y="92"/>
                    <a:pt x="212" y="43"/>
                    <a:pt x="245" y="17"/>
                  </a:cubicBezTo>
                  <a:cubicBezTo>
                    <a:pt x="266" y="0"/>
                    <a:pt x="314" y="6"/>
                    <a:pt x="334" y="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93" name="Freeform 22"/>
            <p:cNvSpPr>
              <a:spLocks/>
            </p:cNvSpPr>
            <p:nvPr/>
          </p:nvSpPr>
          <p:spPr bwMode="auto">
            <a:xfrm>
              <a:off x="3300" y="2550"/>
              <a:ext cx="140" cy="250"/>
            </a:xfrm>
            <a:custGeom>
              <a:avLst/>
              <a:gdLst>
                <a:gd name="T0" fmla="*/ 0 w 140"/>
                <a:gd name="T1" fmla="*/ 250 h 250"/>
                <a:gd name="T2" fmla="*/ 56 w 140"/>
                <a:gd name="T3" fmla="*/ 216 h 250"/>
                <a:gd name="T4" fmla="*/ 100 w 140"/>
                <a:gd name="T5" fmla="*/ 150 h 250"/>
                <a:gd name="T6" fmla="*/ 112 w 140"/>
                <a:gd name="T7" fmla="*/ 83 h 250"/>
                <a:gd name="T8" fmla="*/ 134 w 140"/>
                <a:gd name="T9" fmla="*/ 16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50">
                  <a:moveTo>
                    <a:pt x="0" y="250"/>
                  </a:moveTo>
                  <a:cubicBezTo>
                    <a:pt x="34" y="239"/>
                    <a:pt x="35" y="245"/>
                    <a:pt x="56" y="216"/>
                  </a:cubicBezTo>
                  <a:cubicBezTo>
                    <a:pt x="72" y="195"/>
                    <a:pt x="100" y="150"/>
                    <a:pt x="100" y="150"/>
                  </a:cubicBezTo>
                  <a:cubicBezTo>
                    <a:pt x="104" y="128"/>
                    <a:pt x="105" y="104"/>
                    <a:pt x="112" y="83"/>
                  </a:cubicBezTo>
                  <a:cubicBezTo>
                    <a:pt x="140" y="0"/>
                    <a:pt x="134" y="98"/>
                    <a:pt x="134" y="1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94" name="Freeform 23"/>
            <p:cNvSpPr>
              <a:spLocks/>
            </p:cNvSpPr>
            <p:nvPr/>
          </p:nvSpPr>
          <p:spPr bwMode="auto">
            <a:xfrm>
              <a:off x="2867" y="1733"/>
              <a:ext cx="201" cy="767"/>
            </a:xfrm>
            <a:custGeom>
              <a:avLst/>
              <a:gdLst>
                <a:gd name="T0" fmla="*/ 56 w 201"/>
                <a:gd name="T1" fmla="*/ 767 h 767"/>
                <a:gd name="T2" fmla="*/ 89 w 201"/>
                <a:gd name="T3" fmla="*/ 733 h 767"/>
                <a:gd name="T4" fmla="*/ 122 w 201"/>
                <a:gd name="T5" fmla="*/ 711 h 767"/>
                <a:gd name="T6" fmla="*/ 144 w 201"/>
                <a:gd name="T7" fmla="*/ 678 h 767"/>
                <a:gd name="T8" fmla="*/ 167 w 201"/>
                <a:gd name="T9" fmla="*/ 656 h 767"/>
                <a:gd name="T10" fmla="*/ 133 w 201"/>
                <a:gd name="T11" fmla="*/ 422 h 767"/>
                <a:gd name="T12" fmla="*/ 78 w 201"/>
                <a:gd name="T13" fmla="*/ 67 h 767"/>
                <a:gd name="T14" fmla="*/ 33 w 201"/>
                <a:gd name="T15" fmla="*/ 22 h 767"/>
                <a:gd name="T16" fmla="*/ 0 w 201"/>
                <a:gd name="T17" fmla="*/ 0 h 7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1" h="767">
                  <a:moveTo>
                    <a:pt x="56" y="767"/>
                  </a:moveTo>
                  <a:cubicBezTo>
                    <a:pt x="67" y="756"/>
                    <a:pt x="77" y="743"/>
                    <a:pt x="89" y="733"/>
                  </a:cubicBezTo>
                  <a:cubicBezTo>
                    <a:pt x="99" y="724"/>
                    <a:pt x="113" y="720"/>
                    <a:pt x="122" y="711"/>
                  </a:cubicBezTo>
                  <a:cubicBezTo>
                    <a:pt x="131" y="702"/>
                    <a:pt x="136" y="688"/>
                    <a:pt x="144" y="678"/>
                  </a:cubicBezTo>
                  <a:cubicBezTo>
                    <a:pt x="151" y="670"/>
                    <a:pt x="159" y="663"/>
                    <a:pt x="167" y="656"/>
                  </a:cubicBezTo>
                  <a:cubicBezTo>
                    <a:pt x="194" y="573"/>
                    <a:pt x="201" y="490"/>
                    <a:pt x="133" y="422"/>
                  </a:cubicBezTo>
                  <a:cubicBezTo>
                    <a:pt x="95" y="308"/>
                    <a:pt x="183" y="172"/>
                    <a:pt x="78" y="67"/>
                  </a:cubicBezTo>
                  <a:cubicBezTo>
                    <a:pt x="61" y="15"/>
                    <a:pt x="81" y="46"/>
                    <a:pt x="33" y="22"/>
                  </a:cubicBezTo>
                  <a:cubicBezTo>
                    <a:pt x="21" y="16"/>
                    <a:pt x="0" y="0"/>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95" name="Freeform 24"/>
            <p:cNvSpPr>
              <a:spLocks/>
            </p:cNvSpPr>
            <p:nvPr/>
          </p:nvSpPr>
          <p:spPr bwMode="auto">
            <a:xfrm>
              <a:off x="2989" y="1933"/>
              <a:ext cx="800" cy="252"/>
            </a:xfrm>
            <a:custGeom>
              <a:avLst/>
              <a:gdLst>
                <a:gd name="T0" fmla="*/ 0 w 800"/>
                <a:gd name="T1" fmla="*/ 156 h 252"/>
                <a:gd name="T2" fmla="*/ 22 w 800"/>
                <a:gd name="T3" fmla="*/ 133 h 252"/>
                <a:gd name="T4" fmla="*/ 89 w 800"/>
                <a:gd name="T5" fmla="*/ 111 h 252"/>
                <a:gd name="T6" fmla="*/ 178 w 800"/>
                <a:gd name="T7" fmla="*/ 167 h 252"/>
                <a:gd name="T8" fmla="*/ 256 w 800"/>
                <a:gd name="T9" fmla="*/ 245 h 252"/>
                <a:gd name="T10" fmla="*/ 411 w 800"/>
                <a:gd name="T11" fmla="*/ 211 h 252"/>
                <a:gd name="T12" fmla="*/ 434 w 800"/>
                <a:gd name="T13" fmla="*/ 145 h 252"/>
                <a:gd name="T14" fmla="*/ 500 w 800"/>
                <a:gd name="T15" fmla="*/ 0 h 252"/>
                <a:gd name="T16" fmla="*/ 678 w 800"/>
                <a:gd name="T17" fmla="*/ 67 h 252"/>
                <a:gd name="T18" fmla="*/ 800 w 800"/>
                <a:gd name="T19" fmla="*/ 122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0" h="252">
                  <a:moveTo>
                    <a:pt x="0" y="156"/>
                  </a:moveTo>
                  <a:cubicBezTo>
                    <a:pt x="7" y="148"/>
                    <a:pt x="13" y="138"/>
                    <a:pt x="22" y="133"/>
                  </a:cubicBezTo>
                  <a:cubicBezTo>
                    <a:pt x="43" y="122"/>
                    <a:pt x="89" y="111"/>
                    <a:pt x="89" y="111"/>
                  </a:cubicBezTo>
                  <a:cubicBezTo>
                    <a:pt x="128" y="123"/>
                    <a:pt x="144" y="145"/>
                    <a:pt x="178" y="167"/>
                  </a:cubicBezTo>
                  <a:cubicBezTo>
                    <a:pt x="201" y="201"/>
                    <a:pt x="228" y="216"/>
                    <a:pt x="256" y="245"/>
                  </a:cubicBezTo>
                  <a:cubicBezTo>
                    <a:pt x="264" y="244"/>
                    <a:pt x="385" y="252"/>
                    <a:pt x="411" y="211"/>
                  </a:cubicBezTo>
                  <a:cubicBezTo>
                    <a:pt x="424" y="191"/>
                    <a:pt x="434" y="145"/>
                    <a:pt x="434" y="145"/>
                  </a:cubicBezTo>
                  <a:cubicBezTo>
                    <a:pt x="445" y="46"/>
                    <a:pt x="431" y="46"/>
                    <a:pt x="500" y="0"/>
                  </a:cubicBezTo>
                  <a:cubicBezTo>
                    <a:pt x="622" y="15"/>
                    <a:pt x="592" y="10"/>
                    <a:pt x="678" y="67"/>
                  </a:cubicBezTo>
                  <a:cubicBezTo>
                    <a:pt x="712" y="119"/>
                    <a:pt x="744" y="122"/>
                    <a:pt x="800" y="122"/>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96" name="Freeform 25"/>
            <p:cNvSpPr>
              <a:spLocks/>
            </p:cNvSpPr>
            <p:nvPr/>
          </p:nvSpPr>
          <p:spPr bwMode="auto">
            <a:xfrm>
              <a:off x="3256" y="1600"/>
              <a:ext cx="244" cy="355"/>
            </a:xfrm>
            <a:custGeom>
              <a:avLst/>
              <a:gdLst>
                <a:gd name="T0" fmla="*/ 244 w 244"/>
                <a:gd name="T1" fmla="*/ 355 h 355"/>
                <a:gd name="T2" fmla="*/ 133 w 244"/>
                <a:gd name="T3" fmla="*/ 222 h 355"/>
                <a:gd name="T4" fmla="*/ 67 w 244"/>
                <a:gd name="T5" fmla="*/ 178 h 355"/>
                <a:gd name="T6" fmla="*/ 33 w 244"/>
                <a:gd name="T7" fmla="*/ 155 h 355"/>
                <a:gd name="T8" fmla="*/ 11 w 244"/>
                <a:gd name="T9" fmla="*/ 89 h 355"/>
                <a:gd name="T10" fmla="*/ 0 w 244"/>
                <a:gd name="T11" fmla="*/ 0 h 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4" h="355">
                  <a:moveTo>
                    <a:pt x="244" y="355"/>
                  </a:moveTo>
                  <a:cubicBezTo>
                    <a:pt x="219" y="279"/>
                    <a:pt x="216" y="249"/>
                    <a:pt x="133" y="222"/>
                  </a:cubicBezTo>
                  <a:cubicBezTo>
                    <a:pt x="111" y="207"/>
                    <a:pt x="89" y="193"/>
                    <a:pt x="67" y="178"/>
                  </a:cubicBezTo>
                  <a:cubicBezTo>
                    <a:pt x="56" y="170"/>
                    <a:pt x="33" y="155"/>
                    <a:pt x="33" y="155"/>
                  </a:cubicBezTo>
                  <a:cubicBezTo>
                    <a:pt x="26" y="133"/>
                    <a:pt x="14" y="112"/>
                    <a:pt x="11" y="89"/>
                  </a:cubicBezTo>
                  <a:cubicBezTo>
                    <a:pt x="7" y="59"/>
                    <a:pt x="0" y="0"/>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97" name="Freeform 26"/>
            <p:cNvSpPr>
              <a:spLocks/>
            </p:cNvSpPr>
            <p:nvPr/>
          </p:nvSpPr>
          <p:spPr bwMode="auto">
            <a:xfrm>
              <a:off x="2989" y="1611"/>
              <a:ext cx="178" cy="311"/>
            </a:xfrm>
            <a:custGeom>
              <a:avLst/>
              <a:gdLst>
                <a:gd name="T0" fmla="*/ 0 w 178"/>
                <a:gd name="T1" fmla="*/ 311 h 311"/>
                <a:gd name="T2" fmla="*/ 123 w 178"/>
                <a:gd name="T3" fmla="*/ 278 h 311"/>
                <a:gd name="T4" fmla="*/ 156 w 178"/>
                <a:gd name="T5" fmla="*/ 256 h 311"/>
                <a:gd name="T6" fmla="*/ 178 w 178"/>
                <a:gd name="T7" fmla="*/ 189 h 311"/>
                <a:gd name="T8" fmla="*/ 123 w 178"/>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311">
                  <a:moveTo>
                    <a:pt x="0" y="311"/>
                  </a:moveTo>
                  <a:cubicBezTo>
                    <a:pt x="85" y="283"/>
                    <a:pt x="44" y="294"/>
                    <a:pt x="123" y="278"/>
                  </a:cubicBezTo>
                  <a:cubicBezTo>
                    <a:pt x="134" y="271"/>
                    <a:pt x="149" y="267"/>
                    <a:pt x="156" y="256"/>
                  </a:cubicBezTo>
                  <a:cubicBezTo>
                    <a:pt x="168" y="236"/>
                    <a:pt x="178" y="189"/>
                    <a:pt x="178" y="189"/>
                  </a:cubicBezTo>
                  <a:cubicBezTo>
                    <a:pt x="165" y="124"/>
                    <a:pt x="153" y="59"/>
                    <a:pt x="123"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98" name="Freeform 27"/>
            <p:cNvSpPr>
              <a:spLocks/>
            </p:cNvSpPr>
            <p:nvPr/>
          </p:nvSpPr>
          <p:spPr bwMode="auto">
            <a:xfrm>
              <a:off x="3207" y="2155"/>
              <a:ext cx="416" cy="311"/>
            </a:xfrm>
            <a:custGeom>
              <a:avLst/>
              <a:gdLst>
                <a:gd name="T0" fmla="*/ 5 w 416"/>
                <a:gd name="T1" fmla="*/ 0 h 311"/>
                <a:gd name="T2" fmla="*/ 38 w 416"/>
                <a:gd name="T3" fmla="*/ 134 h 311"/>
                <a:gd name="T4" fmla="*/ 138 w 416"/>
                <a:gd name="T5" fmla="*/ 178 h 311"/>
                <a:gd name="T6" fmla="*/ 171 w 416"/>
                <a:gd name="T7" fmla="*/ 211 h 311"/>
                <a:gd name="T8" fmla="*/ 238 w 416"/>
                <a:gd name="T9" fmla="*/ 278 h 311"/>
                <a:gd name="T10" fmla="*/ 360 w 416"/>
                <a:gd name="T11" fmla="*/ 289 h 311"/>
                <a:gd name="T12" fmla="*/ 416 w 416"/>
                <a:gd name="T13" fmla="*/ 311 h 3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6" h="311">
                  <a:moveTo>
                    <a:pt x="5" y="0"/>
                  </a:moveTo>
                  <a:cubicBezTo>
                    <a:pt x="11" y="54"/>
                    <a:pt x="0" y="96"/>
                    <a:pt x="38" y="134"/>
                  </a:cubicBezTo>
                  <a:cubicBezTo>
                    <a:pt x="64" y="160"/>
                    <a:pt x="138" y="178"/>
                    <a:pt x="138" y="178"/>
                  </a:cubicBezTo>
                  <a:cubicBezTo>
                    <a:pt x="149" y="189"/>
                    <a:pt x="162" y="198"/>
                    <a:pt x="171" y="211"/>
                  </a:cubicBezTo>
                  <a:cubicBezTo>
                    <a:pt x="194" y="245"/>
                    <a:pt x="187" y="271"/>
                    <a:pt x="238" y="278"/>
                  </a:cubicBezTo>
                  <a:cubicBezTo>
                    <a:pt x="278" y="284"/>
                    <a:pt x="319" y="285"/>
                    <a:pt x="360" y="289"/>
                  </a:cubicBezTo>
                  <a:cubicBezTo>
                    <a:pt x="401" y="303"/>
                    <a:pt x="383" y="295"/>
                    <a:pt x="416" y="311"/>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11267" name="Line 28"/>
          <p:cNvSpPr>
            <a:spLocks noChangeShapeType="1"/>
          </p:cNvSpPr>
          <p:nvPr/>
        </p:nvSpPr>
        <p:spPr bwMode="auto">
          <a:xfrm flipH="1">
            <a:off x="3533775" y="1603375"/>
            <a:ext cx="419100" cy="631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268" name="Text Box 29"/>
          <p:cNvSpPr txBox="1">
            <a:spLocks noChangeArrowheads="1"/>
          </p:cNvSpPr>
          <p:nvPr/>
        </p:nvSpPr>
        <p:spPr bwMode="auto">
          <a:xfrm>
            <a:off x="5219700" y="1412875"/>
            <a:ext cx="3529013" cy="1938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GB" altLang="en-US" sz="2400" dirty="0">
                <a:solidFill>
                  <a:srgbClr val="010066"/>
                </a:solidFill>
                <a:latin typeface="Comic Sans MS" pitchFamily="66" charset="0"/>
              </a:rPr>
              <a:t>Actually, each air sac is found to be a bundle of air sacs. Together, they are known as an </a:t>
            </a:r>
            <a:r>
              <a:rPr lang="en-GB" altLang="en-US" sz="2400" b="1" dirty="0">
                <a:solidFill>
                  <a:srgbClr val="FF6600"/>
                </a:solidFill>
                <a:latin typeface="Comic Sans MS" pitchFamily="66" charset="0"/>
              </a:rPr>
              <a:t>alveolus</a:t>
            </a:r>
            <a:r>
              <a:rPr lang="en-GB" altLang="en-US" sz="2400" dirty="0">
                <a:solidFill>
                  <a:srgbClr val="010066"/>
                </a:solidFill>
                <a:latin typeface="Comic Sans MS" pitchFamily="66" charset="0"/>
              </a:rPr>
              <a:t>.</a:t>
            </a:r>
          </a:p>
        </p:txBody>
      </p:sp>
      <p:sp>
        <p:nvSpPr>
          <p:cNvPr id="9246" name="Text Box 30"/>
          <p:cNvSpPr txBox="1">
            <a:spLocks noChangeArrowheads="1"/>
          </p:cNvSpPr>
          <p:nvPr/>
        </p:nvSpPr>
        <p:spPr bwMode="auto">
          <a:xfrm>
            <a:off x="215713" y="5370340"/>
            <a:ext cx="8856984" cy="1200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GB" altLang="en-US" sz="2400" dirty="0">
                <a:solidFill>
                  <a:srgbClr val="010066"/>
                </a:solidFill>
                <a:latin typeface="Comic Sans MS" panose="030F0702030302020204" pitchFamily="66" charset="0"/>
              </a:rPr>
              <a:t>The total surface area of the alveoli can range from 30-50 square metres.  This provides a huge surface area for gas exchange to occur.</a:t>
            </a:r>
          </a:p>
        </p:txBody>
      </p:sp>
      <p:sp>
        <p:nvSpPr>
          <p:cNvPr id="9247" name="Text Box 31"/>
          <p:cNvSpPr txBox="1">
            <a:spLocks noChangeArrowheads="1"/>
          </p:cNvSpPr>
          <p:nvPr/>
        </p:nvSpPr>
        <p:spPr bwMode="auto">
          <a:xfrm>
            <a:off x="5219700" y="3573463"/>
            <a:ext cx="3581400"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GB" altLang="en-US" sz="2400" dirty="0">
                <a:solidFill>
                  <a:srgbClr val="010066"/>
                </a:solidFill>
                <a:latin typeface="Comic Sans MS" pitchFamily="66" charset="0"/>
              </a:rPr>
              <a:t>The outside of the alveolus is covered with tiny blood vessels.</a:t>
            </a:r>
          </a:p>
        </p:txBody>
      </p:sp>
      <p:sp>
        <p:nvSpPr>
          <p:cNvPr id="11271" name="Text Box 32"/>
          <p:cNvSpPr txBox="1">
            <a:spLocks noChangeArrowheads="1"/>
          </p:cNvSpPr>
          <p:nvPr/>
        </p:nvSpPr>
        <p:spPr bwMode="auto">
          <a:xfrm>
            <a:off x="355600" y="922338"/>
            <a:ext cx="6049963"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7" tIns="45714" rIns="91427" bIns="45714">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GB" altLang="en-US" sz="2400" dirty="0">
                <a:solidFill>
                  <a:srgbClr val="010066"/>
                </a:solidFill>
                <a:latin typeface="Comic Sans MS" pitchFamily="66" charset="0"/>
              </a:rPr>
              <a:t>Oxygen makes its way to special air sacs.</a:t>
            </a:r>
          </a:p>
        </p:txBody>
      </p:sp>
      <p:sp>
        <p:nvSpPr>
          <p:cNvPr id="11272" name="Rectangle 33"/>
          <p:cNvSpPr>
            <a:spLocks noGrp="1" noChangeArrowheads="1"/>
          </p:cNvSpPr>
          <p:nvPr>
            <p:ph type="title" idx="4294967295"/>
          </p:nvPr>
        </p:nvSpPr>
        <p:spPr>
          <a:xfrm>
            <a:off x="395288" y="-30163"/>
            <a:ext cx="8229600" cy="1143001"/>
          </a:xfrm>
        </p:spPr>
        <p:txBody>
          <a:bodyPr/>
          <a:lstStyle/>
          <a:p>
            <a:pPr eaLnBrk="1" hangingPunct="1"/>
            <a:r>
              <a:rPr lang="en-GB" altLang="en-US" dirty="0">
                <a:latin typeface="Comic Sans MS" pitchFamily="66" charset="0"/>
              </a:rPr>
              <a:t>Inside an alveolus</a:t>
            </a:r>
          </a:p>
        </p:txBody>
      </p:sp>
      <p:sp>
        <p:nvSpPr>
          <p:cNvPr id="11273" name="Line 34"/>
          <p:cNvSpPr>
            <a:spLocks noChangeShapeType="1"/>
          </p:cNvSpPr>
          <p:nvPr/>
        </p:nvSpPr>
        <p:spPr bwMode="auto">
          <a:xfrm flipH="1" flipV="1">
            <a:off x="4279900" y="3848100"/>
            <a:ext cx="965200" cy="6223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3497708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2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2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 grpId="0" autoUpdateAnimBg="0"/>
      <p:bldP spid="9247"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rot="1980000">
            <a:off x="413716" y="1707993"/>
            <a:ext cx="3581400" cy="3124200"/>
            <a:chOff x="1536" y="1296"/>
            <a:chExt cx="2256" cy="1968"/>
          </a:xfrm>
        </p:grpSpPr>
        <p:sp>
          <p:nvSpPr>
            <p:cNvPr id="3" name="Rectangle 3"/>
            <p:cNvSpPr>
              <a:spLocks noChangeArrowheads="1"/>
            </p:cNvSpPr>
            <p:nvPr/>
          </p:nvSpPr>
          <p:spPr bwMode="auto">
            <a:xfrm>
              <a:off x="2256" y="1296"/>
              <a:ext cx="624" cy="1056"/>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4" name="Oval 4"/>
            <p:cNvSpPr>
              <a:spLocks noChangeArrowheads="1"/>
            </p:cNvSpPr>
            <p:nvPr/>
          </p:nvSpPr>
          <p:spPr bwMode="auto">
            <a:xfrm>
              <a:off x="1536" y="1728"/>
              <a:ext cx="1104" cy="1008"/>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5" name="Oval 5"/>
            <p:cNvSpPr>
              <a:spLocks noChangeArrowheads="1"/>
            </p:cNvSpPr>
            <p:nvPr/>
          </p:nvSpPr>
          <p:spPr bwMode="auto">
            <a:xfrm>
              <a:off x="1632" y="2208"/>
              <a:ext cx="1104" cy="1008"/>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6" name="Oval 6"/>
            <p:cNvSpPr>
              <a:spLocks noChangeArrowheads="1"/>
            </p:cNvSpPr>
            <p:nvPr/>
          </p:nvSpPr>
          <p:spPr bwMode="auto">
            <a:xfrm>
              <a:off x="2448" y="2256"/>
              <a:ext cx="1104" cy="1008"/>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7" name="Oval 7"/>
            <p:cNvSpPr>
              <a:spLocks noChangeArrowheads="1"/>
            </p:cNvSpPr>
            <p:nvPr/>
          </p:nvSpPr>
          <p:spPr bwMode="auto">
            <a:xfrm>
              <a:off x="2064" y="1824"/>
              <a:ext cx="1104" cy="1008"/>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8" name="Oval 8"/>
            <p:cNvSpPr>
              <a:spLocks noChangeArrowheads="1"/>
            </p:cNvSpPr>
            <p:nvPr/>
          </p:nvSpPr>
          <p:spPr bwMode="auto">
            <a:xfrm>
              <a:off x="2688" y="1584"/>
              <a:ext cx="1104" cy="1008"/>
            </a:xfrm>
            <a:prstGeom prst="ellipse">
              <a:avLst/>
            </a:prstGeom>
            <a:solidFill>
              <a:srgbClr val="FFCC99"/>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9" name="Freeform 9"/>
            <p:cNvSpPr>
              <a:spLocks/>
            </p:cNvSpPr>
            <p:nvPr/>
          </p:nvSpPr>
          <p:spPr bwMode="auto">
            <a:xfrm>
              <a:off x="1734" y="1844"/>
              <a:ext cx="233" cy="411"/>
            </a:xfrm>
            <a:custGeom>
              <a:avLst/>
              <a:gdLst>
                <a:gd name="T0" fmla="*/ 22 w 233"/>
                <a:gd name="T1" fmla="*/ 0 h 411"/>
                <a:gd name="T2" fmla="*/ 0 w 233"/>
                <a:gd name="T3" fmla="*/ 100 h 411"/>
                <a:gd name="T4" fmla="*/ 66 w 233"/>
                <a:gd name="T5" fmla="*/ 211 h 411"/>
                <a:gd name="T6" fmla="*/ 100 w 233"/>
                <a:gd name="T7" fmla="*/ 234 h 411"/>
                <a:gd name="T8" fmla="*/ 144 w 233"/>
                <a:gd name="T9" fmla="*/ 300 h 411"/>
                <a:gd name="T10" fmla="*/ 200 w 233"/>
                <a:gd name="T11" fmla="*/ 345 h 411"/>
                <a:gd name="T12" fmla="*/ 211 w 233"/>
                <a:gd name="T13" fmla="*/ 378 h 411"/>
                <a:gd name="T14" fmla="*/ 233 w 233"/>
                <a:gd name="T15" fmla="*/ 411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3" h="411">
                  <a:moveTo>
                    <a:pt x="22" y="0"/>
                  </a:moveTo>
                  <a:cubicBezTo>
                    <a:pt x="37" y="46"/>
                    <a:pt x="27" y="60"/>
                    <a:pt x="0" y="100"/>
                  </a:cubicBezTo>
                  <a:cubicBezTo>
                    <a:pt x="10" y="161"/>
                    <a:pt x="6" y="191"/>
                    <a:pt x="66" y="211"/>
                  </a:cubicBezTo>
                  <a:cubicBezTo>
                    <a:pt x="77" y="219"/>
                    <a:pt x="91" y="224"/>
                    <a:pt x="100" y="234"/>
                  </a:cubicBezTo>
                  <a:cubicBezTo>
                    <a:pt x="117" y="254"/>
                    <a:pt x="122" y="285"/>
                    <a:pt x="144" y="300"/>
                  </a:cubicBezTo>
                  <a:cubicBezTo>
                    <a:pt x="186" y="328"/>
                    <a:pt x="168" y="313"/>
                    <a:pt x="200" y="345"/>
                  </a:cubicBezTo>
                  <a:cubicBezTo>
                    <a:pt x="204" y="356"/>
                    <a:pt x="206" y="368"/>
                    <a:pt x="211" y="378"/>
                  </a:cubicBezTo>
                  <a:cubicBezTo>
                    <a:pt x="217" y="390"/>
                    <a:pt x="233" y="411"/>
                    <a:pt x="233" y="411"/>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0" name="Freeform 10"/>
            <p:cNvSpPr>
              <a:spLocks/>
            </p:cNvSpPr>
            <p:nvPr/>
          </p:nvSpPr>
          <p:spPr bwMode="auto">
            <a:xfrm>
              <a:off x="1545" y="2159"/>
              <a:ext cx="555" cy="174"/>
            </a:xfrm>
            <a:custGeom>
              <a:avLst/>
              <a:gdLst>
                <a:gd name="T0" fmla="*/ 0 w 555"/>
                <a:gd name="T1" fmla="*/ 174 h 174"/>
                <a:gd name="T2" fmla="*/ 122 w 555"/>
                <a:gd name="T3" fmla="*/ 107 h 174"/>
                <a:gd name="T4" fmla="*/ 189 w 555"/>
                <a:gd name="T5" fmla="*/ 119 h 174"/>
                <a:gd name="T6" fmla="*/ 255 w 555"/>
                <a:gd name="T7" fmla="*/ 141 h 174"/>
                <a:gd name="T8" fmla="*/ 333 w 555"/>
                <a:gd name="T9" fmla="*/ 130 h 174"/>
                <a:gd name="T10" fmla="*/ 400 w 555"/>
                <a:gd name="T11" fmla="*/ 7 h 174"/>
                <a:gd name="T12" fmla="*/ 555 w 555"/>
                <a:gd name="T13" fmla="*/ 7 h 17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55" h="174">
                  <a:moveTo>
                    <a:pt x="0" y="174"/>
                  </a:moveTo>
                  <a:cubicBezTo>
                    <a:pt x="48" y="158"/>
                    <a:pt x="76" y="124"/>
                    <a:pt x="122" y="107"/>
                  </a:cubicBezTo>
                  <a:cubicBezTo>
                    <a:pt x="144" y="111"/>
                    <a:pt x="167" y="113"/>
                    <a:pt x="189" y="119"/>
                  </a:cubicBezTo>
                  <a:cubicBezTo>
                    <a:pt x="211" y="125"/>
                    <a:pt x="255" y="141"/>
                    <a:pt x="255" y="141"/>
                  </a:cubicBezTo>
                  <a:cubicBezTo>
                    <a:pt x="281" y="137"/>
                    <a:pt x="312" y="146"/>
                    <a:pt x="333" y="130"/>
                  </a:cubicBezTo>
                  <a:cubicBezTo>
                    <a:pt x="355" y="113"/>
                    <a:pt x="352" y="13"/>
                    <a:pt x="400" y="7"/>
                  </a:cubicBezTo>
                  <a:cubicBezTo>
                    <a:pt x="451" y="0"/>
                    <a:pt x="503" y="7"/>
                    <a:pt x="555" y="7"/>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1" name="Freeform 11"/>
            <p:cNvSpPr>
              <a:spLocks/>
            </p:cNvSpPr>
            <p:nvPr/>
          </p:nvSpPr>
          <p:spPr bwMode="auto">
            <a:xfrm>
              <a:off x="2011" y="1744"/>
              <a:ext cx="200" cy="245"/>
            </a:xfrm>
            <a:custGeom>
              <a:avLst/>
              <a:gdLst>
                <a:gd name="T0" fmla="*/ 45 w 200"/>
                <a:gd name="T1" fmla="*/ 0 h 245"/>
                <a:gd name="T2" fmla="*/ 23 w 200"/>
                <a:gd name="T3" fmla="*/ 23 h 245"/>
                <a:gd name="T4" fmla="*/ 0 w 200"/>
                <a:gd name="T5" fmla="*/ 89 h 245"/>
                <a:gd name="T6" fmla="*/ 78 w 200"/>
                <a:gd name="T7" fmla="*/ 145 h 245"/>
                <a:gd name="T8" fmla="*/ 100 w 200"/>
                <a:gd name="T9" fmla="*/ 178 h 245"/>
                <a:gd name="T10" fmla="*/ 111 w 200"/>
                <a:gd name="T11" fmla="*/ 211 h 245"/>
                <a:gd name="T12" fmla="*/ 200 w 200"/>
                <a:gd name="T13" fmla="*/ 245 h 24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00" h="245">
                  <a:moveTo>
                    <a:pt x="45" y="0"/>
                  </a:moveTo>
                  <a:cubicBezTo>
                    <a:pt x="38" y="8"/>
                    <a:pt x="28" y="14"/>
                    <a:pt x="23" y="23"/>
                  </a:cubicBezTo>
                  <a:cubicBezTo>
                    <a:pt x="12" y="44"/>
                    <a:pt x="0" y="89"/>
                    <a:pt x="0" y="89"/>
                  </a:cubicBezTo>
                  <a:cubicBezTo>
                    <a:pt x="53" y="142"/>
                    <a:pt x="25" y="127"/>
                    <a:pt x="78" y="145"/>
                  </a:cubicBezTo>
                  <a:cubicBezTo>
                    <a:pt x="85" y="156"/>
                    <a:pt x="94" y="166"/>
                    <a:pt x="100" y="178"/>
                  </a:cubicBezTo>
                  <a:cubicBezTo>
                    <a:pt x="105" y="188"/>
                    <a:pt x="103" y="203"/>
                    <a:pt x="111" y="211"/>
                  </a:cubicBezTo>
                  <a:cubicBezTo>
                    <a:pt x="119" y="219"/>
                    <a:pt x="183" y="236"/>
                    <a:pt x="200" y="245"/>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2" name="Freeform 12"/>
            <p:cNvSpPr>
              <a:spLocks/>
            </p:cNvSpPr>
            <p:nvPr/>
          </p:nvSpPr>
          <p:spPr bwMode="auto">
            <a:xfrm>
              <a:off x="2271" y="1909"/>
              <a:ext cx="267" cy="846"/>
            </a:xfrm>
            <a:custGeom>
              <a:avLst/>
              <a:gdLst>
                <a:gd name="T0" fmla="*/ 52 w 267"/>
                <a:gd name="T1" fmla="*/ 13 h 846"/>
                <a:gd name="T2" fmla="*/ 85 w 267"/>
                <a:gd name="T3" fmla="*/ 2 h 846"/>
                <a:gd name="T4" fmla="*/ 163 w 267"/>
                <a:gd name="T5" fmla="*/ 80 h 846"/>
                <a:gd name="T6" fmla="*/ 229 w 267"/>
                <a:gd name="T7" fmla="*/ 257 h 846"/>
                <a:gd name="T8" fmla="*/ 218 w 267"/>
                <a:gd name="T9" fmla="*/ 380 h 846"/>
                <a:gd name="T10" fmla="*/ 74 w 267"/>
                <a:gd name="T11" fmla="*/ 346 h 846"/>
                <a:gd name="T12" fmla="*/ 29 w 267"/>
                <a:gd name="T13" fmla="*/ 357 h 846"/>
                <a:gd name="T14" fmla="*/ 18 w 267"/>
                <a:gd name="T15" fmla="*/ 413 h 846"/>
                <a:gd name="T16" fmla="*/ 107 w 267"/>
                <a:gd name="T17" fmla="*/ 491 h 846"/>
                <a:gd name="T18" fmla="*/ 52 w 267"/>
                <a:gd name="T19" fmla="*/ 646 h 846"/>
                <a:gd name="T20" fmla="*/ 63 w 267"/>
                <a:gd name="T21" fmla="*/ 780 h 846"/>
                <a:gd name="T22" fmla="*/ 74 w 267"/>
                <a:gd name="T23" fmla="*/ 846 h 8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67" h="846">
                  <a:moveTo>
                    <a:pt x="52" y="13"/>
                  </a:moveTo>
                  <a:cubicBezTo>
                    <a:pt x="63" y="9"/>
                    <a:pt x="74" y="0"/>
                    <a:pt x="85" y="2"/>
                  </a:cubicBezTo>
                  <a:cubicBezTo>
                    <a:pt x="119" y="8"/>
                    <a:pt x="141" y="58"/>
                    <a:pt x="163" y="80"/>
                  </a:cubicBezTo>
                  <a:cubicBezTo>
                    <a:pt x="188" y="156"/>
                    <a:pt x="170" y="198"/>
                    <a:pt x="229" y="257"/>
                  </a:cubicBezTo>
                  <a:cubicBezTo>
                    <a:pt x="248" y="317"/>
                    <a:pt x="267" y="329"/>
                    <a:pt x="218" y="380"/>
                  </a:cubicBezTo>
                  <a:cubicBezTo>
                    <a:pt x="168" y="372"/>
                    <a:pt x="122" y="362"/>
                    <a:pt x="74" y="346"/>
                  </a:cubicBezTo>
                  <a:cubicBezTo>
                    <a:pt x="59" y="350"/>
                    <a:pt x="43" y="350"/>
                    <a:pt x="29" y="357"/>
                  </a:cubicBezTo>
                  <a:cubicBezTo>
                    <a:pt x="2" y="371"/>
                    <a:pt x="0" y="389"/>
                    <a:pt x="18" y="413"/>
                  </a:cubicBezTo>
                  <a:cubicBezTo>
                    <a:pt x="51" y="457"/>
                    <a:pt x="68" y="465"/>
                    <a:pt x="107" y="491"/>
                  </a:cubicBezTo>
                  <a:cubicBezTo>
                    <a:pt x="135" y="574"/>
                    <a:pt x="92" y="586"/>
                    <a:pt x="52" y="646"/>
                  </a:cubicBezTo>
                  <a:cubicBezTo>
                    <a:pt x="68" y="711"/>
                    <a:pt x="76" y="711"/>
                    <a:pt x="63" y="780"/>
                  </a:cubicBezTo>
                  <a:cubicBezTo>
                    <a:pt x="75" y="839"/>
                    <a:pt x="74" y="816"/>
                    <a:pt x="74" y="84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3" name="Freeform 13"/>
            <p:cNvSpPr>
              <a:spLocks/>
            </p:cNvSpPr>
            <p:nvPr/>
          </p:nvSpPr>
          <p:spPr bwMode="auto">
            <a:xfrm>
              <a:off x="2400" y="2378"/>
              <a:ext cx="400" cy="169"/>
            </a:xfrm>
            <a:custGeom>
              <a:avLst/>
              <a:gdLst>
                <a:gd name="T0" fmla="*/ 0 w 400"/>
                <a:gd name="T1" fmla="*/ 77 h 169"/>
                <a:gd name="T2" fmla="*/ 89 w 400"/>
                <a:gd name="T3" fmla="*/ 55 h 169"/>
                <a:gd name="T4" fmla="*/ 156 w 400"/>
                <a:gd name="T5" fmla="*/ 144 h 169"/>
                <a:gd name="T6" fmla="*/ 223 w 400"/>
                <a:gd name="T7" fmla="*/ 166 h 169"/>
                <a:gd name="T8" fmla="*/ 300 w 400"/>
                <a:gd name="T9" fmla="*/ 122 h 169"/>
                <a:gd name="T10" fmla="*/ 334 w 400"/>
                <a:gd name="T11" fmla="*/ 22 h 169"/>
                <a:gd name="T12" fmla="*/ 400 w 400"/>
                <a:gd name="T13" fmla="*/ 0 h 16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00" h="169">
                  <a:moveTo>
                    <a:pt x="0" y="77"/>
                  </a:moveTo>
                  <a:cubicBezTo>
                    <a:pt x="32" y="46"/>
                    <a:pt x="46" y="41"/>
                    <a:pt x="89" y="55"/>
                  </a:cubicBezTo>
                  <a:cubicBezTo>
                    <a:pt x="96" y="66"/>
                    <a:pt x="148" y="139"/>
                    <a:pt x="156" y="144"/>
                  </a:cubicBezTo>
                  <a:cubicBezTo>
                    <a:pt x="176" y="156"/>
                    <a:pt x="223" y="166"/>
                    <a:pt x="223" y="166"/>
                  </a:cubicBezTo>
                  <a:cubicBezTo>
                    <a:pt x="278" y="155"/>
                    <a:pt x="277" y="169"/>
                    <a:pt x="300" y="122"/>
                  </a:cubicBezTo>
                  <a:cubicBezTo>
                    <a:pt x="309" y="104"/>
                    <a:pt x="325" y="25"/>
                    <a:pt x="334" y="22"/>
                  </a:cubicBezTo>
                  <a:cubicBezTo>
                    <a:pt x="356" y="15"/>
                    <a:pt x="400" y="0"/>
                    <a:pt x="40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4" name="Freeform 14"/>
            <p:cNvSpPr>
              <a:spLocks/>
            </p:cNvSpPr>
            <p:nvPr/>
          </p:nvSpPr>
          <p:spPr bwMode="auto">
            <a:xfrm>
              <a:off x="2611" y="2544"/>
              <a:ext cx="100" cy="289"/>
            </a:xfrm>
            <a:custGeom>
              <a:avLst/>
              <a:gdLst>
                <a:gd name="T0" fmla="*/ 56 w 100"/>
                <a:gd name="T1" fmla="*/ 289 h 289"/>
                <a:gd name="T2" fmla="*/ 56 w 100"/>
                <a:gd name="T3" fmla="*/ 189 h 289"/>
                <a:gd name="T4" fmla="*/ 100 w 100"/>
                <a:gd name="T5" fmla="*/ 122 h 289"/>
                <a:gd name="T6" fmla="*/ 89 w 100"/>
                <a:gd name="T7" fmla="*/ 89 h 289"/>
                <a:gd name="T8" fmla="*/ 0 w 100"/>
                <a:gd name="T9" fmla="*/ 0 h 2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289">
                  <a:moveTo>
                    <a:pt x="56" y="289"/>
                  </a:moveTo>
                  <a:cubicBezTo>
                    <a:pt x="48" y="243"/>
                    <a:pt x="35" y="227"/>
                    <a:pt x="56" y="189"/>
                  </a:cubicBezTo>
                  <a:cubicBezTo>
                    <a:pt x="69" y="166"/>
                    <a:pt x="100" y="122"/>
                    <a:pt x="100" y="122"/>
                  </a:cubicBezTo>
                  <a:cubicBezTo>
                    <a:pt x="96" y="111"/>
                    <a:pt x="97" y="97"/>
                    <a:pt x="89" y="89"/>
                  </a:cubicBezTo>
                  <a:cubicBezTo>
                    <a:pt x="56" y="56"/>
                    <a:pt x="0" y="52"/>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5" name="Freeform 15"/>
            <p:cNvSpPr>
              <a:spLocks/>
            </p:cNvSpPr>
            <p:nvPr/>
          </p:nvSpPr>
          <p:spPr bwMode="auto">
            <a:xfrm>
              <a:off x="1734" y="2422"/>
              <a:ext cx="466" cy="395"/>
            </a:xfrm>
            <a:custGeom>
              <a:avLst/>
              <a:gdLst>
                <a:gd name="T0" fmla="*/ 0 w 466"/>
                <a:gd name="T1" fmla="*/ 0 h 395"/>
                <a:gd name="T2" fmla="*/ 100 w 466"/>
                <a:gd name="T3" fmla="*/ 44 h 395"/>
                <a:gd name="T4" fmla="*/ 100 w 466"/>
                <a:gd name="T5" fmla="*/ 156 h 395"/>
                <a:gd name="T6" fmla="*/ 244 w 466"/>
                <a:gd name="T7" fmla="*/ 389 h 395"/>
                <a:gd name="T8" fmla="*/ 388 w 466"/>
                <a:gd name="T9" fmla="*/ 356 h 395"/>
                <a:gd name="T10" fmla="*/ 466 w 466"/>
                <a:gd name="T11" fmla="*/ 244 h 3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66" h="395">
                  <a:moveTo>
                    <a:pt x="0" y="0"/>
                  </a:moveTo>
                  <a:cubicBezTo>
                    <a:pt x="42" y="10"/>
                    <a:pt x="69" y="14"/>
                    <a:pt x="100" y="44"/>
                  </a:cubicBezTo>
                  <a:cubicBezTo>
                    <a:pt x="125" y="121"/>
                    <a:pt x="100" y="27"/>
                    <a:pt x="100" y="156"/>
                  </a:cubicBezTo>
                  <a:cubicBezTo>
                    <a:pt x="100" y="285"/>
                    <a:pt x="122" y="348"/>
                    <a:pt x="244" y="389"/>
                  </a:cubicBezTo>
                  <a:cubicBezTo>
                    <a:pt x="257" y="388"/>
                    <a:pt x="364" y="395"/>
                    <a:pt x="388" y="356"/>
                  </a:cubicBezTo>
                  <a:cubicBezTo>
                    <a:pt x="419" y="307"/>
                    <a:pt x="394" y="244"/>
                    <a:pt x="466" y="244"/>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6" name="Freeform 16"/>
            <p:cNvSpPr>
              <a:spLocks/>
            </p:cNvSpPr>
            <p:nvPr/>
          </p:nvSpPr>
          <p:spPr bwMode="auto">
            <a:xfrm>
              <a:off x="1867" y="2811"/>
              <a:ext cx="155" cy="300"/>
            </a:xfrm>
            <a:custGeom>
              <a:avLst/>
              <a:gdLst>
                <a:gd name="T0" fmla="*/ 155 w 155"/>
                <a:gd name="T1" fmla="*/ 0 h 300"/>
                <a:gd name="T2" fmla="*/ 100 w 155"/>
                <a:gd name="T3" fmla="*/ 55 h 300"/>
                <a:gd name="T4" fmla="*/ 78 w 155"/>
                <a:gd name="T5" fmla="*/ 122 h 300"/>
                <a:gd name="T6" fmla="*/ 0 w 155"/>
                <a:gd name="T7" fmla="*/ 300 h 3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55" h="300">
                  <a:moveTo>
                    <a:pt x="155" y="0"/>
                  </a:moveTo>
                  <a:cubicBezTo>
                    <a:pt x="125" y="20"/>
                    <a:pt x="115" y="20"/>
                    <a:pt x="100" y="55"/>
                  </a:cubicBezTo>
                  <a:cubicBezTo>
                    <a:pt x="91" y="77"/>
                    <a:pt x="78" y="122"/>
                    <a:pt x="78" y="122"/>
                  </a:cubicBezTo>
                  <a:cubicBezTo>
                    <a:pt x="56" y="259"/>
                    <a:pt x="90" y="255"/>
                    <a:pt x="0" y="30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7" name="Freeform 17"/>
            <p:cNvSpPr>
              <a:spLocks/>
            </p:cNvSpPr>
            <p:nvPr/>
          </p:nvSpPr>
          <p:spPr bwMode="auto">
            <a:xfrm>
              <a:off x="1945" y="2939"/>
              <a:ext cx="522" cy="158"/>
            </a:xfrm>
            <a:custGeom>
              <a:avLst/>
              <a:gdLst>
                <a:gd name="T0" fmla="*/ 0 w 522"/>
                <a:gd name="T1" fmla="*/ 27 h 158"/>
                <a:gd name="T2" fmla="*/ 111 w 522"/>
                <a:gd name="T3" fmla="*/ 50 h 158"/>
                <a:gd name="T4" fmla="*/ 133 w 522"/>
                <a:gd name="T5" fmla="*/ 83 h 158"/>
                <a:gd name="T6" fmla="*/ 166 w 522"/>
                <a:gd name="T7" fmla="*/ 105 h 158"/>
                <a:gd name="T8" fmla="*/ 189 w 522"/>
                <a:gd name="T9" fmla="*/ 127 h 158"/>
                <a:gd name="T10" fmla="*/ 255 w 522"/>
                <a:gd name="T11" fmla="*/ 150 h 158"/>
                <a:gd name="T12" fmla="*/ 366 w 522"/>
                <a:gd name="T13" fmla="*/ 116 h 158"/>
                <a:gd name="T14" fmla="*/ 422 w 522"/>
                <a:gd name="T15" fmla="*/ 5 h 158"/>
                <a:gd name="T16" fmla="*/ 522 w 522"/>
                <a:gd name="T17" fmla="*/ 5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22" h="158">
                  <a:moveTo>
                    <a:pt x="0" y="27"/>
                  </a:moveTo>
                  <a:cubicBezTo>
                    <a:pt x="37" y="33"/>
                    <a:pt x="81" y="27"/>
                    <a:pt x="111" y="50"/>
                  </a:cubicBezTo>
                  <a:cubicBezTo>
                    <a:pt x="121" y="58"/>
                    <a:pt x="124" y="74"/>
                    <a:pt x="133" y="83"/>
                  </a:cubicBezTo>
                  <a:cubicBezTo>
                    <a:pt x="142" y="92"/>
                    <a:pt x="156" y="97"/>
                    <a:pt x="166" y="105"/>
                  </a:cubicBezTo>
                  <a:cubicBezTo>
                    <a:pt x="174" y="112"/>
                    <a:pt x="180" y="122"/>
                    <a:pt x="189" y="127"/>
                  </a:cubicBezTo>
                  <a:cubicBezTo>
                    <a:pt x="210" y="138"/>
                    <a:pt x="255" y="150"/>
                    <a:pt x="255" y="150"/>
                  </a:cubicBezTo>
                  <a:cubicBezTo>
                    <a:pt x="285" y="146"/>
                    <a:pt x="348" y="158"/>
                    <a:pt x="366" y="116"/>
                  </a:cubicBezTo>
                  <a:cubicBezTo>
                    <a:pt x="381" y="82"/>
                    <a:pt x="369" y="14"/>
                    <a:pt x="422" y="5"/>
                  </a:cubicBezTo>
                  <a:cubicBezTo>
                    <a:pt x="455" y="0"/>
                    <a:pt x="489" y="5"/>
                    <a:pt x="522" y="5"/>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8" name="Freeform 18"/>
            <p:cNvSpPr>
              <a:spLocks/>
            </p:cNvSpPr>
            <p:nvPr/>
          </p:nvSpPr>
          <p:spPr bwMode="auto">
            <a:xfrm>
              <a:off x="2245" y="2733"/>
              <a:ext cx="66" cy="333"/>
            </a:xfrm>
            <a:custGeom>
              <a:avLst/>
              <a:gdLst>
                <a:gd name="T0" fmla="*/ 66 w 66"/>
                <a:gd name="T1" fmla="*/ 333 h 333"/>
                <a:gd name="T2" fmla="*/ 0 w 66"/>
                <a:gd name="T3" fmla="*/ 145 h 333"/>
                <a:gd name="T4" fmla="*/ 11 w 66"/>
                <a:gd name="T5" fmla="*/ 56 h 333"/>
                <a:gd name="T6" fmla="*/ 22 w 66"/>
                <a:gd name="T7" fmla="*/ 22 h 333"/>
                <a:gd name="T8" fmla="*/ 0 w 66"/>
                <a:gd name="T9" fmla="*/ 0 h 3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33">
                  <a:moveTo>
                    <a:pt x="66" y="333"/>
                  </a:moveTo>
                  <a:cubicBezTo>
                    <a:pt x="44" y="267"/>
                    <a:pt x="39" y="203"/>
                    <a:pt x="0" y="145"/>
                  </a:cubicBezTo>
                  <a:cubicBezTo>
                    <a:pt x="4" y="115"/>
                    <a:pt x="6" y="85"/>
                    <a:pt x="11" y="56"/>
                  </a:cubicBezTo>
                  <a:cubicBezTo>
                    <a:pt x="13" y="44"/>
                    <a:pt x="24" y="34"/>
                    <a:pt x="22" y="22"/>
                  </a:cubicBezTo>
                  <a:cubicBezTo>
                    <a:pt x="20" y="12"/>
                    <a:pt x="7" y="7"/>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9" name="Freeform 19"/>
            <p:cNvSpPr>
              <a:spLocks/>
            </p:cNvSpPr>
            <p:nvPr/>
          </p:nvSpPr>
          <p:spPr bwMode="auto">
            <a:xfrm>
              <a:off x="2611" y="2611"/>
              <a:ext cx="689" cy="512"/>
            </a:xfrm>
            <a:custGeom>
              <a:avLst/>
              <a:gdLst>
                <a:gd name="T0" fmla="*/ 0 w 689"/>
                <a:gd name="T1" fmla="*/ 511 h 512"/>
                <a:gd name="T2" fmla="*/ 100 w 689"/>
                <a:gd name="T3" fmla="*/ 467 h 512"/>
                <a:gd name="T4" fmla="*/ 200 w 689"/>
                <a:gd name="T5" fmla="*/ 478 h 512"/>
                <a:gd name="T6" fmla="*/ 267 w 689"/>
                <a:gd name="T7" fmla="*/ 500 h 512"/>
                <a:gd name="T8" fmla="*/ 300 w 689"/>
                <a:gd name="T9" fmla="*/ 511 h 512"/>
                <a:gd name="T10" fmla="*/ 423 w 689"/>
                <a:gd name="T11" fmla="*/ 500 h 512"/>
                <a:gd name="T12" fmla="*/ 467 w 689"/>
                <a:gd name="T13" fmla="*/ 400 h 512"/>
                <a:gd name="T14" fmla="*/ 634 w 689"/>
                <a:gd name="T15" fmla="*/ 300 h 512"/>
                <a:gd name="T16" fmla="*/ 667 w 689"/>
                <a:gd name="T17" fmla="*/ 278 h 512"/>
                <a:gd name="T18" fmla="*/ 689 w 689"/>
                <a:gd name="T19" fmla="*/ 211 h 512"/>
                <a:gd name="T20" fmla="*/ 667 w 689"/>
                <a:gd name="T21" fmla="*/ 133 h 512"/>
                <a:gd name="T22" fmla="*/ 601 w 689"/>
                <a:gd name="T23" fmla="*/ 111 h 512"/>
                <a:gd name="T24" fmla="*/ 567 w 689"/>
                <a:gd name="T25" fmla="*/ 0 h 5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89" h="512">
                  <a:moveTo>
                    <a:pt x="0" y="511"/>
                  </a:moveTo>
                  <a:cubicBezTo>
                    <a:pt x="36" y="499"/>
                    <a:pt x="64" y="479"/>
                    <a:pt x="100" y="467"/>
                  </a:cubicBezTo>
                  <a:cubicBezTo>
                    <a:pt x="133" y="471"/>
                    <a:pt x="167" y="471"/>
                    <a:pt x="200" y="478"/>
                  </a:cubicBezTo>
                  <a:cubicBezTo>
                    <a:pt x="223" y="483"/>
                    <a:pt x="245" y="493"/>
                    <a:pt x="267" y="500"/>
                  </a:cubicBezTo>
                  <a:cubicBezTo>
                    <a:pt x="278" y="504"/>
                    <a:pt x="300" y="511"/>
                    <a:pt x="300" y="511"/>
                  </a:cubicBezTo>
                  <a:cubicBezTo>
                    <a:pt x="341" y="507"/>
                    <a:pt x="384" y="512"/>
                    <a:pt x="423" y="500"/>
                  </a:cubicBezTo>
                  <a:cubicBezTo>
                    <a:pt x="458" y="489"/>
                    <a:pt x="467" y="400"/>
                    <a:pt x="467" y="400"/>
                  </a:cubicBezTo>
                  <a:cubicBezTo>
                    <a:pt x="486" y="282"/>
                    <a:pt x="496" y="311"/>
                    <a:pt x="634" y="300"/>
                  </a:cubicBezTo>
                  <a:cubicBezTo>
                    <a:pt x="645" y="293"/>
                    <a:pt x="660" y="289"/>
                    <a:pt x="667" y="278"/>
                  </a:cubicBezTo>
                  <a:cubicBezTo>
                    <a:pt x="679" y="258"/>
                    <a:pt x="689" y="211"/>
                    <a:pt x="689" y="211"/>
                  </a:cubicBezTo>
                  <a:cubicBezTo>
                    <a:pt x="686" y="201"/>
                    <a:pt x="671" y="136"/>
                    <a:pt x="667" y="133"/>
                  </a:cubicBezTo>
                  <a:cubicBezTo>
                    <a:pt x="648" y="119"/>
                    <a:pt x="601" y="111"/>
                    <a:pt x="601" y="111"/>
                  </a:cubicBezTo>
                  <a:cubicBezTo>
                    <a:pt x="563" y="75"/>
                    <a:pt x="567" y="52"/>
                    <a:pt x="567"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0" name="Freeform 20"/>
            <p:cNvSpPr>
              <a:spLocks/>
            </p:cNvSpPr>
            <p:nvPr/>
          </p:nvSpPr>
          <p:spPr bwMode="auto">
            <a:xfrm>
              <a:off x="2889" y="2789"/>
              <a:ext cx="492" cy="344"/>
            </a:xfrm>
            <a:custGeom>
              <a:avLst/>
              <a:gdLst>
                <a:gd name="T0" fmla="*/ 0 w 492"/>
                <a:gd name="T1" fmla="*/ 0 h 344"/>
                <a:gd name="T2" fmla="*/ 134 w 492"/>
                <a:gd name="T3" fmla="*/ 211 h 344"/>
                <a:gd name="T4" fmla="*/ 323 w 492"/>
                <a:gd name="T5" fmla="*/ 277 h 344"/>
                <a:gd name="T6" fmla="*/ 456 w 492"/>
                <a:gd name="T7" fmla="*/ 322 h 344"/>
                <a:gd name="T8" fmla="*/ 489 w 492"/>
                <a:gd name="T9" fmla="*/ 344 h 3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92" h="344">
                  <a:moveTo>
                    <a:pt x="0" y="0"/>
                  </a:moveTo>
                  <a:cubicBezTo>
                    <a:pt x="13" y="101"/>
                    <a:pt x="28" y="177"/>
                    <a:pt x="134" y="211"/>
                  </a:cubicBezTo>
                  <a:cubicBezTo>
                    <a:pt x="202" y="279"/>
                    <a:pt x="208" y="267"/>
                    <a:pt x="323" y="277"/>
                  </a:cubicBezTo>
                  <a:cubicBezTo>
                    <a:pt x="367" y="292"/>
                    <a:pt x="412" y="307"/>
                    <a:pt x="456" y="322"/>
                  </a:cubicBezTo>
                  <a:cubicBezTo>
                    <a:pt x="492" y="334"/>
                    <a:pt x="489" y="321"/>
                    <a:pt x="489" y="344"/>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1" name="Freeform 21"/>
            <p:cNvSpPr>
              <a:spLocks/>
            </p:cNvSpPr>
            <p:nvPr/>
          </p:nvSpPr>
          <p:spPr bwMode="auto">
            <a:xfrm>
              <a:off x="3200" y="2905"/>
              <a:ext cx="334" cy="161"/>
            </a:xfrm>
            <a:custGeom>
              <a:avLst/>
              <a:gdLst>
                <a:gd name="T0" fmla="*/ 0 w 334"/>
                <a:gd name="T1" fmla="*/ 161 h 161"/>
                <a:gd name="T2" fmla="*/ 167 w 334"/>
                <a:gd name="T3" fmla="*/ 128 h 161"/>
                <a:gd name="T4" fmla="*/ 200 w 334"/>
                <a:gd name="T5" fmla="*/ 117 h 161"/>
                <a:gd name="T6" fmla="*/ 245 w 334"/>
                <a:gd name="T7" fmla="*/ 17 h 161"/>
                <a:gd name="T8" fmla="*/ 334 w 334"/>
                <a:gd name="T9" fmla="*/ 6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4" h="161">
                  <a:moveTo>
                    <a:pt x="0" y="161"/>
                  </a:moveTo>
                  <a:cubicBezTo>
                    <a:pt x="99" y="129"/>
                    <a:pt x="44" y="142"/>
                    <a:pt x="167" y="128"/>
                  </a:cubicBezTo>
                  <a:cubicBezTo>
                    <a:pt x="178" y="124"/>
                    <a:pt x="192" y="125"/>
                    <a:pt x="200" y="117"/>
                  </a:cubicBezTo>
                  <a:cubicBezTo>
                    <a:pt x="226" y="92"/>
                    <a:pt x="212" y="43"/>
                    <a:pt x="245" y="17"/>
                  </a:cubicBezTo>
                  <a:cubicBezTo>
                    <a:pt x="266" y="0"/>
                    <a:pt x="314" y="6"/>
                    <a:pt x="334" y="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2" name="Freeform 22"/>
            <p:cNvSpPr>
              <a:spLocks/>
            </p:cNvSpPr>
            <p:nvPr/>
          </p:nvSpPr>
          <p:spPr bwMode="auto">
            <a:xfrm>
              <a:off x="3300" y="2550"/>
              <a:ext cx="140" cy="250"/>
            </a:xfrm>
            <a:custGeom>
              <a:avLst/>
              <a:gdLst>
                <a:gd name="T0" fmla="*/ 0 w 140"/>
                <a:gd name="T1" fmla="*/ 250 h 250"/>
                <a:gd name="T2" fmla="*/ 56 w 140"/>
                <a:gd name="T3" fmla="*/ 216 h 250"/>
                <a:gd name="T4" fmla="*/ 100 w 140"/>
                <a:gd name="T5" fmla="*/ 150 h 250"/>
                <a:gd name="T6" fmla="*/ 112 w 140"/>
                <a:gd name="T7" fmla="*/ 83 h 250"/>
                <a:gd name="T8" fmla="*/ 134 w 140"/>
                <a:gd name="T9" fmla="*/ 16 h 25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0" h="250">
                  <a:moveTo>
                    <a:pt x="0" y="250"/>
                  </a:moveTo>
                  <a:cubicBezTo>
                    <a:pt x="34" y="239"/>
                    <a:pt x="35" y="245"/>
                    <a:pt x="56" y="216"/>
                  </a:cubicBezTo>
                  <a:cubicBezTo>
                    <a:pt x="72" y="195"/>
                    <a:pt x="100" y="150"/>
                    <a:pt x="100" y="150"/>
                  </a:cubicBezTo>
                  <a:cubicBezTo>
                    <a:pt x="104" y="128"/>
                    <a:pt x="105" y="104"/>
                    <a:pt x="112" y="83"/>
                  </a:cubicBezTo>
                  <a:cubicBezTo>
                    <a:pt x="140" y="0"/>
                    <a:pt x="134" y="98"/>
                    <a:pt x="134" y="16"/>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3" name="Freeform 23"/>
            <p:cNvSpPr>
              <a:spLocks/>
            </p:cNvSpPr>
            <p:nvPr/>
          </p:nvSpPr>
          <p:spPr bwMode="auto">
            <a:xfrm>
              <a:off x="2867" y="1733"/>
              <a:ext cx="201" cy="767"/>
            </a:xfrm>
            <a:custGeom>
              <a:avLst/>
              <a:gdLst>
                <a:gd name="T0" fmla="*/ 56 w 201"/>
                <a:gd name="T1" fmla="*/ 767 h 767"/>
                <a:gd name="T2" fmla="*/ 89 w 201"/>
                <a:gd name="T3" fmla="*/ 733 h 767"/>
                <a:gd name="T4" fmla="*/ 122 w 201"/>
                <a:gd name="T5" fmla="*/ 711 h 767"/>
                <a:gd name="T6" fmla="*/ 144 w 201"/>
                <a:gd name="T7" fmla="*/ 678 h 767"/>
                <a:gd name="T8" fmla="*/ 167 w 201"/>
                <a:gd name="T9" fmla="*/ 656 h 767"/>
                <a:gd name="T10" fmla="*/ 133 w 201"/>
                <a:gd name="T11" fmla="*/ 422 h 767"/>
                <a:gd name="T12" fmla="*/ 78 w 201"/>
                <a:gd name="T13" fmla="*/ 67 h 767"/>
                <a:gd name="T14" fmla="*/ 33 w 201"/>
                <a:gd name="T15" fmla="*/ 22 h 767"/>
                <a:gd name="T16" fmla="*/ 0 w 201"/>
                <a:gd name="T17" fmla="*/ 0 h 7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1" h="767">
                  <a:moveTo>
                    <a:pt x="56" y="767"/>
                  </a:moveTo>
                  <a:cubicBezTo>
                    <a:pt x="67" y="756"/>
                    <a:pt x="77" y="743"/>
                    <a:pt x="89" y="733"/>
                  </a:cubicBezTo>
                  <a:cubicBezTo>
                    <a:pt x="99" y="724"/>
                    <a:pt x="113" y="720"/>
                    <a:pt x="122" y="711"/>
                  </a:cubicBezTo>
                  <a:cubicBezTo>
                    <a:pt x="131" y="702"/>
                    <a:pt x="136" y="688"/>
                    <a:pt x="144" y="678"/>
                  </a:cubicBezTo>
                  <a:cubicBezTo>
                    <a:pt x="151" y="670"/>
                    <a:pt x="159" y="663"/>
                    <a:pt x="167" y="656"/>
                  </a:cubicBezTo>
                  <a:cubicBezTo>
                    <a:pt x="194" y="573"/>
                    <a:pt x="201" y="490"/>
                    <a:pt x="133" y="422"/>
                  </a:cubicBezTo>
                  <a:cubicBezTo>
                    <a:pt x="95" y="308"/>
                    <a:pt x="183" y="172"/>
                    <a:pt x="78" y="67"/>
                  </a:cubicBezTo>
                  <a:cubicBezTo>
                    <a:pt x="61" y="15"/>
                    <a:pt x="81" y="46"/>
                    <a:pt x="33" y="22"/>
                  </a:cubicBezTo>
                  <a:cubicBezTo>
                    <a:pt x="21" y="16"/>
                    <a:pt x="0" y="0"/>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4" name="Freeform 24"/>
            <p:cNvSpPr>
              <a:spLocks/>
            </p:cNvSpPr>
            <p:nvPr/>
          </p:nvSpPr>
          <p:spPr bwMode="auto">
            <a:xfrm>
              <a:off x="2989" y="1933"/>
              <a:ext cx="800" cy="252"/>
            </a:xfrm>
            <a:custGeom>
              <a:avLst/>
              <a:gdLst>
                <a:gd name="T0" fmla="*/ 0 w 800"/>
                <a:gd name="T1" fmla="*/ 156 h 252"/>
                <a:gd name="T2" fmla="*/ 22 w 800"/>
                <a:gd name="T3" fmla="*/ 133 h 252"/>
                <a:gd name="T4" fmla="*/ 89 w 800"/>
                <a:gd name="T5" fmla="*/ 111 h 252"/>
                <a:gd name="T6" fmla="*/ 178 w 800"/>
                <a:gd name="T7" fmla="*/ 167 h 252"/>
                <a:gd name="T8" fmla="*/ 256 w 800"/>
                <a:gd name="T9" fmla="*/ 245 h 252"/>
                <a:gd name="T10" fmla="*/ 411 w 800"/>
                <a:gd name="T11" fmla="*/ 211 h 252"/>
                <a:gd name="T12" fmla="*/ 434 w 800"/>
                <a:gd name="T13" fmla="*/ 145 h 252"/>
                <a:gd name="T14" fmla="*/ 500 w 800"/>
                <a:gd name="T15" fmla="*/ 0 h 252"/>
                <a:gd name="T16" fmla="*/ 678 w 800"/>
                <a:gd name="T17" fmla="*/ 67 h 252"/>
                <a:gd name="T18" fmla="*/ 800 w 800"/>
                <a:gd name="T19" fmla="*/ 122 h 2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800" h="252">
                  <a:moveTo>
                    <a:pt x="0" y="156"/>
                  </a:moveTo>
                  <a:cubicBezTo>
                    <a:pt x="7" y="148"/>
                    <a:pt x="13" y="138"/>
                    <a:pt x="22" y="133"/>
                  </a:cubicBezTo>
                  <a:cubicBezTo>
                    <a:pt x="43" y="122"/>
                    <a:pt x="89" y="111"/>
                    <a:pt x="89" y="111"/>
                  </a:cubicBezTo>
                  <a:cubicBezTo>
                    <a:pt x="128" y="123"/>
                    <a:pt x="144" y="145"/>
                    <a:pt x="178" y="167"/>
                  </a:cubicBezTo>
                  <a:cubicBezTo>
                    <a:pt x="201" y="201"/>
                    <a:pt x="228" y="216"/>
                    <a:pt x="256" y="245"/>
                  </a:cubicBezTo>
                  <a:cubicBezTo>
                    <a:pt x="264" y="244"/>
                    <a:pt x="385" y="252"/>
                    <a:pt x="411" y="211"/>
                  </a:cubicBezTo>
                  <a:cubicBezTo>
                    <a:pt x="424" y="191"/>
                    <a:pt x="434" y="145"/>
                    <a:pt x="434" y="145"/>
                  </a:cubicBezTo>
                  <a:cubicBezTo>
                    <a:pt x="445" y="46"/>
                    <a:pt x="431" y="46"/>
                    <a:pt x="500" y="0"/>
                  </a:cubicBezTo>
                  <a:cubicBezTo>
                    <a:pt x="622" y="15"/>
                    <a:pt x="592" y="10"/>
                    <a:pt x="678" y="67"/>
                  </a:cubicBezTo>
                  <a:cubicBezTo>
                    <a:pt x="712" y="119"/>
                    <a:pt x="744" y="122"/>
                    <a:pt x="800" y="122"/>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5" name="Freeform 25"/>
            <p:cNvSpPr>
              <a:spLocks/>
            </p:cNvSpPr>
            <p:nvPr/>
          </p:nvSpPr>
          <p:spPr bwMode="auto">
            <a:xfrm>
              <a:off x="3256" y="1600"/>
              <a:ext cx="244" cy="355"/>
            </a:xfrm>
            <a:custGeom>
              <a:avLst/>
              <a:gdLst>
                <a:gd name="T0" fmla="*/ 244 w 244"/>
                <a:gd name="T1" fmla="*/ 355 h 355"/>
                <a:gd name="T2" fmla="*/ 133 w 244"/>
                <a:gd name="T3" fmla="*/ 222 h 355"/>
                <a:gd name="T4" fmla="*/ 67 w 244"/>
                <a:gd name="T5" fmla="*/ 178 h 355"/>
                <a:gd name="T6" fmla="*/ 33 w 244"/>
                <a:gd name="T7" fmla="*/ 155 h 355"/>
                <a:gd name="T8" fmla="*/ 11 w 244"/>
                <a:gd name="T9" fmla="*/ 89 h 355"/>
                <a:gd name="T10" fmla="*/ 0 w 244"/>
                <a:gd name="T11" fmla="*/ 0 h 35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44" h="355">
                  <a:moveTo>
                    <a:pt x="244" y="355"/>
                  </a:moveTo>
                  <a:cubicBezTo>
                    <a:pt x="219" y="279"/>
                    <a:pt x="216" y="249"/>
                    <a:pt x="133" y="222"/>
                  </a:cubicBezTo>
                  <a:cubicBezTo>
                    <a:pt x="111" y="207"/>
                    <a:pt x="89" y="193"/>
                    <a:pt x="67" y="178"/>
                  </a:cubicBezTo>
                  <a:cubicBezTo>
                    <a:pt x="56" y="170"/>
                    <a:pt x="33" y="155"/>
                    <a:pt x="33" y="155"/>
                  </a:cubicBezTo>
                  <a:cubicBezTo>
                    <a:pt x="26" y="133"/>
                    <a:pt x="14" y="112"/>
                    <a:pt x="11" y="89"/>
                  </a:cubicBezTo>
                  <a:cubicBezTo>
                    <a:pt x="7" y="59"/>
                    <a:pt x="0" y="0"/>
                    <a:pt x="0"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6" name="Freeform 26"/>
            <p:cNvSpPr>
              <a:spLocks/>
            </p:cNvSpPr>
            <p:nvPr/>
          </p:nvSpPr>
          <p:spPr bwMode="auto">
            <a:xfrm>
              <a:off x="2989" y="1611"/>
              <a:ext cx="178" cy="311"/>
            </a:xfrm>
            <a:custGeom>
              <a:avLst/>
              <a:gdLst>
                <a:gd name="T0" fmla="*/ 0 w 178"/>
                <a:gd name="T1" fmla="*/ 311 h 311"/>
                <a:gd name="T2" fmla="*/ 123 w 178"/>
                <a:gd name="T3" fmla="*/ 278 h 311"/>
                <a:gd name="T4" fmla="*/ 156 w 178"/>
                <a:gd name="T5" fmla="*/ 256 h 311"/>
                <a:gd name="T6" fmla="*/ 178 w 178"/>
                <a:gd name="T7" fmla="*/ 189 h 311"/>
                <a:gd name="T8" fmla="*/ 123 w 178"/>
                <a:gd name="T9" fmla="*/ 0 h 31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78" h="311">
                  <a:moveTo>
                    <a:pt x="0" y="311"/>
                  </a:moveTo>
                  <a:cubicBezTo>
                    <a:pt x="85" y="283"/>
                    <a:pt x="44" y="294"/>
                    <a:pt x="123" y="278"/>
                  </a:cubicBezTo>
                  <a:cubicBezTo>
                    <a:pt x="134" y="271"/>
                    <a:pt x="149" y="267"/>
                    <a:pt x="156" y="256"/>
                  </a:cubicBezTo>
                  <a:cubicBezTo>
                    <a:pt x="168" y="236"/>
                    <a:pt x="178" y="189"/>
                    <a:pt x="178" y="189"/>
                  </a:cubicBezTo>
                  <a:cubicBezTo>
                    <a:pt x="165" y="124"/>
                    <a:pt x="153" y="59"/>
                    <a:pt x="123" y="0"/>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7" name="Freeform 27"/>
            <p:cNvSpPr>
              <a:spLocks/>
            </p:cNvSpPr>
            <p:nvPr/>
          </p:nvSpPr>
          <p:spPr bwMode="auto">
            <a:xfrm>
              <a:off x="3207" y="2155"/>
              <a:ext cx="416" cy="311"/>
            </a:xfrm>
            <a:custGeom>
              <a:avLst/>
              <a:gdLst>
                <a:gd name="T0" fmla="*/ 5 w 416"/>
                <a:gd name="T1" fmla="*/ 0 h 311"/>
                <a:gd name="T2" fmla="*/ 38 w 416"/>
                <a:gd name="T3" fmla="*/ 134 h 311"/>
                <a:gd name="T4" fmla="*/ 138 w 416"/>
                <a:gd name="T5" fmla="*/ 178 h 311"/>
                <a:gd name="T6" fmla="*/ 171 w 416"/>
                <a:gd name="T7" fmla="*/ 211 h 311"/>
                <a:gd name="T8" fmla="*/ 238 w 416"/>
                <a:gd name="T9" fmla="*/ 278 h 311"/>
                <a:gd name="T10" fmla="*/ 360 w 416"/>
                <a:gd name="T11" fmla="*/ 289 h 311"/>
                <a:gd name="T12" fmla="*/ 416 w 416"/>
                <a:gd name="T13" fmla="*/ 311 h 31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16" h="311">
                  <a:moveTo>
                    <a:pt x="5" y="0"/>
                  </a:moveTo>
                  <a:cubicBezTo>
                    <a:pt x="11" y="54"/>
                    <a:pt x="0" y="96"/>
                    <a:pt x="38" y="134"/>
                  </a:cubicBezTo>
                  <a:cubicBezTo>
                    <a:pt x="64" y="160"/>
                    <a:pt x="138" y="178"/>
                    <a:pt x="138" y="178"/>
                  </a:cubicBezTo>
                  <a:cubicBezTo>
                    <a:pt x="149" y="189"/>
                    <a:pt x="162" y="198"/>
                    <a:pt x="171" y="211"/>
                  </a:cubicBezTo>
                  <a:cubicBezTo>
                    <a:pt x="194" y="245"/>
                    <a:pt x="187" y="271"/>
                    <a:pt x="238" y="278"/>
                  </a:cubicBezTo>
                  <a:cubicBezTo>
                    <a:pt x="278" y="284"/>
                    <a:pt x="319" y="285"/>
                    <a:pt x="360" y="289"/>
                  </a:cubicBezTo>
                  <a:cubicBezTo>
                    <a:pt x="401" y="303"/>
                    <a:pt x="383" y="295"/>
                    <a:pt x="416" y="311"/>
                  </a:cubicBezTo>
                </a:path>
              </a:pathLst>
            </a:custGeom>
            <a:noFill/>
            <a:ln w="952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28" name="Line 28"/>
          <p:cNvSpPr>
            <a:spLocks noChangeShapeType="1"/>
          </p:cNvSpPr>
          <p:nvPr/>
        </p:nvSpPr>
        <p:spPr bwMode="auto">
          <a:xfrm flipH="1">
            <a:off x="2813161" y="1859164"/>
            <a:ext cx="419100" cy="6318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29" name="Text Box 30"/>
          <p:cNvSpPr txBox="1">
            <a:spLocks noChangeArrowheads="1"/>
          </p:cNvSpPr>
          <p:nvPr/>
        </p:nvSpPr>
        <p:spPr bwMode="auto">
          <a:xfrm>
            <a:off x="4307995" y="738529"/>
            <a:ext cx="4680520" cy="5632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dirty="0">
                <a:solidFill>
                  <a:srgbClr val="010066"/>
                </a:solidFill>
                <a:latin typeface="Comic Sans MS" panose="030F0702030302020204" pitchFamily="66" charset="0"/>
              </a:rPr>
              <a:t>The rich blood supply allows a constant flow of blood around the lungs which maintains a concentration gradient.</a:t>
            </a:r>
          </a:p>
          <a:p>
            <a:pPr algn="ctr">
              <a:spcBef>
                <a:spcPct val="50000"/>
              </a:spcBef>
              <a:buFontTx/>
              <a:buNone/>
            </a:pPr>
            <a:endParaRPr lang="en-GB" altLang="en-US" sz="2400" dirty="0">
              <a:solidFill>
                <a:srgbClr val="010066"/>
              </a:solidFill>
              <a:latin typeface="Comic Sans MS" panose="030F0702030302020204" pitchFamily="66" charset="0"/>
            </a:endParaRPr>
          </a:p>
          <a:p>
            <a:pPr algn="ctr">
              <a:spcBef>
                <a:spcPct val="50000"/>
              </a:spcBef>
              <a:buFontTx/>
              <a:buNone/>
            </a:pPr>
            <a:r>
              <a:rPr lang="en-GB" altLang="en-US" sz="2400" dirty="0">
                <a:solidFill>
                  <a:srgbClr val="010066"/>
                </a:solidFill>
                <a:latin typeface="Comic Sans MS" panose="030F0702030302020204" pitchFamily="66" charset="0"/>
              </a:rPr>
              <a:t>The blood returns carbon dioxide which diffuses into the alveoli to be breathed out.</a:t>
            </a:r>
          </a:p>
          <a:p>
            <a:pPr algn="ctr">
              <a:spcBef>
                <a:spcPct val="50000"/>
              </a:spcBef>
              <a:buFontTx/>
              <a:buNone/>
            </a:pPr>
            <a:endParaRPr lang="en-GB" altLang="en-US" sz="2400" dirty="0">
              <a:solidFill>
                <a:srgbClr val="010066"/>
              </a:solidFill>
              <a:latin typeface="Comic Sans MS" panose="030F0702030302020204" pitchFamily="66" charset="0"/>
            </a:endParaRPr>
          </a:p>
          <a:p>
            <a:pPr algn="ctr">
              <a:spcBef>
                <a:spcPct val="50000"/>
              </a:spcBef>
              <a:buFontTx/>
              <a:buNone/>
            </a:pPr>
            <a:r>
              <a:rPr lang="en-GB" altLang="en-US" sz="2400" dirty="0">
                <a:solidFill>
                  <a:srgbClr val="010066"/>
                </a:solidFill>
                <a:latin typeface="Comic Sans MS" panose="030F0702030302020204" pitchFamily="66" charset="0"/>
              </a:rPr>
              <a:t>Oxygen diffuses into the bloodstream from the alveolus to be carried around the body to respiring cells.  </a:t>
            </a:r>
          </a:p>
        </p:txBody>
      </p:sp>
      <p:sp>
        <p:nvSpPr>
          <p:cNvPr id="30" name="TextBox 29"/>
          <p:cNvSpPr txBox="1"/>
          <p:nvPr/>
        </p:nvSpPr>
        <p:spPr>
          <a:xfrm>
            <a:off x="3218721" y="1674498"/>
            <a:ext cx="1183973" cy="369332"/>
          </a:xfrm>
          <a:prstGeom prst="rect">
            <a:avLst/>
          </a:prstGeom>
          <a:noFill/>
        </p:spPr>
        <p:txBody>
          <a:bodyPr wrap="square" rtlCol="0">
            <a:spAutoFit/>
          </a:bodyPr>
          <a:lstStyle/>
          <a:p>
            <a:pPr algn="ctr"/>
            <a:r>
              <a:rPr lang="en-GB" dirty="0">
                <a:solidFill>
                  <a:srgbClr val="FF0000"/>
                </a:solidFill>
                <a:latin typeface="Aharoni" panose="02010803020104030203" pitchFamily="2" charset="-79"/>
                <a:cs typeface="Aharoni" panose="02010803020104030203" pitchFamily="2" charset="-79"/>
              </a:rPr>
              <a:t>Oxygen</a:t>
            </a:r>
          </a:p>
        </p:txBody>
      </p:sp>
      <p:sp>
        <p:nvSpPr>
          <p:cNvPr id="31" name="TextBox 30"/>
          <p:cNvSpPr txBox="1"/>
          <p:nvPr/>
        </p:nvSpPr>
        <p:spPr>
          <a:xfrm>
            <a:off x="1757691" y="920591"/>
            <a:ext cx="1183973" cy="646331"/>
          </a:xfrm>
          <a:prstGeom prst="rect">
            <a:avLst/>
          </a:prstGeom>
          <a:noFill/>
        </p:spPr>
        <p:txBody>
          <a:bodyPr wrap="square" rtlCol="0">
            <a:spAutoFit/>
          </a:bodyPr>
          <a:lstStyle/>
          <a:p>
            <a:pPr algn="ctr"/>
            <a:r>
              <a:rPr lang="en-GB" dirty="0">
                <a:solidFill>
                  <a:srgbClr val="002060"/>
                </a:solidFill>
                <a:latin typeface="Aharoni" panose="02010803020104030203" pitchFamily="2" charset="-79"/>
                <a:cs typeface="Aharoni" panose="02010803020104030203" pitchFamily="2" charset="-79"/>
              </a:rPr>
              <a:t>Carbon dioxide</a:t>
            </a:r>
          </a:p>
        </p:txBody>
      </p:sp>
      <p:sp>
        <p:nvSpPr>
          <p:cNvPr id="32" name="Line 28"/>
          <p:cNvSpPr>
            <a:spLocks noChangeShapeType="1"/>
          </p:cNvSpPr>
          <p:nvPr/>
        </p:nvSpPr>
        <p:spPr bwMode="auto">
          <a:xfrm flipV="1">
            <a:off x="2457747" y="1497200"/>
            <a:ext cx="488902" cy="710292"/>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Tree>
    <p:extLst>
      <p:ext uri="{BB962C8B-B14F-4D97-AF65-F5344CB8AC3E}">
        <p14:creationId xmlns:p14="http://schemas.microsoft.com/office/powerpoint/2010/main" val="87415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00200" y="895350"/>
            <a:ext cx="5410200" cy="5486400"/>
            <a:chOff x="1008" y="564"/>
            <a:chExt cx="3408" cy="3456"/>
          </a:xfrm>
        </p:grpSpPr>
        <p:grpSp>
          <p:nvGrpSpPr>
            <p:cNvPr id="4" name="Group 3"/>
            <p:cNvGrpSpPr>
              <a:grpSpLocks/>
            </p:cNvGrpSpPr>
            <p:nvPr/>
          </p:nvGrpSpPr>
          <p:grpSpPr bwMode="auto">
            <a:xfrm>
              <a:off x="1008" y="1332"/>
              <a:ext cx="3408" cy="2688"/>
              <a:chOff x="1104" y="576"/>
              <a:chExt cx="3408" cy="2688"/>
            </a:xfrm>
          </p:grpSpPr>
          <p:grpSp>
            <p:nvGrpSpPr>
              <p:cNvPr id="5" name="Group 4"/>
              <p:cNvGrpSpPr>
                <a:grpSpLocks/>
              </p:cNvGrpSpPr>
              <p:nvPr/>
            </p:nvGrpSpPr>
            <p:grpSpPr bwMode="auto">
              <a:xfrm>
                <a:off x="1104" y="672"/>
                <a:ext cx="3408" cy="2592"/>
                <a:chOff x="1008" y="480"/>
                <a:chExt cx="3408" cy="2592"/>
              </a:xfrm>
            </p:grpSpPr>
            <p:sp>
              <p:nvSpPr>
                <p:cNvPr id="13330" name="Oval 5"/>
                <p:cNvSpPr>
                  <a:spLocks noChangeArrowheads="1"/>
                </p:cNvSpPr>
                <p:nvPr/>
              </p:nvSpPr>
              <p:spPr bwMode="auto">
                <a:xfrm>
                  <a:off x="2352" y="1152"/>
                  <a:ext cx="1440" cy="134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3331" name="Oval 6"/>
                <p:cNvSpPr>
                  <a:spLocks noChangeArrowheads="1"/>
                </p:cNvSpPr>
                <p:nvPr/>
              </p:nvSpPr>
              <p:spPr bwMode="auto">
                <a:xfrm>
                  <a:off x="1584" y="1152"/>
                  <a:ext cx="1440" cy="134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3332" name="Oval 7"/>
                <p:cNvSpPr>
                  <a:spLocks noChangeArrowheads="1"/>
                </p:cNvSpPr>
                <p:nvPr/>
              </p:nvSpPr>
              <p:spPr bwMode="auto">
                <a:xfrm>
                  <a:off x="1008" y="1440"/>
                  <a:ext cx="1440" cy="134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3333" name="Oval 8"/>
                <p:cNvSpPr>
                  <a:spLocks noChangeArrowheads="1"/>
                </p:cNvSpPr>
                <p:nvPr/>
              </p:nvSpPr>
              <p:spPr bwMode="auto">
                <a:xfrm>
                  <a:off x="1968" y="1728"/>
                  <a:ext cx="1440" cy="134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3334" name="Oval 9"/>
                <p:cNvSpPr>
                  <a:spLocks noChangeArrowheads="1"/>
                </p:cNvSpPr>
                <p:nvPr/>
              </p:nvSpPr>
              <p:spPr bwMode="auto">
                <a:xfrm>
                  <a:off x="2976" y="1440"/>
                  <a:ext cx="1440" cy="1344"/>
                </a:xfrm>
                <a:prstGeom prst="ellipse">
                  <a:avLst/>
                </a:prstGeom>
                <a:solidFill>
                  <a:schemeClr val="bg1"/>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3335" name="Rectangle 10"/>
                <p:cNvSpPr>
                  <a:spLocks noChangeArrowheads="1"/>
                </p:cNvSpPr>
                <p:nvPr/>
              </p:nvSpPr>
              <p:spPr bwMode="auto">
                <a:xfrm>
                  <a:off x="2208" y="480"/>
                  <a:ext cx="960" cy="1056"/>
                </a:xfrm>
                <a:prstGeom prst="rect">
                  <a:avLst/>
                </a:prstGeom>
                <a:solidFill>
                  <a:schemeClr val="bg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3336" name="Rectangle 11"/>
                <p:cNvSpPr>
                  <a:spLocks noChangeArrowheads="1"/>
                </p:cNvSpPr>
                <p:nvPr/>
              </p:nvSpPr>
              <p:spPr bwMode="auto">
                <a:xfrm>
                  <a:off x="1632" y="1488"/>
                  <a:ext cx="2160" cy="1200"/>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sp>
              <p:nvSpPr>
                <p:cNvPr id="13337" name="Rectangle 12"/>
                <p:cNvSpPr>
                  <a:spLocks noChangeArrowheads="1"/>
                </p:cNvSpPr>
                <p:nvPr/>
              </p:nvSpPr>
              <p:spPr bwMode="auto">
                <a:xfrm>
                  <a:off x="2208" y="1152"/>
                  <a:ext cx="960" cy="528"/>
                </a:xfrm>
                <a:prstGeom prst="rect">
                  <a:avLst/>
                </a:prstGeom>
                <a:solidFill>
                  <a:schemeClr val="bg1"/>
                </a:solidFill>
                <a:ln w="285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grpSp>
          <p:sp>
            <p:nvSpPr>
              <p:cNvPr id="13329" name="Rectangle 13"/>
              <p:cNvSpPr>
                <a:spLocks noChangeArrowheads="1"/>
              </p:cNvSpPr>
              <p:nvPr/>
            </p:nvSpPr>
            <p:spPr bwMode="auto">
              <a:xfrm>
                <a:off x="2304" y="576"/>
                <a:ext cx="960" cy="96"/>
              </a:xfrm>
              <a:prstGeom prst="rect">
                <a:avLst/>
              </a:prstGeom>
              <a:solidFill>
                <a:schemeClr val="bg1"/>
              </a:solidFill>
              <a:ln w="2857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dirty="0"/>
              </a:p>
            </p:txBody>
          </p:sp>
        </p:grpSp>
        <p:sp>
          <p:nvSpPr>
            <p:cNvPr id="13325" name="Text Box 14"/>
            <p:cNvSpPr txBox="1">
              <a:spLocks noChangeArrowheads="1"/>
            </p:cNvSpPr>
            <p:nvPr/>
          </p:nvSpPr>
          <p:spPr bwMode="auto">
            <a:xfrm>
              <a:off x="2832" y="564"/>
              <a:ext cx="1440" cy="74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dirty="0">
                  <a:solidFill>
                    <a:srgbClr val="010066"/>
                  </a:solidFill>
                </a:rPr>
                <a:t>oxygen (O</a:t>
              </a:r>
              <a:r>
                <a:rPr lang="en-GB" altLang="en-US" sz="2400" baseline="-25000" dirty="0">
                  <a:solidFill>
                    <a:srgbClr val="010066"/>
                  </a:solidFill>
                </a:rPr>
                <a:t>2</a:t>
              </a:r>
              <a:r>
                <a:rPr lang="en-GB" altLang="en-US" sz="2400" dirty="0">
                  <a:solidFill>
                    <a:srgbClr val="010066"/>
                  </a:solidFill>
                </a:rPr>
                <a:t>) gas passes through here</a:t>
              </a:r>
            </a:p>
          </p:txBody>
        </p:sp>
        <p:sp>
          <p:nvSpPr>
            <p:cNvPr id="13326" name="Line 15"/>
            <p:cNvSpPr>
              <a:spLocks noChangeShapeType="1"/>
            </p:cNvSpPr>
            <p:nvPr/>
          </p:nvSpPr>
          <p:spPr bwMode="auto">
            <a:xfrm flipH="1">
              <a:off x="2688" y="1140"/>
              <a:ext cx="240" cy="240"/>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3327" name="Line 16"/>
            <p:cNvSpPr>
              <a:spLocks noChangeShapeType="1"/>
            </p:cNvSpPr>
            <p:nvPr/>
          </p:nvSpPr>
          <p:spPr bwMode="auto">
            <a:xfrm>
              <a:off x="2688" y="1364"/>
              <a:ext cx="0" cy="768"/>
            </a:xfrm>
            <a:prstGeom prst="line">
              <a:avLst/>
            </a:prstGeom>
            <a:noFill/>
            <a:ln w="762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10257" name="Text Box 17"/>
          <p:cNvSpPr txBox="1">
            <a:spLocks noChangeArrowheads="1"/>
          </p:cNvSpPr>
          <p:nvPr/>
        </p:nvSpPr>
        <p:spPr bwMode="auto">
          <a:xfrm>
            <a:off x="3200400" y="3638550"/>
            <a:ext cx="2286000" cy="13112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000" dirty="0"/>
              <a:t>This O</a:t>
            </a:r>
            <a:r>
              <a:rPr lang="en-GB" altLang="en-US" sz="2000" baseline="-25000" dirty="0"/>
              <a:t>2</a:t>
            </a:r>
            <a:r>
              <a:rPr lang="en-GB" altLang="en-US" sz="2000" dirty="0"/>
              <a:t> is then able to dissolve in a small moist lining.</a:t>
            </a:r>
          </a:p>
        </p:txBody>
      </p:sp>
      <p:grpSp>
        <p:nvGrpSpPr>
          <p:cNvPr id="6" name="Group 18"/>
          <p:cNvGrpSpPr>
            <a:grpSpLocks/>
          </p:cNvGrpSpPr>
          <p:nvPr/>
        </p:nvGrpSpPr>
        <p:grpSpPr bwMode="auto">
          <a:xfrm>
            <a:off x="6477000" y="2819400"/>
            <a:ext cx="2286000" cy="1187450"/>
            <a:chOff x="4080" y="1776"/>
            <a:chExt cx="1440" cy="748"/>
          </a:xfrm>
        </p:grpSpPr>
        <p:sp>
          <p:nvSpPr>
            <p:cNvPr id="13322" name="Text Box 19"/>
            <p:cNvSpPr txBox="1">
              <a:spLocks noChangeArrowheads="1"/>
            </p:cNvSpPr>
            <p:nvPr/>
          </p:nvSpPr>
          <p:spPr bwMode="auto">
            <a:xfrm>
              <a:off x="4368" y="1776"/>
              <a:ext cx="1152" cy="74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7" tIns="45714" rIns="91427" bIns="45714">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dirty="0">
                  <a:solidFill>
                    <a:srgbClr val="010066"/>
                  </a:solidFill>
                </a:rPr>
                <a:t>epithelial lining of the alveolus</a:t>
              </a:r>
            </a:p>
          </p:txBody>
        </p:sp>
        <p:sp>
          <p:nvSpPr>
            <p:cNvPr id="13323" name="Line 20"/>
            <p:cNvSpPr>
              <a:spLocks noChangeShapeType="1"/>
            </p:cNvSpPr>
            <p:nvPr/>
          </p:nvSpPr>
          <p:spPr bwMode="auto">
            <a:xfrm flipV="1">
              <a:off x="4080" y="2196"/>
              <a:ext cx="336"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grpSp>
      <p:sp>
        <p:nvSpPr>
          <p:cNvPr id="13317" name="Rectangle 21"/>
          <p:cNvSpPr>
            <a:spLocks noGrp="1" noChangeArrowheads="1"/>
          </p:cNvSpPr>
          <p:nvPr>
            <p:ph type="title" idx="4294967295"/>
          </p:nvPr>
        </p:nvSpPr>
        <p:spPr>
          <a:xfrm>
            <a:off x="467544" y="188640"/>
            <a:ext cx="8229600" cy="561975"/>
          </a:xfrm>
        </p:spPr>
        <p:txBody>
          <a:bodyPr>
            <a:normAutofit fontScale="90000"/>
          </a:bodyPr>
          <a:lstStyle/>
          <a:p>
            <a:pPr eaLnBrk="1" hangingPunct="1"/>
            <a:r>
              <a:rPr lang="en-GB" altLang="en-US" sz="4000" dirty="0"/>
              <a:t>A cross-section of an alveolus</a:t>
            </a:r>
          </a:p>
        </p:txBody>
      </p:sp>
      <p:grpSp>
        <p:nvGrpSpPr>
          <p:cNvPr id="7" name="Group 22"/>
          <p:cNvGrpSpPr>
            <a:grpSpLocks/>
          </p:cNvGrpSpPr>
          <p:nvPr/>
        </p:nvGrpSpPr>
        <p:grpSpPr bwMode="auto">
          <a:xfrm>
            <a:off x="1663700" y="3873500"/>
            <a:ext cx="5308600" cy="2463800"/>
            <a:chOff x="1048" y="2440"/>
            <a:chExt cx="3344" cy="1552"/>
          </a:xfrm>
        </p:grpSpPr>
        <p:sp>
          <p:nvSpPr>
            <p:cNvPr id="13320" name="Line 23"/>
            <p:cNvSpPr>
              <a:spLocks noChangeShapeType="1"/>
            </p:cNvSpPr>
            <p:nvPr/>
          </p:nvSpPr>
          <p:spPr bwMode="auto">
            <a:xfrm flipH="1">
              <a:off x="2240" y="3080"/>
              <a:ext cx="288" cy="708"/>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13321" name="Freeform 24"/>
            <p:cNvSpPr>
              <a:spLocks/>
            </p:cNvSpPr>
            <p:nvPr/>
          </p:nvSpPr>
          <p:spPr bwMode="auto">
            <a:xfrm>
              <a:off x="1048" y="2440"/>
              <a:ext cx="3344" cy="1552"/>
            </a:xfrm>
            <a:custGeom>
              <a:avLst/>
              <a:gdLst>
                <a:gd name="T0" fmla="*/ 928 w 3344"/>
                <a:gd name="T1" fmla="*/ 8 h 1552"/>
                <a:gd name="T2" fmla="*/ 784 w 3344"/>
                <a:gd name="T3" fmla="*/ 8 h 1552"/>
                <a:gd name="T4" fmla="*/ 640 w 3344"/>
                <a:gd name="T5" fmla="*/ 8 h 1552"/>
                <a:gd name="T6" fmla="*/ 448 w 3344"/>
                <a:gd name="T7" fmla="*/ 56 h 1552"/>
                <a:gd name="T8" fmla="*/ 304 w 3344"/>
                <a:gd name="T9" fmla="*/ 104 h 1552"/>
                <a:gd name="T10" fmla="*/ 112 w 3344"/>
                <a:gd name="T11" fmla="*/ 296 h 1552"/>
                <a:gd name="T12" fmla="*/ 16 w 3344"/>
                <a:gd name="T13" fmla="*/ 536 h 1552"/>
                <a:gd name="T14" fmla="*/ 16 w 3344"/>
                <a:gd name="T15" fmla="*/ 776 h 1552"/>
                <a:gd name="T16" fmla="*/ 112 w 3344"/>
                <a:gd name="T17" fmla="*/ 968 h 1552"/>
                <a:gd name="T18" fmla="*/ 256 w 3344"/>
                <a:gd name="T19" fmla="*/ 1112 h 1552"/>
                <a:gd name="T20" fmla="*/ 448 w 3344"/>
                <a:gd name="T21" fmla="*/ 1208 h 1552"/>
                <a:gd name="T22" fmla="*/ 688 w 3344"/>
                <a:gd name="T23" fmla="*/ 1256 h 1552"/>
                <a:gd name="T24" fmla="*/ 928 w 3344"/>
                <a:gd name="T25" fmla="*/ 1208 h 1552"/>
                <a:gd name="T26" fmla="*/ 1024 w 3344"/>
                <a:gd name="T27" fmla="*/ 1160 h 1552"/>
                <a:gd name="T28" fmla="*/ 1120 w 3344"/>
                <a:gd name="T29" fmla="*/ 1304 h 1552"/>
                <a:gd name="T30" fmla="*/ 1216 w 3344"/>
                <a:gd name="T31" fmla="*/ 1400 h 1552"/>
                <a:gd name="T32" fmla="*/ 1360 w 3344"/>
                <a:gd name="T33" fmla="*/ 1496 h 1552"/>
                <a:gd name="T34" fmla="*/ 1552 w 3344"/>
                <a:gd name="T35" fmla="*/ 1544 h 1552"/>
                <a:gd name="T36" fmla="*/ 1744 w 3344"/>
                <a:gd name="T37" fmla="*/ 1544 h 1552"/>
                <a:gd name="T38" fmla="*/ 1888 w 3344"/>
                <a:gd name="T39" fmla="*/ 1496 h 1552"/>
                <a:gd name="T40" fmla="*/ 1984 w 3344"/>
                <a:gd name="T41" fmla="*/ 1448 h 1552"/>
                <a:gd name="T42" fmla="*/ 2080 w 3344"/>
                <a:gd name="T43" fmla="*/ 1400 h 1552"/>
                <a:gd name="T44" fmla="*/ 2176 w 3344"/>
                <a:gd name="T45" fmla="*/ 1304 h 1552"/>
                <a:gd name="T46" fmla="*/ 2224 w 3344"/>
                <a:gd name="T47" fmla="*/ 1160 h 1552"/>
                <a:gd name="T48" fmla="*/ 2320 w 3344"/>
                <a:gd name="T49" fmla="*/ 1160 h 1552"/>
                <a:gd name="T50" fmla="*/ 2416 w 3344"/>
                <a:gd name="T51" fmla="*/ 1208 h 1552"/>
                <a:gd name="T52" fmla="*/ 2608 w 3344"/>
                <a:gd name="T53" fmla="*/ 1256 h 1552"/>
                <a:gd name="T54" fmla="*/ 2704 w 3344"/>
                <a:gd name="T55" fmla="*/ 1256 h 1552"/>
                <a:gd name="T56" fmla="*/ 2752 w 3344"/>
                <a:gd name="T57" fmla="*/ 1256 h 1552"/>
                <a:gd name="T58" fmla="*/ 2896 w 3344"/>
                <a:gd name="T59" fmla="*/ 1208 h 1552"/>
                <a:gd name="T60" fmla="*/ 3088 w 3344"/>
                <a:gd name="T61" fmla="*/ 1112 h 1552"/>
                <a:gd name="T62" fmla="*/ 3232 w 3344"/>
                <a:gd name="T63" fmla="*/ 968 h 1552"/>
                <a:gd name="T64" fmla="*/ 3328 w 3344"/>
                <a:gd name="T65" fmla="*/ 728 h 1552"/>
                <a:gd name="T66" fmla="*/ 3328 w 3344"/>
                <a:gd name="T67" fmla="*/ 536 h 1552"/>
                <a:gd name="T68" fmla="*/ 3232 w 3344"/>
                <a:gd name="T69" fmla="*/ 296 h 1552"/>
                <a:gd name="T70" fmla="*/ 3088 w 3344"/>
                <a:gd name="T71" fmla="*/ 152 h 1552"/>
                <a:gd name="T72" fmla="*/ 2944 w 3344"/>
                <a:gd name="T73" fmla="*/ 56 h 1552"/>
                <a:gd name="T74" fmla="*/ 2752 w 3344"/>
                <a:gd name="T75" fmla="*/ 8 h 1552"/>
                <a:gd name="T76" fmla="*/ 2656 w 3344"/>
                <a:gd name="T77" fmla="*/ 8 h 1552"/>
                <a:gd name="T78" fmla="*/ 2464 w 3344"/>
                <a:gd name="T79" fmla="*/ 8 h 1552"/>
                <a:gd name="T80" fmla="*/ 2416 w 3344"/>
                <a:gd name="T81" fmla="*/ 8 h 15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344" h="1552">
                  <a:moveTo>
                    <a:pt x="928" y="8"/>
                  </a:moveTo>
                  <a:cubicBezTo>
                    <a:pt x="880" y="8"/>
                    <a:pt x="832" y="8"/>
                    <a:pt x="784" y="8"/>
                  </a:cubicBezTo>
                  <a:cubicBezTo>
                    <a:pt x="736" y="8"/>
                    <a:pt x="696" y="0"/>
                    <a:pt x="640" y="8"/>
                  </a:cubicBezTo>
                  <a:cubicBezTo>
                    <a:pt x="584" y="16"/>
                    <a:pt x="504" y="40"/>
                    <a:pt x="448" y="56"/>
                  </a:cubicBezTo>
                  <a:cubicBezTo>
                    <a:pt x="392" y="72"/>
                    <a:pt x="360" y="64"/>
                    <a:pt x="304" y="104"/>
                  </a:cubicBezTo>
                  <a:cubicBezTo>
                    <a:pt x="248" y="144"/>
                    <a:pt x="160" y="224"/>
                    <a:pt x="112" y="296"/>
                  </a:cubicBezTo>
                  <a:cubicBezTo>
                    <a:pt x="64" y="368"/>
                    <a:pt x="32" y="456"/>
                    <a:pt x="16" y="536"/>
                  </a:cubicBezTo>
                  <a:cubicBezTo>
                    <a:pt x="0" y="616"/>
                    <a:pt x="0" y="704"/>
                    <a:pt x="16" y="776"/>
                  </a:cubicBezTo>
                  <a:cubicBezTo>
                    <a:pt x="32" y="848"/>
                    <a:pt x="72" y="912"/>
                    <a:pt x="112" y="968"/>
                  </a:cubicBezTo>
                  <a:cubicBezTo>
                    <a:pt x="152" y="1024"/>
                    <a:pt x="200" y="1072"/>
                    <a:pt x="256" y="1112"/>
                  </a:cubicBezTo>
                  <a:cubicBezTo>
                    <a:pt x="312" y="1152"/>
                    <a:pt x="376" y="1184"/>
                    <a:pt x="448" y="1208"/>
                  </a:cubicBezTo>
                  <a:cubicBezTo>
                    <a:pt x="520" y="1232"/>
                    <a:pt x="608" y="1256"/>
                    <a:pt x="688" y="1256"/>
                  </a:cubicBezTo>
                  <a:cubicBezTo>
                    <a:pt x="768" y="1256"/>
                    <a:pt x="872" y="1224"/>
                    <a:pt x="928" y="1208"/>
                  </a:cubicBezTo>
                  <a:cubicBezTo>
                    <a:pt x="984" y="1192"/>
                    <a:pt x="992" y="1144"/>
                    <a:pt x="1024" y="1160"/>
                  </a:cubicBezTo>
                  <a:cubicBezTo>
                    <a:pt x="1056" y="1176"/>
                    <a:pt x="1088" y="1264"/>
                    <a:pt x="1120" y="1304"/>
                  </a:cubicBezTo>
                  <a:cubicBezTo>
                    <a:pt x="1152" y="1344"/>
                    <a:pt x="1176" y="1368"/>
                    <a:pt x="1216" y="1400"/>
                  </a:cubicBezTo>
                  <a:cubicBezTo>
                    <a:pt x="1256" y="1432"/>
                    <a:pt x="1304" y="1472"/>
                    <a:pt x="1360" y="1496"/>
                  </a:cubicBezTo>
                  <a:cubicBezTo>
                    <a:pt x="1416" y="1520"/>
                    <a:pt x="1488" y="1536"/>
                    <a:pt x="1552" y="1544"/>
                  </a:cubicBezTo>
                  <a:cubicBezTo>
                    <a:pt x="1616" y="1552"/>
                    <a:pt x="1688" y="1552"/>
                    <a:pt x="1744" y="1544"/>
                  </a:cubicBezTo>
                  <a:cubicBezTo>
                    <a:pt x="1800" y="1536"/>
                    <a:pt x="1848" y="1512"/>
                    <a:pt x="1888" y="1496"/>
                  </a:cubicBezTo>
                  <a:cubicBezTo>
                    <a:pt x="1928" y="1480"/>
                    <a:pt x="1952" y="1464"/>
                    <a:pt x="1984" y="1448"/>
                  </a:cubicBezTo>
                  <a:cubicBezTo>
                    <a:pt x="2016" y="1432"/>
                    <a:pt x="2048" y="1424"/>
                    <a:pt x="2080" y="1400"/>
                  </a:cubicBezTo>
                  <a:cubicBezTo>
                    <a:pt x="2112" y="1376"/>
                    <a:pt x="2152" y="1344"/>
                    <a:pt x="2176" y="1304"/>
                  </a:cubicBezTo>
                  <a:cubicBezTo>
                    <a:pt x="2200" y="1264"/>
                    <a:pt x="2200" y="1184"/>
                    <a:pt x="2224" y="1160"/>
                  </a:cubicBezTo>
                  <a:cubicBezTo>
                    <a:pt x="2248" y="1136"/>
                    <a:pt x="2288" y="1152"/>
                    <a:pt x="2320" y="1160"/>
                  </a:cubicBezTo>
                  <a:cubicBezTo>
                    <a:pt x="2352" y="1168"/>
                    <a:pt x="2368" y="1192"/>
                    <a:pt x="2416" y="1208"/>
                  </a:cubicBezTo>
                  <a:cubicBezTo>
                    <a:pt x="2464" y="1224"/>
                    <a:pt x="2560" y="1248"/>
                    <a:pt x="2608" y="1256"/>
                  </a:cubicBezTo>
                  <a:cubicBezTo>
                    <a:pt x="2656" y="1264"/>
                    <a:pt x="2680" y="1256"/>
                    <a:pt x="2704" y="1256"/>
                  </a:cubicBezTo>
                  <a:cubicBezTo>
                    <a:pt x="2728" y="1256"/>
                    <a:pt x="2720" y="1264"/>
                    <a:pt x="2752" y="1256"/>
                  </a:cubicBezTo>
                  <a:cubicBezTo>
                    <a:pt x="2784" y="1248"/>
                    <a:pt x="2840" y="1232"/>
                    <a:pt x="2896" y="1208"/>
                  </a:cubicBezTo>
                  <a:cubicBezTo>
                    <a:pt x="2952" y="1184"/>
                    <a:pt x="3032" y="1152"/>
                    <a:pt x="3088" y="1112"/>
                  </a:cubicBezTo>
                  <a:cubicBezTo>
                    <a:pt x="3144" y="1072"/>
                    <a:pt x="3192" y="1032"/>
                    <a:pt x="3232" y="968"/>
                  </a:cubicBezTo>
                  <a:cubicBezTo>
                    <a:pt x="3272" y="904"/>
                    <a:pt x="3312" y="800"/>
                    <a:pt x="3328" y="728"/>
                  </a:cubicBezTo>
                  <a:cubicBezTo>
                    <a:pt x="3344" y="656"/>
                    <a:pt x="3344" y="608"/>
                    <a:pt x="3328" y="536"/>
                  </a:cubicBezTo>
                  <a:cubicBezTo>
                    <a:pt x="3312" y="464"/>
                    <a:pt x="3272" y="360"/>
                    <a:pt x="3232" y="296"/>
                  </a:cubicBezTo>
                  <a:cubicBezTo>
                    <a:pt x="3192" y="232"/>
                    <a:pt x="3136" y="192"/>
                    <a:pt x="3088" y="152"/>
                  </a:cubicBezTo>
                  <a:cubicBezTo>
                    <a:pt x="3040" y="112"/>
                    <a:pt x="3000" y="80"/>
                    <a:pt x="2944" y="56"/>
                  </a:cubicBezTo>
                  <a:cubicBezTo>
                    <a:pt x="2888" y="32"/>
                    <a:pt x="2800" y="16"/>
                    <a:pt x="2752" y="8"/>
                  </a:cubicBezTo>
                  <a:cubicBezTo>
                    <a:pt x="2704" y="0"/>
                    <a:pt x="2704" y="8"/>
                    <a:pt x="2656" y="8"/>
                  </a:cubicBezTo>
                  <a:cubicBezTo>
                    <a:pt x="2608" y="8"/>
                    <a:pt x="2504" y="8"/>
                    <a:pt x="2464" y="8"/>
                  </a:cubicBezTo>
                  <a:cubicBezTo>
                    <a:pt x="2424" y="8"/>
                    <a:pt x="2420" y="8"/>
                    <a:pt x="2416" y="8"/>
                  </a:cubicBezTo>
                </a:path>
              </a:pathLst>
            </a:custGeom>
            <a:noFill/>
            <a:ln w="50800">
              <a:solidFill>
                <a:srgbClr val="00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grpSp>
      <p:sp>
        <p:nvSpPr>
          <p:cNvPr id="13319" name="Text Box 24"/>
          <p:cNvSpPr txBox="1">
            <a:spLocks noChangeArrowheads="1"/>
          </p:cNvSpPr>
          <p:nvPr/>
        </p:nvSpPr>
        <p:spPr bwMode="auto">
          <a:xfrm>
            <a:off x="139700" y="1297460"/>
            <a:ext cx="3208164" cy="193898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7" tIns="45714" rIns="91427" bIns="45714">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50000"/>
              </a:spcBef>
              <a:buFontTx/>
              <a:buNone/>
            </a:pPr>
            <a:r>
              <a:rPr lang="en-GB" altLang="en-US" sz="2400" dirty="0">
                <a:solidFill>
                  <a:srgbClr val="010066"/>
                </a:solidFill>
                <a:latin typeface="+mn-lt"/>
              </a:rPr>
              <a:t>This moist lining also stops the alveolus from drying and cracking.  It lubricates the insides of the air bag.</a:t>
            </a:r>
          </a:p>
        </p:txBody>
      </p:sp>
      <p:cxnSp>
        <p:nvCxnSpPr>
          <p:cNvPr id="3" name="Straight Arrow Connector 2"/>
          <p:cNvCxnSpPr>
            <a:endCxn id="13321" idx="4"/>
          </p:cNvCxnSpPr>
          <p:nvPr/>
        </p:nvCxnSpPr>
        <p:spPr>
          <a:xfrm>
            <a:off x="1907704" y="3105150"/>
            <a:ext cx="238596" cy="9334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302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2"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025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200400"/>
            <a:ext cx="8856984" cy="3508653"/>
          </a:xfrm>
          <a:prstGeom prst="rect">
            <a:avLst/>
          </a:prstGeom>
        </p:spPr>
        <p:txBody>
          <a:bodyPr wrap="square">
            <a:spAutoFit/>
          </a:bodyPr>
          <a:lstStyle/>
          <a:p>
            <a:r>
              <a:rPr lang="en-GB" sz="2400" b="1" dirty="0">
                <a:latin typeface="Bell MT" panose="02020503060305020303" pitchFamily="18" charset="0"/>
              </a:rPr>
              <a:t>Why does COPD happen?</a:t>
            </a:r>
          </a:p>
          <a:p>
            <a:endParaRPr lang="en-GB" dirty="0">
              <a:latin typeface="Bell MT" panose="02020503060305020303" pitchFamily="18" charset="0"/>
            </a:endParaRPr>
          </a:p>
          <a:p>
            <a:r>
              <a:rPr lang="en-GB" dirty="0">
                <a:latin typeface="Bell MT" panose="02020503060305020303" pitchFamily="18" charset="0"/>
              </a:rPr>
              <a:t>The main cause of COPD is smoking. The likelihood of developing COPD increases the more you smoke and the longer you've been smoking. This is because smoking irritates and inflames the lungs, which results in scarring.</a:t>
            </a:r>
          </a:p>
          <a:p>
            <a:endParaRPr lang="en-GB" dirty="0">
              <a:latin typeface="Bell MT" panose="02020503060305020303" pitchFamily="18" charset="0"/>
            </a:endParaRPr>
          </a:p>
          <a:p>
            <a:r>
              <a:rPr lang="en-GB" dirty="0">
                <a:latin typeface="Bell MT" panose="02020503060305020303" pitchFamily="18" charset="0"/>
              </a:rPr>
              <a:t>Over many years, the inflammation leads to permanent changes in the lung. The walls of the airways thicken and more mucus is produced. Damage to the delicate walls of the air sacs in the lungs causes emphysema and the lungs lose their normal elasticity. The smaller airways also become scarred and narrowed. These changes cause the symptoms of breathlessness, cough and phlegm associated with COPD.</a:t>
            </a:r>
          </a:p>
          <a:p>
            <a:endParaRPr lang="en-GB" dirty="0">
              <a:solidFill>
                <a:srgbClr val="002060"/>
              </a:solidFill>
              <a:latin typeface="Bell MT" panose="02020503060305020303" pitchFamily="18" charset="0"/>
            </a:endParaRPr>
          </a:p>
        </p:txBody>
      </p:sp>
      <p:sp>
        <p:nvSpPr>
          <p:cNvPr id="6" name="TextBox 5"/>
          <p:cNvSpPr txBox="1"/>
          <p:nvPr/>
        </p:nvSpPr>
        <p:spPr>
          <a:xfrm>
            <a:off x="4724400" y="152400"/>
            <a:ext cx="4191000" cy="3416320"/>
          </a:xfrm>
          <a:prstGeom prst="rect">
            <a:avLst/>
          </a:prstGeom>
          <a:noFill/>
        </p:spPr>
        <p:txBody>
          <a:bodyPr wrap="square" rtlCol="0">
            <a:spAutoFit/>
          </a:bodyPr>
          <a:lstStyle/>
          <a:p>
            <a:r>
              <a:rPr lang="en-GB" sz="2400" b="1" dirty="0">
                <a:latin typeface="Bell MT" pitchFamily="18" charset="0"/>
              </a:rPr>
              <a:t>What is COPD?</a:t>
            </a:r>
          </a:p>
          <a:p>
            <a:endParaRPr lang="en-GB" sz="1600" dirty="0">
              <a:latin typeface="Bell MT" pitchFamily="18" charset="0"/>
            </a:endParaRPr>
          </a:p>
          <a:p>
            <a:r>
              <a:rPr lang="en-GB" sz="1600" dirty="0">
                <a:latin typeface="Bell MT" pitchFamily="18" charset="0"/>
              </a:rPr>
              <a:t>Chronic obstructive pulmonary disease is the name for a collection of lung diseases including chronic bronchitis, emphysema and chronic obstructive airways.</a:t>
            </a:r>
          </a:p>
          <a:p>
            <a:endParaRPr lang="en-GB" sz="1600" dirty="0">
              <a:latin typeface="Bell MT" pitchFamily="18" charset="0"/>
            </a:endParaRPr>
          </a:p>
          <a:p>
            <a:r>
              <a:rPr lang="en-GB" sz="1600" dirty="0">
                <a:latin typeface="Bell MT" pitchFamily="18" charset="0"/>
              </a:rPr>
              <a:t>People with COPD have difficulties breathing. Typical symptoms include:</a:t>
            </a:r>
          </a:p>
          <a:p>
            <a:endParaRPr lang="en-GB" sz="1600" dirty="0">
              <a:latin typeface="Bell MT" pitchFamily="18" charset="0"/>
            </a:endParaRPr>
          </a:p>
          <a:p>
            <a:pPr>
              <a:buFont typeface="Arial" pitchFamily="34" charset="0"/>
              <a:buChar char="•"/>
            </a:pPr>
            <a:r>
              <a:rPr lang="en-GB" sz="1600" dirty="0">
                <a:latin typeface="Bell MT" pitchFamily="18" charset="0"/>
              </a:rPr>
              <a:t>  Increasing breathlessness when active</a:t>
            </a:r>
          </a:p>
          <a:p>
            <a:pPr>
              <a:buFont typeface="Arial" pitchFamily="34" charset="0"/>
              <a:buChar char="•"/>
            </a:pPr>
            <a:r>
              <a:rPr lang="en-GB" sz="1600" dirty="0">
                <a:latin typeface="Bell MT" pitchFamily="18" charset="0"/>
              </a:rPr>
              <a:t>  A persistent cough with phlegm</a:t>
            </a:r>
          </a:p>
          <a:p>
            <a:pPr>
              <a:buFont typeface="Arial" pitchFamily="34" charset="0"/>
              <a:buChar char="•"/>
            </a:pPr>
            <a:r>
              <a:rPr lang="en-GB" sz="1600" dirty="0">
                <a:latin typeface="Bell MT" pitchFamily="18" charset="0"/>
              </a:rPr>
              <a:t>  Frequent chest infection</a:t>
            </a:r>
          </a:p>
        </p:txBody>
      </p:sp>
      <p:pic>
        <p:nvPicPr>
          <p:cNvPr id="4098" name="Picture 2" descr="File:Blausen 0620 Lungs NormalvsInflamedAirway.png"/>
          <p:cNvPicPr>
            <a:picLocks noChangeAspect="1" noChangeArrowheads="1"/>
          </p:cNvPicPr>
          <p:nvPr/>
        </p:nvPicPr>
        <p:blipFill>
          <a:blip r:embed="rId3" cstate="print"/>
          <a:srcRect/>
          <a:stretch>
            <a:fillRect/>
          </a:stretch>
        </p:blipFill>
        <p:spPr bwMode="auto">
          <a:xfrm>
            <a:off x="457200" y="0"/>
            <a:ext cx="3962400" cy="2971800"/>
          </a:xfrm>
          <a:prstGeom prst="rect">
            <a:avLst/>
          </a:prstGeom>
          <a:noFill/>
        </p:spPr>
      </p:pic>
    </p:spTree>
    <p:extLst>
      <p:ext uri="{BB962C8B-B14F-4D97-AF65-F5344CB8AC3E}">
        <p14:creationId xmlns:p14="http://schemas.microsoft.com/office/powerpoint/2010/main" val="1039175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normAutofit fontScale="92500"/>
          </a:bodyPr>
          <a:lstStyle/>
          <a:p>
            <a:pPr marL="0" indent="0">
              <a:buNone/>
            </a:pPr>
            <a:r>
              <a:rPr lang="en-GB" dirty="0"/>
              <a:t>GOOD PROGRESS:</a:t>
            </a:r>
          </a:p>
          <a:p>
            <a:pPr marL="0" indent="0">
              <a:buNone/>
            </a:pPr>
            <a:r>
              <a:rPr lang="en-GB" dirty="0"/>
              <a:t>To describe how surface area : volume ratio varies depending on the size of an organism</a:t>
            </a:r>
          </a:p>
          <a:p>
            <a:pPr marL="0" indent="0">
              <a:buNone/>
            </a:pPr>
            <a:r>
              <a:rPr lang="en-GB" dirty="0"/>
              <a:t>To identify why larger, multicellular organisms need specialised exchange surfaces</a:t>
            </a:r>
          </a:p>
          <a:p>
            <a:pPr marL="0" indent="0">
              <a:buNone/>
            </a:pPr>
            <a:endParaRPr lang="en-GB" dirty="0"/>
          </a:p>
          <a:p>
            <a:pPr marL="0" indent="0">
              <a:buNone/>
            </a:pPr>
            <a:r>
              <a:rPr lang="en-GB" dirty="0"/>
              <a:t>OUTSTANDING PROGRESS:</a:t>
            </a:r>
            <a:br>
              <a:rPr lang="en-GB" dirty="0"/>
            </a:br>
            <a:r>
              <a:rPr lang="en-GB" dirty="0"/>
              <a:t>To explain the adaptations you might expect to see in organisms that have effective gas exchange systems. </a:t>
            </a:r>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1"/>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839200" cy="954107"/>
          </a:xfrm>
          <a:prstGeom prst="rect">
            <a:avLst/>
          </a:prstGeom>
          <a:noFill/>
        </p:spPr>
        <p:txBody>
          <a:bodyPr wrap="square" rtlCol="0">
            <a:spAutoFit/>
          </a:bodyPr>
          <a:lstStyle/>
          <a:p>
            <a:pPr algn="ctr"/>
            <a:r>
              <a:rPr lang="en-GB" sz="2800" dirty="0">
                <a:latin typeface="Comic Sans MS" pitchFamily="66" charset="0"/>
              </a:rPr>
              <a:t>Look at the two organisms below, how might they differ in terms of how they take in oxygen?</a:t>
            </a:r>
          </a:p>
        </p:txBody>
      </p:sp>
      <p:sp>
        <p:nvSpPr>
          <p:cNvPr id="7" name="TextBox 6"/>
          <p:cNvSpPr txBox="1"/>
          <p:nvPr/>
        </p:nvSpPr>
        <p:spPr>
          <a:xfrm>
            <a:off x="1219200" y="3810000"/>
            <a:ext cx="2362200" cy="461665"/>
          </a:xfrm>
          <a:prstGeom prst="rect">
            <a:avLst/>
          </a:prstGeom>
          <a:noFill/>
        </p:spPr>
        <p:txBody>
          <a:bodyPr wrap="square" rtlCol="0">
            <a:spAutoFit/>
          </a:bodyPr>
          <a:lstStyle/>
          <a:p>
            <a:pPr algn="ctr"/>
            <a:r>
              <a:rPr lang="en-GB" sz="2400" dirty="0">
                <a:latin typeface="Comic Sans MS" pitchFamily="66" charset="0"/>
              </a:rPr>
              <a:t>Amoeba</a:t>
            </a:r>
          </a:p>
        </p:txBody>
      </p:sp>
      <p:sp>
        <p:nvSpPr>
          <p:cNvPr id="8" name="TextBox 7"/>
          <p:cNvSpPr txBox="1"/>
          <p:nvPr/>
        </p:nvSpPr>
        <p:spPr>
          <a:xfrm>
            <a:off x="5638799" y="3809999"/>
            <a:ext cx="2362200" cy="461665"/>
          </a:xfrm>
          <a:prstGeom prst="rect">
            <a:avLst/>
          </a:prstGeom>
          <a:noFill/>
        </p:spPr>
        <p:txBody>
          <a:bodyPr wrap="square" rtlCol="0">
            <a:spAutoFit/>
          </a:bodyPr>
          <a:lstStyle/>
          <a:p>
            <a:pPr algn="ctr"/>
            <a:r>
              <a:rPr lang="en-GB" sz="2400" dirty="0">
                <a:latin typeface="Comic Sans MS" pitchFamily="66" charset="0"/>
              </a:rPr>
              <a:t>Polar Bear</a:t>
            </a:r>
          </a:p>
        </p:txBody>
      </p:sp>
      <p:sp>
        <p:nvSpPr>
          <p:cNvPr id="9" name="TextBox 8"/>
          <p:cNvSpPr txBox="1"/>
          <p:nvPr/>
        </p:nvSpPr>
        <p:spPr>
          <a:xfrm>
            <a:off x="304800" y="4419600"/>
            <a:ext cx="4267200" cy="1938992"/>
          </a:xfrm>
          <a:prstGeom prst="rect">
            <a:avLst/>
          </a:prstGeom>
          <a:noFill/>
        </p:spPr>
        <p:txBody>
          <a:bodyPr wrap="square" rtlCol="0">
            <a:spAutoFit/>
          </a:bodyPr>
          <a:lstStyle/>
          <a:p>
            <a:pPr algn="ctr"/>
            <a:r>
              <a:rPr lang="en-GB" sz="2000" dirty="0">
                <a:latin typeface="Comic Sans MS" pitchFamily="66" charset="0"/>
              </a:rPr>
              <a:t>The amoeba has a large surface area compared to it’s volume, this organism can rely on simple diffusion, osmosis and active transport to exchange materials with the outside world.</a:t>
            </a:r>
          </a:p>
        </p:txBody>
      </p:sp>
      <p:cxnSp>
        <p:nvCxnSpPr>
          <p:cNvPr id="11" name="Straight Arrow Connector 10"/>
          <p:cNvCxnSpPr/>
          <p:nvPr/>
        </p:nvCxnSpPr>
        <p:spPr>
          <a:xfrm flipV="1">
            <a:off x="685800" y="2819400"/>
            <a:ext cx="533400" cy="6858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371600" y="1676400"/>
            <a:ext cx="38100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2971800" y="3276600"/>
            <a:ext cx="457200" cy="45720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819400" y="1905000"/>
            <a:ext cx="381000" cy="457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flipV="1">
            <a:off x="762000" y="1981200"/>
            <a:ext cx="5334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0" y="1600200"/>
            <a:ext cx="762000" cy="461665"/>
          </a:xfrm>
          <a:prstGeom prst="rect">
            <a:avLst/>
          </a:prstGeom>
          <a:noFill/>
        </p:spPr>
        <p:txBody>
          <a:bodyPr wrap="square" rtlCol="0">
            <a:spAutoFit/>
          </a:bodyPr>
          <a:lstStyle/>
          <a:p>
            <a:pPr algn="ctr"/>
            <a:r>
              <a:rPr lang="en-GB" sz="2400" b="1" dirty="0">
                <a:solidFill>
                  <a:srgbClr val="FF0000"/>
                </a:solidFill>
              </a:rPr>
              <a:t>CO</a:t>
            </a:r>
            <a:r>
              <a:rPr lang="en-GB" sz="2400" b="1" baseline="-25000" dirty="0">
                <a:solidFill>
                  <a:srgbClr val="FF0000"/>
                </a:solidFill>
              </a:rPr>
              <a:t>2</a:t>
            </a:r>
          </a:p>
        </p:txBody>
      </p:sp>
      <p:sp>
        <p:nvSpPr>
          <p:cNvPr id="24" name="TextBox 23"/>
          <p:cNvSpPr txBox="1"/>
          <p:nvPr/>
        </p:nvSpPr>
        <p:spPr>
          <a:xfrm>
            <a:off x="3124200" y="1524000"/>
            <a:ext cx="762000" cy="461665"/>
          </a:xfrm>
          <a:prstGeom prst="rect">
            <a:avLst/>
          </a:prstGeom>
          <a:noFill/>
        </p:spPr>
        <p:txBody>
          <a:bodyPr wrap="square" rtlCol="0">
            <a:spAutoFit/>
          </a:bodyPr>
          <a:lstStyle/>
          <a:p>
            <a:pPr algn="ctr"/>
            <a:r>
              <a:rPr lang="en-GB" sz="2400" b="1" dirty="0">
                <a:solidFill>
                  <a:srgbClr val="FF0000"/>
                </a:solidFill>
              </a:rPr>
              <a:t>CO</a:t>
            </a:r>
            <a:r>
              <a:rPr lang="en-GB" sz="2400" b="1" baseline="-25000" dirty="0">
                <a:solidFill>
                  <a:srgbClr val="FF0000"/>
                </a:solidFill>
              </a:rPr>
              <a:t>2</a:t>
            </a:r>
          </a:p>
        </p:txBody>
      </p:sp>
      <p:sp>
        <p:nvSpPr>
          <p:cNvPr id="25" name="TextBox 24"/>
          <p:cNvSpPr txBox="1"/>
          <p:nvPr/>
        </p:nvSpPr>
        <p:spPr>
          <a:xfrm>
            <a:off x="3429000" y="3657600"/>
            <a:ext cx="609600" cy="461665"/>
          </a:xfrm>
          <a:prstGeom prst="rect">
            <a:avLst/>
          </a:prstGeom>
          <a:noFill/>
        </p:spPr>
        <p:txBody>
          <a:bodyPr wrap="square" rtlCol="0">
            <a:spAutoFit/>
          </a:bodyPr>
          <a:lstStyle/>
          <a:p>
            <a:pPr algn="ctr"/>
            <a:r>
              <a:rPr lang="en-GB" sz="2400" b="1" dirty="0">
                <a:solidFill>
                  <a:srgbClr val="00B050"/>
                </a:solidFill>
              </a:rPr>
              <a:t>O</a:t>
            </a:r>
            <a:r>
              <a:rPr lang="en-GB" sz="2400" b="1" baseline="-25000" dirty="0">
                <a:solidFill>
                  <a:srgbClr val="00B050"/>
                </a:solidFill>
              </a:rPr>
              <a:t>2</a:t>
            </a:r>
          </a:p>
        </p:txBody>
      </p:sp>
      <p:sp>
        <p:nvSpPr>
          <p:cNvPr id="26" name="TextBox 25"/>
          <p:cNvSpPr txBox="1"/>
          <p:nvPr/>
        </p:nvSpPr>
        <p:spPr>
          <a:xfrm>
            <a:off x="304800" y="3429000"/>
            <a:ext cx="609600" cy="461665"/>
          </a:xfrm>
          <a:prstGeom prst="rect">
            <a:avLst/>
          </a:prstGeom>
          <a:noFill/>
        </p:spPr>
        <p:txBody>
          <a:bodyPr wrap="square" rtlCol="0">
            <a:spAutoFit/>
          </a:bodyPr>
          <a:lstStyle/>
          <a:p>
            <a:pPr algn="ctr"/>
            <a:r>
              <a:rPr lang="en-GB" sz="2400" b="1" dirty="0">
                <a:solidFill>
                  <a:srgbClr val="00B050"/>
                </a:solidFill>
              </a:rPr>
              <a:t>O</a:t>
            </a:r>
            <a:r>
              <a:rPr lang="en-GB" sz="2400" b="1" baseline="-25000" dirty="0">
                <a:solidFill>
                  <a:srgbClr val="00B050"/>
                </a:solidFill>
              </a:rPr>
              <a:t>2</a:t>
            </a:r>
          </a:p>
        </p:txBody>
      </p:sp>
      <p:sp>
        <p:nvSpPr>
          <p:cNvPr id="27" name="TextBox 26"/>
          <p:cNvSpPr txBox="1"/>
          <p:nvPr/>
        </p:nvSpPr>
        <p:spPr>
          <a:xfrm>
            <a:off x="914400" y="1295400"/>
            <a:ext cx="609600" cy="461665"/>
          </a:xfrm>
          <a:prstGeom prst="rect">
            <a:avLst/>
          </a:prstGeom>
          <a:noFill/>
        </p:spPr>
        <p:txBody>
          <a:bodyPr wrap="square" rtlCol="0">
            <a:spAutoFit/>
          </a:bodyPr>
          <a:lstStyle/>
          <a:p>
            <a:pPr algn="ctr"/>
            <a:r>
              <a:rPr lang="en-GB" sz="2400" b="1" dirty="0">
                <a:solidFill>
                  <a:srgbClr val="00B050"/>
                </a:solidFill>
              </a:rPr>
              <a:t>O</a:t>
            </a:r>
            <a:r>
              <a:rPr lang="en-GB" sz="2400" b="1" baseline="-25000" dirty="0">
                <a:solidFill>
                  <a:srgbClr val="00B050"/>
                </a:solidFill>
              </a:rPr>
              <a:t>2</a:t>
            </a:r>
          </a:p>
        </p:txBody>
      </p:sp>
      <p:sp>
        <p:nvSpPr>
          <p:cNvPr id="28" name="TextBox 27"/>
          <p:cNvSpPr txBox="1"/>
          <p:nvPr/>
        </p:nvSpPr>
        <p:spPr>
          <a:xfrm>
            <a:off x="4648200" y="4419600"/>
            <a:ext cx="4267200" cy="2246769"/>
          </a:xfrm>
          <a:prstGeom prst="rect">
            <a:avLst/>
          </a:prstGeom>
          <a:noFill/>
        </p:spPr>
        <p:txBody>
          <a:bodyPr wrap="square" rtlCol="0">
            <a:spAutoFit/>
          </a:bodyPr>
          <a:lstStyle/>
          <a:p>
            <a:pPr algn="ctr"/>
            <a:r>
              <a:rPr lang="en-GB" sz="2000" dirty="0">
                <a:latin typeface="Comic Sans MS" pitchFamily="66" charset="0"/>
              </a:rPr>
              <a:t>The polar bear is a large, complex organism and can’t rely simply on diffusion to supply all it’s cells with the materials they need.</a:t>
            </a:r>
          </a:p>
          <a:p>
            <a:pPr algn="ctr"/>
            <a:r>
              <a:rPr lang="en-GB" sz="2000" dirty="0">
                <a:latin typeface="Comic Sans MS" pitchFamily="66" charset="0"/>
              </a:rPr>
              <a:t>These types of organism have adapted to have specialised exchange surfaces.</a:t>
            </a:r>
          </a:p>
        </p:txBody>
      </p:sp>
      <p:sp>
        <p:nvSpPr>
          <p:cNvPr id="19" name="Freeform 18"/>
          <p:cNvSpPr/>
          <p:nvPr/>
        </p:nvSpPr>
        <p:spPr>
          <a:xfrm>
            <a:off x="552680" y="1722304"/>
            <a:ext cx="3552939" cy="1905918"/>
          </a:xfrm>
          <a:custGeom>
            <a:avLst/>
            <a:gdLst>
              <a:gd name="connsiteX0" fmla="*/ 196467 w 3552939"/>
              <a:gd name="connsiteY0" fmla="*/ 1153098 h 1905918"/>
              <a:gd name="connsiteX1" fmla="*/ 350703 w 3552939"/>
              <a:gd name="connsiteY1" fmla="*/ 690390 h 1905918"/>
              <a:gd name="connsiteX2" fmla="*/ 725277 w 3552939"/>
              <a:gd name="connsiteY2" fmla="*/ 359884 h 1905918"/>
              <a:gd name="connsiteX3" fmla="*/ 989681 w 3552939"/>
              <a:gd name="connsiteY3" fmla="*/ 370901 h 1905918"/>
              <a:gd name="connsiteX4" fmla="*/ 1110867 w 3552939"/>
              <a:gd name="connsiteY4" fmla="*/ 161580 h 1905918"/>
              <a:gd name="connsiteX5" fmla="*/ 1540525 w 3552939"/>
              <a:gd name="connsiteY5" fmla="*/ 18361 h 1905918"/>
              <a:gd name="connsiteX6" fmla="*/ 1738828 w 3552939"/>
              <a:gd name="connsiteY6" fmla="*/ 271749 h 1905918"/>
              <a:gd name="connsiteX7" fmla="*/ 2179503 w 3552939"/>
              <a:gd name="connsiteY7" fmla="*/ 139547 h 1905918"/>
              <a:gd name="connsiteX8" fmla="*/ 2631195 w 3552939"/>
              <a:gd name="connsiteY8" fmla="*/ 679373 h 1905918"/>
              <a:gd name="connsiteX9" fmla="*/ 3314240 w 3552939"/>
              <a:gd name="connsiteY9" fmla="*/ 756491 h 1905918"/>
              <a:gd name="connsiteX10" fmla="*/ 3523561 w 3552939"/>
              <a:gd name="connsiteY10" fmla="*/ 1031913 h 1905918"/>
              <a:gd name="connsiteX11" fmla="*/ 3137971 w 3552939"/>
              <a:gd name="connsiteY11" fmla="*/ 1009879 h 1905918"/>
              <a:gd name="connsiteX12" fmla="*/ 2906616 w 3552939"/>
              <a:gd name="connsiteY12" fmla="*/ 1109031 h 1905918"/>
              <a:gd name="connsiteX13" fmla="*/ 3093903 w 3552939"/>
              <a:gd name="connsiteY13" fmla="*/ 1461571 h 1905918"/>
              <a:gd name="connsiteX14" fmla="*/ 2884583 w 3552939"/>
              <a:gd name="connsiteY14" fmla="*/ 1582756 h 1905918"/>
              <a:gd name="connsiteX15" fmla="*/ 2675262 w 3552939"/>
              <a:gd name="connsiteY15" fmla="*/ 1241233 h 1905918"/>
              <a:gd name="connsiteX16" fmla="*/ 2620178 w 3552939"/>
              <a:gd name="connsiteY16" fmla="*/ 1604790 h 1905918"/>
              <a:gd name="connsiteX17" fmla="*/ 2532043 w 3552939"/>
              <a:gd name="connsiteY17" fmla="*/ 1781060 h 1905918"/>
              <a:gd name="connsiteX18" fmla="*/ 2201537 w 3552939"/>
              <a:gd name="connsiteY18" fmla="*/ 1869195 h 1905918"/>
              <a:gd name="connsiteX19" fmla="*/ 1650693 w 3552939"/>
              <a:gd name="connsiteY19" fmla="*/ 1560723 h 1905918"/>
              <a:gd name="connsiteX20" fmla="*/ 1265103 w 3552939"/>
              <a:gd name="connsiteY20" fmla="*/ 1814110 h 1905918"/>
              <a:gd name="connsiteX21" fmla="*/ 857479 w 3552939"/>
              <a:gd name="connsiteY21" fmla="*/ 1538689 h 1905918"/>
              <a:gd name="connsiteX22" fmla="*/ 394771 w 3552939"/>
              <a:gd name="connsiteY22" fmla="*/ 1814110 h 1905918"/>
              <a:gd name="connsiteX23" fmla="*/ 31214 w 3552939"/>
              <a:gd name="connsiteY23" fmla="*/ 1483604 h 1905918"/>
              <a:gd name="connsiteX24" fmla="*/ 207484 w 3552939"/>
              <a:gd name="connsiteY24" fmla="*/ 1064963 h 190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52939" h="1905918">
                <a:moveTo>
                  <a:pt x="196467" y="1153098"/>
                </a:moveTo>
                <a:cubicBezTo>
                  <a:pt x="229517" y="987845"/>
                  <a:pt x="262568" y="822592"/>
                  <a:pt x="350703" y="690390"/>
                </a:cubicBezTo>
                <a:cubicBezTo>
                  <a:pt x="438838" y="558188"/>
                  <a:pt x="618781" y="413132"/>
                  <a:pt x="725277" y="359884"/>
                </a:cubicBezTo>
                <a:cubicBezTo>
                  <a:pt x="831773" y="306636"/>
                  <a:pt x="925416" y="403952"/>
                  <a:pt x="989681" y="370901"/>
                </a:cubicBezTo>
                <a:cubicBezTo>
                  <a:pt x="1053946" y="337850"/>
                  <a:pt x="1019060" y="220337"/>
                  <a:pt x="1110867" y="161580"/>
                </a:cubicBezTo>
                <a:cubicBezTo>
                  <a:pt x="1202674" y="102823"/>
                  <a:pt x="1435865" y="0"/>
                  <a:pt x="1540525" y="18361"/>
                </a:cubicBezTo>
                <a:cubicBezTo>
                  <a:pt x="1645185" y="36722"/>
                  <a:pt x="1632332" y="251551"/>
                  <a:pt x="1738828" y="271749"/>
                </a:cubicBezTo>
                <a:cubicBezTo>
                  <a:pt x="1845324" y="291947"/>
                  <a:pt x="2030775" y="71610"/>
                  <a:pt x="2179503" y="139547"/>
                </a:cubicBezTo>
                <a:cubicBezTo>
                  <a:pt x="2328231" y="207484"/>
                  <a:pt x="2442072" y="576549"/>
                  <a:pt x="2631195" y="679373"/>
                </a:cubicBezTo>
                <a:cubicBezTo>
                  <a:pt x="2820318" y="782197"/>
                  <a:pt x="3165512" y="697734"/>
                  <a:pt x="3314240" y="756491"/>
                </a:cubicBezTo>
                <a:cubicBezTo>
                  <a:pt x="3462968" y="815248"/>
                  <a:pt x="3552939" y="989682"/>
                  <a:pt x="3523561" y="1031913"/>
                </a:cubicBezTo>
                <a:cubicBezTo>
                  <a:pt x="3494183" y="1074144"/>
                  <a:pt x="3240795" y="997026"/>
                  <a:pt x="3137971" y="1009879"/>
                </a:cubicBezTo>
                <a:cubicBezTo>
                  <a:pt x="3035147" y="1022732"/>
                  <a:pt x="2913961" y="1033749"/>
                  <a:pt x="2906616" y="1109031"/>
                </a:cubicBezTo>
                <a:cubicBezTo>
                  <a:pt x="2899271" y="1184313"/>
                  <a:pt x="3097575" y="1382617"/>
                  <a:pt x="3093903" y="1461571"/>
                </a:cubicBezTo>
                <a:cubicBezTo>
                  <a:pt x="3090231" y="1540525"/>
                  <a:pt x="2954357" y="1619479"/>
                  <a:pt x="2884583" y="1582756"/>
                </a:cubicBezTo>
                <a:cubicBezTo>
                  <a:pt x="2814809" y="1546033"/>
                  <a:pt x="2719329" y="1237561"/>
                  <a:pt x="2675262" y="1241233"/>
                </a:cubicBezTo>
                <a:cubicBezTo>
                  <a:pt x="2631195" y="1244905"/>
                  <a:pt x="2644048" y="1514819"/>
                  <a:pt x="2620178" y="1604790"/>
                </a:cubicBezTo>
                <a:cubicBezTo>
                  <a:pt x="2596308" y="1694761"/>
                  <a:pt x="2601816" y="1736993"/>
                  <a:pt x="2532043" y="1781060"/>
                </a:cubicBezTo>
                <a:cubicBezTo>
                  <a:pt x="2462270" y="1825127"/>
                  <a:pt x="2348429" y="1905918"/>
                  <a:pt x="2201537" y="1869195"/>
                </a:cubicBezTo>
                <a:cubicBezTo>
                  <a:pt x="2054645" y="1832472"/>
                  <a:pt x="1806765" y="1569904"/>
                  <a:pt x="1650693" y="1560723"/>
                </a:cubicBezTo>
                <a:cubicBezTo>
                  <a:pt x="1494621" y="1551542"/>
                  <a:pt x="1397305" y="1817782"/>
                  <a:pt x="1265103" y="1814110"/>
                </a:cubicBezTo>
                <a:cubicBezTo>
                  <a:pt x="1132901" y="1810438"/>
                  <a:pt x="1002534" y="1538689"/>
                  <a:pt x="857479" y="1538689"/>
                </a:cubicBezTo>
                <a:cubicBezTo>
                  <a:pt x="712424" y="1538689"/>
                  <a:pt x="532482" y="1823291"/>
                  <a:pt x="394771" y="1814110"/>
                </a:cubicBezTo>
                <a:cubicBezTo>
                  <a:pt x="257060" y="1804929"/>
                  <a:pt x="62428" y="1608462"/>
                  <a:pt x="31214" y="1483604"/>
                </a:cubicBezTo>
                <a:cubicBezTo>
                  <a:pt x="0" y="1358746"/>
                  <a:pt x="103742" y="1211854"/>
                  <a:pt x="207484" y="1064963"/>
                </a:cubicBezTo>
              </a:path>
            </a:pathLst>
          </a:cu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Oval 20"/>
          <p:cNvSpPr/>
          <p:nvPr/>
        </p:nvSpPr>
        <p:spPr>
          <a:xfrm>
            <a:off x="2057400" y="2209800"/>
            <a:ext cx="457200" cy="304800"/>
          </a:xfrm>
          <a:prstGeom prst="ellipse">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314" name="Picture 2" descr="Polar Bear, Arctic, Wildlife, Snow, Wild, Carnivore"/>
          <p:cNvPicPr>
            <a:picLocks noChangeAspect="1" noChangeArrowheads="1"/>
          </p:cNvPicPr>
          <p:nvPr/>
        </p:nvPicPr>
        <p:blipFill>
          <a:blip r:embed="rId2" cstate="print"/>
          <a:srcRect/>
          <a:stretch>
            <a:fillRect/>
          </a:stretch>
        </p:blipFill>
        <p:spPr bwMode="auto">
          <a:xfrm>
            <a:off x="4953000" y="1447800"/>
            <a:ext cx="3505200" cy="2336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additive="base">
                                        <p:cTn id="16" dur="500" fill="hold"/>
                                        <p:tgtEl>
                                          <p:spTgt spid="23"/>
                                        </p:tgtEl>
                                        <p:attrNameLst>
                                          <p:attrName>ppt_x</p:attrName>
                                        </p:attrNameLst>
                                      </p:cBhvr>
                                      <p:tavLst>
                                        <p:tav tm="0">
                                          <p:val>
                                            <p:strVal val="#ppt_x"/>
                                          </p:val>
                                        </p:tav>
                                        <p:tav tm="100000">
                                          <p:val>
                                            <p:strVal val="#ppt_x"/>
                                          </p:val>
                                        </p:tav>
                                      </p:tavLst>
                                    </p:anim>
                                    <p:anim calcmode="lin" valueType="num">
                                      <p:cBhvr additive="base">
                                        <p:cTn id="17" dur="500" fill="hold"/>
                                        <p:tgtEl>
                                          <p:spTgt spid="23"/>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additive="base">
                                        <p:cTn id="20" dur="500" fill="hold"/>
                                        <p:tgtEl>
                                          <p:spTgt spid="17"/>
                                        </p:tgtEl>
                                        <p:attrNameLst>
                                          <p:attrName>ppt_x</p:attrName>
                                        </p:attrNameLst>
                                      </p:cBhvr>
                                      <p:tavLst>
                                        <p:tav tm="0">
                                          <p:val>
                                            <p:strVal val="#ppt_x"/>
                                          </p:val>
                                        </p:tav>
                                        <p:tav tm="100000">
                                          <p:val>
                                            <p:strVal val="#ppt_x"/>
                                          </p:val>
                                        </p:tav>
                                      </p:tavLst>
                                    </p:anim>
                                    <p:anim calcmode="lin" valueType="num">
                                      <p:cBhvr additive="base">
                                        <p:cTn id="21" dur="500" fill="hold"/>
                                        <p:tgtEl>
                                          <p:spTgt spid="17"/>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500" fill="hold"/>
                                        <p:tgtEl>
                                          <p:spTgt spid="27"/>
                                        </p:tgtEl>
                                        <p:attrNameLst>
                                          <p:attrName>ppt_x</p:attrName>
                                        </p:attrNameLst>
                                      </p:cBhvr>
                                      <p:tavLst>
                                        <p:tav tm="0">
                                          <p:val>
                                            <p:strVal val="#ppt_x"/>
                                          </p:val>
                                        </p:tav>
                                        <p:tav tm="100000">
                                          <p:val>
                                            <p:strVal val="#ppt_x"/>
                                          </p:val>
                                        </p:tav>
                                      </p:tavLst>
                                    </p:anim>
                                    <p:anim calcmode="lin" valueType="num">
                                      <p:cBhvr additive="base">
                                        <p:cTn id="33" dur="500" fill="hold"/>
                                        <p:tgtEl>
                                          <p:spTgt spid="27"/>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8">
                                            <p:txEl>
                                              <p:pRg st="0" end="0"/>
                                            </p:txEl>
                                          </p:spTgt>
                                        </p:tgtEl>
                                        <p:attrNameLst>
                                          <p:attrName>style.visibility</p:attrName>
                                        </p:attrNameLst>
                                      </p:cBhvr>
                                      <p:to>
                                        <p:strVal val="visible"/>
                                      </p:to>
                                    </p:set>
                                    <p:animEffect transition="in" filter="wipe(down)">
                                      <p:cBhvr>
                                        <p:cTn id="54" dur="500"/>
                                        <p:tgtEl>
                                          <p:spTgt spid="28">
                                            <p:txEl>
                                              <p:pRg st="0" end="0"/>
                                            </p:txEl>
                                          </p:spTgt>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28">
                                            <p:txEl>
                                              <p:pRg st="1" end="1"/>
                                            </p:txEl>
                                          </p:spTgt>
                                        </p:tgtEl>
                                        <p:attrNameLst>
                                          <p:attrName>style.visibility</p:attrName>
                                        </p:attrNameLst>
                                      </p:cBhvr>
                                      <p:to>
                                        <p:strVal val="visible"/>
                                      </p:to>
                                    </p:set>
                                    <p:animEffect transition="in" filter="wipe(down)">
                                      <p:cBhvr>
                                        <p:cTn id="57"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23" grpId="0"/>
      <p:bldP spid="24" grpId="0"/>
      <p:bldP spid="25" grpId="0"/>
      <p:bldP spid="26" grpId="0"/>
      <p:bldP spid="27" grpId="0"/>
      <p:bldP spid="28"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229600" cy="4525963"/>
          </a:xfrm>
        </p:spPr>
        <p:txBody>
          <a:bodyPr>
            <a:normAutofit/>
          </a:bodyPr>
          <a:lstStyle/>
          <a:p>
            <a:pPr>
              <a:buNone/>
            </a:pPr>
            <a:r>
              <a:rPr lang="en-GB" sz="3600" dirty="0">
                <a:solidFill>
                  <a:schemeClr val="accent5">
                    <a:lumMod val="75000"/>
                  </a:schemeClr>
                </a:solidFill>
                <a:latin typeface="Comic Sans MS" pitchFamily="66" charset="0"/>
              </a:rPr>
              <a:t>Surface area to volume ratio</a:t>
            </a:r>
          </a:p>
        </p:txBody>
      </p:sp>
      <p:pic>
        <p:nvPicPr>
          <p:cNvPr id="3074" name="Picture 2"/>
          <p:cNvPicPr>
            <a:picLocks noChangeAspect="1" noChangeArrowheads="1"/>
          </p:cNvPicPr>
          <p:nvPr/>
        </p:nvPicPr>
        <p:blipFill>
          <a:blip r:embed="rId2" cstate="print"/>
          <a:srcRect/>
          <a:stretch>
            <a:fillRect/>
          </a:stretch>
        </p:blipFill>
        <p:spPr bwMode="auto">
          <a:xfrm>
            <a:off x="2057400" y="2209800"/>
            <a:ext cx="6602048" cy="2867025"/>
          </a:xfrm>
          <a:prstGeom prst="rect">
            <a:avLst/>
          </a:prstGeom>
          <a:noFill/>
          <a:ln w="9525">
            <a:noFill/>
            <a:miter lim="800000"/>
            <a:headEnd/>
            <a:tailEnd/>
          </a:ln>
        </p:spPr>
      </p:pic>
      <p:sp>
        <p:nvSpPr>
          <p:cNvPr id="5" name="TextBox 4"/>
          <p:cNvSpPr txBox="1"/>
          <p:nvPr/>
        </p:nvSpPr>
        <p:spPr>
          <a:xfrm>
            <a:off x="152400" y="914400"/>
            <a:ext cx="8839200" cy="1200329"/>
          </a:xfrm>
          <a:prstGeom prst="rect">
            <a:avLst/>
          </a:prstGeom>
          <a:noFill/>
        </p:spPr>
        <p:txBody>
          <a:bodyPr wrap="square" rtlCol="0">
            <a:spAutoFit/>
          </a:bodyPr>
          <a:lstStyle/>
          <a:p>
            <a:r>
              <a:rPr lang="en-GB" dirty="0">
                <a:latin typeface="Comic Sans MS" pitchFamily="66" charset="0"/>
              </a:rPr>
              <a:t>The surface area to volume ratio of an organism is very important, it makes a difference to the way an organism can exchange substances.</a:t>
            </a:r>
          </a:p>
          <a:p>
            <a:endParaRPr lang="en-GB" dirty="0">
              <a:latin typeface="Comic Sans MS" pitchFamily="66" charset="0"/>
            </a:endParaRPr>
          </a:p>
          <a:p>
            <a:r>
              <a:rPr lang="en-GB" dirty="0">
                <a:latin typeface="Comic Sans MS" pitchFamily="66" charset="0"/>
              </a:rPr>
              <a:t>The ratio of surface area to volume falls as objects get bigger </a:t>
            </a:r>
          </a:p>
        </p:txBody>
      </p:sp>
      <p:sp>
        <p:nvSpPr>
          <p:cNvPr id="6" name="TextBox 5"/>
          <p:cNvSpPr txBox="1"/>
          <p:nvPr/>
        </p:nvSpPr>
        <p:spPr>
          <a:xfrm>
            <a:off x="2057400" y="4876800"/>
            <a:ext cx="838200" cy="381000"/>
          </a:xfrm>
          <a:prstGeom prst="rect">
            <a:avLst/>
          </a:prstGeom>
          <a:noFill/>
        </p:spPr>
        <p:txBody>
          <a:bodyPr wrap="square" rtlCol="0">
            <a:spAutoFit/>
          </a:bodyPr>
          <a:lstStyle/>
          <a:p>
            <a:r>
              <a:rPr lang="en-GB" b="1" dirty="0"/>
              <a:t>1 cm</a:t>
            </a:r>
          </a:p>
        </p:txBody>
      </p:sp>
      <p:cxnSp>
        <p:nvCxnSpPr>
          <p:cNvPr id="8" name="Straight Arrow Connector 7"/>
          <p:cNvCxnSpPr/>
          <p:nvPr/>
        </p:nvCxnSpPr>
        <p:spPr>
          <a:xfrm>
            <a:off x="2362200" y="4724400"/>
            <a:ext cx="304800" cy="2286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810000" y="4495800"/>
            <a:ext cx="762000" cy="4572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6096000" y="4267200"/>
            <a:ext cx="1143000" cy="6858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81400" y="4800600"/>
            <a:ext cx="838200" cy="381000"/>
          </a:xfrm>
          <a:prstGeom prst="rect">
            <a:avLst/>
          </a:prstGeom>
          <a:noFill/>
        </p:spPr>
        <p:txBody>
          <a:bodyPr wrap="square" rtlCol="0">
            <a:spAutoFit/>
          </a:bodyPr>
          <a:lstStyle/>
          <a:p>
            <a:r>
              <a:rPr lang="en-GB" b="1" dirty="0"/>
              <a:t>2 cm</a:t>
            </a:r>
          </a:p>
        </p:txBody>
      </p:sp>
      <p:sp>
        <p:nvSpPr>
          <p:cNvPr id="14" name="TextBox 13"/>
          <p:cNvSpPr txBox="1"/>
          <p:nvPr/>
        </p:nvSpPr>
        <p:spPr>
          <a:xfrm>
            <a:off x="6019800" y="4724400"/>
            <a:ext cx="838200" cy="381000"/>
          </a:xfrm>
          <a:prstGeom prst="rect">
            <a:avLst/>
          </a:prstGeom>
          <a:noFill/>
        </p:spPr>
        <p:txBody>
          <a:bodyPr wrap="square" rtlCol="0">
            <a:spAutoFit/>
          </a:bodyPr>
          <a:lstStyle/>
          <a:p>
            <a:r>
              <a:rPr lang="en-GB" b="1" dirty="0"/>
              <a:t>3 cm</a:t>
            </a:r>
          </a:p>
        </p:txBody>
      </p:sp>
      <p:sp>
        <p:nvSpPr>
          <p:cNvPr id="15" name="TextBox 14"/>
          <p:cNvSpPr txBox="1"/>
          <p:nvPr/>
        </p:nvSpPr>
        <p:spPr>
          <a:xfrm>
            <a:off x="1447800" y="5410200"/>
            <a:ext cx="1752600" cy="1015663"/>
          </a:xfrm>
          <a:prstGeom prst="rect">
            <a:avLst/>
          </a:prstGeom>
          <a:noFill/>
        </p:spPr>
        <p:txBody>
          <a:bodyPr wrap="square" rtlCol="0">
            <a:spAutoFit/>
          </a:bodyPr>
          <a:lstStyle/>
          <a:p>
            <a:r>
              <a:rPr lang="en-GB" sz="2000" b="1" dirty="0"/>
              <a:t>SA: </a:t>
            </a:r>
            <a:r>
              <a:rPr lang="en-GB" sz="2000" dirty="0"/>
              <a:t>6cm</a:t>
            </a:r>
            <a:r>
              <a:rPr lang="en-GB" sz="2000" baseline="30000" dirty="0"/>
              <a:t>2</a:t>
            </a:r>
          </a:p>
          <a:p>
            <a:r>
              <a:rPr lang="en-GB" sz="2000" b="1" dirty="0"/>
              <a:t>Volume</a:t>
            </a:r>
            <a:r>
              <a:rPr lang="en-GB" sz="2000" dirty="0"/>
              <a:t>: 1cm</a:t>
            </a:r>
            <a:r>
              <a:rPr lang="en-GB" sz="2000" baseline="30000" dirty="0"/>
              <a:t>3</a:t>
            </a:r>
          </a:p>
          <a:p>
            <a:r>
              <a:rPr lang="en-GB" sz="2000" b="1" dirty="0"/>
              <a:t>SA: </a:t>
            </a:r>
            <a:r>
              <a:rPr lang="en-GB" sz="2000" b="1" dirty="0" err="1"/>
              <a:t>Vol</a:t>
            </a:r>
            <a:r>
              <a:rPr lang="en-GB" sz="2000" b="1" dirty="0"/>
              <a:t> </a:t>
            </a:r>
            <a:r>
              <a:rPr lang="en-GB" sz="2000" dirty="0"/>
              <a:t>= 6:1</a:t>
            </a:r>
          </a:p>
        </p:txBody>
      </p:sp>
      <p:sp>
        <p:nvSpPr>
          <p:cNvPr id="16" name="TextBox 15"/>
          <p:cNvSpPr txBox="1"/>
          <p:nvPr/>
        </p:nvSpPr>
        <p:spPr>
          <a:xfrm>
            <a:off x="3810000" y="5410200"/>
            <a:ext cx="1752600" cy="1015663"/>
          </a:xfrm>
          <a:prstGeom prst="rect">
            <a:avLst/>
          </a:prstGeom>
          <a:noFill/>
        </p:spPr>
        <p:txBody>
          <a:bodyPr wrap="square" rtlCol="0">
            <a:spAutoFit/>
          </a:bodyPr>
          <a:lstStyle/>
          <a:p>
            <a:r>
              <a:rPr lang="en-GB" sz="2000" b="1" dirty="0"/>
              <a:t>SA: </a:t>
            </a:r>
            <a:r>
              <a:rPr lang="en-GB" sz="2000" dirty="0"/>
              <a:t>____</a:t>
            </a:r>
            <a:endParaRPr lang="en-GB" sz="2000" baseline="30000" dirty="0"/>
          </a:p>
          <a:p>
            <a:r>
              <a:rPr lang="en-GB" sz="2000" b="1" dirty="0"/>
              <a:t>Volume</a:t>
            </a:r>
            <a:r>
              <a:rPr lang="en-GB" sz="2000" dirty="0"/>
              <a:t>: ____</a:t>
            </a:r>
            <a:endParaRPr lang="en-GB" sz="2000" baseline="30000" dirty="0"/>
          </a:p>
          <a:p>
            <a:r>
              <a:rPr lang="en-GB" sz="2000" b="1" dirty="0"/>
              <a:t>SA: </a:t>
            </a:r>
            <a:r>
              <a:rPr lang="en-GB" sz="2000" b="1" dirty="0" err="1"/>
              <a:t>Vol</a:t>
            </a:r>
            <a:r>
              <a:rPr lang="en-GB" sz="2000" b="1" dirty="0"/>
              <a:t> </a:t>
            </a:r>
            <a:r>
              <a:rPr lang="en-GB" sz="2000" dirty="0"/>
              <a:t>= ____</a:t>
            </a:r>
          </a:p>
        </p:txBody>
      </p:sp>
      <p:sp>
        <p:nvSpPr>
          <p:cNvPr id="17" name="TextBox 16"/>
          <p:cNvSpPr txBox="1"/>
          <p:nvPr/>
        </p:nvSpPr>
        <p:spPr>
          <a:xfrm>
            <a:off x="6629400" y="5410200"/>
            <a:ext cx="1752600" cy="1015663"/>
          </a:xfrm>
          <a:prstGeom prst="rect">
            <a:avLst/>
          </a:prstGeom>
          <a:noFill/>
        </p:spPr>
        <p:txBody>
          <a:bodyPr wrap="square" rtlCol="0">
            <a:spAutoFit/>
          </a:bodyPr>
          <a:lstStyle/>
          <a:p>
            <a:r>
              <a:rPr lang="en-GB" sz="2000" b="1" dirty="0"/>
              <a:t>SA: </a:t>
            </a:r>
            <a:r>
              <a:rPr lang="en-GB" sz="2000" dirty="0"/>
              <a:t>____</a:t>
            </a:r>
            <a:endParaRPr lang="en-GB" sz="2000" baseline="30000" dirty="0"/>
          </a:p>
          <a:p>
            <a:r>
              <a:rPr lang="en-GB" sz="2000" b="1" dirty="0"/>
              <a:t>Volume</a:t>
            </a:r>
            <a:r>
              <a:rPr lang="en-GB" sz="2000" dirty="0"/>
              <a:t>: ____</a:t>
            </a:r>
            <a:endParaRPr lang="en-GB" sz="2000" baseline="30000" dirty="0"/>
          </a:p>
          <a:p>
            <a:r>
              <a:rPr lang="en-GB" sz="2000" b="1" dirty="0"/>
              <a:t>SA: </a:t>
            </a:r>
            <a:r>
              <a:rPr lang="en-GB" sz="2000" b="1" dirty="0" err="1"/>
              <a:t>Vol</a:t>
            </a:r>
            <a:r>
              <a:rPr lang="en-GB" sz="2000" b="1" dirty="0"/>
              <a:t> </a:t>
            </a:r>
            <a:r>
              <a:rPr lang="en-GB" sz="2000" dirty="0"/>
              <a:t>= ____</a:t>
            </a:r>
          </a:p>
        </p:txBody>
      </p:sp>
      <p:sp>
        <p:nvSpPr>
          <p:cNvPr id="18" name="TextBox 17"/>
          <p:cNvSpPr txBox="1"/>
          <p:nvPr/>
        </p:nvSpPr>
        <p:spPr>
          <a:xfrm>
            <a:off x="228600" y="2209800"/>
            <a:ext cx="3352801" cy="1200329"/>
          </a:xfrm>
          <a:prstGeom prst="rect">
            <a:avLst/>
          </a:prstGeom>
          <a:solidFill>
            <a:srgbClr val="CFF5F9"/>
          </a:solidFill>
        </p:spPr>
        <p:txBody>
          <a:bodyPr wrap="square" rtlCol="0">
            <a:spAutoFit/>
          </a:bodyPr>
          <a:lstStyle/>
          <a:p>
            <a:pPr algn="ctr"/>
            <a:r>
              <a:rPr lang="en-GB" sz="2400" b="1" dirty="0">
                <a:solidFill>
                  <a:srgbClr val="0070C0"/>
                </a:solidFill>
                <a:latin typeface="Comic Sans MS" pitchFamily="66" charset="0"/>
              </a:rPr>
              <a:t>Task</a:t>
            </a:r>
            <a:r>
              <a:rPr lang="en-GB" sz="2400" dirty="0">
                <a:latin typeface="Comic Sans MS" pitchFamily="66" charset="0"/>
              </a:rPr>
              <a:t>: Have a go at completing the values for cubes 2 &amp; 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a:stretch>
            <a:fillRect/>
          </a:stretch>
        </p:blipFill>
        <p:spPr bwMode="auto">
          <a:xfrm>
            <a:off x="1524000" y="228600"/>
            <a:ext cx="6602048" cy="2867025"/>
          </a:xfrm>
          <a:prstGeom prst="rect">
            <a:avLst/>
          </a:prstGeom>
          <a:noFill/>
          <a:ln w="9525">
            <a:noFill/>
            <a:miter lim="800000"/>
            <a:headEnd/>
            <a:tailEnd/>
          </a:ln>
        </p:spPr>
      </p:pic>
      <p:sp>
        <p:nvSpPr>
          <p:cNvPr id="5" name="TextBox 4"/>
          <p:cNvSpPr txBox="1"/>
          <p:nvPr/>
        </p:nvSpPr>
        <p:spPr>
          <a:xfrm>
            <a:off x="1524000" y="2895600"/>
            <a:ext cx="838200" cy="381000"/>
          </a:xfrm>
          <a:prstGeom prst="rect">
            <a:avLst/>
          </a:prstGeom>
          <a:noFill/>
        </p:spPr>
        <p:txBody>
          <a:bodyPr wrap="square" rtlCol="0">
            <a:spAutoFit/>
          </a:bodyPr>
          <a:lstStyle/>
          <a:p>
            <a:r>
              <a:rPr lang="en-GB" b="1" dirty="0"/>
              <a:t>1 cm</a:t>
            </a:r>
          </a:p>
        </p:txBody>
      </p:sp>
      <p:cxnSp>
        <p:nvCxnSpPr>
          <p:cNvPr id="6" name="Straight Arrow Connector 5"/>
          <p:cNvCxnSpPr/>
          <p:nvPr/>
        </p:nvCxnSpPr>
        <p:spPr>
          <a:xfrm>
            <a:off x="1828800" y="2743200"/>
            <a:ext cx="304800" cy="2286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276600" y="2514600"/>
            <a:ext cx="762000" cy="4572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562600" y="2286000"/>
            <a:ext cx="1143000" cy="685800"/>
          </a:xfrm>
          <a:prstGeom prst="straightConnector1">
            <a:avLst/>
          </a:prstGeom>
          <a:ln w="127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048000" y="2819400"/>
            <a:ext cx="838200" cy="381000"/>
          </a:xfrm>
          <a:prstGeom prst="rect">
            <a:avLst/>
          </a:prstGeom>
          <a:noFill/>
        </p:spPr>
        <p:txBody>
          <a:bodyPr wrap="square" rtlCol="0">
            <a:spAutoFit/>
          </a:bodyPr>
          <a:lstStyle/>
          <a:p>
            <a:r>
              <a:rPr lang="en-GB" b="1" dirty="0"/>
              <a:t>2 cm</a:t>
            </a:r>
          </a:p>
        </p:txBody>
      </p:sp>
      <p:sp>
        <p:nvSpPr>
          <p:cNvPr id="10" name="TextBox 9"/>
          <p:cNvSpPr txBox="1"/>
          <p:nvPr/>
        </p:nvSpPr>
        <p:spPr>
          <a:xfrm>
            <a:off x="5486400" y="2743200"/>
            <a:ext cx="838200" cy="381000"/>
          </a:xfrm>
          <a:prstGeom prst="rect">
            <a:avLst/>
          </a:prstGeom>
          <a:noFill/>
        </p:spPr>
        <p:txBody>
          <a:bodyPr wrap="square" rtlCol="0">
            <a:spAutoFit/>
          </a:bodyPr>
          <a:lstStyle/>
          <a:p>
            <a:r>
              <a:rPr lang="en-GB" b="1" dirty="0"/>
              <a:t>3 cm</a:t>
            </a:r>
          </a:p>
        </p:txBody>
      </p:sp>
      <p:sp>
        <p:nvSpPr>
          <p:cNvPr id="11" name="TextBox 10"/>
          <p:cNvSpPr txBox="1"/>
          <p:nvPr/>
        </p:nvSpPr>
        <p:spPr>
          <a:xfrm>
            <a:off x="914400" y="3429000"/>
            <a:ext cx="1752600" cy="1015663"/>
          </a:xfrm>
          <a:prstGeom prst="rect">
            <a:avLst/>
          </a:prstGeom>
          <a:noFill/>
        </p:spPr>
        <p:txBody>
          <a:bodyPr wrap="square" rtlCol="0">
            <a:spAutoFit/>
          </a:bodyPr>
          <a:lstStyle/>
          <a:p>
            <a:r>
              <a:rPr lang="en-GB" sz="2000" b="1" dirty="0"/>
              <a:t>SA: </a:t>
            </a:r>
            <a:r>
              <a:rPr lang="en-GB" sz="2000" dirty="0"/>
              <a:t>6cm</a:t>
            </a:r>
            <a:r>
              <a:rPr lang="en-GB" sz="2000" baseline="30000" dirty="0"/>
              <a:t>2</a:t>
            </a:r>
          </a:p>
          <a:p>
            <a:r>
              <a:rPr lang="en-GB" sz="2000" b="1" dirty="0"/>
              <a:t>Volume</a:t>
            </a:r>
            <a:r>
              <a:rPr lang="en-GB" sz="2000" dirty="0"/>
              <a:t>: 1cm</a:t>
            </a:r>
            <a:r>
              <a:rPr lang="en-GB" sz="2000" baseline="30000" dirty="0"/>
              <a:t>3</a:t>
            </a:r>
          </a:p>
          <a:p>
            <a:r>
              <a:rPr lang="en-GB" sz="2000" b="1" dirty="0"/>
              <a:t>SA: </a:t>
            </a:r>
            <a:r>
              <a:rPr lang="en-GB" sz="2000" b="1" dirty="0" err="1"/>
              <a:t>Vol</a:t>
            </a:r>
            <a:r>
              <a:rPr lang="en-GB" sz="2000" b="1" dirty="0"/>
              <a:t> </a:t>
            </a:r>
            <a:r>
              <a:rPr lang="en-GB" sz="2000" dirty="0"/>
              <a:t>= 6:1</a:t>
            </a:r>
          </a:p>
        </p:txBody>
      </p:sp>
      <p:sp>
        <p:nvSpPr>
          <p:cNvPr id="12" name="TextBox 11"/>
          <p:cNvSpPr txBox="1"/>
          <p:nvPr/>
        </p:nvSpPr>
        <p:spPr>
          <a:xfrm>
            <a:off x="3276600" y="3429000"/>
            <a:ext cx="1752600" cy="1015663"/>
          </a:xfrm>
          <a:prstGeom prst="rect">
            <a:avLst/>
          </a:prstGeom>
          <a:noFill/>
        </p:spPr>
        <p:txBody>
          <a:bodyPr wrap="square" rtlCol="0">
            <a:spAutoFit/>
          </a:bodyPr>
          <a:lstStyle/>
          <a:p>
            <a:r>
              <a:rPr lang="en-GB" sz="2000" b="1" dirty="0"/>
              <a:t>SA: </a:t>
            </a:r>
            <a:r>
              <a:rPr lang="en-GB" sz="2000" dirty="0"/>
              <a:t>24cm</a:t>
            </a:r>
            <a:r>
              <a:rPr lang="en-GB" sz="2000" baseline="30000" dirty="0"/>
              <a:t>2</a:t>
            </a:r>
          </a:p>
          <a:p>
            <a:r>
              <a:rPr lang="en-GB" sz="2000" b="1" dirty="0"/>
              <a:t>Volume</a:t>
            </a:r>
            <a:r>
              <a:rPr lang="en-GB" sz="2000" dirty="0"/>
              <a:t>: 8cm</a:t>
            </a:r>
            <a:r>
              <a:rPr lang="en-GB" sz="2000" baseline="30000" dirty="0"/>
              <a:t>3</a:t>
            </a:r>
          </a:p>
          <a:p>
            <a:r>
              <a:rPr lang="en-GB" sz="2000" b="1" dirty="0"/>
              <a:t>SA: </a:t>
            </a:r>
            <a:r>
              <a:rPr lang="en-GB" sz="2000" b="1" dirty="0" err="1"/>
              <a:t>Vol</a:t>
            </a:r>
            <a:r>
              <a:rPr lang="en-GB" sz="2000" b="1" dirty="0"/>
              <a:t> </a:t>
            </a:r>
            <a:r>
              <a:rPr lang="en-GB" sz="2000" dirty="0"/>
              <a:t>= 3:1</a:t>
            </a:r>
          </a:p>
        </p:txBody>
      </p:sp>
      <p:sp>
        <p:nvSpPr>
          <p:cNvPr id="13" name="TextBox 12"/>
          <p:cNvSpPr txBox="1"/>
          <p:nvPr/>
        </p:nvSpPr>
        <p:spPr>
          <a:xfrm>
            <a:off x="6096000" y="3429000"/>
            <a:ext cx="1905000" cy="1015663"/>
          </a:xfrm>
          <a:prstGeom prst="rect">
            <a:avLst/>
          </a:prstGeom>
          <a:noFill/>
        </p:spPr>
        <p:txBody>
          <a:bodyPr wrap="square" rtlCol="0">
            <a:spAutoFit/>
          </a:bodyPr>
          <a:lstStyle/>
          <a:p>
            <a:r>
              <a:rPr lang="en-GB" sz="2000" b="1" dirty="0"/>
              <a:t>SA: </a:t>
            </a:r>
            <a:r>
              <a:rPr lang="en-GB" sz="2000" dirty="0"/>
              <a:t>54cm</a:t>
            </a:r>
            <a:r>
              <a:rPr lang="en-GB" sz="2000" baseline="30000" dirty="0"/>
              <a:t>2</a:t>
            </a:r>
          </a:p>
          <a:p>
            <a:r>
              <a:rPr lang="en-GB" sz="2000" b="1" dirty="0"/>
              <a:t>Volume</a:t>
            </a:r>
            <a:r>
              <a:rPr lang="en-GB" sz="2000" dirty="0"/>
              <a:t>: 27cm</a:t>
            </a:r>
            <a:r>
              <a:rPr lang="en-GB" sz="2000" baseline="30000" dirty="0"/>
              <a:t>3</a:t>
            </a:r>
          </a:p>
          <a:p>
            <a:r>
              <a:rPr lang="en-GB" sz="2000" b="1" dirty="0"/>
              <a:t>SA: </a:t>
            </a:r>
            <a:r>
              <a:rPr lang="en-GB" sz="2000" b="1" dirty="0" err="1"/>
              <a:t>Vol</a:t>
            </a:r>
            <a:r>
              <a:rPr lang="en-GB" sz="2000" b="1" dirty="0"/>
              <a:t> </a:t>
            </a:r>
            <a:r>
              <a:rPr lang="en-GB" sz="2000" dirty="0"/>
              <a:t>= 2:1</a:t>
            </a:r>
          </a:p>
        </p:txBody>
      </p:sp>
      <p:sp>
        <p:nvSpPr>
          <p:cNvPr id="15" name="Right Arrow 14"/>
          <p:cNvSpPr/>
          <p:nvPr/>
        </p:nvSpPr>
        <p:spPr>
          <a:xfrm>
            <a:off x="990600" y="4572000"/>
            <a:ext cx="7162800" cy="457200"/>
          </a:xfrm>
          <a:prstGeom prst="rightArrow">
            <a:avLst/>
          </a:prstGeom>
          <a:solidFill>
            <a:srgbClr val="CFF5F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52400" y="5105400"/>
            <a:ext cx="8839200" cy="1631216"/>
          </a:xfrm>
          <a:prstGeom prst="rect">
            <a:avLst/>
          </a:prstGeom>
          <a:noFill/>
        </p:spPr>
        <p:txBody>
          <a:bodyPr wrap="square" rtlCol="0">
            <a:spAutoFit/>
          </a:bodyPr>
          <a:lstStyle/>
          <a:p>
            <a:pPr algn="ctr"/>
            <a:r>
              <a:rPr lang="en-GB" sz="2000" dirty="0">
                <a:latin typeface="Comic Sans MS" pitchFamily="66" charset="0"/>
              </a:rPr>
              <a:t>As organisms get bigger, the surface area to volume ratio falls. </a:t>
            </a:r>
          </a:p>
          <a:p>
            <a:pPr algn="ctr"/>
            <a:endParaRPr lang="en-GB" sz="2000" dirty="0">
              <a:latin typeface="Comic Sans MS" pitchFamily="66" charset="0"/>
            </a:endParaRPr>
          </a:p>
          <a:p>
            <a:pPr algn="ctr"/>
            <a:r>
              <a:rPr lang="en-GB" sz="2000" dirty="0">
                <a:latin typeface="Comic Sans MS" pitchFamily="66" charset="0"/>
              </a:rPr>
              <a:t>As the distances between the centre of the organism and the surface get bigger, simple diffusion is no longer enough to exchange materials between cells and the environment.</a:t>
            </a:r>
          </a:p>
        </p:txBody>
      </p:sp>
      <p:sp>
        <p:nvSpPr>
          <p:cNvPr id="18" name="TextBox 17"/>
          <p:cNvSpPr txBox="1"/>
          <p:nvPr/>
        </p:nvSpPr>
        <p:spPr>
          <a:xfrm>
            <a:off x="228600" y="228600"/>
            <a:ext cx="3886200" cy="584775"/>
          </a:xfrm>
          <a:prstGeom prst="rect">
            <a:avLst/>
          </a:prstGeom>
          <a:noFill/>
        </p:spPr>
        <p:txBody>
          <a:bodyPr wrap="square" rtlCol="0">
            <a:spAutoFit/>
          </a:bodyPr>
          <a:lstStyle/>
          <a:p>
            <a:r>
              <a:rPr lang="en-GB" sz="3200" dirty="0">
                <a:solidFill>
                  <a:srgbClr val="FF0000"/>
                </a:solidFill>
                <a:latin typeface="Comic Sans MS" pitchFamily="66" charset="0"/>
              </a:rPr>
              <a:t>Self-assessment:</a:t>
            </a:r>
          </a:p>
        </p:txBody>
      </p:sp>
      <p:sp>
        <p:nvSpPr>
          <p:cNvPr id="17" name="Rectangle 16"/>
          <p:cNvSpPr/>
          <p:nvPr/>
        </p:nvSpPr>
        <p:spPr>
          <a:xfrm>
            <a:off x="3200400" y="3429000"/>
            <a:ext cx="18288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p:nvSpPr>
        <p:spPr>
          <a:xfrm>
            <a:off x="6019800" y="3429000"/>
            <a:ext cx="1828800" cy="990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04801"/>
            <a:ext cx="8229600" cy="685800"/>
          </a:xfrm>
        </p:spPr>
        <p:txBody>
          <a:bodyPr/>
          <a:lstStyle/>
          <a:p>
            <a:pPr algn="ctr">
              <a:buNone/>
            </a:pPr>
            <a:r>
              <a:rPr lang="en-GB" dirty="0">
                <a:latin typeface="Comic Sans MS" pitchFamily="66" charset="0"/>
              </a:rPr>
              <a:t>Adaptations for exchanging materials</a:t>
            </a:r>
          </a:p>
        </p:txBody>
      </p:sp>
      <p:sp>
        <p:nvSpPr>
          <p:cNvPr id="7" name="TextBox 6"/>
          <p:cNvSpPr txBox="1"/>
          <p:nvPr/>
        </p:nvSpPr>
        <p:spPr>
          <a:xfrm>
            <a:off x="304800" y="4572000"/>
            <a:ext cx="8534400" cy="1446550"/>
          </a:xfrm>
          <a:prstGeom prst="rect">
            <a:avLst/>
          </a:prstGeom>
          <a:solidFill>
            <a:srgbClr val="D2FAE8"/>
          </a:solidFill>
        </p:spPr>
        <p:txBody>
          <a:bodyPr wrap="square" rtlCol="0">
            <a:spAutoFit/>
          </a:bodyPr>
          <a:lstStyle/>
          <a:p>
            <a:pPr algn="ctr"/>
            <a:r>
              <a:rPr lang="en-GB" sz="3200" b="1" dirty="0">
                <a:solidFill>
                  <a:srgbClr val="0070C0"/>
                </a:solidFill>
                <a:latin typeface="Comic Sans MS" pitchFamily="66" charset="0"/>
              </a:rPr>
              <a:t>Think &gt; Pair &gt; Share</a:t>
            </a:r>
            <a:r>
              <a:rPr lang="en-GB" sz="2800" dirty="0">
                <a:latin typeface="Comic Sans MS" pitchFamily="66" charset="0"/>
              </a:rPr>
              <a:t>: Think about the images above, how might they be adapted to exchange substances? Share you ideas with your partner! </a:t>
            </a:r>
          </a:p>
        </p:txBody>
      </p:sp>
      <p:pic>
        <p:nvPicPr>
          <p:cNvPr id="10242" name="Picture 2" descr="Image result for alveoli"/>
          <p:cNvPicPr>
            <a:picLocks noChangeAspect="1" noChangeArrowheads="1"/>
          </p:cNvPicPr>
          <p:nvPr/>
        </p:nvPicPr>
        <p:blipFill>
          <a:blip r:embed="rId3" cstate="print"/>
          <a:srcRect/>
          <a:stretch>
            <a:fillRect/>
          </a:stretch>
        </p:blipFill>
        <p:spPr bwMode="auto">
          <a:xfrm>
            <a:off x="6248400" y="1524000"/>
            <a:ext cx="2636008" cy="2209800"/>
          </a:xfrm>
          <a:prstGeom prst="rect">
            <a:avLst/>
          </a:prstGeom>
          <a:noFill/>
        </p:spPr>
      </p:pic>
      <p:pic>
        <p:nvPicPr>
          <p:cNvPr id="10243" name="Picture 3"/>
          <p:cNvPicPr>
            <a:picLocks noChangeAspect="1" noChangeArrowheads="1"/>
          </p:cNvPicPr>
          <p:nvPr/>
        </p:nvPicPr>
        <p:blipFill>
          <a:blip r:embed="rId4" cstate="print"/>
          <a:srcRect/>
          <a:stretch>
            <a:fillRect/>
          </a:stretch>
        </p:blipFill>
        <p:spPr bwMode="auto">
          <a:xfrm>
            <a:off x="3352800" y="1371600"/>
            <a:ext cx="2819400" cy="2365593"/>
          </a:xfrm>
          <a:prstGeom prst="rect">
            <a:avLst/>
          </a:prstGeom>
          <a:noFill/>
          <a:ln w="9525">
            <a:noFill/>
            <a:miter lim="800000"/>
            <a:headEnd/>
            <a:tailEnd/>
          </a:ln>
        </p:spPr>
      </p:pic>
      <p:pic>
        <p:nvPicPr>
          <p:cNvPr id="10245" name="Picture 5" descr="undefined"/>
          <p:cNvPicPr>
            <a:picLocks noChangeAspect="1" noChangeArrowheads="1"/>
          </p:cNvPicPr>
          <p:nvPr/>
        </p:nvPicPr>
        <p:blipFill>
          <a:blip r:embed="rId5" cstate="print"/>
          <a:srcRect/>
          <a:stretch>
            <a:fillRect/>
          </a:stretch>
        </p:blipFill>
        <p:spPr bwMode="auto">
          <a:xfrm>
            <a:off x="152400" y="1524000"/>
            <a:ext cx="2970349" cy="19812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228600"/>
            <a:ext cx="8763000" cy="3539430"/>
          </a:xfrm>
          <a:prstGeom prst="rect">
            <a:avLst/>
          </a:prstGeom>
          <a:noFill/>
        </p:spPr>
        <p:txBody>
          <a:bodyPr wrap="square" rtlCol="0">
            <a:spAutoFit/>
          </a:bodyPr>
          <a:lstStyle/>
          <a:p>
            <a:r>
              <a:rPr lang="en-GB" sz="2800" dirty="0">
                <a:latin typeface="Comic Sans MS" pitchFamily="66" charset="0"/>
              </a:rPr>
              <a:t>Some common features of an exchange surface are the following:</a:t>
            </a:r>
          </a:p>
          <a:p>
            <a:endParaRPr lang="en-GB" sz="2400" dirty="0">
              <a:latin typeface="Comic Sans MS" pitchFamily="66" charset="0"/>
            </a:endParaRPr>
          </a:p>
          <a:p>
            <a:pPr marL="514350" indent="-514350">
              <a:buAutoNum type="arabicPeriod"/>
            </a:pPr>
            <a:r>
              <a:rPr lang="en-GB" sz="2000" dirty="0">
                <a:latin typeface="Comic Sans MS" pitchFamily="66" charset="0"/>
              </a:rPr>
              <a:t>A </a:t>
            </a:r>
            <a:r>
              <a:rPr lang="en-GB" sz="2000" u="sng" dirty="0">
                <a:latin typeface="Comic Sans MS" pitchFamily="66" charset="0"/>
              </a:rPr>
              <a:t>large surface area </a:t>
            </a:r>
            <a:r>
              <a:rPr lang="en-GB" sz="2000" dirty="0">
                <a:latin typeface="Comic Sans MS" pitchFamily="66" charset="0"/>
              </a:rPr>
              <a:t>over which exchange can take place</a:t>
            </a:r>
          </a:p>
          <a:p>
            <a:pPr marL="514350" indent="-514350">
              <a:buAutoNum type="arabicPeriod"/>
            </a:pPr>
            <a:r>
              <a:rPr lang="en-GB" sz="2000" dirty="0">
                <a:latin typeface="Comic Sans MS" pitchFamily="66" charset="0"/>
              </a:rPr>
              <a:t>A </a:t>
            </a:r>
            <a:r>
              <a:rPr lang="en-GB" sz="2000" u="sng" dirty="0">
                <a:latin typeface="Comic Sans MS" pitchFamily="66" charset="0"/>
              </a:rPr>
              <a:t>thin membrane or being thin </a:t>
            </a:r>
            <a:r>
              <a:rPr lang="en-GB" sz="2000" dirty="0">
                <a:latin typeface="Comic Sans MS" pitchFamily="66" charset="0"/>
              </a:rPr>
              <a:t>to provide a short diffusion path</a:t>
            </a:r>
          </a:p>
          <a:p>
            <a:pPr marL="514350" indent="-514350">
              <a:buAutoNum type="arabicPeriod"/>
            </a:pPr>
            <a:r>
              <a:rPr lang="en-GB" sz="2000" dirty="0">
                <a:latin typeface="Comic Sans MS" pitchFamily="66" charset="0"/>
              </a:rPr>
              <a:t>In animals, an </a:t>
            </a:r>
            <a:r>
              <a:rPr lang="en-GB" sz="2000" u="sng" dirty="0">
                <a:latin typeface="Comic Sans MS" pitchFamily="66" charset="0"/>
              </a:rPr>
              <a:t>efficient blood supply </a:t>
            </a:r>
            <a:r>
              <a:rPr lang="en-GB" sz="2000" dirty="0">
                <a:latin typeface="Comic Sans MS" pitchFamily="66" charset="0"/>
              </a:rPr>
              <a:t>moves the diffusing substances away from the exchange surface to maintain a steep concentration gradient. </a:t>
            </a:r>
          </a:p>
          <a:p>
            <a:pPr marL="514350" indent="-514350">
              <a:buAutoNum type="arabicPeriod"/>
            </a:pPr>
            <a:r>
              <a:rPr lang="en-GB" sz="2000" dirty="0">
                <a:latin typeface="Comic Sans MS" pitchFamily="66" charset="0"/>
              </a:rPr>
              <a:t>In animals, </a:t>
            </a:r>
            <a:r>
              <a:rPr lang="en-GB" sz="2000" u="sng" dirty="0">
                <a:latin typeface="Comic Sans MS" pitchFamily="66" charset="0"/>
              </a:rPr>
              <a:t>being ventilated </a:t>
            </a:r>
            <a:r>
              <a:rPr lang="en-GB" sz="2000" dirty="0">
                <a:latin typeface="Comic Sans MS" pitchFamily="66" charset="0"/>
              </a:rPr>
              <a:t>makes gas exchange more efficient by maintaining a steep concentration gradient.</a:t>
            </a:r>
          </a:p>
        </p:txBody>
      </p:sp>
      <p:pic>
        <p:nvPicPr>
          <p:cNvPr id="8" name="Picture 2" descr="Image result for alveoli"/>
          <p:cNvPicPr>
            <a:picLocks noChangeAspect="1" noChangeArrowheads="1"/>
          </p:cNvPicPr>
          <p:nvPr/>
        </p:nvPicPr>
        <p:blipFill>
          <a:blip r:embed="rId3" cstate="print"/>
          <a:srcRect/>
          <a:stretch>
            <a:fillRect/>
          </a:stretch>
        </p:blipFill>
        <p:spPr bwMode="auto">
          <a:xfrm>
            <a:off x="6324600" y="4038600"/>
            <a:ext cx="2636008" cy="2209800"/>
          </a:xfrm>
          <a:prstGeom prst="rect">
            <a:avLst/>
          </a:prstGeom>
          <a:noFill/>
        </p:spPr>
      </p:pic>
      <p:pic>
        <p:nvPicPr>
          <p:cNvPr id="9" name="Picture 3"/>
          <p:cNvPicPr>
            <a:picLocks noChangeAspect="1" noChangeArrowheads="1"/>
          </p:cNvPicPr>
          <p:nvPr/>
        </p:nvPicPr>
        <p:blipFill>
          <a:blip r:embed="rId4" cstate="print"/>
          <a:srcRect/>
          <a:stretch>
            <a:fillRect/>
          </a:stretch>
        </p:blipFill>
        <p:spPr bwMode="auto">
          <a:xfrm>
            <a:off x="3429000" y="3886200"/>
            <a:ext cx="2819400" cy="2365593"/>
          </a:xfrm>
          <a:prstGeom prst="rect">
            <a:avLst/>
          </a:prstGeom>
          <a:noFill/>
          <a:ln w="9525">
            <a:noFill/>
            <a:miter lim="800000"/>
            <a:headEnd/>
            <a:tailEnd/>
          </a:ln>
        </p:spPr>
      </p:pic>
      <p:pic>
        <p:nvPicPr>
          <p:cNvPr id="10" name="Picture 5" descr="undefined"/>
          <p:cNvPicPr>
            <a:picLocks noChangeAspect="1" noChangeArrowheads="1"/>
          </p:cNvPicPr>
          <p:nvPr/>
        </p:nvPicPr>
        <p:blipFill>
          <a:blip r:embed="rId5" cstate="print"/>
          <a:srcRect/>
          <a:stretch>
            <a:fillRect/>
          </a:stretch>
        </p:blipFill>
        <p:spPr bwMode="auto">
          <a:xfrm>
            <a:off x="228600" y="4038600"/>
            <a:ext cx="2970349" cy="1981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down)">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down)">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down)">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down)">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746462"/>
            <a:ext cx="4495800" cy="5940088"/>
          </a:xfrm>
          <a:prstGeom prst="rect">
            <a:avLst/>
          </a:prstGeom>
          <a:solidFill>
            <a:schemeClr val="tx2">
              <a:lumMod val="20000"/>
              <a:lumOff val="80000"/>
            </a:schemeClr>
          </a:solidFill>
        </p:spPr>
        <p:txBody>
          <a:bodyPr wrap="square">
            <a:spAutoFit/>
          </a:bodyPr>
          <a:lstStyle/>
          <a:p>
            <a:pPr algn="ctr"/>
            <a:r>
              <a:rPr lang="en-GB" sz="1900" b="1" dirty="0" err="1">
                <a:solidFill>
                  <a:srgbClr val="002060"/>
                </a:solidFill>
              </a:rPr>
              <a:t>Villi</a:t>
            </a:r>
            <a:r>
              <a:rPr lang="en-GB" sz="1900" b="1" dirty="0">
                <a:solidFill>
                  <a:srgbClr val="002060"/>
                </a:solidFill>
              </a:rPr>
              <a:t> – Structure and function</a:t>
            </a:r>
          </a:p>
          <a:p>
            <a:endParaRPr lang="en-GB" sz="1900" b="1" dirty="0">
              <a:solidFill>
                <a:srgbClr val="002060"/>
              </a:solidFill>
            </a:endParaRPr>
          </a:p>
          <a:p>
            <a:pPr>
              <a:buFont typeface="Arial" panose="020B0604020202020204" pitchFamily="34" charset="0"/>
              <a:buAutoNum type="arabicPeriod"/>
            </a:pPr>
            <a:r>
              <a:rPr lang="en-GB" sz="1900" dirty="0">
                <a:solidFill>
                  <a:srgbClr val="002060"/>
                </a:solidFill>
              </a:rPr>
              <a:t> What are </a:t>
            </a:r>
            <a:r>
              <a:rPr lang="en-GB" sz="1900" dirty="0" err="1">
                <a:solidFill>
                  <a:srgbClr val="002060"/>
                </a:solidFill>
              </a:rPr>
              <a:t>villi</a:t>
            </a:r>
            <a:r>
              <a:rPr lang="en-GB" sz="1900" dirty="0">
                <a:solidFill>
                  <a:srgbClr val="002060"/>
                </a:solidFill>
              </a:rPr>
              <a:t> and where are they found? </a:t>
            </a:r>
          </a:p>
          <a:p>
            <a:pPr>
              <a:buFont typeface="Arial" panose="020B0604020202020204" pitchFamily="34" charset="0"/>
              <a:buAutoNum type="arabicPeriod"/>
            </a:pPr>
            <a:endParaRPr lang="en-GB" sz="1900" dirty="0">
              <a:solidFill>
                <a:srgbClr val="002060"/>
              </a:solidFill>
            </a:endParaRPr>
          </a:p>
          <a:p>
            <a:pPr>
              <a:buFont typeface="Arial" panose="020B0604020202020204" pitchFamily="34" charset="0"/>
              <a:buAutoNum type="arabicPeriod"/>
            </a:pPr>
            <a:r>
              <a:rPr lang="en-GB" sz="1900" dirty="0">
                <a:solidFill>
                  <a:srgbClr val="002060"/>
                </a:solidFill>
              </a:rPr>
              <a:t> Draw and label a diagram of a </a:t>
            </a:r>
            <a:r>
              <a:rPr lang="en-GB" sz="1900" dirty="0" err="1">
                <a:solidFill>
                  <a:srgbClr val="002060"/>
                </a:solidFill>
              </a:rPr>
              <a:t>villi</a:t>
            </a:r>
            <a:r>
              <a:rPr lang="en-GB" sz="1900" dirty="0">
                <a:solidFill>
                  <a:srgbClr val="002060"/>
                </a:solidFill>
              </a:rPr>
              <a:t> to clearly show three structural features which enable it to carry out it’s function</a:t>
            </a:r>
          </a:p>
          <a:p>
            <a:pPr>
              <a:buFont typeface="Arial" panose="020B0604020202020204" pitchFamily="34" charset="0"/>
              <a:buAutoNum type="arabicPeriod"/>
            </a:pPr>
            <a:endParaRPr lang="en-GB" sz="1900" dirty="0">
              <a:solidFill>
                <a:srgbClr val="002060"/>
              </a:solidFill>
            </a:endParaRPr>
          </a:p>
          <a:p>
            <a:pPr>
              <a:buFont typeface="Arial" panose="020B0604020202020204" pitchFamily="34" charset="0"/>
              <a:buAutoNum type="arabicPeriod"/>
            </a:pPr>
            <a:r>
              <a:rPr lang="en-GB" sz="1900" dirty="0">
                <a:solidFill>
                  <a:srgbClr val="002060"/>
                </a:solidFill>
              </a:rPr>
              <a:t> Muscles, in the walls of the small intestine, keep the food inside it moving along. Blood, flowing in the capillaries inside the </a:t>
            </a:r>
            <a:r>
              <a:rPr lang="en-GB" sz="1900" dirty="0" err="1">
                <a:solidFill>
                  <a:srgbClr val="002060"/>
                </a:solidFill>
              </a:rPr>
              <a:t>villi</a:t>
            </a:r>
            <a:r>
              <a:rPr lang="en-GB" sz="1900" dirty="0">
                <a:solidFill>
                  <a:srgbClr val="002060"/>
                </a:solidFill>
              </a:rPr>
              <a:t>, keeps taking absorbed nutrients away. How do these two processes maintain a diffusion gradient for nutrients, so they keep diffusing from the intestine and into the blood?</a:t>
            </a:r>
          </a:p>
          <a:p>
            <a:endParaRPr lang="en-GB" sz="1900" dirty="0">
              <a:solidFill>
                <a:srgbClr val="002060"/>
              </a:solidFill>
            </a:endParaRPr>
          </a:p>
          <a:p>
            <a:pPr algn="ctr"/>
            <a:r>
              <a:rPr lang="en-GB" sz="1900" b="1" dirty="0">
                <a:solidFill>
                  <a:srgbClr val="002060"/>
                </a:solidFill>
              </a:rPr>
              <a:t>Challenge: </a:t>
            </a:r>
            <a:r>
              <a:rPr lang="en-GB" sz="1900" dirty="0">
                <a:solidFill>
                  <a:srgbClr val="002060"/>
                </a:solidFill>
              </a:rPr>
              <a:t>Read through the ‘Stop and think..’ box on your worksheet, discuss with your peers and note down your ideas.</a:t>
            </a:r>
            <a:r>
              <a:rPr lang="en-GB" sz="1900" b="1" dirty="0">
                <a:solidFill>
                  <a:srgbClr val="002060"/>
                </a:solidFill>
              </a:rPr>
              <a:t> </a:t>
            </a:r>
          </a:p>
        </p:txBody>
      </p:sp>
      <p:sp>
        <p:nvSpPr>
          <p:cNvPr id="5" name="Subtitle 2"/>
          <p:cNvSpPr txBox="1">
            <a:spLocks/>
          </p:cNvSpPr>
          <p:nvPr/>
        </p:nvSpPr>
        <p:spPr>
          <a:xfrm>
            <a:off x="2060721" y="3486150"/>
            <a:ext cx="4911579" cy="3200400"/>
          </a:xfrm>
          <a:prstGeom prst="rect">
            <a:avLst/>
          </a:prstGeom>
        </p:spPr>
        <p:txBody>
          <a:bodyPr vert="horz" lIns="68580" tIns="34290" rIns="68580" bIns="3429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None/>
            </a:pPr>
            <a:endParaRPr lang="en-GB" sz="1200" dirty="0">
              <a:solidFill>
                <a:srgbClr val="002060"/>
              </a:solidFill>
              <a:latin typeface="Arial Rounded MT Bold" panose="020F0704030504030204" pitchFamily="34" charset="0"/>
            </a:endParaRPr>
          </a:p>
          <a:p>
            <a:endParaRPr lang="en-GB" sz="1200" dirty="0">
              <a:solidFill>
                <a:srgbClr val="002060"/>
              </a:solidFill>
              <a:latin typeface="Arial Rounded MT Bold" panose="020F0704030504030204" pitchFamily="34" charset="0"/>
            </a:endParaRPr>
          </a:p>
          <a:p>
            <a:endParaRPr lang="en-GB" sz="1200" dirty="0">
              <a:solidFill>
                <a:srgbClr val="002060"/>
              </a:solidFill>
              <a:latin typeface="Arial Rounded MT Bold" panose="020F0704030504030204" pitchFamily="34" charset="0"/>
            </a:endParaRPr>
          </a:p>
          <a:p>
            <a:endParaRPr lang="en-GB" sz="1200" dirty="0">
              <a:solidFill>
                <a:srgbClr val="002060"/>
              </a:solidFill>
              <a:latin typeface="Arial Rounded MT Bold" panose="020F0704030504030204" pitchFamily="34" charset="0"/>
            </a:endParaRPr>
          </a:p>
        </p:txBody>
      </p:sp>
      <p:sp>
        <p:nvSpPr>
          <p:cNvPr id="2" name="Rectangle 1">
            <a:extLst>
              <a:ext uri="{FF2B5EF4-FFF2-40B4-BE49-F238E27FC236}">
                <a16:creationId xmlns:a16="http://schemas.microsoft.com/office/drawing/2014/main" id="{868308B2-0DA3-4C90-AFC3-C48327D6360F}"/>
              </a:ext>
            </a:extLst>
          </p:cNvPr>
          <p:cNvSpPr/>
          <p:nvPr/>
        </p:nvSpPr>
        <p:spPr>
          <a:xfrm>
            <a:off x="4724400" y="746462"/>
            <a:ext cx="4267200" cy="5940088"/>
          </a:xfrm>
          <a:prstGeom prst="rect">
            <a:avLst/>
          </a:prstGeom>
          <a:solidFill>
            <a:schemeClr val="accent3">
              <a:lumMod val="40000"/>
              <a:lumOff val="60000"/>
            </a:schemeClr>
          </a:solidFill>
        </p:spPr>
        <p:txBody>
          <a:bodyPr wrap="square">
            <a:spAutoFit/>
          </a:bodyPr>
          <a:lstStyle/>
          <a:p>
            <a:pPr algn="ctr"/>
            <a:r>
              <a:rPr lang="en-GB" sz="2000" b="1" dirty="0">
                <a:solidFill>
                  <a:srgbClr val="002060"/>
                </a:solidFill>
              </a:rPr>
              <a:t>Alveoli  – Structure and function</a:t>
            </a:r>
          </a:p>
          <a:p>
            <a:endParaRPr lang="en-GB" sz="2000" b="1" dirty="0">
              <a:solidFill>
                <a:srgbClr val="002060"/>
              </a:solidFill>
            </a:endParaRPr>
          </a:p>
          <a:p>
            <a:pPr>
              <a:buFont typeface="Arial" panose="020B0604020202020204" pitchFamily="34" charset="0"/>
              <a:buAutoNum type="arabicPeriod"/>
            </a:pPr>
            <a:r>
              <a:rPr lang="en-GB" sz="2000" dirty="0">
                <a:solidFill>
                  <a:srgbClr val="002060"/>
                </a:solidFill>
              </a:rPr>
              <a:t>Where are alveoli found in the body? Why can they be described as an ‘exchange surface’</a:t>
            </a:r>
          </a:p>
          <a:p>
            <a:pPr>
              <a:buFont typeface="Arial" panose="020B0604020202020204" pitchFamily="34" charset="0"/>
              <a:buAutoNum type="arabicPeriod"/>
            </a:pPr>
            <a:endParaRPr lang="en-GB" sz="2000" dirty="0">
              <a:solidFill>
                <a:srgbClr val="002060"/>
              </a:solidFill>
            </a:endParaRPr>
          </a:p>
          <a:p>
            <a:pPr>
              <a:buFont typeface="Arial" panose="020B0604020202020204" pitchFamily="34" charset="0"/>
              <a:buAutoNum type="arabicPeriod"/>
            </a:pPr>
            <a:r>
              <a:rPr lang="en-GB" sz="2000" dirty="0">
                <a:solidFill>
                  <a:srgbClr val="002060"/>
                </a:solidFill>
              </a:rPr>
              <a:t>Draw and label a diagram of an alveoli to clearly show three structural features which enable it to carry out it’s function</a:t>
            </a:r>
          </a:p>
          <a:p>
            <a:pPr>
              <a:buFont typeface="Arial" panose="020B0604020202020204" pitchFamily="34" charset="0"/>
              <a:buAutoNum type="arabicPeriod"/>
            </a:pPr>
            <a:endParaRPr lang="en-GB" sz="2000" dirty="0">
              <a:solidFill>
                <a:srgbClr val="002060"/>
              </a:solidFill>
            </a:endParaRPr>
          </a:p>
          <a:p>
            <a:pPr>
              <a:buFont typeface="Arial" panose="020B0604020202020204" pitchFamily="34" charset="0"/>
              <a:buAutoNum type="arabicPeriod"/>
            </a:pPr>
            <a:r>
              <a:rPr lang="en-GB" sz="2000" dirty="0">
                <a:solidFill>
                  <a:srgbClr val="002060"/>
                </a:solidFill>
              </a:rPr>
              <a:t>What is an example of a COPD? How do these problems lead to symptoms such as breathlessness?</a:t>
            </a:r>
          </a:p>
          <a:p>
            <a:pPr>
              <a:buFont typeface="Arial" panose="020B0604020202020204" pitchFamily="34" charset="0"/>
              <a:buAutoNum type="arabicPeriod"/>
            </a:pPr>
            <a:endParaRPr lang="en-GB" sz="2000" b="1" dirty="0">
              <a:solidFill>
                <a:srgbClr val="002060"/>
              </a:solidFill>
            </a:endParaRPr>
          </a:p>
          <a:p>
            <a:r>
              <a:rPr lang="en-GB" sz="2000" b="1" dirty="0">
                <a:solidFill>
                  <a:srgbClr val="002060"/>
                </a:solidFill>
              </a:rPr>
              <a:t>Challenge: </a:t>
            </a:r>
            <a:r>
              <a:rPr lang="en-GB" sz="2000" dirty="0">
                <a:solidFill>
                  <a:srgbClr val="002060"/>
                </a:solidFill>
              </a:rPr>
              <a:t>How is a concentration gradient maintained in the alveoli to ensure efficient exchange of oxygen and carbon dioxide?</a:t>
            </a:r>
            <a:endParaRPr lang="en-GB" sz="2000" dirty="0"/>
          </a:p>
        </p:txBody>
      </p:sp>
      <p:sp>
        <p:nvSpPr>
          <p:cNvPr id="6" name="Rounded Rectangle 4">
            <a:extLst>
              <a:ext uri="{FF2B5EF4-FFF2-40B4-BE49-F238E27FC236}">
                <a16:creationId xmlns:a16="http://schemas.microsoft.com/office/drawing/2014/main" id="{5D286969-847E-4E15-8A67-F38A3889DFD4}"/>
              </a:ext>
            </a:extLst>
          </p:cNvPr>
          <p:cNvSpPr/>
          <p:nvPr/>
        </p:nvSpPr>
        <p:spPr>
          <a:xfrm>
            <a:off x="159026" y="97185"/>
            <a:ext cx="8832574" cy="588615"/>
          </a:xfrm>
          <a:prstGeom prst="roundRect">
            <a:avLst/>
          </a:prstGeom>
          <a:solidFill>
            <a:srgbClr val="D2FAE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F5678045-9ED7-4F57-B273-4AA91E81504D}"/>
              </a:ext>
            </a:extLst>
          </p:cNvPr>
          <p:cNvSpPr/>
          <p:nvPr/>
        </p:nvSpPr>
        <p:spPr>
          <a:xfrm>
            <a:off x="208722" y="171450"/>
            <a:ext cx="8935278" cy="461665"/>
          </a:xfrm>
          <a:prstGeom prst="rect">
            <a:avLst/>
          </a:prstGeom>
        </p:spPr>
        <p:txBody>
          <a:bodyPr wrap="square">
            <a:spAutoFit/>
          </a:bodyPr>
          <a:lstStyle/>
          <a:p>
            <a:r>
              <a:rPr lang="en-US" sz="2400" b="1" dirty="0">
                <a:solidFill>
                  <a:schemeClr val="accent1"/>
                </a:solidFill>
                <a:latin typeface="Comic Sans MS" panose="030F0702030302020204" pitchFamily="66" charset="0"/>
              </a:rPr>
              <a:t>Task:</a:t>
            </a:r>
            <a:r>
              <a:rPr lang="en-US" sz="2400" dirty="0"/>
              <a:t> Use information around the room to answer these questions…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88640"/>
            <a:ext cx="8856984" cy="6480720"/>
          </a:xfrm>
        </p:spPr>
        <p:txBody>
          <a:bodyPr>
            <a:normAutofit/>
          </a:bodyPr>
          <a:lstStyle/>
          <a:p>
            <a:pPr marL="0" indent="0">
              <a:buNone/>
            </a:pPr>
            <a:r>
              <a:rPr lang="en-GB" b="1" dirty="0">
                <a:solidFill>
                  <a:srgbClr val="FF0000"/>
                </a:solidFill>
                <a:latin typeface="Comic Sans MS" pitchFamily="66" charset="0"/>
                <a:cs typeface="Consolas" panose="020B0609020204030204" pitchFamily="49" charset="0"/>
              </a:rPr>
              <a:t>Peer-assess! </a:t>
            </a:r>
            <a:r>
              <a:rPr lang="en-GB" dirty="0">
                <a:solidFill>
                  <a:srgbClr val="002060"/>
                </a:solidFill>
                <a:latin typeface="Comic Sans MS" pitchFamily="66" charset="0"/>
                <a:cs typeface="Consolas" panose="020B0609020204030204" pitchFamily="49" charset="0"/>
              </a:rPr>
              <a:t>Swap your work with your partner, we are going to go through the answers. </a:t>
            </a:r>
          </a:p>
          <a:p>
            <a:pPr marL="0" indent="0">
              <a:buNone/>
            </a:pPr>
            <a:endParaRPr lang="en-GB" dirty="0">
              <a:solidFill>
                <a:srgbClr val="002060"/>
              </a:solidFill>
              <a:latin typeface="Comic Sans MS" pitchFamily="66" charset="0"/>
              <a:cs typeface="Consolas" panose="020B0609020204030204" pitchFamily="49" charset="0"/>
            </a:endParaRPr>
          </a:p>
          <a:p>
            <a:pPr marL="0" indent="0" algn="ctr">
              <a:buNone/>
            </a:pPr>
            <a:r>
              <a:rPr lang="en-GB" sz="3600" dirty="0">
                <a:solidFill>
                  <a:srgbClr val="002060"/>
                </a:solidFill>
                <a:latin typeface="Comic Sans MS" pitchFamily="66" charset="0"/>
                <a:cs typeface="Consolas" panose="020B0609020204030204" pitchFamily="49" charset="0"/>
              </a:rPr>
              <a:t>Make sure you </a:t>
            </a:r>
            <a:r>
              <a:rPr lang="en-GB" sz="3600" b="1" dirty="0">
                <a:solidFill>
                  <a:srgbClr val="002060"/>
                </a:solidFill>
                <a:latin typeface="Comic Sans MS" pitchFamily="66" charset="0"/>
                <a:cs typeface="Consolas" panose="020B0609020204030204" pitchFamily="49" charset="0"/>
              </a:rPr>
              <a:t>MARK</a:t>
            </a:r>
            <a:r>
              <a:rPr lang="en-GB" sz="3600" dirty="0">
                <a:solidFill>
                  <a:srgbClr val="002060"/>
                </a:solidFill>
                <a:latin typeface="Comic Sans MS" pitchFamily="66" charset="0"/>
                <a:cs typeface="Consolas" panose="020B0609020204030204" pitchFamily="49" charset="0"/>
              </a:rPr>
              <a:t> and </a:t>
            </a:r>
            <a:r>
              <a:rPr lang="en-GB" sz="3600" b="1" dirty="0">
                <a:solidFill>
                  <a:srgbClr val="002060"/>
                </a:solidFill>
                <a:latin typeface="Comic Sans MS" pitchFamily="66" charset="0"/>
                <a:cs typeface="Consolas" panose="020B0609020204030204" pitchFamily="49" charset="0"/>
              </a:rPr>
              <a:t>CORRECT</a:t>
            </a:r>
            <a:r>
              <a:rPr lang="en-GB" sz="3600" dirty="0">
                <a:solidFill>
                  <a:srgbClr val="002060"/>
                </a:solidFill>
                <a:latin typeface="Comic Sans MS" pitchFamily="66" charset="0"/>
                <a:cs typeface="Consolas" panose="020B0609020204030204" pitchFamily="49" charset="0"/>
              </a:rPr>
              <a:t> your partners work.</a:t>
            </a:r>
          </a:p>
          <a:p>
            <a:pPr marL="0" indent="0">
              <a:buNone/>
            </a:pPr>
            <a:endParaRPr lang="en-GB" dirty="0">
              <a:solidFill>
                <a:srgbClr val="002060"/>
              </a:solidFill>
              <a:latin typeface="Comic Sans MS" pitchFamily="66" charset="0"/>
              <a:cs typeface="Consolas" panose="020B0609020204030204" pitchFamily="49" charset="0"/>
            </a:endParaRPr>
          </a:p>
        </p:txBody>
      </p:sp>
      <p:pic>
        <p:nvPicPr>
          <p:cNvPr id="4" name="Picture 3" descr="Mark, Check, Tick, Red, Correct, Symbol, Choice, Yes"/>
          <p:cNvPicPr>
            <a:picLocks noChangeAspect="1" noChangeArrowheads="1"/>
          </p:cNvPicPr>
          <p:nvPr/>
        </p:nvPicPr>
        <p:blipFill>
          <a:blip r:embed="rId2" cstate="print"/>
          <a:srcRect/>
          <a:stretch>
            <a:fillRect/>
          </a:stretch>
        </p:blipFill>
        <p:spPr bwMode="auto">
          <a:xfrm>
            <a:off x="7772400" y="5470410"/>
            <a:ext cx="1237804" cy="1289752"/>
          </a:xfrm>
          <a:prstGeom prst="rect">
            <a:avLst/>
          </a:prstGeom>
          <a:noFill/>
        </p:spPr>
      </p:pic>
    </p:spTree>
    <p:extLst>
      <p:ext uri="{BB962C8B-B14F-4D97-AF65-F5344CB8AC3E}">
        <p14:creationId xmlns:p14="http://schemas.microsoft.com/office/powerpoint/2010/main" val="3682376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449C0A-48AD-495A-AE61-435AFEB47DE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894436A-241D-4374-9AA9-3D14511F0EF2}">
  <ds:schemaRefs>
    <ds:schemaRef ds:uri="http://schemas.microsoft.com/sharepoint/v3/contenttype/forms"/>
  </ds:schemaRefs>
</ds:datastoreItem>
</file>

<file path=customXml/itemProps3.xml><?xml version="1.0" encoding="utf-8"?>
<ds:datastoreItem xmlns:ds="http://schemas.openxmlformats.org/officeDocument/2006/customXml" ds:itemID="{21B2CAFD-0112-4538-93D8-40950CC0F9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TotalTime>
  <Words>2017</Words>
  <Application>Microsoft Office PowerPoint</Application>
  <PresentationFormat>On-screen Show (4:3)</PresentationFormat>
  <Paragraphs>211</Paragraphs>
  <Slides>19</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Aharoni</vt:lpstr>
      <vt:lpstr>Arial</vt:lpstr>
      <vt:lpstr>Arial Rounded MT Bold</vt:lpstr>
      <vt:lpstr>Bell MT</vt:lpstr>
      <vt:lpstr>Calibri</vt:lpstr>
      <vt:lpstr>Candara</vt:lpstr>
      <vt:lpstr>Comic Sans MS</vt:lpstr>
      <vt:lpstr>Consolas</vt:lpstr>
      <vt:lpstr>Office Theme</vt:lpstr>
      <vt:lpstr>Exchanging Materials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Inside an alveolus</vt:lpstr>
      <vt:lpstr>PowerPoint Presentation</vt:lpstr>
      <vt:lpstr>A cross-section of an alveolus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AQA GCSE Biology Specification</dc:title>
  <dc:creator>JodieMay</dc:creator>
  <cp:lastModifiedBy>Jessica Osmond</cp:lastModifiedBy>
  <cp:revision>16</cp:revision>
  <dcterms:created xsi:type="dcterms:W3CDTF">2017-08-24T10:19:04Z</dcterms:created>
  <dcterms:modified xsi:type="dcterms:W3CDTF">2020-09-17T10:48:01Z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