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1"/>
  </p:notesMasterIdLst>
  <p:sldIdLst>
    <p:sldId id="256" r:id="rId2"/>
    <p:sldId id="371" r:id="rId3"/>
    <p:sldId id="373" r:id="rId4"/>
    <p:sldId id="376" r:id="rId5"/>
    <p:sldId id="926" r:id="rId6"/>
    <p:sldId id="928" r:id="rId7"/>
    <p:sldId id="927" r:id="rId8"/>
    <p:sldId id="383" r:id="rId9"/>
    <p:sldId id="929" r:id="rId10"/>
    <p:sldId id="985" r:id="rId11"/>
    <p:sldId id="257" r:id="rId12"/>
    <p:sldId id="258" r:id="rId13"/>
    <p:sldId id="260" r:id="rId14"/>
    <p:sldId id="262" r:id="rId15"/>
    <p:sldId id="263" r:id="rId16"/>
    <p:sldId id="264" r:id="rId17"/>
    <p:sldId id="273" r:id="rId18"/>
    <p:sldId id="265" r:id="rId19"/>
    <p:sldId id="266" r:id="rId20"/>
    <p:sldId id="267" r:id="rId21"/>
    <p:sldId id="268" r:id="rId22"/>
    <p:sldId id="983" r:id="rId23"/>
    <p:sldId id="270" r:id="rId24"/>
    <p:sldId id="271" r:id="rId25"/>
    <p:sldId id="913" r:id="rId26"/>
    <p:sldId id="642" r:id="rId27"/>
    <p:sldId id="984" r:id="rId28"/>
    <p:sldId id="641" r:id="rId29"/>
    <p:sldId id="663" r:id="rId30"/>
    <p:sldId id="664" r:id="rId31"/>
    <p:sldId id="665" r:id="rId32"/>
    <p:sldId id="666" r:id="rId33"/>
    <p:sldId id="667" r:id="rId34"/>
    <p:sldId id="668" r:id="rId35"/>
    <p:sldId id="643" r:id="rId36"/>
    <p:sldId id="994" r:id="rId37"/>
    <p:sldId id="686" r:id="rId38"/>
    <p:sldId id="914" r:id="rId39"/>
    <p:sldId id="648" r:id="rId40"/>
    <p:sldId id="616" r:id="rId41"/>
    <p:sldId id="697" r:id="rId42"/>
    <p:sldId id="693" r:id="rId43"/>
    <p:sldId id="694" r:id="rId44"/>
    <p:sldId id="695" r:id="rId45"/>
    <p:sldId id="941" r:id="rId46"/>
    <p:sldId id="918" r:id="rId47"/>
    <p:sldId id="890" r:id="rId48"/>
    <p:sldId id="619" r:id="rId49"/>
    <p:sldId id="711" r:id="rId50"/>
    <p:sldId id="712" r:id="rId51"/>
    <p:sldId id="997" r:id="rId52"/>
    <p:sldId id="998" r:id="rId53"/>
    <p:sldId id="881" r:id="rId54"/>
    <p:sldId id="882" r:id="rId55"/>
    <p:sldId id="995" r:id="rId56"/>
    <p:sldId id="1002" r:id="rId57"/>
    <p:sldId id="892" r:id="rId58"/>
    <p:sldId id="893" r:id="rId59"/>
    <p:sldId id="895" r:id="rId60"/>
    <p:sldId id="999" r:id="rId61"/>
    <p:sldId id="620" r:id="rId62"/>
    <p:sldId id="996" r:id="rId63"/>
    <p:sldId id="986" r:id="rId64"/>
    <p:sldId id="1000" r:id="rId65"/>
    <p:sldId id="1001" r:id="rId66"/>
    <p:sldId id="676" r:id="rId67"/>
    <p:sldId id="624" r:id="rId68"/>
    <p:sldId id="898" r:id="rId69"/>
    <p:sldId id="946" r:id="rId70"/>
    <p:sldId id="988" r:id="rId71"/>
    <p:sldId id="989" r:id="rId72"/>
    <p:sldId id="990" r:id="rId73"/>
    <p:sldId id="991" r:id="rId74"/>
    <p:sldId id="987" r:id="rId75"/>
    <p:sldId id="269" r:id="rId76"/>
    <p:sldId id="728" r:id="rId77"/>
    <p:sldId id="953" r:id="rId78"/>
    <p:sldId id="733" r:id="rId79"/>
    <p:sldId id="954" r:id="rId80"/>
    <p:sldId id="737" r:id="rId81"/>
    <p:sldId id="955" r:id="rId82"/>
    <p:sldId id="963" r:id="rId83"/>
    <p:sldId id="960" r:id="rId84"/>
    <p:sldId id="767" r:id="rId85"/>
    <p:sldId id="964" r:id="rId86"/>
    <p:sldId id="772" r:id="rId87"/>
    <p:sldId id="272" r:id="rId88"/>
    <p:sldId id="1003" r:id="rId89"/>
    <p:sldId id="623" r:id="rId90"/>
    <p:sldId id="731" r:id="rId91"/>
    <p:sldId id="919" r:id="rId92"/>
    <p:sldId id="1004" r:id="rId93"/>
    <p:sldId id="1006" r:id="rId94"/>
    <p:sldId id="1007" r:id="rId95"/>
    <p:sldId id="853" r:id="rId96"/>
    <p:sldId id="856" r:id="rId97"/>
    <p:sldId id="833" r:id="rId98"/>
    <p:sldId id="854" r:id="rId99"/>
    <p:sldId id="855" r:id="rId100"/>
    <p:sldId id="847" r:id="rId101"/>
    <p:sldId id="829" r:id="rId102"/>
    <p:sldId id="992" r:id="rId103"/>
    <p:sldId id="1019" r:id="rId104"/>
    <p:sldId id="1018" r:id="rId105"/>
    <p:sldId id="1043" r:id="rId106"/>
    <p:sldId id="1022" r:id="rId107"/>
    <p:sldId id="1023" r:id="rId108"/>
    <p:sldId id="1024" r:id="rId109"/>
    <p:sldId id="341" r:id="rId110"/>
    <p:sldId id="1020" r:id="rId111"/>
    <p:sldId id="345" r:id="rId112"/>
    <p:sldId id="920" r:id="rId113"/>
    <p:sldId id="1026" r:id="rId114"/>
    <p:sldId id="1027" r:id="rId115"/>
    <p:sldId id="1025" r:id="rId116"/>
    <p:sldId id="921" r:id="rId117"/>
    <p:sldId id="966" r:id="rId118"/>
    <p:sldId id="1028" r:id="rId119"/>
    <p:sldId id="967" r:id="rId120"/>
    <p:sldId id="993" r:id="rId121"/>
    <p:sldId id="723" r:id="rId122"/>
    <p:sldId id="724" r:id="rId123"/>
    <p:sldId id="969" r:id="rId124"/>
    <p:sldId id="950" r:id="rId125"/>
    <p:sldId id="1031" r:id="rId126"/>
    <p:sldId id="1034" r:id="rId127"/>
    <p:sldId id="1035" r:id="rId128"/>
    <p:sldId id="1032" r:id="rId129"/>
    <p:sldId id="281" r:id="rId130"/>
    <p:sldId id="1038" r:id="rId131"/>
    <p:sldId id="922" r:id="rId132"/>
    <p:sldId id="742" r:id="rId133"/>
    <p:sldId id="868" r:id="rId134"/>
    <p:sldId id="1039" r:id="rId135"/>
    <p:sldId id="1041" r:id="rId136"/>
    <p:sldId id="675" r:id="rId137"/>
    <p:sldId id="708" r:id="rId138"/>
    <p:sldId id="907" r:id="rId139"/>
    <p:sldId id="972" r:id="rId140"/>
    <p:sldId id="874" r:id="rId141"/>
    <p:sldId id="875" r:id="rId142"/>
    <p:sldId id="976" r:id="rId143"/>
    <p:sldId id="869" r:id="rId144"/>
    <p:sldId id="980" r:id="rId145"/>
    <p:sldId id="981" r:id="rId146"/>
    <p:sldId id="977" r:id="rId147"/>
    <p:sldId id="1046" r:id="rId148"/>
    <p:sldId id="911" r:id="rId149"/>
    <p:sldId id="1049" r:id="rId150"/>
    <p:sldId id="1050" r:id="rId151"/>
    <p:sldId id="613" r:id="rId152"/>
    <p:sldId id="1059" r:id="rId153"/>
    <p:sldId id="614" r:id="rId154"/>
    <p:sldId id="1052" r:id="rId155"/>
    <p:sldId id="386" r:id="rId156"/>
    <p:sldId id="385" r:id="rId157"/>
    <p:sldId id="384" r:id="rId158"/>
    <p:sldId id="387" r:id="rId159"/>
    <p:sldId id="388" r:id="rId1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262"/>
    <a:srgbClr val="B71E42"/>
    <a:srgbClr val="FD4A0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4343" autoAdjust="0"/>
  </p:normalViewPr>
  <p:slideViewPr>
    <p:cSldViewPr snapToGrid="0">
      <p:cViewPr varScale="1">
        <p:scale>
          <a:sx n="116" d="100"/>
          <a:sy n="116" d="100"/>
        </p:scale>
        <p:origin x="312" y="126"/>
      </p:cViewPr>
      <p:guideLst/>
    </p:cSldViewPr>
  </p:slideViewPr>
  <p:outlineViewPr>
    <p:cViewPr>
      <p:scale>
        <a:sx n="33" d="100"/>
        <a:sy n="33" d="100"/>
      </p:scale>
      <p:origin x="0" y="-25416"/>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5C2E731-A11A-4233-B597-B3EF416432D2}" type="datetimeFigureOut">
              <a:rPr lang="en-GB" smtClean="0"/>
              <a:t>10/11/2020</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88CFAA6-7EA4-4435-B149-63984914C19E}" type="slidenum">
              <a:rPr lang="en-GB" smtClean="0"/>
              <a:t>‹#›</a:t>
            </a:fld>
            <a:endParaRPr lang="en-GB"/>
          </a:p>
        </p:txBody>
      </p:sp>
    </p:spTree>
    <p:extLst>
      <p:ext uri="{BB962C8B-B14F-4D97-AF65-F5344CB8AC3E}">
        <p14:creationId xmlns:p14="http://schemas.microsoft.com/office/powerpoint/2010/main" val="225602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a:t>
            </a:fld>
            <a:endParaRPr lang="en-GB"/>
          </a:p>
        </p:txBody>
      </p:sp>
    </p:spTree>
    <p:extLst>
      <p:ext uri="{BB962C8B-B14F-4D97-AF65-F5344CB8AC3E}">
        <p14:creationId xmlns:p14="http://schemas.microsoft.com/office/powerpoint/2010/main" val="45869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a:t>
            </a:r>
            <a:r>
              <a:rPr lang="en-GB" baseline="0" dirty="0"/>
              <a:t> slide</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15</a:t>
            </a:fld>
            <a:endParaRPr lang="en-GB"/>
          </a:p>
        </p:txBody>
      </p:sp>
    </p:spTree>
    <p:extLst>
      <p:ext uri="{BB962C8B-B14F-4D97-AF65-F5344CB8AC3E}">
        <p14:creationId xmlns:p14="http://schemas.microsoft.com/office/powerpoint/2010/main" val="1677575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the 2 c’s and write out what each mean</a:t>
            </a:r>
          </a:p>
          <a:p>
            <a:r>
              <a:rPr lang="en-GB" dirty="0"/>
              <a:t>Draw a man/woman</a:t>
            </a:r>
            <a:r>
              <a:rPr lang="en-GB" baseline="0" dirty="0"/>
              <a:t> and identify good hygiene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16</a:t>
            </a:fld>
            <a:endParaRPr lang="en-GB"/>
          </a:p>
        </p:txBody>
      </p:sp>
    </p:spTree>
    <p:extLst>
      <p:ext uri="{BB962C8B-B14F-4D97-AF65-F5344CB8AC3E}">
        <p14:creationId xmlns:p14="http://schemas.microsoft.com/office/powerpoint/2010/main" val="358313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Foods that are moist and high in protein, defined as being ready-to-eat and will not be cooked before being eaten.</a:t>
            </a:r>
            <a:br>
              <a:rPr lang="en-GB" dirty="0">
                <a:effectLst/>
              </a:rPr>
            </a:br>
            <a:endParaRPr lang="en-GB" dirty="0"/>
          </a:p>
        </p:txBody>
      </p:sp>
      <p:sp>
        <p:nvSpPr>
          <p:cNvPr id="4" name="Slide Number Placeholder 3"/>
          <p:cNvSpPr>
            <a:spLocks noGrp="1"/>
          </p:cNvSpPr>
          <p:nvPr>
            <p:ph type="sldNum" sz="quarter" idx="10"/>
          </p:nvPr>
        </p:nvSpPr>
        <p:spPr/>
        <p:txBody>
          <a:bodyPr/>
          <a:lstStyle/>
          <a:p>
            <a:fld id="{33477599-9E6D-46F3-B3B7-7A27FB0BE2A7}" type="slidenum">
              <a:rPr lang="en-GB" smtClean="0"/>
              <a:t>18</a:t>
            </a:fld>
            <a:endParaRPr lang="en-GB"/>
          </a:p>
        </p:txBody>
      </p:sp>
    </p:spTree>
    <p:extLst>
      <p:ext uri="{BB962C8B-B14F-4D97-AF65-F5344CB8AC3E}">
        <p14:creationId xmlns:p14="http://schemas.microsoft.com/office/powerpoint/2010/main" val="1564050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when water is added to dried food such as milk powder or gravy granules it becomes high risk and must be stored under refrigeration or used immediately.</a:t>
            </a:r>
          </a:p>
        </p:txBody>
      </p:sp>
      <p:sp>
        <p:nvSpPr>
          <p:cNvPr id="4" name="Slide Number Placeholder 3"/>
          <p:cNvSpPr>
            <a:spLocks noGrp="1"/>
          </p:cNvSpPr>
          <p:nvPr>
            <p:ph type="sldNum" sz="quarter" idx="10"/>
          </p:nvPr>
        </p:nvSpPr>
        <p:spPr/>
        <p:txBody>
          <a:bodyPr/>
          <a:lstStyle/>
          <a:p>
            <a:fld id="{33477599-9E6D-46F3-B3B7-7A27FB0BE2A7}" type="slidenum">
              <a:rPr lang="en-GB" smtClean="0"/>
              <a:t>19</a:t>
            </a:fld>
            <a:endParaRPr lang="en-GB"/>
          </a:p>
        </p:txBody>
      </p:sp>
    </p:spTree>
    <p:extLst>
      <p:ext uri="{BB962C8B-B14F-4D97-AF65-F5344CB8AC3E}">
        <p14:creationId xmlns:p14="http://schemas.microsoft.com/office/powerpoint/2010/main" val="309699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Talk about buying and storing foods correctly</a:t>
            </a:r>
          </a:p>
          <a:p>
            <a:endParaRPr lang="en-GB" baseline="0" dirty="0"/>
          </a:p>
        </p:txBody>
      </p:sp>
      <p:sp>
        <p:nvSpPr>
          <p:cNvPr id="4" name="Slide Number Placeholder 3"/>
          <p:cNvSpPr>
            <a:spLocks noGrp="1"/>
          </p:cNvSpPr>
          <p:nvPr>
            <p:ph type="sldNum" sz="quarter" idx="10"/>
          </p:nvPr>
        </p:nvSpPr>
        <p:spPr/>
        <p:txBody>
          <a:bodyPr/>
          <a:lstStyle/>
          <a:p>
            <a:fld id="{288CFAA6-7EA4-4435-B149-63984914C19E}" type="slidenum">
              <a:rPr lang="en-GB" smtClean="0"/>
              <a:t>20</a:t>
            </a:fld>
            <a:endParaRPr lang="en-GB"/>
          </a:p>
        </p:txBody>
      </p:sp>
    </p:spTree>
    <p:extLst>
      <p:ext uri="{BB962C8B-B14F-4D97-AF65-F5344CB8AC3E}">
        <p14:creationId xmlns:p14="http://schemas.microsoft.com/office/powerpoint/2010/main" val="115506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Discuss what to look for when buying different types of food to determine if the food is safe to eat and fresh. </a:t>
            </a:r>
          </a:p>
        </p:txBody>
      </p:sp>
      <p:sp>
        <p:nvSpPr>
          <p:cNvPr id="4" name="Slide Number Placeholder 3"/>
          <p:cNvSpPr>
            <a:spLocks noGrp="1"/>
          </p:cNvSpPr>
          <p:nvPr>
            <p:ph type="sldNum" sz="quarter" idx="10"/>
          </p:nvPr>
        </p:nvSpPr>
        <p:spPr/>
        <p:txBody>
          <a:bodyPr/>
          <a:lstStyle/>
          <a:p>
            <a:fld id="{288CFAA6-7EA4-4435-B149-63984914C19E}" type="slidenum">
              <a:rPr lang="en-GB" smtClean="0"/>
              <a:t>21</a:t>
            </a:fld>
            <a:endParaRPr lang="en-GB"/>
          </a:p>
        </p:txBody>
      </p:sp>
    </p:spTree>
    <p:extLst>
      <p:ext uri="{BB962C8B-B14F-4D97-AF65-F5344CB8AC3E}">
        <p14:creationId xmlns:p14="http://schemas.microsoft.com/office/powerpoint/2010/main" val="859220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Discuss what to look for when buying different types of food to determine if the food is safe to eat and fresh. </a:t>
            </a:r>
          </a:p>
        </p:txBody>
      </p:sp>
      <p:sp>
        <p:nvSpPr>
          <p:cNvPr id="4" name="Slide Number Placeholder 3"/>
          <p:cNvSpPr>
            <a:spLocks noGrp="1"/>
          </p:cNvSpPr>
          <p:nvPr>
            <p:ph type="sldNum" sz="quarter" idx="10"/>
          </p:nvPr>
        </p:nvSpPr>
        <p:spPr/>
        <p:txBody>
          <a:bodyPr/>
          <a:lstStyle/>
          <a:p>
            <a:fld id="{288CFAA6-7EA4-4435-B149-63984914C19E}" type="slidenum">
              <a:rPr lang="en-GB" smtClean="0"/>
              <a:t>22</a:t>
            </a:fld>
            <a:endParaRPr lang="en-GB"/>
          </a:p>
        </p:txBody>
      </p:sp>
    </p:spTree>
    <p:extLst>
      <p:ext uri="{BB962C8B-B14F-4D97-AF65-F5344CB8AC3E}">
        <p14:creationId xmlns:p14="http://schemas.microsoft.com/office/powerpoint/2010/main" val="169658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 you have got your food home, how are we going to store it safely. </a:t>
            </a:r>
          </a:p>
          <a:p>
            <a:endParaRPr lang="en-GB" baseline="0" dirty="0"/>
          </a:p>
        </p:txBody>
      </p:sp>
      <p:sp>
        <p:nvSpPr>
          <p:cNvPr id="4" name="Slide Number Placeholder 3"/>
          <p:cNvSpPr>
            <a:spLocks noGrp="1"/>
          </p:cNvSpPr>
          <p:nvPr>
            <p:ph type="sldNum" sz="quarter" idx="10"/>
          </p:nvPr>
        </p:nvSpPr>
        <p:spPr/>
        <p:txBody>
          <a:bodyPr/>
          <a:lstStyle/>
          <a:p>
            <a:fld id="{288CFAA6-7EA4-4435-B149-63984914C19E}" type="slidenum">
              <a:rPr lang="en-GB" smtClean="0"/>
              <a:t>23</a:t>
            </a:fld>
            <a:endParaRPr lang="en-GB"/>
          </a:p>
        </p:txBody>
      </p:sp>
    </p:spTree>
    <p:extLst>
      <p:ext uri="{BB962C8B-B14F-4D97-AF65-F5344CB8AC3E}">
        <p14:creationId xmlns:p14="http://schemas.microsoft.com/office/powerpoint/2010/main" val="54655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https://www.youtube.com/</a:t>
            </a:r>
            <a:r>
              <a:rPr lang="en-GB" baseline="0" dirty="0" err="1"/>
              <a:t>watch?v</a:t>
            </a:r>
            <a:r>
              <a:rPr lang="en-GB" baseline="0"/>
              <a:t>=BM07Umb8GiM– </a:t>
            </a:r>
            <a:r>
              <a:rPr lang="en-GB" baseline="0" dirty="0"/>
              <a:t>video </a:t>
            </a:r>
          </a:p>
        </p:txBody>
      </p:sp>
      <p:sp>
        <p:nvSpPr>
          <p:cNvPr id="4" name="Slide Number Placeholder 3"/>
          <p:cNvSpPr>
            <a:spLocks noGrp="1"/>
          </p:cNvSpPr>
          <p:nvPr>
            <p:ph type="sldNum" sz="quarter" idx="10"/>
          </p:nvPr>
        </p:nvSpPr>
        <p:spPr/>
        <p:txBody>
          <a:bodyPr/>
          <a:lstStyle/>
          <a:p>
            <a:fld id="{288CFAA6-7EA4-4435-B149-63984914C19E}" type="slidenum">
              <a:rPr lang="en-GB" smtClean="0"/>
              <a:t>24</a:t>
            </a:fld>
            <a:endParaRPr lang="en-GB"/>
          </a:p>
        </p:txBody>
      </p:sp>
    </p:spTree>
    <p:extLst>
      <p:ext uri="{BB962C8B-B14F-4D97-AF65-F5344CB8AC3E}">
        <p14:creationId xmlns:p14="http://schemas.microsoft.com/office/powerpoint/2010/main" val="193250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25</a:t>
            </a:fld>
            <a:endParaRPr lang="en-GB"/>
          </a:p>
        </p:txBody>
      </p:sp>
    </p:spTree>
    <p:extLst>
      <p:ext uri="{BB962C8B-B14F-4D97-AF65-F5344CB8AC3E}">
        <p14:creationId xmlns:p14="http://schemas.microsoft.com/office/powerpoint/2010/main" val="393356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a:t>
            </a:r>
            <a:r>
              <a:rPr lang="en-GB" baseline="0" dirty="0"/>
              <a:t> to write down the brief in there books</a:t>
            </a:r>
          </a:p>
          <a:p>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4</a:t>
            </a:fld>
            <a:endParaRPr lang="en-GB"/>
          </a:p>
        </p:txBody>
      </p:sp>
    </p:spTree>
    <p:extLst>
      <p:ext uri="{BB962C8B-B14F-4D97-AF65-F5344CB8AC3E}">
        <p14:creationId xmlns:p14="http://schemas.microsoft.com/office/powerpoint/2010/main" val="3647189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28</a:t>
            </a:fld>
            <a:endParaRPr lang="en-GB"/>
          </a:p>
        </p:txBody>
      </p:sp>
    </p:spTree>
    <p:extLst>
      <p:ext uri="{BB962C8B-B14F-4D97-AF65-F5344CB8AC3E}">
        <p14:creationId xmlns:p14="http://schemas.microsoft.com/office/powerpoint/2010/main" val="1533580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38</a:t>
            </a:fld>
            <a:endParaRPr lang="en-GB"/>
          </a:p>
        </p:txBody>
      </p:sp>
    </p:spTree>
    <p:extLst>
      <p:ext uri="{BB962C8B-B14F-4D97-AF65-F5344CB8AC3E}">
        <p14:creationId xmlns:p14="http://schemas.microsoft.com/office/powerpoint/2010/main" val="522320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40</a:t>
            </a:fld>
            <a:endParaRPr lang="en-GB"/>
          </a:p>
        </p:txBody>
      </p:sp>
    </p:spTree>
    <p:extLst>
      <p:ext uri="{BB962C8B-B14F-4D97-AF65-F5344CB8AC3E}">
        <p14:creationId xmlns:p14="http://schemas.microsoft.com/office/powerpoint/2010/main" val="3399742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45</a:t>
            </a:fld>
            <a:endParaRPr lang="en-GB"/>
          </a:p>
        </p:txBody>
      </p:sp>
    </p:spTree>
    <p:extLst>
      <p:ext uri="{BB962C8B-B14F-4D97-AF65-F5344CB8AC3E}">
        <p14:creationId xmlns:p14="http://schemas.microsoft.com/office/powerpoint/2010/main" val="1540304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46</a:t>
            </a:fld>
            <a:endParaRPr lang="en-GB"/>
          </a:p>
        </p:txBody>
      </p:sp>
    </p:spTree>
    <p:extLst>
      <p:ext uri="{BB962C8B-B14F-4D97-AF65-F5344CB8AC3E}">
        <p14:creationId xmlns:p14="http://schemas.microsoft.com/office/powerpoint/2010/main" val="1632278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learning objectives – SMSC focuses</a:t>
            </a:r>
            <a:r>
              <a:rPr lang="en-GB" baseline="0" dirty="0"/>
              <a:t>. </a:t>
            </a:r>
          </a:p>
          <a:p>
            <a:r>
              <a:rPr lang="en-GB" baseline="0" dirty="0"/>
              <a:t>Visual resources – step by step guides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48</a:t>
            </a:fld>
            <a:endParaRPr lang="en-GB"/>
          </a:p>
        </p:txBody>
      </p:sp>
    </p:spTree>
    <p:extLst>
      <p:ext uri="{BB962C8B-B14F-4D97-AF65-F5344CB8AC3E}">
        <p14:creationId xmlns:p14="http://schemas.microsoft.com/office/powerpoint/2010/main" val="2315867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63</a:t>
            </a:fld>
            <a:endParaRPr lang="en-GB"/>
          </a:p>
        </p:txBody>
      </p:sp>
    </p:spTree>
    <p:extLst>
      <p:ext uri="{BB962C8B-B14F-4D97-AF65-F5344CB8AC3E}">
        <p14:creationId xmlns:p14="http://schemas.microsoft.com/office/powerpoint/2010/main" val="88829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dirty="0"/>
              <a:t>Go through learning objectives – SMSC focuses</a:t>
            </a:r>
            <a:r>
              <a:rPr lang="en-GB" baseline="0" dirty="0"/>
              <a:t>. </a:t>
            </a:r>
          </a:p>
          <a:p>
            <a:r>
              <a:rPr lang="en-GB" baseline="0" dirty="0"/>
              <a:t>Visual resources – step by step guides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66</a:t>
            </a:fld>
            <a:endParaRPr lang="en-GB"/>
          </a:p>
        </p:txBody>
      </p:sp>
    </p:spTree>
    <p:extLst>
      <p:ext uri="{BB962C8B-B14F-4D97-AF65-F5344CB8AC3E}">
        <p14:creationId xmlns:p14="http://schemas.microsoft.com/office/powerpoint/2010/main" val="1604634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dirty="0"/>
              <a:t>Go through learning objectives – SMSC focuses</a:t>
            </a:r>
            <a:r>
              <a:rPr lang="en-GB" baseline="0" dirty="0"/>
              <a:t>. </a:t>
            </a:r>
          </a:p>
          <a:p>
            <a:r>
              <a:rPr lang="en-GB" baseline="0" dirty="0"/>
              <a:t>Visual resources – step by step guides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69</a:t>
            </a:fld>
            <a:endParaRPr lang="en-GB"/>
          </a:p>
        </p:txBody>
      </p:sp>
    </p:spTree>
    <p:extLst>
      <p:ext uri="{BB962C8B-B14F-4D97-AF65-F5344CB8AC3E}">
        <p14:creationId xmlns:p14="http://schemas.microsoft.com/office/powerpoint/2010/main" val="4743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dirty="0"/>
              <a:t>Go through learning objectives – SMSC focuses</a:t>
            </a:r>
            <a:r>
              <a:rPr lang="en-GB" baseline="0" dirty="0"/>
              <a:t>. </a:t>
            </a:r>
          </a:p>
          <a:p>
            <a:r>
              <a:rPr lang="en-GB" baseline="0" dirty="0"/>
              <a:t>Visual resources – step by step guides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70</a:t>
            </a:fld>
            <a:endParaRPr lang="en-GB"/>
          </a:p>
        </p:txBody>
      </p:sp>
    </p:spTree>
    <p:extLst>
      <p:ext uri="{BB962C8B-B14F-4D97-AF65-F5344CB8AC3E}">
        <p14:creationId xmlns:p14="http://schemas.microsoft.com/office/powerpoint/2010/main" val="345877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Pupils to read out learning objectives. </a:t>
            </a:r>
          </a:p>
          <a:p>
            <a:pPr lvl="0"/>
            <a:r>
              <a:rPr lang="en-GB"/>
              <a:t>Pupils will pick a level they will work at today and write why in their booklets</a:t>
            </a:r>
          </a:p>
          <a:p>
            <a:pPr lvl="0"/>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48C8F9-CFB5-42D7-AE0D-CE91DA07CAC3}" type="slidenum">
              <a:t>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3109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dirty="0"/>
              <a:t>Go through learning objectives – SMSC focuses</a:t>
            </a:r>
            <a:r>
              <a:rPr lang="en-GB" baseline="0" dirty="0"/>
              <a:t>. </a:t>
            </a:r>
          </a:p>
          <a:p>
            <a:r>
              <a:rPr lang="en-GB" baseline="0" dirty="0"/>
              <a:t>Visual resources – step by step guides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73</a:t>
            </a:fld>
            <a:endParaRPr lang="en-GB"/>
          </a:p>
        </p:txBody>
      </p:sp>
    </p:spTree>
    <p:extLst>
      <p:ext uri="{BB962C8B-B14F-4D97-AF65-F5344CB8AC3E}">
        <p14:creationId xmlns:p14="http://schemas.microsoft.com/office/powerpoint/2010/main" val="537879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74</a:t>
            </a:fld>
            <a:endParaRPr lang="en-GB"/>
          </a:p>
        </p:txBody>
      </p:sp>
    </p:spTree>
    <p:extLst>
      <p:ext uri="{BB962C8B-B14F-4D97-AF65-F5344CB8AC3E}">
        <p14:creationId xmlns:p14="http://schemas.microsoft.com/office/powerpoint/2010/main" val="4022590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a:t>
            </a:r>
            <a:r>
              <a:rPr lang="en-GB" baseline="0" dirty="0" err="1"/>
              <a:t>eatwell</a:t>
            </a:r>
            <a:r>
              <a:rPr lang="en-GB" baseline="0" dirty="0"/>
              <a:t> guide is based on the main food groups that together provide a healthy, balanced diet. </a:t>
            </a:r>
          </a:p>
          <a:p>
            <a:r>
              <a:rPr lang="en-GB" baseline="0" dirty="0"/>
              <a:t>There are 5 sections to the eat well guide; fruit &amp; veg, protein, dairy, fats and carbohydrates. </a:t>
            </a:r>
          </a:p>
          <a:p>
            <a:r>
              <a:rPr lang="en-GB" baseline="0" dirty="0"/>
              <a:t>Can you name a few products from each group. </a:t>
            </a:r>
            <a:endParaRPr lang="en-GB" dirty="0"/>
          </a:p>
        </p:txBody>
      </p:sp>
      <p:sp>
        <p:nvSpPr>
          <p:cNvPr id="4" name="Slide Number Placeholder 3"/>
          <p:cNvSpPr>
            <a:spLocks noGrp="1"/>
          </p:cNvSpPr>
          <p:nvPr>
            <p:ph type="sldNum" sz="quarter" idx="10"/>
          </p:nvPr>
        </p:nvSpPr>
        <p:spPr/>
        <p:txBody>
          <a:bodyPr/>
          <a:lstStyle/>
          <a:p>
            <a:fld id="{E21029A8-5542-4EFE-B6DB-6CDCCD63D385}" type="slidenum">
              <a:rPr lang="en-GB" smtClean="0"/>
              <a:t>75</a:t>
            </a:fld>
            <a:endParaRPr lang="en-GB"/>
          </a:p>
        </p:txBody>
      </p:sp>
    </p:spTree>
    <p:extLst>
      <p:ext uri="{BB962C8B-B14F-4D97-AF65-F5344CB8AC3E}">
        <p14:creationId xmlns:p14="http://schemas.microsoft.com/office/powerpoint/2010/main" val="132047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a:t>
            </a:r>
            <a:r>
              <a:rPr lang="en-GB" baseline="0" dirty="0"/>
              <a:t> through the nutrition and function of each section</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76</a:t>
            </a:fld>
            <a:endParaRPr lang="en-GB"/>
          </a:p>
        </p:txBody>
      </p:sp>
    </p:spTree>
    <p:extLst>
      <p:ext uri="{BB962C8B-B14F-4D97-AF65-F5344CB8AC3E}">
        <p14:creationId xmlns:p14="http://schemas.microsoft.com/office/powerpoint/2010/main" val="103345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77</a:t>
            </a:fld>
            <a:endParaRPr lang="en-GB"/>
          </a:p>
        </p:txBody>
      </p:sp>
    </p:spTree>
    <p:extLst>
      <p:ext uri="{BB962C8B-B14F-4D97-AF65-F5344CB8AC3E}">
        <p14:creationId xmlns:p14="http://schemas.microsoft.com/office/powerpoint/2010/main" val="1488856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CC01D3-4CC2-40EB-BF70-8D4861CB323E}" type="slidenum">
              <a:rPr lang="en-US" altLang="en-US" sz="1200"/>
              <a:pPr/>
              <a:t>78</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68182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CC01D3-4CC2-40EB-BF70-8D4861CB323E}" type="slidenum">
              <a:rPr lang="en-US" altLang="en-US" sz="1200"/>
              <a:pPr/>
              <a:t>79</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19008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CC01D3-4CC2-40EB-BF70-8D4861CB323E}" type="slidenum">
              <a:rPr lang="en-US" altLang="en-US" sz="1200"/>
              <a:pPr/>
              <a:t>81</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48373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CC01D3-4CC2-40EB-BF70-8D4861CB323E}" type="slidenum">
              <a:rPr lang="en-US" altLang="en-US" sz="1200"/>
              <a:pPr/>
              <a:t>82</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80365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CC01D3-4CC2-40EB-BF70-8D4861CB323E}" type="slidenum">
              <a:rPr lang="en-US" altLang="en-US" sz="1200"/>
              <a:pPr/>
              <a:t>84</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1441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Pupils to read out learning objectives. </a:t>
            </a:r>
          </a:p>
          <a:p>
            <a:pPr lvl="0"/>
            <a:r>
              <a:rPr lang="en-GB"/>
              <a:t>Pupils will pick a level they will work at today and write why in their booklets</a:t>
            </a:r>
          </a:p>
          <a:p>
            <a:pPr lvl="0"/>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48C8F9-CFB5-42D7-AE0D-CE91DA07CAC3}" type="slidenum">
              <a:t>7</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90671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CC01D3-4CC2-40EB-BF70-8D4861CB323E}" type="slidenum">
              <a:rPr lang="en-US" altLang="en-US" sz="1200"/>
              <a:pPr/>
              <a:t>85</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14372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C2B0B3-6D05-4046-829C-049AF4408513}" type="slidenum">
              <a:rPr lang="en-US" altLang="en-US" sz="1200"/>
              <a:pPr/>
              <a:t>86</a:t>
            </a:fld>
            <a:endParaRPr lang="en-US" alt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998236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85150" indent="-301981">
              <a:defRPr sz="2500">
                <a:solidFill>
                  <a:schemeClr val="tx1"/>
                </a:solidFill>
                <a:latin typeface="Times New Roman" pitchFamily="18" charset="0"/>
              </a:defRPr>
            </a:lvl2pPr>
            <a:lvl3pPr marL="1207922" indent="-241584">
              <a:defRPr sz="2500">
                <a:solidFill>
                  <a:schemeClr val="tx1"/>
                </a:solidFill>
                <a:latin typeface="Times New Roman" pitchFamily="18" charset="0"/>
              </a:defRPr>
            </a:lvl3pPr>
            <a:lvl4pPr marL="1691091" indent="-241584">
              <a:defRPr sz="2500">
                <a:solidFill>
                  <a:schemeClr val="tx1"/>
                </a:solidFill>
                <a:latin typeface="Times New Roman" pitchFamily="18" charset="0"/>
              </a:defRPr>
            </a:lvl4pPr>
            <a:lvl5pPr marL="2174260" indent="-241584">
              <a:defRPr sz="2500">
                <a:solidFill>
                  <a:schemeClr val="tx1"/>
                </a:solidFill>
                <a:latin typeface="Times New Roman" pitchFamily="18" charset="0"/>
              </a:defRPr>
            </a:lvl5pPr>
            <a:lvl6pPr marL="2657429" indent="-241584" eaLnBrk="0" fontAlgn="base" hangingPunct="0">
              <a:spcBef>
                <a:spcPct val="0"/>
              </a:spcBef>
              <a:spcAft>
                <a:spcPct val="0"/>
              </a:spcAft>
              <a:defRPr sz="2500">
                <a:solidFill>
                  <a:schemeClr val="tx1"/>
                </a:solidFill>
                <a:latin typeface="Times New Roman" pitchFamily="18" charset="0"/>
              </a:defRPr>
            </a:lvl6pPr>
            <a:lvl7pPr marL="3140598" indent="-241584" eaLnBrk="0" fontAlgn="base" hangingPunct="0">
              <a:spcBef>
                <a:spcPct val="0"/>
              </a:spcBef>
              <a:spcAft>
                <a:spcPct val="0"/>
              </a:spcAft>
              <a:defRPr sz="2500">
                <a:solidFill>
                  <a:schemeClr val="tx1"/>
                </a:solidFill>
                <a:latin typeface="Times New Roman" pitchFamily="18" charset="0"/>
              </a:defRPr>
            </a:lvl7pPr>
            <a:lvl8pPr marL="3623767" indent="-241584" eaLnBrk="0" fontAlgn="base" hangingPunct="0">
              <a:spcBef>
                <a:spcPct val="0"/>
              </a:spcBef>
              <a:spcAft>
                <a:spcPct val="0"/>
              </a:spcAft>
              <a:defRPr sz="2500">
                <a:solidFill>
                  <a:schemeClr val="tx1"/>
                </a:solidFill>
                <a:latin typeface="Times New Roman" pitchFamily="18" charset="0"/>
              </a:defRPr>
            </a:lvl8pPr>
            <a:lvl9pPr marL="4106936" indent="-241584" eaLnBrk="0" fontAlgn="base" hangingPunct="0">
              <a:spcBef>
                <a:spcPct val="0"/>
              </a:spcBef>
              <a:spcAft>
                <a:spcPct val="0"/>
              </a:spcAft>
              <a:defRPr sz="2500">
                <a:solidFill>
                  <a:schemeClr val="tx1"/>
                </a:solidFill>
                <a:latin typeface="Times New Roman" pitchFamily="18" charset="0"/>
              </a:defRPr>
            </a:lvl9pPr>
          </a:lstStyle>
          <a:p>
            <a:fld id="{439FD7C0-A7F8-4DE9-8281-128E90F26A62}" type="slidenum">
              <a:rPr lang="en-US" sz="1300"/>
              <a:pPr/>
              <a:t>87</a:t>
            </a:fld>
            <a:endParaRPr lang="en-US" sz="13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endParaRPr lang="en-GB" dirty="0"/>
          </a:p>
        </p:txBody>
      </p:sp>
    </p:spTree>
    <p:extLst>
      <p:ext uri="{BB962C8B-B14F-4D97-AF65-F5344CB8AC3E}">
        <p14:creationId xmlns:p14="http://schemas.microsoft.com/office/powerpoint/2010/main" val="1784643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85150" indent="-301981">
              <a:defRPr sz="2500">
                <a:solidFill>
                  <a:schemeClr val="tx1"/>
                </a:solidFill>
                <a:latin typeface="Times New Roman" pitchFamily="18" charset="0"/>
              </a:defRPr>
            </a:lvl2pPr>
            <a:lvl3pPr marL="1207922" indent="-241584">
              <a:defRPr sz="2500">
                <a:solidFill>
                  <a:schemeClr val="tx1"/>
                </a:solidFill>
                <a:latin typeface="Times New Roman" pitchFamily="18" charset="0"/>
              </a:defRPr>
            </a:lvl3pPr>
            <a:lvl4pPr marL="1691091" indent="-241584">
              <a:defRPr sz="2500">
                <a:solidFill>
                  <a:schemeClr val="tx1"/>
                </a:solidFill>
                <a:latin typeface="Times New Roman" pitchFamily="18" charset="0"/>
              </a:defRPr>
            </a:lvl4pPr>
            <a:lvl5pPr marL="2174260" indent="-241584">
              <a:defRPr sz="2500">
                <a:solidFill>
                  <a:schemeClr val="tx1"/>
                </a:solidFill>
                <a:latin typeface="Times New Roman" pitchFamily="18" charset="0"/>
              </a:defRPr>
            </a:lvl5pPr>
            <a:lvl6pPr marL="2657429" indent="-241584" eaLnBrk="0" fontAlgn="base" hangingPunct="0">
              <a:spcBef>
                <a:spcPct val="0"/>
              </a:spcBef>
              <a:spcAft>
                <a:spcPct val="0"/>
              </a:spcAft>
              <a:defRPr sz="2500">
                <a:solidFill>
                  <a:schemeClr val="tx1"/>
                </a:solidFill>
                <a:latin typeface="Times New Roman" pitchFamily="18" charset="0"/>
              </a:defRPr>
            </a:lvl6pPr>
            <a:lvl7pPr marL="3140598" indent="-241584" eaLnBrk="0" fontAlgn="base" hangingPunct="0">
              <a:spcBef>
                <a:spcPct val="0"/>
              </a:spcBef>
              <a:spcAft>
                <a:spcPct val="0"/>
              </a:spcAft>
              <a:defRPr sz="2500">
                <a:solidFill>
                  <a:schemeClr val="tx1"/>
                </a:solidFill>
                <a:latin typeface="Times New Roman" pitchFamily="18" charset="0"/>
              </a:defRPr>
            </a:lvl7pPr>
            <a:lvl8pPr marL="3623767" indent="-241584" eaLnBrk="0" fontAlgn="base" hangingPunct="0">
              <a:spcBef>
                <a:spcPct val="0"/>
              </a:spcBef>
              <a:spcAft>
                <a:spcPct val="0"/>
              </a:spcAft>
              <a:defRPr sz="2500">
                <a:solidFill>
                  <a:schemeClr val="tx1"/>
                </a:solidFill>
                <a:latin typeface="Times New Roman" pitchFamily="18" charset="0"/>
              </a:defRPr>
            </a:lvl8pPr>
            <a:lvl9pPr marL="4106936" indent="-241584" eaLnBrk="0" fontAlgn="base" hangingPunct="0">
              <a:spcBef>
                <a:spcPct val="0"/>
              </a:spcBef>
              <a:spcAft>
                <a:spcPct val="0"/>
              </a:spcAft>
              <a:defRPr sz="2500">
                <a:solidFill>
                  <a:schemeClr val="tx1"/>
                </a:solidFill>
                <a:latin typeface="Times New Roman" pitchFamily="18" charset="0"/>
              </a:defRPr>
            </a:lvl9pPr>
          </a:lstStyle>
          <a:p>
            <a:fld id="{439FD7C0-A7F8-4DE9-8281-128E90F26A62}" type="slidenum">
              <a:rPr lang="en-US" sz="1300"/>
              <a:pPr/>
              <a:t>88</a:t>
            </a:fld>
            <a:endParaRPr lang="en-US" sz="13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endParaRPr lang="en-GB" dirty="0"/>
          </a:p>
        </p:txBody>
      </p:sp>
    </p:spTree>
    <p:extLst>
      <p:ext uri="{BB962C8B-B14F-4D97-AF65-F5344CB8AC3E}">
        <p14:creationId xmlns:p14="http://schemas.microsoft.com/office/powerpoint/2010/main" val="2883976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91</a:t>
            </a:fld>
            <a:endParaRPr lang="en-GB"/>
          </a:p>
        </p:txBody>
      </p:sp>
    </p:spTree>
    <p:extLst>
      <p:ext uri="{BB962C8B-B14F-4D97-AF65-F5344CB8AC3E}">
        <p14:creationId xmlns:p14="http://schemas.microsoft.com/office/powerpoint/2010/main" val="2096047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a:t>
            </a:r>
            <a:r>
              <a:rPr lang="en-GB" baseline="0" dirty="0" err="1"/>
              <a:t>eatwell</a:t>
            </a:r>
            <a:r>
              <a:rPr lang="en-GB" baseline="0" dirty="0"/>
              <a:t> guide is based on the main food groups that together provide a healthy, balanced diet. </a:t>
            </a:r>
          </a:p>
          <a:p>
            <a:r>
              <a:rPr lang="en-GB" baseline="0" dirty="0"/>
              <a:t>There are 5 sections to the eat well guide; fruit &amp; veg, protein, dairy, fats and carbohydrates. </a:t>
            </a:r>
          </a:p>
          <a:p>
            <a:r>
              <a:rPr lang="en-GB" baseline="0" dirty="0"/>
              <a:t>Can you name a few products from each group. </a:t>
            </a:r>
            <a:endParaRPr lang="en-GB" dirty="0"/>
          </a:p>
        </p:txBody>
      </p:sp>
      <p:sp>
        <p:nvSpPr>
          <p:cNvPr id="4" name="Slide Number Placeholder 3"/>
          <p:cNvSpPr>
            <a:spLocks noGrp="1"/>
          </p:cNvSpPr>
          <p:nvPr>
            <p:ph type="sldNum" sz="quarter" idx="10"/>
          </p:nvPr>
        </p:nvSpPr>
        <p:spPr/>
        <p:txBody>
          <a:bodyPr/>
          <a:lstStyle/>
          <a:p>
            <a:fld id="{E21029A8-5542-4EFE-B6DB-6CDCCD63D385}" type="slidenum">
              <a:rPr lang="en-GB" smtClean="0"/>
              <a:t>92</a:t>
            </a:fld>
            <a:endParaRPr lang="en-GB"/>
          </a:p>
        </p:txBody>
      </p:sp>
    </p:spTree>
    <p:extLst>
      <p:ext uri="{BB962C8B-B14F-4D97-AF65-F5344CB8AC3E}">
        <p14:creationId xmlns:p14="http://schemas.microsoft.com/office/powerpoint/2010/main" val="1004369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93</a:t>
            </a:fld>
            <a:endParaRPr lang="en-GB"/>
          </a:p>
        </p:txBody>
      </p:sp>
    </p:spTree>
    <p:extLst>
      <p:ext uri="{BB962C8B-B14F-4D97-AF65-F5344CB8AC3E}">
        <p14:creationId xmlns:p14="http://schemas.microsoft.com/office/powerpoint/2010/main" val="3772897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31"/>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7BF0B8-4170-43A1-8EF8-4ED2F5BCA810}" type="slidenum">
              <a:rPr lang="en-US" altLang="en-US" sz="1200"/>
              <a:pPr/>
              <a:t>95</a:t>
            </a:fld>
            <a:endParaRPr lang="en-US" altLang="en-US" sz="1200"/>
          </a:p>
        </p:txBody>
      </p:sp>
      <p:sp>
        <p:nvSpPr>
          <p:cNvPr id="9219" name="Rectangle 1026"/>
          <p:cNvSpPr>
            <a:spLocks noGrp="1" noRot="1" noChangeAspect="1" noChangeArrowheads="1" noTextEdit="1"/>
          </p:cNvSpPr>
          <p:nvPr>
            <p:ph type="sldImg"/>
          </p:nvPr>
        </p:nvSpPr>
        <p:spPr>
          <a:ln/>
        </p:spPr>
      </p:sp>
      <p:sp>
        <p:nvSpPr>
          <p:cNvPr id="9220" name="Rectangle 1027"/>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74076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102</a:t>
            </a:fld>
            <a:endParaRPr lang="en-GB"/>
          </a:p>
        </p:txBody>
      </p:sp>
    </p:spTree>
    <p:extLst>
      <p:ext uri="{BB962C8B-B14F-4D97-AF65-F5344CB8AC3E}">
        <p14:creationId xmlns:p14="http://schemas.microsoft.com/office/powerpoint/2010/main" val="376625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103</a:t>
            </a:fld>
            <a:endParaRPr lang="en-GB"/>
          </a:p>
        </p:txBody>
      </p:sp>
    </p:spTree>
    <p:extLst>
      <p:ext uri="{BB962C8B-B14F-4D97-AF65-F5344CB8AC3E}">
        <p14:creationId xmlns:p14="http://schemas.microsoft.com/office/powerpoint/2010/main" val="263202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8</a:t>
            </a:fld>
            <a:endParaRPr lang="en-GB"/>
          </a:p>
        </p:txBody>
      </p:sp>
    </p:spTree>
    <p:extLst>
      <p:ext uri="{BB962C8B-B14F-4D97-AF65-F5344CB8AC3E}">
        <p14:creationId xmlns:p14="http://schemas.microsoft.com/office/powerpoint/2010/main" val="2613693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D1F5BF1F-E531-471A-B380-AFB1D1D98C3F}"/>
              </a:ext>
            </a:extLst>
          </p:cNvPr>
          <p:cNvSpPr>
            <a:spLocks noGrp="1" noRot="1" noChangeAspect="1"/>
          </p:cNvSpPr>
          <p:nvPr>
            <p:ph type="sldImg"/>
          </p:nvPr>
        </p:nvSpPr>
        <p:spPr/>
      </p:sp>
      <p:sp>
        <p:nvSpPr>
          <p:cNvPr id="3" name="Notes Placeholder 2">
            <a:extLst>
              <a:ext uri="{FF2B5EF4-FFF2-40B4-BE49-F238E27FC236}">
                <a16:creationId xmlns="" xmlns:a16="http://schemas.microsoft.com/office/drawing/2014/main" id="{92FF4CF9-FBD6-4100-87DC-87E68557FC2F}"/>
              </a:ext>
            </a:extLst>
          </p:cNvPr>
          <p:cNvSpPr txBox="1">
            <a:spLocks noGrp="1"/>
          </p:cNvSpPr>
          <p:nvPr>
            <p:ph type="body" sz="quarter" idx="1"/>
          </p:nvPr>
        </p:nvSpPr>
        <p:spPr/>
        <p:txBody>
          <a:bodyPr/>
          <a:lstStyle/>
          <a:p>
            <a:pPr lvl="0"/>
            <a:r>
              <a:rPr lang="en-GB"/>
              <a:t>Plenary – recalling knowledge from demonstration </a:t>
            </a:r>
          </a:p>
          <a:p>
            <a:pPr lvl="0"/>
            <a:r>
              <a:rPr lang="en-GB"/>
              <a:t>Extension – yeast experiment – three bottles/ three balloons – sugar, yeast and warm water. </a:t>
            </a:r>
          </a:p>
        </p:txBody>
      </p:sp>
      <p:sp>
        <p:nvSpPr>
          <p:cNvPr id="4" name="Slide Number Placeholder 3">
            <a:extLst>
              <a:ext uri="{FF2B5EF4-FFF2-40B4-BE49-F238E27FC236}">
                <a16:creationId xmlns="" xmlns:a16="http://schemas.microsoft.com/office/drawing/2014/main" id="{A85BEC4B-3CE3-4E68-8303-1D550A10BA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37C63D-D7D2-4171-B825-A91E3B0055F4}" type="slidenum">
              <a:t>111</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37051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112</a:t>
            </a:fld>
            <a:endParaRPr lang="en-GB"/>
          </a:p>
        </p:txBody>
      </p:sp>
    </p:spTree>
    <p:extLst>
      <p:ext uri="{BB962C8B-B14F-4D97-AF65-F5344CB8AC3E}">
        <p14:creationId xmlns:p14="http://schemas.microsoft.com/office/powerpoint/2010/main" val="174490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114</a:t>
            </a:fld>
            <a:endParaRPr lang="en-GB"/>
          </a:p>
        </p:txBody>
      </p:sp>
    </p:spTree>
    <p:extLst>
      <p:ext uri="{BB962C8B-B14F-4D97-AF65-F5344CB8AC3E}">
        <p14:creationId xmlns:p14="http://schemas.microsoft.com/office/powerpoint/2010/main" val="1461579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116</a:t>
            </a:fld>
            <a:endParaRPr lang="en-GB"/>
          </a:p>
        </p:txBody>
      </p:sp>
    </p:spTree>
    <p:extLst>
      <p:ext uri="{BB962C8B-B14F-4D97-AF65-F5344CB8AC3E}">
        <p14:creationId xmlns:p14="http://schemas.microsoft.com/office/powerpoint/2010/main" val="3888148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117</a:t>
            </a:fld>
            <a:endParaRPr lang="en-GB"/>
          </a:p>
        </p:txBody>
      </p:sp>
    </p:spTree>
    <p:extLst>
      <p:ext uri="{BB962C8B-B14F-4D97-AF65-F5344CB8AC3E}">
        <p14:creationId xmlns:p14="http://schemas.microsoft.com/office/powerpoint/2010/main" val="147447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120</a:t>
            </a:fld>
            <a:endParaRPr lang="en-GB"/>
          </a:p>
        </p:txBody>
      </p:sp>
    </p:spTree>
    <p:extLst>
      <p:ext uri="{BB962C8B-B14F-4D97-AF65-F5344CB8AC3E}">
        <p14:creationId xmlns:p14="http://schemas.microsoft.com/office/powerpoint/2010/main" val="2577761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a:t>
            </a:r>
            <a:r>
              <a:rPr lang="en-GB" baseline="0" dirty="0"/>
              <a:t> to write down the brief in there books</a:t>
            </a:r>
          </a:p>
          <a:p>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122</a:t>
            </a:fld>
            <a:endParaRPr lang="en-GB"/>
          </a:p>
        </p:txBody>
      </p:sp>
    </p:spTree>
    <p:extLst>
      <p:ext uri="{BB962C8B-B14F-4D97-AF65-F5344CB8AC3E}">
        <p14:creationId xmlns:p14="http://schemas.microsoft.com/office/powerpoint/2010/main" val="1292721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Pupils to read out learning objectives. </a:t>
            </a:r>
          </a:p>
          <a:p>
            <a:pPr lvl="0"/>
            <a:r>
              <a:rPr lang="en-GB"/>
              <a:t>Pupils will pick a level they will work at today and write why in their booklets</a:t>
            </a:r>
          </a:p>
          <a:p>
            <a:pPr lvl="0"/>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48C8F9-CFB5-42D7-AE0D-CE91DA07CAC3}" type="slidenum">
              <a:t>125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56186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 xmlns:a16="http://schemas.microsoft.com/office/drawing/2014/main" id="{13421A3C-39FA-4533-8DE5-46CE57F194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 xmlns:a16="http://schemas.microsoft.com/office/drawing/2014/main" id="{9B6FA681-6C3B-437A-B93F-CCCB5187F5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 xmlns:a16="http://schemas.microsoft.com/office/drawing/2014/main" id="{05F3A1E7-C214-4CFC-81E5-91C769E967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F3C328-D70E-461A-A764-F16B683DB6CD}" type="slidenum">
              <a:rPr lang="en-GB" altLang="en-US">
                <a:latin typeface="Arial" panose="020B0604020202020204" pitchFamily="34" charset="0"/>
              </a:rPr>
              <a:pPr>
                <a:spcBef>
                  <a:spcPct val="0"/>
                </a:spcBef>
              </a:pPr>
              <a:t>126</a:t>
            </a:fld>
            <a:endParaRPr lang="en-GB" altLang="en-US">
              <a:latin typeface="Arial" panose="020B0604020202020204" pitchFamily="34" charset="0"/>
            </a:endParaRPr>
          </a:p>
        </p:txBody>
      </p:sp>
    </p:spTree>
    <p:extLst>
      <p:ext uri="{BB962C8B-B14F-4D97-AF65-F5344CB8AC3E}">
        <p14:creationId xmlns:p14="http://schemas.microsoft.com/office/powerpoint/2010/main" val="1988892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 xmlns:a16="http://schemas.microsoft.com/office/drawing/2014/main" id="{801F304D-A946-4E6B-95A8-0C14B3845D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 xmlns:a16="http://schemas.microsoft.com/office/drawing/2014/main" id="{7165873B-EDC6-46AB-9812-58654A9457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 xmlns:a16="http://schemas.microsoft.com/office/drawing/2014/main" id="{E9B6D5A6-35F8-4C33-B938-9043629893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2C1E09-68A0-4B4B-9575-9F1E1AD3A974}" type="slidenum">
              <a:rPr lang="en-GB" altLang="en-US">
                <a:latin typeface="Arial" panose="020B0604020202020204" pitchFamily="34" charset="0"/>
              </a:rPr>
              <a:pPr>
                <a:spcBef>
                  <a:spcPct val="0"/>
                </a:spcBef>
              </a:pPr>
              <a:t>127</a:t>
            </a:fld>
            <a:endParaRPr lang="en-GB" altLang="en-US">
              <a:latin typeface="Arial" panose="020B0604020202020204" pitchFamily="34" charset="0"/>
            </a:endParaRPr>
          </a:p>
        </p:txBody>
      </p:sp>
    </p:spTree>
    <p:extLst>
      <p:ext uri="{BB962C8B-B14F-4D97-AF65-F5344CB8AC3E}">
        <p14:creationId xmlns:p14="http://schemas.microsoft.com/office/powerpoint/2010/main" val="423277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Pupils to read out learning objectives. </a:t>
            </a:r>
          </a:p>
          <a:p>
            <a:pPr lvl="0"/>
            <a:r>
              <a:rPr lang="en-GB"/>
              <a:t>Pupils will pick a level they will work at today and write why in their booklets</a:t>
            </a:r>
          </a:p>
          <a:p>
            <a:pPr lvl="0"/>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48C8F9-CFB5-42D7-AE0D-CE91DA07CAC3}" type="slidenum">
              <a:t>10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42852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a:r>
              <a:rPr lang="en-GB"/>
              <a:t>Pupils to read out learning objectives. </a:t>
            </a:r>
          </a:p>
          <a:p>
            <a:pPr lvl="0"/>
            <a:r>
              <a:rPr lang="en-GB"/>
              <a:t>Pupils will pick a level they will work at today and write why in their booklets</a:t>
            </a:r>
          </a:p>
          <a:p>
            <a:pPr lvl="0"/>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648C8F9-CFB5-42D7-AE0D-CE91DA07CAC3}" type="slidenum">
              <a:t>130</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57781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131</a:t>
            </a:fld>
            <a:endParaRPr lang="en-GB"/>
          </a:p>
        </p:txBody>
      </p:sp>
    </p:spTree>
    <p:extLst>
      <p:ext uri="{BB962C8B-B14F-4D97-AF65-F5344CB8AC3E}">
        <p14:creationId xmlns:p14="http://schemas.microsoft.com/office/powerpoint/2010/main" val="24358279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46">
              <a:defRPr/>
            </a:pPr>
            <a:r>
              <a:rPr lang="en-GB" dirty="0"/>
              <a:t>Starter</a:t>
            </a:r>
            <a:r>
              <a:rPr lang="en-GB" baseline="0" dirty="0"/>
              <a:t> – recalling knowledge – eat well guide and food science of recipe </a:t>
            </a:r>
          </a:p>
          <a:p>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132</a:t>
            </a:fld>
            <a:endParaRPr lang="en-GB"/>
          </a:p>
        </p:txBody>
      </p:sp>
    </p:spTree>
    <p:extLst>
      <p:ext uri="{BB962C8B-B14F-4D97-AF65-F5344CB8AC3E}">
        <p14:creationId xmlns:p14="http://schemas.microsoft.com/office/powerpoint/2010/main" val="20424100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134</a:t>
            </a:fld>
            <a:endParaRPr lang="en-GB"/>
          </a:p>
        </p:txBody>
      </p:sp>
    </p:spTree>
    <p:extLst>
      <p:ext uri="{BB962C8B-B14F-4D97-AF65-F5344CB8AC3E}">
        <p14:creationId xmlns:p14="http://schemas.microsoft.com/office/powerpoint/2010/main" val="40956379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075" indent="-301952">
              <a:defRPr>
                <a:solidFill>
                  <a:schemeClr val="tx1"/>
                </a:solidFill>
                <a:latin typeface="Arial" panose="020B0604020202020204" pitchFamily="34" charset="0"/>
              </a:defRPr>
            </a:lvl2pPr>
            <a:lvl3pPr marL="1207808" indent="-241562">
              <a:defRPr>
                <a:solidFill>
                  <a:schemeClr val="tx1"/>
                </a:solidFill>
                <a:latin typeface="Arial" panose="020B0604020202020204" pitchFamily="34" charset="0"/>
              </a:defRPr>
            </a:lvl3pPr>
            <a:lvl4pPr marL="1690931" indent="-241562">
              <a:defRPr>
                <a:solidFill>
                  <a:schemeClr val="tx1"/>
                </a:solidFill>
                <a:latin typeface="Arial" panose="020B0604020202020204" pitchFamily="34" charset="0"/>
              </a:defRPr>
            </a:lvl4pPr>
            <a:lvl5pPr marL="2174055" indent="-241562">
              <a:defRPr>
                <a:solidFill>
                  <a:schemeClr val="tx1"/>
                </a:solidFill>
                <a:latin typeface="Arial" panose="020B0604020202020204" pitchFamily="34" charset="0"/>
              </a:defRPr>
            </a:lvl5pPr>
            <a:lvl6pPr marL="2657178" indent="-241562" eaLnBrk="0" fontAlgn="base" hangingPunct="0">
              <a:spcBef>
                <a:spcPct val="0"/>
              </a:spcBef>
              <a:spcAft>
                <a:spcPct val="0"/>
              </a:spcAft>
              <a:defRPr>
                <a:solidFill>
                  <a:schemeClr val="tx1"/>
                </a:solidFill>
                <a:latin typeface="Arial" panose="020B0604020202020204" pitchFamily="34" charset="0"/>
              </a:defRPr>
            </a:lvl6pPr>
            <a:lvl7pPr marL="3140301" indent="-241562" eaLnBrk="0" fontAlgn="base" hangingPunct="0">
              <a:spcBef>
                <a:spcPct val="0"/>
              </a:spcBef>
              <a:spcAft>
                <a:spcPct val="0"/>
              </a:spcAft>
              <a:defRPr>
                <a:solidFill>
                  <a:schemeClr val="tx1"/>
                </a:solidFill>
                <a:latin typeface="Arial" panose="020B0604020202020204" pitchFamily="34" charset="0"/>
              </a:defRPr>
            </a:lvl7pPr>
            <a:lvl8pPr marL="3623424" indent="-241562" eaLnBrk="0" fontAlgn="base" hangingPunct="0">
              <a:spcBef>
                <a:spcPct val="0"/>
              </a:spcBef>
              <a:spcAft>
                <a:spcPct val="0"/>
              </a:spcAft>
              <a:defRPr>
                <a:solidFill>
                  <a:schemeClr val="tx1"/>
                </a:solidFill>
                <a:latin typeface="Arial" panose="020B0604020202020204" pitchFamily="34" charset="0"/>
              </a:defRPr>
            </a:lvl8pPr>
            <a:lvl9pPr marL="4106548" indent="-241562" eaLnBrk="0" fontAlgn="base" hangingPunct="0">
              <a:spcBef>
                <a:spcPct val="0"/>
              </a:spcBef>
              <a:spcAft>
                <a:spcPct val="0"/>
              </a:spcAft>
              <a:defRPr>
                <a:solidFill>
                  <a:schemeClr val="tx1"/>
                </a:solidFill>
                <a:latin typeface="Arial" panose="020B0604020202020204" pitchFamily="34" charset="0"/>
              </a:defRPr>
            </a:lvl9pPr>
          </a:lstStyle>
          <a:p>
            <a:fld id="{F6A68636-768F-44B5-940C-CDB25EB9E1BA}" type="slidenum">
              <a:rPr lang="en-US" altLang="en-US"/>
              <a:pPr/>
              <a:t>136</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rPr>
              <a:t>Example slide</a:t>
            </a:r>
          </a:p>
        </p:txBody>
      </p:sp>
    </p:spTree>
    <p:extLst>
      <p:ext uri="{BB962C8B-B14F-4D97-AF65-F5344CB8AC3E}">
        <p14:creationId xmlns:p14="http://schemas.microsoft.com/office/powerpoint/2010/main" val="5927404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138</a:t>
            </a:fld>
            <a:endParaRPr lang="en-GB"/>
          </a:p>
        </p:txBody>
      </p:sp>
    </p:spTree>
    <p:extLst>
      <p:ext uri="{BB962C8B-B14F-4D97-AF65-F5344CB8AC3E}">
        <p14:creationId xmlns:p14="http://schemas.microsoft.com/office/powerpoint/2010/main" val="1837167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lesson will start with the intended</a:t>
            </a:r>
            <a:r>
              <a:rPr lang="en-GB" baseline="0" dirty="0"/>
              <a:t> learning outcomes and you will be expected to pick a LO to work towards. Once you have completed a level you must tick it to show progress. </a:t>
            </a:r>
            <a:endParaRPr lang="en-GB" dirty="0"/>
          </a:p>
          <a:p>
            <a:r>
              <a:rPr lang="en-GB" dirty="0"/>
              <a:t>Pupils to read out learning objectives</a:t>
            </a:r>
          </a:p>
          <a:p>
            <a:r>
              <a:rPr lang="en-GB" dirty="0"/>
              <a:t>Pupils</a:t>
            </a:r>
            <a:r>
              <a:rPr lang="en-GB" baseline="0" dirty="0"/>
              <a:t> will </a:t>
            </a:r>
            <a:r>
              <a:rPr lang="en-GB" dirty="0"/>
              <a:t>pick a level they</a:t>
            </a:r>
            <a:r>
              <a:rPr lang="en-GB" baseline="0" dirty="0"/>
              <a:t> will work at today</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140</a:t>
            </a:fld>
            <a:endParaRPr lang="en-GB"/>
          </a:p>
        </p:txBody>
      </p:sp>
    </p:spTree>
    <p:extLst>
      <p:ext uri="{BB962C8B-B14F-4D97-AF65-F5344CB8AC3E}">
        <p14:creationId xmlns:p14="http://schemas.microsoft.com/office/powerpoint/2010/main" val="2458245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143</a:t>
            </a:fld>
            <a:endParaRPr lang="en-GB"/>
          </a:p>
        </p:txBody>
      </p:sp>
    </p:spTree>
    <p:extLst>
      <p:ext uri="{BB962C8B-B14F-4D97-AF65-F5344CB8AC3E}">
        <p14:creationId xmlns:p14="http://schemas.microsoft.com/office/powerpoint/2010/main" val="37620735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lesson will start with the intended</a:t>
            </a:r>
            <a:r>
              <a:rPr lang="en-GB" baseline="0" dirty="0"/>
              <a:t> learning outcomes and you will be expected to pick a LO to work towards. Once you have completed a level you must tick it to show progress. </a:t>
            </a:r>
            <a:endParaRPr lang="en-GB" dirty="0"/>
          </a:p>
          <a:p>
            <a:r>
              <a:rPr lang="en-GB" dirty="0"/>
              <a:t>Pupils to read out learning objectives</a:t>
            </a:r>
          </a:p>
          <a:p>
            <a:r>
              <a:rPr lang="en-GB" dirty="0"/>
              <a:t>Pupils</a:t>
            </a:r>
            <a:r>
              <a:rPr lang="en-GB" baseline="0" dirty="0"/>
              <a:t> will </a:t>
            </a:r>
            <a:r>
              <a:rPr lang="en-GB" dirty="0"/>
              <a:t>pick a level they</a:t>
            </a:r>
            <a:r>
              <a:rPr lang="en-GB" baseline="0" dirty="0"/>
              <a:t> will work at today</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146</a:t>
            </a:fld>
            <a:endParaRPr lang="en-GB"/>
          </a:p>
        </p:txBody>
      </p:sp>
    </p:spTree>
    <p:extLst>
      <p:ext uri="{BB962C8B-B14F-4D97-AF65-F5344CB8AC3E}">
        <p14:creationId xmlns:p14="http://schemas.microsoft.com/office/powerpoint/2010/main" val="4410101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 up and wait to be called</a:t>
            </a:r>
            <a:r>
              <a:rPr lang="en-GB" baseline="0" dirty="0"/>
              <a:t> in. </a:t>
            </a:r>
          </a:p>
          <a:p>
            <a:r>
              <a:rPr lang="en-GB" baseline="0" dirty="0"/>
              <a:t>Pen, pencil and planners out. </a:t>
            </a:r>
          </a:p>
          <a:p>
            <a:r>
              <a:rPr lang="en-GB" baseline="0" dirty="0"/>
              <a:t>Think about where your seating as a seating plan and can easily be changed.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148</a:t>
            </a:fld>
            <a:endParaRPr lang="en-GB"/>
          </a:p>
        </p:txBody>
      </p:sp>
    </p:spTree>
    <p:extLst>
      <p:ext uri="{BB962C8B-B14F-4D97-AF65-F5344CB8AC3E}">
        <p14:creationId xmlns:p14="http://schemas.microsoft.com/office/powerpoint/2010/main" val="715866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Class discussion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11</a:t>
            </a:fld>
            <a:endParaRPr lang="en-GB"/>
          </a:p>
        </p:txBody>
      </p:sp>
    </p:spTree>
    <p:extLst>
      <p:ext uri="{BB962C8B-B14F-4D97-AF65-F5344CB8AC3E}">
        <p14:creationId xmlns:p14="http://schemas.microsoft.com/office/powerpoint/2010/main" val="26811862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learning objectives – SMSC focuses</a:t>
            </a:r>
            <a:r>
              <a:rPr lang="en-GB" baseline="0" dirty="0"/>
              <a:t>. </a:t>
            </a:r>
          </a:p>
          <a:p>
            <a:r>
              <a:rPr lang="en-GB" baseline="0" dirty="0"/>
              <a:t>Visual resources – step by step guides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151</a:t>
            </a:fld>
            <a:endParaRPr lang="en-GB"/>
          </a:p>
        </p:txBody>
      </p:sp>
    </p:spTree>
    <p:extLst>
      <p:ext uri="{BB962C8B-B14F-4D97-AF65-F5344CB8AC3E}">
        <p14:creationId xmlns:p14="http://schemas.microsoft.com/office/powerpoint/2010/main" val="24042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Get someone to read them out – </a:t>
            </a:r>
          </a:p>
          <a:p>
            <a:r>
              <a:rPr lang="en-GB" baseline="0" dirty="0"/>
              <a:t>Write down; what do we do to prevent bacterial contamination?</a:t>
            </a:r>
          </a:p>
          <a:p>
            <a:endParaRPr lang="en-GB" baseline="0" dirty="0"/>
          </a:p>
        </p:txBody>
      </p:sp>
      <p:sp>
        <p:nvSpPr>
          <p:cNvPr id="4" name="Slide Number Placeholder 3"/>
          <p:cNvSpPr>
            <a:spLocks noGrp="1"/>
          </p:cNvSpPr>
          <p:nvPr>
            <p:ph type="sldNum" sz="quarter" idx="10"/>
          </p:nvPr>
        </p:nvSpPr>
        <p:spPr/>
        <p:txBody>
          <a:bodyPr/>
          <a:lstStyle/>
          <a:p>
            <a:fld id="{288CFAA6-7EA4-4435-B149-63984914C19E}" type="slidenum">
              <a:rPr lang="en-GB" smtClean="0"/>
              <a:t>12</a:t>
            </a:fld>
            <a:endParaRPr lang="en-GB"/>
          </a:p>
        </p:txBody>
      </p:sp>
    </p:spTree>
    <p:extLst>
      <p:ext uri="{BB962C8B-B14F-4D97-AF65-F5344CB8AC3E}">
        <p14:creationId xmlns:p14="http://schemas.microsoft.com/office/powerpoint/2010/main" val="2008652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the 2 c’s and write out what each mean</a:t>
            </a:r>
          </a:p>
          <a:p>
            <a:r>
              <a:rPr lang="en-GB" dirty="0"/>
              <a:t>Draw a man/woman</a:t>
            </a:r>
            <a:r>
              <a:rPr lang="en-GB" baseline="0" dirty="0"/>
              <a:t> and identify good hygiene </a:t>
            </a:r>
            <a:endParaRPr lang="en-GB" dirty="0"/>
          </a:p>
        </p:txBody>
      </p:sp>
      <p:sp>
        <p:nvSpPr>
          <p:cNvPr id="4" name="Slide Number Placeholder 3"/>
          <p:cNvSpPr>
            <a:spLocks noGrp="1"/>
          </p:cNvSpPr>
          <p:nvPr>
            <p:ph type="sldNum" sz="quarter" idx="10"/>
          </p:nvPr>
        </p:nvSpPr>
        <p:spPr/>
        <p:txBody>
          <a:bodyPr/>
          <a:lstStyle/>
          <a:p>
            <a:fld id="{288CFAA6-7EA4-4435-B149-63984914C19E}" type="slidenum">
              <a:rPr lang="en-GB" smtClean="0"/>
              <a:t>14</a:t>
            </a:fld>
            <a:endParaRPr lang="en-GB"/>
          </a:p>
        </p:txBody>
      </p:sp>
    </p:spTree>
    <p:extLst>
      <p:ext uri="{BB962C8B-B14F-4D97-AF65-F5344CB8AC3E}">
        <p14:creationId xmlns:p14="http://schemas.microsoft.com/office/powerpoint/2010/main" val="2446202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11/10/2020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screen">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11/10/2020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g"/><Relationship Id="rId7" Type="http://schemas.openxmlformats.org/officeDocument/2006/relationships/image" Target="../media/image133.jpg"/><Relationship Id="rId12" Type="http://schemas.openxmlformats.org/officeDocument/2006/relationships/image" Target="../media/image138.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g"/><Relationship Id="rId9" Type="http://schemas.openxmlformats.org/officeDocument/2006/relationships/image" Target="../media/image13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42.gif"/><Relationship Id="rId5" Type="http://schemas.openxmlformats.org/officeDocument/2006/relationships/image" Target="../media/image141.jpeg"/><Relationship Id="rId4" Type="http://schemas.openxmlformats.org/officeDocument/2006/relationships/image" Target="../media/image140.jp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g"/><Relationship Id="rId7" Type="http://schemas.openxmlformats.org/officeDocument/2006/relationships/image" Target="../media/image133.jpg"/><Relationship Id="rId12" Type="http://schemas.openxmlformats.org/officeDocument/2006/relationships/image" Target="../media/image138.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g"/><Relationship Id="rId9" Type="http://schemas.openxmlformats.org/officeDocument/2006/relationships/image" Target="../media/image135.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hyperlink" Target="https://www.youtube.com/watch?v=NdTAcAgOONw"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image" Target="../media/image145.jpg"/><Relationship Id="rId7" Type="http://schemas.openxmlformats.org/officeDocument/2006/relationships/image" Target="../media/image149.jpg"/><Relationship Id="rId2" Type="http://schemas.openxmlformats.org/officeDocument/2006/relationships/image" Target="../media/image144.jpg"/><Relationship Id="rId1" Type="http://schemas.openxmlformats.org/officeDocument/2006/relationships/slideLayout" Target="../slideLayouts/slideLayout7.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jpg"/></Relationships>
</file>

<file path=ppt/slides/_rels/slide122.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image" Target="../media/image144.jpg"/><Relationship Id="rId7" Type="http://schemas.openxmlformats.org/officeDocument/2006/relationships/image" Target="../media/image149.jp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8.jpg"/><Relationship Id="rId5" Type="http://schemas.openxmlformats.org/officeDocument/2006/relationships/image" Target="../media/image146.jpg"/><Relationship Id="rId4" Type="http://schemas.openxmlformats.org/officeDocument/2006/relationships/image" Target="../media/image145.jpg"/></Relationships>
</file>

<file path=ppt/slides/_rels/slide123.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image" Target="../media/image145.jpg"/><Relationship Id="rId7" Type="http://schemas.openxmlformats.org/officeDocument/2006/relationships/image" Target="../media/image149.jpg"/><Relationship Id="rId2" Type="http://schemas.openxmlformats.org/officeDocument/2006/relationships/image" Target="../media/image144.jpg"/><Relationship Id="rId1" Type="http://schemas.openxmlformats.org/officeDocument/2006/relationships/slideLayout" Target="../slideLayouts/slideLayout7.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jpg"/></Relationships>
</file>

<file path=ppt/slides/_rels/slide12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54.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58.jpg"/></Relationships>
</file>

<file path=ppt/slides/_rels/slide1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59.jpe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20.png"/><Relationship Id="rId4" Type="http://schemas.openxmlformats.org/officeDocument/2006/relationships/image" Target="../media/image107.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3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0tbCCuOvVAhXDyRoKHVLIBBAQjRwIBw&amp;url=https://thedesignideablog.wordpress.com/page/3/&amp;psig=AFQjCNFNihtdfpSZLWitwfC3sIKRPJLBMQ&amp;ust=1503511766329569"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lastcoursesensations.com/wp-content/uploads/2012/09/tarts.jpg" TargetMode="External"/><Relationship Id="rId7" Type="http://schemas.openxmlformats.org/officeDocument/2006/relationships/hyperlink" Target="http://www.google.com/url?q=http://www.wisegeek.com/what-is-munster.htm&amp;sa=U&amp;ei=LfKOU8-VJcmc0QXG2YFI&amp;ved=0CCoQ9QEwBDhQ&amp;usg=AFQjCNFZsrVm0TY4RRCWDvOnahU6d6vxHQ" TargetMode="Externa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cooking.lovetoknow.com/image/151439~chocolate-covered-eclair.jpg" TargetMode="External"/><Relationship Id="rId4" Type="http://schemas.openxmlformats.org/officeDocument/2006/relationships/image" Target="../media/image25.jpeg"/><Relationship Id="rId9"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hyperlink" Target="http://www.lastcoursesensations.com/wp-content/uploads/2012/09/tarts.jpg" TargetMode="External"/><Relationship Id="rId7"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cooking.lovetoknow.com/image/151439~chocolate-covered-eclair.jpg" TargetMode="Externa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www.google.co.uk/url?q=http://www.culinaryconcoctionsbypeabody.com/2007/07/04/lifes-little-turnovers/&amp;sa=U&amp;ei=4SmPU-_kMqPa0QXRnYG4Ag&amp;ved=0CDIQ9QEwCA&amp;usg=AFQjCNEqcM6xYUJV3OFwnMhtZn-9KW9X8g" TargetMode="External"/><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hyperlink" Target="http://www.google.co.uk/url?q=http://www.reallynicerecipes.com/recipe/desserts/profiteroles&amp;sa=U&amp;ei=BSmPU86aFuuS0QXSj4DwDg&amp;ved=0CEIQ9QEwEDgU&amp;usg=AFQjCNFXbuMXg1_Cs0iH6xG1y18lKWlXTw" TargetMode="External"/><Relationship Id="rId1" Type="http://schemas.openxmlformats.org/officeDocument/2006/relationships/slideLayout" Target="../slideLayouts/slideLayout7.xml"/><Relationship Id="rId6" Type="http://schemas.openxmlformats.org/officeDocument/2006/relationships/hyperlink" Target="http://www.google.co.uk/url?q=http://www.express.co.uk/news/uk/423536/Easy-as-pie-Cornish-pasty-wins-top-prize-in-FRENCH-food-competition&amp;sa=U&amp;ei=pymPU4adH4qL0AWltIHABw&amp;ved=0CEgQ9QEwEzgU&amp;usg=AFQjCNFIFno1VRIAdv-lnL1bqhwBCRp0kA" TargetMode="External"/><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81.jpeg"/><Relationship Id="rId5" Type="http://schemas.openxmlformats.org/officeDocument/2006/relationships/image" Target="../media/image78.jpeg"/><Relationship Id="rId10" Type="http://schemas.openxmlformats.org/officeDocument/2006/relationships/image" Target="../media/image80.jpeg"/><Relationship Id="rId4" Type="http://schemas.openxmlformats.org/officeDocument/2006/relationships/image" Target="../media/image85.jpeg"/><Relationship Id="rId9" Type="http://schemas.openxmlformats.org/officeDocument/2006/relationships/image" Target="../media/image88.jpeg"/></Relationships>
</file>

<file path=ppt/slides/_rels/slide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youtu.be/ISZLTJH5lYg"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935145" cy="523220"/>
          </a:xfrm>
          <a:prstGeom prst="rect">
            <a:avLst/>
          </a:prstGeom>
          <a:noFill/>
        </p:spPr>
        <p:txBody>
          <a:bodyPr wrap="none" rtlCol="0">
            <a:spAutoFit/>
          </a:bodyPr>
          <a:lstStyle/>
          <a:p>
            <a:r>
              <a:rPr lang="en-GB" sz="2800" dirty="0"/>
              <a:t>Lesson one </a:t>
            </a:r>
          </a:p>
        </p:txBody>
      </p:sp>
    </p:spTree>
    <p:extLst>
      <p:ext uri="{BB962C8B-B14F-4D97-AF65-F5344CB8AC3E}">
        <p14:creationId xmlns:p14="http://schemas.microsoft.com/office/powerpoint/2010/main" val="752621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946296" y="0"/>
            <a:ext cx="1245700" cy="50048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LO</a:t>
            </a:r>
          </a:p>
        </p:txBody>
      </p:sp>
      <p:graphicFrame>
        <p:nvGraphicFramePr>
          <p:cNvPr id="3" name="Table 3"/>
          <p:cNvGraphicFramePr>
            <a:graphicFrameLocks noGrp="1"/>
          </p:cNvGraphicFramePr>
          <p:nvPr>
            <p:extLst>
              <p:ext uri="{D42A27DB-BD31-4B8C-83A1-F6EECF244321}">
                <p14:modId xmlns:p14="http://schemas.microsoft.com/office/powerpoint/2010/main" val="252465529"/>
              </p:ext>
            </p:extLst>
          </p:nvPr>
        </p:nvGraphicFramePr>
        <p:xfrm>
          <a:off x="1009461" y="1440805"/>
          <a:ext cx="10173077" cy="2547873"/>
        </p:xfrm>
        <a:graphic>
          <a:graphicData uri="http://schemas.openxmlformats.org/drawingml/2006/table">
            <a:tbl>
              <a:tblPr>
                <a:effectLst/>
              </a:tblPr>
              <a:tblGrid>
                <a:gridCol w="10173077">
                  <a:extLst>
                    <a:ext uri="{9D8B030D-6E8A-4147-A177-3AD203B41FA5}">
                      <a16:colId xmlns="" xmlns:a16="http://schemas.microsoft.com/office/drawing/2014/main" val="3977649723"/>
                    </a:ext>
                  </a:extLst>
                </a:gridCol>
              </a:tblGrid>
              <a:tr h="547478">
                <a:tc>
                  <a:txBody>
                    <a:bodyPr/>
                    <a:lstStyle/>
                    <a:p>
                      <a:pPr lvl="0">
                        <a:lnSpc>
                          <a:spcPct val="115000"/>
                        </a:lnSpc>
                        <a:spcAft>
                          <a:spcPts val="0"/>
                        </a:spcAft>
                      </a:pPr>
                      <a:r>
                        <a:rPr lang="en-GB" sz="1800" b="1">
                          <a:latin typeface="Calibri"/>
                          <a:ea typeface="Calibri" pitchFamily="34"/>
                          <a:cs typeface="Times New Roman" pitchFamily="18"/>
                        </a:rPr>
                        <a:t>Success Criteria:</a:t>
                      </a:r>
                      <a:endParaRPr lang="en-GB" sz="1600" b="1">
                        <a:latin typeface="Calibri"/>
                        <a:ea typeface="Calibri" pitchFamily="34"/>
                        <a:cs typeface="Times New Roman" pitchFamily="18"/>
                      </a:endParaRPr>
                    </a:p>
                  </a:txBody>
                  <a:tcPr marL="119393" marR="119393" marT="59701" marB="59701">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792841927"/>
                  </a:ext>
                </a:extLst>
              </a:tr>
              <a:tr h="457200">
                <a:tc>
                  <a:txBody>
                    <a:bodyPr/>
                    <a:lstStyle/>
                    <a:p>
                      <a:r>
                        <a:rPr lang="en-GB" sz="2000" dirty="0"/>
                        <a:t>To understand Food Safety and Food Hygiene</a:t>
                      </a: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306498935"/>
                  </a:ext>
                </a:extLst>
              </a:tr>
              <a:tr h="391884">
                <a:tc>
                  <a:txBody>
                    <a:bodyPr/>
                    <a:lstStyle/>
                    <a:p>
                      <a:pPr marR="0" lvl="0" indent="0" algn="l" rtl="0">
                        <a:lnSpc>
                          <a:spcPct val="115000"/>
                        </a:lnSpc>
                        <a:spcBef>
                          <a:spcPts val="0"/>
                        </a:spcBef>
                        <a:spcAft>
                          <a:spcPts val="600"/>
                        </a:spcAft>
                      </a:pPr>
                      <a:r>
                        <a:rPr lang="en-US" sz="2000" b="1" kern="1200" baseline="0" dirty="0">
                          <a:solidFill>
                            <a:srgbClr val="000000"/>
                          </a:solidFill>
                          <a:latin typeface="Calibri" pitchFamily="34"/>
                        </a:rPr>
                        <a:t>Good </a:t>
                      </a:r>
                      <a:r>
                        <a:rPr lang="en-US" sz="2000" b="0" kern="1200" baseline="0" dirty="0">
                          <a:solidFill>
                            <a:srgbClr val="000000"/>
                          </a:solidFill>
                          <a:latin typeface="Calibri" pitchFamily="34"/>
                        </a:rPr>
                        <a:t>– Have a basic understanding of Food Safety and Food Hygiene</a:t>
                      </a: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320398229"/>
                  </a:ext>
                </a:extLst>
              </a:tr>
              <a:tr h="440868">
                <a:tc>
                  <a:txBody>
                    <a:bodyPr/>
                    <a:lstStyle/>
                    <a:p>
                      <a:pPr marR="0" lvl="0" indent="0" algn="l" rtl="0">
                        <a:lnSpc>
                          <a:spcPct val="115000"/>
                        </a:lnSpc>
                        <a:spcBef>
                          <a:spcPts val="0"/>
                        </a:spcBef>
                        <a:spcAft>
                          <a:spcPts val="600"/>
                        </a:spcAft>
                      </a:pPr>
                      <a:r>
                        <a:rPr lang="en-US" sz="2000" b="1" kern="1200" dirty="0">
                          <a:solidFill>
                            <a:srgbClr val="000000"/>
                          </a:solidFill>
                          <a:latin typeface="Calibri" pitchFamily="34"/>
                        </a:rPr>
                        <a:t>Outstanding</a:t>
                      </a:r>
                      <a:r>
                        <a:rPr lang="en-US" sz="2000" b="0" kern="1200" dirty="0">
                          <a:solidFill>
                            <a:srgbClr val="000000"/>
                          </a:solidFill>
                          <a:latin typeface="Calibri" pitchFamily="34"/>
                        </a:rPr>
                        <a:t> – Be able to prevent </a:t>
                      </a: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574613034"/>
                  </a:ext>
                </a:extLst>
              </a:tr>
              <a:tr h="710443">
                <a:tc>
                  <a:txBody>
                    <a:bodyPr/>
                    <a:lstStyle/>
                    <a:p>
                      <a:pPr lvl="0">
                        <a:lnSpc>
                          <a:spcPct val="115000"/>
                        </a:lnSpc>
                        <a:spcAft>
                          <a:spcPts val="0"/>
                        </a:spcAft>
                      </a:pPr>
                      <a:r>
                        <a:rPr lang="en-GB" sz="2000" b="0" dirty="0">
                          <a:latin typeface="Calibri" pitchFamily="34"/>
                          <a:ea typeface="Calibri" pitchFamily="34"/>
                          <a:cs typeface="Times New Roman" pitchFamily="18"/>
                        </a:rPr>
                        <a:t>SMSC: Health &amp; Safety</a:t>
                      </a:r>
                    </a:p>
                  </a:txBody>
                  <a:tcPr marL="89538" marR="89538" marT="1657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2938789746"/>
                  </a:ext>
                </a:extLst>
              </a:tr>
            </a:tbl>
          </a:graphicData>
        </a:graphic>
      </p:graphicFrame>
      <p:sp>
        <p:nvSpPr>
          <p:cNvPr id="4" name="TextBox 7"/>
          <p:cNvSpPr txBox="1"/>
          <p:nvPr/>
        </p:nvSpPr>
        <p:spPr>
          <a:xfrm>
            <a:off x="0" y="-37609"/>
            <a:ext cx="6859892"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dirty="0">
                <a:solidFill>
                  <a:srgbClr val="000000"/>
                </a:solidFill>
                <a:uFillTx/>
                <a:latin typeface="Calibri" pitchFamily="34"/>
              </a:rPr>
              <a:t>Today’s learning objectives</a:t>
            </a:r>
          </a:p>
        </p:txBody>
      </p:sp>
    </p:spTree>
    <p:extLst>
      <p:ext uri="{BB962C8B-B14F-4D97-AF65-F5344CB8AC3E}">
        <p14:creationId xmlns:p14="http://schemas.microsoft.com/office/powerpoint/2010/main" val="1175708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414459" y="1748463"/>
            <a:ext cx="3329240" cy="3293209"/>
          </a:xfrm>
          <a:prstGeom prst="rect">
            <a:avLst/>
          </a:prstGeom>
          <a:noFill/>
          <a:ln w="57150">
            <a:solidFill>
              <a:srgbClr val="00B050"/>
            </a:solidFill>
          </a:ln>
        </p:spPr>
        <p:txBody>
          <a:bodyPr wrap="square" rtlCol="0">
            <a:spAutoFit/>
          </a:bodyPr>
          <a:lstStyle/>
          <a:p>
            <a:r>
              <a:rPr lang="en-GB" sz="1600" b="1" dirty="0">
                <a:latin typeface="+mj-lt"/>
              </a:rPr>
              <a:t>Case Study 2</a:t>
            </a:r>
          </a:p>
          <a:p>
            <a:r>
              <a:rPr lang="en-GB" sz="1600" b="1" dirty="0">
                <a:latin typeface="+mj-lt"/>
                <a:cs typeface="Century Gothic"/>
              </a:rPr>
              <a:t>After Colin’s recent eye test he was told that his vision is getting worse (deteriorating). What might Colin not be eating enough of to keep his eyes healthy?!</a:t>
            </a:r>
          </a:p>
          <a:p>
            <a:endParaRPr lang="en-GB" sz="1600" b="1" dirty="0">
              <a:latin typeface="+mj-lt"/>
              <a:cs typeface="Century Gothic"/>
            </a:endParaRPr>
          </a:p>
          <a:p>
            <a:r>
              <a:rPr lang="en-GB" sz="1600" b="1" u="sng" dirty="0">
                <a:solidFill>
                  <a:srgbClr val="FF0000"/>
                </a:solidFill>
                <a:latin typeface="+mj-lt"/>
                <a:cs typeface="Century Gothic"/>
              </a:rPr>
              <a:t>Poor eye health/vision: Vitamin ?</a:t>
            </a:r>
          </a:p>
          <a:p>
            <a:endParaRPr lang="en-GB" sz="1600" b="1" u="sng" dirty="0">
              <a:solidFill>
                <a:srgbClr val="FF0000"/>
              </a:solidFill>
              <a:latin typeface="+mj-lt"/>
              <a:cs typeface="Century Gothic"/>
            </a:endParaRPr>
          </a:p>
          <a:p>
            <a:r>
              <a:rPr lang="en-GB" sz="1600" b="1" u="sng" dirty="0">
                <a:solidFill>
                  <a:srgbClr val="FF0000"/>
                </a:solidFill>
                <a:latin typeface="+mj-lt"/>
                <a:cs typeface="Century Gothic"/>
              </a:rPr>
              <a:t>What foods should she eat to improve her symptoms?</a:t>
            </a:r>
          </a:p>
          <a:p>
            <a:endParaRPr lang="en-GB" sz="1600" b="1" u="sng" dirty="0">
              <a:solidFill>
                <a:srgbClr val="FF0000"/>
              </a:solidFill>
              <a:latin typeface="+mj-lt"/>
              <a:cs typeface="Century Gothic"/>
            </a:endParaRPr>
          </a:p>
        </p:txBody>
      </p:sp>
      <p:sp>
        <p:nvSpPr>
          <p:cNvPr id="20" name="TextBox 19"/>
          <p:cNvSpPr txBox="1"/>
          <p:nvPr/>
        </p:nvSpPr>
        <p:spPr>
          <a:xfrm>
            <a:off x="326571" y="1748462"/>
            <a:ext cx="3569675" cy="3293209"/>
          </a:xfrm>
          <a:prstGeom prst="rect">
            <a:avLst/>
          </a:prstGeom>
          <a:noFill/>
          <a:ln w="57150">
            <a:solidFill>
              <a:srgbClr val="00B0F0"/>
            </a:solidFill>
          </a:ln>
        </p:spPr>
        <p:txBody>
          <a:bodyPr wrap="square" rtlCol="0">
            <a:spAutoFit/>
          </a:bodyPr>
          <a:lstStyle/>
          <a:p>
            <a:r>
              <a:rPr lang="en-GB" sz="1600" b="1" dirty="0">
                <a:latin typeface="+mj-lt"/>
              </a:rPr>
              <a:t>Case Study 1</a:t>
            </a:r>
          </a:p>
          <a:p>
            <a:r>
              <a:rPr lang="en-GB" sz="1600" b="1" dirty="0">
                <a:latin typeface="+mj-lt"/>
                <a:cs typeface="Century Gothic"/>
              </a:rPr>
              <a:t>Nana Irene has recently had a fall and broken her wrist. It was not a bad fall and her doctor has said she may have broken her wrist more easily because she is deficient in a certain vitamin. Which vitamin might she be deficient in:</a:t>
            </a:r>
          </a:p>
          <a:p>
            <a:endParaRPr lang="en-GB" sz="1600" b="1" u="sng" dirty="0">
              <a:solidFill>
                <a:srgbClr val="FF0000"/>
              </a:solidFill>
              <a:latin typeface="+mj-lt"/>
              <a:cs typeface="Century Gothic"/>
            </a:endParaRPr>
          </a:p>
          <a:p>
            <a:r>
              <a:rPr lang="en-GB" sz="1600" b="1" u="sng" dirty="0">
                <a:solidFill>
                  <a:srgbClr val="FF0000"/>
                </a:solidFill>
                <a:latin typeface="+mj-lt"/>
                <a:cs typeface="Century Gothic"/>
              </a:rPr>
              <a:t>Weak bones: Vitamin ?</a:t>
            </a:r>
          </a:p>
          <a:p>
            <a:endParaRPr lang="en-GB" sz="1600" b="1" u="sng" dirty="0">
              <a:solidFill>
                <a:srgbClr val="FF0000"/>
              </a:solidFill>
              <a:latin typeface="+mj-lt"/>
              <a:cs typeface="Century Gothic"/>
            </a:endParaRPr>
          </a:p>
          <a:p>
            <a:r>
              <a:rPr lang="en-GB" sz="1600" b="1" u="sng" dirty="0">
                <a:solidFill>
                  <a:srgbClr val="FF0000"/>
                </a:solidFill>
                <a:latin typeface="+mj-lt"/>
                <a:cs typeface="Century Gothic"/>
              </a:rPr>
              <a:t>What foods should she eat to improve her symptoms?</a:t>
            </a:r>
            <a:endParaRPr lang="en-GB" sz="2000" b="1" u="sng" dirty="0">
              <a:solidFill>
                <a:srgbClr val="FF0000"/>
              </a:solidFill>
              <a:latin typeface="+mj-lt"/>
              <a:cs typeface="Century Gothic"/>
            </a:endParaRPr>
          </a:p>
        </p:txBody>
      </p:sp>
      <p:sp>
        <p:nvSpPr>
          <p:cNvPr id="21" name="TextBox 20"/>
          <p:cNvSpPr txBox="1"/>
          <p:nvPr/>
        </p:nvSpPr>
        <p:spPr>
          <a:xfrm>
            <a:off x="8261912" y="1748462"/>
            <a:ext cx="3494660" cy="3293209"/>
          </a:xfrm>
          <a:prstGeom prst="rect">
            <a:avLst/>
          </a:prstGeom>
          <a:solidFill>
            <a:schemeClr val="bg1"/>
          </a:solidFill>
          <a:ln w="57150">
            <a:solidFill>
              <a:srgbClr val="FF0000"/>
            </a:solidFill>
          </a:ln>
        </p:spPr>
        <p:txBody>
          <a:bodyPr wrap="square" rtlCol="0">
            <a:spAutoFit/>
          </a:bodyPr>
          <a:lstStyle/>
          <a:p>
            <a:r>
              <a:rPr lang="en-GB" sz="1600" b="1" dirty="0">
                <a:latin typeface="+mj-lt"/>
              </a:rPr>
              <a:t>Case Study 3</a:t>
            </a:r>
          </a:p>
          <a:p>
            <a:r>
              <a:rPr lang="en-GB" sz="1600" b="1" dirty="0">
                <a:latin typeface="+mj-lt"/>
                <a:cs typeface="Century Gothic"/>
              </a:rPr>
              <a:t>Sandra is suffering from gum disease and has recently found that she does not have as much energy as she used to. Which 2 vitamins might she be deficient in:</a:t>
            </a:r>
          </a:p>
          <a:p>
            <a:r>
              <a:rPr lang="en-GB" sz="1600" b="1" u="sng" dirty="0">
                <a:solidFill>
                  <a:srgbClr val="FF0000"/>
                </a:solidFill>
                <a:latin typeface="+mj-lt"/>
                <a:cs typeface="Century Gothic"/>
              </a:rPr>
              <a:t>Poor gum health: Vitamin ?</a:t>
            </a:r>
          </a:p>
          <a:p>
            <a:endParaRPr lang="en-GB" sz="1600" b="1" u="sng" dirty="0">
              <a:solidFill>
                <a:srgbClr val="FF0000"/>
              </a:solidFill>
              <a:latin typeface="+mj-lt"/>
              <a:cs typeface="Century Gothic"/>
            </a:endParaRPr>
          </a:p>
          <a:p>
            <a:r>
              <a:rPr lang="en-GB" sz="1600" b="1" u="sng" dirty="0">
                <a:solidFill>
                  <a:srgbClr val="FF0000"/>
                </a:solidFill>
                <a:latin typeface="+mj-lt"/>
                <a:cs typeface="Century Gothic"/>
              </a:rPr>
              <a:t>Lack of energy: Vitamin ?</a:t>
            </a:r>
          </a:p>
          <a:p>
            <a:endParaRPr lang="en-GB" sz="1600" b="1" u="sng" dirty="0">
              <a:solidFill>
                <a:srgbClr val="FF0000"/>
              </a:solidFill>
              <a:latin typeface="+mj-lt"/>
              <a:cs typeface="Century Gothic"/>
            </a:endParaRPr>
          </a:p>
          <a:p>
            <a:r>
              <a:rPr lang="en-GB" sz="1600" b="1" u="sng" dirty="0">
                <a:solidFill>
                  <a:srgbClr val="FF0000"/>
                </a:solidFill>
                <a:latin typeface="+mj-lt"/>
                <a:cs typeface="Century Gothic"/>
              </a:rPr>
              <a:t>What foods should she eat to improve her symptoms?</a:t>
            </a:r>
          </a:p>
          <a:p>
            <a:endParaRPr lang="en-GB" sz="1600" b="1" u="sng" dirty="0">
              <a:solidFill>
                <a:srgbClr val="FF0000"/>
              </a:solidFill>
              <a:latin typeface="+mj-lt"/>
              <a:cs typeface="Century Gothic"/>
            </a:endParaRPr>
          </a:p>
        </p:txBody>
      </p:sp>
      <p:sp>
        <p:nvSpPr>
          <p:cNvPr id="22" name="TextBox 21"/>
          <p:cNvSpPr txBox="1"/>
          <p:nvPr/>
        </p:nvSpPr>
        <p:spPr>
          <a:xfrm>
            <a:off x="-33841" y="0"/>
            <a:ext cx="12225841" cy="1200329"/>
          </a:xfrm>
          <a:prstGeom prst="rect">
            <a:avLst/>
          </a:prstGeom>
          <a:noFill/>
          <a:ln w="57150">
            <a:noFill/>
          </a:ln>
        </p:spPr>
        <p:txBody>
          <a:bodyPr wrap="square" rtlCol="0">
            <a:spAutoFit/>
          </a:bodyPr>
          <a:lstStyle/>
          <a:p>
            <a:r>
              <a:rPr lang="en-GB" b="1" u="sng" dirty="0">
                <a:solidFill>
                  <a:schemeClr val="tx1">
                    <a:lumMod val="75000"/>
                    <a:lumOff val="25000"/>
                  </a:schemeClr>
                </a:solidFill>
                <a:latin typeface="+mj-lt"/>
              </a:rPr>
              <a:t>Task:</a:t>
            </a:r>
          </a:p>
          <a:p>
            <a:r>
              <a:rPr lang="en-GB" b="1" u="sng" dirty="0">
                <a:solidFill>
                  <a:schemeClr val="tx1">
                    <a:lumMod val="75000"/>
                    <a:lumOff val="25000"/>
                  </a:schemeClr>
                </a:solidFill>
                <a:latin typeface="+mj-lt"/>
              </a:rPr>
              <a:t>Read</a:t>
            </a:r>
            <a:r>
              <a:rPr lang="en-GB" dirty="0">
                <a:solidFill>
                  <a:schemeClr val="tx1">
                    <a:lumMod val="75000"/>
                    <a:lumOff val="25000"/>
                  </a:schemeClr>
                </a:solidFill>
                <a:latin typeface="+mj-lt"/>
              </a:rPr>
              <a:t> each case study, pay attention to what each person is suffering from. </a:t>
            </a:r>
          </a:p>
          <a:p>
            <a:r>
              <a:rPr lang="en-GB" b="1" u="sng" dirty="0">
                <a:solidFill>
                  <a:schemeClr val="tx1">
                    <a:lumMod val="75000"/>
                    <a:lumOff val="25000"/>
                  </a:schemeClr>
                </a:solidFill>
                <a:latin typeface="+mj-lt"/>
              </a:rPr>
              <a:t>Decide</a:t>
            </a:r>
            <a:r>
              <a:rPr lang="en-GB" dirty="0">
                <a:solidFill>
                  <a:schemeClr val="tx1">
                    <a:lumMod val="75000"/>
                    <a:lumOff val="25000"/>
                  </a:schemeClr>
                </a:solidFill>
                <a:latin typeface="+mj-lt"/>
              </a:rPr>
              <a:t> which vitamins they must be deficient in (not eating enough of) and </a:t>
            </a:r>
            <a:r>
              <a:rPr lang="en-GB" b="1" u="sng" dirty="0">
                <a:solidFill>
                  <a:schemeClr val="tx1">
                    <a:lumMod val="75000"/>
                    <a:lumOff val="25000"/>
                  </a:schemeClr>
                </a:solidFill>
                <a:latin typeface="+mj-lt"/>
              </a:rPr>
              <a:t>suggest</a:t>
            </a:r>
            <a:r>
              <a:rPr lang="en-GB" dirty="0">
                <a:solidFill>
                  <a:schemeClr val="tx1">
                    <a:lumMod val="75000"/>
                    <a:lumOff val="25000"/>
                  </a:schemeClr>
                </a:solidFill>
                <a:latin typeface="+mj-lt"/>
              </a:rPr>
              <a:t> what foods each person could eat to make themselves feel better.</a:t>
            </a:r>
            <a:endParaRPr lang="en-GB" sz="2400" i="1" u="sng" dirty="0">
              <a:solidFill>
                <a:schemeClr val="tx1">
                  <a:lumMod val="75000"/>
                  <a:lumOff val="25000"/>
                </a:schemeClr>
              </a:solidFill>
              <a:latin typeface="+mj-lt"/>
              <a:cs typeface="Century Gothic"/>
            </a:endParaRPr>
          </a:p>
        </p:txBody>
      </p:sp>
    </p:spTree>
    <p:extLst>
      <p:ext uri="{BB962C8B-B14F-4D97-AF65-F5344CB8AC3E}">
        <p14:creationId xmlns:p14="http://schemas.microsoft.com/office/powerpoint/2010/main" val="32274656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0" y="0"/>
            <a:ext cx="9604375" cy="1049337"/>
          </a:xfrm>
        </p:spPr>
        <p:txBody>
          <a:bodyPr/>
          <a:lstStyle/>
          <a:p>
            <a:r>
              <a:rPr lang="en-GB" altLang="en-US" sz="3600" b="1" u="sng" dirty="0"/>
              <a:t>Exam practise:</a:t>
            </a:r>
          </a:p>
        </p:txBody>
      </p:sp>
      <p:sp>
        <p:nvSpPr>
          <p:cNvPr id="20483" name="Content Placeholder 2"/>
          <p:cNvSpPr>
            <a:spLocks noGrp="1"/>
          </p:cNvSpPr>
          <p:nvPr>
            <p:ph idx="4294967295"/>
          </p:nvPr>
        </p:nvSpPr>
        <p:spPr>
          <a:xfrm>
            <a:off x="0" y="1428296"/>
            <a:ext cx="12192000" cy="3449638"/>
          </a:xfrm>
        </p:spPr>
        <p:txBody>
          <a:bodyPr>
            <a:normAutofit fontScale="92500" lnSpcReduction="20000"/>
          </a:bodyPr>
          <a:lstStyle/>
          <a:p>
            <a:pPr marL="0" indent="0">
              <a:buNone/>
            </a:pPr>
            <a:r>
              <a:rPr lang="en-GB" altLang="en-US" sz="2800" dirty="0"/>
              <a:t>1) Identify 2 problems caused by lack of vitamin D. </a:t>
            </a:r>
          </a:p>
          <a:p>
            <a:pPr marL="0" indent="0">
              <a:buNone/>
            </a:pPr>
            <a:endParaRPr lang="en-GB" altLang="en-US" sz="2800" dirty="0"/>
          </a:p>
          <a:p>
            <a:pPr marL="0" indent="0">
              <a:buNone/>
            </a:pPr>
            <a:r>
              <a:rPr lang="en-GB" altLang="en-US" sz="2800" dirty="0"/>
              <a:t>2) Suggest one way of cooking green vegetables that will reduce the lose of vitamin C. Explain your answer.</a:t>
            </a:r>
          </a:p>
          <a:p>
            <a:pPr marL="0" indent="0">
              <a:buNone/>
            </a:pPr>
            <a:endParaRPr lang="en-GB" altLang="en-US" sz="2800" dirty="0"/>
          </a:p>
          <a:p>
            <a:pPr marL="0" indent="0">
              <a:buNone/>
            </a:pPr>
            <a:r>
              <a:rPr lang="en-GB" altLang="en-US" sz="2800" dirty="0"/>
              <a:t>3) How could a vegan (someone who doesn’t eat any animal products) ensure they get enough vitamin B2 and B3. Design a meal that is suitable to be eaten by a vegan.</a:t>
            </a:r>
          </a:p>
        </p:txBody>
      </p:sp>
    </p:spTree>
    <p:extLst>
      <p:ext uri="{BB962C8B-B14F-4D97-AF65-F5344CB8AC3E}">
        <p14:creationId xmlns:p14="http://schemas.microsoft.com/office/powerpoint/2010/main" val="6787022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895071" cy="523220"/>
          </a:xfrm>
          <a:prstGeom prst="rect">
            <a:avLst/>
          </a:prstGeom>
          <a:noFill/>
        </p:spPr>
        <p:txBody>
          <a:bodyPr wrap="none" rtlCol="0">
            <a:spAutoFit/>
          </a:bodyPr>
          <a:lstStyle/>
          <a:p>
            <a:r>
              <a:rPr lang="en-GB" sz="2800" dirty="0"/>
              <a:t>Lesson nine</a:t>
            </a:r>
          </a:p>
        </p:txBody>
      </p:sp>
    </p:spTree>
    <p:extLst>
      <p:ext uri="{BB962C8B-B14F-4D97-AF65-F5344CB8AC3E}">
        <p14:creationId xmlns:p14="http://schemas.microsoft.com/office/powerpoint/2010/main" val="3983375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extLst>
              <p:ext uri="{D42A27DB-BD31-4B8C-83A1-F6EECF244321}">
                <p14:modId xmlns:p14="http://schemas.microsoft.com/office/powerpoint/2010/main" val="2984660518"/>
              </p:ext>
            </p:extLst>
          </p:nvPr>
        </p:nvGraphicFramePr>
        <p:xfrm>
          <a:off x="1231505" y="1883726"/>
          <a:ext cx="9728990" cy="2788543"/>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457200">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Understanding the functional and chemical properties of basic bread ingredients</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L="0" marR="0" lvl="0" indent="0" algn="ctr" defTabSz="914400" rtl="0" eaLnBrk="1" fontAlgn="auto" latinLnBrk="0" hangingPunct="1">
                        <a:lnSpc>
                          <a:spcPct val="119000"/>
                        </a:lnSpc>
                        <a:spcBef>
                          <a:spcPts val="0"/>
                        </a:spcBef>
                        <a:spcAft>
                          <a:spcPts val="600"/>
                        </a:spcAft>
                        <a:buClrTx/>
                        <a:buSzTx/>
                        <a:buFontTx/>
                        <a:buNone/>
                        <a:tabLst/>
                        <a:defRPr/>
                      </a:pPr>
                      <a:r>
                        <a:rPr lang="en-GB" sz="1400" b="1" dirty="0">
                          <a:effectLst/>
                          <a:latin typeface="+mn-lt"/>
                          <a:ea typeface="Calibri" panose="020F0502020204030204" pitchFamily="34" charset="0"/>
                          <a:cs typeface="Times New Roman" panose="02020603050405020304" pitchFamily="18" charset="0"/>
                        </a:rPr>
                        <a:t>Achieved</a:t>
                      </a:r>
                      <a:r>
                        <a:rPr lang="en-GB" sz="1400" b="1" baseline="0" dirty="0">
                          <a:effectLst/>
                          <a:latin typeface="+mn-lt"/>
                          <a:ea typeface="Calibri" panose="020F0502020204030204" pitchFamily="34" charset="0"/>
                          <a:cs typeface="Times New Roman" panose="02020603050405020304" pitchFamily="18" charset="0"/>
                        </a:rPr>
                        <a:t> </a:t>
                      </a:r>
                      <a:endParaRPr lang="en-GB" sz="1400" b="1" dirty="0">
                        <a:effectLst/>
                        <a:latin typeface="+mn-lt"/>
                        <a:ea typeface="Calibri" panose="020F0502020204030204" pitchFamily="34" charset="0"/>
                        <a:cs typeface="Times New Roman" panose="02020603050405020304" pitchFamily="18"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Good </a:t>
                      </a:r>
                      <a:r>
                        <a:rPr lang="en-US" sz="2000" b="0" kern="1200" dirty="0">
                          <a:ln>
                            <a:noFill/>
                          </a:ln>
                          <a:solidFill>
                            <a:srgbClr val="000000"/>
                          </a:solidFill>
                          <a:effectLst/>
                          <a:latin typeface="Calibri" panose="020F0502020204030204" pitchFamily="34" charset="0"/>
                        </a:rPr>
                        <a:t>Be able to identify some chemical and functional properties of the ingredients used in bread. </a:t>
                      </a:r>
                      <a:endParaRPr lang="en-US" sz="2000" b="1"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Outstanding </a:t>
                      </a:r>
                      <a:r>
                        <a:rPr lang="en-US" sz="2000" b="0" kern="1200" dirty="0">
                          <a:ln>
                            <a:noFill/>
                          </a:ln>
                          <a:solidFill>
                            <a:srgbClr val="000000"/>
                          </a:solidFill>
                          <a:effectLst/>
                          <a:latin typeface="Calibri" panose="020F0502020204030204" pitchFamily="34" charset="0"/>
                        </a:rPr>
                        <a:t>Be able to identify a range of chemical and functional properties of the ingredients used in bread. </a:t>
                      </a:r>
                      <a:endParaRPr lang="en-US" sz="2000" b="1"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itle 1">
            <a:extLst>
              <a:ext uri="{FF2B5EF4-FFF2-40B4-BE49-F238E27FC236}">
                <a16:creationId xmlns="" xmlns:a16="http://schemas.microsoft.com/office/drawing/2014/main" id="{0E8CA293-9CDB-4FE5-B412-043388F9878D}"/>
              </a:ext>
            </a:extLst>
          </p:cNvPr>
          <p:cNvSpPr txBox="1">
            <a:spLocks/>
          </p:cNvSpPr>
          <p:nvPr/>
        </p:nvSpPr>
        <p:spPr>
          <a:xfrm>
            <a:off x="547058" y="834491"/>
            <a:ext cx="9602788" cy="10493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latin typeface="Calibri" panose="020F0502020204030204" pitchFamily="34" charset="0"/>
              </a:rPr>
              <a:t>Title: Bread theory </a:t>
            </a:r>
          </a:p>
        </p:txBody>
      </p:sp>
    </p:spTree>
    <p:extLst>
      <p:ext uri="{BB962C8B-B14F-4D97-AF65-F5344CB8AC3E}">
        <p14:creationId xmlns:p14="http://schemas.microsoft.com/office/powerpoint/2010/main" val="32658257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3">
            <a:extLst>
              <a:ext uri="{FF2B5EF4-FFF2-40B4-BE49-F238E27FC236}">
                <a16:creationId xmlns="" xmlns:a16="http://schemas.microsoft.com/office/drawing/2014/main" id="{11CE3B6D-084D-4107-AC01-EB0DBD9D7DE9}"/>
              </a:ext>
            </a:extLst>
          </p:cNvPr>
          <p:cNvSpPr/>
          <p:nvPr/>
        </p:nvSpPr>
        <p:spPr>
          <a:xfrm>
            <a:off x="4287255" y="2852224"/>
            <a:ext cx="2926080" cy="115355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dirty="0">
                <a:solidFill>
                  <a:srgbClr val="000000"/>
                </a:solidFill>
                <a:latin typeface="Calibri"/>
              </a:rPr>
              <a:t>Bread</a:t>
            </a:r>
            <a:endParaRPr lang="en-GB" sz="2800" b="0" i="0" u="none" strike="noStrike" kern="1200" cap="none" spc="0" baseline="0" dirty="0">
              <a:solidFill>
                <a:srgbClr val="000000"/>
              </a:solidFill>
              <a:uFillTx/>
              <a:latin typeface="Calibri"/>
            </a:endParaRPr>
          </a:p>
        </p:txBody>
      </p:sp>
      <p:cxnSp>
        <p:nvCxnSpPr>
          <p:cNvPr id="5" name="Straight Arrow Connector 15">
            <a:extLst>
              <a:ext uri="{FF2B5EF4-FFF2-40B4-BE49-F238E27FC236}">
                <a16:creationId xmlns="" xmlns:a16="http://schemas.microsoft.com/office/drawing/2014/main" id="{2A06E9A3-0F9F-49D2-9802-35AA8592A99B}"/>
              </a:ext>
            </a:extLst>
          </p:cNvPr>
          <p:cNvCxnSpPr/>
          <p:nvPr/>
        </p:nvCxnSpPr>
        <p:spPr>
          <a:xfrm flipV="1">
            <a:off x="6791011" y="2852224"/>
            <a:ext cx="1169581" cy="576776"/>
          </a:xfrm>
          <a:prstGeom prst="straightConnector1">
            <a:avLst/>
          </a:prstGeom>
          <a:noFill/>
          <a:ln w="6345" cap="flat">
            <a:solidFill>
              <a:srgbClr val="000000"/>
            </a:solidFill>
            <a:prstDash val="solid"/>
            <a:miter/>
            <a:tailEnd type="arrow"/>
          </a:ln>
        </p:spPr>
      </p:cxnSp>
      <p:sp>
        <p:nvSpPr>
          <p:cNvPr id="6" name="TextBox 16">
            <a:extLst>
              <a:ext uri="{FF2B5EF4-FFF2-40B4-BE49-F238E27FC236}">
                <a16:creationId xmlns="" xmlns:a16="http://schemas.microsoft.com/office/drawing/2014/main" id="{847D44DA-5EA7-4192-BD45-5C55F260D0B0}"/>
              </a:ext>
            </a:extLst>
          </p:cNvPr>
          <p:cNvSpPr txBox="1"/>
          <p:nvPr/>
        </p:nvSpPr>
        <p:spPr>
          <a:xfrm>
            <a:off x="7960592" y="2446880"/>
            <a:ext cx="3226396" cy="58477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Strong bread flour</a:t>
            </a:r>
          </a:p>
        </p:txBody>
      </p:sp>
      <p:cxnSp>
        <p:nvCxnSpPr>
          <p:cNvPr id="7" name="Straight Arrow Connector 15">
            <a:extLst>
              <a:ext uri="{FF2B5EF4-FFF2-40B4-BE49-F238E27FC236}">
                <a16:creationId xmlns="" xmlns:a16="http://schemas.microsoft.com/office/drawing/2014/main" id="{1DFB2597-4303-493F-9E09-C542193D1032}"/>
              </a:ext>
            </a:extLst>
          </p:cNvPr>
          <p:cNvCxnSpPr/>
          <p:nvPr/>
        </p:nvCxnSpPr>
        <p:spPr>
          <a:xfrm flipH="1" flipV="1">
            <a:off x="3409514" y="2948125"/>
            <a:ext cx="960037" cy="386938"/>
          </a:xfrm>
          <a:prstGeom prst="straightConnector1">
            <a:avLst/>
          </a:prstGeom>
          <a:noFill/>
          <a:ln w="6345" cap="flat">
            <a:solidFill>
              <a:srgbClr val="000000"/>
            </a:solidFill>
            <a:prstDash val="solid"/>
            <a:miter/>
            <a:tailEnd type="arrow"/>
          </a:ln>
        </p:spPr>
      </p:cxnSp>
      <p:sp>
        <p:nvSpPr>
          <p:cNvPr id="8" name="TextBox 16">
            <a:extLst>
              <a:ext uri="{FF2B5EF4-FFF2-40B4-BE49-F238E27FC236}">
                <a16:creationId xmlns="" xmlns:a16="http://schemas.microsoft.com/office/drawing/2014/main" id="{771E83B3-A46E-42AC-B33D-25759EF829D7}"/>
              </a:ext>
            </a:extLst>
          </p:cNvPr>
          <p:cNvSpPr txBox="1"/>
          <p:nvPr/>
        </p:nvSpPr>
        <p:spPr>
          <a:xfrm>
            <a:off x="1233173" y="2315399"/>
            <a:ext cx="2439322" cy="58477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Raising Agent</a:t>
            </a:r>
          </a:p>
        </p:txBody>
      </p:sp>
      <p:sp>
        <p:nvSpPr>
          <p:cNvPr id="9" name="TextBox 16">
            <a:extLst>
              <a:ext uri="{FF2B5EF4-FFF2-40B4-BE49-F238E27FC236}">
                <a16:creationId xmlns="" xmlns:a16="http://schemas.microsoft.com/office/drawing/2014/main" id="{25FC6F59-81D9-4C4C-9F64-CA1EADF8A601}"/>
              </a:ext>
            </a:extLst>
          </p:cNvPr>
          <p:cNvSpPr txBox="1"/>
          <p:nvPr/>
        </p:nvSpPr>
        <p:spPr>
          <a:xfrm>
            <a:off x="2312592" y="1090047"/>
            <a:ext cx="7566815" cy="769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Calibri"/>
              </a:rPr>
              <a:t>Tell me something about bread?</a:t>
            </a:r>
          </a:p>
        </p:txBody>
      </p:sp>
    </p:spTree>
    <p:extLst>
      <p:ext uri="{BB962C8B-B14F-4D97-AF65-F5344CB8AC3E}">
        <p14:creationId xmlns:p14="http://schemas.microsoft.com/office/powerpoint/2010/main" val="25602652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3">
            <a:extLst>
              <a:ext uri="{FF2B5EF4-FFF2-40B4-BE49-F238E27FC236}">
                <a16:creationId xmlns="" xmlns:a16="http://schemas.microsoft.com/office/drawing/2014/main" id="{11CE3B6D-084D-4107-AC01-EB0DBD9D7DE9}"/>
              </a:ext>
            </a:extLst>
          </p:cNvPr>
          <p:cNvSpPr/>
          <p:nvPr/>
        </p:nvSpPr>
        <p:spPr>
          <a:xfrm>
            <a:off x="4287255" y="2852224"/>
            <a:ext cx="2926080" cy="115355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dirty="0">
                <a:solidFill>
                  <a:srgbClr val="000000"/>
                </a:solidFill>
                <a:latin typeface="Calibri"/>
              </a:rPr>
              <a:t>Bread</a:t>
            </a:r>
            <a:endParaRPr lang="en-GB" sz="2800" b="0" i="0" u="none" strike="noStrike" kern="1200" cap="none" spc="0" baseline="0" dirty="0">
              <a:solidFill>
                <a:srgbClr val="000000"/>
              </a:solidFill>
              <a:uFillTx/>
              <a:latin typeface="Calibri"/>
            </a:endParaRPr>
          </a:p>
        </p:txBody>
      </p:sp>
      <p:cxnSp>
        <p:nvCxnSpPr>
          <p:cNvPr id="5" name="Straight Arrow Connector 15">
            <a:extLst>
              <a:ext uri="{FF2B5EF4-FFF2-40B4-BE49-F238E27FC236}">
                <a16:creationId xmlns="" xmlns:a16="http://schemas.microsoft.com/office/drawing/2014/main" id="{2A06E9A3-0F9F-49D2-9802-35AA8592A99B}"/>
              </a:ext>
            </a:extLst>
          </p:cNvPr>
          <p:cNvCxnSpPr/>
          <p:nvPr/>
        </p:nvCxnSpPr>
        <p:spPr>
          <a:xfrm flipV="1">
            <a:off x="6791011" y="2852224"/>
            <a:ext cx="1169581" cy="576776"/>
          </a:xfrm>
          <a:prstGeom prst="straightConnector1">
            <a:avLst/>
          </a:prstGeom>
          <a:noFill/>
          <a:ln w="6345" cap="flat">
            <a:solidFill>
              <a:srgbClr val="000000"/>
            </a:solidFill>
            <a:prstDash val="solid"/>
            <a:miter/>
            <a:tailEnd type="arrow"/>
          </a:ln>
        </p:spPr>
      </p:cxnSp>
      <p:sp>
        <p:nvSpPr>
          <p:cNvPr id="6" name="TextBox 16">
            <a:extLst>
              <a:ext uri="{FF2B5EF4-FFF2-40B4-BE49-F238E27FC236}">
                <a16:creationId xmlns="" xmlns:a16="http://schemas.microsoft.com/office/drawing/2014/main" id="{847D44DA-5EA7-4192-BD45-5C55F260D0B0}"/>
              </a:ext>
            </a:extLst>
          </p:cNvPr>
          <p:cNvSpPr txBox="1"/>
          <p:nvPr/>
        </p:nvSpPr>
        <p:spPr>
          <a:xfrm>
            <a:off x="7960592" y="2446880"/>
            <a:ext cx="3226396" cy="58477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Strong bread flour</a:t>
            </a:r>
          </a:p>
        </p:txBody>
      </p:sp>
      <p:cxnSp>
        <p:nvCxnSpPr>
          <p:cNvPr id="7" name="Straight Arrow Connector 15">
            <a:extLst>
              <a:ext uri="{FF2B5EF4-FFF2-40B4-BE49-F238E27FC236}">
                <a16:creationId xmlns="" xmlns:a16="http://schemas.microsoft.com/office/drawing/2014/main" id="{1DFB2597-4303-493F-9E09-C542193D1032}"/>
              </a:ext>
            </a:extLst>
          </p:cNvPr>
          <p:cNvCxnSpPr/>
          <p:nvPr/>
        </p:nvCxnSpPr>
        <p:spPr>
          <a:xfrm flipH="1" flipV="1">
            <a:off x="3409514" y="2948125"/>
            <a:ext cx="960037" cy="386938"/>
          </a:xfrm>
          <a:prstGeom prst="straightConnector1">
            <a:avLst/>
          </a:prstGeom>
          <a:noFill/>
          <a:ln w="6345" cap="flat">
            <a:solidFill>
              <a:srgbClr val="000000"/>
            </a:solidFill>
            <a:prstDash val="solid"/>
            <a:miter/>
            <a:tailEnd type="arrow"/>
          </a:ln>
        </p:spPr>
      </p:cxnSp>
      <p:sp>
        <p:nvSpPr>
          <p:cNvPr id="8" name="TextBox 16">
            <a:extLst>
              <a:ext uri="{FF2B5EF4-FFF2-40B4-BE49-F238E27FC236}">
                <a16:creationId xmlns="" xmlns:a16="http://schemas.microsoft.com/office/drawing/2014/main" id="{771E83B3-A46E-42AC-B33D-25759EF829D7}"/>
              </a:ext>
            </a:extLst>
          </p:cNvPr>
          <p:cNvSpPr txBox="1"/>
          <p:nvPr/>
        </p:nvSpPr>
        <p:spPr>
          <a:xfrm>
            <a:off x="1233173" y="2315399"/>
            <a:ext cx="2439322" cy="58477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dirty="0">
                <a:solidFill>
                  <a:srgbClr val="000000"/>
                </a:solidFill>
                <a:uFillTx/>
                <a:latin typeface="Calibri"/>
              </a:rPr>
              <a:t>Raising Agent</a:t>
            </a:r>
          </a:p>
        </p:txBody>
      </p:sp>
      <p:sp>
        <p:nvSpPr>
          <p:cNvPr id="9" name="TextBox 16">
            <a:extLst>
              <a:ext uri="{FF2B5EF4-FFF2-40B4-BE49-F238E27FC236}">
                <a16:creationId xmlns="" xmlns:a16="http://schemas.microsoft.com/office/drawing/2014/main" id="{25FC6F59-81D9-4C4C-9F64-CA1EADF8A601}"/>
              </a:ext>
            </a:extLst>
          </p:cNvPr>
          <p:cNvSpPr txBox="1"/>
          <p:nvPr/>
        </p:nvSpPr>
        <p:spPr>
          <a:xfrm>
            <a:off x="2657149" y="683292"/>
            <a:ext cx="6641946" cy="144655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Calibri"/>
              </a:rPr>
              <a:t>Can you name some breads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Calibri"/>
              </a:rPr>
              <a:t>from around the world?</a:t>
            </a:r>
          </a:p>
        </p:txBody>
      </p:sp>
    </p:spTree>
    <p:extLst>
      <p:ext uri="{BB962C8B-B14F-4D97-AF65-F5344CB8AC3E}">
        <p14:creationId xmlns:p14="http://schemas.microsoft.com/office/powerpoint/2010/main" val="19546936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1A203B-DF92-45EB-8913-50C2C2E04C4E}"/>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01F538D3-B447-462A-8ADB-3F74A95F41EC}"/>
              </a:ext>
            </a:extLst>
          </p:cNvPr>
          <p:cNvSpPr>
            <a:spLocks noGrp="1"/>
          </p:cNvSpPr>
          <p:nvPr>
            <p:ph idx="1"/>
          </p:nvPr>
        </p:nvSpPr>
        <p:spPr/>
        <p:txBody>
          <a:bodyPr/>
          <a:lstStyle/>
          <a:p>
            <a:endParaRPr lang="en-GB"/>
          </a:p>
        </p:txBody>
      </p:sp>
      <p:pic>
        <p:nvPicPr>
          <p:cNvPr id="4" name="Content Placeholder 3">
            <a:extLst>
              <a:ext uri="{FF2B5EF4-FFF2-40B4-BE49-F238E27FC236}">
                <a16:creationId xmlns="" xmlns:a16="http://schemas.microsoft.com/office/drawing/2014/main" id="{6D968F0B-E792-4B5D-AA9C-4DAD3051F81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735" y="0"/>
            <a:ext cx="5049575" cy="3267075"/>
          </a:xfrm>
          <a:prstGeom prst="rect">
            <a:avLst/>
          </a:prstGeom>
        </p:spPr>
      </p:pic>
      <p:pic>
        <p:nvPicPr>
          <p:cNvPr id="5" name="Picture 4">
            <a:extLst>
              <a:ext uri="{FF2B5EF4-FFF2-40B4-BE49-F238E27FC236}">
                <a16:creationId xmlns="" xmlns:a16="http://schemas.microsoft.com/office/drawing/2014/main" id="{BC5ACD2E-BC0D-4DE4-8F4F-D42213B89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291" y="-296992"/>
            <a:ext cx="3662539" cy="2273300"/>
          </a:xfrm>
          <a:prstGeom prst="rect">
            <a:avLst/>
          </a:prstGeom>
        </p:spPr>
      </p:pic>
      <p:pic>
        <p:nvPicPr>
          <p:cNvPr id="6" name="Picture 5">
            <a:extLst>
              <a:ext uri="{FF2B5EF4-FFF2-40B4-BE49-F238E27FC236}">
                <a16:creationId xmlns="" xmlns:a16="http://schemas.microsoft.com/office/drawing/2014/main" id="{4ECAD9C1-FF03-4F11-886A-68BA9F877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830" y="-340389"/>
            <a:ext cx="3880594" cy="3107142"/>
          </a:xfrm>
          <a:prstGeom prst="rect">
            <a:avLst/>
          </a:prstGeom>
        </p:spPr>
      </p:pic>
      <p:pic>
        <p:nvPicPr>
          <p:cNvPr id="7" name="Picture 6">
            <a:extLst>
              <a:ext uri="{FF2B5EF4-FFF2-40B4-BE49-F238E27FC236}">
                <a16:creationId xmlns="" xmlns:a16="http://schemas.microsoft.com/office/drawing/2014/main" id="{91C5B2EA-370E-4C75-87EC-DD51689A10E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850510" y="2468886"/>
            <a:ext cx="3403600" cy="2159000"/>
          </a:xfrm>
          <a:prstGeom prst="rect">
            <a:avLst/>
          </a:prstGeom>
        </p:spPr>
      </p:pic>
      <p:pic>
        <p:nvPicPr>
          <p:cNvPr id="8" name="Picture 7">
            <a:extLst>
              <a:ext uri="{FF2B5EF4-FFF2-40B4-BE49-F238E27FC236}">
                <a16:creationId xmlns="" xmlns:a16="http://schemas.microsoft.com/office/drawing/2014/main" id="{28362A9E-FA54-42D7-AA0C-A96672A89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207" y="2003958"/>
            <a:ext cx="4083850" cy="2441235"/>
          </a:xfrm>
          <a:prstGeom prst="rect">
            <a:avLst/>
          </a:prstGeom>
        </p:spPr>
      </p:pic>
      <p:pic>
        <p:nvPicPr>
          <p:cNvPr id="9" name="Picture 8">
            <a:extLst>
              <a:ext uri="{FF2B5EF4-FFF2-40B4-BE49-F238E27FC236}">
                <a16:creationId xmlns="" xmlns:a16="http://schemas.microsoft.com/office/drawing/2014/main" id="{A30A0833-C79C-455B-BAB1-2F300B677D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715" y="3249612"/>
            <a:ext cx="3953043" cy="2624821"/>
          </a:xfrm>
          <a:prstGeom prst="rect">
            <a:avLst/>
          </a:prstGeom>
        </p:spPr>
      </p:pic>
      <p:pic>
        <p:nvPicPr>
          <p:cNvPr id="10" name="Picture 9">
            <a:extLst>
              <a:ext uri="{FF2B5EF4-FFF2-40B4-BE49-F238E27FC236}">
                <a16:creationId xmlns="" xmlns:a16="http://schemas.microsoft.com/office/drawing/2014/main" id="{37847425-C9F3-4267-A1E2-A898BA82392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053618" y="4265486"/>
            <a:ext cx="3893032" cy="2624821"/>
          </a:xfrm>
          <a:prstGeom prst="rect">
            <a:avLst/>
          </a:prstGeom>
        </p:spPr>
      </p:pic>
      <p:pic>
        <p:nvPicPr>
          <p:cNvPr id="11" name="Picture 10">
            <a:extLst>
              <a:ext uri="{FF2B5EF4-FFF2-40B4-BE49-F238E27FC236}">
                <a16:creationId xmlns="" xmlns:a16="http://schemas.microsoft.com/office/drawing/2014/main" id="{708B02A0-7B23-4547-90F8-D498D430C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2743" y="4472844"/>
            <a:ext cx="3684535" cy="2374066"/>
          </a:xfrm>
          <a:prstGeom prst="rect">
            <a:avLst/>
          </a:prstGeom>
        </p:spPr>
      </p:pic>
      <p:pic>
        <p:nvPicPr>
          <p:cNvPr id="12" name="Picture 11" descr="SpeltWheatBreadReduced">
            <a:extLst>
              <a:ext uri="{FF2B5EF4-FFF2-40B4-BE49-F238E27FC236}">
                <a16:creationId xmlns="" xmlns:a16="http://schemas.microsoft.com/office/drawing/2014/main" id="{0CCCDF6D-0BBA-4A13-A963-47035C02A6FE}"/>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39245" y="4703564"/>
            <a:ext cx="3348037" cy="2511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bread+twists+004">
            <a:extLst>
              <a:ext uri="{FF2B5EF4-FFF2-40B4-BE49-F238E27FC236}">
                <a16:creationId xmlns="" xmlns:a16="http://schemas.microsoft.com/office/drawing/2014/main" id="{7A8E5B8F-CEB6-4061-9FC4-D0CEF0525112}"/>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206358" y="3085195"/>
            <a:ext cx="2916238" cy="2789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9" descr="IMG0277A">
            <a:extLst>
              <a:ext uri="{FF2B5EF4-FFF2-40B4-BE49-F238E27FC236}">
                <a16:creationId xmlns="" xmlns:a16="http://schemas.microsoft.com/office/drawing/2014/main" id="{4AFB3987-EE14-4DD4-A498-2BF5787AAE2A}"/>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2776993" y="5038142"/>
            <a:ext cx="3192462" cy="239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747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 xmlns:a16="http://schemas.microsoft.com/office/drawing/2014/main" id="{D7A669C9-46B7-40B2-86EB-F772E84C79F5}"/>
              </a:ext>
            </a:extLst>
          </p:cNvPr>
          <p:cNvSpPr txBox="1"/>
          <p:nvPr/>
        </p:nvSpPr>
        <p:spPr>
          <a:xfrm>
            <a:off x="0" y="0"/>
            <a:ext cx="3304238" cy="769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Calibri"/>
              </a:rPr>
              <a:t>Bread theory </a:t>
            </a:r>
          </a:p>
        </p:txBody>
      </p:sp>
      <p:sp>
        <p:nvSpPr>
          <p:cNvPr id="3" name="TextBox 2">
            <a:extLst>
              <a:ext uri="{FF2B5EF4-FFF2-40B4-BE49-F238E27FC236}">
                <a16:creationId xmlns="" xmlns:a16="http://schemas.microsoft.com/office/drawing/2014/main" id="{C14FB5E8-5F8F-49C5-BCF3-7AA1BB3763FB}"/>
              </a:ext>
            </a:extLst>
          </p:cNvPr>
          <p:cNvSpPr txBox="1"/>
          <p:nvPr/>
        </p:nvSpPr>
        <p:spPr>
          <a:xfrm>
            <a:off x="0" y="874644"/>
            <a:ext cx="12192000" cy="5293757"/>
          </a:xfrm>
          <a:prstGeom prst="rect">
            <a:avLst/>
          </a:prstGeom>
          <a:noFill/>
        </p:spPr>
        <p:txBody>
          <a:bodyPr wrap="square" rtlCol="0">
            <a:spAutoFit/>
          </a:bodyPr>
          <a:lstStyle/>
          <a:p>
            <a:r>
              <a:rPr lang="en-GB" sz="2000" dirty="0"/>
              <a:t>Bread is made using strong bread flour. This flour has a high gluten content which is essential in bread making. </a:t>
            </a:r>
          </a:p>
          <a:p>
            <a:r>
              <a:rPr lang="en-GB" sz="2000" dirty="0"/>
              <a:t>Gluten is the protein in flour and when water is added to strong plain flour a stretchy dough is formed. </a:t>
            </a:r>
          </a:p>
          <a:p>
            <a:r>
              <a:rPr lang="en-GB" sz="2000" dirty="0"/>
              <a:t>It is the gluten that makes the dough stretchy. Gluten can be developed to make it even stretcher and this is done by kneading the dough. </a:t>
            </a:r>
          </a:p>
          <a:p>
            <a:r>
              <a:rPr lang="en-GB" sz="2000" dirty="0"/>
              <a:t> As you knead a bread dough you will feel it becomes softer and stretcher the longer you knead it for. It Is a bit like chewing gum, it starts off quite hard but the longer you chew it the softer the gum becomes. </a:t>
            </a:r>
          </a:p>
          <a:p>
            <a:endParaRPr lang="en-GB" sz="2000" dirty="0"/>
          </a:p>
          <a:p>
            <a:r>
              <a:rPr lang="en-GB" sz="2000" dirty="0"/>
              <a:t>Yeast is another ingredient used in breadmaking. Yeast is a living organism even though it looks “dormant”. It is just like a human as it need moisture (water), food (sugar), warmth and time to grow.  When the yeast grows (also called fermentation) it produces carbon dioxide gas,  which then is trapped in the gluten of the dough and produces gas bubbles.  As the bread dough is kept in a warm place (proving) the gas expands in the heat causing the bread to rise.  The bread dough is stretching round the bubbles of gas giving the bread airy texture, once baked. </a:t>
            </a:r>
          </a:p>
          <a:p>
            <a:r>
              <a:rPr lang="en-GB" sz="2000" dirty="0"/>
              <a:t>The sugar feeds the yeast and help it grow and produce carbon dioxide. </a:t>
            </a:r>
          </a:p>
          <a:p>
            <a:r>
              <a:rPr lang="en-GB" sz="2000" dirty="0"/>
              <a:t>If you add a fat to the mixture, it enriches the dough and gives it colour, flavour and keeps the bread fresher for longer. </a:t>
            </a:r>
          </a:p>
          <a:p>
            <a:r>
              <a:rPr lang="en-GB" sz="2000" dirty="0"/>
              <a:t>Salt is controls the yeasts fermentation, strengthens gluten and balances flavours. </a:t>
            </a:r>
          </a:p>
          <a:p>
            <a:endParaRPr lang="en-GB" dirty="0"/>
          </a:p>
        </p:txBody>
      </p:sp>
    </p:spTree>
    <p:extLst>
      <p:ext uri="{BB962C8B-B14F-4D97-AF65-F5344CB8AC3E}">
        <p14:creationId xmlns:p14="http://schemas.microsoft.com/office/powerpoint/2010/main" val="22867708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 xmlns:a16="http://schemas.microsoft.com/office/drawing/2014/main" id="{06701DF6-D991-4D16-90B7-7773F137D82A}"/>
              </a:ext>
            </a:extLst>
          </p:cNvPr>
          <p:cNvSpPr txBox="1"/>
          <p:nvPr/>
        </p:nvSpPr>
        <p:spPr>
          <a:xfrm>
            <a:off x="0" y="0"/>
            <a:ext cx="6010171" cy="76944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dirty="0">
                <a:solidFill>
                  <a:srgbClr val="000000"/>
                </a:solidFill>
                <a:uFillTx/>
                <a:latin typeface="Calibri"/>
              </a:rPr>
              <a:t>Bread theory Questions.  </a:t>
            </a:r>
          </a:p>
        </p:txBody>
      </p:sp>
      <p:sp>
        <p:nvSpPr>
          <p:cNvPr id="3" name="TextBox 2">
            <a:extLst>
              <a:ext uri="{FF2B5EF4-FFF2-40B4-BE49-F238E27FC236}">
                <a16:creationId xmlns="" xmlns:a16="http://schemas.microsoft.com/office/drawing/2014/main" id="{CBFAE8CF-1C7A-4E8E-8E0A-4E4546C89D1F}"/>
              </a:ext>
            </a:extLst>
          </p:cNvPr>
          <p:cNvSpPr txBox="1"/>
          <p:nvPr/>
        </p:nvSpPr>
        <p:spPr>
          <a:xfrm>
            <a:off x="0" y="874644"/>
            <a:ext cx="12192000" cy="5016758"/>
          </a:xfrm>
          <a:prstGeom prst="rect">
            <a:avLst/>
          </a:prstGeom>
          <a:noFill/>
        </p:spPr>
        <p:txBody>
          <a:bodyPr wrap="square" rtlCol="0">
            <a:spAutoFit/>
          </a:bodyPr>
          <a:lstStyle/>
          <a:p>
            <a:pPr marL="342900" indent="-342900">
              <a:buAutoNum type="arabicPeriod"/>
            </a:pPr>
            <a:r>
              <a:rPr lang="en-GB" sz="3200" dirty="0"/>
              <a:t>Why is strong bread flour used for bread making?</a:t>
            </a:r>
          </a:p>
          <a:p>
            <a:pPr marL="342900" indent="-342900">
              <a:buAutoNum type="arabicPeriod"/>
            </a:pPr>
            <a:r>
              <a:rPr lang="en-GB" sz="3200" dirty="0"/>
              <a:t>What is gluten?</a:t>
            </a:r>
          </a:p>
          <a:p>
            <a:pPr marL="342900" indent="-342900">
              <a:buAutoNum type="arabicPeriod"/>
            </a:pPr>
            <a:r>
              <a:rPr lang="en-GB" sz="3200" dirty="0"/>
              <a:t>Why is bread left to prove in a warm place?</a:t>
            </a:r>
          </a:p>
          <a:p>
            <a:pPr marL="342900" indent="-342900">
              <a:buAutoNum type="arabicPeriod"/>
            </a:pPr>
            <a:r>
              <a:rPr lang="en-GB" sz="3200" dirty="0"/>
              <a:t>What four things does yeast need to grow?</a:t>
            </a:r>
          </a:p>
          <a:p>
            <a:pPr marL="342900" indent="-342900">
              <a:buAutoNum type="arabicPeriod"/>
            </a:pPr>
            <a:r>
              <a:rPr lang="en-GB" sz="3200" dirty="0"/>
              <a:t>What does gas do when it is heated?</a:t>
            </a:r>
          </a:p>
          <a:p>
            <a:pPr marL="342900" indent="-342900">
              <a:buAutoNum type="arabicPeriod"/>
            </a:pPr>
            <a:r>
              <a:rPr lang="en-GB" sz="3200" dirty="0"/>
              <a:t>What is fat added for?</a:t>
            </a:r>
          </a:p>
          <a:p>
            <a:pPr marL="342900" indent="-342900">
              <a:buAutoNum type="arabicPeriod"/>
            </a:pPr>
            <a:r>
              <a:rPr lang="en-GB" sz="3200" dirty="0"/>
              <a:t>Why do you add sugar to the dough?</a:t>
            </a:r>
          </a:p>
          <a:p>
            <a:pPr marL="342900" indent="-342900">
              <a:buAutoNum type="arabicPeriod"/>
            </a:pPr>
            <a:r>
              <a:rPr lang="en-GB" sz="3200" dirty="0"/>
              <a:t>Explain what kneading is and why it is done?</a:t>
            </a:r>
          </a:p>
          <a:p>
            <a:pPr marL="342900" indent="-342900">
              <a:buAutoNum type="arabicPeriod"/>
            </a:pPr>
            <a:r>
              <a:rPr lang="en-GB" sz="3200" dirty="0"/>
              <a:t>Name 6 breads from other cultures. </a:t>
            </a:r>
          </a:p>
          <a:p>
            <a:r>
              <a:rPr lang="en-GB" sz="3200" dirty="0"/>
              <a:t>Extension: Design 2 new savoury bread products </a:t>
            </a:r>
            <a:endParaRPr lang="en-GB" dirty="0"/>
          </a:p>
        </p:txBody>
      </p:sp>
    </p:spTree>
    <p:extLst>
      <p:ext uri="{BB962C8B-B14F-4D97-AF65-F5344CB8AC3E}">
        <p14:creationId xmlns:p14="http://schemas.microsoft.com/office/powerpoint/2010/main" val="25150419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91B99376-CC70-406A-A082-4E91FE4E92A6}"/>
              </a:ext>
            </a:extLst>
          </p:cNvPr>
          <p:cNvGraphicFramePr>
            <a:graphicFrameLocks noGrp="1"/>
          </p:cNvGraphicFramePr>
          <p:nvPr>
            <p:extLst>
              <p:ext uri="{D42A27DB-BD31-4B8C-83A1-F6EECF244321}">
                <p14:modId xmlns:p14="http://schemas.microsoft.com/office/powerpoint/2010/main" val="935015016"/>
              </p:ext>
            </p:extLst>
          </p:nvPr>
        </p:nvGraphicFramePr>
        <p:xfrm>
          <a:off x="940906" y="647808"/>
          <a:ext cx="10310188" cy="4898830"/>
        </p:xfrm>
        <a:graphic>
          <a:graphicData uri="http://schemas.openxmlformats.org/drawingml/2006/table">
            <a:tbl>
              <a:tblPr>
                <a:effectLst/>
              </a:tblPr>
              <a:tblGrid>
                <a:gridCol w="2904006">
                  <a:extLst>
                    <a:ext uri="{9D8B030D-6E8A-4147-A177-3AD203B41FA5}">
                      <a16:colId xmlns="" xmlns:a16="http://schemas.microsoft.com/office/drawing/2014/main" val="3843565024"/>
                    </a:ext>
                  </a:extLst>
                </a:gridCol>
                <a:gridCol w="7406182">
                  <a:extLst>
                    <a:ext uri="{9D8B030D-6E8A-4147-A177-3AD203B41FA5}">
                      <a16:colId xmlns="" xmlns:a16="http://schemas.microsoft.com/office/drawing/2014/main" val="1927146430"/>
                    </a:ext>
                  </a:extLst>
                </a:gridCol>
              </a:tblGrid>
              <a:tr h="494194">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Strong Bread flour</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dirty="0">
                        <a:solidFill>
                          <a:srgbClr val="000000"/>
                        </a:solidFill>
                        <a:latin typeface="Calibri" pitchFamily="34"/>
                      </a:endParaRPr>
                    </a:p>
                    <a:p>
                      <a:pPr marR="0" lvl="0" indent="0" algn="l" rtl="0">
                        <a:lnSpc>
                          <a:spcPct val="119000"/>
                        </a:lnSpc>
                        <a:spcBef>
                          <a:spcPts val="0"/>
                        </a:spcBef>
                        <a:spcAft>
                          <a:spcPts val="600"/>
                        </a:spcAft>
                      </a:pPr>
                      <a:endParaRPr lang="en-GB" sz="1100" kern="1200" dirty="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1832865693"/>
                  </a:ext>
                </a:extLst>
              </a:tr>
              <a:tr h="547644">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Gluten </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dirty="0">
                        <a:solidFill>
                          <a:srgbClr val="FF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4204254961"/>
                  </a:ext>
                </a:extLst>
              </a:tr>
              <a:tr h="500904">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Yeast</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a:solidFill>
                          <a:srgbClr val="FF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1197731523"/>
                  </a:ext>
                </a:extLst>
              </a:tr>
              <a:tr h="500904">
                <a:tc>
                  <a:txBody>
                    <a:bodyPr/>
                    <a:lstStyle/>
                    <a:p>
                      <a:pPr marR="0" lvl="0" indent="0" algn="l" rtl="0">
                        <a:lnSpc>
                          <a:spcPct val="119000"/>
                        </a:lnSpc>
                        <a:spcBef>
                          <a:spcPts val="0"/>
                        </a:spcBef>
                        <a:spcAft>
                          <a:spcPts val="600"/>
                        </a:spcAft>
                      </a:pPr>
                      <a:r>
                        <a:rPr lang="en-GB" sz="2800" kern="1200" dirty="0">
                          <a:solidFill>
                            <a:srgbClr val="000000"/>
                          </a:solidFill>
                          <a:latin typeface="Calibri" pitchFamily="34"/>
                        </a:rPr>
                        <a:t>Starch </a:t>
                      </a:r>
                      <a:endParaRPr lang="en-GB" sz="1050" kern="1200" dirty="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dirty="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2041374883"/>
                  </a:ext>
                </a:extLst>
              </a:tr>
              <a:tr h="537382">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Warm Water</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2033135903"/>
                  </a:ext>
                </a:extLst>
              </a:tr>
              <a:tr h="537382">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Sugar</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4074055987"/>
                  </a:ext>
                </a:extLst>
              </a:tr>
              <a:tr h="537382">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Salt</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2091207093"/>
                  </a:ext>
                </a:extLst>
              </a:tr>
              <a:tr h="532750">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Proving</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1747092466"/>
                  </a:ext>
                </a:extLst>
              </a:tr>
              <a:tr h="676554">
                <a:tc>
                  <a:txBody>
                    <a:bodyPr/>
                    <a:lstStyle/>
                    <a:p>
                      <a:pPr marR="0" lvl="0" indent="0" algn="l" rtl="0">
                        <a:lnSpc>
                          <a:spcPct val="119000"/>
                        </a:lnSpc>
                        <a:spcBef>
                          <a:spcPts val="0"/>
                        </a:spcBef>
                        <a:spcAft>
                          <a:spcPts val="600"/>
                        </a:spcAft>
                      </a:pPr>
                      <a:r>
                        <a:rPr lang="en-GB" sz="2800" kern="1200" dirty="0">
                          <a:solidFill>
                            <a:srgbClr val="000000"/>
                          </a:solidFill>
                          <a:latin typeface="Calibri" pitchFamily="34"/>
                        </a:rPr>
                        <a:t>Kneading </a:t>
                      </a:r>
                      <a:endParaRPr lang="en-GB" sz="1050" kern="1200" dirty="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endParaRPr lang="en-GB" sz="1100" kern="1200" dirty="0">
                        <a:solidFill>
                          <a:srgbClr val="FF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3093095118"/>
                  </a:ext>
                </a:extLst>
              </a:tr>
            </a:tbl>
          </a:graphicData>
        </a:graphic>
      </p:graphicFrame>
      <p:sp>
        <p:nvSpPr>
          <p:cNvPr id="3" name="Control 1">
            <a:extLst>
              <a:ext uri="{FF2B5EF4-FFF2-40B4-BE49-F238E27FC236}">
                <a16:creationId xmlns="" xmlns:a16="http://schemas.microsoft.com/office/drawing/2014/main" id="{D7A496E6-9D3E-4C6B-8ACB-9519352FB1B6}"/>
              </a:ext>
            </a:extLst>
          </p:cNvPr>
          <p:cNvSpPr/>
          <p:nvPr/>
        </p:nvSpPr>
        <p:spPr>
          <a:xfrm>
            <a:off x="4359273" y="2454277"/>
            <a:ext cx="9777414" cy="6972299"/>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2245"/>
            <a:ext cx="9604375" cy="1049337"/>
          </a:xfrm>
        </p:spPr>
        <p:txBody>
          <a:bodyPr>
            <a:normAutofit/>
          </a:bodyPr>
          <a:lstStyle/>
          <a:p>
            <a:r>
              <a:rPr lang="en-GB" sz="4800" dirty="0"/>
              <a:t>Food hygiene</a:t>
            </a:r>
          </a:p>
        </p:txBody>
      </p:sp>
      <p:sp>
        <p:nvSpPr>
          <p:cNvPr id="3" name="Content Placeholder 2"/>
          <p:cNvSpPr>
            <a:spLocks noGrp="1"/>
          </p:cNvSpPr>
          <p:nvPr>
            <p:ph idx="4294967295"/>
          </p:nvPr>
        </p:nvSpPr>
        <p:spPr>
          <a:xfrm>
            <a:off x="0" y="738187"/>
            <a:ext cx="12192000" cy="3449638"/>
          </a:xfrm>
        </p:spPr>
        <p:txBody>
          <a:bodyPr>
            <a:noAutofit/>
          </a:bodyPr>
          <a:lstStyle/>
          <a:p>
            <a:pPr marL="0" indent="0" algn="ctr">
              <a:buNone/>
            </a:pPr>
            <a:r>
              <a:rPr lang="en-GB" sz="4400" b="1" dirty="0"/>
              <a:t>Lets talk about bacteria!!</a:t>
            </a:r>
          </a:p>
          <a:p>
            <a:pPr marL="0" indent="0" algn="ctr">
              <a:buNone/>
            </a:pPr>
            <a:endParaRPr lang="en-GB" sz="2800" b="1" dirty="0"/>
          </a:p>
          <a:p>
            <a:pPr marL="0" indent="0" algn="ctr">
              <a:buNone/>
            </a:pPr>
            <a:r>
              <a:rPr lang="en-GB" sz="2800" b="1" dirty="0"/>
              <a:t>What is bacteria?</a:t>
            </a:r>
          </a:p>
          <a:p>
            <a:pPr marL="0" indent="0" algn="ctr">
              <a:buNone/>
            </a:pPr>
            <a:endParaRPr lang="en-GB" sz="2800" b="1" dirty="0"/>
          </a:p>
          <a:p>
            <a:pPr marL="0" indent="0" algn="ctr">
              <a:buNone/>
            </a:pPr>
            <a:r>
              <a:rPr lang="en-GB" sz="2800" b="1" dirty="0"/>
              <a:t>Can bacteria contamination cause food poisoning?</a:t>
            </a:r>
          </a:p>
          <a:p>
            <a:pPr marL="0" indent="0" algn="ctr">
              <a:buNone/>
            </a:pPr>
            <a:endParaRPr lang="en-GB" sz="2800" dirty="0"/>
          </a:p>
          <a:p>
            <a:pPr marL="0" indent="0" algn="ctr">
              <a:buNone/>
            </a:pPr>
            <a:endParaRPr lang="en-GB" sz="2800" dirty="0"/>
          </a:p>
        </p:txBody>
      </p:sp>
      <p:sp>
        <p:nvSpPr>
          <p:cNvPr id="4" name="Rectangle: Rounded Corners 3"/>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Settling   </a:t>
            </a: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57752" y="4573587"/>
            <a:ext cx="3934247" cy="2333227"/>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flipH="1">
            <a:off x="0" y="4573588"/>
            <a:ext cx="3851936" cy="2284412"/>
          </a:xfrm>
          <a:prstGeom prst="rect">
            <a:avLst/>
          </a:prstGeom>
        </p:spPr>
      </p:pic>
    </p:spTree>
    <p:extLst>
      <p:ext uri="{BB962C8B-B14F-4D97-AF65-F5344CB8AC3E}">
        <p14:creationId xmlns:p14="http://schemas.microsoft.com/office/powerpoint/2010/main" val="18126288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91B99376-CC70-406A-A082-4E91FE4E92A6}"/>
              </a:ext>
            </a:extLst>
          </p:cNvPr>
          <p:cNvGraphicFramePr>
            <a:graphicFrameLocks noGrp="1"/>
          </p:cNvGraphicFramePr>
          <p:nvPr>
            <p:extLst>
              <p:ext uri="{D42A27DB-BD31-4B8C-83A1-F6EECF244321}">
                <p14:modId xmlns:p14="http://schemas.microsoft.com/office/powerpoint/2010/main" val="1880486715"/>
              </p:ext>
            </p:extLst>
          </p:nvPr>
        </p:nvGraphicFramePr>
        <p:xfrm>
          <a:off x="834888" y="303251"/>
          <a:ext cx="10919789" cy="6165159"/>
        </p:xfrm>
        <a:graphic>
          <a:graphicData uri="http://schemas.openxmlformats.org/drawingml/2006/table">
            <a:tbl>
              <a:tblPr>
                <a:effectLst/>
              </a:tblPr>
              <a:tblGrid>
                <a:gridCol w="3075708">
                  <a:extLst>
                    <a:ext uri="{9D8B030D-6E8A-4147-A177-3AD203B41FA5}">
                      <a16:colId xmlns="" xmlns:a16="http://schemas.microsoft.com/office/drawing/2014/main" val="3843565024"/>
                    </a:ext>
                  </a:extLst>
                </a:gridCol>
                <a:gridCol w="7844081">
                  <a:extLst>
                    <a:ext uri="{9D8B030D-6E8A-4147-A177-3AD203B41FA5}">
                      <a16:colId xmlns="" xmlns:a16="http://schemas.microsoft.com/office/drawing/2014/main" val="1927146430"/>
                    </a:ext>
                  </a:extLst>
                </a:gridCol>
              </a:tblGrid>
              <a:tr h="494194">
                <a:tc>
                  <a:txBody>
                    <a:bodyPr/>
                    <a:lstStyle/>
                    <a:p>
                      <a:pPr marR="0" lvl="0" indent="0" algn="l" rtl="0">
                        <a:lnSpc>
                          <a:spcPct val="119000"/>
                        </a:lnSpc>
                        <a:spcBef>
                          <a:spcPts val="0"/>
                        </a:spcBef>
                        <a:spcAft>
                          <a:spcPts val="600"/>
                        </a:spcAft>
                      </a:pPr>
                      <a:r>
                        <a:rPr lang="en-GB" sz="2800" kern="1200" dirty="0">
                          <a:solidFill>
                            <a:srgbClr val="000000"/>
                          </a:solidFill>
                          <a:latin typeface="Calibri" pitchFamily="34"/>
                        </a:rPr>
                        <a:t>Strong Bread flour</a:t>
                      </a:r>
                      <a:endParaRPr lang="en-GB" sz="1050" kern="1200" dirty="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High in gluten. Which makes the flour elastic and stretchy. Gluten forms the framework, structure and shape of the bread. </a:t>
                      </a:r>
                    </a:p>
                    <a:p>
                      <a:pPr marR="0" lvl="0" indent="0" algn="l" rtl="0">
                        <a:lnSpc>
                          <a:spcPct val="119000"/>
                        </a:lnSpc>
                        <a:spcBef>
                          <a:spcPts val="0"/>
                        </a:spcBef>
                        <a:spcAft>
                          <a:spcPts val="600"/>
                        </a:spcAft>
                      </a:pPr>
                      <a:endParaRPr lang="en-GB" sz="1800" kern="1200" dirty="0">
                        <a:solidFill>
                          <a:schemeClr val="tx1"/>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1832865693"/>
                  </a:ext>
                </a:extLst>
              </a:tr>
              <a:tr h="547644">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Gluten </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Gluten in a protein found in flour.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4204254961"/>
                  </a:ext>
                </a:extLst>
              </a:tr>
              <a:tr h="500904">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Yeast</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Natural raising agent that produces carbon dioxide gas when exposed to food, moisture, warmth and time. Which makes the bread rise.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1197731523"/>
                  </a:ext>
                </a:extLst>
              </a:tr>
              <a:tr h="500904">
                <a:tc>
                  <a:txBody>
                    <a:bodyPr/>
                    <a:lstStyle/>
                    <a:p>
                      <a:pPr marR="0" lvl="0" indent="0" algn="l" rtl="0">
                        <a:lnSpc>
                          <a:spcPct val="119000"/>
                        </a:lnSpc>
                        <a:spcBef>
                          <a:spcPts val="0"/>
                        </a:spcBef>
                        <a:spcAft>
                          <a:spcPts val="600"/>
                        </a:spcAft>
                      </a:pPr>
                      <a:r>
                        <a:rPr lang="en-GB" sz="2800" kern="1200" dirty="0">
                          <a:solidFill>
                            <a:srgbClr val="000000"/>
                          </a:solidFill>
                          <a:latin typeface="Calibri" pitchFamily="34"/>
                        </a:rPr>
                        <a:t>Starch </a:t>
                      </a:r>
                      <a:endParaRPr lang="en-GB" sz="1050" kern="1200" dirty="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Is a protein found in flour that when exposed to heat gelatinise and strengths the structure.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2041374883"/>
                  </a:ext>
                </a:extLst>
              </a:tr>
              <a:tr h="537382">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Warm Water</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Binds the dry ingredients and helps develop gluten formation. Activates dry active yeast.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2033135903"/>
                  </a:ext>
                </a:extLst>
              </a:tr>
              <a:tr h="537382">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Sugar</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Feeds the yeast and adds sweetness to the flavour.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4074055987"/>
                  </a:ext>
                </a:extLst>
              </a:tr>
              <a:tr h="537382">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Salt</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Controls the yeasts fermentation (growth), strengthens gluten and balances flavours.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2091207093"/>
                  </a:ext>
                </a:extLst>
              </a:tr>
              <a:tr h="532750">
                <a:tc>
                  <a:txBody>
                    <a:bodyPr/>
                    <a:lstStyle/>
                    <a:p>
                      <a:pPr marR="0" lvl="0" indent="0" algn="l" rtl="0">
                        <a:lnSpc>
                          <a:spcPct val="119000"/>
                        </a:lnSpc>
                        <a:spcBef>
                          <a:spcPts val="0"/>
                        </a:spcBef>
                        <a:spcAft>
                          <a:spcPts val="600"/>
                        </a:spcAft>
                      </a:pPr>
                      <a:r>
                        <a:rPr lang="en-GB" sz="2800" kern="1200">
                          <a:solidFill>
                            <a:srgbClr val="000000"/>
                          </a:solidFill>
                          <a:latin typeface="Calibri" pitchFamily="34"/>
                        </a:rPr>
                        <a:t>Proving</a:t>
                      </a:r>
                      <a:endParaRPr lang="en-GB" sz="1050" kern="120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Is time where the yeast is left to produce carbon dioxide and the gluten is left to rest.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1747092466"/>
                  </a:ext>
                </a:extLst>
              </a:tr>
              <a:tr h="676554">
                <a:tc>
                  <a:txBody>
                    <a:bodyPr/>
                    <a:lstStyle/>
                    <a:p>
                      <a:pPr marR="0" lvl="0" indent="0" algn="l" rtl="0">
                        <a:lnSpc>
                          <a:spcPct val="119000"/>
                        </a:lnSpc>
                        <a:spcBef>
                          <a:spcPts val="0"/>
                        </a:spcBef>
                        <a:spcAft>
                          <a:spcPts val="600"/>
                        </a:spcAft>
                      </a:pPr>
                      <a:r>
                        <a:rPr lang="en-GB" sz="2800" kern="1200" dirty="0">
                          <a:solidFill>
                            <a:srgbClr val="000000"/>
                          </a:solidFill>
                          <a:latin typeface="Calibri" pitchFamily="34"/>
                        </a:rPr>
                        <a:t>Kneading </a:t>
                      </a:r>
                      <a:endParaRPr lang="en-GB" sz="1050" kern="1200" dirty="0">
                        <a:solidFill>
                          <a:srgbClr val="000000"/>
                        </a:solidFill>
                        <a:latin typeface="Calibri" pitchFamily="34"/>
                      </a:endParaRP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tc>
                  <a:txBody>
                    <a:bodyPr/>
                    <a:lstStyle/>
                    <a:p>
                      <a:pPr marR="0" lvl="0" indent="0" algn="l" rtl="0">
                        <a:lnSpc>
                          <a:spcPct val="119000"/>
                        </a:lnSpc>
                        <a:spcBef>
                          <a:spcPts val="0"/>
                        </a:spcBef>
                        <a:spcAft>
                          <a:spcPts val="600"/>
                        </a:spcAft>
                      </a:pPr>
                      <a:r>
                        <a:rPr lang="en-GB" sz="1800" kern="1200" dirty="0">
                          <a:solidFill>
                            <a:schemeClr val="tx1"/>
                          </a:solidFill>
                          <a:latin typeface="Calibri" pitchFamily="34"/>
                        </a:rPr>
                        <a:t>Stretches the dough and develops the gluten and forms elastic dough. </a:t>
                      </a:r>
                    </a:p>
                  </a:txBody>
                  <a:tcPr marL="17593" marR="17593" marT="17593" marB="17593">
                    <a:lnL w="6345" cap="flat" cmpd="sng" algn="ctr">
                      <a:solidFill>
                        <a:srgbClr val="5B9BD5"/>
                      </a:solidFill>
                      <a:prstDash val="solid"/>
                      <a:round/>
                      <a:headEnd type="none" w="med" len="med"/>
                      <a:tailEnd type="none" w="med" len="med"/>
                    </a:lnL>
                    <a:lnR w="6345" cap="flat" cmpd="sng" algn="ctr">
                      <a:solidFill>
                        <a:srgbClr val="5B9BD5"/>
                      </a:solidFill>
                      <a:prstDash val="solid"/>
                      <a:round/>
                      <a:headEnd type="none" w="med" len="med"/>
                      <a:tailEnd type="none" w="med" len="med"/>
                    </a:lnR>
                    <a:lnT w="6345" cap="flat" cmpd="sng" algn="ctr">
                      <a:solidFill>
                        <a:srgbClr val="5B9BD5"/>
                      </a:solidFill>
                      <a:prstDash val="solid"/>
                      <a:round/>
                      <a:headEnd type="none" w="med" len="med"/>
                      <a:tailEnd type="none" w="med" len="med"/>
                    </a:lnT>
                    <a:lnB w="6345" cap="flat" cmpd="sng" algn="ctr">
                      <a:solidFill>
                        <a:srgbClr val="5B9BD5"/>
                      </a:solidFill>
                      <a:prstDash val="solid"/>
                      <a:round/>
                      <a:headEnd type="none" w="med" len="med"/>
                      <a:tailEnd type="none" w="med" len="med"/>
                    </a:lnB>
                    <a:solidFill>
                      <a:srgbClr val="FFFFFF"/>
                    </a:solidFill>
                  </a:tcPr>
                </a:tc>
                <a:extLst>
                  <a:ext uri="{0D108BD9-81ED-4DB2-BD59-A6C34878D82A}">
                    <a16:rowId xmlns="" xmlns:a16="http://schemas.microsoft.com/office/drawing/2014/main" val="3093095118"/>
                  </a:ext>
                </a:extLst>
              </a:tr>
            </a:tbl>
          </a:graphicData>
        </a:graphic>
      </p:graphicFrame>
      <p:sp>
        <p:nvSpPr>
          <p:cNvPr id="3" name="Control 1">
            <a:extLst>
              <a:ext uri="{FF2B5EF4-FFF2-40B4-BE49-F238E27FC236}">
                <a16:creationId xmlns="" xmlns:a16="http://schemas.microsoft.com/office/drawing/2014/main" id="{D7A496E6-9D3E-4C6B-8ACB-9519352FB1B6}"/>
              </a:ext>
            </a:extLst>
          </p:cNvPr>
          <p:cNvSpPr/>
          <p:nvPr/>
        </p:nvSpPr>
        <p:spPr>
          <a:xfrm>
            <a:off x="4359273" y="2454277"/>
            <a:ext cx="9777414" cy="6972299"/>
          </a:xfrm>
          <a:prstGeom prst="rect">
            <a:avLst/>
          </a:prstGeom>
          <a:no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580206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D25FDD5-5018-4FB2-8BD1-FEE2013B3B46}"/>
              </a:ext>
            </a:extLst>
          </p:cNvPr>
          <p:cNvSpPr/>
          <p:nvPr/>
        </p:nvSpPr>
        <p:spPr>
          <a:xfrm>
            <a:off x="10058400" y="0"/>
            <a:ext cx="2133596" cy="52251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Plenary</a:t>
            </a:r>
          </a:p>
        </p:txBody>
      </p:sp>
      <p:sp>
        <p:nvSpPr>
          <p:cNvPr id="3" name="Title 1">
            <a:extLst>
              <a:ext uri="{FF2B5EF4-FFF2-40B4-BE49-F238E27FC236}">
                <a16:creationId xmlns="" xmlns:a16="http://schemas.microsoft.com/office/drawing/2014/main" id="{4494D6E1-12C5-4D0D-A8F6-8BD735BD223A}"/>
              </a:ext>
            </a:extLst>
          </p:cNvPr>
          <p:cNvSpPr txBox="1"/>
          <p:nvPr/>
        </p:nvSpPr>
        <p:spPr>
          <a:xfrm>
            <a:off x="0" y="0"/>
            <a:ext cx="9603275" cy="1049237"/>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GB" sz="4800" b="0" i="0" u="none" strike="noStrike" kern="1200" cap="all" spc="0" baseline="0">
              <a:solidFill>
                <a:srgbClr val="000000"/>
              </a:solidFill>
              <a:uFillTx/>
              <a:latin typeface="Calibri Light"/>
            </a:endParaRPr>
          </a:p>
        </p:txBody>
      </p:sp>
      <p:sp>
        <p:nvSpPr>
          <p:cNvPr id="4" name="Title 1">
            <a:extLst>
              <a:ext uri="{FF2B5EF4-FFF2-40B4-BE49-F238E27FC236}">
                <a16:creationId xmlns="" xmlns:a16="http://schemas.microsoft.com/office/drawing/2014/main" id="{6A7235ED-3E8E-45E5-AE36-E2B6810A3565}"/>
              </a:ext>
            </a:extLst>
          </p:cNvPr>
          <p:cNvSpPr txBox="1"/>
          <p:nvPr/>
        </p:nvSpPr>
        <p:spPr>
          <a:xfrm>
            <a:off x="0" y="3903555"/>
            <a:ext cx="9603275" cy="1049237"/>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all" spc="0" baseline="0">
                <a:solidFill>
                  <a:srgbClr val="000000"/>
                </a:solidFill>
                <a:uFillTx/>
                <a:latin typeface="Calibri Light"/>
              </a:rPr>
              <a:t>Yeast experiment </a:t>
            </a:r>
          </a:p>
        </p:txBody>
      </p:sp>
      <p:sp>
        <p:nvSpPr>
          <p:cNvPr id="5" name="Rectangle 4">
            <a:extLst>
              <a:ext uri="{FF2B5EF4-FFF2-40B4-BE49-F238E27FC236}">
                <a16:creationId xmlns="" xmlns:a16="http://schemas.microsoft.com/office/drawing/2014/main" id="{A24216F3-66FC-4902-ABB4-6C68268391B0}"/>
              </a:ext>
            </a:extLst>
          </p:cNvPr>
          <p:cNvSpPr/>
          <p:nvPr/>
        </p:nvSpPr>
        <p:spPr>
          <a:xfrm>
            <a:off x="-1097" y="4694369"/>
            <a:ext cx="3110084"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https://youtu.be/qoxY0z8ukUQ</a:t>
            </a:r>
          </a:p>
        </p:txBody>
      </p:sp>
      <p:pic>
        <p:nvPicPr>
          <p:cNvPr id="6" name="Picture 11">
            <a:extLst>
              <a:ext uri="{FF2B5EF4-FFF2-40B4-BE49-F238E27FC236}">
                <a16:creationId xmlns="" xmlns:a16="http://schemas.microsoft.com/office/drawing/2014/main" id="{4D547B88-9B0E-41C1-B0D3-EC3F4AEF1AC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36350" y="4468691"/>
            <a:ext cx="1769921" cy="2284802"/>
          </a:xfrm>
          <a:prstGeom prst="rect">
            <a:avLst/>
          </a:prstGeom>
          <a:noFill/>
          <a:ln cap="flat">
            <a:noFill/>
          </a:ln>
        </p:spPr>
      </p:pic>
      <p:pic>
        <p:nvPicPr>
          <p:cNvPr id="7" name="Picture 7">
            <a:extLst>
              <a:ext uri="{FF2B5EF4-FFF2-40B4-BE49-F238E27FC236}">
                <a16:creationId xmlns="" xmlns:a16="http://schemas.microsoft.com/office/drawing/2014/main" id="{052D1514-8E00-4601-B9C6-F96C179FC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942" y="4003846"/>
            <a:ext cx="3708897" cy="2465533"/>
          </a:xfrm>
          <a:prstGeom prst="rect">
            <a:avLst/>
          </a:prstGeom>
          <a:noFill/>
          <a:ln cap="flat">
            <a:noFill/>
          </a:ln>
        </p:spPr>
      </p:pic>
      <p:pic>
        <p:nvPicPr>
          <p:cNvPr id="8" name="Picture 8">
            <a:extLst>
              <a:ext uri="{FF2B5EF4-FFF2-40B4-BE49-F238E27FC236}">
                <a16:creationId xmlns="" xmlns:a16="http://schemas.microsoft.com/office/drawing/2014/main" id="{D9DF985D-BDBB-4EA3-8597-0E9BDEF3F1E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09359" y="5611087"/>
            <a:ext cx="2154884" cy="1184605"/>
          </a:xfrm>
          <a:prstGeom prst="rect">
            <a:avLst/>
          </a:prstGeom>
          <a:noFill/>
          <a:ln cap="flat">
            <a:noFill/>
          </a:ln>
        </p:spPr>
      </p:pic>
      <p:pic>
        <p:nvPicPr>
          <p:cNvPr id="9" name="Picture 9">
            <a:extLst>
              <a:ext uri="{FF2B5EF4-FFF2-40B4-BE49-F238E27FC236}">
                <a16:creationId xmlns="" xmlns:a16="http://schemas.microsoft.com/office/drawing/2014/main" id="{0BF6A989-EB66-45AB-A178-A4DA5BA5A5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4881" y="5286558"/>
            <a:ext cx="4299453" cy="1345978"/>
          </a:xfrm>
          <a:prstGeom prst="rect">
            <a:avLst/>
          </a:prstGeom>
          <a:noFill/>
          <a:ln cap="flat">
            <a:noFill/>
          </a:ln>
        </p:spPr>
      </p:pic>
      <p:sp>
        <p:nvSpPr>
          <p:cNvPr id="10" name="Title 1">
            <a:extLst>
              <a:ext uri="{FF2B5EF4-FFF2-40B4-BE49-F238E27FC236}">
                <a16:creationId xmlns="" xmlns:a16="http://schemas.microsoft.com/office/drawing/2014/main" id="{856F9921-88BD-42A0-A95B-1BA2B593DC57}"/>
              </a:ext>
            </a:extLst>
          </p:cNvPr>
          <p:cNvSpPr txBox="1"/>
          <p:nvPr/>
        </p:nvSpPr>
        <p:spPr>
          <a:xfrm>
            <a:off x="83521" y="87023"/>
            <a:ext cx="9603275" cy="1049237"/>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all" spc="0" baseline="0" dirty="0">
                <a:solidFill>
                  <a:srgbClr val="000000"/>
                </a:solidFill>
                <a:uFillTx/>
                <a:latin typeface="Calibri Light"/>
              </a:rPr>
              <a:t>Recalling knowledge</a:t>
            </a:r>
          </a:p>
        </p:txBody>
      </p:sp>
      <p:sp>
        <p:nvSpPr>
          <p:cNvPr id="11" name="Content Placeholder 2">
            <a:extLst>
              <a:ext uri="{FF2B5EF4-FFF2-40B4-BE49-F238E27FC236}">
                <a16:creationId xmlns="" xmlns:a16="http://schemas.microsoft.com/office/drawing/2014/main" id="{104DCE08-D0B9-4BC7-A7C3-EFBA41DDE601}"/>
              </a:ext>
            </a:extLst>
          </p:cNvPr>
          <p:cNvSpPr txBox="1"/>
          <p:nvPr/>
        </p:nvSpPr>
        <p:spPr>
          <a:xfrm>
            <a:off x="0" y="758211"/>
            <a:ext cx="9604372" cy="3449638"/>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20000"/>
              </a:lnSpc>
              <a:spcBef>
                <a:spcPts val="100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What is yeast?</a:t>
            </a:r>
          </a:p>
          <a:p>
            <a:pPr marL="228600" marR="0" lvl="0" indent="-228600" algn="l" defTabSz="914400" rtl="0" fontAlgn="auto" hangingPunct="1">
              <a:lnSpc>
                <a:spcPct val="120000"/>
              </a:lnSpc>
              <a:spcBef>
                <a:spcPts val="100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What does it need to grow/rise?</a:t>
            </a:r>
          </a:p>
          <a:p>
            <a:pPr marL="228600" marR="0" lvl="0" indent="-228600" algn="l" defTabSz="914400" rtl="0" fontAlgn="auto" hangingPunct="1">
              <a:lnSpc>
                <a:spcPct val="120000"/>
              </a:lnSpc>
              <a:spcBef>
                <a:spcPts val="1000"/>
              </a:spcBef>
              <a:spcAft>
                <a:spcPts val="0"/>
              </a:spcAft>
              <a:buNone/>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What is proving?</a:t>
            </a:r>
          </a:p>
          <a:p>
            <a:pPr marL="228600" marR="0" lvl="0" indent="-228600" algn="l" defTabSz="914400" rtl="0" fontAlgn="auto" hangingPunct="1">
              <a:lnSpc>
                <a:spcPct val="120000"/>
              </a:lnSpc>
              <a:spcBef>
                <a:spcPts val="1000"/>
              </a:spcBef>
              <a:spcAft>
                <a:spcPts val="0"/>
              </a:spcAft>
              <a:buNone/>
              <a:tabLst/>
              <a:defRPr sz="1800" b="0" i="0" u="none" strike="noStrike" kern="0" cap="none" spc="0" baseline="0">
                <a:solidFill>
                  <a:srgbClr val="000000"/>
                </a:solidFill>
                <a:uFillTx/>
              </a:defRPr>
            </a:pPr>
            <a:endParaRPr lang="en-GB" sz="2800" b="0" i="0" u="none" strike="noStrike" kern="1200" cap="none" spc="0" baseline="0" dirty="0">
              <a:solidFill>
                <a:srgbClr val="000000"/>
              </a:solidFill>
              <a:uFillTx/>
              <a:latin typeface="Calibri"/>
            </a:endParaRPr>
          </a:p>
          <a:p>
            <a:pPr marL="228600" marR="0" lvl="0" indent="-228600" algn="l" defTabSz="914400" rtl="0" fontAlgn="auto" hangingPunct="1">
              <a:lnSpc>
                <a:spcPct val="120000"/>
              </a:lnSpc>
              <a:spcBef>
                <a:spcPts val="1000"/>
              </a:spcBef>
              <a:spcAft>
                <a:spcPts val="0"/>
              </a:spcAft>
              <a:buNone/>
              <a:tabLst/>
              <a:defRPr sz="1800" b="0" i="0" u="none" strike="noStrike" kern="0" cap="none" spc="0" baseline="0">
                <a:solidFill>
                  <a:srgbClr val="000000"/>
                </a:solidFill>
                <a:uFillTx/>
              </a:defRPr>
            </a:pPr>
            <a:endParaRPr lang="en-GB" sz="2800" b="0" i="0" u="none" strike="noStrike" kern="1200" cap="none" spc="0" baseline="0" dirty="0">
              <a:solidFill>
                <a:srgbClr val="000000"/>
              </a:solidFill>
              <a:uFillTx/>
              <a:latin typeface="Calibri"/>
            </a:endParaRPr>
          </a:p>
          <a:p>
            <a:pPr marL="228600" marR="0" lvl="0" indent="-228600" algn="l" defTabSz="914400" rtl="0" fontAlgn="auto" hangingPunct="1">
              <a:lnSpc>
                <a:spcPct val="120000"/>
              </a:lnSpc>
              <a:spcBef>
                <a:spcPts val="1000"/>
              </a:spcBef>
              <a:spcAft>
                <a:spcPts val="0"/>
              </a:spcAft>
              <a:buNone/>
              <a:tabLst/>
              <a:defRPr sz="1800" b="0" i="0" u="none" strike="noStrike" kern="0" cap="none" spc="0" baseline="0">
                <a:solidFill>
                  <a:srgbClr val="000000"/>
                </a:solidFill>
                <a:uFillTx/>
              </a:defRPr>
            </a:pPr>
            <a:endParaRPr lang="en-GB" sz="2800" b="0" i="0" u="none" strike="noStrike" kern="1200" cap="none" spc="0" baseline="0" dirty="0">
              <a:solidFill>
                <a:srgbClr val="000000"/>
              </a:solidFill>
              <a:uFillTx/>
              <a:latin typeface="Calibri"/>
            </a:endParaRPr>
          </a:p>
          <a:p>
            <a:pPr marL="228600" marR="0" lvl="0" indent="-228600" algn="l" defTabSz="914400" rtl="0" fontAlgn="auto" hangingPunct="1">
              <a:lnSpc>
                <a:spcPct val="120000"/>
              </a:lnSpc>
              <a:spcBef>
                <a:spcPts val="1000"/>
              </a:spcBef>
              <a:spcAft>
                <a:spcPts val="0"/>
              </a:spcAft>
              <a:buClr>
                <a:srgbClr val="5B9BD5"/>
              </a:buClr>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dirty="0">
              <a:solidFill>
                <a:srgbClr val="000000"/>
              </a:solidFill>
              <a:uFillTx/>
              <a:latin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757212" cy="523220"/>
          </a:xfrm>
          <a:prstGeom prst="rect">
            <a:avLst/>
          </a:prstGeom>
          <a:noFill/>
        </p:spPr>
        <p:txBody>
          <a:bodyPr wrap="none" rtlCol="0">
            <a:spAutoFit/>
          </a:bodyPr>
          <a:lstStyle/>
          <a:p>
            <a:r>
              <a:rPr lang="en-GB" sz="2800" dirty="0"/>
              <a:t>Lesson ten</a:t>
            </a:r>
          </a:p>
        </p:txBody>
      </p:sp>
    </p:spTree>
    <p:extLst>
      <p:ext uri="{BB962C8B-B14F-4D97-AF65-F5344CB8AC3E}">
        <p14:creationId xmlns:p14="http://schemas.microsoft.com/office/powerpoint/2010/main" val="22434177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1A203B-DF92-45EB-8913-50C2C2E04C4E}"/>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01F538D3-B447-462A-8ADB-3F74A95F41EC}"/>
              </a:ext>
            </a:extLst>
          </p:cNvPr>
          <p:cNvSpPr>
            <a:spLocks noGrp="1"/>
          </p:cNvSpPr>
          <p:nvPr>
            <p:ph idx="1"/>
          </p:nvPr>
        </p:nvSpPr>
        <p:spPr/>
        <p:txBody>
          <a:bodyPr/>
          <a:lstStyle/>
          <a:p>
            <a:endParaRPr lang="en-GB"/>
          </a:p>
        </p:txBody>
      </p:sp>
      <p:pic>
        <p:nvPicPr>
          <p:cNvPr id="4" name="Content Placeholder 3">
            <a:extLst>
              <a:ext uri="{FF2B5EF4-FFF2-40B4-BE49-F238E27FC236}">
                <a16:creationId xmlns="" xmlns:a16="http://schemas.microsoft.com/office/drawing/2014/main" id="{6D968F0B-E792-4B5D-AA9C-4DAD3051F81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735" y="0"/>
            <a:ext cx="5049575" cy="3267075"/>
          </a:xfrm>
          <a:prstGeom prst="rect">
            <a:avLst/>
          </a:prstGeom>
        </p:spPr>
      </p:pic>
      <p:pic>
        <p:nvPicPr>
          <p:cNvPr id="5" name="Picture 4">
            <a:extLst>
              <a:ext uri="{FF2B5EF4-FFF2-40B4-BE49-F238E27FC236}">
                <a16:creationId xmlns="" xmlns:a16="http://schemas.microsoft.com/office/drawing/2014/main" id="{BC5ACD2E-BC0D-4DE4-8F4F-D42213B89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291" y="-296992"/>
            <a:ext cx="3662539" cy="2273300"/>
          </a:xfrm>
          <a:prstGeom prst="rect">
            <a:avLst/>
          </a:prstGeom>
        </p:spPr>
      </p:pic>
      <p:pic>
        <p:nvPicPr>
          <p:cNvPr id="6" name="Picture 5">
            <a:extLst>
              <a:ext uri="{FF2B5EF4-FFF2-40B4-BE49-F238E27FC236}">
                <a16:creationId xmlns="" xmlns:a16="http://schemas.microsoft.com/office/drawing/2014/main" id="{4ECAD9C1-FF03-4F11-886A-68BA9F877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830" y="-340389"/>
            <a:ext cx="3880594" cy="3107142"/>
          </a:xfrm>
          <a:prstGeom prst="rect">
            <a:avLst/>
          </a:prstGeom>
        </p:spPr>
      </p:pic>
      <p:pic>
        <p:nvPicPr>
          <p:cNvPr id="7" name="Picture 6">
            <a:extLst>
              <a:ext uri="{FF2B5EF4-FFF2-40B4-BE49-F238E27FC236}">
                <a16:creationId xmlns="" xmlns:a16="http://schemas.microsoft.com/office/drawing/2014/main" id="{91C5B2EA-370E-4C75-87EC-DD51689A10E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850510" y="2468886"/>
            <a:ext cx="3403600" cy="2159000"/>
          </a:xfrm>
          <a:prstGeom prst="rect">
            <a:avLst/>
          </a:prstGeom>
        </p:spPr>
      </p:pic>
      <p:pic>
        <p:nvPicPr>
          <p:cNvPr id="8" name="Picture 7">
            <a:extLst>
              <a:ext uri="{FF2B5EF4-FFF2-40B4-BE49-F238E27FC236}">
                <a16:creationId xmlns="" xmlns:a16="http://schemas.microsoft.com/office/drawing/2014/main" id="{28362A9E-FA54-42D7-AA0C-A96672A89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207" y="2003958"/>
            <a:ext cx="4083850" cy="2441235"/>
          </a:xfrm>
          <a:prstGeom prst="rect">
            <a:avLst/>
          </a:prstGeom>
        </p:spPr>
      </p:pic>
      <p:pic>
        <p:nvPicPr>
          <p:cNvPr id="9" name="Picture 8">
            <a:extLst>
              <a:ext uri="{FF2B5EF4-FFF2-40B4-BE49-F238E27FC236}">
                <a16:creationId xmlns="" xmlns:a16="http://schemas.microsoft.com/office/drawing/2014/main" id="{A30A0833-C79C-455B-BAB1-2F300B677D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715" y="3249612"/>
            <a:ext cx="3953043" cy="2624821"/>
          </a:xfrm>
          <a:prstGeom prst="rect">
            <a:avLst/>
          </a:prstGeom>
        </p:spPr>
      </p:pic>
      <p:pic>
        <p:nvPicPr>
          <p:cNvPr id="10" name="Picture 9">
            <a:extLst>
              <a:ext uri="{FF2B5EF4-FFF2-40B4-BE49-F238E27FC236}">
                <a16:creationId xmlns="" xmlns:a16="http://schemas.microsoft.com/office/drawing/2014/main" id="{37847425-C9F3-4267-A1E2-A898BA82392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053618" y="4265486"/>
            <a:ext cx="3893032" cy="2624821"/>
          </a:xfrm>
          <a:prstGeom prst="rect">
            <a:avLst/>
          </a:prstGeom>
        </p:spPr>
      </p:pic>
      <p:pic>
        <p:nvPicPr>
          <p:cNvPr id="11" name="Picture 10">
            <a:extLst>
              <a:ext uri="{FF2B5EF4-FFF2-40B4-BE49-F238E27FC236}">
                <a16:creationId xmlns="" xmlns:a16="http://schemas.microsoft.com/office/drawing/2014/main" id="{708B02A0-7B23-4547-90F8-D498D430CE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2743" y="4472844"/>
            <a:ext cx="3684535" cy="2374066"/>
          </a:xfrm>
          <a:prstGeom prst="rect">
            <a:avLst/>
          </a:prstGeom>
        </p:spPr>
      </p:pic>
      <p:pic>
        <p:nvPicPr>
          <p:cNvPr id="12" name="Picture 11" descr="SpeltWheatBreadReduced">
            <a:extLst>
              <a:ext uri="{FF2B5EF4-FFF2-40B4-BE49-F238E27FC236}">
                <a16:creationId xmlns="" xmlns:a16="http://schemas.microsoft.com/office/drawing/2014/main" id="{0CCCDF6D-0BBA-4A13-A963-47035C02A6FE}"/>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139245" y="4703564"/>
            <a:ext cx="3348037" cy="2511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bread+twists+004">
            <a:extLst>
              <a:ext uri="{FF2B5EF4-FFF2-40B4-BE49-F238E27FC236}">
                <a16:creationId xmlns="" xmlns:a16="http://schemas.microsoft.com/office/drawing/2014/main" id="{7A8E5B8F-CEB6-4061-9FC4-D0CEF0525112}"/>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206358" y="3085195"/>
            <a:ext cx="2916238" cy="2789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9" descr="IMG0277A">
            <a:extLst>
              <a:ext uri="{FF2B5EF4-FFF2-40B4-BE49-F238E27FC236}">
                <a16:creationId xmlns="" xmlns:a16="http://schemas.microsoft.com/office/drawing/2014/main" id="{4AFB3987-EE14-4DD4-A498-2BF5787AAE2A}"/>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2776993" y="5038142"/>
            <a:ext cx="3192462" cy="239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0385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extLst>
              <p:ext uri="{D42A27DB-BD31-4B8C-83A1-F6EECF244321}">
                <p14:modId xmlns:p14="http://schemas.microsoft.com/office/powerpoint/2010/main" val="3776791035"/>
              </p:ext>
            </p:extLst>
          </p:nvPr>
        </p:nvGraphicFramePr>
        <p:xfrm>
          <a:off x="1231505" y="2162022"/>
          <a:ext cx="9728990" cy="2241318"/>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457200">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To learn a range of bread shaping techniques</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L="0" marR="0" lvl="0" indent="0" algn="ctr" defTabSz="914400" rtl="0" eaLnBrk="1" fontAlgn="auto" latinLnBrk="0" hangingPunct="1">
                        <a:lnSpc>
                          <a:spcPct val="119000"/>
                        </a:lnSpc>
                        <a:spcBef>
                          <a:spcPts val="0"/>
                        </a:spcBef>
                        <a:spcAft>
                          <a:spcPts val="600"/>
                        </a:spcAft>
                        <a:buClrTx/>
                        <a:buSzTx/>
                        <a:buFontTx/>
                        <a:buNone/>
                        <a:tabLst/>
                        <a:defRPr/>
                      </a:pPr>
                      <a:r>
                        <a:rPr lang="en-GB" sz="1400" b="1" dirty="0">
                          <a:effectLst/>
                          <a:latin typeface="+mn-lt"/>
                          <a:ea typeface="Calibri" panose="020F0502020204030204" pitchFamily="34" charset="0"/>
                          <a:cs typeface="Times New Roman" panose="02020603050405020304" pitchFamily="18" charset="0"/>
                        </a:rPr>
                        <a:t>Achieved</a:t>
                      </a:r>
                      <a:r>
                        <a:rPr lang="en-GB" sz="1400" b="1" baseline="0" dirty="0">
                          <a:effectLst/>
                          <a:latin typeface="+mn-lt"/>
                          <a:ea typeface="Calibri" panose="020F0502020204030204" pitchFamily="34" charset="0"/>
                          <a:cs typeface="Times New Roman" panose="02020603050405020304" pitchFamily="18" charset="0"/>
                        </a:rPr>
                        <a:t> </a:t>
                      </a:r>
                      <a:endParaRPr lang="en-GB" sz="1400" b="1" dirty="0">
                        <a:effectLst/>
                        <a:latin typeface="+mn-lt"/>
                        <a:ea typeface="Calibri" panose="020F0502020204030204" pitchFamily="34" charset="0"/>
                        <a:cs typeface="Times New Roman" panose="02020603050405020304" pitchFamily="18"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Good </a:t>
                      </a:r>
                      <a:r>
                        <a:rPr lang="en-US" sz="2000" b="0" kern="1200" dirty="0">
                          <a:ln>
                            <a:noFill/>
                          </a:ln>
                          <a:solidFill>
                            <a:srgbClr val="000000"/>
                          </a:solidFill>
                          <a:effectLst/>
                          <a:latin typeface="Calibri" panose="020F0502020204030204" pitchFamily="34" charset="0"/>
                        </a:rPr>
                        <a:t>Successful produce 3 bread shapes</a:t>
                      </a:r>
                      <a:endParaRPr lang="en-US" sz="2000" b="1"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Outstanding </a:t>
                      </a:r>
                      <a:r>
                        <a:rPr lang="en-US" sz="2000" b="0" kern="1200" dirty="0">
                          <a:ln>
                            <a:noFill/>
                          </a:ln>
                          <a:solidFill>
                            <a:srgbClr val="000000"/>
                          </a:solidFill>
                          <a:effectLst/>
                          <a:latin typeface="Calibri" panose="020F0502020204030204" pitchFamily="34" charset="0"/>
                        </a:rPr>
                        <a:t>Successful produce 6 or more shapes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itle 1">
            <a:extLst>
              <a:ext uri="{FF2B5EF4-FFF2-40B4-BE49-F238E27FC236}">
                <a16:creationId xmlns="" xmlns:a16="http://schemas.microsoft.com/office/drawing/2014/main" id="{0E8CA293-9CDB-4FE5-B412-043388F9878D}"/>
              </a:ext>
            </a:extLst>
          </p:cNvPr>
          <p:cNvSpPr txBox="1">
            <a:spLocks/>
          </p:cNvSpPr>
          <p:nvPr/>
        </p:nvSpPr>
        <p:spPr>
          <a:xfrm>
            <a:off x="547058" y="834491"/>
            <a:ext cx="9602788" cy="10493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latin typeface="Calibri" panose="020F0502020204030204" pitchFamily="34" charset="0"/>
              </a:rPr>
              <a:t>Title: Bread shaping</a:t>
            </a:r>
          </a:p>
        </p:txBody>
      </p:sp>
    </p:spTree>
    <p:extLst>
      <p:ext uri="{BB962C8B-B14F-4D97-AF65-F5344CB8AC3E}">
        <p14:creationId xmlns:p14="http://schemas.microsoft.com/office/powerpoint/2010/main" val="4062893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9750EE-70ED-4835-A7A7-C486DE83D55C}"/>
              </a:ext>
            </a:extLst>
          </p:cNvPr>
          <p:cNvSpPr>
            <a:spLocks noGrp="1"/>
          </p:cNvSpPr>
          <p:nvPr>
            <p:ph type="title" idx="4294967295"/>
          </p:nvPr>
        </p:nvSpPr>
        <p:spPr>
          <a:xfrm>
            <a:off x="962508" y="2904331"/>
            <a:ext cx="11229492" cy="1049337"/>
          </a:xfrm>
        </p:spPr>
        <p:txBody>
          <a:bodyPr>
            <a:normAutofit fontScale="90000"/>
          </a:bodyPr>
          <a:lstStyle/>
          <a:p>
            <a:r>
              <a:rPr lang="en-GB" dirty="0">
                <a:hlinkClick r:id="rId2"/>
              </a:rPr>
              <a:t>https://www.youtube.com/watch?v=NdTAcAgOONw</a:t>
            </a:r>
            <a:r>
              <a:rPr lang="en-GB" dirty="0"/>
              <a:t/>
            </a:r>
            <a:br>
              <a:rPr lang="en-GB" dirty="0"/>
            </a:br>
            <a:endParaRPr lang="en-GB" dirty="0"/>
          </a:p>
        </p:txBody>
      </p:sp>
      <p:sp>
        <p:nvSpPr>
          <p:cNvPr id="4" name="TextBox 3">
            <a:extLst>
              <a:ext uri="{FF2B5EF4-FFF2-40B4-BE49-F238E27FC236}">
                <a16:creationId xmlns="" xmlns:a16="http://schemas.microsoft.com/office/drawing/2014/main" id="{6CD01B41-B586-4F2D-B035-CFA3341A81F5}"/>
              </a:ext>
            </a:extLst>
          </p:cNvPr>
          <p:cNvSpPr txBox="1"/>
          <p:nvPr/>
        </p:nvSpPr>
        <p:spPr>
          <a:xfrm>
            <a:off x="4256458" y="1696277"/>
            <a:ext cx="3679084" cy="646331"/>
          </a:xfrm>
          <a:prstGeom prst="rect">
            <a:avLst/>
          </a:prstGeom>
          <a:noFill/>
        </p:spPr>
        <p:txBody>
          <a:bodyPr wrap="none" rtlCol="0">
            <a:spAutoFit/>
          </a:bodyPr>
          <a:lstStyle/>
          <a:p>
            <a:r>
              <a:rPr lang="en-GB" sz="3600" dirty="0"/>
              <a:t>Watch and Shape!!</a:t>
            </a:r>
          </a:p>
        </p:txBody>
      </p:sp>
    </p:spTree>
    <p:extLst>
      <p:ext uri="{BB962C8B-B14F-4D97-AF65-F5344CB8AC3E}">
        <p14:creationId xmlns:p14="http://schemas.microsoft.com/office/powerpoint/2010/main" val="13117279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2203039" cy="523220"/>
          </a:xfrm>
          <a:prstGeom prst="rect">
            <a:avLst/>
          </a:prstGeom>
          <a:noFill/>
        </p:spPr>
        <p:txBody>
          <a:bodyPr wrap="none" rtlCol="0">
            <a:spAutoFit/>
          </a:bodyPr>
          <a:lstStyle/>
          <a:p>
            <a:r>
              <a:rPr lang="en-GB" sz="2800" dirty="0"/>
              <a:t>Lesson eleven</a:t>
            </a:r>
          </a:p>
        </p:txBody>
      </p:sp>
    </p:spTree>
    <p:extLst>
      <p:ext uri="{BB962C8B-B14F-4D97-AF65-F5344CB8AC3E}">
        <p14:creationId xmlns:p14="http://schemas.microsoft.com/office/powerpoint/2010/main" val="22837310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LO</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231505" y="1883726"/>
          <a:ext cx="9728990" cy="2940943"/>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457200">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Understanding Food Choice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L="0" marR="0" lvl="0" indent="0" algn="ctr" defTabSz="914400" rtl="0" eaLnBrk="1" fontAlgn="auto" latinLnBrk="0" hangingPunct="1">
                        <a:lnSpc>
                          <a:spcPct val="119000"/>
                        </a:lnSpc>
                        <a:spcBef>
                          <a:spcPts val="0"/>
                        </a:spcBef>
                        <a:spcAft>
                          <a:spcPts val="600"/>
                        </a:spcAft>
                        <a:buClrTx/>
                        <a:buSzTx/>
                        <a:buFontTx/>
                        <a:buNone/>
                        <a:tabLst/>
                        <a:defRPr/>
                      </a:pPr>
                      <a:r>
                        <a:rPr lang="en-GB" sz="1400" b="1" dirty="0">
                          <a:effectLst/>
                          <a:latin typeface="+mn-lt"/>
                          <a:ea typeface="Calibri" panose="020F0502020204030204" pitchFamily="34" charset="0"/>
                          <a:cs typeface="Times New Roman" panose="02020603050405020304" pitchFamily="18" charset="0"/>
                        </a:rPr>
                        <a:t>Achieved</a:t>
                      </a:r>
                      <a:r>
                        <a:rPr lang="en-GB" sz="1400" b="1" baseline="0" dirty="0">
                          <a:effectLst/>
                          <a:latin typeface="+mn-lt"/>
                          <a:ea typeface="Calibri" panose="020F0502020204030204" pitchFamily="34" charset="0"/>
                          <a:cs typeface="Times New Roman" panose="02020603050405020304" pitchFamily="18" charset="0"/>
                        </a:rPr>
                        <a:t> </a:t>
                      </a:r>
                      <a:endParaRPr lang="en-GB" sz="1400" b="1" dirty="0">
                        <a:effectLst/>
                        <a:latin typeface="+mn-lt"/>
                        <a:ea typeface="Calibri" panose="020F0502020204030204" pitchFamily="34" charset="0"/>
                        <a:cs typeface="Times New Roman" panose="02020603050405020304" pitchFamily="18"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Good</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2000" kern="1200" dirty="0">
                          <a:ln>
                            <a:noFill/>
                          </a:ln>
                          <a:solidFill>
                            <a:srgbClr val="000000"/>
                          </a:solidFill>
                          <a:effectLst/>
                          <a:latin typeface="Calibri" panose="020F0502020204030204" pitchFamily="34" charset="0"/>
                        </a:rPr>
                        <a:t>Will</a:t>
                      </a:r>
                      <a:r>
                        <a:rPr lang="en-US" sz="2000" kern="1200" baseline="0" dirty="0">
                          <a:ln>
                            <a:noFill/>
                          </a:ln>
                          <a:solidFill>
                            <a:srgbClr val="000000"/>
                          </a:solidFill>
                          <a:effectLst/>
                          <a:latin typeface="Calibri" panose="020F0502020204030204" pitchFamily="34" charset="0"/>
                        </a:rPr>
                        <a:t> be able to </a:t>
                      </a:r>
                      <a:r>
                        <a:rPr lang="en-US" sz="2000" kern="1200" baseline="0" dirty="0" err="1">
                          <a:ln>
                            <a:noFill/>
                          </a:ln>
                          <a:solidFill>
                            <a:srgbClr val="000000"/>
                          </a:solidFill>
                          <a:effectLst/>
                          <a:latin typeface="Calibri" panose="020F0502020204030204" pitchFamily="34" charset="0"/>
                        </a:rPr>
                        <a:t>recongnise</a:t>
                      </a:r>
                      <a:r>
                        <a:rPr lang="en-US" sz="2000" kern="1200" baseline="0" dirty="0">
                          <a:ln>
                            <a:noFill/>
                          </a:ln>
                          <a:solidFill>
                            <a:srgbClr val="000000"/>
                          </a:solidFill>
                          <a:effectLst/>
                          <a:latin typeface="Calibri" panose="020F0502020204030204" pitchFamily="34" charset="0"/>
                        </a:rPr>
                        <a:t> the main food choices. </a:t>
                      </a:r>
                      <a:endParaRPr lang="en-US" sz="200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2000" b="0" kern="1200" dirty="0">
                          <a:ln>
                            <a:noFill/>
                          </a:ln>
                          <a:solidFill>
                            <a:srgbClr val="000000"/>
                          </a:solidFill>
                          <a:effectLst/>
                          <a:latin typeface="Calibri" panose="020F0502020204030204" pitchFamily="34" charset="0"/>
                        </a:rPr>
                        <a:t>Will</a:t>
                      </a:r>
                      <a:r>
                        <a:rPr lang="en-US" sz="2000" b="0" kern="1200" baseline="0" dirty="0">
                          <a:ln>
                            <a:noFill/>
                          </a:ln>
                          <a:solidFill>
                            <a:srgbClr val="000000"/>
                          </a:solidFill>
                          <a:effectLst/>
                          <a:latin typeface="Calibri" panose="020F0502020204030204" pitchFamily="34" charset="0"/>
                        </a:rPr>
                        <a:t> be able to identify the factors of these groups. </a:t>
                      </a:r>
                      <a:endParaRPr lang="en-US" sz="20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Cultural and Social Issues </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itle 1">
            <a:extLst>
              <a:ext uri="{FF2B5EF4-FFF2-40B4-BE49-F238E27FC236}">
                <a16:creationId xmlns="" xmlns:a16="http://schemas.microsoft.com/office/drawing/2014/main" id="{0E8CA293-9CDB-4FE5-B412-043388F9878D}"/>
              </a:ext>
            </a:extLst>
          </p:cNvPr>
          <p:cNvSpPr txBox="1">
            <a:spLocks/>
          </p:cNvSpPr>
          <p:nvPr/>
        </p:nvSpPr>
        <p:spPr>
          <a:xfrm>
            <a:off x="547058" y="834491"/>
            <a:ext cx="9602788" cy="10493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latin typeface="Calibri" panose="020F0502020204030204" pitchFamily="34" charset="0"/>
              </a:rPr>
              <a:t>Title: Food choice </a:t>
            </a:r>
          </a:p>
        </p:txBody>
      </p:sp>
    </p:spTree>
    <p:extLst>
      <p:ext uri="{BB962C8B-B14F-4D97-AF65-F5344CB8AC3E}">
        <p14:creationId xmlns:p14="http://schemas.microsoft.com/office/powerpoint/2010/main" val="40347161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DC4F26-FF7F-4133-9331-2145808C4414}"/>
              </a:ext>
            </a:extLst>
          </p:cNvPr>
          <p:cNvSpPr txBox="1">
            <a:spLocks/>
          </p:cNvSpPr>
          <p:nvPr/>
        </p:nvSpPr>
        <p:spPr>
          <a:xfrm>
            <a:off x="0" y="34448"/>
            <a:ext cx="12144374" cy="104923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dirty="0"/>
              <a:t>Task: Define these food choices by adding to the mind map</a:t>
            </a:r>
          </a:p>
          <a:p>
            <a:r>
              <a:rPr lang="en-GB" sz="1800" dirty="0"/>
              <a:t>Good progress – 10 facts</a:t>
            </a:r>
          </a:p>
          <a:p>
            <a:r>
              <a:rPr lang="en-GB" sz="1800" dirty="0"/>
              <a:t>Outstanding progress – 20 Facts</a:t>
            </a:r>
          </a:p>
          <a:p>
            <a:r>
              <a:rPr lang="en-GB" sz="1800" dirty="0"/>
              <a:t>Merits award – 25 facts </a:t>
            </a:r>
          </a:p>
        </p:txBody>
      </p:sp>
      <p:sp>
        <p:nvSpPr>
          <p:cNvPr id="4" name="Oval 4">
            <a:extLst>
              <a:ext uri="{FF2B5EF4-FFF2-40B4-BE49-F238E27FC236}">
                <a16:creationId xmlns="" xmlns:a16="http://schemas.microsoft.com/office/drawing/2014/main" id="{94520203-24D4-40AF-AD43-5F7830BA5D78}"/>
              </a:ext>
            </a:extLst>
          </p:cNvPr>
          <p:cNvSpPr>
            <a:spLocks noChangeArrowheads="1"/>
          </p:cNvSpPr>
          <p:nvPr/>
        </p:nvSpPr>
        <p:spPr bwMode="auto">
          <a:xfrm>
            <a:off x="2481039" y="1992734"/>
            <a:ext cx="1439862" cy="1081087"/>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solidFill>
                  <a:schemeClr val="tx1"/>
                </a:solidFill>
              </a:rPr>
              <a:t>Diabetics</a:t>
            </a:r>
            <a:endParaRPr lang="en-US" dirty="0"/>
          </a:p>
        </p:txBody>
      </p:sp>
      <p:sp>
        <p:nvSpPr>
          <p:cNvPr id="5" name="Oval 5">
            <a:extLst>
              <a:ext uri="{FF2B5EF4-FFF2-40B4-BE49-F238E27FC236}">
                <a16:creationId xmlns="" xmlns:a16="http://schemas.microsoft.com/office/drawing/2014/main" id="{31F0F2B7-F1FF-4C78-B23A-2939EE21C16F}"/>
              </a:ext>
            </a:extLst>
          </p:cNvPr>
          <p:cNvSpPr>
            <a:spLocks noChangeArrowheads="1"/>
          </p:cNvSpPr>
          <p:nvPr/>
        </p:nvSpPr>
        <p:spPr bwMode="auto">
          <a:xfrm>
            <a:off x="4645889" y="2377455"/>
            <a:ext cx="3240088" cy="1347788"/>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sz="4000" dirty="0"/>
              <a:t>Food Choice</a:t>
            </a:r>
            <a:endParaRPr lang="en-US" sz="4000" dirty="0"/>
          </a:p>
        </p:txBody>
      </p:sp>
      <p:sp>
        <p:nvSpPr>
          <p:cNvPr id="6" name="Oval 6">
            <a:extLst>
              <a:ext uri="{FF2B5EF4-FFF2-40B4-BE49-F238E27FC236}">
                <a16:creationId xmlns="" xmlns:a16="http://schemas.microsoft.com/office/drawing/2014/main" id="{AD96E09D-38BE-46F8-8124-20ECC82E4548}"/>
              </a:ext>
            </a:extLst>
          </p:cNvPr>
          <p:cNvSpPr>
            <a:spLocks noChangeArrowheads="1"/>
          </p:cNvSpPr>
          <p:nvPr/>
        </p:nvSpPr>
        <p:spPr bwMode="auto">
          <a:xfrm>
            <a:off x="4766882" y="1355454"/>
            <a:ext cx="1274763" cy="914400"/>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t>Personal </a:t>
            </a:r>
          </a:p>
          <a:p>
            <a:pPr algn="ctr"/>
            <a:r>
              <a:rPr lang="en-GB" dirty="0"/>
              <a:t>opinion</a:t>
            </a:r>
            <a:endParaRPr lang="en-US" dirty="0"/>
          </a:p>
        </p:txBody>
      </p:sp>
      <p:sp>
        <p:nvSpPr>
          <p:cNvPr id="7" name="Oval 7">
            <a:extLst>
              <a:ext uri="{FF2B5EF4-FFF2-40B4-BE49-F238E27FC236}">
                <a16:creationId xmlns="" xmlns:a16="http://schemas.microsoft.com/office/drawing/2014/main" id="{5BEC43B4-4E90-4624-96C6-16D6B4A60094}"/>
              </a:ext>
            </a:extLst>
          </p:cNvPr>
          <p:cNvSpPr>
            <a:spLocks noChangeArrowheads="1"/>
          </p:cNvSpPr>
          <p:nvPr/>
        </p:nvSpPr>
        <p:spPr bwMode="auto">
          <a:xfrm>
            <a:off x="6170613" y="4647581"/>
            <a:ext cx="1871662" cy="914400"/>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r>
              <a:rPr lang="en-GB" dirty="0">
                <a:solidFill>
                  <a:schemeClr val="tx1"/>
                </a:solidFill>
              </a:rPr>
              <a:t>allergy's </a:t>
            </a:r>
          </a:p>
        </p:txBody>
      </p:sp>
      <p:sp>
        <p:nvSpPr>
          <p:cNvPr id="8" name="Oval 8">
            <a:extLst>
              <a:ext uri="{FF2B5EF4-FFF2-40B4-BE49-F238E27FC236}">
                <a16:creationId xmlns="" xmlns:a16="http://schemas.microsoft.com/office/drawing/2014/main" id="{B76A4194-D883-4CA0-9C82-4DF101C9F234}"/>
              </a:ext>
            </a:extLst>
          </p:cNvPr>
          <p:cNvSpPr>
            <a:spLocks noChangeArrowheads="1"/>
          </p:cNvSpPr>
          <p:nvPr/>
        </p:nvSpPr>
        <p:spPr bwMode="auto">
          <a:xfrm>
            <a:off x="7797958" y="3518004"/>
            <a:ext cx="1584325" cy="1008062"/>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t>Religious </a:t>
            </a:r>
          </a:p>
          <a:p>
            <a:pPr algn="ctr"/>
            <a:r>
              <a:rPr lang="en-GB" dirty="0"/>
              <a:t>beliefs</a:t>
            </a:r>
            <a:endParaRPr lang="en-US" dirty="0"/>
          </a:p>
        </p:txBody>
      </p:sp>
      <p:sp>
        <p:nvSpPr>
          <p:cNvPr id="9" name="Oval 9">
            <a:extLst>
              <a:ext uri="{FF2B5EF4-FFF2-40B4-BE49-F238E27FC236}">
                <a16:creationId xmlns="" xmlns:a16="http://schemas.microsoft.com/office/drawing/2014/main" id="{0F304524-DD6D-40DD-9C83-A072CCBB1758}"/>
              </a:ext>
            </a:extLst>
          </p:cNvPr>
          <p:cNvSpPr>
            <a:spLocks noChangeArrowheads="1"/>
          </p:cNvSpPr>
          <p:nvPr/>
        </p:nvSpPr>
        <p:spPr bwMode="auto">
          <a:xfrm>
            <a:off x="7195068" y="1205198"/>
            <a:ext cx="1368425" cy="914400"/>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solidFill>
                  <a:schemeClr val="tx1"/>
                </a:solidFill>
              </a:rPr>
              <a:t>Vegetarians </a:t>
            </a:r>
          </a:p>
        </p:txBody>
      </p:sp>
      <p:sp>
        <p:nvSpPr>
          <p:cNvPr id="11" name="Oval 11">
            <a:extLst>
              <a:ext uri="{FF2B5EF4-FFF2-40B4-BE49-F238E27FC236}">
                <a16:creationId xmlns="" xmlns:a16="http://schemas.microsoft.com/office/drawing/2014/main" id="{49114800-1CAB-4991-85A7-930822E5FBA8}"/>
              </a:ext>
            </a:extLst>
          </p:cNvPr>
          <p:cNvSpPr>
            <a:spLocks noChangeArrowheads="1"/>
          </p:cNvSpPr>
          <p:nvPr/>
        </p:nvSpPr>
        <p:spPr bwMode="auto">
          <a:xfrm>
            <a:off x="4154488" y="4503118"/>
            <a:ext cx="1655762" cy="1079500"/>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solidFill>
                  <a:schemeClr val="tx1"/>
                </a:solidFill>
              </a:rPr>
              <a:t>Coeliac </a:t>
            </a:r>
          </a:p>
          <a:p>
            <a:pPr algn="ctr"/>
            <a:r>
              <a:rPr lang="en-GB" dirty="0">
                <a:solidFill>
                  <a:schemeClr val="tx1"/>
                </a:solidFill>
              </a:rPr>
              <a:t>Intolerance  </a:t>
            </a:r>
          </a:p>
        </p:txBody>
      </p:sp>
      <p:sp>
        <p:nvSpPr>
          <p:cNvPr id="12" name="Oval 12">
            <a:extLst>
              <a:ext uri="{FF2B5EF4-FFF2-40B4-BE49-F238E27FC236}">
                <a16:creationId xmlns="" xmlns:a16="http://schemas.microsoft.com/office/drawing/2014/main" id="{D17C85D2-4DA4-454C-8AFD-1439372CB391}"/>
              </a:ext>
            </a:extLst>
          </p:cNvPr>
          <p:cNvSpPr>
            <a:spLocks noChangeArrowheads="1"/>
          </p:cNvSpPr>
          <p:nvPr/>
        </p:nvSpPr>
        <p:spPr bwMode="auto">
          <a:xfrm>
            <a:off x="8590120" y="2148423"/>
            <a:ext cx="1584325" cy="962889"/>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r>
              <a:rPr lang="en-GB" dirty="0">
                <a:solidFill>
                  <a:schemeClr val="tx1"/>
                </a:solidFill>
              </a:rPr>
              <a:t>Vegan </a:t>
            </a:r>
          </a:p>
        </p:txBody>
      </p:sp>
      <p:sp>
        <p:nvSpPr>
          <p:cNvPr id="13" name="Oval 13">
            <a:extLst>
              <a:ext uri="{FF2B5EF4-FFF2-40B4-BE49-F238E27FC236}">
                <a16:creationId xmlns="" xmlns:a16="http://schemas.microsoft.com/office/drawing/2014/main" id="{2F09FA77-A6DE-45EC-ADC0-851EB42EDA2D}"/>
              </a:ext>
            </a:extLst>
          </p:cNvPr>
          <p:cNvSpPr>
            <a:spLocks noChangeArrowheads="1"/>
          </p:cNvSpPr>
          <p:nvPr/>
        </p:nvSpPr>
        <p:spPr bwMode="auto">
          <a:xfrm>
            <a:off x="2727295" y="3518004"/>
            <a:ext cx="1439862" cy="1079500"/>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solidFill>
                  <a:schemeClr val="tx1"/>
                </a:solidFill>
              </a:rPr>
              <a:t>Lactose </a:t>
            </a:r>
          </a:p>
          <a:p>
            <a:pPr algn="ctr"/>
            <a:r>
              <a:rPr lang="en-GB" dirty="0">
                <a:solidFill>
                  <a:schemeClr val="tx1"/>
                </a:solidFill>
              </a:rPr>
              <a:t>intolerant </a:t>
            </a:r>
          </a:p>
          <a:p>
            <a:pPr algn="ctr"/>
            <a:endParaRPr lang="en-US" dirty="0"/>
          </a:p>
        </p:txBody>
      </p:sp>
      <p:sp>
        <p:nvSpPr>
          <p:cNvPr id="14" name="Line 14">
            <a:extLst>
              <a:ext uri="{FF2B5EF4-FFF2-40B4-BE49-F238E27FC236}">
                <a16:creationId xmlns="" xmlns:a16="http://schemas.microsoft.com/office/drawing/2014/main" id="{7B1BDE6F-39F1-4874-A5C8-857BA6CDD690}"/>
              </a:ext>
            </a:extLst>
          </p:cNvPr>
          <p:cNvSpPr>
            <a:spLocks noChangeShapeType="1"/>
          </p:cNvSpPr>
          <p:nvPr/>
        </p:nvSpPr>
        <p:spPr bwMode="auto">
          <a:xfrm>
            <a:off x="5720826" y="2168254"/>
            <a:ext cx="227736" cy="203200"/>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16" name="Line 16">
            <a:extLst>
              <a:ext uri="{FF2B5EF4-FFF2-40B4-BE49-F238E27FC236}">
                <a16:creationId xmlns="" xmlns:a16="http://schemas.microsoft.com/office/drawing/2014/main" id="{BE757B23-834A-4750-A825-701472B153DE}"/>
              </a:ext>
            </a:extLst>
          </p:cNvPr>
          <p:cNvSpPr>
            <a:spLocks noChangeShapeType="1"/>
          </p:cNvSpPr>
          <p:nvPr/>
        </p:nvSpPr>
        <p:spPr bwMode="auto">
          <a:xfrm>
            <a:off x="3875579" y="2731022"/>
            <a:ext cx="891303" cy="98231"/>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17" name="Line 17">
            <a:extLst>
              <a:ext uri="{FF2B5EF4-FFF2-40B4-BE49-F238E27FC236}">
                <a16:creationId xmlns="" xmlns:a16="http://schemas.microsoft.com/office/drawing/2014/main" id="{D8535DE8-30E6-4C68-B1D6-446D8452059E}"/>
              </a:ext>
            </a:extLst>
          </p:cNvPr>
          <p:cNvSpPr>
            <a:spLocks noChangeShapeType="1"/>
          </p:cNvSpPr>
          <p:nvPr/>
        </p:nvSpPr>
        <p:spPr bwMode="auto">
          <a:xfrm flipV="1">
            <a:off x="4154488" y="3495056"/>
            <a:ext cx="792162" cy="719137"/>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18" name="Line 18">
            <a:extLst>
              <a:ext uri="{FF2B5EF4-FFF2-40B4-BE49-F238E27FC236}">
                <a16:creationId xmlns="" xmlns:a16="http://schemas.microsoft.com/office/drawing/2014/main" id="{B2C97042-9C17-4B5F-9BC2-EA96806A6D14}"/>
              </a:ext>
            </a:extLst>
          </p:cNvPr>
          <p:cNvSpPr>
            <a:spLocks noChangeShapeType="1"/>
          </p:cNvSpPr>
          <p:nvPr/>
        </p:nvSpPr>
        <p:spPr bwMode="auto">
          <a:xfrm flipV="1">
            <a:off x="5449888" y="3710956"/>
            <a:ext cx="144462" cy="863600"/>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20" name="Line 20">
            <a:extLst>
              <a:ext uri="{FF2B5EF4-FFF2-40B4-BE49-F238E27FC236}">
                <a16:creationId xmlns="" xmlns:a16="http://schemas.microsoft.com/office/drawing/2014/main" id="{999D7B39-8E02-441B-9A90-B3B162B8EAE1}"/>
              </a:ext>
            </a:extLst>
          </p:cNvPr>
          <p:cNvSpPr>
            <a:spLocks noChangeShapeType="1"/>
          </p:cNvSpPr>
          <p:nvPr/>
        </p:nvSpPr>
        <p:spPr bwMode="auto">
          <a:xfrm flipH="1">
            <a:off x="6589369" y="1965441"/>
            <a:ext cx="719137" cy="433388"/>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21" name="Line 21">
            <a:extLst>
              <a:ext uri="{FF2B5EF4-FFF2-40B4-BE49-F238E27FC236}">
                <a16:creationId xmlns="" xmlns:a16="http://schemas.microsoft.com/office/drawing/2014/main" id="{466EC990-3484-478A-B501-7D7BB7752E7D}"/>
              </a:ext>
            </a:extLst>
          </p:cNvPr>
          <p:cNvSpPr>
            <a:spLocks noChangeShapeType="1"/>
          </p:cNvSpPr>
          <p:nvPr/>
        </p:nvSpPr>
        <p:spPr bwMode="auto">
          <a:xfrm flipH="1" flipV="1">
            <a:off x="7526408" y="3480454"/>
            <a:ext cx="392614" cy="242251"/>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22" name="Line 22">
            <a:extLst>
              <a:ext uri="{FF2B5EF4-FFF2-40B4-BE49-F238E27FC236}">
                <a16:creationId xmlns="" xmlns:a16="http://schemas.microsoft.com/office/drawing/2014/main" id="{A2E962CA-4113-4B54-A40F-10CD8255789B}"/>
              </a:ext>
            </a:extLst>
          </p:cNvPr>
          <p:cNvSpPr>
            <a:spLocks noChangeShapeType="1"/>
          </p:cNvSpPr>
          <p:nvPr/>
        </p:nvSpPr>
        <p:spPr bwMode="auto">
          <a:xfrm flipH="1" flipV="1">
            <a:off x="6602413" y="3782393"/>
            <a:ext cx="431800" cy="865188"/>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23" name="Line 23">
            <a:extLst>
              <a:ext uri="{FF2B5EF4-FFF2-40B4-BE49-F238E27FC236}">
                <a16:creationId xmlns="" xmlns:a16="http://schemas.microsoft.com/office/drawing/2014/main" id="{676E7B27-6191-40B9-B2A2-5C65485E0DB4}"/>
              </a:ext>
            </a:extLst>
          </p:cNvPr>
          <p:cNvSpPr>
            <a:spLocks noChangeShapeType="1"/>
          </p:cNvSpPr>
          <p:nvPr/>
        </p:nvSpPr>
        <p:spPr bwMode="auto">
          <a:xfrm flipH="1">
            <a:off x="7879281" y="2829254"/>
            <a:ext cx="691113" cy="111299"/>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24" name="Oval 8">
            <a:extLst>
              <a:ext uri="{FF2B5EF4-FFF2-40B4-BE49-F238E27FC236}">
                <a16:creationId xmlns="" xmlns:a16="http://schemas.microsoft.com/office/drawing/2014/main" id="{665174C8-1363-4EED-B5A4-ABD49A368B2B}"/>
              </a:ext>
            </a:extLst>
          </p:cNvPr>
          <p:cNvSpPr>
            <a:spLocks noChangeArrowheads="1"/>
          </p:cNvSpPr>
          <p:nvPr/>
        </p:nvSpPr>
        <p:spPr bwMode="auto">
          <a:xfrm>
            <a:off x="8570394" y="4925703"/>
            <a:ext cx="811890" cy="636278"/>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t>Hindu</a:t>
            </a:r>
            <a:endParaRPr lang="en-US" dirty="0"/>
          </a:p>
        </p:txBody>
      </p:sp>
      <p:sp>
        <p:nvSpPr>
          <p:cNvPr id="25" name="Oval 8">
            <a:extLst>
              <a:ext uri="{FF2B5EF4-FFF2-40B4-BE49-F238E27FC236}">
                <a16:creationId xmlns="" xmlns:a16="http://schemas.microsoft.com/office/drawing/2014/main" id="{86E11E59-CBD4-4BE6-A1AA-59B7F2C08654}"/>
              </a:ext>
            </a:extLst>
          </p:cNvPr>
          <p:cNvSpPr>
            <a:spLocks noChangeArrowheads="1"/>
          </p:cNvSpPr>
          <p:nvPr/>
        </p:nvSpPr>
        <p:spPr bwMode="auto">
          <a:xfrm>
            <a:off x="10032923" y="3297696"/>
            <a:ext cx="792163" cy="797765"/>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t>Islamic</a:t>
            </a:r>
            <a:endParaRPr lang="en-US" dirty="0"/>
          </a:p>
        </p:txBody>
      </p:sp>
      <p:sp>
        <p:nvSpPr>
          <p:cNvPr id="26" name="Line 23">
            <a:extLst>
              <a:ext uri="{FF2B5EF4-FFF2-40B4-BE49-F238E27FC236}">
                <a16:creationId xmlns="" xmlns:a16="http://schemas.microsoft.com/office/drawing/2014/main" id="{A5E94EDF-7503-4482-9219-7C817526C135}"/>
              </a:ext>
            </a:extLst>
          </p:cNvPr>
          <p:cNvSpPr>
            <a:spLocks noChangeShapeType="1"/>
          </p:cNvSpPr>
          <p:nvPr/>
        </p:nvSpPr>
        <p:spPr bwMode="auto">
          <a:xfrm flipH="1">
            <a:off x="9391337" y="3827531"/>
            <a:ext cx="691113" cy="111299"/>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27" name="Line 23">
            <a:extLst>
              <a:ext uri="{FF2B5EF4-FFF2-40B4-BE49-F238E27FC236}">
                <a16:creationId xmlns="" xmlns:a16="http://schemas.microsoft.com/office/drawing/2014/main" id="{8EF846BB-6F4B-4E27-A924-4191DA74EE84}"/>
              </a:ext>
            </a:extLst>
          </p:cNvPr>
          <p:cNvSpPr>
            <a:spLocks noChangeShapeType="1"/>
          </p:cNvSpPr>
          <p:nvPr/>
        </p:nvSpPr>
        <p:spPr bwMode="auto">
          <a:xfrm flipH="1" flipV="1">
            <a:off x="8658744" y="4558884"/>
            <a:ext cx="220663" cy="466726"/>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28" name="Oval 7">
            <a:extLst>
              <a:ext uri="{FF2B5EF4-FFF2-40B4-BE49-F238E27FC236}">
                <a16:creationId xmlns="" xmlns:a16="http://schemas.microsoft.com/office/drawing/2014/main" id="{66CA86A0-6221-4D0C-9438-8D7E05AAFCAF}"/>
              </a:ext>
            </a:extLst>
          </p:cNvPr>
          <p:cNvSpPr>
            <a:spLocks noChangeArrowheads="1"/>
          </p:cNvSpPr>
          <p:nvPr/>
        </p:nvSpPr>
        <p:spPr bwMode="auto">
          <a:xfrm>
            <a:off x="7542388" y="5739432"/>
            <a:ext cx="753268" cy="579922"/>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r>
              <a:rPr lang="en-GB" dirty="0">
                <a:solidFill>
                  <a:schemeClr val="tx1"/>
                </a:solidFill>
              </a:rPr>
              <a:t>Nut </a:t>
            </a:r>
          </a:p>
        </p:txBody>
      </p:sp>
      <p:sp>
        <p:nvSpPr>
          <p:cNvPr id="29" name="Line 23">
            <a:extLst>
              <a:ext uri="{FF2B5EF4-FFF2-40B4-BE49-F238E27FC236}">
                <a16:creationId xmlns="" xmlns:a16="http://schemas.microsoft.com/office/drawing/2014/main" id="{A72648BB-9F64-4325-9E8D-5D293BDADA25}"/>
              </a:ext>
            </a:extLst>
          </p:cNvPr>
          <p:cNvSpPr>
            <a:spLocks noChangeShapeType="1"/>
          </p:cNvSpPr>
          <p:nvPr/>
        </p:nvSpPr>
        <p:spPr bwMode="auto">
          <a:xfrm flipH="1" flipV="1">
            <a:off x="7727551" y="5429734"/>
            <a:ext cx="170261" cy="334478"/>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30" name="Oval 11">
            <a:extLst>
              <a:ext uri="{FF2B5EF4-FFF2-40B4-BE49-F238E27FC236}">
                <a16:creationId xmlns="" xmlns:a16="http://schemas.microsoft.com/office/drawing/2014/main" id="{B862639B-2326-4397-AA49-44BAC10D5150}"/>
              </a:ext>
            </a:extLst>
          </p:cNvPr>
          <p:cNvSpPr>
            <a:spLocks noChangeArrowheads="1"/>
          </p:cNvSpPr>
          <p:nvPr/>
        </p:nvSpPr>
        <p:spPr bwMode="auto">
          <a:xfrm>
            <a:off x="3001169" y="5599112"/>
            <a:ext cx="1244669" cy="761381"/>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solidFill>
                  <a:schemeClr val="tx1"/>
                </a:solidFill>
              </a:rPr>
              <a:t>Gluten free</a:t>
            </a:r>
          </a:p>
        </p:txBody>
      </p:sp>
      <p:sp>
        <p:nvSpPr>
          <p:cNvPr id="31" name="Line 23">
            <a:extLst>
              <a:ext uri="{FF2B5EF4-FFF2-40B4-BE49-F238E27FC236}">
                <a16:creationId xmlns="" xmlns:a16="http://schemas.microsoft.com/office/drawing/2014/main" id="{3D606BFD-BF65-4848-9954-A79027BBF163}"/>
              </a:ext>
            </a:extLst>
          </p:cNvPr>
          <p:cNvSpPr>
            <a:spLocks noChangeShapeType="1"/>
          </p:cNvSpPr>
          <p:nvPr/>
        </p:nvSpPr>
        <p:spPr bwMode="auto">
          <a:xfrm flipV="1">
            <a:off x="4010024" y="5473041"/>
            <a:ext cx="455217" cy="266391"/>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32" name="Oval 11">
            <a:extLst>
              <a:ext uri="{FF2B5EF4-FFF2-40B4-BE49-F238E27FC236}">
                <a16:creationId xmlns="" xmlns:a16="http://schemas.microsoft.com/office/drawing/2014/main" id="{6DB70177-7C2D-4AE9-B8EF-E55EE06EE7E6}"/>
              </a:ext>
            </a:extLst>
          </p:cNvPr>
          <p:cNvSpPr>
            <a:spLocks noChangeArrowheads="1"/>
          </p:cNvSpPr>
          <p:nvPr/>
        </p:nvSpPr>
        <p:spPr bwMode="auto">
          <a:xfrm>
            <a:off x="1179050" y="3245824"/>
            <a:ext cx="1104492" cy="711510"/>
          </a:xfrm>
          <a:prstGeom prst="ellipse">
            <a:avLst/>
          </a:prstGeom>
          <a:ln>
            <a:headEnd/>
            <a:tailEn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wrap="none" anchor="ctr"/>
          <a:lstStyle/>
          <a:p>
            <a:pPr algn="ctr"/>
            <a:r>
              <a:rPr lang="en-GB" dirty="0">
                <a:solidFill>
                  <a:schemeClr val="tx1"/>
                </a:solidFill>
              </a:rPr>
              <a:t>Dairy free</a:t>
            </a:r>
          </a:p>
        </p:txBody>
      </p:sp>
      <p:sp>
        <p:nvSpPr>
          <p:cNvPr id="33" name="Line 23">
            <a:extLst>
              <a:ext uri="{FF2B5EF4-FFF2-40B4-BE49-F238E27FC236}">
                <a16:creationId xmlns="" xmlns:a16="http://schemas.microsoft.com/office/drawing/2014/main" id="{66E3DE64-3C67-4E6D-B55B-38378523A482}"/>
              </a:ext>
            </a:extLst>
          </p:cNvPr>
          <p:cNvSpPr>
            <a:spLocks noChangeShapeType="1"/>
          </p:cNvSpPr>
          <p:nvPr/>
        </p:nvSpPr>
        <p:spPr bwMode="auto">
          <a:xfrm>
            <a:off x="2297263" y="3601578"/>
            <a:ext cx="465011" cy="337251"/>
          </a:xfrm>
          <a:prstGeom prst="line">
            <a:avLst/>
          </a:prstGeom>
          <a:ln>
            <a:headEnd/>
            <a:tailEnd/>
          </a:ln>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a:lstStyle/>
          <a:p>
            <a:endParaRPr lang="en-US"/>
          </a:p>
        </p:txBody>
      </p:sp>
    </p:spTree>
    <p:extLst>
      <p:ext uri="{BB962C8B-B14F-4D97-AF65-F5344CB8AC3E}">
        <p14:creationId xmlns:p14="http://schemas.microsoft.com/office/powerpoint/2010/main" val="2903786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C6E61878-E443-45AB-A98D-43A433A49D6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l="8876" t="2971" r="8392"/>
          <a:stretch>
            <a:fillRect/>
          </a:stretch>
        </p:blipFill>
        <p:spPr bwMode="auto">
          <a:xfrm>
            <a:off x="6096000" y="1180337"/>
            <a:ext cx="5302349" cy="33113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3">
            <a:extLst>
              <a:ext uri="{FF2B5EF4-FFF2-40B4-BE49-F238E27FC236}">
                <a16:creationId xmlns="" xmlns:a16="http://schemas.microsoft.com/office/drawing/2014/main" id="{2A8BD80F-3660-4862-809E-412A0786FF8D}"/>
              </a:ext>
            </a:extLst>
          </p:cNvPr>
          <p:cNvSpPr txBox="1">
            <a:spLocks noChangeArrowheads="1"/>
          </p:cNvSpPr>
          <p:nvPr/>
        </p:nvSpPr>
        <p:spPr bwMode="auto">
          <a:xfrm>
            <a:off x="1842052" y="462238"/>
            <a:ext cx="3349625" cy="5197475"/>
          </a:xfrm>
          <a:prstGeom prst="rect">
            <a:avLst/>
          </a:prstGeom>
          <a:ln/>
        </p:spPr>
        <p:style>
          <a:lnRef idx="2">
            <a:schemeClr val="dk1"/>
          </a:lnRef>
          <a:fillRef idx="1">
            <a:schemeClr val="lt1"/>
          </a:fillRef>
          <a:effectRef idx="0">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Calibri" panose="020F0502020204030204" pitchFamily="34" charset="0"/>
              </a:rPr>
              <a:t>Peer Expert Examiners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sng" strike="noStrike" cap="none" normalizeH="0" baseline="0" dirty="0">
                <a:ln>
                  <a:noFill/>
                </a:ln>
                <a:solidFill>
                  <a:srgbClr val="000000"/>
                </a:solidFill>
                <a:effectLst/>
                <a:latin typeface="Calibri" panose="020F0502020204030204" pitchFamily="34" charset="0"/>
              </a:rPr>
              <a:t>Activity mark work in red pen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1" u="none" strike="noStrike" cap="none" normalizeH="0" baseline="0" dirty="0">
                <a:ln>
                  <a:noFill/>
                </a:ln>
                <a:solidFill>
                  <a:srgbClr val="000000"/>
                </a:solidFill>
                <a:effectLst/>
                <a:latin typeface="Calibri" panose="020F0502020204030204" pitchFamily="34" charset="0"/>
              </a:rPr>
              <a:t>Marking was given in the following: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	Verbal feedback</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	Written feedback</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	Spelling, grammar 	Correcting errors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sng"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600" u="sng" dirty="0">
              <a:solidFill>
                <a:srgbClr val="000000"/>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sng" strike="noStrike" cap="none" normalizeH="0" baseline="0" dirty="0">
                <a:ln>
                  <a:noFill/>
                </a:ln>
                <a:solidFill>
                  <a:srgbClr val="000000"/>
                </a:solidFill>
                <a:effectLst/>
                <a:latin typeface="Calibri" panose="020F0502020204030204" pitchFamily="34" charset="0"/>
              </a:rPr>
              <a:t>Praise comment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sng" strike="noStrike" cap="none" normalizeH="0" baseline="0" dirty="0">
                <a:ln>
                  <a:noFill/>
                </a:ln>
                <a:solidFill>
                  <a:srgbClr val="000000"/>
                </a:solidFill>
                <a:effectLst/>
                <a:latin typeface="Calibri" panose="020F0502020204030204" pitchFamily="34" charset="0"/>
              </a:rPr>
              <a:t>Improvement comment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alibri" panose="020F0502020204030204" pitchFamily="34" charset="0"/>
              </a:rPr>
              <a:t>________________________________</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 xmlns:a16="http://schemas.microsoft.com/office/drawing/2014/main" id="{DEABA748-F41E-4F50-AFAA-A91969EFF7DB}"/>
              </a:ext>
            </a:extLst>
          </p:cNvPr>
          <p:cNvSpPr>
            <a:spLocks noChangeArrowheads="1"/>
          </p:cNvSpPr>
          <p:nvPr/>
        </p:nvSpPr>
        <p:spPr bwMode="auto">
          <a:xfrm>
            <a:off x="2355987" y="1249911"/>
            <a:ext cx="238125" cy="225425"/>
          </a:xfrm>
          <a:prstGeom prst="rect">
            <a:avLst/>
          </a:prstGeom>
          <a:solidFill>
            <a:srgbClr val="FFFFF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 name="Rectangle 5">
            <a:extLst>
              <a:ext uri="{FF2B5EF4-FFF2-40B4-BE49-F238E27FC236}">
                <a16:creationId xmlns="" xmlns:a16="http://schemas.microsoft.com/office/drawing/2014/main" id="{6C81B123-EBF7-4923-BFEF-49E5F8E2FBAD}"/>
              </a:ext>
            </a:extLst>
          </p:cNvPr>
          <p:cNvSpPr>
            <a:spLocks noChangeArrowheads="1"/>
          </p:cNvSpPr>
          <p:nvPr/>
        </p:nvSpPr>
        <p:spPr bwMode="auto">
          <a:xfrm>
            <a:off x="2355988" y="1508468"/>
            <a:ext cx="238125" cy="225425"/>
          </a:xfrm>
          <a:prstGeom prst="rect">
            <a:avLst/>
          </a:prstGeom>
          <a:solidFill>
            <a:srgbClr val="FFFFF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 name="Rectangle 6">
            <a:extLst>
              <a:ext uri="{FF2B5EF4-FFF2-40B4-BE49-F238E27FC236}">
                <a16:creationId xmlns="" xmlns:a16="http://schemas.microsoft.com/office/drawing/2014/main" id="{149965A0-D201-4998-8AFF-B9B199BADC7E}"/>
              </a:ext>
            </a:extLst>
          </p:cNvPr>
          <p:cNvSpPr>
            <a:spLocks noChangeArrowheads="1"/>
          </p:cNvSpPr>
          <p:nvPr/>
        </p:nvSpPr>
        <p:spPr bwMode="auto">
          <a:xfrm>
            <a:off x="2355986" y="1774548"/>
            <a:ext cx="238125" cy="225425"/>
          </a:xfrm>
          <a:prstGeom prst="rect">
            <a:avLst/>
          </a:prstGeom>
          <a:solidFill>
            <a:srgbClr val="FFFFF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 name="Rectangle 7">
            <a:extLst>
              <a:ext uri="{FF2B5EF4-FFF2-40B4-BE49-F238E27FC236}">
                <a16:creationId xmlns="" xmlns:a16="http://schemas.microsoft.com/office/drawing/2014/main" id="{5A870F22-184E-4456-9320-3498E22BF4BF}"/>
              </a:ext>
            </a:extLst>
          </p:cNvPr>
          <p:cNvSpPr>
            <a:spLocks noChangeArrowheads="1"/>
          </p:cNvSpPr>
          <p:nvPr/>
        </p:nvSpPr>
        <p:spPr bwMode="auto">
          <a:xfrm>
            <a:off x="2355986" y="2073760"/>
            <a:ext cx="238125" cy="225425"/>
          </a:xfrm>
          <a:prstGeom prst="rect">
            <a:avLst/>
          </a:prstGeom>
          <a:solidFill>
            <a:srgbClr val="FFFFFF"/>
          </a:solidFill>
          <a:ln w="317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 name="Rectangle: Rounded Corners 7">
            <a:extLst>
              <a:ext uri="{FF2B5EF4-FFF2-40B4-BE49-F238E27FC236}">
                <a16:creationId xmlns="" xmlns:a16="http://schemas.microsoft.com/office/drawing/2014/main" id="{C12F5E23-7BC7-4C9D-80A8-F0288FC01AFA}"/>
              </a:ext>
            </a:extLst>
          </p:cNvPr>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spTree>
    <p:extLst>
      <p:ext uri="{BB962C8B-B14F-4D97-AF65-F5344CB8AC3E}">
        <p14:creationId xmlns:p14="http://schemas.microsoft.com/office/powerpoint/2010/main" val="383769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604375" cy="1049337"/>
          </a:xfrm>
        </p:spPr>
        <p:txBody>
          <a:bodyPr>
            <a:normAutofit/>
          </a:bodyPr>
          <a:lstStyle/>
          <a:p>
            <a:r>
              <a:rPr lang="en-GB" sz="4800" dirty="0"/>
              <a:t>Food hygiene</a:t>
            </a:r>
          </a:p>
        </p:txBody>
      </p:sp>
      <p:sp>
        <p:nvSpPr>
          <p:cNvPr id="3" name="Content Placeholder 2"/>
          <p:cNvSpPr>
            <a:spLocks noGrp="1"/>
          </p:cNvSpPr>
          <p:nvPr>
            <p:ph idx="4294967295"/>
          </p:nvPr>
        </p:nvSpPr>
        <p:spPr>
          <a:xfrm>
            <a:off x="0" y="738187"/>
            <a:ext cx="12192000" cy="5796428"/>
          </a:xfrm>
        </p:spPr>
        <p:txBody>
          <a:bodyPr>
            <a:noAutofit/>
          </a:bodyPr>
          <a:lstStyle/>
          <a:p>
            <a:pPr marL="0" indent="0" algn="ctr">
              <a:buNone/>
            </a:pPr>
            <a:r>
              <a:rPr lang="en-GB" sz="4400" b="1" dirty="0"/>
              <a:t>Bacteria</a:t>
            </a:r>
          </a:p>
          <a:p>
            <a:pPr marL="0" indent="0" algn="ctr">
              <a:buNone/>
            </a:pPr>
            <a:r>
              <a:rPr lang="en-GB" sz="2800" b="1" dirty="0"/>
              <a:t>Bacteria can be found everywhere, including raw food, people, air and dust, equipment and utensils, soil, pests, water and food waste. </a:t>
            </a:r>
          </a:p>
          <a:p>
            <a:pPr marL="0" indent="0" algn="ctr">
              <a:buNone/>
            </a:pPr>
            <a:r>
              <a:rPr lang="en-GB" sz="2800" dirty="0"/>
              <a:t>It is essential to control the conditions that allow bacteria to multiply and cause illness. </a:t>
            </a:r>
          </a:p>
          <a:p>
            <a:pPr marL="0" indent="0" algn="ctr">
              <a:buNone/>
            </a:pPr>
            <a:r>
              <a:rPr lang="en-GB" sz="2800" dirty="0"/>
              <a:t>Kitchens provide the ideal conditions for bacterial growth.</a:t>
            </a:r>
          </a:p>
          <a:p>
            <a:pPr marL="0" indent="0" algn="ctr">
              <a:buNone/>
            </a:pPr>
            <a:endParaRPr lang="en-GB" sz="2800" dirty="0"/>
          </a:p>
          <a:p>
            <a:pPr marL="0" indent="0" algn="ctr">
              <a:buNone/>
            </a:pPr>
            <a:r>
              <a:rPr lang="en-GB" sz="3600" b="1" dirty="0"/>
              <a:t>What do we do to prevent bacterial contamination?</a:t>
            </a:r>
          </a:p>
          <a:p>
            <a:pPr marL="0" indent="0" algn="ctr">
              <a:buNone/>
            </a:pPr>
            <a:endParaRPr lang="en-GB" sz="2800" dirty="0"/>
          </a:p>
        </p:txBody>
      </p:sp>
      <p:sp>
        <p:nvSpPr>
          <p:cNvPr id="4" name="Rectangle: Rounded Corners 3"/>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Starter </a:t>
            </a:r>
          </a:p>
        </p:txBody>
      </p:sp>
    </p:spTree>
    <p:extLst>
      <p:ext uri="{BB962C8B-B14F-4D97-AF65-F5344CB8AC3E}">
        <p14:creationId xmlns:p14="http://schemas.microsoft.com/office/powerpoint/2010/main" val="12800405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2228559" cy="523220"/>
          </a:xfrm>
          <a:prstGeom prst="rect">
            <a:avLst/>
          </a:prstGeom>
          <a:noFill/>
        </p:spPr>
        <p:txBody>
          <a:bodyPr wrap="none" rtlCol="0">
            <a:spAutoFit/>
          </a:bodyPr>
          <a:lstStyle/>
          <a:p>
            <a:r>
              <a:rPr lang="en-GB" sz="2800" dirty="0"/>
              <a:t>Lesson twelve</a:t>
            </a:r>
          </a:p>
        </p:txBody>
      </p:sp>
    </p:spTree>
    <p:extLst>
      <p:ext uri="{BB962C8B-B14F-4D97-AF65-F5344CB8AC3E}">
        <p14:creationId xmlns:p14="http://schemas.microsoft.com/office/powerpoint/2010/main" val="10631026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9070" y="1156203"/>
            <a:ext cx="9604375" cy="1049337"/>
          </a:xfrm>
        </p:spPr>
        <p:txBody>
          <a:bodyPr>
            <a:normAutofit fontScale="90000"/>
          </a:bodyPr>
          <a:lstStyle/>
          <a:p>
            <a:pPr algn="ctr"/>
            <a:r>
              <a:rPr lang="en-GB" sz="4800" dirty="0"/>
              <a:t>What does Ready meals mean?</a:t>
            </a:r>
          </a:p>
        </p:txBody>
      </p:sp>
      <p:sp>
        <p:nvSpPr>
          <p:cNvPr id="5" name="AutoShape 2" descr="Image result for victoria sponge"/>
          <p:cNvSpPr>
            <a:spLocks noChangeAspect="1" noChangeArrowheads="1"/>
          </p:cNvSpPr>
          <p:nvPr/>
        </p:nvSpPr>
        <p:spPr bwMode="auto">
          <a:xfrm>
            <a:off x="63500" y="-136525"/>
            <a:ext cx="2324100" cy="198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A plate of food on a table&#10;&#10;Description automatically generated">
            <a:extLst>
              <a:ext uri="{FF2B5EF4-FFF2-40B4-BE49-F238E27FC236}">
                <a16:creationId xmlns="" xmlns:a16="http://schemas.microsoft.com/office/drawing/2014/main" id="{6B13AF20-2012-4A3A-AEB6-62D8441D8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39" y="2794797"/>
            <a:ext cx="3660346" cy="4849572"/>
          </a:xfrm>
          <a:prstGeom prst="rect">
            <a:avLst/>
          </a:prstGeom>
        </p:spPr>
      </p:pic>
      <p:pic>
        <p:nvPicPr>
          <p:cNvPr id="11" name="Picture 10" descr="A tray of food on a plate&#10;&#10;Description automatically generated">
            <a:extLst>
              <a:ext uri="{FF2B5EF4-FFF2-40B4-BE49-F238E27FC236}">
                <a16:creationId xmlns="" xmlns:a16="http://schemas.microsoft.com/office/drawing/2014/main" id="{2033EE4A-AAB8-466F-A03E-C39EBFE35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342" y="4305052"/>
            <a:ext cx="4641574" cy="2610885"/>
          </a:xfrm>
          <a:prstGeom prst="rect">
            <a:avLst/>
          </a:prstGeom>
        </p:spPr>
      </p:pic>
      <p:pic>
        <p:nvPicPr>
          <p:cNvPr id="8" name="Picture 7" descr="A pizza sitting on top of a wooden table&#10;&#10;Description automatically generated">
            <a:extLst>
              <a:ext uri="{FF2B5EF4-FFF2-40B4-BE49-F238E27FC236}">
                <a16:creationId xmlns="" xmlns:a16="http://schemas.microsoft.com/office/drawing/2014/main" id="{4EF42E53-605E-4B6E-940D-81E9D4465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485" y="1396676"/>
            <a:ext cx="2457450" cy="1628775"/>
          </a:xfrm>
          <a:prstGeom prst="rect">
            <a:avLst/>
          </a:prstGeom>
        </p:spPr>
      </p:pic>
      <p:pic>
        <p:nvPicPr>
          <p:cNvPr id="19" name="Picture 18" descr="A plate of food on a table&#10;&#10;Description automatically generated">
            <a:extLst>
              <a:ext uri="{FF2B5EF4-FFF2-40B4-BE49-F238E27FC236}">
                <a16:creationId xmlns="" xmlns:a16="http://schemas.microsoft.com/office/drawing/2014/main" id="{E75342F2-1C48-4A9B-B01E-6EC6DD883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702" y="4283372"/>
            <a:ext cx="2555866" cy="2974860"/>
          </a:xfrm>
          <a:prstGeom prst="rect">
            <a:avLst/>
          </a:prstGeom>
        </p:spPr>
      </p:pic>
      <p:pic>
        <p:nvPicPr>
          <p:cNvPr id="12" name="Picture 11" descr="A pizza sitting on top of a metal pan&#10;&#10;Description automatically generated">
            <a:extLst>
              <a:ext uri="{FF2B5EF4-FFF2-40B4-BE49-F238E27FC236}">
                <a16:creationId xmlns="" xmlns:a16="http://schemas.microsoft.com/office/drawing/2014/main" id="{7091E976-17D0-44AB-AA07-1B6306E0D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817" y="1973852"/>
            <a:ext cx="2009775" cy="1905000"/>
          </a:xfrm>
          <a:prstGeom prst="rect">
            <a:avLst/>
          </a:prstGeom>
        </p:spPr>
      </p:pic>
      <p:pic>
        <p:nvPicPr>
          <p:cNvPr id="15" name="Picture 14" descr="A sandwich sitting on top of a table&#10;&#10;Description automatically generated">
            <a:extLst>
              <a:ext uri="{FF2B5EF4-FFF2-40B4-BE49-F238E27FC236}">
                <a16:creationId xmlns="" xmlns:a16="http://schemas.microsoft.com/office/drawing/2014/main" id="{3698D640-FDF3-42FA-B516-1895B71328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2834" y="2500396"/>
            <a:ext cx="4366939" cy="2285365"/>
          </a:xfrm>
          <a:prstGeom prst="rect">
            <a:avLst/>
          </a:prstGeom>
        </p:spPr>
      </p:pic>
      <p:pic>
        <p:nvPicPr>
          <p:cNvPr id="17" name="Picture 16" descr="A close up of a plate of food&#10;&#10;Description automatically generated">
            <a:extLst>
              <a:ext uri="{FF2B5EF4-FFF2-40B4-BE49-F238E27FC236}">
                <a16:creationId xmlns="" xmlns:a16="http://schemas.microsoft.com/office/drawing/2014/main" id="{2C44AEB3-537C-46F7-97F5-3BD10B671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4550" y="2574898"/>
            <a:ext cx="2076450" cy="1857375"/>
          </a:xfrm>
          <a:prstGeom prst="rect">
            <a:avLst/>
          </a:prstGeom>
        </p:spPr>
      </p:pic>
    </p:spTree>
    <p:extLst>
      <p:ext uri="{BB962C8B-B14F-4D97-AF65-F5344CB8AC3E}">
        <p14:creationId xmlns:p14="http://schemas.microsoft.com/office/powerpoint/2010/main" val="40817142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 </a:t>
            </a:r>
          </a:p>
        </p:txBody>
      </p:sp>
      <p:sp>
        <p:nvSpPr>
          <p:cNvPr id="4" name="WordArt 2">
            <a:extLst>
              <a:ext uri="{FF2B5EF4-FFF2-40B4-BE49-F238E27FC236}">
                <a16:creationId xmlns="" xmlns:a16="http://schemas.microsoft.com/office/drawing/2014/main" id="{B06B45F7-E565-454A-A97F-50AB3B49BAB0}"/>
              </a:ext>
            </a:extLst>
          </p:cNvPr>
          <p:cNvSpPr>
            <a:spLocks noChangeArrowheads="1" noChangeShapeType="1" noTextEdit="1"/>
          </p:cNvSpPr>
          <p:nvPr/>
        </p:nvSpPr>
        <p:spPr bwMode="auto">
          <a:xfrm>
            <a:off x="2773362" y="963681"/>
            <a:ext cx="6645275" cy="1295400"/>
          </a:xfrm>
          <a:prstGeom prst="rect">
            <a:avLst/>
          </a:prstGeom>
          <a:extLst>
            <a:ext uri="{909E8E84-426E-40DD-AFC4-6F175D3DCCD1}">
              <a14:hiddenFill xmlns:a14="http://schemas.microsoft.com/office/drawing/2010/main">
                <a:solidFill>
                  <a:srgbClr val="EEECE1"/>
                </a:solidFill>
              </a14:hiddenFill>
            </a:ext>
          </a:extLst>
        </p:spPr>
        <p:txBody>
          <a:bodyPr wrap="none" fromWordArt="1">
            <a:prstTxWarp prst="textPlain">
              <a:avLst>
                <a:gd name="adj" fmla="val 50000"/>
              </a:avLst>
            </a:prstTxWarp>
          </a:bodyPr>
          <a:lstStyle/>
          <a:p>
            <a:pPr algn="ctr" rtl="0">
              <a:buNone/>
            </a:pPr>
            <a:r>
              <a:rPr lang="en-GB" sz="3600" b="1" kern="10" spc="0" dirty="0">
                <a:ln w="15875" algn="ctr">
                  <a:solidFill>
                    <a:srgbClr val="000000"/>
                  </a:solidFill>
                  <a:round/>
                  <a:headEnd/>
                  <a:tailEnd/>
                </a:ln>
                <a:noFill/>
                <a:effectLst>
                  <a:outerShdw dist="29783" dir="1514402" algn="ctr" rotWithShape="0">
                    <a:srgbClr val="D8D8D8">
                      <a:alpha val="74998"/>
                    </a:srgbClr>
                  </a:outerShdw>
                </a:effectLst>
                <a:latin typeface="Calibri" panose="020F0502020204030204" pitchFamily="34" charset="0"/>
                <a:cs typeface="Calibri" panose="020F0502020204030204" pitchFamily="34" charset="0"/>
              </a:rPr>
              <a:t>Ready Meals Project </a:t>
            </a:r>
          </a:p>
        </p:txBody>
      </p:sp>
      <p:pic>
        <p:nvPicPr>
          <p:cNvPr id="7" name="Picture 6" descr="A plate of food on a table&#10;&#10;Description automatically generated">
            <a:extLst>
              <a:ext uri="{FF2B5EF4-FFF2-40B4-BE49-F238E27FC236}">
                <a16:creationId xmlns="" xmlns:a16="http://schemas.microsoft.com/office/drawing/2014/main" id="{C7DA6A3F-9472-44FF-9962-6FDF0CAD8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51" y="3179110"/>
            <a:ext cx="3660346" cy="4849572"/>
          </a:xfrm>
          <a:prstGeom prst="rect">
            <a:avLst/>
          </a:prstGeom>
        </p:spPr>
      </p:pic>
      <p:pic>
        <p:nvPicPr>
          <p:cNvPr id="8" name="Picture 7" descr="A tray of food on a plate&#10;&#10;Description automatically generated">
            <a:extLst>
              <a:ext uri="{FF2B5EF4-FFF2-40B4-BE49-F238E27FC236}">
                <a16:creationId xmlns="" xmlns:a16="http://schemas.microsoft.com/office/drawing/2014/main" id="{5BAD7D22-90D8-4D14-B380-DA146A280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154" y="4054772"/>
            <a:ext cx="4641574" cy="2610885"/>
          </a:xfrm>
          <a:prstGeom prst="rect">
            <a:avLst/>
          </a:prstGeom>
        </p:spPr>
      </p:pic>
      <p:pic>
        <p:nvPicPr>
          <p:cNvPr id="9" name="Picture 8" descr="A pizza sitting on top of a wooden table&#10;&#10;Description automatically generated">
            <a:extLst>
              <a:ext uri="{FF2B5EF4-FFF2-40B4-BE49-F238E27FC236}">
                <a16:creationId xmlns="" xmlns:a16="http://schemas.microsoft.com/office/drawing/2014/main" id="{F65E4254-5DF7-42E2-8681-4DD1EC065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4774" y="1038905"/>
            <a:ext cx="2457450" cy="1628775"/>
          </a:xfrm>
          <a:prstGeom prst="rect">
            <a:avLst/>
          </a:prstGeom>
        </p:spPr>
      </p:pic>
      <p:pic>
        <p:nvPicPr>
          <p:cNvPr id="11" name="Picture 10" descr="A pizza sitting on top of a metal pan&#10;&#10;Description automatically generated">
            <a:extLst>
              <a:ext uri="{FF2B5EF4-FFF2-40B4-BE49-F238E27FC236}">
                <a16:creationId xmlns="" xmlns:a16="http://schemas.microsoft.com/office/drawing/2014/main" id="{669EB8A5-91A6-490C-9ABA-F28CB1DAC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05" y="1495117"/>
            <a:ext cx="2009775" cy="1905000"/>
          </a:xfrm>
          <a:prstGeom prst="rect">
            <a:avLst/>
          </a:prstGeom>
        </p:spPr>
      </p:pic>
      <p:pic>
        <p:nvPicPr>
          <p:cNvPr id="12" name="Picture 11" descr="A sandwich sitting on top of a table&#10;&#10;Description automatically generated">
            <a:extLst>
              <a:ext uri="{FF2B5EF4-FFF2-40B4-BE49-F238E27FC236}">
                <a16:creationId xmlns="" xmlns:a16="http://schemas.microsoft.com/office/drawing/2014/main" id="{B356142F-9BC1-4707-8C3B-D92C2EAE5C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2834" y="2500396"/>
            <a:ext cx="4366939" cy="2285365"/>
          </a:xfrm>
          <a:prstGeom prst="rect">
            <a:avLst/>
          </a:prstGeom>
        </p:spPr>
      </p:pic>
      <p:pic>
        <p:nvPicPr>
          <p:cNvPr id="13" name="Picture 12" descr="A close up of a plate of food&#10;&#10;Description automatically generated">
            <a:extLst>
              <a:ext uri="{FF2B5EF4-FFF2-40B4-BE49-F238E27FC236}">
                <a16:creationId xmlns="" xmlns:a16="http://schemas.microsoft.com/office/drawing/2014/main" id="{6AF77617-76B5-476A-9095-D64FF9EF3C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6194" y="2425997"/>
            <a:ext cx="2076450" cy="1857375"/>
          </a:xfrm>
          <a:prstGeom prst="rect">
            <a:avLst/>
          </a:prstGeom>
        </p:spPr>
      </p:pic>
      <p:sp>
        <p:nvSpPr>
          <p:cNvPr id="6" name="Text Box 3">
            <a:extLst>
              <a:ext uri="{FF2B5EF4-FFF2-40B4-BE49-F238E27FC236}">
                <a16:creationId xmlns="" xmlns:a16="http://schemas.microsoft.com/office/drawing/2014/main" id="{C5EB9E58-FFFD-415A-AB43-2CEC54C932DA}"/>
              </a:ext>
            </a:extLst>
          </p:cNvPr>
          <p:cNvSpPr txBox="1">
            <a:spLocks noChangeArrowheads="1"/>
          </p:cNvSpPr>
          <p:nvPr/>
        </p:nvSpPr>
        <p:spPr bwMode="auto">
          <a:xfrm>
            <a:off x="2183475" y="2211063"/>
            <a:ext cx="7034212" cy="2871372"/>
          </a:xfrm>
          <a:prstGeom prst="rect">
            <a:avLst/>
          </a:prstGeom>
          <a:ln/>
        </p:spPr>
        <p:style>
          <a:lnRef idx="2">
            <a:schemeClr val="dk1"/>
          </a:lnRef>
          <a:fillRef idx="1">
            <a:schemeClr val="lt1"/>
          </a:fillRef>
          <a:effectRef idx="0">
            <a:schemeClr val="dk1"/>
          </a:effectRef>
          <a:fontRef idx="minor">
            <a:schemeClr val="dk1"/>
          </a:fontRef>
        </p:style>
        <p:txBody>
          <a:bodyPr vert="horz" wrap="square" lIns="36576" tIns="36576" rIns="36576" bIns="36576" numCol="1" anchor="t" anchorCtr="0" compatLnSpc="1">
            <a:prstTxWarp prst="textNoShape">
              <a:avLst/>
            </a:prstTxWarp>
          </a:bodyPr>
          <a:lstStyle/>
          <a:p>
            <a:pPr algn="ctr"/>
            <a:r>
              <a:rPr lang="en-GB" sz="2400" dirty="0"/>
              <a:t>This project is an opportunity to apply, develop and enhance your understanding of ready to eat foods.</a:t>
            </a:r>
          </a:p>
          <a:p>
            <a:pPr algn="ctr"/>
            <a:r>
              <a:rPr lang="en-GB" sz="2400" dirty="0"/>
              <a:t> </a:t>
            </a:r>
          </a:p>
          <a:p>
            <a:pPr algn="ctr"/>
            <a:r>
              <a:rPr lang="en-GB" sz="2400" dirty="0"/>
              <a:t>Within this project you will plan, prepare, design and present a range of sauce based dishes.</a:t>
            </a:r>
          </a:p>
          <a:p>
            <a:pPr algn="ctr"/>
            <a:r>
              <a:rPr lang="en-GB" sz="2400" dirty="0"/>
              <a:t>As well as, gaining a wider knowledge of the functional and chemical properties of ingredients. </a:t>
            </a:r>
          </a:p>
        </p:txBody>
      </p:sp>
    </p:spTree>
    <p:extLst>
      <p:ext uri="{BB962C8B-B14F-4D97-AF65-F5344CB8AC3E}">
        <p14:creationId xmlns:p14="http://schemas.microsoft.com/office/powerpoint/2010/main" val="23600476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2110" y="61314"/>
            <a:ext cx="9604375" cy="1049337"/>
          </a:xfrm>
        </p:spPr>
        <p:txBody>
          <a:bodyPr>
            <a:normAutofit fontScale="90000"/>
          </a:bodyPr>
          <a:lstStyle/>
          <a:p>
            <a:pPr algn="ctr"/>
            <a:r>
              <a:rPr lang="en-GB" sz="4800" dirty="0"/>
              <a:t>Ready meals can contain all groups of the eat well guide. Making it a well balanced meal</a:t>
            </a:r>
            <a:br>
              <a:rPr lang="en-GB" sz="4800" dirty="0"/>
            </a:br>
            <a:endParaRPr lang="en-GB" sz="4800" dirty="0"/>
          </a:p>
        </p:txBody>
      </p:sp>
      <p:sp>
        <p:nvSpPr>
          <p:cNvPr id="5" name="AutoShape 2" descr="Image result for victoria sponge"/>
          <p:cNvSpPr>
            <a:spLocks noChangeAspect="1" noChangeArrowheads="1"/>
          </p:cNvSpPr>
          <p:nvPr/>
        </p:nvSpPr>
        <p:spPr bwMode="auto">
          <a:xfrm>
            <a:off x="63500" y="-136525"/>
            <a:ext cx="2324100" cy="198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A plate of food on a table&#10;&#10;Description automatically generated">
            <a:extLst>
              <a:ext uri="{FF2B5EF4-FFF2-40B4-BE49-F238E27FC236}">
                <a16:creationId xmlns="" xmlns:a16="http://schemas.microsoft.com/office/drawing/2014/main" id="{6B13AF20-2012-4A3A-AEB6-62D8441D8D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39" y="2794797"/>
            <a:ext cx="3660346" cy="4849572"/>
          </a:xfrm>
          <a:prstGeom prst="rect">
            <a:avLst/>
          </a:prstGeom>
        </p:spPr>
      </p:pic>
      <p:pic>
        <p:nvPicPr>
          <p:cNvPr id="11" name="Picture 10" descr="A tray of food on a plate&#10;&#10;Description automatically generated">
            <a:extLst>
              <a:ext uri="{FF2B5EF4-FFF2-40B4-BE49-F238E27FC236}">
                <a16:creationId xmlns="" xmlns:a16="http://schemas.microsoft.com/office/drawing/2014/main" id="{2033EE4A-AAB8-466F-A03E-C39EBFE35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342" y="4305052"/>
            <a:ext cx="4641574" cy="2610885"/>
          </a:xfrm>
          <a:prstGeom prst="rect">
            <a:avLst/>
          </a:prstGeom>
        </p:spPr>
      </p:pic>
      <p:pic>
        <p:nvPicPr>
          <p:cNvPr id="8" name="Picture 7" descr="A pizza sitting on top of a wooden table&#10;&#10;Description automatically generated">
            <a:extLst>
              <a:ext uri="{FF2B5EF4-FFF2-40B4-BE49-F238E27FC236}">
                <a16:creationId xmlns="" xmlns:a16="http://schemas.microsoft.com/office/drawing/2014/main" id="{4EF42E53-605E-4B6E-940D-81E9D4465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6485" y="1396676"/>
            <a:ext cx="2457450" cy="1628775"/>
          </a:xfrm>
          <a:prstGeom prst="rect">
            <a:avLst/>
          </a:prstGeom>
        </p:spPr>
      </p:pic>
      <p:pic>
        <p:nvPicPr>
          <p:cNvPr id="19" name="Picture 18" descr="A plate of food on a table&#10;&#10;Description automatically generated">
            <a:extLst>
              <a:ext uri="{FF2B5EF4-FFF2-40B4-BE49-F238E27FC236}">
                <a16:creationId xmlns="" xmlns:a16="http://schemas.microsoft.com/office/drawing/2014/main" id="{E75342F2-1C48-4A9B-B01E-6EC6DD883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702" y="4283372"/>
            <a:ext cx="2555866" cy="2974860"/>
          </a:xfrm>
          <a:prstGeom prst="rect">
            <a:avLst/>
          </a:prstGeom>
        </p:spPr>
      </p:pic>
      <p:pic>
        <p:nvPicPr>
          <p:cNvPr id="12" name="Picture 11" descr="A pizza sitting on top of a metal pan&#10;&#10;Description automatically generated">
            <a:extLst>
              <a:ext uri="{FF2B5EF4-FFF2-40B4-BE49-F238E27FC236}">
                <a16:creationId xmlns="" xmlns:a16="http://schemas.microsoft.com/office/drawing/2014/main" id="{7091E976-17D0-44AB-AA07-1B6306E0D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817" y="1973852"/>
            <a:ext cx="2009775" cy="1905000"/>
          </a:xfrm>
          <a:prstGeom prst="rect">
            <a:avLst/>
          </a:prstGeom>
        </p:spPr>
      </p:pic>
      <p:pic>
        <p:nvPicPr>
          <p:cNvPr id="15" name="Picture 14" descr="A sandwich sitting on top of a table&#10;&#10;Description automatically generated">
            <a:extLst>
              <a:ext uri="{FF2B5EF4-FFF2-40B4-BE49-F238E27FC236}">
                <a16:creationId xmlns="" xmlns:a16="http://schemas.microsoft.com/office/drawing/2014/main" id="{3698D640-FDF3-42FA-B516-1895B71328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2834" y="2500396"/>
            <a:ext cx="4366939" cy="2285365"/>
          </a:xfrm>
          <a:prstGeom prst="rect">
            <a:avLst/>
          </a:prstGeom>
        </p:spPr>
      </p:pic>
      <p:pic>
        <p:nvPicPr>
          <p:cNvPr id="17" name="Picture 16" descr="A close up of a plate of food&#10;&#10;Description automatically generated">
            <a:extLst>
              <a:ext uri="{FF2B5EF4-FFF2-40B4-BE49-F238E27FC236}">
                <a16:creationId xmlns="" xmlns:a16="http://schemas.microsoft.com/office/drawing/2014/main" id="{2C44AEB3-537C-46F7-97F5-3BD10B671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4550" y="2574898"/>
            <a:ext cx="2076450" cy="1857375"/>
          </a:xfrm>
          <a:prstGeom prst="rect">
            <a:avLst/>
          </a:prstGeom>
        </p:spPr>
      </p:pic>
      <p:sp>
        <p:nvSpPr>
          <p:cNvPr id="3" name="Rectangle 2">
            <a:extLst>
              <a:ext uri="{FF2B5EF4-FFF2-40B4-BE49-F238E27FC236}">
                <a16:creationId xmlns="" xmlns:a16="http://schemas.microsoft.com/office/drawing/2014/main" id="{3BA591F2-B352-4A73-B0D0-D06D2984A131}"/>
              </a:ext>
            </a:extLst>
          </p:cNvPr>
          <p:cNvSpPr/>
          <p:nvPr/>
        </p:nvSpPr>
        <p:spPr>
          <a:xfrm>
            <a:off x="2133600" y="3308922"/>
            <a:ext cx="7924800"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3600" dirty="0"/>
              <a:t>Can you think of a ready meal that contains all of the 5 groups of the eat well guide?? </a:t>
            </a:r>
          </a:p>
        </p:txBody>
      </p:sp>
    </p:spTree>
    <p:extLst>
      <p:ext uri="{BB962C8B-B14F-4D97-AF65-F5344CB8AC3E}">
        <p14:creationId xmlns:p14="http://schemas.microsoft.com/office/powerpoint/2010/main" val="11149966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97171CD-5DAF-417E-A93C-548A1B268308}"/>
              </a:ext>
            </a:extLst>
          </p:cNvPr>
          <p:cNvSpPr>
            <a:spLocks noGrp="1"/>
          </p:cNvSpPr>
          <p:nvPr>
            <p:ph idx="4294967295"/>
          </p:nvPr>
        </p:nvSpPr>
        <p:spPr>
          <a:xfrm>
            <a:off x="0" y="1545673"/>
            <a:ext cx="12192000" cy="5736397"/>
          </a:xfrm>
        </p:spPr>
        <p:txBody>
          <a:bodyPr>
            <a:normAutofit fontScale="47500" lnSpcReduction="20000"/>
          </a:bodyPr>
          <a:lstStyle/>
          <a:p>
            <a:pPr marL="0" indent="0">
              <a:buNone/>
            </a:pPr>
            <a:r>
              <a:rPr lang="en-GB" sz="4500" dirty="0"/>
              <a:t>Sauces are used in both savoury and sweet dishes—as an accompaniment or as part of the dish. </a:t>
            </a:r>
          </a:p>
          <a:p>
            <a:pPr marL="0" indent="0">
              <a:buNone/>
            </a:pPr>
            <a:r>
              <a:rPr lang="en-GB" sz="4500" dirty="0"/>
              <a:t>You can put pretty much anything you like in sauce. But they usually contain; flour, butter, eggs, cornflour, stock, milk or cream. </a:t>
            </a:r>
          </a:p>
          <a:p>
            <a:pPr marL="0" indent="0">
              <a:buNone/>
            </a:pPr>
            <a:r>
              <a:rPr lang="en-GB" sz="6500" dirty="0"/>
              <a:t>1. Roux sauce—white sauce, cheese sauce, custard</a:t>
            </a:r>
          </a:p>
          <a:p>
            <a:pPr marL="0" indent="0">
              <a:buNone/>
            </a:pPr>
            <a:r>
              <a:rPr lang="en-GB" sz="6500" dirty="0"/>
              <a:t>2. Blended sauce—chunky guacamole, salsa </a:t>
            </a:r>
          </a:p>
          <a:p>
            <a:pPr marL="0" indent="0">
              <a:buNone/>
            </a:pPr>
            <a:r>
              <a:rPr lang="en-GB" sz="6500" dirty="0"/>
              <a:t>3. All in one sauce—simmering ingredients to thicken through heat. </a:t>
            </a:r>
          </a:p>
          <a:p>
            <a:pPr marL="0" indent="0">
              <a:buNone/>
            </a:pPr>
            <a:r>
              <a:rPr lang="en-GB" sz="4200" dirty="0"/>
              <a:t>Sauces can be used in other ways; </a:t>
            </a:r>
          </a:p>
          <a:p>
            <a:pPr marL="0" indent="0">
              <a:buNone/>
            </a:pPr>
            <a:r>
              <a:rPr lang="en-GB" sz="4200" dirty="0"/>
              <a:t>1. Garnishing/decoration—drizzled cream on soups, custard, jam</a:t>
            </a:r>
          </a:p>
          <a:p>
            <a:pPr marL="0" indent="0">
              <a:buNone/>
            </a:pPr>
            <a:r>
              <a:rPr lang="en-GB" sz="4200" dirty="0"/>
              <a:t>2. Glazing—caramel, toffee, sugar glaze</a:t>
            </a:r>
            <a:r>
              <a:rPr lang="en-GB" sz="1300" dirty="0"/>
              <a:t> </a:t>
            </a:r>
          </a:p>
          <a:p>
            <a:endParaRPr lang="en-GB" dirty="0"/>
          </a:p>
        </p:txBody>
      </p:sp>
      <p:sp>
        <p:nvSpPr>
          <p:cNvPr id="4" name="Title 1">
            <a:extLst>
              <a:ext uri="{FF2B5EF4-FFF2-40B4-BE49-F238E27FC236}">
                <a16:creationId xmlns="" xmlns:a16="http://schemas.microsoft.com/office/drawing/2014/main" id="{CCA2007D-84F5-4F1A-8680-B13CC73C3FA5}"/>
              </a:ext>
            </a:extLst>
          </p:cNvPr>
          <p:cNvSpPr txBox="1">
            <a:spLocks/>
          </p:cNvSpPr>
          <p:nvPr/>
        </p:nvSpPr>
        <p:spPr>
          <a:xfrm>
            <a:off x="1293811" y="198161"/>
            <a:ext cx="9604375" cy="1049337"/>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GB" sz="4800" dirty="0"/>
              <a:t>Sauces and finishes are key ingredients in ready meals. </a:t>
            </a:r>
          </a:p>
        </p:txBody>
      </p:sp>
      <p:pic>
        <p:nvPicPr>
          <p:cNvPr id="5" name="Picture 7">
            <a:extLst>
              <a:ext uri="{FF2B5EF4-FFF2-40B4-BE49-F238E27FC236}">
                <a16:creationId xmlns="" xmlns:a16="http://schemas.microsoft.com/office/drawing/2014/main" id="{960F92A6-9BFB-494C-8BE7-0043AB436E0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077941"/>
            <a:ext cx="1706883" cy="2560320"/>
          </a:xfrm>
          <a:prstGeom prst="rect">
            <a:avLst/>
          </a:prstGeom>
          <a:noFill/>
          <a:ln cap="flat">
            <a:noFill/>
          </a:ln>
        </p:spPr>
      </p:pic>
      <p:pic>
        <p:nvPicPr>
          <p:cNvPr id="6" name="Picture 9">
            <a:extLst>
              <a:ext uri="{FF2B5EF4-FFF2-40B4-BE49-F238E27FC236}">
                <a16:creationId xmlns="" xmlns:a16="http://schemas.microsoft.com/office/drawing/2014/main" id="{2593B247-1F0B-4CF5-B599-776E062126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81252" y="-212212"/>
            <a:ext cx="1510748" cy="2263903"/>
          </a:xfrm>
          <a:prstGeom prst="rect">
            <a:avLst/>
          </a:prstGeom>
          <a:noFill/>
          <a:ln cap="flat">
            <a:noFill/>
          </a:ln>
        </p:spPr>
      </p:pic>
    </p:spTree>
    <p:extLst>
      <p:ext uri="{BB962C8B-B14F-4D97-AF65-F5344CB8AC3E}">
        <p14:creationId xmlns:p14="http://schemas.microsoft.com/office/powerpoint/2010/main" val="2994835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9535884" y="0"/>
            <a:ext cx="2656112" cy="50048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Learning objectives</a:t>
            </a:r>
          </a:p>
        </p:txBody>
      </p:sp>
      <p:graphicFrame>
        <p:nvGraphicFramePr>
          <p:cNvPr id="3" name="Table 3"/>
          <p:cNvGraphicFramePr>
            <a:graphicFrameLocks noGrp="1"/>
          </p:cNvGraphicFramePr>
          <p:nvPr>
            <p:extLst>
              <p:ext uri="{D42A27DB-BD31-4B8C-83A1-F6EECF244321}">
                <p14:modId xmlns:p14="http://schemas.microsoft.com/office/powerpoint/2010/main" val="4037380336"/>
              </p:ext>
            </p:extLst>
          </p:nvPr>
        </p:nvGraphicFramePr>
        <p:xfrm>
          <a:off x="889664" y="1365855"/>
          <a:ext cx="10173077" cy="3111365"/>
        </p:xfrm>
        <a:graphic>
          <a:graphicData uri="http://schemas.openxmlformats.org/drawingml/2006/table">
            <a:tbl>
              <a:tblPr>
                <a:effectLst/>
              </a:tblPr>
              <a:tblGrid>
                <a:gridCol w="10173077">
                  <a:extLst>
                    <a:ext uri="{9D8B030D-6E8A-4147-A177-3AD203B41FA5}">
                      <a16:colId xmlns="" xmlns:a16="http://schemas.microsoft.com/office/drawing/2014/main" val="3977649723"/>
                    </a:ext>
                  </a:extLst>
                </a:gridCol>
              </a:tblGrid>
              <a:tr h="547478">
                <a:tc>
                  <a:txBody>
                    <a:bodyPr/>
                    <a:lstStyle/>
                    <a:p>
                      <a:pPr lvl="0">
                        <a:lnSpc>
                          <a:spcPct val="115000"/>
                        </a:lnSpc>
                        <a:spcAft>
                          <a:spcPts val="0"/>
                        </a:spcAft>
                      </a:pPr>
                      <a:r>
                        <a:rPr lang="en-GB" sz="1800" b="1">
                          <a:latin typeface="Calibri"/>
                          <a:ea typeface="Calibri" pitchFamily="34"/>
                          <a:cs typeface="Times New Roman" pitchFamily="18"/>
                        </a:rPr>
                        <a:t>Success Criteria:</a:t>
                      </a:r>
                      <a:endParaRPr lang="en-GB" sz="1600" b="1">
                        <a:latin typeface="Calibri"/>
                        <a:ea typeface="Calibri" pitchFamily="34"/>
                        <a:cs typeface="Times New Roman" pitchFamily="18"/>
                      </a:endParaRPr>
                    </a:p>
                  </a:txBody>
                  <a:tcPr marL="119393" marR="119393" marT="59701" marB="59701">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792841927"/>
                  </a:ext>
                </a:extLst>
              </a:tr>
              <a:tr h="457200">
                <a:tc>
                  <a:txBody>
                    <a:bodyPr/>
                    <a:lstStyle/>
                    <a:p>
                      <a:r>
                        <a:rPr lang="en-GB" sz="1800" dirty="0"/>
                        <a:t>Create a mind map that will inspire you in you in ready made meals. </a:t>
                      </a: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306498935"/>
                  </a:ext>
                </a:extLst>
              </a:tr>
              <a:tr h="391884">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Good</a:t>
                      </a:r>
                    </a:p>
                    <a:p>
                      <a:pPr marL="0" marR="0" lvl="0" indent="0" algn="l" rtl="0">
                        <a:lnSpc>
                          <a:spcPct val="115000"/>
                        </a:lnSpc>
                        <a:spcBef>
                          <a:spcPts val="0"/>
                        </a:spcBef>
                        <a:spcAft>
                          <a:spcPts val="600"/>
                        </a:spcAft>
                        <a:buNone/>
                      </a:pPr>
                      <a:r>
                        <a:rPr lang="en-US" sz="1800" b="0" kern="1200" dirty="0">
                          <a:solidFill>
                            <a:srgbClr val="000000"/>
                          </a:solidFill>
                          <a:latin typeface="Calibri" pitchFamily="34"/>
                        </a:rPr>
                        <a:t>You have selected a range of images that meet your brief and laid them out in a creative way. </a:t>
                      </a:r>
                      <a:endParaRPr lang="en-US" sz="1800" b="0" kern="1200" baseline="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320398229"/>
                  </a:ext>
                </a:extLst>
              </a:tr>
              <a:tr h="440868">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Outstanding</a:t>
                      </a:r>
                    </a:p>
                    <a:p>
                      <a:pPr marR="0" lvl="0" indent="0" algn="l" rtl="0">
                        <a:lnSpc>
                          <a:spcPct val="115000"/>
                        </a:lnSpc>
                        <a:spcBef>
                          <a:spcPts val="0"/>
                        </a:spcBef>
                        <a:spcAft>
                          <a:spcPts val="600"/>
                        </a:spcAft>
                      </a:pPr>
                      <a:r>
                        <a:rPr lang="en-US" sz="1800" b="0" kern="1200" dirty="0">
                          <a:solidFill>
                            <a:srgbClr val="000000"/>
                          </a:solidFill>
                          <a:latin typeface="Calibri" pitchFamily="34"/>
                        </a:rPr>
                        <a:t>You</a:t>
                      </a:r>
                      <a:r>
                        <a:rPr lang="en-US" sz="1800" b="0" kern="1200" baseline="0" dirty="0">
                          <a:solidFill>
                            <a:srgbClr val="000000"/>
                          </a:solidFill>
                          <a:latin typeface="Calibri" pitchFamily="34"/>
                        </a:rPr>
                        <a:t> have annotated your chosen images. Commenting on </a:t>
                      </a:r>
                      <a:r>
                        <a:rPr lang="en-US" sz="1800" b="0" kern="1200" baseline="0" dirty="0" err="1">
                          <a:solidFill>
                            <a:srgbClr val="000000"/>
                          </a:solidFill>
                          <a:latin typeface="Calibri" pitchFamily="34"/>
                        </a:rPr>
                        <a:t>colour</a:t>
                      </a:r>
                      <a:r>
                        <a:rPr lang="en-US" sz="1800" b="0" kern="1200" baseline="0" dirty="0">
                          <a:solidFill>
                            <a:srgbClr val="000000"/>
                          </a:solidFill>
                          <a:latin typeface="Calibri" pitchFamily="34"/>
                        </a:rPr>
                        <a:t>, texture, theme, quality and presentation. </a:t>
                      </a:r>
                      <a:endParaRPr lang="en-US" sz="1800" b="0" kern="120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574613034"/>
                  </a:ext>
                </a:extLst>
              </a:tr>
              <a:tr h="710443">
                <a:tc>
                  <a:txBody>
                    <a:bodyPr/>
                    <a:lstStyle/>
                    <a:p>
                      <a:pPr lvl="0">
                        <a:lnSpc>
                          <a:spcPct val="115000"/>
                        </a:lnSpc>
                        <a:spcAft>
                          <a:spcPts val="0"/>
                        </a:spcAft>
                      </a:pPr>
                      <a:r>
                        <a:rPr lang="en-GB" sz="1800" b="1" dirty="0">
                          <a:latin typeface="Calibri" pitchFamily="34"/>
                          <a:ea typeface="Calibri" pitchFamily="34"/>
                          <a:cs typeface="Times New Roman" pitchFamily="18"/>
                        </a:rPr>
                        <a:t>SMSC Focus:</a:t>
                      </a:r>
                    </a:p>
                    <a:p>
                      <a:pPr lvl="0">
                        <a:lnSpc>
                          <a:spcPct val="115000"/>
                        </a:lnSpc>
                        <a:spcAft>
                          <a:spcPts val="0"/>
                        </a:spcAft>
                      </a:pPr>
                      <a:r>
                        <a:rPr lang="en-GB" sz="1800" b="0" baseline="0" dirty="0">
                          <a:latin typeface="Calibri" pitchFamily="34"/>
                          <a:ea typeface="Calibri" pitchFamily="34"/>
                          <a:cs typeface="Times New Roman" pitchFamily="18"/>
                        </a:rPr>
                        <a:t>Presentation and sensory appeal.</a:t>
                      </a:r>
                      <a:endParaRPr lang="en-GB" sz="1600" b="0" dirty="0">
                        <a:latin typeface="Calibri" pitchFamily="34"/>
                        <a:ea typeface="Calibri" pitchFamily="34"/>
                        <a:cs typeface="Times New Roman" pitchFamily="18"/>
                      </a:endParaRPr>
                    </a:p>
                  </a:txBody>
                  <a:tcPr marL="89538" marR="89538" marT="1657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2938789746"/>
                  </a:ext>
                </a:extLst>
              </a:tr>
            </a:tbl>
          </a:graphicData>
        </a:graphic>
      </p:graphicFrame>
      <p:sp>
        <p:nvSpPr>
          <p:cNvPr id="4" name="TextBox 7"/>
          <p:cNvSpPr txBox="1"/>
          <p:nvPr/>
        </p:nvSpPr>
        <p:spPr>
          <a:xfrm>
            <a:off x="0" y="-37609"/>
            <a:ext cx="6859892"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dirty="0">
                <a:solidFill>
                  <a:srgbClr val="000000"/>
                </a:solidFill>
                <a:uFillTx/>
                <a:latin typeface="Calibri" pitchFamily="34"/>
              </a:rPr>
              <a:t>Today’s learning objectives</a:t>
            </a:r>
          </a:p>
        </p:txBody>
      </p:sp>
      <p:sp>
        <p:nvSpPr>
          <p:cNvPr id="6" name="Rectangle 5">
            <a:extLst>
              <a:ext uri="{FF2B5EF4-FFF2-40B4-BE49-F238E27FC236}">
                <a16:creationId xmlns="" xmlns:a16="http://schemas.microsoft.com/office/drawing/2014/main" id="{BD06D197-59AF-42FA-96A3-C1177869D213}"/>
              </a:ext>
            </a:extLst>
          </p:cNvPr>
          <p:cNvSpPr/>
          <p:nvPr/>
        </p:nvSpPr>
        <p:spPr>
          <a:xfrm>
            <a:off x="763892" y="4549676"/>
            <a:ext cx="6096000" cy="1477328"/>
          </a:xfrm>
          <a:prstGeom prst="rect">
            <a:avLst/>
          </a:prstGeom>
        </p:spPr>
        <p:txBody>
          <a:bodyPr>
            <a:spAutoFit/>
          </a:bodyPr>
          <a:lstStyle/>
          <a:p>
            <a:r>
              <a:rPr lang="en-GB" dirty="0"/>
              <a:t>Pizza</a:t>
            </a:r>
          </a:p>
          <a:p>
            <a:r>
              <a:rPr lang="en-GB" dirty="0"/>
              <a:t>Curry</a:t>
            </a:r>
          </a:p>
          <a:p>
            <a:r>
              <a:rPr lang="en-GB" dirty="0"/>
              <a:t>Puff pastry pie or pasty</a:t>
            </a:r>
          </a:p>
          <a:p>
            <a:r>
              <a:rPr lang="en-GB" dirty="0"/>
              <a:t>Chicken nuggets</a:t>
            </a:r>
          </a:p>
          <a:p>
            <a:endParaRPr lang="en-GB" dirty="0"/>
          </a:p>
        </p:txBody>
      </p:sp>
      <p:sp>
        <p:nvSpPr>
          <p:cNvPr id="5" name="Rectangle 4">
            <a:extLst>
              <a:ext uri="{FF2B5EF4-FFF2-40B4-BE49-F238E27FC236}">
                <a16:creationId xmlns="" xmlns:a16="http://schemas.microsoft.com/office/drawing/2014/main" id="{7A8A4CAB-E746-4AA5-B635-26E9255DE096}"/>
              </a:ext>
            </a:extLst>
          </p:cNvPr>
          <p:cNvSpPr/>
          <p:nvPr/>
        </p:nvSpPr>
        <p:spPr>
          <a:xfrm>
            <a:off x="3429946" y="4549676"/>
            <a:ext cx="6096000" cy="1200329"/>
          </a:xfrm>
          <a:prstGeom prst="rect">
            <a:avLst/>
          </a:prstGeom>
        </p:spPr>
        <p:txBody>
          <a:bodyPr>
            <a:spAutoFit/>
          </a:bodyPr>
          <a:lstStyle/>
          <a:p>
            <a:r>
              <a:rPr lang="en-GB" dirty="0"/>
              <a:t>Fish Fingers</a:t>
            </a:r>
          </a:p>
          <a:p>
            <a:r>
              <a:rPr lang="en-GB" dirty="0"/>
              <a:t>Spaghetti Bolognese</a:t>
            </a:r>
          </a:p>
          <a:p>
            <a:r>
              <a:rPr lang="en-GB" dirty="0"/>
              <a:t>Sausage roll</a:t>
            </a:r>
          </a:p>
          <a:p>
            <a:r>
              <a:rPr lang="en-GB" dirty="0"/>
              <a:t>Fajita </a:t>
            </a:r>
          </a:p>
        </p:txBody>
      </p:sp>
    </p:spTree>
    <p:extLst>
      <p:ext uri="{BB962C8B-B14F-4D97-AF65-F5344CB8AC3E}">
        <p14:creationId xmlns:p14="http://schemas.microsoft.com/office/powerpoint/2010/main" val="18556299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5E42AF-F3C2-4DE1-8BAC-0D415E45C56C}"/>
              </a:ext>
            </a:extLst>
          </p:cNvPr>
          <p:cNvSpPr>
            <a:spLocks noGrp="1"/>
          </p:cNvSpPr>
          <p:nvPr>
            <p:ph type="title"/>
          </p:nvPr>
        </p:nvSpPr>
        <p:spPr>
          <a:xfrm>
            <a:off x="975360" y="274639"/>
            <a:ext cx="9352915" cy="777875"/>
          </a:xfrm>
          <a:solidFill>
            <a:schemeClr val="bg1"/>
          </a:solidFill>
          <a:ln w="60325">
            <a:solidFill>
              <a:schemeClr val="accent5"/>
            </a:solidFill>
          </a:ln>
        </p:spPr>
        <p:txBody>
          <a:bodyPr>
            <a:normAutofit fontScale="90000"/>
          </a:bodyPr>
          <a:lstStyle/>
          <a:p>
            <a:pPr>
              <a:defRPr/>
            </a:pPr>
            <a:r>
              <a:rPr lang="en-GB" sz="4800" dirty="0"/>
              <a:t>What makes a good Mind map…</a:t>
            </a:r>
          </a:p>
        </p:txBody>
      </p:sp>
      <p:sp>
        <p:nvSpPr>
          <p:cNvPr id="23" name="Rectangle 3">
            <a:extLst>
              <a:ext uri="{FF2B5EF4-FFF2-40B4-BE49-F238E27FC236}">
                <a16:creationId xmlns="" xmlns:a16="http://schemas.microsoft.com/office/drawing/2014/main" id="{12A90166-D528-478C-A659-B6A87E679F50}"/>
              </a:ext>
            </a:extLst>
          </p:cNvPr>
          <p:cNvSpPr>
            <a:spLocks noGrp="1" noChangeArrowheads="1"/>
          </p:cNvSpPr>
          <p:nvPr>
            <p:ph sz="half" idx="1"/>
          </p:nvPr>
        </p:nvSpPr>
        <p:spPr>
          <a:xfrm>
            <a:off x="2386014" y="2827338"/>
            <a:ext cx="3133725" cy="3611562"/>
          </a:xfrm>
          <a:solidFill>
            <a:schemeClr val="bg1"/>
          </a:solidFill>
          <a:ln w="63500">
            <a:solidFill>
              <a:srgbClr val="92D050"/>
            </a:solidFill>
            <a:miter lim="800000"/>
            <a:headEnd/>
            <a:tailEnd/>
          </a:ln>
        </p:spPr>
        <p:txBody>
          <a:bodyPr rtlCol="0">
            <a:normAutofit fontScale="92500" lnSpcReduction="10000"/>
          </a:bodyPr>
          <a:lstStyle/>
          <a:p>
            <a:pPr>
              <a:buNone/>
              <a:defRPr/>
            </a:pPr>
            <a:r>
              <a:rPr lang="en-GB" altLang="en-US" sz="2400" b="1" u="sng" dirty="0">
                <a:solidFill>
                  <a:schemeClr val="tx1">
                    <a:lumMod val="65000"/>
                    <a:lumOff val="35000"/>
                  </a:schemeClr>
                </a:solidFill>
              </a:rPr>
              <a:t>Task:</a:t>
            </a:r>
          </a:p>
          <a:p>
            <a:pPr>
              <a:buNone/>
              <a:defRPr/>
            </a:pPr>
            <a:r>
              <a:rPr lang="en-GB" altLang="en-US" sz="2400" dirty="0">
                <a:solidFill>
                  <a:schemeClr val="tx1">
                    <a:lumMod val="65000"/>
                    <a:lumOff val="35000"/>
                  </a:schemeClr>
                </a:solidFill>
              </a:rPr>
              <a:t>Using the exemplars that you have been given, you need to identify what makes a good mind map. HINT: write down what you can see… Write down what stands out…</a:t>
            </a:r>
          </a:p>
        </p:txBody>
      </p:sp>
      <p:pic>
        <p:nvPicPr>
          <p:cNvPr id="9219" name="Picture 3" descr="A close up of a logo&#10;&#10;Description automatically generated">
            <a:extLst>
              <a:ext uri="{FF2B5EF4-FFF2-40B4-BE49-F238E27FC236}">
                <a16:creationId xmlns="" xmlns:a16="http://schemas.microsoft.com/office/drawing/2014/main" id="{E8F9E787-9443-45FB-86EA-8C5DB13AE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1341436"/>
            <a:ext cx="6113463"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9E12842B-3DCE-416F-88EB-20623DD7E68F}"/>
              </a:ext>
            </a:extLst>
          </p:cNvPr>
          <p:cNvSpPr/>
          <p:nvPr/>
        </p:nvSpPr>
        <p:spPr>
          <a:xfrm>
            <a:off x="2279651" y="1341439"/>
            <a:ext cx="873125" cy="523875"/>
          </a:xfrm>
          <a:prstGeom prst="rect">
            <a:avLst/>
          </a:prstGeom>
          <a:noFill/>
        </p:spPr>
        <p:txBody>
          <a:bodyPr wrap="none">
            <a:spAutoFit/>
          </a:bodyPr>
          <a:lstStyle/>
          <a:p>
            <a:pPr algn="ctr">
              <a:defRPr/>
            </a:pPr>
            <a:r>
              <a:rPr lang="en-US" sz="2800" dirty="0">
                <a:ln w="0"/>
                <a:effectLst>
                  <a:outerShdw blurRad="38100" dist="19050" dir="2700000" algn="tl" rotWithShape="0">
                    <a:schemeClr val="dk1">
                      <a:alpha val="40000"/>
                    </a:schemeClr>
                  </a:outerShdw>
                </a:effectLst>
                <a:latin typeface="Script MT Bold" panose="03040602040607080904" pitchFamily="66" charset="0"/>
              </a:rPr>
              <a:t>C/W</a:t>
            </a:r>
          </a:p>
        </p:txBody>
      </p:sp>
      <p:sp>
        <p:nvSpPr>
          <p:cNvPr id="11" name="Rectangle 10">
            <a:extLst>
              <a:ext uri="{FF2B5EF4-FFF2-40B4-BE49-F238E27FC236}">
                <a16:creationId xmlns="" xmlns:a16="http://schemas.microsoft.com/office/drawing/2014/main" id="{D39E8F5F-C5F4-4BDD-BB6E-A260C5B68AB8}"/>
              </a:ext>
            </a:extLst>
          </p:cNvPr>
          <p:cNvSpPr/>
          <p:nvPr/>
        </p:nvSpPr>
        <p:spPr>
          <a:xfrm>
            <a:off x="7319964" y="1341439"/>
            <a:ext cx="877887" cy="523875"/>
          </a:xfrm>
          <a:prstGeom prst="rect">
            <a:avLst/>
          </a:prstGeom>
          <a:noFill/>
        </p:spPr>
        <p:txBody>
          <a:bodyPr wrap="none">
            <a:spAutoFit/>
          </a:bodyPr>
          <a:lstStyle/>
          <a:p>
            <a:pPr algn="ctr">
              <a:defRPr/>
            </a:pPr>
            <a:r>
              <a:rPr lang="en-US" sz="2800" dirty="0">
                <a:ln w="0"/>
                <a:effectLst>
                  <a:outerShdw blurRad="38100" dist="19050" dir="2700000" algn="tl" rotWithShape="0">
                    <a:schemeClr val="dk1">
                      <a:alpha val="40000"/>
                    </a:schemeClr>
                  </a:outerShdw>
                </a:effectLst>
                <a:latin typeface="Script MT Bold" panose="03040602040607080904" pitchFamily="66" charset="0"/>
              </a:rPr>
              <a:t>Date</a:t>
            </a:r>
          </a:p>
        </p:txBody>
      </p:sp>
      <p:sp>
        <p:nvSpPr>
          <p:cNvPr id="12" name="Rectangle 11">
            <a:extLst>
              <a:ext uri="{FF2B5EF4-FFF2-40B4-BE49-F238E27FC236}">
                <a16:creationId xmlns="" xmlns:a16="http://schemas.microsoft.com/office/drawing/2014/main" id="{20AA4A6D-AEA1-42A3-836B-A32E6EEAAC86}"/>
              </a:ext>
            </a:extLst>
          </p:cNvPr>
          <p:cNvSpPr/>
          <p:nvPr/>
        </p:nvSpPr>
        <p:spPr>
          <a:xfrm>
            <a:off x="2114550" y="1958976"/>
            <a:ext cx="5703888" cy="523875"/>
          </a:xfrm>
          <a:prstGeom prst="rect">
            <a:avLst/>
          </a:prstGeom>
          <a:noFill/>
        </p:spPr>
        <p:txBody>
          <a:bodyPr wrap="none">
            <a:spAutoFit/>
          </a:bodyPr>
          <a:lstStyle/>
          <a:p>
            <a:pPr algn="ctr">
              <a:defRPr/>
            </a:pPr>
            <a:r>
              <a:rPr lang="en-US" sz="2800" dirty="0">
                <a:ln w="0"/>
                <a:effectLst>
                  <a:outerShdw blurRad="38100" dist="19050" dir="2700000" algn="tl" rotWithShape="0">
                    <a:schemeClr val="dk1">
                      <a:alpha val="40000"/>
                    </a:schemeClr>
                  </a:outerShdw>
                </a:effectLst>
                <a:latin typeface="Script MT Bold" panose="03040602040607080904" pitchFamily="66" charset="0"/>
              </a:rPr>
              <a:t>DNA: What makes a good mind map?</a:t>
            </a:r>
          </a:p>
        </p:txBody>
      </p:sp>
      <p:pic>
        <p:nvPicPr>
          <p:cNvPr id="9224" name="Picture 2" descr="http://edudemic.com/wp-content/uploads/2012/10/MattsMindMap.jpg">
            <a:extLst>
              <a:ext uri="{FF2B5EF4-FFF2-40B4-BE49-F238E27FC236}">
                <a16:creationId xmlns="" xmlns:a16="http://schemas.microsoft.com/office/drawing/2014/main" id="{C3058323-90A4-424B-9A2D-829CEA7C700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96000" y="3254373"/>
            <a:ext cx="4440237" cy="3328988"/>
          </a:xfrm>
          <a:prstGeom prst="rect">
            <a:avLst/>
          </a:prstGeom>
          <a:noFill/>
          <a:ln w="50800">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1">
            <a:extLst>
              <a:ext uri="{FF2B5EF4-FFF2-40B4-BE49-F238E27FC236}">
                <a16:creationId xmlns="" xmlns:a16="http://schemas.microsoft.com/office/drawing/2014/main" id="{7C31CF78-95D4-4D18-8D1F-C1DC8EB207E1}"/>
              </a:ext>
            </a:extLst>
          </p:cNvPr>
          <p:cNvSpPr txBox="1">
            <a:spLocks noChangeArrowheads="1"/>
          </p:cNvSpPr>
          <p:nvPr/>
        </p:nvSpPr>
        <p:spPr bwMode="auto">
          <a:xfrm>
            <a:off x="2346325" y="1128714"/>
            <a:ext cx="2592388" cy="954087"/>
          </a:xfrm>
          <a:prstGeom prst="rect">
            <a:avLst/>
          </a:prstGeom>
          <a:noFill/>
          <a:ln>
            <a:noFill/>
          </a:ln>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eaLnBrk="1" hangingPunct="1">
              <a:lnSpc>
                <a:spcPct val="100000"/>
              </a:lnSpc>
              <a:spcBef>
                <a:spcPct val="0"/>
              </a:spcBef>
              <a:buClrTx/>
              <a:buFontTx/>
              <a:buNone/>
              <a:defRPr/>
            </a:pPr>
            <a:r>
              <a:rPr lang="en-GB" altLang="en-US" sz="2800" dirty="0">
                <a:solidFill>
                  <a:schemeClr val="tx1"/>
                </a:solidFill>
                <a:latin typeface="+mn-lt"/>
              </a:rPr>
              <a:t>You have your main idea…</a:t>
            </a:r>
          </a:p>
        </p:txBody>
      </p:sp>
      <p:pic>
        <p:nvPicPr>
          <p:cNvPr id="13315" name="Picture 2" descr="http://www.mymindmap.net/images/Mind_Map_Template_Mulit_Rnd_small.jpg">
            <a:extLst>
              <a:ext uri="{FF2B5EF4-FFF2-40B4-BE49-F238E27FC236}">
                <a16:creationId xmlns="" xmlns:a16="http://schemas.microsoft.com/office/drawing/2014/main" id="{7A1EF465-D1F9-4A33-B36E-A6D3360AA83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19514" y="2205038"/>
            <a:ext cx="67214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 xmlns:a16="http://schemas.microsoft.com/office/drawing/2014/main" id="{7CA5AA87-8903-483F-ACC4-17DDE55DB092}"/>
              </a:ext>
            </a:extLst>
          </p:cNvPr>
          <p:cNvCxnSpPr/>
          <p:nvPr/>
        </p:nvCxnSpPr>
        <p:spPr>
          <a:xfrm flipH="1" flipV="1">
            <a:off x="3359151" y="1989139"/>
            <a:ext cx="2016125" cy="13684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317" name="TextBox 17">
            <a:extLst>
              <a:ext uri="{FF2B5EF4-FFF2-40B4-BE49-F238E27FC236}">
                <a16:creationId xmlns="" xmlns:a16="http://schemas.microsoft.com/office/drawing/2014/main" id="{F6DBC44B-1C2D-4004-9BDE-87DC633FF627}"/>
              </a:ext>
            </a:extLst>
          </p:cNvPr>
          <p:cNvSpPr txBox="1">
            <a:spLocks noChangeArrowheads="1"/>
          </p:cNvSpPr>
          <p:nvPr/>
        </p:nvSpPr>
        <p:spPr bwMode="auto">
          <a:xfrm>
            <a:off x="7319964" y="274639"/>
            <a:ext cx="2592387" cy="1385887"/>
          </a:xfrm>
          <a:prstGeom prst="rect">
            <a:avLst/>
          </a:prstGeom>
          <a:noFill/>
          <a:ln>
            <a:noFill/>
          </a:ln>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eaLnBrk="1" hangingPunct="1">
              <a:lnSpc>
                <a:spcPct val="100000"/>
              </a:lnSpc>
              <a:spcBef>
                <a:spcPct val="0"/>
              </a:spcBef>
              <a:buClrTx/>
              <a:buFontTx/>
              <a:buNone/>
              <a:defRPr/>
            </a:pPr>
            <a:r>
              <a:rPr lang="en-GB" altLang="en-US" sz="2800" dirty="0">
                <a:solidFill>
                  <a:schemeClr val="tx1"/>
                </a:solidFill>
                <a:latin typeface="+mn-lt"/>
              </a:rPr>
              <a:t>You have the main focus of your project</a:t>
            </a:r>
          </a:p>
        </p:txBody>
      </p:sp>
      <p:cxnSp>
        <p:nvCxnSpPr>
          <p:cNvPr id="11" name="Straight Arrow Connector 10">
            <a:extLst>
              <a:ext uri="{FF2B5EF4-FFF2-40B4-BE49-F238E27FC236}">
                <a16:creationId xmlns="" xmlns:a16="http://schemas.microsoft.com/office/drawing/2014/main" id="{274D6DCA-C124-4CA8-9823-14F8FE9B5C0A}"/>
              </a:ext>
            </a:extLst>
          </p:cNvPr>
          <p:cNvCxnSpPr/>
          <p:nvPr/>
        </p:nvCxnSpPr>
        <p:spPr>
          <a:xfrm flipH="1">
            <a:off x="7175501" y="1485901"/>
            <a:ext cx="144463" cy="24479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A195353A-4CC9-420D-9019-25D64C727DA5}"/>
              </a:ext>
            </a:extLst>
          </p:cNvPr>
          <p:cNvCxnSpPr/>
          <p:nvPr/>
        </p:nvCxnSpPr>
        <p:spPr>
          <a:xfrm flipH="1">
            <a:off x="3000376" y="4581526"/>
            <a:ext cx="1584325" cy="11779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320" name="TextBox 12">
            <a:extLst>
              <a:ext uri="{FF2B5EF4-FFF2-40B4-BE49-F238E27FC236}">
                <a16:creationId xmlns="" xmlns:a16="http://schemas.microsoft.com/office/drawing/2014/main" id="{DCC077AF-D8EF-49F6-9D15-802956158840}"/>
              </a:ext>
            </a:extLst>
          </p:cNvPr>
          <p:cNvSpPr txBox="1">
            <a:spLocks noChangeArrowheads="1"/>
          </p:cNvSpPr>
          <p:nvPr/>
        </p:nvSpPr>
        <p:spPr bwMode="auto">
          <a:xfrm>
            <a:off x="2346326" y="5759451"/>
            <a:ext cx="3821113" cy="955675"/>
          </a:xfrm>
          <a:prstGeom prst="rect">
            <a:avLst/>
          </a:prstGeom>
          <a:noFill/>
          <a:ln>
            <a:noFill/>
          </a:ln>
        </p:spPr>
        <p:txBody>
          <a:bodyPr>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defTabSz="4572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eaLnBrk="1" hangingPunct="1">
              <a:lnSpc>
                <a:spcPct val="100000"/>
              </a:lnSpc>
              <a:spcBef>
                <a:spcPct val="0"/>
              </a:spcBef>
              <a:buClrTx/>
              <a:buFontTx/>
              <a:buNone/>
              <a:defRPr/>
            </a:pPr>
            <a:r>
              <a:rPr lang="en-GB" altLang="en-US" sz="2800" dirty="0">
                <a:solidFill>
                  <a:schemeClr val="tx1"/>
                </a:solidFill>
                <a:latin typeface="+mn-lt"/>
              </a:rPr>
              <a:t>Your examples of your main idea…</a:t>
            </a:r>
          </a:p>
        </p:txBody>
      </p:sp>
      <p:sp>
        <p:nvSpPr>
          <p:cNvPr id="12" name="Title 1">
            <a:extLst>
              <a:ext uri="{FF2B5EF4-FFF2-40B4-BE49-F238E27FC236}">
                <a16:creationId xmlns="" xmlns:a16="http://schemas.microsoft.com/office/drawing/2014/main" id="{86B78F26-37BD-4B21-8851-F648B8AB9BC6}"/>
              </a:ext>
            </a:extLst>
          </p:cNvPr>
          <p:cNvSpPr txBox="1">
            <a:spLocks/>
          </p:cNvSpPr>
          <p:nvPr/>
        </p:nvSpPr>
        <p:spPr>
          <a:xfrm>
            <a:off x="1132380" y="226219"/>
            <a:ext cx="4762500" cy="777875"/>
          </a:xfrm>
          <a:prstGeom prst="rect">
            <a:avLst/>
          </a:prstGeom>
          <a:solidFill>
            <a:schemeClr val="bg1"/>
          </a:solidFill>
          <a:ln w="60325">
            <a:solidFill>
              <a:srgbClr val="00B0F0"/>
            </a:solidFill>
          </a:ln>
        </p:spPr>
        <p:txBody>
          <a:bodyPr>
            <a:normAutofit/>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defRPr/>
            </a:pPr>
            <a:r>
              <a:rPr lang="en-GB" sz="4800"/>
              <a:t>Mind map…</a:t>
            </a:r>
            <a:endParaRPr lang="en-GB" sz="48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14EF103-A409-4425-8CCB-8E7ECEEDE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98260" cy="6858000"/>
          </a:xfrm>
          <a:prstGeom prst="rect">
            <a:avLst/>
          </a:prstGeom>
        </p:spPr>
      </p:pic>
      <p:pic>
        <p:nvPicPr>
          <p:cNvPr id="8" name="Picture 7">
            <a:extLst>
              <a:ext uri="{FF2B5EF4-FFF2-40B4-BE49-F238E27FC236}">
                <a16:creationId xmlns="" xmlns:a16="http://schemas.microsoft.com/office/drawing/2014/main" id="{F01A5489-964B-4CC5-ACB2-035AC1F1C47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56353" y="2639789"/>
            <a:ext cx="2043659" cy="1284233"/>
          </a:xfrm>
          <a:prstGeom prst="rect">
            <a:avLst/>
          </a:prstGeom>
        </p:spPr>
      </p:pic>
    </p:spTree>
    <p:extLst>
      <p:ext uri="{BB962C8B-B14F-4D97-AF65-F5344CB8AC3E}">
        <p14:creationId xmlns:p14="http://schemas.microsoft.com/office/powerpoint/2010/main" val="34206471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8">
            <a:extLst>
              <a:ext uri="{FF2B5EF4-FFF2-40B4-BE49-F238E27FC236}">
                <a16:creationId xmlns="" xmlns:a16="http://schemas.microsoft.com/office/drawing/2014/main" id="{536E0EC3-9E5E-482D-A629-6854B59AF102}"/>
              </a:ext>
            </a:extLst>
          </p:cNvPr>
          <p:cNvGrpSpPr>
            <a:grpSpLocks/>
          </p:cNvGrpSpPr>
          <p:nvPr/>
        </p:nvGrpSpPr>
        <p:grpSpPr bwMode="auto">
          <a:xfrm>
            <a:off x="1596707" y="1"/>
            <a:ext cx="9231302" cy="5767497"/>
            <a:chOff x="105192150" y="106619769"/>
            <a:chExt cx="10148916" cy="5244397"/>
          </a:xfrm>
        </p:grpSpPr>
        <p:sp>
          <p:nvSpPr>
            <p:cNvPr id="13315" name="Rectangle 9">
              <a:extLst>
                <a:ext uri="{FF2B5EF4-FFF2-40B4-BE49-F238E27FC236}">
                  <a16:creationId xmlns="" xmlns:a16="http://schemas.microsoft.com/office/drawing/2014/main" id="{DA76E035-9DC1-4147-A3DD-02D035B64BD5}"/>
                </a:ext>
              </a:extLst>
            </p:cNvPr>
            <p:cNvSpPr>
              <a:spLocks noChangeArrowheads="1"/>
            </p:cNvSpPr>
            <p:nvPr/>
          </p:nvSpPr>
          <p:spPr bwMode="auto">
            <a:xfrm>
              <a:off x="105192150" y="106619769"/>
              <a:ext cx="9936000" cy="669132"/>
            </a:xfrm>
            <a:prstGeom prst="rect">
              <a:avLst/>
            </a:prstGeom>
            <a:noFill/>
            <a:ln>
              <a:noFill/>
            </a:ln>
            <a:effectLst/>
            <a:extLst>
              <a:ext uri="{909E8E84-426E-40DD-AFC4-6F175D3DCCD1}">
                <a14:hiddenFill xmlns:a14="http://schemas.microsoft.com/office/drawing/2010/main">
                  <a:gradFill rotWithShape="1">
                    <a:gsLst>
                      <a:gs pos="0">
                        <a:srgbClr val="CCCCCC"/>
                      </a:gs>
                      <a:gs pos="50000">
                        <a:srgbClr val="FFFFFF"/>
                      </a:gs>
                      <a:gs pos="100000">
                        <a:srgbClr val="CCCCCC"/>
                      </a:gs>
                    </a:gsLst>
                    <a:lin ang="5400000" scaled="1"/>
                  </a:gra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endParaRPr lang="en-GB" altLang="en-US" sz="1400" b="1" dirty="0">
                <a:solidFill>
                  <a:srgbClr val="000000"/>
                </a:solidFill>
                <a:latin typeface="Century Gothic" panose="020B0502020202020204" pitchFamily="34" charset="0"/>
              </a:endParaRPr>
            </a:p>
          </p:txBody>
        </p:sp>
        <p:sp>
          <p:nvSpPr>
            <p:cNvPr id="13317" name="Text Box 15">
              <a:extLst>
                <a:ext uri="{FF2B5EF4-FFF2-40B4-BE49-F238E27FC236}">
                  <a16:creationId xmlns="" xmlns:a16="http://schemas.microsoft.com/office/drawing/2014/main" id="{0F92A06B-39FB-459F-92ED-53F1067F4D6C}"/>
                </a:ext>
              </a:extLst>
            </p:cNvPr>
            <p:cNvSpPr txBox="1">
              <a:spLocks noChangeArrowheads="1"/>
            </p:cNvSpPr>
            <p:nvPr/>
          </p:nvSpPr>
          <p:spPr bwMode="auto">
            <a:xfrm>
              <a:off x="109189937" y="109758512"/>
              <a:ext cx="1579417" cy="48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r>
                <a:rPr lang="en-GB" altLang="en-US" sz="2000" dirty="0">
                  <a:solidFill>
                    <a:srgbClr val="0000FF"/>
                  </a:solidFill>
                  <a:latin typeface="Tekton Pro Ext" panose="020F0605020208020904" pitchFamily="34" charset="0"/>
                </a:rPr>
                <a:t>Ready meals</a:t>
              </a:r>
              <a:endParaRPr lang="en-US" altLang="en-US" sz="1600" dirty="0">
                <a:latin typeface="Arial" panose="020B0604020202020204" pitchFamily="34" charset="0"/>
              </a:endParaRPr>
            </a:p>
          </p:txBody>
        </p:sp>
        <p:cxnSp>
          <p:nvCxnSpPr>
            <p:cNvPr id="13318" name="AutoShape 16">
              <a:extLst>
                <a:ext uri="{FF2B5EF4-FFF2-40B4-BE49-F238E27FC236}">
                  <a16:creationId xmlns="" xmlns:a16="http://schemas.microsoft.com/office/drawing/2014/main" id="{96B2A6AF-F065-492E-A24E-43893AF363FD}"/>
                </a:ext>
              </a:extLst>
            </p:cNvPr>
            <p:cNvCxnSpPr>
              <a:cxnSpLocks noChangeShapeType="1"/>
            </p:cNvCxnSpPr>
            <p:nvPr/>
          </p:nvCxnSpPr>
          <p:spPr bwMode="auto">
            <a:xfrm flipV="1">
              <a:off x="110203013" y="107744820"/>
              <a:ext cx="1282535" cy="1235035"/>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3319" name="AutoShape 17">
              <a:extLst>
                <a:ext uri="{FF2B5EF4-FFF2-40B4-BE49-F238E27FC236}">
                  <a16:creationId xmlns="" xmlns:a16="http://schemas.microsoft.com/office/drawing/2014/main" id="{96CB048E-49D1-4602-8849-4FA5195C3587}"/>
                </a:ext>
              </a:extLst>
            </p:cNvPr>
            <p:cNvCxnSpPr>
              <a:cxnSpLocks noChangeShapeType="1"/>
            </p:cNvCxnSpPr>
            <p:nvPr/>
          </p:nvCxnSpPr>
          <p:spPr bwMode="auto">
            <a:xfrm flipH="1" flipV="1">
              <a:off x="107875451" y="108148582"/>
              <a:ext cx="1579417" cy="1092530"/>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3321" name="AutoShape 19">
              <a:extLst>
                <a:ext uri="{FF2B5EF4-FFF2-40B4-BE49-F238E27FC236}">
                  <a16:creationId xmlns="" xmlns:a16="http://schemas.microsoft.com/office/drawing/2014/main" id="{4E35CA3B-FFB8-4445-A153-D9DE2C4ED52D}"/>
                </a:ext>
              </a:extLst>
            </p:cNvPr>
            <p:cNvCxnSpPr>
              <a:cxnSpLocks noChangeShapeType="1"/>
            </p:cNvCxnSpPr>
            <p:nvPr/>
          </p:nvCxnSpPr>
          <p:spPr bwMode="auto">
            <a:xfrm>
              <a:off x="110511771" y="109894255"/>
              <a:ext cx="2268187" cy="1626919"/>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3322" name="AutoShape 20">
              <a:extLst>
                <a:ext uri="{FF2B5EF4-FFF2-40B4-BE49-F238E27FC236}">
                  <a16:creationId xmlns="" xmlns:a16="http://schemas.microsoft.com/office/drawing/2014/main" id="{82CEEDB2-02CD-44BB-AC25-37B376A71F46}"/>
                </a:ext>
              </a:extLst>
            </p:cNvPr>
            <p:cNvCxnSpPr>
              <a:cxnSpLocks noChangeShapeType="1"/>
            </p:cNvCxnSpPr>
            <p:nvPr/>
          </p:nvCxnSpPr>
          <p:spPr bwMode="auto">
            <a:xfrm flipV="1">
              <a:off x="110737403" y="109454868"/>
              <a:ext cx="2481942" cy="35626"/>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3323" name="AutoShape 21">
              <a:extLst>
                <a:ext uri="{FF2B5EF4-FFF2-40B4-BE49-F238E27FC236}">
                  <a16:creationId xmlns="" xmlns:a16="http://schemas.microsoft.com/office/drawing/2014/main" id="{82F4B871-0A36-4ECA-8482-555A4A86CBFC}"/>
                </a:ext>
              </a:extLst>
            </p:cNvPr>
            <p:cNvCxnSpPr>
              <a:cxnSpLocks noChangeShapeType="1"/>
            </p:cNvCxnSpPr>
            <p:nvPr/>
          </p:nvCxnSpPr>
          <p:spPr bwMode="auto">
            <a:xfrm flipH="1">
              <a:off x="107352935" y="109728000"/>
              <a:ext cx="1793174" cy="11875"/>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3324" name="AutoShape 22">
              <a:extLst>
                <a:ext uri="{FF2B5EF4-FFF2-40B4-BE49-F238E27FC236}">
                  <a16:creationId xmlns="" xmlns:a16="http://schemas.microsoft.com/office/drawing/2014/main" id="{448C4B01-724A-4B4C-B2CF-62E275778F01}"/>
                </a:ext>
              </a:extLst>
            </p:cNvPr>
            <p:cNvCxnSpPr>
              <a:cxnSpLocks noChangeShapeType="1"/>
            </p:cNvCxnSpPr>
            <p:nvPr/>
          </p:nvCxnSpPr>
          <p:spPr bwMode="auto">
            <a:xfrm flipH="1">
              <a:off x="109257036" y="110355999"/>
              <a:ext cx="748144" cy="1508167"/>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3325" name="Text Box 23">
              <a:extLst>
                <a:ext uri="{FF2B5EF4-FFF2-40B4-BE49-F238E27FC236}">
                  <a16:creationId xmlns="" xmlns:a16="http://schemas.microsoft.com/office/drawing/2014/main" id="{F156CB2C-EF51-4D8E-845D-4FAFC237012D}"/>
                </a:ext>
              </a:extLst>
            </p:cNvPr>
            <p:cNvSpPr txBox="1">
              <a:spLocks noChangeArrowheads="1"/>
            </p:cNvSpPr>
            <p:nvPr/>
          </p:nvSpPr>
          <p:spPr bwMode="auto">
            <a:xfrm>
              <a:off x="111518167" y="107525862"/>
              <a:ext cx="2489854" cy="356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GB" altLang="en-US" sz="1600" dirty="0">
                  <a:solidFill>
                    <a:srgbClr val="000000"/>
                  </a:solidFill>
                  <a:latin typeface="Arial" panose="020B0604020202020204" pitchFamily="34" charset="0"/>
                </a:rPr>
                <a:t>Types of foods</a:t>
              </a:r>
              <a:endParaRPr lang="en-US" altLang="en-US" dirty="0">
                <a:latin typeface="Arial" panose="020B0604020202020204" pitchFamily="34" charset="0"/>
              </a:endParaRPr>
            </a:p>
          </p:txBody>
        </p:sp>
        <p:sp>
          <p:nvSpPr>
            <p:cNvPr id="13326" name="Text Box 24">
              <a:extLst>
                <a:ext uri="{FF2B5EF4-FFF2-40B4-BE49-F238E27FC236}">
                  <a16:creationId xmlns="" xmlns:a16="http://schemas.microsoft.com/office/drawing/2014/main" id="{E9FF8540-F41A-46D3-8625-BFABE242E094}"/>
                </a:ext>
              </a:extLst>
            </p:cNvPr>
            <p:cNvSpPr txBox="1">
              <a:spLocks noChangeArrowheads="1"/>
            </p:cNvSpPr>
            <p:nvPr/>
          </p:nvSpPr>
          <p:spPr bwMode="auto">
            <a:xfrm>
              <a:off x="106034774" y="107863575"/>
              <a:ext cx="2489854" cy="356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GB" altLang="en-US" sz="1600" dirty="0">
                  <a:solidFill>
                    <a:srgbClr val="000000"/>
                  </a:solidFill>
                  <a:latin typeface="Arial" panose="020B0604020202020204" pitchFamily="34" charset="0"/>
                </a:rPr>
                <a:t>Presentation idea</a:t>
              </a:r>
              <a:endParaRPr lang="en-US" altLang="en-US" dirty="0">
                <a:latin typeface="Arial" panose="020B0604020202020204" pitchFamily="34" charset="0"/>
              </a:endParaRPr>
            </a:p>
          </p:txBody>
        </p:sp>
        <p:sp>
          <p:nvSpPr>
            <p:cNvPr id="13327" name="Text Box 25">
              <a:extLst>
                <a:ext uri="{FF2B5EF4-FFF2-40B4-BE49-F238E27FC236}">
                  <a16:creationId xmlns="" xmlns:a16="http://schemas.microsoft.com/office/drawing/2014/main" id="{6A724B69-D201-4892-B8B4-9A47471F2669}"/>
                </a:ext>
              </a:extLst>
            </p:cNvPr>
            <p:cNvSpPr txBox="1">
              <a:spLocks noChangeArrowheads="1"/>
            </p:cNvSpPr>
            <p:nvPr/>
          </p:nvSpPr>
          <p:spPr bwMode="auto">
            <a:xfrm>
              <a:off x="105385596" y="109364646"/>
              <a:ext cx="2489854" cy="356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endParaRPr lang="en-US" altLang="en-US" dirty="0">
                <a:latin typeface="Arial" panose="020B0604020202020204" pitchFamily="34" charset="0"/>
              </a:endParaRPr>
            </a:p>
          </p:txBody>
        </p:sp>
        <p:sp>
          <p:nvSpPr>
            <p:cNvPr id="13330" name="Text Box 28">
              <a:extLst>
                <a:ext uri="{FF2B5EF4-FFF2-40B4-BE49-F238E27FC236}">
                  <a16:creationId xmlns="" xmlns:a16="http://schemas.microsoft.com/office/drawing/2014/main" id="{1F0727FA-7A70-4128-86A2-BB4E5FF839C1}"/>
                </a:ext>
              </a:extLst>
            </p:cNvPr>
            <p:cNvSpPr txBox="1">
              <a:spLocks noChangeArrowheads="1"/>
            </p:cNvSpPr>
            <p:nvPr/>
          </p:nvSpPr>
          <p:spPr bwMode="auto">
            <a:xfrm>
              <a:off x="109135222" y="107246784"/>
              <a:ext cx="2489854" cy="356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GB" altLang="en-US" sz="1600" dirty="0">
                  <a:solidFill>
                    <a:srgbClr val="000000"/>
                  </a:solidFill>
                  <a:latin typeface="Arial" panose="020B0604020202020204" pitchFamily="34" charset="0"/>
                </a:rPr>
                <a:t>Ingredients</a:t>
              </a:r>
              <a:endParaRPr lang="en-US" altLang="en-US" dirty="0">
                <a:latin typeface="Arial" panose="020B0604020202020204" pitchFamily="34" charset="0"/>
              </a:endParaRPr>
            </a:p>
          </p:txBody>
        </p:sp>
        <p:cxnSp>
          <p:nvCxnSpPr>
            <p:cNvPr id="13331" name="AutoShape 29">
              <a:extLst>
                <a:ext uri="{FF2B5EF4-FFF2-40B4-BE49-F238E27FC236}">
                  <a16:creationId xmlns="" xmlns:a16="http://schemas.microsoft.com/office/drawing/2014/main" id="{E1235230-5258-42ED-8F36-23AEC0609AAB}"/>
                </a:ext>
              </a:extLst>
            </p:cNvPr>
            <p:cNvCxnSpPr>
              <a:cxnSpLocks noChangeShapeType="1"/>
            </p:cNvCxnSpPr>
            <p:nvPr/>
          </p:nvCxnSpPr>
          <p:spPr bwMode="auto">
            <a:xfrm flipH="1" flipV="1">
              <a:off x="109739875" y="107519189"/>
              <a:ext cx="59377" cy="1092530"/>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3333" name="Text Box 31">
              <a:extLst>
                <a:ext uri="{FF2B5EF4-FFF2-40B4-BE49-F238E27FC236}">
                  <a16:creationId xmlns="" xmlns:a16="http://schemas.microsoft.com/office/drawing/2014/main" id="{6F779E66-46AF-4794-99F6-867D1D058903}"/>
                </a:ext>
              </a:extLst>
            </p:cNvPr>
            <p:cNvSpPr txBox="1">
              <a:spLocks noChangeArrowheads="1"/>
            </p:cNvSpPr>
            <p:nvPr/>
          </p:nvSpPr>
          <p:spPr bwMode="auto">
            <a:xfrm>
              <a:off x="112851212" y="111262261"/>
              <a:ext cx="2489854" cy="356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GB" altLang="en-US" sz="1600" dirty="0">
                  <a:solidFill>
                    <a:srgbClr val="000000"/>
                  </a:solidFill>
                  <a:latin typeface="Arial" panose="020B0604020202020204" pitchFamily="34" charset="0"/>
                </a:rPr>
                <a:t>Health and safety….</a:t>
              </a:r>
              <a:endParaRPr lang="en-US" altLang="en-US" dirty="0">
                <a:latin typeface="Arial" panose="020B0604020202020204" pitchFamily="34" charset="0"/>
              </a:endParaRPr>
            </a:p>
          </p:txBody>
        </p:sp>
      </p:grpSp>
      <p:sp>
        <p:nvSpPr>
          <p:cNvPr id="29" name="Text Box 24">
            <a:extLst>
              <a:ext uri="{FF2B5EF4-FFF2-40B4-BE49-F238E27FC236}">
                <a16:creationId xmlns="" xmlns:a16="http://schemas.microsoft.com/office/drawing/2014/main" id="{AC699448-20CE-4DC4-AF1F-64F18DDDAA5E}"/>
              </a:ext>
            </a:extLst>
          </p:cNvPr>
          <p:cNvSpPr txBox="1">
            <a:spLocks noChangeArrowheads="1"/>
          </p:cNvSpPr>
          <p:nvPr/>
        </p:nvSpPr>
        <p:spPr bwMode="auto">
          <a:xfrm>
            <a:off x="2087245" y="3239545"/>
            <a:ext cx="2264734" cy="3917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GB" altLang="en-US" sz="1600" dirty="0">
                <a:solidFill>
                  <a:srgbClr val="000000"/>
                </a:solidFill>
                <a:latin typeface="Arial" panose="020B0604020202020204" pitchFamily="34" charset="0"/>
              </a:rPr>
              <a:t>Eat well Guide</a:t>
            </a:r>
            <a:endParaRPr lang="en-US" altLang="en-US" dirty="0">
              <a:latin typeface="Arial" panose="020B0604020202020204" pitchFamily="34" charset="0"/>
            </a:endParaRPr>
          </a:p>
        </p:txBody>
      </p:sp>
      <p:sp>
        <p:nvSpPr>
          <p:cNvPr id="30" name="Text Box 24">
            <a:extLst>
              <a:ext uri="{FF2B5EF4-FFF2-40B4-BE49-F238E27FC236}">
                <a16:creationId xmlns="" xmlns:a16="http://schemas.microsoft.com/office/drawing/2014/main" id="{3463E886-C1F9-4B1A-884C-AAF629CBDA8C}"/>
              </a:ext>
            </a:extLst>
          </p:cNvPr>
          <p:cNvSpPr txBox="1">
            <a:spLocks noChangeArrowheads="1"/>
          </p:cNvSpPr>
          <p:nvPr/>
        </p:nvSpPr>
        <p:spPr bwMode="auto">
          <a:xfrm>
            <a:off x="3586952" y="5767496"/>
            <a:ext cx="4136810" cy="3917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US" altLang="en-US" dirty="0">
                <a:latin typeface="Arial" panose="020B0604020202020204" pitchFamily="34" charset="0"/>
              </a:rPr>
              <a:t>Skills you can demonstrate  </a:t>
            </a:r>
          </a:p>
        </p:txBody>
      </p:sp>
      <p:sp>
        <p:nvSpPr>
          <p:cNvPr id="31" name="Text Box 23">
            <a:extLst>
              <a:ext uri="{FF2B5EF4-FFF2-40B4-BE49-F238E27FC236}">
                <a16:creationId xmlns="" xmlns:a16="http://schemas.microsoft.com/office/drawing/2014/main" id="{B712A6E8-72E3-42C2-B366-AC5865852D99}"/>
              </a:ext>
            </a:extLst>
          </p:cNvPr>
          <p:cNvSpPr txBox="1">
            <a:spLocks noChangeArrowheads="1"/>
          </p:cNvSpPr>
          <p:nvPr/>
        </p:nvSpPr>
        <p:spPr bwMode="auto">
          <a:xfrm>
            <a:off x="9069578" y="2886931"/>
            <a:ext cx="2669037" cy="3917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GB" altLang="en-US" sz="1600" dirty="0">
                <a:solidFill>
                  <a:srgbClr val="000000"/>
                </a:solidFill>
                <a:latin typeface="Arial" panose="020B0604020202020204" pitchFamily="34" charset="0"/>
              </a:rPr>
              <a:t>Dietary needs to consider</a:t>
            </a:r>
            <a:endParaRPr lang="en-US" altLang="en-US" dirty="0">
              <a:latin typeface="Arial" panose="020B0604020202020204" pitchFamily="34" charset="0"/>
            </a:endParaRPr>
          </a:p>
        </p:txBody>
      </p:sp>
      <p:cxnSp>
        <p:nvCxnSpPr>
          <p:cNvPr id="21" name="AutoShape 21">
            <a:extLst>
              <a:ext uri="{FF2B5EF4-FFF2-40B4-BE49-F238E27FC236}">
                <a16:creationId xmlns="" xmlns:a16="http://schemas.microsoft.com/office/drawing/2014/main" id="{EFF2FDEF-3F8C-4A29-A66D-15EC4409F3B8}"/>
              </a:ext>
            </a:extLst>
          </p:cNvPr>
          <p:cNvCxnSpPr>
            <a:cxnSpLocks noChangeShapeType="1"/>
          </p:cNvCxnSpPr>
          <p:nvPr/>
        </p:nvCxnSpPr>
        <p:spPr bwMode="auto">
          <a:xfrm flipH="1">
            <a:off x="3586952" y="3641514"/>
            <a:ext cx="1850058" cy="1263975"/>
          </a:xfrm>
          <a:prstGeom prst="straightConnector1">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23" name="Text Box 24">
            <a:extLst>
              <a:ext uri="{FF2B5EF4-FFF2-40B4-BE49-F238E27FC236}">
                <a16:creationId xmlns="" xmlns:a16="http://schemas.microsoft.com/office/drawing/2014/main" id="{3C5EB976-E853-41D1-865E-2A41E00627F3}"/>
              </a:ext>
            </a:extLst>
          </p:cNvPr>
          <p:cNvSpPr txBox="1">
            <a:spLocks noChangeArrowheads="1"/>
          </p:cNvSpPr>
          <p:nvPr/>
        </p:nvSpPr>
        <p:spPr bwMode="auto">
          <a:xfrm>
            <a:off x="2204353" y="4885191"/>
            <a:ext cx="2264734" cy="3917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a:r>
              <a:rPr lang="en-GB" altLang="en-US" sz="1600" dirty="0">
                <a:solidFill>
                  <a:srgbClr val="000000"/>
                </a:solidFill>
                <a:latin typeface="Arial" panose="020B0604020202020204" pitchFamily="34" charset="0"/>
              </a:rPr>
              <a:t>Equipment </a:t>
            </a:r>
            <a:endParaRPr lang="en-US" altLang="en-US" dirty="0">
              <a:latin typeface="Arial" panose="020B0604020202020204" pitchFamily="34" charset="0"/>
            </a:endParaRPr>
          </a:p>
        </p:txBody>
      </p:sp>
      <p:pic>
        <p:nvPicPr>
          <p:cNvPr id="24" name="Picture 23" descr="A close up of a plate of food&#10;&#10;Description automatically generated">
            <a:extLst>
              <a:ext uri="{FF2B5EF4-FFF2-40B4-BE49-F238E27FC236}">
                <a16:creationId xmlns="" xmlns:a16="http://schemas.microsoft.com/office/drawing/2014/main" id="{FAEFBF1B-8292-4303-A00B-9F2C50448AA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94066" y="2316348"/>
            <a:ext cx="1208148" cy="10806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8BC6528-E791-4DDC-ADA5-7F35863CB796}"/>
              </a:ext>
            </a:extLst>
          </p:cNvPr>
          <p:cNvSpPr txBox="1">
            <a:spLocks/>
          </p:cNvSpPr>
          <p:nvPr/>
        </p:nvSpPr>
        <p:spPr>
          <a:xfrm>
            <a:off x="0" y="-172245"/>
            <a:ext cx="9604375" cy="10493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t>Food Safety</a:t>
            </a:r>
          </a:p>
        </p:txBody>
      </p:sp>
      <p:sp>
        <p:nvSpPr>
          <p:cNvPr id="6" name="TextBox 5">
            <a:extLst>
              <a:ext uri="{FF2B5EF4-FFF2-40B4-BE49-F238E27FC236}">
                <a16:creationId xmlns="" xmlns:a16="http://schemas.microsoft.com/office/drawing/2014/main" id="{F0DC1D54-E579-4311-94F7-274D3EDB9DF0}"/>
              </a:ext>
            </a:extLst>
          </p:cNvPr>
          <p:cNvSpPr txBox="1"/>
          <p:nvPr/>
        </p:nvSpPr>
        <p:spPr>
          <a:xfrm>
            <a:off x="0" y="1182231"/>
            <a:ext cx="12478416" cy="4832092"/>
          </a:xfrm>
          <a:prstGeom prst="rect">
            <a:avLst/>
          </a:prstGeom>
          <a:noFill/>
        </p:spPr>
        <p:txBody>
          <a:bodyPr wrap="none" rtlCol="0">
            <a:spAutoFit/>
          </a:bodyPr>
          <a:lstStyle/>
          <a:p>
            <a:r>
              <a:rPr lang="en-GB" sz="2800" b="1" dirty="0"/>
              <a:t>Food safety is all about how food is prepare, served, stored and handled. </a:t>
            </a:r>
          </a:p>
          <a:p>
            <a:r>
              <a:rPr lang="en-GB" sz="2800" b="1" dirty="0"/>
              <a:t>It is about keeping yourself, your equipment and your work space clean. </a:t>
            </a:r>
          </a:p>
          <a:p>
            <a:r>
              <a:rPr lang="en-GB" sz="2800" dirty="0"/>
              <a:t>However, it is not as simple as cleanliness. Poor hygiene practices can lead </a:t>
            </a:r>
          </a:p>
          <a:p>
            <a:r>
              <a:rPr lang="en-GB" sz="2800" dirty="0"/>
              <a:t>to food poisoning even in a clean environment.</a:t>
            </a:r>
          </a:p>
          <a:p>
            <a:endParaRPr lang="en-GB" sz="2800" dirty="0"/>
          </a:p>
          <a:p>
            <a:r>
              <a:rPr lang="en-GB" sz="2800" dirty="0"/>
              <a:t>The food standards agency suggests that food poisoning affects up to 4.5 </a:t>
            </a:r>
          </a:p>
          <a:p>
            <a:r>
              <a:rPr lang="en-GB" sz="2800" dirty="0"/>
              <a:t>million people every year. Many mild cases go unreported so the exact </a:t>
            </a:r>
          </a:p>
          <a:p>
            <a:r>
              <a:rPr lang="en-GB" sz="2800" dirty="0"/>
              <a:t>number is unknown. Approximately 40 people die of food poisoning every</a:t>
            </a:r>
          </a:p>
          <a:p>
            <a:r>
              <a:rPr lang="en-GB" sz="2800" dirty="0"/>
              <a:t>year. These tend to be people in the high risk category; the young, the elderly </a:t>
            </a:r>
          </a:p>
          <a:p>
            <a:r>
              <a:rPr lang="en-GB" sz="2800" dirty="0"/>
              <a:t>and the ill. </a:t>
            </a:r>
          </a:p>
          <a:p>
            <a:endParaRPr lang="en-GB" sz="2800" dirty="0"/>
          </a:p>
        </p:txBody>
      </p:sp>
    </p:spTree>
    <p:extLst>
      <p:ext uri="{BB962C8B-B14F-4D97-AF65-F5344CB8AC3E}">
        <p14:creationId xmlns:p14="http://schemas.microsoft.com/office/powerpoint/2010/main" val="3110805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9535884" y="0"/>
            <a:ext cx="2656112" cy="50048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Learning objectives</a:t>
            </a:r>
          </a:p>
        </p:txBody>
      </p:sp>
      <p:graphicFrame>
        <p:nvGraphicFramePr>
          <p:cNvPr id="3" name="Table 3"/>
          <p:cNvGraphicFramePr>
            <a:graphicFrameLocks noGrp="1"/>
          </p:cNvGraphicFramePr>
          <p:nvPr>
            <p:extLst>
              <p:ext uri="{D42A27DB-BD31-4B8C-83A1-F6EECF244321}">
                <p14:modId xmlns:p14="http://schemas.microsoft.com/office/powerpoint/2010/main" val="60501956"/>
              </p:ext>
            </p:extLst>
          </p:nvPr>
        </p:nvGraphicFramePr>
        <p:xfrm>
          <a:off x="889664" y="1365855"/>
          <a:ext cx="10173077" cy="3209712"/>
        </p:xfrm>
        <a:graphic>
          <a:graphicData uri="http://schemas.openxmlformats.org/drawingml/2006/table">
            <a:tbl>
              <a:tblPr>
                <a:effectLst/>
              </a:tblPr>
              <a:tblGrid>
                <a:gridCol w="10173077">
                  <a:extLst>
                    <a:ext uri="{9D8B030D-6E8A-4147-A177-3AD203B41FA5}">
                      <a16:colId xmlns="" xmlns:a16="http://schemas.microsoft.com/office/drawing/2014/main" val="3977649723"/>
                    </a:ext>
                  </a:extLst>
                </a:gridCol>
              </a:tblGrid>
              <a:tr h="645825">
                <a:tc>
                  <a:txBody>
                    <a:bodyPr/>
                    <a:lstStyle/>
                    <a:p>
                      <a:pPr lvl="0">
                        <a:lnSpc>
                          <a:spcPct val="115000"/>
                        </a:lnSpc>
                        <a:spcAft>
                          <a:spcPts val="0"/>
                        </a:spcAft>
                      </a:pPr>
                      <a:r>
                        <a:rPr lang="en-GB" sz="1800" b="1">
                          <a:latin typeface="Calibri"/>
                          <a:ea typeface="Calibri" pitchFamily="34"/>
                          <a:cs typeface="Times New Roman" pitchFamily="18"/>
                        </a:rPr>
                        <a:t>Success Criteria:</a:t>
                      </a:r>
                      <a:endParaRPr lang="en-GB" sz="1600" b="1">
                        <a:latin typeface="Calibri"/>
                        <a:ea typeface="Calibri" pitchFamily="34"/>
                        <a:cs typeface="Times New Roman" pitchFamily="18"/>
                      </a:endParaRPr>
                    </a:p>
                  </a:txBody>
                  <a:tcPr marL="119393" marR="119393" marT="59701" marB="59701">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792841927"/>
                  </a:ext>
                </a:extLst>
              </a:tr>
              <a:tr h="457200">
                <a:tc>
                  <a:txBody>
                    <a:bodyPr/>
                    <a:lstStyle/>
                    <a:p>
                      <a:r>
                        <a:rPr lang="en-GB" sz="1800" dirty="0"/>
                        <a:t>Create a mood board that will inspire you in you in ready made meals. </a:t>
                      </a: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306498935"/>
                  </a:ext>
                </a:extLst>
              </a:tr>
              <a:tr h="391884">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Good</a:t>
                      </a:r>
                    </a:p>
                    <a:p>
                      <a:pPr marL="0" marR="0" lvl="0" indent="0" algn="l" rtl="0">
                        <a:lnSpc>
                          <a:spcPct val="115000"/>
                        </a:lnSpc>
                        <a:spcBef>
                          <a:spcPts val="0"/>
                        </a:spcBef>
                        <a:spcAft>
                          <a:spcPts val="600"/>
                        </a:spcAft>
                        <a:buNone/>
                      </a:pPr>
                      <a:r>
                        <a:rPr lang="en-US" sz="1800" b="0" kern="1200" dirty="0">
                          <a:solidFill>
                            <a:srgbClr val="000000"/>
                          </a:solidFill>
                          <a:latin typeface="Calibri" pitchFamily="34"/>
                        </a:rPr>
                        <a:t>You have selected a range of images that meet your brief and laid them out in a creative way. </a:t>
                      </a:r>
                      <a:endParaRPr lang="en-US" sz="1800" b="0" kern="1200" baseline="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320398229"/>
                  </a:ext>
                </a:extLst>
              </a:tr>
              <a:tr h="440868">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Outstanding</a:t>
                      </a:r>
                    </a:p>
                    <a:p>
                      <a:pPr marR="0" lvl="0" indent="0" algn="l" rtl="0">
                        <a:lnSpc>
                          <a:spcPct val="115000"/>
                        </a:lnSpc>
                        <a:spcBef>
                          <a:spcPts val="0"/>
                        </a:spcBef>
                        <a:spcAft>
                          <a:spcPts val="600"/>
                        </a:spcAft>
                      </a:pPr>
                      <a:r>
                        <a:rPr lang="en-US" sz="1800" b="0" kern="1200" dirty="0">
                          <a:solidFill>
                            <a:srgbClr val="000000"/>
                          </a:solidFill>
                          <a:latin typeface="Calibri" pitchFamily="34"/>
                        </a:rPr>
                        <a:t>You</a:t>
                      </a:r>
                      <a:r>
                        <a:rPr lang="en-US" sz="1800" b="0" kern="1200" baseline="0" dirty="0">
                          <a:solidFill>
                            <a:srgbClr val="000000"/>
                          </a:solidFill>
                          <a:latin typeface="Calibri" pitchFamily="34"/>
                        </a:rPr>
                        <a:t> have annotated your chosen images. Commenting on </a:t>
                      </a:r>
                      <a:r>
                        <a:rPr lang="en-US" sz="1800" b="0" kern="1200" baseline="0" dirty="0" err="1">
                          <a:solidFill>
                            <a:srgbClr val="000000"/>
                          </a:solidFill>
                          <a:latin typeface="Calibri" pitchFamily="34"/>
                        </a:rPr>
                        <a:t>colour</a:t>
                      </a:r>
                      <a:r>
                        <a:rPr lang="en-US" sz="1800" b="0" kern="1200" baseline="0" dirty="0">
                          <a:solidFill>
                            <a:srgbClr val="000000"/>
                          </a:solidFill>
                          <a:latin typeface="Calibri" pitchFamily="34"/>
                        </a:rPr>
                        <a:t>, texture, theme, quality and presentation. </a:t>
                      </a:r>
                      <a:endParaRPr lang="en-US" sz="1800" b="0" kern="120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574613034"/>
                  </a:ext>
                </a:extLst>
              </a:tr>
              <a:tr h="710443">
                <a:tc>
                  <a:txBody>
                    <a:bodyPr/>
                    <a:lstStyle/>
                    <a:p>
                      <a:pPr lvl="0">
                        <a:lnSpc>
                          <a:spcPct val="115000"/>
                        </a:lnSpc>
                        <a:spcAft>
                          <a:spcPts val="0"/>
                        </a:spcAft>
                      </a:pPr>
                      <a:r>
                        <a:rPr lang="en-GB" sz="1800" b="1" dirty="0">
                          <a:latin typeface="Calibri" pitchFamily="34"/>
                          <a:ea typeface="Calibri" pitchFamily="34"/>
                          <a:cs typeface="Times New Roman" pitchFamily="18"/>
                        </a:rPr>
                        <a:t>SMSC Focus:</a:t>
                      </a:r>
                    </a:p>
                    <a:p>
                      <a:pPr lvl="0">
                        <a:lnSpc>
                          <a:spcPct val="115000"/>
                        </a:lnSpc>
                        <a:spcAft>
                          <a:spcPts val="0"/>
                        </a:spcAft>
                      </a:pPr>
                      <a:r>
                        <a:rPr lang="en-GB" sz="1800" b="0" baseline="0" dirty="0">
                          <a:latin typeface="Calibri" pitchFamily="34"/>
                          <a:ea typeface="Calibri" pitchFamily="34"/>
                          <a:cs typeface="Times New Roman" pitchFamily="18"/>
                        </a:rPr>
                        <a:t>Presentation and sensory appeal.</a:t>
                      </a:r>
                      <a:endParaRPr lang="en-GB" sz="1600" b="0" dirty="0">
                        <a:latin typeface="Calibri" pitchFamily="34"/>
                        <a:ea typeface="Calibri" pitchFamily="34"/>
                        <a:cs typeface="Times New Roman" pitchFamily="18"/>
                      </a:endParaRPr>
                    </a:p>
                  </a:txBody>
                  <a:tcPr marL="89538" marR="89538" marT="1657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2938789746"/>
                  </a:ext>
                </a:extLst>
              </a:tr>
            </a:tbl>
          </a:graphicData>
        </a:graphic>
      </p:graphicFrame>
      <p:sp>
        <p:nvSpPr>
          <p:cNvPr id="4" name="TextBox 7"/>
          <p:cNvSpPr txBox="1"/>
          <p:nvPr/>
        </p:nvSpPr>
        <p:spPr>
          <a:xfrm>
            <a:off x="0" y="-37609"/>
            <a:ext cx="6859892"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dirty="0">
                <a:solidFill>
                  <a:srgbClr val="000000"/>
                </a:solidFill>
                <a:uFillTx/>
                <a:latin typeface="Calibri" pitchFamily="34"/>
              </a:rPr>
              <a:t>Today’s learning objectives</a:t>
            </a:r>
          </a:p>
        </p:txBody>
      </p:sp>
      <p:sp>
        <p:nvSpPr>
          <p:cNvPr id="6" name="Rectangle 5">
            <a:extLst>
              <a:ext uri="{FF2B5EF4-FFF2-40B4-BE49-F238E27FC236}">
                <a16:creationId xmlns="" xmlns:a16="http://schemas.microsoft.com/office/drawing/2014/main" id="{BD06D197-59AF-42FA-96A3-C1177869D213}"/>
              </a:ext>
            </a:extLst>
          </p:cNvPr>
          <p:cNvSpPr/>
          <p:nvPr/>
        </p:nvSpPr>
        <p:spPr>
          <a:xfrm>
            <a:off x="763892" y="4549676"/>
            <a:ext cx="6096000" cy="1477328"/>
          </a:xfrm>
          <a:prstGeom prst="rect">
            <a:avLst/>
          </a:prstGeom>
        </p:spPr>
        <p:txBody>
          <a:bodyPr>
            <a:spAutoFit/>
          </a:bodyPr>
          <a:lstStyle/>
          <a:p>
            <a:r>
              <a:rPr lang="en-GB" dirty="0"/>
              <a:t>Pizza</a:t>
            </a:r>
          </a:p>
          <a:p>
            <a:r>
              <a:rPr lang="en-GB" dirty="0"/>
              <a:t>Curry</a:t>
            </a:r>
          </a:p>
          <a:p>
            <a:r>
              <a:rPr lang="en-GB" dirty="0"/>
              <a:t>Puff pastry pie or pasty</a:t>
            </a:r>
          </a:p>
          <a:p>
            <a:r>
              <a:rPr lang="en-GB" dirty="0"/>
              <a:t>Chicken nuggets</a:t>
            </a:r>
          </a:p>
          <a:p>
            <a:endParaRPr lang="en-GB" dirty="0"/>
          </a:p>
        </p:txBody>
      </p:sp>
      <p:sp>
        <p:nvSpPr>
          <p:cNvPr id="5" name="Rectangle 4">
            <a:extLst>
              <a:ext uri="{FF2B5EF4-FFF2-40B4-BE49-F238E27FC236}">
                <a16:creationId xmlns="" xmlns:a16="http://schemas.microsoft.com/office/drawing/2014/main" id="{2086CD43-81FD-418A-B8C6-CCD2CF93A2C6}"/>
              </a:ext>
            </a:extLst>
          </p:cNvPr>
          <p:cNvSpPr/>
          <p:nvPr/>
        </p:nvSpPr>
        <p:spPr>
          <a:xfrm>
            <a:off x="3697356" y="4575567"/>
            <a:ext cx="6096000" cy="1200329"/>
          </a:xfrm>
          <a:prstGeom prst="rect">
            <a:avLst/>
          </a:prstGeom>
        </p:spPr>
        <p:txBody>
          <a:bodyPr>
            <a:spAutoFit/>
          </a:bodyPr>
          <a:lstStyle/>
          <a:p>
            <a:r>
              <a:rPr lang="en-GB" dirty="0"/>
              <a:t>Fish Fingers</a:t>
            </a:r>
          </a:p>
          <a:p>
            <a:r>
              <a:rPr lang="en-GB" dirty="0"/>
              <a:t>Spaghetti Bolognese</a:t>
            </a:r>
          </a:p>
          <a:p>
            <a:r>
              <a:rPr lang="en-GB" dirty="0"/>
              <a:t>Sausage roll</a:t>
            </a:r>
          </a:p>
          <a:p>
            <a:r>
              <a:rPr lang="en-GB" dirty="0"/>
              <a:t>Fajita </a:t>
            </a:r>
          </a:p>
        </p:txBody>
      </p:sp>
    </p:spTree>
    <p:extLst>
      <p:ext uri="{BB962C8B-B14F-4D97-AF65-F5344CB8AC3E}">
        <p14:creationId xmlns:p14="http://schemas.microsoft.com/office/powerpoint/2010/main" val="41411266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2556277" cy="523220"/>
          </a:xfrm>
          <a:prstGeom prst="rect">
            <a:avLst/>
          </a:prstGeom>
          <a:noFill/>
        </p:spPr>
        <p:txBody>
          <a:bodyPr wrap="none" rtlCol="0">
            <a:spAutoFit/>
          </a:bodyPr>
          <a:lstStyle/>
          <a:p>
            <a:r>
              <a:rPr lang="en-GB" sz="2800" dirty="0"/>
              <a:t>Lesson thirteen </a:t>
            </a:r>
          </a:p>
        </p:txBody>
      </p:sp>
    </p:spTree>
    <p:extLst>
      <p:ext uri="{BB962C8B-B14F-4D97-AF65-F5344CB8AC3E}">
        <p14:creationId xmlns:p14="http://schemas.microsoft.com/office/powerpoint/2010/main" val="4495651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502" y="1187276"/>
            <a:ext cx="6322651" cy="5447384"/>
          </a:xfrm>
          <a:prstGeom prst="rect">
            <a:avLst/>
          </a:prstGeom>
        </p:spPr>
      </p:pic>
      <p:sp>
        <p:nvSpPr>
          <p:cNvPr id="4" name="Title 1"/>
          <p:cNvSpPr txBox="1">
            <a:spLocks/>
          </p:cNvSpPr>
          <p:nvPr/>
        </p:nvSpPr>
        <p:spPr>
          <a:xfrm>
            <a:off x="0" y="662608"/>
            <a:ext cx="12727459" cy="1049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dirty="0"/>
              <a:t>Where does each ingredient sit on the </a:t>
            </a:r>
            <a:r>
              <a:rPr lang="en-GB" dirty="0" err="1"/>
              <a:t>eatwell</a:t>
            </a:r>
            <a:r>
              <a:rPr lang="en-GB" dirty="0"/>
              <a:t> guide</a:t>
            </a:r>
          </a:p>
        </p:txBody>
      </p:sp>
      <p:sp>
        <p:nvSpPr>
          <p:cNvPr id="5" name="Rectangle: Rounded Corners 4"/>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Do Now</a:t>
            </a:r>
          </a:p>
        </p:txBody>
      </p:sp>
      <p:pic>
        <p:nvPicPr>
          <p:cNvPr id="6" name="Picture 5">
            <a:extLst>
              <a:ext uri="{FF2B5EF4-FFF2-40B4-BE49-F238E27FC236}">
                <a16:creationId xmlns="" xmlns:a16="http://schemas.microsoft.com/office/drawing/2014/main" id="{C0F051DB-AE85-4B2E-AF00-FFAC24F1D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301" y="2374969"/>
            <a:ext cx="3986884" cy="2667483"/>
          </a:xfrm>
          <a:prstGeom prst="rect">
            <a:avLst/>
          </a:prstGeom>
        </p:spPr>
      </p:pic>
    </p:spTree>
    <p:extLst>
      <p:ext uri="{BB962C8B-B14F-4D97-AF65-F5344CB8AC3E}">
        <p14:creationId xmlns:p14="http://schemas.microsoft.com/office/powerpoint/2010/main" val="12235537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25037129"/>
              </p:ext>
            </p:extLst>
          </p:nvPr>
        </p:nvGraphicFramePr>
        <p:xfrm>
          <a:off x="265043" y="243167"/>
          <a:ext cx="11582400" cy="5328592"/>
        </p:xfrm>
        <a:graphic>
          <a:graphicData uri="http://schemas.openxmlformats.org/drawingml/2006/table">
            <a:tbl>
              <a:tblPr firstRow="1" bandRow="1">
                <a:tableStyleId>{5940675A-B579-460E-94D1-54222C63F5DA}</a:tableStyleId>
              </a:tblPr>
              <a:tblGrid>
                <a:gridCol w="5791200">
                  <a:extLst>
                    <a:ext uri="{9D8B030D-6E8A-4147-A177-3AD203B41FA5}">
                      <a16:colId xmlns="" xmlns:a16="http://schemas.microsoft.com/office/drawing/2014/main" val="20000"/>
                    </a:ext>
                  </a:extLst>
                </a:gridCol>
                <a:gridCol w="5791200">
                  <a:extLst>
                    <a:ext uri="{9D8B030D-6E8A-4147-A177-3AD203B41FA5}">
                      <a16:colId xmlns="" xmlns:a16="http://schemas.microsoft.com/office/drawing/2014/main" val="20001"/>
                    </a:ext>
                  </a:extLst>
                </a:gridCol>
              </a:tblGrid>
              <a:tr h="2664296">
                <a:tc>
                  <a:txBody>
                    <a:bodyPr/>
                    <a:lstStyle/>
                    <a:p>
                      <a:r>
                        <a:rPr lang="en-GB" dirty="0"/>
                        <a:t>1.  What is a ready meal?</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dirty="0"/>
                        <a:t>2.  Name the 5 sections of the eat well guide?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664296">
                <a:tc>
                  <a:txBody>
                    <a:bodyPr/>
                    <a:lstStyle/>
                    <a:p>
                      <a:r>
                        <a:rPr lang="en-GB" dirty="0"/>
                        <a:t>3.  What are the two types of carbohydrate?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dirty="0"/>
                        <a:t>4. Name a vegetable and an animal source of fat?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6" name="TextBox 5">
            <a:extLst>
              <a:ext uri="{FF2B5EF4-FFF2-40B4-BE49-F238E27FC236}">
                <a16:creationId xmlns="" xmlns:a16="http://schemas.microsoft.com/office/drawing/2014/main" id="{E1DFF648-8315-4967-9910-AA3600A3EC17}"/>
              </a:ext>
            </a:extLst>
          </p:cNvPr>
          <p:cNvSpPr txBox="1"/>
          <p:nvPr/>
        </p:nvSpPr>
        <p:spPr>
          <a:xfrm>
            <a:off x="265042" y="6253910"/>
            <a:ext cx="11582399" cy="461665"/>
          </a:xfrm>
          <a:prstGeom prst="rect">
            <a:avLst/>
          </a:prstGeom>
          <a:ln w="47625">
            <a:prstDash val="lgDash"/>
            <a:extLst>
              <a:ext uri="{C807C97D-BFC1-408E-A445-0C87EB9F89A2}">
                <ask:lineSketchStyleProps xmlns:ask="http://schemas.microsoft.com/office/drawing/2018/sketchyshapes" xmlns="" sd="1219033472">
                  <a:custGeom>
                    <a:avLst/>
                    <a:gdLst>
                      <a:gd name="connsiteX0" fmla="*/ 0 w 5861154"/>
                      <a:gd name="connsiteY0" fmla="*/ 0 h 534935"/>
                      <a:gd name="connsiteX1" fmla="*/ 586115 w 5861154"/>
                      <a:gd name="connsiteY1" fmla="*/ 0 h 534935"/>
                      <a:gd name="connsiteX2" fmla="*/ 1172231 w 5861154"/>
                      <a:gd name="connsiteY2" fmla="*/ 0 h 534935"/>
                      <a:gd name="connsiteX3" fmla="*/ 1758346 w 5861154"/>
                      <a:gd name="connsiteY3" fmla="*/ 0 h 534935"/>
                      <a:gd name="connsiteX4" fmla="*/ 2461685 w 5861154"/>
                      <a:gd name="connsiteY4" fmla="*/ 0 h 534935"/>
                      <a:gd name="connsiteX5" fmla="*/ 3106412 w 5861154"/>
                      <a:gd name="connsiteY5" fmla="*/ 0 h 534935"/>
                      <a:gd name="connsiteX6" fmla="*/ 3516692 w 5861154"/>
                      <a:gd name="connsiteY6" fmla="*/ 0 h 534935"/>
                      <a:gd name="connsiteX7" fmla="*/ 4044196 w 5861154"/>
                      <a:gd name="connsiteY7" fmla="*/ 0 h 534935"/>
                      <a:gd name="connsiteX8" fmla="*/ 4747535 w 5861154"/>
                      <a:gd name="connsiteY8" fmla="*/ 0 h 534935"/>
                      <a:gd name="connsiteX9" fmla="*/ 5333650 w 5861154"/>
                      <a:gd name="connsiteY9" fmla="*/ 0 h 534935"/>
                      <a:gd name="connsiteX10" fmla="*/ 5861154 w 5861154"/>
                      <a:gd name="connsiteY10" fmla="*/ 0 h 534935"/>
                      <a:gd name="connsiteX11" fmla="*/ 5861154 w 5861154"/>
                      <a:gd name="connsiteY11" fmla="*/ 534935 h 534935"/>
                      <a:gd name="connsiteX12" fmla="*/ 5392262 w 5861154"/>
                      <a:gd name="connsiteY12" fmla="*/ 534935 h 534935"/>
                      <a:gd name="connsiteX13" fmla="*/ 4688923 w 5861154"/>
                      <a:gd name="connsiteY13" fmla="*/ 534935 h 534935"/>
                      <a:gd name="connsiteX14" fmla="*/ 4220031 w 5861154"/>
                      <a:gd name="connsiteY14" fmla="*/ 534935 h 534935"/>
                      <a:gd name="connsiteX15" fmla="*/ 3809750 w 5861154"/>
                      <a:gd name="connsiteY15" fmla="*/ 534935 h 534935"/>
                      <a:gd name="connsiteX16" fmla="*/ 3399469 w 5861154"/>
                      <a:gd name="connsiteY16" fmla="*/ 534935 h 534935"/>
                      <a:gd name="connsiteX17" fmla="*/ 2754742 w 5861154"/>
                      <a:gd name="connsiteY17" fmla="*/ 534935 h 534935"/>
                      <a:gd name="connsiteX18" fmla="*/ 2344462 w 5861154"/>
                      <a:gd name="connsiteY18" fmla="*/ 534935 h 534935"/>
                      <a:gd name="connsiteX19" fmla="*/ 1758346 w 5861154"/>
                      <a:gd name="connsiteY19" fmla="*/ 534935 h 534935"/>
                      <a:gd name="connsiteX20" fmla="*/ 1289454 w 5861154"/>
                      <a:gd name="connsiteY20" fmla="*/ 534935 h 534935"/>
                      <a:gd name="connsiteX21" fmla="*/ 703338 w 5861154"/>
                      <a:gd name="connsiteY21" fmla="*/ 534935 h 534935"/>
                      <a:gd name="connsiteX22" fmla="*/ 0 w 5861154"/>
                      <a:gd name="connsiteY22" fmla="*/ 534935 h 534935"/>
                      <a:gd name="connsiteX23" fmla="*/ 0 w 5861154"/>
                      <a:gd name="connsiteY23" fmla="*/ 0 h 53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61154" h="534935" fill="none" extrusionOk="0">
                        <a:moveTo>
                          <a:pt x="0" y="0"/>
                        </a:moveTo>
                        <a:cubicBezTo>
                          <a:pt x="141372" y="-27973"/>
                          <a:pt x="361935" y="28565"/>
                          <a:pt x="586115" y="0"/>
                        </a:cubicBezTo>
                        <a:cubicBezTo>
                          <a:pt x="810295" y="-28565"/>
                          <a:pt x="977926" y="51757"/>
                          <a:pt x="1172231" y="0"/>
                        </a:cubicBezTo>
                        <a:cubicBezTo>
                          <a:pt x="1366536" y="-51757"/>
                          <a:pt x="1611232" y="27217"/>
                          <a:pt x="1758346" y="0"/>
                        </a:cubicBezTo>
                        <a:cubicBezTo>
                          <a:pt x="1905460" y="-27217"/>
                          <a:pt x="2234623" y="59669"/>
                          <a:pt x="2461685" y="0"/>
                        </a:cubicBezTo>
                        <a:cubicBezTo>
                          <a:pt x="2688747" y="-59669"/>
                          <a:pt x="2824828" y="24026"/>
                          <a:pt x="3106412" y="0"/>
                        </a:cubicBezTo>
                        <a:cubicBezTo>
                          <a:pt x="3387996" y="-24026"/>
                          <a:pt x="3411690" y="16364"/>
                          <a:pt x="3516692" y="0"/>
                        </a:cubicBezTo>
                        <a:cubicBezTo>
                          <a:pt x="3621694" y="-16364"/>
                          <a:pt x="3859844" y="40843"/>
                          <a:pt x="4044196" y="0"/>
                        </a:cubicBezTo>
                        <a:cubicBezTo>
                          <a:pt x="4228548" y="-40843"/>
                          <a:pt x="4506155" y="68127"/>
                          <a:pt x="4747535" y="0"/>
                        </a:cubicBezTo>
                        <a:cubicBezTo>
                          <a:pt x="4988915" y="-68127"/>
                          <a:pt x="5191432" y="46491"/>
                          <a:pt x="5333650" y="0"/>
                        </a:cubicBezTo>
                        <a:cubicBezTo>
                          <a:pt x="5475869" y="-46491"/>
                          <a:pt x="5612046" y="20980"/>
                          <a:pt x="5861154" y="0"/>
                        </a:cubicBezTo>
                        <a:cubicBezTo>
                          <a:pt x="5870026" y="219859"/>
                          <a:pt x="5845536" y="287804"/>
                          <a:pt x="5861154" y="534935"/>
                        </a:cubicBezTo>
                        <a:cubicBezTo>
                          <a:pt x="5694611" y="585393"/>
                          <a:pt x="5586710" y="494246"/>
                          <a:pt x="5392262" y="534935"/>
                        </a:cubicBezTo>
                        <a:cubicBezTo>
                          <a:pt x="5197814" y="575624"/>
                          <a:pt x="5017500" y="452951"/>
                          <a:pt x="4688923" y="534935"/>
                        </a:cubicBezTo>
                        <a:cubicBezTo>
                          <a:pt x="4360346" y="616919"/>
                          <a:pt x="4386019" y="512704"/>
                          <a:pt x="4220031" y="534935"/>
                        </a:cubicBezTo>
                        <a:cubicBezTo>
                          <a:pt x="4054043" y="557166"/>
                          <a:pt x="3907947" y="490075"/>
                          <a:pt x="3809750" y="534935"/>
                        </a:cubicBezTo>
                        <a:cubicBezTo>
                          <a:pt x="3711553" y="579795"/>
                          <a:pt x="3546499" y="502933"/>
                          <a:pt x="3399469" y="534935"/>
                        </a:cubicBezTo>
                        <a:cubicBezTo>
                          <a:pt x="3252439" y="566937"/>
                          <a:pt x="3051804" y="486034"/>
                          <a:pt x="2754742" y="534935"/>
                        </a:cubicBezTo>
                        <a:cubicBezTo>
                          <a:pt x="2457680" y="583836"/>
                          <a:pt x="2488329" y="486645"/>
                          <a:pt x="2344462" y="534935"/>
                        </a:cubicBezTo>
                        <a:cubicBezTo>
                          <a:pt x="2200595" y="583225"/>
                          <a:pt x="1950793" y="479165"/>
                          <a:pt x="1758346" y="534935"/>
                        </a:cubicBezTo>
                        <a:cubicBezTo>
                          <a:pt x="1565899" y="590705"/>
                          <a:pt x="1497024" y="507129"/>
                          <a:pt x="1289454" y="534935"/>
                        </a:cubicBezTo>
                        <a:cubicBezTo>
                          <a:pt x="1081884" y="562741"/>
                          <a:pt x="926087" y="469831"/>
                          <a:pt x="703338" y="534935"/>
                        </a:cubicBezTo>
                        <a:cubicBezTo>
                          <a:pt x="480589" y="600039"/>
                          <a:pt x="202105" y="497990"/>
                          <a:pt x="0" y="534935"/>
                        </a:cubicBezTo>
                        <a:cubicBezTo>
                          <a:pt x="-1227" y="336576"/>
                          <a:pt x="27156" y="212255"/>
                          <a:pt x="0" y="0"/>
                        </a:cubicBezTo>
                        <a:close/>
                      </a:path>
                      <a:path w="5861154" h="534935" stroke="0" extrusionOk="0">
                        <a:moveTo>
                          <a:pt x="0" y="0"/>
                        </a:moveTo>
                        <a:cubicBezTo>
                          <a:pt x="193801" y="-19927"/>
                          <a:pt x="322767" y="24285"/>
                          <a:pt x="527504" y="0"/>
                        </a:cubicBezTo>
                        <a:cubicBezTo>
                          <a:pt x="732241" y="-24285"/>
                          <a:pt x="762961" y="44726"/>
                          <a:pt x="937785" y="0"/>
                        </a:cubicBezTo>
                        <a:cubicBezTo>
                          <a:pt x="1112609" y="-44726"/>
                          <a:pt x="1393444" y="32296"/>
                          <a:pt x="1641123" y="0"/>
                        </a:cubicBezTo>
                        <a:cubicBezTo>
                          <a:pt x="1888802" y="-32296"/>
                          <a:pt x="1923918" y="55332"/>
                          <a:pt x="2168627" y="0"/>
                        </a:cubicBezTo>
                        <a:cubicBezTo>
                          <a:pt x="2413336" y="-55332"/>
                          <a:pt x="2450200" y="15797"/>
                          <a:pt x="2696131" y="0"/>
                        </a:cubicBezTo>
                        <a:cubicBezTo>
                          <a:pt x="2942062" y="-15797"/>
                          <a:pt x="3049230" y="37367"/>
                          <a:pt x="3399469" y="0"/>
                        </a:cubicBezTo>
                        <a:cubicBezTo>
                          <a:pt x="3749708" y="-37367"/>
                          <a:pt x="3739713" y="35065"/>
                          <a:pt x="3868362" y="0"/>
                        </a:cubicBezTo>
                        <a:cubicBezTo>
                          <a:pt x="3997011" y="-35065"/>
                          <a:pt x="4411363" y="57584"/>
                          <a:pt x="4571700" y="0"/>
                        </a:cubicBezTo>
                        <a:cubicBezTo>
                          <a:pt x="4732037" y="-57584"/>
                          <a:pt x="5078083" y="73980"/>
                          <a:pt x="5275039" y="0"/>
                        </a:cubicBezTo>
                        <a:cubicBezTo>
                          <a:pt x="5471995" y="-73980"/>
                          <a:pt x="5701344" y="27143"/>
                          <a:pt x="5861154" y="0"/>
                        </a:cubicBezTo>
                        <a:cubicBezTo>
                          <a:pt x="5914841" y="128864"/>
                          <a:pt x="5838670" y="427409"/>
                          <a:pt x="5861154" y="534935"/>
                        </a:cubicBezTo>
                        <a:cubicBezTo>
                          <a:pt x="5603089" y="570183"/>
                          <a:pt x="5503600" y="501127"/>
                          <a:pt x="5216427" y="534935"/>
                        </a:cubicBezTo>
                        <a:cubicBezTo>
                          <a:pt x="4929254" y="568743"/>
                          <a:pt x="4749953" y="493655"/>
                          <a:pt x="4513089" y="534935"/>
                        </a:cubicBezTo>
                        <a:cubicBezTo>
                          <a:pt x="4276225" y="576215"/>
                          <a:pt x="4100266" y="499085"/>
                          <a:pt x="3809750" y="534935"/>
                        </a:cubicBezTo>
                        <a:cubicBezTo>
                          <a:pt x="3519234" y="570785"/>
                          <a:pt x="3523497" y="488683"/>
                          <a:pt x="3340858" y="534935"/>
                        </a:cubicBezTo>
                        <a:cubicBezTo>
                          <a:pt x="3158219" y="581187"/>
                          <a:pt x="2907946" y="502288"/>
                          <a:pt x="2754742" y="534935"/>
                        </a:cubicBezTo>
                        <a:cubicBezTo>
                          <a:pt x="2601538" y="567582"/>
                          <a:pt x="2240487" y="475664"/>
                          <a:pt x="2051404" y="534935"/>
                        </a:cubicBezTo>
                        <a:cubicBezTo>
                          <a:pt x="1862321" y="594206"/>
                          <a:pt x="1613385" y="470275"/>
                          <a:pt x="1465289" y="534935"/>
                        </a:cubicBezTo>
                        <a:cubicBezTo>
                          <a:pt x="1317193" y="599595"/>
                          <a:pt x="1255588" y="504446"/>
                          <a:pt x="1055008" y="534935"/>
                        </a:cubicBezTo>
                        <a:cubicBezTo>
                          <a:pt x="854428" y="565424"/>
                          <a:pt x="700744" y="508625"/>
                          <a:pt x="586115" y="534935"/>
                        </a:cubicBezTo>
                        <a:cubicBezTo>
                          <a:pt x="471486" y="561245"/>
                          <a:pt x="137904" y="477910"/>
                          <a:pt x="0" y="534935"/>
                        </a:cubicBezTo>
                        <a:cubicBezTo>
                          <a:pt x="-39153" y="275437"/>
                          <a:pt x="47687" y="173152"/>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t>Challenge 1 – what is the name given to vegetable fats on food labels?</a:t>
            </a:r>
          </a:p>
        </p:txBody>
      </p:sp>
      <p:pic>
        <p:nvPicPr>
          <p:cNvPr id="4" name="Picture 4" descr="Image result for creamy masala chicken">
            <a:extLst>
              <a:ext uri="{FF2B5EF4-FFF2-40B4-BE49-F238E27FC236}">
                <a16:creationId xmlns="" xmlns:a16="http://schemas.microsoft.com/office/drawing/2014/main" id="{6F38F1E9-9D55-4D12-8E3B-2F300DCC47E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00418" y="768626"/>
            <a:ext cx="3207686" cy="20460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Pj04387870000[1]">
            <a:extLst>
              <a:ext uri="{FF2B5EF4-FFF2-40B4-BE49-F238E27FC236}">
                <a16:creationId xmlns="" xmlns:a16="http://schemas.microsoft.com/office/drawing/2014/main" id="{ECC2B5AA-CF80-48AC-917D-63D460AFF4F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99791" y="3496849"/>
            <a:ext cx="2161349" cy="14466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Pasta2">
            <a:extLst>
              <a:ext uri="{FF2B5EF4-FFF2-40B4-BE49-F238E27FC236}">
                <a16:creationId xmlns="" xmlns:a16="http://schemas.microsoft.com/office/drawing/2014/main" id="{FD080580-B607-4F42-9042-3ACCCD0F2ED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2138" y="3409731"/>
            <a:ext cx="2404014" cy="19661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view">
            <a:extLst>
              <a:ext uri="{FF2B5EF4-FFF2-40B4-BE49-F238E27FC236}">
                <a16:creationId xmlns="" xmlns:a16="http://schemas.microsoft.com/office/drawing/2014/main" id="{B7B4B889-374E-4CAE-9FD5-AD3617D6D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2473" y="3798715"/>
            <a:ext cx="25273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75587AE7-0BA5-456B-B1BE-9C7F3CD91C0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973184" y="768626"/>
            <a:ext cx="2218398" cy="1911297"/>
          </a:xfrm>
          <a:prstGeom prst="rect">
            <a:avLst/>
          </a:prstGeom>
        </p:spPr>
      </p:pic>
    </p:spTree>
    <p:extLst>
      <p:ext uri="{BB962C8B-B14F-4D97-AF65-F5344CB8AC3E}">
        <p14:creationId xmlns:p14="http://schemas.microsoft.com/office/powerpoint/2010/main" val="18031736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Learning objectives</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extLst>
              <p:ext uri="{D42A27DB-BD31-4B8C-83A1-F6EECF244321}">
                <p14:modId xmlns:p14="http://schemas.microsoft.com/office/powerpoint/2010/main" val="2532211113"/>
              </p:ext>
            </p:extLst>
          </p:nvPr>
        </p:nvGraphicFramePr>
        <p:xfrm>
          <a:off x="1231505" y="1966086"/>
          <a:ext cx="9728990" cy="3426825"/>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547477">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57200">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design your success product to help you plan your practical assessment.</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a:t>
                      </a:r>
                      <a:r>
                        <a:rPr lang="en-US" sz="1800" b="0" kern="1200" baseline="0" dirty="0">
                          <a:ln>
                            <a:noFill/>
                          </a:ln>
                          <a:solidFill>
                            <a:srgbClr val="000000"/>
                          </a:solidFill>
                          <a:effectLst/>
                          <a:latin typeface="Calibri" panose="020F0502020204030204" pitchFamily="34" charset="0"/>
                        </a:rPr>
                        <a:t> able to design using pencil your own product.</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explain through annotation chosen ingredients through sensory words. </a:t>
                      </a:r>
                      <a:r>
                        <a:rPr lang="en-US" sz="1800" b="0" kern="1200" baseline="0" dirty="0">
                          <a:ln>
                            <a:noFill/>
                          </a:ln>
                          <a:solidFill>
                            <a:srgbClr val="000000"/>
                          </a:solidFill>
                          <a:effectLst/>
                          <a:latin typeface="Calibri" panose="020F0502020204030204" pitchFamily="34" charset="0"/>
                        </a:rPr>
                        <a:t>commenting on ingredients, their function and nutrition.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Sensory Analysis</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itle 1">
            <a:extLst>
              <a:ext uri="{FF2B5EF4-FFF2-40B4-BE49-F238E27FC236}">
                <a16:creationId xmlns="" xmlns:a16="http://schemas.microsoft.com/office/drawing/2014/main" id="{920E6C41-B154-45D0-9608-0E5A44C288C5}"/>
              </a:ext>
            </a:extLst>
          </p:cNvPr>
          <p:cNvSpPr txBox="1">
            <a:spLocks/>
          </p:cNvSpPr>
          <p:nvPr/>
        </p:nvSpPr>
        <p:spPr>
          <a:xfrm>
            <a:off x="0" y="1225826"/>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Title: Design Development </a:t>
            </a:r>
          </a:p>
        </p:txBody>
      </p:sp>
    </p:spTree>
    <p:extLst>
      <p:ext uri="{BB962C8B-B14F-4D97-AF65-F5344CB8AC3E}">
        <p14:creationId xmlns:p14="http://schemas.microsoft.com/office/powerpoint/2010/main" val="2762705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753927"/>
            <a:ext cx="12191999" cy="6985343"/>
          </a:xfrm>
        </p:spPr>
        <p:txBody>
          <a:bodyPr>
            <a:normAutofit fontScale="32500" lnSpcReduction="20000"/>
          </a:bodyPr>
          <a:lstStyle/>
          <a:p>
            <a:pPr marL="0" indent="0">
              <a:spcBef>
                <a:spcPts val="0"/>
              </a:spcBef>
              <a:spcAft>
                <a:spcPts val="600"/>
              </a:spcAft>
              <a:buNone/>
            </a:pPr>
            <a:r>
              <a:rPr lang="en-GB" sz="7400" b="1" dirty="0"/>
              <a:t>TASK: In the books you are to draw a clear and detailed image of your chosen pizza design, and annotate it clearly to show the ingredients used. </a:t>
            </a:r>
          </a:p>
          <a:p>
            <a:pPr marL="0" indent="0">
              <a:spcBef>
                <a:spcPts val="0"/>
              </a:spcBef>
              <a:spcAft>
                <a:spcPts val="600"/>
              </a:spcAft>
              <a:buNone/>
            </a:pPr>
            <a:r>
              <a:rPr lang="en-GB" sz="7400" b="1" dirty="0"/>
              <a:t>This includes:</a:t>
            </a:r>
          </a:p>
          <a:p>
            <a:pPr marL="0" indent="0">
              <a:spcBef>
                <a:spcPts val="0"/>
              </a:spcBef>
              <a:spcAft>
                <a:spcPts val="600"/>
              </a:spcAft>
              <a:buNone/>
            </a:pPr>
            <a:r>
              <a:rPr lang="en-GB" sz="7400" b="1" dirty="0">
                <a:solidFill>
                  <a:srgbClr val="FE6262"/>
                </a:solidFill>
              </a:rPr>
              <a:t>Dough type</a:t>
            </a:r>
            <a:r>
              <a:rPr lang="en-GB" sz="7400" b="1" dirty="0"/>
              <a:t> – shape, crust, flavour and colour. </a:t>
            </a:r>
          </a:p>
          <a:p>
            <a:pPr marL="0" indent="0">
              <a:spcBef>
                <a:spcPts val="0"/>
              </a:spcBef>
              <a:spcAft>
                <a:spcPts val="600"/>
              </a:spcAft>
              <a:buNone/>
            </a:pPr>
            <a:r>
              <a:rPr lang="en-GB" sz="7400" b="1" dirty="0">
                <a:solidFill>
                  <a:srgbClr val="FE6262"/>
                </a:solidFill>
              </a:rPr>
              <a:t>Toppings </a:t>
            </a:r>
            <a:r>
              <a:rPr lang="en-GB" sz="7400" b="1" dirty="0"/>
              <a:t>– types of fillings or topping.</a:t>
            </a:r>
          </a:p>
          <a:p>
            <a:pPr marL="0" indent="0">
              <a:spcBef>
                <a:spcPts val="0"/>
              </a:spcBef>
              <a:spcAft>
                <a:spcPts val="600"/>
              </a:spcAft>
              <a:buNone/>
            </a:pPr>
            <a:r>
              <a:rPr lang="en-GB" sz="7400" b="1" dirty="0">
                <a:solidFill>
                  <a:srgbClr val="FE6262"/>
                </a:solidFill>
              </a:rPr>
              <a:t>Sauce -  </a:t>
            </a:r>
            <a:r>
              <a:rPr lang="en-GB" sz="7400" b="1" dirty="0"/>
              <a:t>types of sauce, colour, textures and flavours</a:t>
            </a:r>
            <a:endParaRPr lang="en-GB" sz="7400" b="1" dirty="0">
              <a:solidFill>
                <a:srgbClr val="FE6262"/>
              </a:solidFill>
            </a:endParaRPr>
          </a:p>
          <a:p>
            <a:pPr marL="0" indent="0">
              <a:spcBef>
                <a:spcPts val="0"/>
              </a:spcBef>
              <a:spcAft>
                <a:spcPts val="600"/>
              </a:spcAft>
              <a:buNone/>
            </a:pPr>
            <a:r>
              <a:rPr lang="en-GB" sz="7400" b="1" dirty="0">
                <a:solidFill>
                  <a:srgbClr val="FE6262"/>
                </a:solidFill>
              </a:rPr>
              <a:t>Presentation</a:t>
            </a:r>
            <a:r>
              <a:rPr lang="en-GB" sz="7400" b="1" dirty="0"/>
              <a:t> – How you will chose to present your pizza. </a:t>
            </a:r>
          </a:p>
          <a:p>
            <a:r>
              <a:rPr lang="en-GB" sz="7400" b="1" dirty="0"/>
              <a:t>Specification:</a:t>
            </a:r>
          </a:p>
          <a:p>
            <a:r>
              <a:rPr lang="en-GB" sz="7400" dirty="0"/>
              <a:t>Design a pizza, in full colour </a:t>
            </a:r>
          </a:p>
          <a:p>
            <a:r>
              <a:rPr lang="en-GB" sz="7400" dirty="0"/>
              <a:t>Annotate using </a:t>
            </a:r>
            <a:r>
              <a:rPr lang="en-GB" sz="7400" u="sng" dirty="0">
                <a:solidFill>
                  <a:srgbClr val="FF0000"/>
                </a:solidFill>
              </a:rPr>
              <a:t>sensory analysis</a:t>
            </a:r>
            <a:r>
              <a:rPr lang="en-GB" sz="7400" u="sng" dirty="0"/>
              <a:t> </a:t>
            </a:r>
            <a:r>
              <a:rPr lang="en-GB" sz="7400" dirty="0"/>
              <a:t>keywords</a:t>
            </a:r>
          </a:p>
          <a:p>
            <a:r>
              <a:rPr lang="en-GB" sz="7400" dirty="0"/>
              <a:t>And reference to the </a:t>
            </a:r>
            <a:r>
              <a:rPr lang="en-GB" sz="7400" u="sng" dirty="0">
                <a:solidFill>
                  <a:srgbClr val="FF0000"/>
                </a:solidFill>
              </a:rPr>
              <a:t>eat well guide</a:t>
            </a:r>
            <a:r>
              <a:rPr lang="en-GB" sz="7400" dirty="0"/>
              <a:t>.  </a:t>
            </a:r>
          </a:p>
          <a:p>
            <a:endParaRPr lang="en-GB" sz="7400" dirty="0"/>
          </a:p>
          <a:p>
            <a:endParaRPr lang="en-GB" sz="7400" dirty="0"/>
          </a:p>
          <a:p>
            <a:pPr marL="0" indent="0">
              <a:spcBef>
                <a:spcPts val="0"/>
              </a:spcBef>
              <a:spcAft>
                <a:spcPts val="600"/>
              </a:spcAft>
              <a:buNone/>
            </a:pPr>
            <a:r>
              <a:rPr lang="en-GB" sz="7400" b="1" dirty="0"/>
              <a:t> </a:t>
            </a:r>
          </a:p>
          <a:p>
            <a:pPr marL="0" indent="0">
              <a:spcBef>
                <a:spcPts val="0"/>
              </a:spcBef>
              <a:buNone/>
            </a:pPr>
            <a:endParaRPr lang="en-GB" sz="2600" b="1" dirty="0">
              <a:solidFill>
                <a:srgbClr val="FF0000"/>
              </a:solidFill>
            </a:endParaRPr>
          </a:p>
        </p:txBody>
      </p:sp>
      <p:sp>
        <p:nvSpPr>
          <p:cNvPr id="12" name="Text Box 4"/>
          <p:cNvSpPr txBox="1">
            <a:spLocks noChangeArrowheads="1"/>
          </p:cNvSpPr>
          <p:nvPr/>
        </p:nvSpPr>
        <p:spPr bwMode="auto">
          <a:xfrm>
            <a:off x="0" y="-77070"/>
            <a:ext cx="8642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dirty="0">
                <a:latin typeface="Calibri" pitchFamily="34" charset="0"/>
                <a:cs typeface="Calibri" pitchFamily="34" charset="0"/>
              </a:rPr>
              <a:t>Design development ideas </a:t>
            </a:r>
          </a:p>
        </p:txBody>
      </p:sp>
      <p:sp>
        <p:nvSpPr>
          <p:cNvPr id="20" name="Rectangle: Rounded Corners 19">
            <a:extLst>
              <a:ext uri="{FF2B5EF4-FFF2-40B4-BE49-F238E27FC236}">
                <a16:creationId xmlns="" xmlns:a16="http://schemas.microsoft.com/office/drawing/2014/main" id="{20683230-4872-4C07-B974-E4AB688184D6}"/>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pic>
        <p:nvPicPr>
          <p:cNvPr id="10" name="Picture 1">
            <a:extLst>
              <a:ext uri="{FF2B5EF4-FFF2-40B4-BE49-F238E27FC236}">
                <a16:creationId xmlns="" xmlns:a16="http://schemas.microsoft.com/office/drawing/2014/main" id="{3E07BBEB-0BBF-4F38-8B62-EE780A6D63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3657" y="1227156"/>
            <a:ext cx="2999232" cy="298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4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24675"/>
            <a:ext cx="12192000" cy="1143000"/>
          </a:xfrm>
        </p:spPr>
        <p:txBody>
          <a:bodyPr>
            <a:noAutofit/>
          </a:bodyPr>
          <a:lstStyle/>
          <a:p>
            <a:pPr algn="ctr" eaLnBrk="1" hangingPunct="1"/>
            <a:r>
              <a:rPr lang="en-GB" altLang="en-US" sz="2800" b="1" dirty="0"/>
              <a:t>Design Development idea</a:t>
            </a:r>
            <a:endParaRPr lang="en-GB" altLang="en-US" sz="2800" dirty="0"/>
          </a:p>
        </p:txBody>
      </p:sp>
      <p:sp>
        <p:nvSpPr>
          <p:cNvPr id="15" name="Rectangle: Rounded Corners 14">
            <a:extLst>
              <a:ext uri="{FF2B5EF4-FFF2-40B4-BE49-F238E27FC236}">
                <a16:creationId xmlns="" xmlns:a16="http://schemas.microsoft.com/office/drawing/2014/main" id="{DC7CF37A-B948-4922-A35D-CC5FE8302E74}"/>
              </a:ext>
            </a:extLst>
          </p:cNvPr>
          <p:cNvSpPr/>
          <p:nvPr/>
        </p:nvSpPr>
        <p:spPr>
          <a:xfrm>
            <a:off x="10058400"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pic>
        <p:nvPicPr>
          <p:cNvPr id="17" name="Picture 1">
            <a:extLst>
              <a:ext uri="{FF2B5EF4-FFF2-40B4-BE49-F238E27FC236}">
                <a16:creationId xmlns="" xmlns:a16="http://schemas.microsoft.com/office/drawing/2014/main" id="{C794F812-414C-4962-8D44-946347D837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1174" y="2082418"/>
            <a:ext cx="2648790" cy="263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2">
            <a:extLst>
              <a:ext uri="{FF2B5EF4-FFF2-40B4-BE49-F238E27FC236}">
                <a16:creationId xmlns="" xmlns:a16="http://schemas.microsoft.com/office/drawing/2014/main" id="{BC1271F0-23CE-42C4-9E10-C0D0ED8CB483}"/>
              </a:ext>
            </a:extLst>
          </p:cNvPr>
          <p:cNvCxnSpPr>
            <a:cxnSpLocks noChangeShapeType="1"/>
          </p:cNvCxnSpPr>
          <p:nvPr/>
        </p:nvCxnSpPr>
        <p:spPr bwMode="auto">
          <a:xfrm flipH="1">
            <a:off x="3648076" y="3745776"/>
            <a:ext cx="1799853" cy="9865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Text Box 7">
            <a:extLst>
              <a:ext uri="{FF2B5EF4-FFF2-40B4-BE49-F238E27FC236}">
                <a16:creationId xmlns="" xmlns:a16="http://schemas.microsoft.com/office/drawing/2014/main" id="{52F0566C-1D73-45DA-8191-58A077C4590C}"/>
              </a:ext>
            </a:extLst>
          </p:cNvPr>
          <p:cNvSpPr txBox="1">
            <a:spLocks noChangeArrowheads="1"/>
          </p:cNvSpPr>
          <p:nvPr/>
        </p:nvSpPr>
        <p:spPr bwMode="auto">
          <a:xfrm>
            <a:off x="7435057" y="739001"/>
            <a:ext cx="2838450" cy="17543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u="sng" dirty="0"/>
              <a:t>Pizza Base – </a:t>
            </a:r>
          </a:p>
          <a:p>
            <a:pPr eaLnBrk="1" hangingPunct="1"/>
            <a:r>
              <a:rPr lang="en-GB" altLang="en-US" b="1" dirty="0"/>
              <a:t>Thin and crispy</a:t>
            </a:r>
          </a:p>
          <a:p>
            <a:pPr eaLnBrk="1" hangingPunct="1"/>
            <a:r>
              <a:rPr lang="en-GB" altLang="en-US" b="1" dirty="0"/>
              <a:t>Made from:</a:t>
            </a:r>
          </a:p>
          <a:p>
            <a:pPr eaLnBrk="1" hangingPunct="1"/>
            <a:r>
              <a:rPr lang="en-GB" altLang="en-US" dirty="0"/>
              <a:t>Flour- </a:t>
            </a:r>
            <a:r>
              <a:rPr lang="en-GB" altLang="en-US" b="1" dirty="0"/>
              <a:t>structure</a:t>
            </a:r>
            <a:r>
              <a:rPr lang="en-GB" altLang="en-US" dirty="0"/>
              <a:t> </a:t>
            </a:r>
          </a:p>
          <a:p>
            <a:pPr eaLnBrk="1" hangingPunct="1"/>
            <a:r>
              <a:rPr lang="en-GB" altLang="en-US" dirty="0"/>
              <a:t>Yeast- helps it to </a:t>
            </a:r>
            <a:r>
              <a:rPr lang="en-GB" altLang="en-US" b="1" dirty="0"/>
              <a:t>rise</a:t>
            </a:r>
          </a:p>
          <a:p>
            <a:pPr eaLnBrk="1" hangingPunct="1"/>
            <a:r>
              <a:rPr lang="en-US" altLang="en-US" dirty="0"/>
              <a:t>Water- </a:t>
            </a:r>
            <a:r>
              <a:rPr lang="en-US" altLang="en-US" b="1" dirty="0"/>
              <a:t>binds </a:t>
            </a:r>
            <a:r>
              <a:rPr lang="en-US" altLang="en-US" dirty="0"/>
              <a:t>in together</a:t>
            </a:r>
          </a:p>
        </p:txBody>
      </p:sp>
      <p:sp>
        <p:nvSpPr>
          <p:cNvPr id="22" name="Text Box 8">
            <a:extLst>
              <a:ext uri="{FF2B5EF4-FFF2-40B4-BE49-F238E27FC236}">
                <a16:creationId xmlns="" xmlns:a16="http://schemas.microsoft.com/office/drawing/2014/main" id="{B77B4729-1F5D-4779-856D-AE9D150BB290}"/>
              </a:ext>
            </a:extLst>
          </p:cNvPr>
          <p:cNvSpPr txBox="1">
            <a:spLocks noChangeArrowheads="1"/>
          </p:cNvSpPr>
          <p:nvPr/>
        </p:nvSpPr>
        <p:spPr bwMode="auto">
          <a:xfrm>
            <a:off x="2671985" y="1192459"/>
            <a:ext cx="2249334" cy="14773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dirty="0"/>
              <a:t>Sliced Peppers</a:t>
            </a:r>
          </a:p>
          <a:p>
            <a:pPr eaLnBrk="1" hangingPunct="1"/>
            <a:r>
              <a:rPr lang="en-GB" altLang="en-US" dirty="0"/>
              <a:t>Adds </a:t>
            </a:r>
            <a:r>
              <a:rPr lang="en-GB" altLang="en-US" b="1" dirty="0"/>
              <a:t>colour</a:t>
            </a:r>
          </a:p>
          <a:p>
            <a:pPr eaLnBrk="1" hangingPunct="1"/>
            <a:r>
              <a:rPr lang="en-GB" altLang="en-US" dirty="0"/>
              <a:t>Adds </a:t>
            </a:r>
            <a:r>
              <a:rPr lang="en-GB" altLang="en-US" b="1" dirty="0"/>
              <a:t>sweet</a:t>
            </a:r>
            <a:r>
              <a:rPr lang="en-GB" altLang="en-US" dirty="0"/>
              <a:t> </a:t>
            </a:r>
            <a:r>
              <a:rPr lang="en-GB" altLang="en-US" b="1" dirty="0"/>
              <a:t>flavour</a:t>
            </a:r>
          </a:p>
          <a:p>
            <a:pPr eaLnBrk="1" hangingPunct="1"/>
            <a:r>
              <a:rPr lang="en-GB" altLang="en-US" dirty="0"/>
              <a:t>Adds </a:t>
            </a:r>
            <a:r>
              <a:rPr lang="en-GB" altLang="en-US" b="1" dirty="0"/>
              <a:t>moisture</a:t>
            </a:r>
          </a:p>
          <a:p>
            <a:pPr eaLnBrk="1" hangingPunct="1"/>
            <a:r>
              <a:rPr lang="en-GB" altLang="en-US" dirty="0">
                <a:solidFill>
                  <a:srgbClr val="FF0000"/>
                </a:solidFill>
              </a:rPr>
              <a:t>Add vitamin C, A, B</a:t>
            </a:r>
            <a:endParaRPr lang="en-US" altLang="en-US" dirty="0">
              <a:solidFill>
                <a:srgbClr val="FF0000"/>
              </a:solidFill>
            </a:endParaRPr>
          </a:p>
        </p:txBody>
      </p:sp>
      <p:cxnSp>
        <p:nvCxnSpPr>
          <p:cNvPr id="23" name="Straight Arrow Connector 2">
            <a:extLst>
              <a:ext uri="{FF2B5EF4-FFF2-40B4-BE49-F238E27FC236}">
                <a16:creationId xmlns="" xmlns:a16="http://schemas.microsoft.com/office/drawing/2014/main" id="{50C1E507-214E-4F46-833F-B613648B07F8}"/>
              </a:ext>
            </a:extLst>
          </p:cNvPr>
          <p:cNvCxnSpPr>
            <a:cxnSpLocks noChangeShapeType="1"/>
          </p:cNvCxnSpPr>
          <p:nvPr/>
        </p:nvCxnSpPr>
        <p:spPr bwMode="auto">
          <a:xfrm flipV="1">
            <a:off x="5951539" y="1816101"/>
            <a:ext cx="1368425" cy="4286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6">
            <a:extLst>
              <a:ext uri="{FF2B5EF4-FFF2-40B4-BE49-F238E27FC236}">
                <a16:creationId xmlns="" xmlns:a16="http://schemas.microsoft.com/office/drawing/2014/main" id="{F0D0040F-BECF-4707-B8D1-FF496F17D188}"/>
              </a:ext>
            </a:extLst>
          </p:cNvPr>
          <p:cNvCxnSpPr>
            <a:cxnSpLocks noChangeShapeType="1"/>
          </p:cNvCxnSpPr>
          <p:nvPr/>
        </p:nvCxnSpPr>
        <p:spPr bwMode="auto">
          <a:xfrm flipH="1" flipV="1">
            <a:off x="4921319" y="1901102"/>
            <a:ext cx="1716088" cy="1041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10">
            <a:extLst>
              <a:ext uri="{FF2B5EF4-FFF2-40B4-BE49-F238E27FC236}">
                <a16:creationId xmlns="" xmlns:a16="http://schemas.microsoft.com/office/drawing/2014/main" id="{7CC64520-22DE-4871-95E6-EE3B894CA58F}"/>
              </a:ext>
            </a:extLst>
          </p:cNvPr>
          <p:cNvCxnSpPr>
            <a:cxnSpLocks noChangeShapeType="1"/>
          </p:cNvCxnSpPr>
          <p:nvPr/>
        </p:nvCxnSpPr>
        <p:spPr bwMode="auto">
          <a:xfrm>
            <a:off x="6527801" y="3213101"/>
            <a:ext cx="1871663" cy="2206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 name="Straight Arrow Connector 14">
            <a:extLst>
              <a:ext uri="{FF2B5EF4-FFF2-40B4-BE49-F238E27FC236}">
                <a16:creationId xmlns="" xmlns:a16="http://schemas.microsoft.com/office/drawing/2014/main" id="{3806A590-3465-40B9-BF87-1BFFE23BD8C8}"/>
              </a:ext>
            </a:extLst>
          </p:cNvPr>
          <p:cNvCxnSpPr>
            <a:cxnSpLocks noChangeShapeType="1"/>
          </p:cNvCxnSpPr>
          <p:nvPr/>
        </p:nvCxnSpPr>
        <p:spPr bwMode="auto">
          <a:xfrm flipH="1">
            <a:off x="3636877" y="3498293"/>
            <a:ext cx="1177131" cy="11284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 name="TextBox 17">
            <a:extLst>
              <a:ext uri="{FF2B5EF4-FFF2-40B4-BE49-F238E27FC236}">
                <a16:creationId xmlns="" xmlns:a16="http://schemas.microsoft.com/office/drawing/2014/main" id="{121B92B6-4DCF-4F68-BFE7-61B7C0A78244}"/>
              </a:ext>
            </a:extLst>
          </p:cNvPr>
          <p:cNvSpPr txBox="1">
            <a:spLocks noChangeArrowheads="1"/>
          </p:cNvSpPr>
          <p:nvPr/>
        </p:nvSpPr>
        <p:spPr bwMode="auto">
          <a:xfrm>
            <a:off x="8399464" y="2978854"/>
            <a:ext cx="3442016"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u="sng" dirty="0"/>
              <a:t>Mushroom-</a:t>
            </a:r>
          </a:p>
          <a:p>
            <a:r>
              <a:rPr lang="en-GB" altLang="en-US" b="1" dirty="0"/>
              <a:t>Thinly </a:t>
            </a:r>
            <a:r>
              <a:rPr lang="en-GB" altLang="en-US" dirty="0"/>
              <a:t>sliced </a:t>
            </a:r>
          </a:p>
          <a:p>
            <a:r>
              <a:rPr lang="en-GB" altLang="en-US" dirty="0"/>
              <a:t>Add a </a:t>
            </a:r>
            <a:r>
              <a:rPr lang="en-GB" altLang="en-US" b="1" dirty="0"/>
              <a:t>soft texture </a:t>
            </a:r>
            <a:r>
              <a:rPr lang="en-GB" altLang="en-US" dirty="0"/>
              <a:t>and colour. </a:t>
            </a:r>
          </a:p>
        </p:txBody>
      </p:sp>
      <p:sp>
        <p:nvSpPr>
          <p:cNvPr id="28" name="TextBox 31">
            <a:extLst>
              <a:ext uri="{FF2B5EF4-FFF2-40B4-BE49-F238E27FC236}">
                <a16:creationId xmlns="" xmlns:a16="http://schemas.microsoft.com/office/drawing/2014/main" id="{60A770A7-EAE6-46B9-A821-66735B7E1F97}"/>
              </a:ext>
            </a:extLst>
          </p:cNvPr>
          <p:cNvSpPr txBox="1">
            <a:spLocks noChangeArrowheads="1"/>
          </p:cNvSpPr>
          <p:nvPr/>
        </p:nvSpPr>
        <p:spPr bwMode="auto">
          <a:xfrm>
            <a:off x="1493519" y="4642713"/>
            <a:ext cx="2741931" cy="2031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u="sng" dirty="0"/>
              <a:t>Cheese-</a:t>
            </a:r>
          </a:p>
          <a:p>
            <a:r>
              <a:rPr lang="en-GB" altLang="en-US" dirty="0"/>
              <a:t>Adds </a:t>
            </a:r>
            <a:r>
              <a:rPr lang="en-GB" altLang="en-US" b="1" dirty="0"/>
              <a:t>bright </a:t>
            </a:r>
            <a:r>
              <a:rPr lang="en-GB" altLang="en-US" dirty="0"/>
              <a:t>colour</a:t>
            </a:r>
          </a:p>
          <a:p>
            <a:r>
              <a:rPr lang="en-GB" altLang="en-US" dirty="0"/>
              <a:t>Adds </a:t>
            </a:r>
            <a:r>
              <a:rPr lang="en-GB" altLang="en-US" b="1" dirty="0"/>
              <a:t>dairy</a:t>
            </a:r>
            <a:r>
              <a:rPr lang="en-GB" altLang="en-US" dirty="0"/>
              <a:t>, which is a good source of </a:t>
            </a:r>
            <a:r>
              <a:rPr lang="en-GB" altLang="en-US" b="1" dirty="0"/>
              <a:t>calcium</a:t>
            </a:r>
            <a:r>
              <a:rPr lang="en-GB" altLang="en-US" dirty="0"/>
              <a:t>.</a:t>
            </a:r>
          </a:p>
          <a:p>
            <a:endParaRPr lang="en-GB" altLang="en-US" dirty="0"/>
          </a:p>
          <a:p>
            <a:r>
              <a:rPr lang="en-GB" altLang="en-US" b="1" dirty="0">
                <a:solidFill>
                  <a:srgbClr val="FF0000"/>
                </a:solidFill>
              </a:rPr>
              <a:t>Function</a:t>
            </a:r>
            <a:r>
              <a:rPr lang="en-GB" altLang="en-US" dirty="0">
                <a:solidFill>
                  <a:srgbClr val="FF0000"/>
                </a:solidFill>
              </a:rPr>
              <a:t> is to hold all the topping in place.</a:t>
            </a:r>
          </a:p>
        </p:txBody>
      </p:sp>
      <p:sp>
        <p:nvSpPr>
          <p:cNvPr id="29" name="TextBox 34">
            <a:extLst>
              <a:ext uri="{FF2B5EF4-FFF2-40B4-BE49-F238E27FC236}">
                <a16:creationId xmlns="" xmlns:a16="http://schemas.microsoft.com/office/drawing/2014/main" id="{61C8AE15-3D3E-4D38-846C-5B95D839FECB}"/>
              </a:ext>
            </a:extLst>
          </p:cNvPr>
          <p:cNvSpPr txBox="1">
            <a:spLocks noChangeArrowheads="1"/>
          </p:cNvSpPr>
          <p:nvPr/>
        </p:nvSpPr>
        <p:spPr bwMode="auto">
          <a:xfrm>
            <a:off x="1346401" y="3117671"/>
            <a:ext cx="2301675"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u="sng" dirty="0"/>
              <a:t>Sauce-  </a:t>
            </a:r>
          </a:p>
          <a:p>
            <a:r>
              <a:rPr lang="en-GB" altLang="en-US" dirty="0"/>
              <a:t>Adds a </a:t>
            </a:r>
            <a:r>
              <a:rPr lang="en-GB" altLang="en-US" b="1" dirty="0"/>
              <a:t>soft </a:t>
            </a:r>
            <a:r>
              <a:rPr lang="en-GB" altLang="en-US" dirty="0"/>
              <a:t>texture</a:t>
            </a:r>
            <a:r>
              <a:rPr lang="en-GB" altLang="en-US" b="1" dirty="0"/>
              <a:t> </a:t>
            </a:r>
          </a:p>
          <a:p>
            <a:r>
              <a:rPr lang="en-GB" altLang="en-US" dirty="0"/>
              <a:t>Adds</a:t>
            </a:r>
            <a:r>
              <a:rPr lang="en-GB" altLang="en-US" b="1" dirty="0"/>
              <a:t> colour</a:t>
            </a:r>
          </a:p>
          <a:p>
            <a:r>
              <a:rPr lang="en-GB" altLang="en-US" dirty="0"/>
              <a:t>Adds </a:t>
            </a:r>
            <a:r>
              <a:rPr lang="en-GB" altLang="en-US" b="1" dirty="0"/>
              <a:t>flavour</a:t>
            </a:r>
            <a:r>
              <a:rPr lang="en-GB" altLang="en-US" dirty="0"/>
              <a:t> </a:t>
            </a:r>
          </a:p>
        </p:txBody>
      </p:sp>
      <p:sp>
        <p:nvSpPr>
          <p:cNvPr id="30" name="TextBox 37">
            <a:extLst>
              <a:ext uri="{FF2B5EF4-FFF2-40B4-BE49-F238E27FC236}">
                <a16:creationId xmlns="" xmlns:a16="http://schemas.microsoft.com/office/drawing/2014/main" id="{D60BD41D-60C8-46FB-8029-39A157F16CC3}"/>
              </a:ext>
            </a:extLst>
          </p:cNvPr>
          <p:cNvSpPr txBox="1">
            <a:spLocks noChangeArrowheads="1"/>
          </p:cNvSpPr>
          <p:nvPr/>
        </p:nvSpPr>
        <p:spPr bwMode="auto">
          <a:xfrm>
            <a:off x="7270750" y="4664075"/>
            <a:ext cx="3117850" cy="17543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u="sng" dirty="0"/>
              <a:t>Eat well guide</a:t>
            </a:r>
          </a:p>
          <a:p>
            <a:r>
              <a:rPr lang="en-GB" altLang="en-US" b="1" dirty="0">
                <a:solidFill>
                  <a:srgbClr val="FF0000"/>
                </a:solidFill>
              </a:rPr>
              <a:t>Carbohydrates – </a:t>
            </a:r>
          </a:p>
          <a:p>
            <a:r>
              <a:rPr lang="en-GB" altLang="en-US" b="1" dirty="0">
                <a:solidFill>
                  <a:srgbClr val="FF0000"/>
                </a:solidFill>
              </a:rPr>
              <a:t>Dairy- </a:t>
            </a:r>
          </a:p>
          <a:p>
            <a:r>
              <a:rPr lang="en-GB" altLang="en-US" b="1" dirty="0">
                <a:solidFill>
                  <a:srgbClr val="FF0000"/>
                </a:solidFill>
              </a:rPr>
              <a:t>Protein – </a:t>
            </a:r>
          </a:p>
          <a:p>
            <a:r>
              <a:rPr lang="en-GB" altLang="en-US" b="1" dirty="0">
                <a:solidFill>
                  <a:srgbClr val="FF0000"/>
                </a:solidFill>
              </a:rPr>
              <a:t>Fats oils- </a:t>
            </a:r>
          </a:p>
          <a:p>
            <a:r>
              <a:rPr lang="en-GB" altLang="en-US" b="1" dirty="0">
                <a:solidFill>
                  <a:srgbClr val="FF0000"/>
                </a:solidFill>
              </a:rPr>
              <a:t>Fruit and vegetables- </a:t>
            </a:r>
            <a:endParaRPr lang="en-GB" altLang="en-US" dirty="0">
              <a:solidFill>
                <a:srgbClr val="FF0000"/>
              </a:solidFill>
            </a:endParaRPr>
          </a:p>
        </p:txBody>
      </p:sp>
      <p:cxnSp>
        <p:nvCxnSpPr>
          <p:cNvPr id="31" name="Straight Arrow Connector 10">
            <a:extLst>
              <a:ext uri="{FF2B5EF4-FFF2-40B4-BE49-F238E27FC236}">
                <a16:creationId xmlns="" xmlns:a16="http://schemas.microsoft.com/office/drawing/2014/main" id="{C7991C7B-58D7-4E6C-BC51-027E5A6EB488}"/>
              </a:ext>
            </a:extLst>
          </p:cNvPr>
          <p:cNvCxnSpPr>
            <a:cxnSpLocks noChangeShapeType="1"/>
          </p:cNvCxnSpPr>
          <p:nvPr/>
        </p:nvCxnSpPr>
        <p:spPr bwMode="auto">
          <a:xfrm>
            <a:off x="6168378" y="4400372"/>
            <a:ext cx="1871663" cy="2206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9" name="Picture 18" descr="A picture containing drawing&#10;&#10;Description automatically generated">
            <a:extLst>
              <a:ext uri="{FF2B5EF4-FFF2-40B4-BE49-F238E27FC236}">
                <a16:creationId xmlns="" xmlns:a16="http://schemas.microsoft.com/office/drawing/2014/main" id="{F2318695-35B5-4EE9-BD47-787B51D52256}"/>
              </a:ext>
            </a:extLst>
          </p:cNvPr>
          <p:cNvPicPr>
            <a:picLocks noChangeAspect="1"/>
          </p:cNvPicPr>
          <p:nvPr/>
        </p:nvPicPr>
        <p:blipFill rotWithShape="1">
          <a:blip r:embed="rId4" cstate="screen">
            <a:biLevel thresh="75000"/>
            <a:extLst>
              <a:ext uri="{28A0092B-C50C-407E-A947-70E740481C1C}">
                <a14:useLocalDpi xmlns:a14="http://schemas.microsoft.com/office/drawing/2010/main" val="0"/>
              </a:ext>
            </a:extLst>
          </a:blip>
          <a:srcRect/>
          <a:stretch/>
        </p:blipFill>
        <p:spPr>
          <a:xfrm>
            <a:off x="10137080" y="5329166"/>
            <a:ext cx="1122802" cy="1132275"/>
          </a:xfrm>
          <a:prstGeom prst="rect">
            <a:avLst/>
          </a:prstGeom>
        </p:spPr>
      </p:pic>
      <p:sp>
        <p:nvSpPr>
          <p:cNvPr id="2" name="Rectangle 1">
            <a:extLst>
              <a:ext uri="{FF2B5EF4-FFF2-40B4-BE49-F238E27FC236}">
                <a16:creationId xmlns="" xmlns:a16="http://schemas.microsoft.com/office/drawing/2014/main" id="{01A7D2E8-35E5-4F6B-8DBE-9113B944529E}"/>
              </a:ext>
            </a:extLst>
          </p:cNvPr>
          <p:cNvSpPr/>
          <p:nvPr/>
        </p:nvSpPr>
        <p:spPr>
          <a:xfrm>
            <a:off x="72378" y="317245"/>
            <a:ext cx="6096000" cy="923330"/>
          </a:xfrm>
          <a:prstGeom prst="rect">
            <a:avLst/>
          </a:prstGeom>
        </p:spPr>
        <p:txBody>
          <a:bodyPr>
            <a:spAutoFit/>
          </a:bodyPr>
          <a:lstStyle/>
          <a:p>
            <a:pPr>
              <a:spcAft>
                <a:spcPts val="600"/>
              </a:spcAft>
            </a:pPr>
            <a:r>
              <a:rPr lang="en-GB" b="1" dirty="0"/>
              <a:t>TASK: In your books you are to draw clear and detailed image of your chosen pizza design, and annotate it clearly to show the ingredients used. </a:t>
            </a:r>
          </a:p>
        </p:txBody>
      </p:sp>
    </p:spTree>
    <p:extLst>
      <p:ext uri="{BB962C8B-B14F-4D97-AF65-F5344CB8AC3E}">
        <p14:creationId xmlns:p14="http://schemas.microsoft.com/office/powerpoint/2010/main" val="16564615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D8946DB2-6C15-49B3-BE78-0B6AFFAEF991}"/>
              </a:ext>
            </a:extLst>
          </p:cNvPr>
          <p:cNvSpPr/>
          <p:nvPr/>
        </p:nvSpPr>
        <p:spPr>
          <a:xfrm>
            <a:off x="10058400"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
        <p:nvSpPr>
          <p:cNvPr id="9" name="Title 1">
            <a:extLst>
              <a:ext uri="{FF2B5EF4-FFF2-40B4-BE49-F238E27FC236}">
                <a16:creationId xmlns="" xmlns:a16="http://schemas.microsoft.com/office/drawing/2014/main" id="{AC99240D-09EB-4DC1-8AB9-882977E7FEB1}"/>
              </a:ext>
            </a:extLst>
          </p:cNvPr>
          <p:cNvSpPr txBox="1">
            <a:spLocks/>
          </p:cNvSpPr>
          <p:nvPr/>
        </p:nvSpPr>
        <p:spPr>
          <a:xfrm>
            <a:off x="0" y="-2104"/>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PEER PIN assessment</a:t>
            </a:r>
            <a:endParaRPr lang="en-GB" sz="3500" dirty="0"/>
          </a:p>
        </p:txBody>
      </p:sp>
      <p:pic>
        <p:nvPicPr>
          <p:cNvPr id="2" name="Picture 1">
            <a:extLst>
              <a:ext uri="{FF2B5EF4-FFF2-40B4-BE49-F238E27FC236}">
                <a16:creationId xmlns="" xmlns:a16="http://schemas.microsoft.com/office/drawing/2014/main" id="{615DDA38-F9AC-497F-9F8B-446E7CD39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03" y="828261"/>
            <a:ext cx="8570898" cy="4101548"/>
          </a:xfrm>
          <a:prstGeom prst="rect">
            <a:avLst/>
          </a:prstGeom>
        </p:spPr>
      </p:pic>
      <p:graphicFrame>
        <p:nvGraphicFramePr>
          <p:cNvPr id="6" name="Table 5">
            <a:extLst>
              <a:ext uri="{FF2B5EF4-FFF2-40B4-BE49-F238E27FC236}">
                <a16:creationId xmlns="" xmlns:a16="http://schemas.microsoft.com/office/drawing/2014/main" id="{502BB39F-AF34-4E9B-9024-D353C4784495}"/>
              </a:ext>
            </a:extLst>
          </p:cNvPr>
          <p:cNvGraphicFramePr>
            <a:graphicFrameLocks noGrp="1"/>
          </p:cNvGraphicFramePr>
          <p:nvPr>
            <p:extLst>
              <p:ext uri="{D42A27DB-BD31-4B8C-83A1-F6EECF244321}">
                <p14:modId xmlns:p14="http://schemas.microsoft.com/office/powerpoint/2010/main" val="3730683999"/>
              </p:ext>
            </p:extLst>
          </p:nvPr>
        </p:nvGraphicFramePr>
        <p:xfrm>
          <a:off x="6096000" y="3331524"/>
          <a:ext cx="5700329" cy="3196570"/>
        </p:xfrm>
        <a:graphic>
          <a:graphicData uri="http://schemas.openxmlformats.org/drawingml/2006/table">
            <a:tbl>
              <a:tblPr/>
              <a:tblGrid>
                <a:gridCol w="5700329">
                  <a:extLst>
                    <a:ext uri="{9D8B030D-6E8A-4147-A177-3AD203B41FA5}">
                      <a16:colId xmlns="" xmlns:a16="http://schemas.microsoft.com/office/drawing/2014/main" val="20001"/>
                    </a:ext>
                  </a:extLst>
                </a:gridCol>
              </a:tblGrid>
              <a:tr h="547477">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57200">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design your success product to help you plan your practical assessment</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a:t>
                      </a:r>
                      <a:r>
                        <a:rPr lang="en-US" sz="1800" b="0" kern="1200" baseline="0" dirty="0">
                          <a:ln>
                            <a:noFill/>
                          </a:ln>
                          <a:solidFill>
                            <a:srgbClr val="000000"/>
                          </a:solidFill>
                          <a:effectLst/>
                          <a:latin typeface="Calibri" panose="020F0502020204030204" pitchFamily="34" charset="0"/>
                        </a:rPr>
                        <a:t> able to design using pencil your own product</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explain through annotation chosen ingredients through sensory words. </a:t>
                      </a:r>
                      <a:r>
                        <a:rPr lang="en-US" sz="1800" b="0" kern="1200" baseline="0" dirty="0">
                          <a:ln>
                            <a:noFill/>
                          </a:ln>
                          <a:solidFill>
                            <a:srgbClr val="000000"/>
                          </a:solidFill>
                          <a:effectLst/>
                          <a:latin typeface="Calibri" panose="020F0502020204030204" pitchFamily="34" charset="0"/>
                        </a:rPr>
                        <a:t>commenting on ingredients, their function and nutrition.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5677912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645002" cy="523220"/>
          </a:xfrm>
          <a:prstGeom prst="rect">
            <a:avLst/>
          </a:prstGeom>
          <a:noFill/>
        </p:spPr>
        <p:txBody>
          <a:bodyPr wrap="none" rtlCol="0">
            <a:spAutoFit/>
          </a:bodyPr>
          <a:lstStyle/>
          <a:p>
            <a:r>
              <a:rPr lang="en-GB" sz="2800" dirty="0"/>
              <a:t>Lesson 14</a:t>
            </a:r>
          </a:p>
        </p:txBody>
      </p:sp>
    </p:spTree>
    <p:extLst>
      <p:ext uri="{BB962C8B-B14F-4D97-AF65-F5344CB8AC3E}">
        <p14:creationId xmlns:p14="http://schemas.microsoft.com/office/powerpoint/2010/main" val="26452607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upload.wikimedia.org/wikipedia/commons/thumb/2/2a/Great_Britain.svg/220px-Great_Britain.svg.png">
            <a:extLst>
              <a:ext uri="{FF2B5EF4-FFF2-40B4-BE49-F238E27FC236}">
                <a16:creationId xmlns="" xmlns:a16="http://schemas.microsoft.com/office/drawing/2014/main" id="{92F3ADA8-9C81-4214-891A-A012ACB97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53" y="-1013303"/>
            <a:ext cx="4497886" cy="78713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 xmlns:a16="http://schemas.microsoft.com/office/drawing/2014/main" id="{4B758034-F93F-4D64-B586-DC2F6269618F}"/>
              </a:ext>
            </a:extLst>
          </p:cNvPr>
          <p:cNvSpPr txBox="1">
            <a:spLocks/>
          </p:cNvSpPr>
          <p:nvPr/>
        </p:nvSpPr>
        <p:spPr>
          <a:xfrm>
            <a:off x="4214191" y="971137"/>
            <a:ext cx="7429342" cy="1951211"/>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GB" sz="3600" dirty="0"/>
              <a:t>Name the four countries of  the united kingdom of great Britain </a:t>
            </a:r>
          </a:p>
          <a:p>
            <a:pPr algn="ctr"/>
            <a:endParaRPr lang="en-GB" sz="3600" dirty="0"/>
          </a:p>
          <a:p>
            <a:pPr algn="ctr"/>
            <a:endParaRPr lang="en-GB" sz="3600" dirty="0"/>
          </a:p>
          <a:p>
            <a:pPr algn="ctr"/>
            <a:r>
              <a:rPr lang="en-GB" sz="3600" dirty="0"/>
              <a:t>Can you name any  international countries </a:t>
            </a:r>
          </a:p>
        </p:txBody>
      </p:sp>
    </p:spTree>
    <p:extLst>
      <p:ext uri="{BB962C8B-B14F-4D97-AF65-F5344CB8AC3E}">
        <p14:creationId xmlns:p14="http://schemas.microsoft.com/office/powerpoint/2010/main" val="2871612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0" y="0"/>
            <a:ext cx="12192000" cy="5935891"/>
          </a:xfrm>
          <a:prstGeom prst="rect">
            <a:avLst/>
          </a:prstGeom>
          <a:noFill/>
          <a:ln>
            <a:noFill/>
          </a:ln>
        </p:spPr>
        <p:style>
          <a:lnRef idx="0">
            <a:scrgbClr r="0" g="0" b="0"/>
          </a:lnRef>
          <a:fillRef idx="0">
            <a:scrgbClr r="0" g="0" b="0"/>
          </a:fillRef>
          <a:effectRef idx="0">
            <a:scrgbClr r="0" g="0" b="0"/>
          </a:effectRef>
          <a:fontRef idx="minor">
            <a:schemeClr val="accent6"/>
          </a:fontRef>
        </p:style>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GB" sz="4800" dirty="0"/>
              <a:t>The 4 C’s of Food safety</a:t>
            </a:r>
          </a:p>
          <a:p>
            <a:pPr marL="0" indent="0" algn="ctr">
              <a:buFont typeface="Arial" panose="020B0604020202020204" pitchFamily="34" charset="0"/>
              <a:buNone/>
            </a:pPr>
            <a:r>
              <a:rPr lang="en-GB" sz="2800" dirty="0"/>
              <a:t>These four rules will help you and others stay safe from food poisoning. </a:t>
            </a:r>
          </a:p>
          <a:p>
            <a:r>
              <a:rPr lang="en-GB" sz="2800" dirty="0"/>
              <a:t>Cleaning</a:t>
            </a:r>
          </a:p>
          <a:p>
            <a:r>
              <a:rPr lang="en-GB" sz="2800" dirty="0"/>
              <a:t>Cooking </a:t>
            </a:r>
          </a:p>
          <a:p>
            <a:r>
              <a:rPr lang="en-GB" sz="2800" dirty="0"/>
              <a:t>Cross contamination</a:t>
            </a:r>
          </a:p>
          <a:p>
            <a:r>
              <a:rPr lang="en-GB" sz="2800" dirty="0"/>
              <a:t>Chilling</a:t>
            </a:r>
          </a:p>
          <a:p>
            <a:pPr marL="0" indent="0">
              <a:buNone/>
            </a:pPr>
            <a:endParaRPr lang="en-GB" sz="2800" dirty="0"/>
          </a:p>
        </p:txBody>
      </p:sp>
    </p:spTree>
    <p:extLst>
      <p:ext uri="{BB962C8B-B14F-4D97-AF65-F5344CB8AC3E}">
        <p14:creationId xmlns:p14="http://schemas.microsoft.com/office/powerpoint/2010/main" val="15336643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5222"/>
            <a:ext cx="9602788" cy="1049338"/>
          </a:xfrm>
        </p:spPr>
        <p:txBody>
          <a:bodyPr>
            <a:normAutofit/>
          </a:bodyPr>
          <a:lstStyle/>
          <a:p>
            <a:r>
              <a:rPr lang="en-GB" sz="4800" dirty="0">
                <a:latin typeface="Calibri" panose="020F0502020204030204" pitchFamily="34" charset="0"/>
              </a:rPr>
              <a:t>Todays learning objectives </a:t>
            </a:r>
          </a:p>
        </p:txBody>
      </p:sp>
      <p:sp>
        <p:nvSpPr>
          <p:cNvPr id="10" name="Rectangle: Rounded Corners 9"/>
          <p:cNvSpPr/>
          <p:nvPr/>
        </p:nvSpPr>
        <p:spPr>
          <a:xfrm>
            <a:off x="9956800" y="0"/>
            <a:ext cx="2235200" cy="59515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latin typeface="Calibri" panose="020F0502020204030204" pitchFamily="34" charset="0"/>
              </a:rPr>
              <a:t>Learning Objectives</a:t>
            </a:r>
          </a:p>
        </p:txBody>
      </p:sp>
      <p:sp>
        <p:nvSpPr>
          <p:cNvPr id="9" name="Title 1"/>
          <p:cNvSpPr txBox="1">
            <a:spLocks/>
          </p:cNvSpPr>
          <p:nvPr/>
        </p:nvSpPr>
        <p:spPr>
          <a:xfrm>
            <a:off x="547058" y="1102291"/>
            <a:ext cx="9602788" cy="10493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latin typeface="Calibri" panose="020F0502020204030204" pitchFamily="34" charset="0"/>
              </a:rPr>
              <a:t>Title: Traditional Cuisines</a:t>
            </a:r>
          </a:p>
        </p:txBody>
      </p:sp>
      <p:graphicFrame>
        <p:nvGraphicFramePr>
          <p:cNvPr id="7" name="Table 6">
            <a:extLst>
              <a:ext uri="{FF2B5EF4-FFF2-40B4-BE49-F238E27FC236}">
                <a16:creationId xmlns="" xmlns:a16="http://schemas.microsoft.com/office/drawing/2014/main" id="{8BB382E3-126E-41B2-B49C-B3F1B7D1129D}"/>
              </a:ext>
            </a:extLst>
          </p:cNvPr>
          <p:cNvGraphicFramePr>
            <a:graphicFrameLocks noGrp="1"/>
          </p:cNvGraphicFramePr>
          <p:nvPr/>
        </p:nvGraphicFramePr>
        <p:xfrm>
          <a:off x="1231505" y="2334762"/>
          <a:ext cx="9728990" cy="2940943"/>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443745">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Understanding Food Culture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L="0" marR="0" lvl="0" indent="0" algn="ctr" defTabSz="914400" rtl="0" eaLnBrk="1" fontAlgn="auto" latinLnBrk="0" hangingPunct="1">
                        <a:lnSpc>
                          <a:spcPct val="119000"/>
                        </a:lnSpc>
                        <a:spcBef>
                          <a:spcPts val="0"/>
                        </a:spcBef>
                        <a:spcAft>
                          <a:spcPts val="600"/>
                        </a:spcAft>
                        <a:buClrTx/>
                        <a:buSzTx/>
                        <a:buFontTx/>
                        <a:buNone/>
                        <a:tabLst/>
                        <a:defRPr/>
                      </a:pPr>
                      <a:r>
                        <a:rPr lang="en-GB" sz="1400" b="1" dirty="0">
                          <a:effectLst/>
                          <a:latin typeface="+mn-lt"/>
                          <a:ea typeface="Calibri" panose="020F0502020204030204" pitchFamily="34" charset="0"/>
                          <a:cs typeface="Times New Roman" panose="02020603050405020304" pitchFamily="18" charset="0"/>
                        </a:rPr>
                        <a:t>Achieved</a:t>
                      </a:r>
                      <a:r>
                        <a:rPr lang="en-GB" sz="1400" b="1" baseline="0" dirty="0">
                          <a:effectLst/>
                          <a:latin typeface="+mn-lt"/>
                          <a:ea typeface="Calibri" panose="020F0502020204030204" pitchFamily="34" charset="0"/>
                          <a:cs typeface="Times New Roman" panose="02020603050405020304" pitchFamily="18" charset="0"/>
                        </a:rPr>
                        <a:t> </a:t>
                      </a:r>
                      <a:endParaRPr lang="en-GB" sz="1400" b="1" dirty="0">
                        <a:effectLst/>
                        <a:latin typeface="+mn-lt"/>
                        <a:ea typeface="Calibri" panose="020F0502020204030204" pitchFamily="34" charset="0"/>
                        <a:cs typeface="Times New Roman" panose="02020603050405020304" pitchFamily="18"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Good</a:t>
                      </a:r>
                    </a:p>
                    <a:p>
                      <a:pPr marR="0" indent="0" algn="l" rtl="0">
                        <a:lnSpc>
                          <a:spcPct val="115000"/>
                        </a:lnSpc>
                        <a:spcBef>
                          <a:spcPts val="0"/>
                        </a:spcBef>
                        <a:spcAft>
                          <a:spcPts val="600"/>
                        </a:spcAft>
                      </a:pPr>
                      <a:r>
                        <a:rPr lang="en-US" sz="2000" b="0" kern="1200" dirty="0">
                          <a:ln>
                            <a:noFill/>
                          </a:ln>
                          <a:solidFill>
                            <a:srgbClr val="000000"/>
                          </a:solidFill>
                          <a:effectLst/>
                          <a:latin typeface="Calibri" panose="020F0502020204030204" pitchFamily="34" charset="0"/>
                        </a:rPr>
                        <a:t>To</a:t>
                      </a:r>
                      <a:r>
                        <a:rPr lang="en-US" sz="2000" b="0" kern="1200" baseline="0" dirty="0">
                          <a:ln>
                            <a:noFill/>
                          </a:ln>
                          <a:solidFill>
                            <a:srgbClr val="000000"/>
                          </a:solidFill>
                          <a:effectLst/>
                          <a:latin typeface="Calibri" panose="020F0502020204030204" pitchFamily="34" charset="0"/>
                        </a:rPr>
                        <a:t> have a wider understanding of specific Traditional Cuisines </a:t>
                      </a:r>
                      <a:endParaRPr lang="en-US" sz="20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2000" b="0" kern="1200" dirty="0">
                          <a:ln>
                            <a:noFill/>
                          </a:ln>
                          <a:solidFill>
                            <a:srgbClr val="000000"/>
                          </a:solidFill>
                          <a:effectLst/>
                          <a:latin typeface="Calibri" panose="020F0502020204030204" pitchFamily="34" charset="0"/>
                        </a:rPr>
                        <a:t>To be able to identify</a:t>
                      </a:r>
                      <a:r>
                        <a:rPr lang="en-US" sz="2000" b="0" kern="1200" baseline="0" dirty="0">
                          <a:ln>
                            <a:noFill/>
                          </a:ln>
                          <a:solidFill>
                            <a:srgbClr val="000000"/>
                          </a:solidFill>
                          <a:effectLst/>
                          <a:latin typeface="Calibri" panose="020F0502020204030204" pitchFamily="34" charset="0"/>
                        </a:rPr>
                        <a:t> a range of Cuisines from Britain and International</a:t>
                      </a:r>
                      <a:endParaRPr lang="en-US" sz="20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Cultural and Social Issues </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2985259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upload.wikimedia.org/wikipedia/commons/thumb/2/2a/Great_Britain.svg/220px-Great_Britai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1" y="-1013303"/>
            <a:ext cx="4497886" cy="78713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704201" y="2922348"/>
            <a:ext cx="8487799" cy="1049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2400" b="1" dirty="0">
                <a:latin typeface="Calibri" panose="020F0502020204030204" pitchFamily="34" charset="0"/>
              </a:rPr>
              <a:t>Task: </a:t>
            </a:r>
            <a:r>
              <a:rPr lang="en-GB" sz="2400" dirty="0">
                <a:latin typeface="Calibri" panose="020F0502020204030204" pitchFamily="34" charset="0"/>
              </a:rPr>
              <a:t>As a table of four.</a:t>
            </a:r>
          </a:p>
          <a:p>
            <a:r>
              <a:rPr lang="en-GB" sz="2400" dirty="0">
                <a:latin typeface="Calibri" panose="020F0502020204030204" pitchFamily="34" charset="0"/>
              </a:rPr>
              <a:t>Fill the United Kingdom map by labelling the specific areas with foods from that region. </a:t>
            </a:r>
          </a:p>
          <a:p>
            <a:endParaRPr lang="en-GB" sz="2400" dirty="0">
              <a:latin typeface="Calibri" panose="020F0502020204030204" pitchFamily="34" charset="0"/>
            </a:endParaRPr>
          </a:p>
          <a:p>
            <a:r>
              <a:rPr lang="en-GB" sz="2400" b="1" dirty="0">
                <a:latin typeface="Calibri" panose="020F0502020204030204" pitchFamily="34" charset="0"/>
              </a:rPr>
              <a:t>Good progress </a:t>
            </a:r>
            <a:r>
              <a:rPr lang="en-GB" sz="2400" dirty="0">
                <a:latin typeface="Calibri" panose="020F0502020204030204" pitchFamily="34" charset="0"/>
              </a:rPr>
              <a:t>– labelling the dishes to the correct location </a:t>
            </a:r>
          </a:p>
          <a:p>
            <a:endParaRPr lang="en-GB" sz="2400" dirty="0">
              <a:latin typeface="Calibri" panose="020F0502020204030204" pitchFamily="34" charset="0"/>
            </a:endParaRPr>
          </a:p>
          <a:p>
            <a:r>
              <a:rPr lang="en-GB" sz="2400" b="1" dirty="0">
                <a:latin typeface="Calibri" panose="020F0502020204030204" pitchFamily="34" charset="0"/>
              </a:rPr>
              <a:t>Outstanding progress </a:t>
            </a:r>
            <a:r>
              <a:rPr lang="en-GB" sz="2400" dirty="0">
                <a:latin typeface="Calibri" panose="020F0502020204030204" pitchFamily="34" charset="0"/>
              </a:rPr>
              <a:t>-  labelling and describing the dishes to the correct location</a:t>
            </a:r>
          </a:p>
          <a:p>
            <a:endParaRPr lang="en-GB" sz="2400" dirty="0">
              <a:latin typeface="Calibri" panose="020F0502020204030204" pitchFamily="34" charset="0"/>
            </a:endParaRPr>
          </a:p>
          <a:p>
            <a:r>
              <a:rPr lang="en-GB" sz="2400" b="1" dirty="0">
                <a:latin typeface="Calibri" panose="020F0502020204030204" pitchFamily="34" charset="0"/>
              </a:rPr>
              <a:t>Extension</a:t>
            </a:r>
            <a:r>
              <a:rPr lang="en-GB" sz="2400" dirty="0">
                <a:latin typeface="Calibri" panose="020F0502020204030204" pitchFamily="34" charset="0"/>
              </a:rPr>
              <a:t> – can you name any specific dishes from other International countries. </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77593" y="4169664"/>
            <a:ext cx="3470566" cy="2467356"/>
          </a:xfrm>
          <a:prstGeom prst="rect">
            <a:avLst/>
          </a:prstGeom>
        </p:spPr>
      </p:pic>
    </p:spTree>
    <p:extLst>
      <p:ext uri="{BB962C8B-B14F-4D97-AF65-F5344CB8AC3E}">
        <p14:creationId xmlns:p14="http://schemas.microsoft.com/office/powerpoint/2010/main" val="19239395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upload.wikimedia.org/wikipedia/commons/thumb/2/2a/Great_Britain.svg/220px-Great_Britai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1" y="-1013303"/>
            <a:ext cx="4497886" cy="78713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558427" y="1934817"/>
            <a:ext cx="8487799" cy="14941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2400" b="1" dirty="0">
                <a:latin typeface="Calibri" panose="020F0502020204030204" pitchFamily="34" charset="0"/>
              </a:rPr>
              <a:t>Task: </a:t>
            </a:r>
            <a:r>
              <a:rPr lang="en-GB" sz="2400" dirty="0">
                <a:latin typeface="Calibri" panose="020F0502020204030204" pitchFamily="34" charset="0"/>
              </a:rPr>
              <a:t>As a table of four.</a:t>
            </a:r>
          </a:p>
          <a:p>
            <a:r>
              <a:rPr lang="en-GB" sz="2400" dirty="0">
                <a:latin typeface="Calibri" panose="020F0502020204030204" pitchFamily="34" charset="0"/>
              </a:rPr>
              <a:t>Make a A3 </a:t>
            </a:r>
            <a:r>
              <a:rPr lang="en-GB" sz="2400" dirty="0" err="1">
                <a:latin typeface="Calibri" panose="020F0502020204030204" pitchFamily="34" charset="0"/>
              </a:rPr>
              <a:t>moodboard</a:t>
            </a:r>
            <a:r>
              <a:rPr lang="en-GB" sz="2400" dirty="0">
                <a:latin typeface="Calibri" panose="020F0502020204030204" pitchFamily="34" charset="0"/>
              </a:rPr>
              <a:t> of food from a chosen country. </a:t>
            </a:r>
          </a:p>
          <a:p>
            <a:r>
              <a:rPr lang="en-GB" sz="2400" dirty="0">
                <a:latin typeface="Calibri" panose="020F0502020204030204" pitchFamily="34" charset="0"/>
              </a:rPr>
              <a:t>This is called Secondary Research. </a:t>
            </a:r>
          </a:p>
          <a:p>
            <a:endParaRPr lang="en-GB" sz="2400" dirty="0">
              <a:latin typeface="Calibri" panose="020F050202020403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77593" y="4169664"/>
            <a:ext cx="3470566" cy="2467356"/>
          </a:xfrm>
          <a:prstGeom prst="rect">
            <a:avLst/>
          </a:prstGeom>
        </p:spPr>
      </p:pic>
    </p:spTree>
    <p:extLst>
      <p:ext uri="{BB962C8B-B14F-4D97-AF65-F5344CB8AC3E}">
        <p14:creationId xmlns:p14="http://schemas.microsoft.com/office/powerpoint/2010/main" val="39261185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923925" cy="523220"/>
          </a:xfrm>
          <a:prstGeom prst="rect">
            <a:avLst/>
          </a:prstGeom>
          <a:noFill/>
        </p:spPr>
        <p:txBody>
          <a:bodyPr wrap="none" rtlCol="0">
            <a:spAutoFit/>
          </a:bodyPr>
          <a:lstStyle/>
          <a:p>
            <a:r>
              <a:rPr lang="en-GB" sz="2800" dirty="0"/>
              <a:t>Lesson 15 –</a:t>
            </a:r>
          </a:p>
        </p:txBody>
      </p:sp>
    </p:spTree>
    <p:extLst>
      <p:ext uri="{BB962C8B-B14F-4D97-AF65-F5344CB8AC3E}">
        <p14:creationId xmlns:p14="http://schemas.microsoft.com/office/powerpoint/2010/main" val="3948986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4519"/>
            <a:ext cx="11192255" cy="1049235"/>
          </a:xfrm>
        </p:spPr>
        <p:txBody>
          <a:bodyPr>
            <a:noAutofit/>
          </a:bodyPr>
          <a:lstStyle/>
          <a:p>
            <a:pPr algn="ctr"/>
            <a:r>
              <a:rPr lang="en-GB" sz="4800" dirty="0"/>
              <a:t>Written Assessment expectations</a:t>
            </a:r>
          </a:p>
        </p:txBody>
      </p:sp>
      <p:sp>
        <p:nvSpPr>
          <p:cNvPr id="3" name="Content Placeholder 2"/>
          <p:cNvSpPr>
            <a:spLocks noGrp="1"/>
          </p:cNvSpPr>
          <p:nvPr>
            <p:ph idx="1"/>
          </p:nvPr>
        </p:nvSpPr>
        <p:spPr>
          <a:xfrm>
            <a:off x="0" y="1853754"/>
            <a:ext cx="12191999" cy="4348492"/>
          </a:xfrm>
        </p:spPr>
        <p:txBody>
          <a:bodyPr>
            <a:normAutofit/>
          </a:bodyPr>
          <a:lstStyle/>
          <a:p>
            <a:pPr marL="0" indent="0">
              <a:buNone/>
            </a:pPr>
            <a:r>
              <a:rPr lang="en-GB" sz="2800" b="1" dirty="0"/>
              <a:t>Section A will be Multi choice questions</a:t>
            </a:r>
          </a:p>
          <a:p>
            <a:pPr marL="0" indent="0">
              <a:buNone/>
            </a:pPr>
            <a:r>
              <a:rPr lang="en-GB" sz="2800" b="1" dirty="0"/>
              <a:t>Section B is Written Response questions. </a:t>
            </a:r>
          </a:p>
          <a:p>
            <a:pPr marL="0" indent="0">
              <a:buNone/>
            </a:pPr>
            <a:endParaRPr lang="en-GB" sz="2800" b="1" dirty="0"/>
          </a:p>
          <a:p>
            <a:pPr marL="0" indent="0">
              <a:buNone/>
            </a:pPr>
            <a:r>
              <a:rPr lang="en-GB" sz="2800" b="1" dirty="0"/>
              <a:t>Final Grade in year 11</a:t>
            </a:r>
          </a:p>
          <a:p>
            <a:pPr marL="0" indent="0">
              <a:buNone/>
            </a:pPr>
            <a:r>
              <a:rPr lang="en-GB" sz="2800" dirty="0"/>
              <a:t>50% x2 NEA (NONE EXAMINATION ASSESSMENT – COURSEWORK)</a:t>
            </a:r>
          </a:p>
          <a:p>
            <a:pPr marL="0" indent="0">
              <a:buNone/>
            </a:pPr>
            <a:r>
              <a:rPr lang="en-GB" sz="2800" dirty="0">
                <a:solidFill>
                  <a:srgbClr val="FF0000"/>
                </a:solidFill>
              </a:rPr>
              <a:t>50% 1 Examination</a:t>
            </a:r>
          </a:p>
          <a:p>
            <a:pPr marL="0" indent="0">
              <a:buNone/>
            </a:pPr>
            <a:endParaRPr lang="en-GB" sz="1800" dirty="0"/>
          </a:p>
        </p:txBody>
      </p:sp>
    </p:spTree>
    <p:extLst>
      <p:ext uri="{BB962C8B-B14F-4D97-AF65-F5344CB8AC3E}">
        <p14:creationId xmlns:p14="http://schemas.microsoft.com/office/powerpoint/2010/main" val="36290738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97E2DCE-C3A6-4E1F-B2E8-8E43A036434B}"/>
              </a:ext>
            </a:extLst>
          </p:cNvPr>
          <p:cNvSpPr/>
          <p:nvPr/>
        </p:nvSpPr>
        <p:spPr>
          <a:xfrm>
            <a:off x="159025" y="1495799"/>
            <a:ext cx="7792279" cy="2982611"/>
          </a:xfrm>
          <a:prstGeom prst="rect">
            <a:avLst/>
          </a:prstGeom>
        </p:spPr>
        <p:txBody>
          <a:bodyPr wrap="square">
            <a:spAutoFit/>
          </a:bodyPr>
          <a:lstStyle/>
          <a:p>
            <a:pPr>
              <a:lnSpc>
                <a:spcPct val="119000"/>
              </a:lnSpc>
              <a:spcAft>
                <a:spcPts val="600"/>
              </a:spcAft>
            </a:pPr>
            <a:r>
              <a:rPr lang="en-GB" sz="2400" kern="1400" dirty="0">
                <a:solidFill>
                  <a:srgbClr val="000000"/>
                </a:solidFill>
                <a:latin typeface="Calibri" panose="020F0502020204030204" pitchFamily="34" charset="0"/>
              </a:rPr>
              <a:t>1. Which of these is </a:t>
            </a:r>
            <a:r>
              <a:rPr lang="en-GB" sz="2400" u="sng" kern="1400" dirty="0">
                <a:solidFill>
                  <a:srgbClr val="000000"/>
                </a:solidFill>
                <a:latin typeface="Calibri" panose="020F0502020204030204" pitchFamily="34" charset="0"/>
              </a:rPr>
              <a:t>not</a:t>
            </a:r>
            <a:r>
              <a:rPr lang="en-GB" sz="2400" kern="1400" dirty="0">
                <a:solidFill>
                  <a:srgbClr val="000000"/>
                </a:solidFill>
                <a:latin typeface="Calibri" panose="020F0502020204030204" pitchFamily="34" charset="0"/>
              </a:rPr>
              <a:t> a Macronutrient?</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Carbohydrates </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Fats</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Protein</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Dairy</a:t>
            </a:r>
            <a:endParaRPr lang="en-GB" sz="1600" kern="1400" dirty="0">
              <a:solidFill>
                <a:srgbClr val="000000"/>
              </a:solidFill>
              <a:latin typeface="Calibri" panose="020F0502020204030204" pitchFamily="34" charset="0"/>
            </a:endParaRPr>
          </a:p>
          <a:p>
            <a:pPr>
              <a:lnSpc>
                <a:spcPct val="119000"/>
              </a:lnSpc>
              <a:spcAft>
                <a:spcPts val="600"/>
              </a:spcAft>
            </a:pPr>
            <a:r>
              <a:rPr lang="en-GB" sz="1600" kern="1400" dirty="0">
                <a:solidFill>
                  <a:srgbClr val="000000"/>
                </a:solidFill>
                <a:latin typeface="Calibri" panose="020F0502020204030204" pitchFamily="34" charset="0"/>
              </a:rPr>
              <a:t> </a:t>
            </a:r>
            <a:endParaRPr lang="en-GB" sz="1600" kern="1400" dirty="0">
              <a:ln>
                <a:noFill/>
              </a:ln>
              <a:solidFill>
                <a:srgbClr val="000000"/>
              </a:solidFill>
              <a:effectLst/>
              <a:latin typeface="Calibri" panose="020F0502020204030204" pitchFamily="34" charset="0"/>
            </a:endParaRPr>
          </a:p>
        </p:txBody>
      </p:sp>
      <p:sp>
        <p:nvSpPr>
          <p:cNvPr id="5" name="Rectangle 4">
            <a:extLst>
              <a:ext uri="{FF2B5EF4-FFF2-40B4-BE49-F238E27FC236}">
                <a16:creationId xmlns="" xmlns:a16="http://schemas.microsoft.com/office/drawing/2014/main" id="{9CF79E12-2C86-4922-99E3-B83172D263D0}"/>
              </a:ext>
            </a:extLst>
          </p:cNvPr>
          <p:cNvSpPr/>
          <p:nvPr/>
        </p:nvSpPr>
        <p:spPr>
          <a:xfrm>
            <a:off x="524970" y="418581"/>
            <a:ext cx="4445448" cy="1077218"/>
          </a:xfrm>
          <a:prstGeom prst="rect">
            <a:avLst/>
          </a:prstGeom>
        </p:spPr>
        <p:txBody>
          <a:bodyPr wrap="none">
            <a:spAutoFit/>
          </a:bodyPr>
          <a:lstStyle/>
          <a:p>
            <a:r>
              <a:rPr lang="en-GB" sz="3200" b="1" dirty="0"/>
              <a:t>Multi choice questions</a:t>
            </a:r>
          </a:p>
          <a:p>
            <a:pPr algn="ctr"/>
            <a:r>
              <a:rPr lang="en-GB" sz="3200" b="1" dirty="0"/>
              <a:t>Worth 1 Mark </a:t>
            </a:r>
          </a:p>
        </p:txBody>
      </p:sp>
      <p:cxnSp>
        <p:nvCxnSpPr>
          <p:cNvPr id="7" name="Straight Connector 6">
            <a:extLst>
              <a:ext uri="{FF2B5EF4-FFF2-40B4-BE49-F238E27FC236}">
                <a16:creationId xmlns="" xmlns:a16="http://schemas.microsoft.com/office/drawing/2014/main" id="{13A3C463-C3CA-4F2F-B559-6A1F5F2D441B}"/>
              </a:ext>
            </a:extLst>
          </p:cNvPr>
          <p:cNvCxnSpPr/>
          <p:nvPr/>
        </p:nvCxnSpPr>
        <p:spPr>
          <a:xfrm>
            <a:off x="5777948" y="265043"/>
            <a:ext cx="0" cy="5512905"/>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8138C37C-27D0-4A83-A122-884E44FB2232}"/>
              </a:ext>
            </a:extLst>
          </p:cNvPr>
          <p:cNvSpPr/>
          <p:nvPr/>
        </p:nvSpPr>
        <p:spPr>
          <a:xfrm>
            <a:off x="6815258" y="418581"/>
            <a:ext cx="3785011" cy="1077218"/>
          </a:xfrm>
          <a:prstGeom prst="rect">
            <a:avLst/>
          </a:prstGeom>
        </p:spPr>
        <p:txBody>
          <a:bodyPr wrap="none">
            <a:spAutoFit/>
          </a:bodyPr>
          <a:lstStyle/>
          <a:p>
            <a:r>
              <a:rPr lang="en-GB" sz="3200" b="1" dirty="0"/>
              <a:t>Written Response </a:t>
            </a:r>
          </a:p>
          <a:p>
            <a:pPr algn="ctr"/>
            <a:r>
              <a:rPr lang="en-GB" sz="3200" b="1" dirty="0"/>
              <a:t>Worth 2 Mark </a:t>
            </a:r>
          </a:p>
        </p:txBody>
      </p:sp>
      <p:sp>
        <p:nvSpPr>
          <p:cNvPr id="9" name="Rectangle 8">
            <a:extLst>
              <a:ext uri="{FF2B5EF4-FFF2-40B4-BE49-F238E27FC236}">
                <a16:creationId xmlns="" xmlns:a16="http://schemas.microsoft.com/office/drawing/2014/main" id="{5E23F2E2-971A-40B1-ABE6-02F178B7B2DE}"/>
              </a:ext>
            </a:extLst>
          </p:cNvPr>
          <p:cNvSpPr/>
          <p:nvPr/>
        </p:nvSpPr>
        <p:spPr>
          <a:xfrm>
            <a:off x="5936975" y="1798885"/>
            <a:ext cx="6096000" cy="1213666"/>
          </a:xfrm>
          <a:prstGeom prst="rect">
            <a:avLst/>
          </a:prstGeom>
        </p:spPr>
        <p:txBody>
          <a:bodyPr>
            <a:spAutoFit/>
          </a:bodyPr>
          <a:lstStyle/>
          <a:p>
            <a:pPr>
              <a:lnSpc>
                <a:spcPct val="119000"/>
              </a:lnSpc>
              <a:spcAft>
                <a:spcPts val="600"/>
              </a:spcAft>
            </a:pPr>
            <a:r>
              <a:rPr lang="en-GB" kern="1400" dirty="0">
                <a:solidFill>
                  <a:srgbClr val="000000"/>
                </a:solidFill>
                <a:latin typeface="Calibri" panose="020F0502020204030204" pitchFamily="34" charset="0"/>
              </a:rPr>
              <a:t>6. What are the sources of these two proteins?</a:t>
            </a:r>
            <a:endParaRPr lang="en-GB" sz="1200" kern="1400" dirty="0">
              <a:solidFill>
                <a:srgbClr val="000000"/>
              </a:solidFill>
              <a:latin typeface="Calibri" panose="020F0502020204030204" pitchFamily="34" charset="0"/>
            </a:endParaRPr>
          </a:p>
          <a:p>
            <a:pPr>
              <a:lnSpc>
                <a:spcPct val="119000"/>
              </a:lnSpc>
              <a:spcAft>
                <a:spcPts val="600"/>
              </a:spcAft>
            </a:pPr>
            <a:r>
              <a:rPr lang="en-GB" kern="1400" dirty="0">
                <a:solidFill>
                  <a:srgbClr val="000000"/>
                </a:solidFill>
                <a:latin typeface="Calibri" panose="020F0502020204030204" pitchFamily="34" charset="0"/>
              </a:rPr>
              <a:t>1.High Biological Value_________________________________</a:t>
            </a:r>
          </a:p>
          <a:p>
            <a:pPr>
              <a:lnSpc>
                <a:spcPct val="119000"/>
              </a:lnSpc>
              <a:spcAft>
                <a:spcPts val="600"/>
              </a:spcAft>
            </a:pPr>
            <a:r>
              <a:rPr lang="en-GB" kern="1400" dirty="0">
                <a:solidFill>
                  <a:srgbClr val="000000"/>
                </a:solidFill>
                <a:latin typeface="Calibri" panose="020F0502020204030204" pitchFamily="34" charset="0"/>
              </a:rPr>
              <a:t>2. Low Biological Value________________________________</a:t>
            </a:r>
            <a:r>
              <a:rPr lang="en-GB" sz="1200" kern="1400" dirty="0">
                <a:solidFill>
                  <a:srgbClr val="000000"/>
                </a:solidFill>
                <a:latin typeface="Calibri" panose="020F0502020204030204" pitchFamily="34" charset="0"/>
              </a:rPr>
              <a:t> </a:t>
            </a:r>
            <a:endParaRPr lang="en-GB" sz="12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4546086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5222"/>
            <a:ext cx="9602788" cy="1049338"/>
          </a:xfrm>
        </p:spPr>
        <p:txBody>
          <a:bodyPr>
            <a:normAutofit/>
          </a:bodyPr>
          <a:lstStyle/>
          <a:p>
            <a:r>
              <a:rPr lang="en-GB" sz="4800" dirty="0">
                <a:latin typeface="Calibri" panose="020F0502020204030204" pitchFamily="34" charset="0"/>
              </a:rPr>
              <a:t>Todays learning objectives </a:t>
            </a:r>
          </a:p>
        </p:txBody>
      </p:sp>
      <p:sp>
        <p:nvSpPr>
          <p:cNvPr id="10" name="Rectangle: Rounded Corners 9"/>
          <p:cNvSpPr/>
          <p:nvPr/>
        </p:nvSpPr>
        <p:spPr>
          <a:xfrm>
            <a:off x="9956800" y="0"/>
            <a:ext cx="2235200" cy="59515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latin typeface="Calibri" panose="020F0502020204030204" pitchFamily="34" charset="0"/>
              </a:rPr>
              <a:t>Learning Objectives</a:t>
            </a:r>
          </a:p>
        </p:txBody>
      </p:sp>
      <p:sp>
        <p:nvSpPr>
          <p:cNvPr id="9" name="Title 1"/>
          <p:cNvSpPr txBox="1">
            <a:spLocks/>
          </p:cNvSpPr>
          <p:nvPr/>
        </p:nvSpPr>
        <p:spPr>
          <a:xfrm>
            <a:off x="547058" y="1102291"/>
            <a:ext cx="9602788" cy="10493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latin typeface="Calibri" panose="020F0502020204030204" pitchFamily="34" charset="0"/>
              </a:rPr>
              <a:t>Title: Revision </a:t>
            </a:r>
          </a:p>
        </p:txBody>
      </p:sp>
      <p:graphicFrame>
        <p:nvGraphicFramePr>
          <p:cNvPr id="7" name="Table 6">
            <a:extLst>
              <a:ext uri="{FF2B5EF4-FFF2-40B4-BE49-F238E27FC236}">
                <a16:creationId xmlns="" xmlns:a16="http://schemas.microsoft.com/office/drawing/2014/main" id="{8BB382E3-126E-41B2-B49C-B3F1B7D1129D}"/>
              </a:ext>
            </a:extLst>
          </p:cNvPr>
          <p:cNvGraphicFramePr>
            <a:graphicFrameLocks noGrp="1"/>
          </p:cNvGraphicFramePr>
          <p:nvPr>
            <p:extLst>
              <p:ext uri="{D42A27DB-BD31-4B8C-83A1-F6EECF244321}">
                <p14:modId xmlns:p14="http://schemas.microsoft.com/office/powerpoint/2010/main" val="595392472"/>
              </p:ext>
            </p:extLst>
          </p:nvPr>
        </p:nvGraphicFramePr>
        <p:xfrm>
          <a:off x="1231505" y="2295006"/>
          <a:ext cx="9728990" cy="2940943"/>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443745">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To revise for Written Assessment</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L="0" marR="0" lvl="0" indent="0" algn="ctr" defTabSz="914400" rtl="0" eaLnBrk="1" fontAlgn="auto" latinLnBrk="0" hangingPunct="1">
                        <a:lnSpc>
                          <a:spcPct val="119000"/>
                        </a:lnSpc>
                        <a:spcBef>
                          <a:spcPts val="0"/>
                        </a:spcBef>
                        <a:spcAft>
                          <a:spcPts val="600"/>
                        </a:spcAft>
                        <a:buClrTx/>
                        <a:buSzTx/>
                        <a:buFontTx/>
                        <a:buNone/>
                        <a:tabLst/>
                        <a:defRPr/>
                      </a:pPr>
                      <a:r>
                        <a:rPr lang="en-GB" sz="1400" b="1" dirty="0">
                          <a:effectLst/>
                          <a:latin typeface="+mn-lt"/>
                          <a:ea typeface="Calibri" panose="020F0502020204030204" pitchFamily="34" charset="0"/>
                          <a:cs typeface="Times New Roman" panose="02020603050405020304" pitchFamily="18" charset="0"/>
                        </a:rPr>
                        <a:t>Achieved</a:t>
                      </a:r>
                      <a:r>
                        <a:rPr lang="en-GB" sz="1400" b="1" baseline="0" dirty="0">
                          <a:effectLst/>
                          <a:latin typeface="+mn-lt"/>
                          <a:ea typeface="Calibri" panose="020F0502020204030204" pitchFamily="34" charset="0"/>
                          <a:cs typeface="Times New Roman" panose="02020603050405020304" pitchFamily="18" charset="0"/>
                        </a:rPr>
                        <a:t> </a:t>
                      </a:r>
                      <a:endParaRPr lang="en-GB" sz="1400" b="1" dirty="0">
                        <a:effectLst/>
                        <a:latin typeface="+mn-lt"/>
                        <a:ea typeface="Calibri" panose="020F0502020204030204" pitchFamily="34" charset="0"/>
                        <a:cs typeface="Times New Roman" panose="02020603050405020304" pitchFamily="18"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Good</a:t>
                      </a:r>
                    </a:p>
                    <a:p>
                      <a:pPr marR="0" indent="0" algn="l" rtl="0">
                        <a:lnSpc>
                          <a:spcPct val="115000"/>
                        </a:lnSpc>
                        <a:spcBef>
                          <a:spcPts val="0"/>
                        </a:spcBef>
                        <a:spcAft>
                          <a:spcPts val="600"/>
                        </a:spcAft>
                      </a:pPr>
                      <a:r>
                        <a:rPr lang="en-US" sz="2000" b="0" kern="1200" dirty="0">
                          <a:ln>
                            <a:noFill/>
                          </a:ln>
                          <a:solidFill>
                            <a:srgbClr val="000000"/>
                          </a:solidFill>
                          <a:effectLst/>
                          <a:latin typeface="Calibri" panose="020F0502020204030204" pitchFamily="34" charset="0"/>
                        </a:rPr>
                        <a:t>To</a:t>
                      </a:r>
                      <a:r>
                        <a:rPr lang="en-US" sz="2000" b="0" kern="1200" baseline="0" dirty="0">
                          <a:ln>
                            <a:noFill/>
                          </a:ln>
                          <a:solidFill>
                            <a:srgbClr val="000000"/>
                          </a:solidFill>
                          <a:effectLst/>
                          <a:latin typeface="Calibri" panose="020F0502020204030204" pitchFamily="34" charset="0"/>
                        </a:rPr>
                        <a:t> revise a wide range of topics for your written Assessment </a:t>
                      </a:r>
                      <a:endParaRPr lang="en-US" sz="20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2000" b="0" kern="1200" dirty="0">
                          <a:ln>
                            <a:noFill/>
                          </a:ln>
                          <a:solidFill>
                            <a:srgbClr val="000000"/>
                          </a:solidFill>
                          <a:effectLst/>
                          <a:latin typeface="Calibri" panose="020F0502020204030204" pitchFamily="34" charset="0"/>
                        </a:rPr>
                        <a:t>To be able to identify areas you need to work on and focus on those areas.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6431236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4519"/>
            <a:ext cx="11192255" cy="1049235"/>
          </a:xfrm>
        </p:spPr>
        <p:txBody>
          <a:bodyPr>
            <a:noAutofit/>
          </a:bodyPr>
          <a:lstStyle/>
          <a:p>
            <a:pPr algn="ctr"/>
            <a:r>
              <a:rPr lang="en-GB" sz="4800" dirty="0"/>
              <a:t>Revision methods</a:t>
            </a:r>
          </a:p>
        </p:txBody>
      </p:sp>
      <p:sp>
        <p:nvSpPr>
          <p:cNvPr id="3" name="Content Placeholder 2"/>
          <p:cNvSpPr>
            <a:spLocks noGrp="1"/>
          </p:cNvSpPr>
          <p:nvPr>
            <p:ph idx="1"/>
          </p:nvPr>
        </p:nvSpPr>
        <p:spPr>
          <a:xfrm>
            <a:off x="1" y="1853754"/>
            <a:ext cx="5486400" cy="4348492"/>
          </a:xfrm>
        </p:spPr>
        <p:txBody>
          <a:bodyPr>
            <a:normAutofit lnSpcReduction="10000"/>
          </a:bodyPr>
          <a:lstStyle/>
          <a:p>
            <a:pPr marL="0" indent="0">
              <a:buNone/>
            </a:pPr>
            <a:r>
              <a:rPr lang="en-GB" sz="2800" b="1" dirty="0"/>
              <a:t>Areas to focus on:</a:t>
            </a:r>
          </a:p>
          <a:p>
            <a:pPr marL="0" indent="0">
              <a:buNone/>
            </a:pPr>
            <a:r>
              <a:rPr lang="en-GB" sz="2800" dirty="0"/>
              <a:t>Eat Well Guide</a:t>
            </a:r>
          </a:p>
          <a:p>
            <a:pPr marL="0" indent="0">
              <a:buNone/>
            </a:pPr>
            <a:r>
              <a:rPr lang="en-GB" sz="2800" dirty="0"/>
              <a:t>Nutrition</a:t>
            </a:r>
          </a:p>
          <a:p>
            <a:pPr marL="0" indent="0">
              <a:buNone/>
            </a:pPr>
            <a:r>
              <a:rPr lang="en-GB" sz="2800" dirty="0"/>
              <a:t>Food labelling</a:t>
            </a:r>
          </a:p>
          <a:p>
            <a:pPr marL="0" indent="0">
              <a:buNone/>
            </a:pPr>
            <a:r>
              <a:rPr lang="en-GB" sz="2800" dirty="0"/>
              <a:t>Packaging</a:t>
            </a:r>
          </a:p>
          <a:p>
            <a:pPr marL="0" indent="0">
              <a:buNone/>
            </a:pPr>
            <a:r>
              <a:rPr lang="en-GB" sz="2800" dirty="0"/>
              <a:t>Food safety and Personal safety</a:t>
            </a:r>
          </a:p>
          <a:p>
            <a:pPr marL="0" indent="0">
              <a:buNone/>
            </a:pPr>
            <a:r>
              <a:rPr lang="en-GB" sz="2800" dirty="0"/>
              <a:t>Bread Theory – how to make bread</a:t>
            </a:r>
            <a:endParaRPr lang="en-GB" sz="1800" dirty="0"/>
          </a:p>
        </p:txBody>
      </p:sp>
      <p:cxnSp>
        <p:nvCxnSpPr>
          <p:cNvPr id="4" name="Straight Connector 3">
            <a:extLst>
              <a:ext uri="{FF2B5EF4-FFF2-40B4-BE49-F238E27FC236}">
                <a16:creationId xmlns="" xmlns:a16="http://schemas.microsoft.com/office/drawing/2014/main" id="{C86B03E9-97DD-40A9-AF6F-1A520560AB99}"/>
              </a:ext>
            </a:extLst>
          </p:cNvPr>
          <p:cNvCxnSpPr>
            <a:cxnSpLocks/>
          </p:cNvCxnSpPr>
          <p:nvPr/>
        </p:nvCxnSpPr>
        <p:spPr>
          <a:xfrm>
            <a:off x="5777948" y="2067339"/>
            <a:ext cx="0" cy="3710609"/>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 xmlns:a16="http://schemas.microsoft.com/office/drawing/2014/main" id="{FF6FC1C2-7D7C-4948-B2CA-EB73B812439C}"/>
              </a:ext>
            </a:extLst>
          </p:cNvPr>
          <p:cNvSpPr txBox="1">
            <a:spLocks/>
          </p:cNvSpPr>
          <p:nvPr/>
        </p:nvSpPr>
        <p:spPr>
          <a:xfrm>
            <a:off x="5943600" y="1853754"/>
            <a:ext cx="5486400" cy="434849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GB" sz="2800" b="1" dirty="0"/>
              <a:t>Method of revision:</a:t>
            </a:r>
          </a:p>
          <a:p>
            <a:pPr marL="0" indent="0">
              <a:buFont typeface="Arial" panose="020B0604020202020204" pitchFamily="34" charset="0"/>
              <a:buNone/>
            </a:pPr>
            <a:r>
              <a:rPr lang="en-GB" sz="2800" dirty="0"/>
              <a:t>Mind map</a:t>
            </a:r>
          </a:p>
          <a:p>
            <a:pPr marL="0" indent="0">
              <a:buFont typeface="Arial" panose="020B0604020202020204" pitchFamily="34" charset="0"/>
              <a:buNone/>
            </a:pPr>
            <a:r>
              <a:rPr lang="en-GB" sz="2800" dirty="0"/>
              <a:t>Notes – flash cards</a:t>
            </a:r>
          </a:p>
          <a:p>
            <a:pPr marL="0" indent="0">
              <a:buFont typeface="Arial" panose="020B0604020202020204" pitchFamily="34" charset="0"/>
              <a:buNone/>
            </a:pPr>
            <a:r>
              <a:rPr lang="en-GB" sz="2800" dirty="0"/>
              <a:t>Mini exam questions</a:t>
            </a:r>
          </a:p>
        </p:txBody>
      </p:sp>
    </p:spTree>
    <p:extLst>
      <p:ext uri="{BB962C8B-B14F-4D97-AF65-F5344CB8AC3E}">
        <p14:creationId xmlns:p14="http://schemas.microsoft.com/office/powerpoint/2010/main" val="7290721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5037854" cy="523220"/>
          </a:xfrm>
          <a:prstGeom prst="rect">
            <a:avLst/>
          </a:prstGeom>
          <a:noFill/>
        </p:spPr>
        <p:txBody>
          <a:bodyPr wrap="none" rtlCol="0">
            <a:spAutoFit/>
          </a:bodyPr>
          <a:lstStyle/>
          <a:p>
            <a:r>
              <a:rPr lang="en-GB" sz="2800" dirty="0"/>
              <a:t>Lesson 19 – Written Assessment </a:t>
            </a:r>
          </a:p>
        </p:txBody>
      </p:sp>
    </p:spTree>
    <p:extLst>
      <p:ext uri="{BB962C8B-B14F-4D97-AF65-F5344CB8AC3E}">
        <p14:creationId xmlns:p14="http://schemas.microsoft.com/office/powerpoint/2010/main" val="1138482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4519"/>
            <a:ext cx="11192255" cy="1049235"/>
          </a:xfrm>
        </p:spPr>
        <p:txBody>
          <a:bodyPr>
            <a:noAutofit/>
          </a:bodyPr>
          <a:lstStyle/>
          <a:p>
            <a:pPr algn="ctr"/>
            <a:r>
              <a:rPr lang="en-GB" sz="4800" dirty="0"/>
              <a:t>Written Assessment expectations</a:t>
            </a:r>
          </a:p>
        </p:txBody>
      </p:sp>
      <p:sp>
        <p:nvSpPr>
          <p:cNvPr id="3" name="Content Placeholder 2"/>
          <p:cNvSpPr>
            <a:spLocks noGrp="1"/>
          </p:cNvSpPr>
          <p:nvPr>
            <p:ph idx="1"/>
          </p:nvPr>
        </p:nvSpPr>
        <p:spPr>
          <a:xfrm>
            <a:off x="0" y="1853754"/>
            <a:ext cx="12191999" cy="4348492"/>
          </a:xfrm>
        </p:spPr>
        <p:txBody>
          <a:bodyPr>
            <a:normAutofit/>
          </a:bodyPr>
          <a:lstStyle/>
          <a:p>
            <a:pPr marL="0" indent="0">
              <a:buNone/>
            </a:pPr>
            <a:r>
              <a:rPr lang="en-GB" sz="2800" b="1" dirty="0"/>
              <a:t>Section A will be Multi choice questions</a:t>
            </a:r>
          </a:p>
          <a:p>
            <a:pPr marL="0" indent="0">
              <a:buNone/>
            </a:pPr>
            <a:r>
              <a:rPr lang="en-GB" sz="2800" b="1" dirty="0"/>
              <a:t>Section B is Written Response questions. </a:t>
            </a:r>
          </a:p>
          <a:p>
            <a:pPr marL="0" indent="0">
              <a:buNone/>
            </a:pPr>
            <a:endParaRPr lang="en-GB" sz="2800" b="1" dirty="0"/>
          </a:p>
          <a:p>
            <a:pPr marL="0" indent="0">
              <a:buNone/>
            </a:pPr>
            <a:r>
              <a:rPr lang="en-GB" sz="2800" b="1" dirty="0"/>
              <a:t>Final Grade in year 11</a:t>
            </a:r>
          </a:p>
          <a:p>
            <a:pPr marL="0" indent="0">
              <a:buNone/>
            </a:pPr>
            <a:r>
              <a:rPr lang="en-GB" sz="2800" dirty="0"/>
              <a:t>50% x2 NEA (NONE EXAMINATION ASSESSMENT – COURSEWORK)</a:t>
            </a:r>
          </a:p>
          <a:p>
            <a:pPr marL="0" indent="0">
              <a:buNone/>
            </a:pPr>
            <a:r>
              <a:rPr lang="en-GB" sz="2800" dirty="0">
                <a:solidFill>
                  <a:srgbClr val="FF0000"/>
                </a:solidFill>
              </a:rPr>
              <a:t>50% 1 Examination</a:t>
            </a:r>
          </a:p>
          <a:p>
            <a:pPr marL="0" indent="0">
              <a:buNone/>
            </a:pPr>
            <a:endParaRPr lang="en-GB" sz="1800" dirty="0"/>
          </a:p>
        </p:txBody>
      </p:sp>
    </p:spTree>
    <p:extLst>
      <p:ext uri="{BB962C8B-B14F-4D97-AF65-F5344CB8AC3E}">
        <p14:creationId xmlns:p14="http://schemas.microsoft.com/office/powerpoint/2010/main" val="1953422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808419"/>
            <a:ext cx="12192000" cy="1049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endParaRPr lang="en-GB" sz="4400" dirty="0"/>
          </a:p>
        </p:txBody>
      </p:sp>
      <p:sp>
        <p:nvSpPr>
          <p:cNvPr id="6" name="Rectangle 5"/>
          <p:cNvSpPr/>
          <p:nvPr/>
        </p:nvSpPr>
        <p:spPr>
          <a:xfrm>
            <a:off x="-2" y="1049337"/>
            <a:ext cx="12192001" cy="1015663"/>
          </a:xfrm>
          <a:prstGeom prst="rect">
            <a:avLst/>
          </a:prstGeom>
        </p:spPr>
        <p:txBody>
          <a:bodyPr wrap="square">
            <a:spAutoFit/>
          </a:bodyPr>
          <a:lstStyle/>
          <a:p>
            <a:r>
              <a:rPr lang="en-US" sz="2000" b="1" u="sng" dirty="0"/>
              <a:t>Cross contamination</a:t>
            </a:r>
          </a:p>
          <a:p>
            <a:r>
              <a:rPr lang="en-US" sz="2000" dirty="0"/>
              <a:t>Food poisoning is often caused when harmful bacteria on one food are spread via hands or kitchen utensils to cross-contaminate other foods. Good hygiene helps prevent this.</a:t>
            </a:r>
          </a:p>
        </p:txBody>
      </p:sp>
      <p:sp>
        <p:nvSpPr>
          <p:cNvPr id="7" name="Rectangle 6"/>
          <p:cNvSpPr/>
          <p:nvPr/>
        </p:nvSpPr>
        <p:spPr>
          <a:xfrm>
            <a:off x="-3" y="2065000"/>
            <a:ext cx="12192001" cy="1015663"/>
          </a:xfrm>
          <a:prstGeom prst="rect">
            <a:avLst/>
          </a:prstGeom>
        </p:spPr>
        <p:txBody>
          <a:bodyPr wrap="square">
            <a:spAutoFit/>
          </a:bodyPr>
          <a:lstStyle/>
          <a:p>
            <a:r>
              <a:rPr lang="en-US" sz="2000" b="1" u="sng" dirty="0"/>
              <a:t>Chilling</a:t>
            </a:r>
          </a:p>
          <a:p>
            <a:r>
              <a:rPr lang="en-US" sz="2000" dirty="0"/>
              <a:t>Do not put hot food directly into the fridge or freezer, let it cool sufficiently first; but remember that cooling should be completed within one or two hours after cooking.</a:t>
            </a:r>
          </a:p>
        </p:txBody>
      </p:sp>
      <p:sp>
        <p:nvSpPr>
          <p:cNvPr id="8" name="Rectangle 7"/>
          <p:cNvSpPr/>
          <p:nvPr/>
        </p:nvSpPr>
        <p:spPr>
          <a:xfrm>
            <a:off x="-2" y="3080663"/>
            <a:ext cx="12192002" cy="1323439"/>
          </a:xfrm>
          <a:prstGeom prst="rect">
            <a:avLst/>
          </a:prstGeom>
        </p:spPr>
        <p:txBody>
          <a:bodyPr wrap="square">
            <a:spAutoFit/>
          </a:bodyPr>
          <a:lstStyle/>
          <a:p>
            <a:r>
              <a:rPr lang="en-US" sz="2000" b="1" u="sng" dirty="0"/>
              <a:t>Cleaning</a:t>
            </a:r>
          </a:p>
          <a:p>
            <a:r>
              <a:rPr lang="en-US" sz="2000" dirty="0"/>
              <a:t>Clean kitchen surfaces after preparing foods; try to 'clean as you go'.</a:t>
            </a:r>
          </a:p>
          <a:p>
            <a:r>
              <a:rPr lang="en-US" sz="2000" dirty="0"/>
              <a:t>After handling raw meat, poultry, fish and other raw foods always wash hands, utensils and surfaces thoroughly and before any contact with other food, especially cooked and ready-to-eat foods.</a:t>
            </a:r>
          </a:p>
        </p:txBody>
      </p:sp>
      <p:sp>
        <p:nvSpPr>
          <p:cNvPr id="9" name="Rectangle 8"/>
          <p:cNvSpPr/>
          <p:nvPr/>
        </p:nvSpPr>
        <p:spPr>
          <a:xfrm>
            <a:off x="-2" y="4404102"/>
            <a:ext cx="12192002" cy="1015663"/>
          </a:xfrm>
          <a:prstGeom prst="rect">
            <a:avLst/>
          </a:prstGeom>
        </p:spPr>
        <p:txBody>
          <a:bodyPr wrap="square">
            <a:spAutoFit/>
          </a:bodyPr>
          <a:lstStyle/>
          <a:p>
            <a:r>
              <a:rPr lang="en-US" sz="2000" b="1" u="sng" dirty="0"/>
              <a:t>Cooking</a:t>
            </a:r>
          </a:p>
          <a:p>
            <a:r>
              <a:rPr lang="en-US" sz="2000" dirty="0"/>
              <a:t>Follow recipes and label instructions on cooking times and temperatures. Remember to pre-heat the oven properly.</a:t>
            </a:r>
          </a:p>
          <a:p>
            <a:r>
              <a:rPr lang="en-US" sz="2000" dirty="0"/>
              <a:t>Check food is piping hot before serving.. </a:t>
            </a:r>
          </a:p>
        </p:txBody>
      </p:sp>
      <p:sp>
        <p:nvSpPr>
          <p:cNvPr id="3" name="Rectangle 2">
            <a:extLst>
              <a:ext uri="{FF2B5EF4-FFF2-40B4-BE49-F238E27FC236}">
                <a16:creationId xmlns="" xmlns:a16="http://schemas.microsoft.com/office/drawing/2014/main" id="{CCA5130F-03DF-4A77-A3AF-AEC40C9B5285}"/>
              </a:ext>
            </a:extLst>
          </p:cNvPr>
          <p:cNvSpPr/>
          <p:nvPr/>
        </p:nvSpPr>
        <p:spPr>
          <a:xfrm>
            <a:off x="2417137" y="87578"/>
            <a:ext cx="7357720" cy="830997"/>
          </a:xfrm>
          <a:prstGeom prst="rect">
            <a:avLst/>
          </a:prstGeom>
        </p:spPr>
        <p:txBody>
          <a:bodyPr wrap="none">
            <a:spAutoFit/>
          </a:bodyPr>
          <a:lstStyle/>
          <a:p>
            <a:pPr algn="ctr"/>
            <a:r>
              <a:rPr lang="en-GB" sz="4800" dirty="0"/>
              <a:t>The 4 C’s of Food Hygiene</a:t>
            </a:r>
          </a:p>
        </p:txBody>
      </p:sp>
    </p:spTree>
    <p:extLst>
      <p:ext uri="{BB962C8B-B14F-4D97-AF65-F5344CB8AC3E}">
        <p14:creationId xmlns:p14="http://schemas.microsoft.com/office/powerpoint/2010/main" val="20009448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97E2DCE-C3A6-4E1F-B2E8-8E43A036434B}"/>
              </a:ext>
            </a:extLst>
          </p:cNvPr>
          <p:cNvSpPr/>
          <p:nvPr/>
        </p:nvSpPr>
        <p:spPr>
          <a:xfrm>
            <a:off x="159025" y="1495799"/>
            <a:ext cx="7792279" cy="2982611"/>
          </a:xfrm>
          <a:prstGeom prst="rect">
            <a:avLst/>
          </a:prstGeom>
        </p:spPr>
        <p:txBody>
          <a:bodyPr wrap="square">
            <a:spAutoFit/>
          </a:bodyPr>
          <a:lstStyle/>
          <a:p>
            <a:pPr>
              <a:lnSpc>
                <a:spcPct val="119000"/>
              </a:lnSpc>
              <a:spcAft>
                <a:spcPts val="600"/>
              </a:spcAft>
            </a:pPr>
            <a:r>
              <a:rPr lang="en-GB" sz="2400" kern="1400" dirty="0">
                <a:solidFill>
                  <a:srgbClr val="000000"/>
                </a:solidFill>
                <a:latin typeface="Calibri" panose="020F0502020204030204" pitchFamily="34" charset="0"/>
              </a:rPr>
              <a:t>1. Which of these is </a:t>
            </a:r>
            <a:r>
              <a:rPr lang="en-GB" sz="2400" u="sng" kern="1400" dirty="0">
                <a:solidFill>
                  <a:srgbClr val="000000"/>
                </a:solidFill>
                <a:latin typeface="Calibri" panose="020F0502020204030204" pitchFamily="34" charset="0"/>
              </a:rPr>
              <a:t>not</a:t>
            </a:r>
            <a:r>
              <a:rPr lang="en-GB" sz="2400" kern="1400" dirty="0">
                <a:solidFill>
                  <a:srgbClr val="000000"/>
                </a:solidFill>
                <a:latin typeface="Calibri" panose="020F0502020204030204" pitchFamily="34" charset="0"/>
              </a:rPr>
              <a:t> a Macronutrient?</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Carbohydrates </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Fats</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Protein</a:t>
            </a:r>
            <a:endParaRPr lang="en-GB" sz="1600" kern="1400" dirty="0">
              <a:solidFill>
                <a:srgbClr val="000000"/>
              </a:solidFill>
              <a:latin typeface="Calibri" panose="020F0502020204030204" pitchFamily="34" charset="0"/>
            </a:endParaRPr>
          </a:p>
          <a:p>
            <a:pPr marL="342900" indent="-342900">
              <a:lnSpc>
                <a:spcPct val="119000"/>
              </a:lnSpc>
              <a:spcAft>
                <a:spcPts val="600"/>
              </a:spcAft>
              <a:buFont typeface="Wingdings" panose="05000000000000000000" pitchFamily="2" charset="2"/>
              <a:buChar char="q"/>
            </a:pPr>
            <a:r>
              <a:rPr lang="en-GB" sz="2400" kern="1400" dirty="0">
                <a:solidFill>
                  <a:srgbClr val="000000"/>
                </a:solidFill>
                <a:latin typeface="Calibri" panose="020F0502020204030204" pitchFamily="34" charset="0"/>
              </a:rPr>
              <a:t>Dairy</a:t>
            </a:r>
            <a:endParaRPr lang="en-GB" sz="1600" kern="1400" dirty="0">
              <a:solidFill>
                <a:srgbClr val="000000"/>
              </a:solidFill>
              <a:latin typeface="Calibri" panose="020F0502020204030204" pitchFamily="34" charset="0"/>
            </a:endParaRPr>
          </a:p>
          <a:p>
            <a:pPr>
              <a:lnSpc>
                <a:spcPct val="119000"/>
              </a:lnSpc>
              <a:spcAft>
                <a:spcPts val="600"/>
              </a:spcAft>
            </a:pPr>
            <a:r>
              <a:rPr lang="en-GB" sz="1600" kern="1400" dirty="0">
                <a:solidFill>
                  <a:srgbClr val="000000"/>
                </a:solidFill>
                <a:latin typeface="Calibri" panose="020F0502020204030204" pitchFamily="34" charset="0"/>
              </a:rPr>
              <a:t> </a:t>
            </a:r>
            <a:endParaRPr lang="en-GB" sz="1600" kern="1400" dirty="0">
              <a:ln>
                <a:noFill/>
              </a:ln>
              <a:solidFill>
                <a:srgbClr val="000000"/>
              </a:solidFill>
              <a:effectLst/>
              <a:latin typeface="Calibri" panose="020F0502020204030204" pitchFamily="34" charset="0"/>
            </a:endParaRPr>
          </a:p>
        </p:txBody>
      </p:sp>
      <p:sp>
        <p:nvSpPr>
          <p:cNvPr id="5" name="Rectangle 4">
            <a:extLst>
              <a:ext uri="{FF2B5EF4-FFF2-40B4-BE49-F238E27FC236}">
                <a16:creationId xmlns="" xmlns:a16="http://schemas.microsoft.com/office/drawing/2014/main" id="{9CF79E12-2C86-4922-99E3-B83172D263D0}"/>
              </a:ext>
            </a:extLst>
          </p:cNvPr>
          <p:cNvSpPr/>
          <p:nvPr/>
        </p:nvSpPr>
        <p:spPr>
          <a:xfrm>
            <a:off x="524970" y="418581"/>
            <a:ext cx="4445448" cy="1077218"/>
          </a:xfrm>
          <a:prstGeom prst="rect">
            <a:avLst/>
          </a:prstGeom>
        </p:spPr>
        <p:txBody>
          <a:bodyPr wrap="none">
            <a:spAutoFit/>
          </a:bodyPr>
          <a:lstStyle/>
          <a:p>
            <a:r>
              <a:rPr lang="en-GB" sz="3200" b="1" dirty="0"/>
              <a:t>Multi choice questions</a:t>
            </a:r>
          </a:p>
          <a:p>
            <a:pPr algn="ctr"/>
            <a:r>
              <a:rPr lang="en-GB" sz="3200" b="1" dirty="0"/>
              <a:t>Worth 1 Mark </a:t>
            </a:r>
          </a:p>
        </p:txBody>
      </p:sp>
      <p:cxnSp>
        <p:nvCxnSpPr>
          <p:cNvPr id="7" name="Straight Connector 6">
            <a:extLst>
              <a:ext uri="{FF2B5EF4-FFF2-40B4-BE49-F238E27FC236}">
                <a16:creationId xmlns="" xmlns:a16="http://schemas.microsoft.com/office/drawing/2014/main" id="{13A3C463-C3CA-4F2F-B559-6A1F5F2D441B}"/>
              </a:ext>
            </a:extLst>
          </p:cNvPr>
          <p:cNvCxnSpPr/>
          <p:nvPr/>
        </p:nvCxnSpPr>
        <p:spPr>
          <a:xfrm>
            <a:off x="5777948" y="265043"/>
            <a:ext cx="0" cy="5512905"/>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8138C37C-27D0-4A83-A122-884E44FB2232}"/>
              </a:ext>
            </a:extLst>
          </p:cNvPr>
          <p:cNvSpPr/>
          <p:nvPr/>
        </p:nvSpPr>
        <p:spPr>
          <a:xfrm>
            <a:off x="6815258" y="418581"/>
            <a:ext cx="3785011" cy="1077218"/>
          </a:xfrm>
          <a:prstGeom prst="rect">
            <a:avLst/>
          </a:prstGeom>
        </p:spPr>
        <p:txBody>
          <a:bodyPr wrap="none">
            <a:spAutoFit/>
          </a:bodyPr>
          <a:lstStyle/>
          <a:p>
            <a:r>
              <a:rPr lang="en-GB" sz="3200" b="1" dirty="0"/>
              <a:t>Written Response </a:t>
            </a:r>
          </a:p>
          <a:p>
            <a:pPr algn="ctr"/>
            <a:r>
              <a:rPr lang="en-GB" sz="3200" b="1" dirty="0"/>
              <a:t>Worth 2 Mark </a:t>
            </a:r>
          </a:p>
        </p:txBody>
      </p:sp>
      <p:sp>
        <p:nvSpPr>
          <p:cNvPr id="9" name="Rectangle 8">
            <a:extLst>
              <a:ext uri="{FF2B5EF4-FFF2-40B4-BE49-F238E27FC236}">
                <a16:creationId xmlns="" xmlns:a16="http://schemas.microsoft.com/office/drawing/2014/main" id="{5E23F2E2-971A-40B1-ABE6-02F178B7B2DE}"/>
              </a:ext>
            </a:extLst>
          </p:cNvPr>
          <p:cNvSpPr/>
          <p:nvPr/>
        </p:nvSpPr>
        <p:spPr>
          <a:xfrm>
            <a:off x="5936975" y="1798885"/>
            <a:ext cx="6096000" cy="1213666"/>
          </a:xfrm>
          <a:prstGeom prst="rect">
            <a:avLst/>
          </a:prstGeom>
        </p:spPr>
        <p:txBody>
          <a:bodyPr>
            <a:spAutoFit/>
          </a:bodyPr>
          <a:lstStyle/>
          <a:p>
            <a:pPr>
              <a:lnSpc>
                <a:spcPct val="119000"/>
              </a:lnSpc>
              <a:spcAft>
                <a:spcPts val="600"/>
              </a:spcAft>
            </a:pPr>
            <a:r>
              <a:rPr lang="en-GB" kern="1400" dirty="0">
                <a:solidFill>
                  <a:srgbClr val="000000"/>
                </a:solidFill>
                <a:latin typeface="Calibri" panose="020F0502020204030204" pitchFamily="34" charset="0"/>
              </a:rPr>
              <a:t>6. What are the sources of these two proteins?</a:t>
            </a:r>
            <a:endParaRPr lang="en-GB" sz="1200" kern="1400" dirty="0">
              <a:solidFill>
                <a:srgbClr val="000000"/>
              </a:solidFill>
              <a:latin typeface="Calibri" panose="020F0502020204030204" pitchFamily="34" charset="0"/>
            </a:endParaRPr>
          </a:p>
          <a:p>
            <a:pPr>
              <a:lnSpc>
                <a:spcPct val="119000"/>
              </a:lnSpc>
              <a:spcAft>
                <a:spcPts val="600"/>
              </a:spcAft>
            </a:pPr>
            <a:r>
              <a:rPr lang="en-GB" kern="1400" dirty="0">
                <a:solidFill>
                  <a:srgbClr val="000000"/>
                </a:solidFill>
                <a:latin typeface="Calibri" panose="020F0502020204030204" pitchFamily="34" charset="0"/>
              </a:rPr>
              <a:t>1.High Biological Value_________________________________</a:t>
            </a:r>
          </a:p>
          <a:p>
            <a:pPr>
              <a:lnSpc>
                <a:spcPct val="119000"/>
              </a:lnSpc>
              <a:spcAft>
                <a:spcPts val="600"/>
              </a:spcAft>
            </a:pPr>
            <a:r>
              <a:rPr lang="en-GB" kern="1400" dirty="0">
                <a:solidFill>
                  <a:srgbClr val="000000"/>
                </a:solidFill>
                <a:latin typeface="Calibri" panose="020F0502020204030204" pitchFamily="34" charset="0"/>
              </a:rPr>
              <a:t>2. Low Biological Value________________________________</a:t>
            </a:r>
            <a:r>
              <a:rPr lang="en-GB" sz="1200" kern="1400" dirty="0">
                <a:solidFill>
                  <a:srgbClr val="000000"/>
                </a:solidFill>
                <a:latin typeface="Calibri" panose="020F0502020204030204" pitchFamily="34" charset="0"/>
              </a:rPr>
              <a:t> </a:t>
            </a:r>
            <a:endParaRPr lang="en-GB" sz="1200" kern="1400" dirty="0">
              <a:ln>
                <a:noFill/>
              </a:ln>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2527072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9823269" y="0"/>
            <a:ext cx="2368731" cy="470263"/>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Learning objectives</a:t>
            </a:r>
          </a:p>
        </p:txBody>
      </p:sp>
      <p:sp>
        <p:nvSpPr>
          <p:cNvPr id="8" name="TextBox 7"/>
          <p:cNvSpPr txBox="1"/>
          <p:nvPr/>
        </p:nvSpPr>
        <p:spPr>
          <a:xfrm>
            <a:off x="0" y="-39321"/>
            <a:ext cx="6859891" cy="830997"/>
          </a:xfrm>
          <a:prstGeom prst="rect">
            <a:avLst/>
          </a:prstGeom>
          <a:noFill/>
        </p:spPr>
        <p:txBody>
          <a:bodyPr wrap="none" rtlCol="0">
            <a:spAutoFit/>
          </a:bodyPr>
          <a:lstStyle/>
          <a:p>
            <a:r>
              <a:rPr lang="en-GB" sz="4800" dirty="0">
                <a:latin typeface="Calibri" panose="020F0502020204030204" pitchFamily="34" charset="0"/>
              </a:rPr>
              <a:t>Today’s learning objectives</a:t>
            </a:r>
          </a:p>
        </p:txBody>
      </p:sp>
      <p:graphicFrame>
        <p:nvGraphicFramePr>
          <p:cNvPr id="9" name="Table 8">
            <a:extLst>
              <a:ext uri="{FF2B5EF4-FFF2-40B4-BE49-F238E27FC236}">
                <a16:creationId xmlns="" xmlns:a16="http://schemas.microsoft.com/office/drawing/2014/main" id="{FC4D7040-520D-4C52-A9D1-3C473F109F89}"/>
              </a:ext>
            </a:extLst>
          </p:cNvPr>
          <p:cNvGraphicFramePr>
            <a:graphicFrameLocks noGrp="1"/>
          </p:cNvGraphicFramePr>
          <p:nvPr>
            <p:extLst/>
          </p:nvPr>
        </p:nvGraphicFramePr>
        <p:xfrm>
          <a:off x="1493555" y="2176671"/>
          <a:ext cx="9204889" cy="3303358"/>
        </p:xfrm>
        <a:graphic>
          <a:graphicData uri="http://schemas.openxmlformats.org/drawingml/2006/table">
            <a:tbl>
              <a:tblPr/>
              <a:tblGrid>
                <a:gridCol w="8012902">
                  <a:extLst>
                    <a:ext uri="{9D8B030D-6E8A-4147-A177-3AD203B41FA5}">
                      <a16:colId xmlns="" xmlns:a16="http://schemas.microsoft.com/office/drawing/2014/main" val="20001"/>
                    </a:ext>
                  </a:extLst>
                </a:gridCol>
                <a:gridCol w="1191987">
                  <a:extLst>
                    <a:ext uri="{9D8B030D-6E8A-4147-A177-3AD203B41FA5}">
                      <a16:colId xmlns="" xmlns:a16="http://schemas.microsoft.com/office/drawing/2014/main" val="2672052342"/>
                    </a:ext>
                  </a:extLst>
                </a:gridCol>
              </a:tblGrid>
              <a:tr h="366979">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47248">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a:t>
                      </a:r>
                      <a:r>
                        <a:rPr lang="en-US" sz="1800" b="0" kern="1200" baseline="0" dirty="0">
                          <a:ln>
                            <a:noFill/>
                          </a:ln>
                          <a:solidFill>
                            <a:srgbClr val="000000"/>
                          </a:solidFill>
                          <a:effectLst/>
                          <a:latin typeface="Calibri" panose="020F0502020204030204" pitchFamily="34" charset="0"/>
                        </a:rPr>
                        <a:t> recalling knowledge learnt in theory and practical lesson by completing a practical assessment.</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794322">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a:t>
                      </a:r>
                    </a:p>
                    <a:p>
                      <a:pPr marR="0" indent="0" algn="l" rtl="0">
                        <a:lnSpc>
                          <a:spcPct val="115000"/>
                        </a:lnSpc>
                        <a:spcBef>
                          <a:spcPts val="0"/>
                        </a:spcBef>
                        <a:spcAft>
                          <a:spcPts val="600"/>
                        </a:spcAft>
                      </a:pPr>
                      <a:r>
                        <a:rPr lang="en-US" sz="1800" b="0" kern="1200" baseline="0" dirty="0">
                          <a:ln>
                            <a:noFill/>
                          </a:ln>
                          <a:solidFill>
                            <a:srgbClr val="000000"/>
                          </a:solidFill>
                          <a:effectLst/>
                          <a:latin typeface="Calibri" panose="020F0502020204030204" pitchFamily="34" charset="0"/>
                        </a:rPr>
                        <a:t>To attempt all questions with some difficulty in recalling knowledge.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84151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To attempt</a:t>
                      </a:r>
                      <a:r>
                        <a:rPr lang="en-US" sz="1800" b="0" kern="1200" baseline="0" dirty="0">
                          <a:ln>
                            <a:noFill/>
                          </a:ln>
                          <a:solidFill>
                            <a:srgbClr val="000000"/>
                          </a:solidFill>
                          <a:effectLst/>
                          <a:latin typeface="Calibri" panose="020F0502020204030204" pitchFamily="34" charset="0"/>
                        </a:rPr>
                        <a:t> all questions and be able to recall knowledge easily.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635056">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baseline="0" dirty="0">
                          <a:effectLst/>
                          <a:latin typeface="Calibri" panose="020F0502020204030204" pitchFamily="34" charset="0"/>
                          <a:ea typeface="Calibri" panose="020F0502020204030204" pitchFamily="34" charset="0"/>
                          <a:cs typeface="Times New Roman" panose="02020603050405020304" pitchFamily="18" charset="0"/>
                        </a:rPr>
                        <a:t>Food safety and the eat well guide. Recalling learnt knowledge.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3" name="Date Placeholder 2"/>
          <p:cNvSpPr>
            <a:spLocks noGrp="1"/>
          </p:cNvSpPr>
          <p:nvPr>
            <p:ph type="dt" sz="half" idx="10"/>
          </p:nvPr>
        </p:nvSpPr>
        <p:spPr>
          <a:xfrm>
            <a:off x="6623547" y="493009"/>
            <a:ext cx="5568453" cy="830997"/>
          </a:xfrm>
        </p:spPr>
        <p:txBody>
          <a:bodyPr/>
          <a:lstStyle/>
          <a:p>
            <a:fld id="{9AF3DC74-A17C-4D10-BB86-7044E91A4CB0}" type="datetime2">
              <a:rPr lang="en-US" sz="3200" smtClean="0"/>
              <a:t>Tuesday, November 10, 2020</a:t>
            </a:fld>
            <a:endParaRPr lang="en-US" sz="3200" dirty="0"/>
          </a:p>
        </p:txBody>
      </p:sp>
      <p:sp>
        <p:nvSpPr>
          <p:cNvPr id="10" name="TextBox 9">
            <a:extLst>
              <a:ext uri="{FF2B5EF4-FFF2-40B4-BE49-F238E27FC236}">
                <a16:creationId xmlns="" xmlns:a16="http://schemas.microsoft.com/office/drawing/2014/main" id="{FBDB6903-0D69-48F5-99C1-6D4223D1E79F}"/>
              </a:ext>
            </a:extLst>
          </p:cNvPr>
          <p:cNvSpPr txBox="1"/>
          <p:nvPr/>
        </p:nvSpPr>
        <p:spPr>
          <a:xfrm>
            <a:off x="19334" y="1228842"/>
            <a:ext cx="6584880" cy="830997"/>
          </a:xfrm>
          <a:prstGeom prst="rect">
            <a:avLst/>
          </a:prstGeom>
          <a:noFill/>
        </p:spPr>
        <p:txBody>
          <a:bodyPr wrap="none" rtlCol="0">
            <a:spAutoFit/>
          </a:bodyPr>
          <a:lstStyle/>
          <a:p>
            <a:r>
              <a:rPr lang="en-GB" sz="4800" dirty="0">
                <a:latin typeface="Calibri" panose="020F0502020204030204" pitchFamily="34" charset="0"/>
              </a:rPr>
              <a:t>Title: Written Assessment</a:t>
            </a:r>
          </a:p>
        </p:txBody>
      </p:sp>
    </p:spTree>
    <p:extLst>
      <p:ext uri="{BB962C8B-B14F-4D97-AF65-F5344CB8AC3E}">
        <p14:creationId xmlns:p14="http://schemas.microsoft.com/office/powerpoint/2010/main" val="35118967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B9BED8-EA71-4E0F-B313-5C319ACE537D}"/>
              </a:ext>
            </a:extLst>
          </p:cNvPr>
          <p:cNvSpPr>
            <a:spLocks noGrp="1"/>
          </p:cNvSpPr>
          <p:nvPr>
            <p:ph type="title"/>
          </p:nvPr>
        </p:nvSpPr>
        <p:spPr/>
        <p:txBody>
          <a:bodyPr/>
          <a:lstStyle/>
          <a:p>
            <a:r>
              <a:rPr lang="en-GB" dirty="0"/>
              <a:t>Email </a:t>
            </a:r>
            <a:br>
              <a:rPr lang="en-GB" dirty="0"/>
            </a:br>
            <a:r>
              <a:rPr lang="en-GB" dirty="0"/>
              <a:t>rgiddings@thelinkacademy.org.uk</a:t>
            </a:r>
          </a:p>
        </p:txBody>
      </p:sp>
      <p:sp>
        <p:nvSpPr>
          <p:cNvPr id="3" name="Content Placeholder 2">
            <a:extLst>
              <a:ext uri="{FF2B5EF4-FFF2-40B4-BE49-F238E27FC236}">
                <a16:creationId xmlns="" xmlns:a16="http://schemas.microsoft.com/office/drawing/2014/main" id="{E11C2400-DF2B-4457-8FCD-0E0F97260EA2}"/>
              </a:ext>
            </a:extLst>
          </p:cNvPr>
          <p:cNvSpPr>
            <a:spLocks noGrp="1"/>
          </p:cNvSpPr>
          <p:nvPr>
            <p:ph idx="1"/>
          </p:nvPr>
        </p:nvSpPr>
        <p:spPr/>
        <p:txBody>
          <a:bodyPr/>
          <a:lstStyle/>
          <a:p>
            <a:pPr marL="0" indent="0">
              <a:buNone/>
            </a:pPr>
            <a:r>
              <a:rPr lang="en-GB" dirty="0"/>
              <a:t>I will send over the exam paper for you to complete. </a:t>
            </a:r>
          </a:p>
        </p:txBody>
      </p:sp>
    </p:spTree>
    <p:extLst>
      <p:ext uri="{BB962C8B-B14F-4D97-AF65-F5344CB8AC3E}">
        <p14:creationId xmlns:p14="http://schemas.microsoft.com/office/powerpoint/2010/main" val="6425624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p:cNvSpPr/>
          <p:nvPr/>
        </p:nvSpPr>
        <p:spPr>
          <a:xfrm>
            <a:off x="9823269" y="0"/>
            <a:ext cx="2368731" cy="470263"/>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 task </a:t>
            </a:r>
          </a:p>
        </p:txBody>
      </p:sp>
      <p:sp>
        <p:nvSpPr>
          <p:cNvPr id="4" name="TextBox 3"/>
          <p:cNvSpPr txBox="1"/>
          <p:nvPr/>
        </p:nvSpPr>
        <p:spPr>
          <a:xfrm>
            <a:off x="0" y="-39321"/>
            <a:ext cx="5185459" cy="830997"/>
          </a:xfrm>
          <a:prstGeom prst="rect">
            <a:avLst/>
          </a:prstGeom>
          <a:noFill/>
        </p:spPr>
        <p:txBody>
          <a:bodyPr wrap="none" rtlCol="0">
            <a:spAutoFit/>
          </a:bodyPr>
          <a:lstStyle/>
          <a:p>
            <a:r>
              <a:rPr lang="en-GB" sz="4800" dirty="0">
                <a:latin typeface="Calibri" panose="020F0502020204030204" pitchFamily="34" charset="0"/>
              </a:rPr>
              <a:t>Written Assessment</a:t>
            </a:r>
          </a:p>
        </p:txBody>
      </p:sp>
      <p:pic>
        <p:nvPicPr>
          <p:cNvPr id="2050" name="Picture 2">
            <a:extLst>
              <a:ext uri="{FF2B5EF4-FFF2-40B4-BE49-F238E27FC236}">
                <a16:creationId xmlns="" xmlns:a16="http://schemas.microsoft.com/office/drawing/2014/main" id="{68C7E94D-9F35-45FB-A799-96FDD79F2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987" y="791676"/>
            <a:ext cx="6804026" cy="4070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 xmlns:a16="http://schemas.microsoft.com/office/drawing/2014/main" id="{9AB9DC15-1F06-4000-8DAC-1BC7864299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327"/>
          <a:stretch>
            <a:fillRect/>
          </a:stretch>
        </p:blipFill>
        <p:spPr bwMode="auto">
          <a:xfrm>
            <a:off x="2773363" y="4823926"/>
            <a:ext cx="6645275" cy="35877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 xmlns:a16="http://schemas.microsoft.com/office/drawing/2014/main" id="{4C98A29E-4CFA-400B-8BCF-B51AADB03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363" y="8325951"/>
            <a:ext cx="6535737" cy="11668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5">
            <a:extLst>
              <a:ext uri="{FF2B5EF4-FFF2-40B4-BE49-F238E27FC236}">
                <a16:creationId xmlns="" xmlns:a16="http://schemas.microsoft.com/office/drawing/2014/main" id="{65FA52FC-84AB-4BD6-9A66-49792F1A91A9}"/>
              </a:ext>
            </a:extLst>
          </p:cNvPr>
          <p:cNvSpPr>
            <a:spLocks noChangeArrowheads="1"/>
          </p:cNvSpPr>
          <p:nvPr/>
        </p:nvSpPr>
        <p:spPr bwMode="auto">
          <a:xfrm>
            <a:off x="4994275" y="5595451"/>
            <a:ext cx="2098675" cy="236537"/>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Rectangle 6">
            <a:extLst>
              <a:ext uri="{FF2B5EF4-FFF2-40B4-BE49-F238E27FC236}">
                <a16:creationId xmlns="" xmlns:a16="http://schemas.microsoft.com/office/drawing/2014/main" id="{8B8AC2D4-D3E6-4F89-B9C8-53C5D44DDDA9}"/>
              </a:ext>
            </a:extLst>
          </p:cNvPr>
          <p:cNvSpPr>
            <a:spLocks noChangeArrowheads="1"/>
          </p:cNvSpPr>
          <p:nvPr/>
        </p:nvSpPr>
        <p:spPr bwMode="auto">
          <a:xfrm>
            <a:off x="5108575" y="9067313"/>
            <a:ext cx="2098675" cy="236538"/>
          </a:xfrm>
          <a:prstGeom prst="rect">
            <a:avLst/>
          </a:prstGeom>
          <a:solidFill>
            <a:srgbClr val="FFFFFF"/>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Tree>
    <p:extLst>
      <p:ext uri="{BB962C8B-B14F-4D97-AF65-F5344CB8AC3E}">
        <p14:creationId xmlns:p14="http://schemas.microsoft.com/office/powerpoint/2010/main" val="20195371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BA80D3DF-BF75-4ACC-B9D0-DF4C5D8489E8}"/>
              </a:ext>
            </a:extLst>
          </p:cNvPr>
          <p:cNvSpPr txBox="1"/>
          <p:nvPr/>
        </p:nvSpPr>
        <p:spPr>
          <a:xfrm>
            <a:off x="336325" y="188915"/>
            <a:ext cx="11855671" cy="563231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sng" strike="noStrike" kern="1200" cap="none" spc="0" baseline="0" dirty="0">
                <a:solidFill>
                  <a:srgbClr val="000000"/>
                </a:solidFill>
                <a:uFillTx/>
                <a:latin typeface="Century Gothic" pitchFamily="34"/>
              </a:rPr>
              <a:t>GCSE Food Nutrition and Preparation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sng"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0" cap="none" spc="0" baseline="0" dirty="0">
                <a:solidFill>
                  <a:srgbClr val="000000"/>
                </a:solidFill>
                <a:uFillTx/>
                <a:latin typeface="Century Gothic" pitchFamily="34"/>
              </a:rPr>
              <a:t>The year </a:t>
            </a:r>
            <a:r>
              <a:rPr lang="en-GB" sz="4000" b="0" i="0" u="none" strike="noStrike" kern="1200" cap="none" spc="0" baseline="0" dirty="0">
                <a:solidFill>
                  <a:srgbClr val="000000"/>
                </a:solidFill>
                <a:uFillTx/>
                <a:latin typeface="Century Gothic" pitchFamily="34"/>
              </a:rPr>
              <a:t>will be split into 3 parts!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2 None Examination Assessments</a:t>
            </a:r>
            <a:r>
              <a:rPr lang="en-GB" sz="4000" b="0" i="0" u="none" strike="noStrike" kern="0" cap="none" spc="0" baseline="0" dirty="0">
                <a:solidFill>
                  <a:srgbClr val="000000"/>
                </a:solidFill>
                <a:uFillTx/>
                <a:latin typeface="Century Gothic" pitchFamily="34"/>
              </a:rPr>
              <a:t> – NEA</a:t>
            </a:r>
          </a:p>
          <a:p>
            <a:pPr marL="742950" marR="0" lvl="0" indent="-74295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GB" sz="4000" b="0" i="0" u="none" strike="noStrike" kern="0" cap="none" spc="0" baseline="0" dirty="0">
                <a:solidFill>
                  <a:srgbClr val="FF0000"/>
                </a:solidFill>
                <a:uFillTx/>
                <a:latin typeface="Century Gothic" pitchFamily="34"/>
              </a:rPr>
              <a:t>NEA 1 </a:t>
            </a:r>
            <a:r>
              <a:rPr lang="en-GB" sz="4000" b="0" i="0" u="none" strike="noStrike" kern="0" cap="none" spc="0" baseline="0" dirty="0">
                <a:solidFill>
                  <a:srgbClr val="000000"/>
                </a:solidFill>
                <a:uFillTx/>
                <a:latin typeface="Century Gothic" pitchFamily="34"/>
              </a:rPr>
              <a:t>– food science essay 15%</a:t>
            </a:r>
          </a:p>
          <a:p>
            <a:pPr marL="742950" marR="0" lvl="0" indent="-742950" algn="l" defTabSz="914400" rtl="0" fontAlgn="auto" hangingPunct="1">
              <a:lnSpc>
                <a:spcPct val="100000"/>
              </a:lnSpc>
              <a:spcBef>
                <a:spcPts val="0"/>
              </a:spcBef>
              <a:spcAft>
                <a:spcPts val="0"/>
              </a:spcAft>
              <a:buSzPct val="100000"/>
              <a:buAutoNum type="arabicPeriod"/>
              <a:tabLst/>
              <a:defRPr sz="1800" b="0" i="0" u="none" strike="noStrike" kern="0" cap="none" spc="0" baseline="0">
                <a:solidFill>
                  <a:srgbClr val="000000"/>
                </a:solidFill>
                <a:uFillTx/>
              </a:defRPr>
            </a:pPr>
            <a:r>
              <a:rPr lang="en-GB" sz="4000" b="0" i="0" u="none" strike="noStrike" kern="1200" cap="none" spc="0" baseline="0" dirty="0">
                <a:solidFill>
                  <a:srgbClr val="FF0000"/>
                </a:solidFill>
                <a:uFillTx/>
                <a:latin typeface="Century Gothic" pitchFamily="34"/>
              </a:rPr>
              <a:t>NEA 2</a:t>
            </a:r>
            <a:r>
              <a:rPr lang="en-GB" sz="4000" b="0" i="0" u="none" strike="noStrike" kern="1200" cap="none" spc="0" baseline="0" dirty="0">
                <a:solidFill>
                  <a:srgbClr val="000000"/>
                </a:solidFill>
                <a:uFillTx/>
                <a:latin typeface="Century Gothic" pitchFamily="34"/>
              </a:rPr>
              <a:t> - </a:t>
            </a:r>
            <a:r>
              <a:rPr lang="en-GB" sz="4000" b="0" i="0" u="none" strike="noStrike" kern="0" cap="none" spc="0" baseline="0" dirty="0">
                <a:solidFill>
                  <a:srgbClr val="000000"/>
                </a:solidFill>
                <a:uFillTx/>
                <a:latin typeface="Century Gothic" pitchFamily="34"/>
              </a:rPr>
              <a:t>Coursework/Practical </a:t>
            </a:r>
            <a:r>
              <a:rPr lang="en-GB" sz="4000" kern="0" dirty="0">
                <a:solidFill>
                  <a:srgbClr val="000000"/>
                </a:solidFill>
                <a:latin typeface="Century Gothic" pitchFamily="34"/>
              </a:rPr>
              <a:t>Exam</a:t>
            </a:r>
            <a:r>
              <a:rPr lang="en-GB" sz="4000" b="0" i="0" u="none" strike="noStrike" kern="0" cap="none" spc="0" baseline="0" dirty="0">
                <a:solidFill>
                  <a:srgbClr val="000000"/>
                </a:solidFill>
                <a:uFillTx/>
                <a:latin typeface="Century Gothic" pitchFamily="34"/>
              </a:rPr>
              <a:t> 35%</a:t>
            </a:r>
            <a:endParaRPr lang="en-GB" sz="4000" b="0" i="0" u="none" strike="noStrike" kern="1200" cap="none" spc="0" baseline="0" dirty="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 </a:t>
            </a:r>
            <a:r>
              <a:rPr lang="en-GB" sz="4000" b="0" i="0" u="none" strike="noStrike" kern="1200" cap="none" spc="0" baseline="0" dirty="0">
                <a:solidFill>
                  <a:srgbClr val="FF0000"/>
                </a:solidFill>
                <a:uFillTx/>
                <a:latin typeface="Century Gothic" pitchFamily="34"/>
              </a:rPr>
              <a:t>Written</a:t>
            </a:r>
            <a:r>
              <a:rPr lang="en-GB" sz="4000" b="0" i="0" u="none" strike="noStrike" kern="1200" cap="none" spc="0" baseline="0" dirty="0">
                <a:solidFill>
                  <a:srgbClr val="000000"/>
                </a:solidFill>
                <a:uFillTx/>
                <a:latin typeface="Century Gothic" pitchFamily="34"/>
              </a:rPr>
              <a:t> </a:t>
            </a:r>
            <a:r>
              <a:rPr lang="en-GB" sz="4000" b="0" i="0" u="none" strike="noStrike" kern="1200" cap="none" spc="0" baseline="0" dirty="0">
                <a:solidFill>
                  <a:srgbClr val="FF0000"/>
                </a:solidFill>
                <a:uFillTx/>
                <a:latin typeface="Century Gothic" pitchFamily="34"/>
              </a:rPr>
              <a:t>Exam</a:t>
            </a:r>
            <a:r>
              <a:rPr lang="en-GB" sz="4000" b="0" i="0" u="none" strike="noStrike" kern="1200" cap="none" spc="0" baseline="0" dirty="0">
                <a:solidFill>
                  <a:srgbClr val="000000"/>
                </a:solidFill>
                <a:uFillTx/>
                <a:latin typeface="Century Gothic" pitchFamily="34"/>
              </a:rPr>
              <a:t> Revision 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sng" strike="noStrike" kern="1200" cap="none" spc="0" baseline="0" dirty="0">
              <a:solidFill>
                <a:srgbClr val="000000"/>
              </a:solidFill>
              <a:uFillTx/>
              <a:latin typeface="Century Gothic" pitchFamily="34"/>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F3DF84B2-C4D3-4329-913A-7738F6F6E7E2}"/>
              </a:ext>
            </a:extLst>
          </p:cNvPr>
          <p:cNvSpPr txBox="1"/>
          <p:nvPr/>
        </p:nvSpPr>
        <p:spPr>
          <a:xfrm>
            <a:off x="2183371" y="0"/>
            <a:ext cx="8497884" cy="6370633"/>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1" i="0" u="sng" strike="noStrike" kern="1200" cap="none" spc="0" baseline="0" dirty="0">
                <a:solidFill>
                  <a:srgbClr val="000000"/>
                </a:solidFill>
                <a:uFillTx/>
                <a:latin typeface="Century Gothic" pitchFamily="34"/>
              </a:rPr>
              <a:t>Examination</a:t>
            </a:r>
            <a:r>
              <a:rPr lang="en-GB" sz="4000" b="0" i="0" u="none" strike="noStrike" kern="1200" cap="none" spc="0" baseline="0" dirty="0">
                <a:solidFill>
                  <a:srgbClr val="000000"/>
                </a:solidFill>
                <a:uFillTx/>
                <a:latin typeface="Century Gothic" pitchFamily="34"/>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1" i="0" u="none" strike="noStrike" kern="1200" cap="none" spc="0" baseline="0" dirty="0">
                <a:solidFill>
                  <a:srgbClr val="000000"/>
                </a:solidFill>
                <a:uFillTx/>
                <a:latin typeface="Century Gothic" pitchFamily="34"/>
              </a:rPr>
              <a:t>50% </a:t>
            </a:r>
            <a:r>
              <a:rPr lang="en-GB" sz="4000" b="0" i="0" u="none" strike="noStrike" kern="1200" cap="none" spc="0" baseline="0" dirty="0">
                <a:solidFill>
                  <a:srgbClr val="000000"/>
                </a:solidFill>
                <a:uFillTx/>
                <a:latin typeface="Century Gothic" pitchFamily="34"/>
              </a:rPr>
              <a:t>of overall grade</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June </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1 Hour 45 Minutes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1" i="0" u="none" strike="noStrike" kern="1200" cap="none" spc="0" baseline="0" dirty="0">
                <a:solidFill>
                  <a:srgbClr val="FF0000"/>
                </a:solidFill>
                <a:uFillTx/>
                <a:latin typeface="Century Gothic" pitchFamily="34"/>
              </a:rPr>
              <a:t>Revision!</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A71AB702-2661-4F6A-BBC0-F33A47ED6493}"/>
              </a:ext>
            </a:extLst>
          </p:cNvPr>
          <p:cNvSpPr txBox="1"/>
          <p:nvPr/>
        </p:nvSpPr>
        <p:spPr>
          <a:xfrm>
            <a:off x="0" y="-128592"/>
            <a:ext cx="12191996" cy="6986592"/>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1" i="0" u="sng" strike="noStrike" kern="1200" cap="none" spc="0" baseline="0" dirty="0">
                <a:solidFill>
                  <a:srgbClr val="000000"/>
                </a:solidFill>
                <a:uFillTx/>
                <a:latin typeface="Century Gothic" pitchFamily="34"/>
              </a:rPr>
              <a:t>NEA2</a:t>
            </a:r>
            <a:r>
              <a:rPr lang="en-GB" sz="4000" b="0" i="0" u="none" strike="noStrike" kern="1200" cap="none" spc="0" baseline="0" dirty="0">
                <a:solidFill>
                  <a:srgbClr val="000000"/>
                </a:solidFill>
                <a:uFillTx/>
                <a:latin typeface="Century Gothic" pitchFamily="34"/>
              </a:rPr>
              <a:t> </a:t>
            </a:r>
            <a:r>
              <a:rPr lang="en-GB" sz="4000" b="0" i="0" u="none" strike="noStrike" kern="0" cap="none" spc="0" baseline="0" dirty="0">
                <a:solidFill>
                  <a:srgbClr val="000000"/>
                </a:solidFill>
                <a:uFillTx/>
                <a:latin typeface="Century Gothic" pitchFamily="34"/>
              </a:rPr>
              <a:t>Nov - February</a:t>
            </a:r>
            <a:endParaRPr lang="en-GB" sz="4000" b="0"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1" i="0" u="none" strike="noStrike" kern="1200" cap="none" spc="0" baseline="0" dirty="0">
                <a:solidFill>
                  <a:srgbClr val="000000"/>
                </a:solidFill>
                <a:uFillTx/>
                <a:latin typeface="Century Gothic" pitchFamily="34"/>
              </a:rPr>
              <a:t>35% </a:t>
            </a:r>
            <a:r>
              <a:rPr lang="en-GB" sz="4000" b="0" i="0" u="none" strike="noStrike" kern="1200" cap="none" spc="0" baseline="0" dirty="0">
                <a:solidFill>
                  <a:srgbClr val="000000"/>
                </a:solidFill>
                <a:uFillTx/>
                <a:latin typeface="Century Gothic" pitchFamily="34"/>
              </a:rPr>
              <a:t>of 50% of overall grade</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Task set by Exam board Nov 1st</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Food Preparation Task </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Research</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Practical skills demonstration</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20 page Portfolio</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3 hour practical exam</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1" i="0" u="none" strike="noStrike" kern="1200" cap="none" spc="0" baseline="0" dirty="0">
                <a:solidFill>
                  <a:srgbClr val="FF0000"/>
                </a:solidFill>
                <a:uFillTx/>
                <a:latin typeface="Century Gothic" pitchFamily="34"/>
              </a:rPr>
              <a:t>Deadline February Half Term</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020EED33-BD8B-4FF7-9431-4528BD2FC723}"/>
              </a:ext>
            </a:extLst>
          </p:cNvPr>
          <p:cNvSpPr txBox="1"/>
          <p:nvPr/>
        </p:nvSpPr>
        <p:spPr>
          <a:xfrm>
            <a:off x="0" y="-128592"/>
            <a:ext cx="12023829" cy="698652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1" i="0" u="sng" strike="noStrike" kern="1200" cap="none" spc="0" baseline="0" dirty="0">
                <a:solidFill>
                  <a:srgbClr val="000000"/>
                </a:solidFill>
                <a:uFillTx/>
                <a:latin typeface="Century Gothic" pitchFamily="34"/>
              </a:rPr>
              <a:t>NEA1</a:t>
            </a:r>
            <a:r>
              <a:rPr lang="en-GB" sz="4000" b="0" i="0" u="none" strike="noStrike" kern="1200" cap="none" spc="0" baseline="0" dirty="0">
                <a:solidFill>
                  <a:srgbClr val="000000"/>
                </a:solidFill>
                <a:uFillTx/>
                <a:latin typeface="Century Gothic" pitchFamily="34"/>
              </a:rPr>
              <a:t> – Sept to Oct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15% of </a:t>
            </a:r>
            <a:r>
              <a:rPr lang="en-GB" sz="4000" b="0" i="0" u="none" strike="noStrike" kern="0" cap="none" spc="0" baseline="0" dirty="0">
                <a:solidFill>
                  <a:srgbClr val="000000"/>
                </a:solidFill>
                <a:uFillTx/>
                <a:latin typeface="Century Gothic" pitchFamily="34"/>
              </a:rPr>
              <a:t>50% of your NEA</a:t>
            </a:r>
            <a:endParaRPr lang="en-GB" sz="4000" b="0" i="0" u="none" strike="noStrike" kern="1200" cap="none" spc="0" baseline="0" dirty="0">
              <a:solidFill>
                <a:srgbClr val="000000"/>
              </a:solidFill>
              <a:uFillTx/>
              <a:latin typeface="Century Gothic" pitchFamily="34"/>
            </a:endParaRP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Task set by Exam board Sept 1st </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Food science Investigation Task</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Research</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Practical investigations x3</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Evaluation </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dirty="0">
                <a:solidFill>
                  <a:srgbClr val="000000"/>
                </a:solidFill>
                <a:uFillTx/>
                <a:latin typeface="Century Gothic" pitchFamily="34"/>
              </a:rPr>
              <a:t>1500-2000 words</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1" i="0" u="none" strike="noStrike" kern="1200" cap="none" spc="0" baseline="0" dirty="0">
                <a:solidFill>
                  <a:srgbClr val="FF0000"/>
                </a:solidFill>
                <a:uFillTx/>
                <a:latin typeface="Century Gothic" pitchFamily="34"/>
              </a:rPr>
              <a:t>Deadline October Half Term</a:t>
            </a:r>
          </a:p>
          <a:p>
            <a:pPr marL="571500" marR="0" lvl="0" indent="-5715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4000" b="0" i="0" u="none" strike="noStrike" kern="1200" cap="none" spc="0" baseline="0" dirty="0">
              <a:solidFill>
                <a:srgbClr val="000000"/>
              </a:solidFill>
              <a:uFillTx/>
              <a:latin typeface="Century Gothic" pitchFamily="34"/>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 xmlns:a16="http://schemas.microsoft.com/office/drawing/2014/main" id="{7DD5DA4A-7028-4F33-A96C-8FCE3DD09B75}"/>
              </a:ext>
            </a:extLst>
          </p:cNvPr>
          <p:cNvSpPr txBox="1"/>
          <p:nvPr/>
        </p:nvSpPr>
        <p:spPr>
          <a:xfrm>
            <a:off x="1847846" y="333371"/>
            <a:ext cx="8569327" cy="61864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000000"/>
                </a:solidFill>
                <a:uFillTx/>
                <a:latin typeface="Century Gothic" pitchFamily="34"/>
              </a:rPr>
              <a:t>Timelines….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000000"/>
                </a:solidFill>
                <a:uFillTx/>
                <a:latin typeface="Century Gothic" pitchFamily="34"/>
              </a:rPr>
              <a:t>October Half Term – NEA1 completed!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000000"/>
                </a:solidFill>
                <a:uFillTx/>
                <a:latin typeface="Century Gothic" pitchFamily="34"/>
              </a:rPr>
              <a:t>February 2020 – NEA2 Completed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000000"/>
                </a:solidFill>
                <a:uFillTx/>
                <a:latin typeface="Century Gothic" pitchFamily="34"/>
              </a:rPr>
              <a:t>March – June – Exam Revision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none" strike="noStrike" kern="1200" cap="none" spc="0" baseline="0">
              <a:solidFill>
                <a:srgbClr val="00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000000"/>
                </a:solidFill>
                <a:uFillTx/>
                <a:latin typeface="Century Gothic" pitchFamily="34"/>
              </a:rPr>
              <a:t>June 2020 Food Exam </a:t>
            </a:r>
            <a:endParaRPr lang="en-GB" sz="6600" b="1" i="0" u="none" strike="noStrike" kern="1200" cap="none" spc="0" baseline="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none" strike="noStrike" kern="1200" cap="none" spc="0" baseline="0">
              <a:solidFill>
                <a:srgbClr val="000000"/>
              </a:solidFill>
              <a:uFillTx/>
              <a:latin typeface="Century Gothic" pitchFamily="34"/>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 xmlns:a16="http://schemas.microsoft.com/office/drawing/2014/main" id="{935A8A91-5D4E-4E18-9EAD-77AD56409D7D}"/>
              </a:ext>
            </a:extLst>
          </p:cNvPr>
          <p:cNvSpPr txBox="1"/>
          <p:nvPr/>
        </p:nvSpPr>
        <p:spPr>
          <a:xfrm>
            <a:off x="0" y="115891"/>
            <a:ext cx="12192000" cy="5016758"/>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dirty="0">
                <a:solidFill>
                  <a:srgbClr val="000000"/>
                </a:solidFill>
                <a:uFillTx/>
                <a:latin typeface="Century Gothic" pitchFamily="34"/>
              </a:rPr>
              <a:t>Catch up Club/Detentions…..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dirty="0">
                <a:solidFill>
                  <a:srgbClr val="000000"/>
                </a:solidFill>
                <a:uFillTx/>
                <a:latin typeface="Century Gothic" pitchFamily="34"/>
              </a:rPr>
              <a:t>Fridays after school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dirty="0">
                <a:solidFill>
                  <a:srgbClr val="000000"/>
                </a:solidFill>
                <a:uFillTx/>
                <a:latin typeface="Century Gothic" pitchFamily="34"/>
              </a:rPr>
              <a:t>“Cake and Catch Up” One hour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dirty="0">
                <a:solidFill>
                  <a:srgbClr val="FF0000"/>
                </a:solidFill>
                <a:latin typeface="Century Gothic" pitchFamily="34"/>
              </a:rPr>
              <a:t>Upgrade</a:t>
            </a:r>
            <a:endParaRPr lang="en-GB" sz="4000" b="1" i="0" u="none" strike="noStrike" kern="1200" cap="none" spc="0" baseline="0" dirty="0">
              <a:solidFill>
                <a:srgbClr val="FF0000"/>
              </a:solidFill>
              <a:uFillTx/>
              <a:latin typeface="Century Gothic"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000" b="1" i="0" u="none" strike="noStrike" kern="1200" cap="none" spc="0" baseline="0" dirty="0">
              <a:solidFill>
                <a:srgbClr val="000000"/>
              </a:solidFill>
              <a:uFillTx/>
              <a:latin typeface="Century Gothic"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none" strike="noStrike" kern="0" cap="none" spc="0" baseline="0" dirty="0">
                <a:solidFill>
                  <a:srgbClr val="000000"/>
                </a:solidFill>
                <a:uFillTx/>
                <a:latin typeface="Century Gothic" pitchFamily="34"/>
              </a:rPr>
              <a:t>If you are behind timeline, you will be called to do 2 hours detentions to catch up</a:t>
            </a:r>
            <a:endParaRPr lang="en-GB" sz="4000" b="1" i="0" u="none" strike="noStrike" kern="1200" cap="none" spc="0" baseline="0" dirty="0">
              <a:solidFill>
                <a:srgbClr val="000000"/>
              </a:solidFill>
              <a:uFillTx/>
              <a:latin typeface="Century Gothic" pitchFamily="3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 y="0"/>
            <a:ext cx="12727459" cy="1049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Personal Hygiene</a:t>
            </a:r>
          </a:p>
        </p:txBody>
      </p:sp>
      <p:sp>
        <p:nvSpPr>
          <p:cNvPr id="15" name="Content Placeholder 2"/>
          <p:cNvSpPr txBox="1">
            <a:spLocks/>
          </p:cNvSpPr>
          <p:nvPr/>
        </p:nvSpPr>
        <p:spPr>
          <a:xfrm>
            <a:off x="1" y="922109"/>
            <a:ext cx="12192000" cy="593589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GB" sz="2800" dirty="0"/>
              <a:t>Good hygiene is very important when working with food. Poor hygiene can lead to the contamination of food, which can result in food poisoning. </a:t>
            </a:r>
          </a:p>
          <a:p>
            <a:pPr marL="0" indent="0">
              <a:buNone/>
            </a:pPr>
            <a:endParaRPr lang="en-GB" sz="2800" dirty="0"/>
          </a:p>
        </p:txBody>
      </p:sp>
      <p:pic>
        <p:nvPicPr>
          <p:cNvPr id="6" name="Picture 5">
            <a:extLst>
              <a:ext uri="{FF2B5EF4-FFF2-40B4-BE49-F238E27FC236}">
                <a16:creationId xmlns="" xmlns:a16="http://schemas.microsoft.com/office/drawing/2014/main" id="{7C4CAD08-96AA-4847-A60A-B43D65D54B4D}"/>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8037095" y="1971447"/>
            <a:ext cx="3441030" cy="4886554"/>
          </a:xfrm>
          <a:prstGeom prst="rect">
            <a:avLst/>
          </a:prstGeom>
        </p:spPr>
      </p:pic>
    </p:spTree>
    <p:extLst>
      <p:ext uri="{BB962C8B-B14F-4D97-AF65-F5344CB8AC3E}">
        <p14:creationId xmlns:p14="http://schemas.microsoft.com/office/powerpoint/2010/main" val="3762537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68255" y="760956"/>
            <a:ext cx="3912755" cy="6018646"/>
          </a:xfrm>
          <a:prstGeom prst="rect">
            <a:avLst/>
          </a:prstGeom>
        </p:spPr>
      </p:pic>
      <p:sp>
        <p:nvSpPr>
          <p:cNvPr id="2" name="Title 1"/>
          <p:cNvSpPr>
            <a:spLocks noGrp="1"/>
          </p:cNvSpPr>
          <p:nvPr>
            <p:ph type="title" idx="4294967295"/>
          </p:nvPr>
        </p:nvSpPr>
        <p:spPr>
          <a:xfrm>
            <a:off x="0" y="-328145"/>
            <a:ext cx="7294563" cy="1296988"/>
          </a:xfrm>
        </p:spPr>
        <p:txBody>
          <a:bodyPr>
            <a:normAutofit fontScale="90000"/>
          </a:bodyPr>
          <a:lstStyle/>
          <a:p>
            <a:r>
              <a:rPr lang="en-GB" dirty="0">
                <a:solidFill>
                  <a:srgbClr val="FFC000"/>
                </a:solidFill>
              </a:rPr>
              <a:t>Personal hygiene</a:t>
            </a:r>
            <a:br>
              <a:rPr lang="en-GB" dirty="0">
                <a:solidFill>
                  <a:srgbClr val="FFC000"/>
                </a:solidFill>
              </a:rPr>
            </a:br>
            <a:r>
              <a:rPr lang="en-GB" dirty="0"/>
              <a:t>Personal Appearance of Kitchen Staff</a:t>
            </a:r>
            <a:endParaRPr lang="en-GB" sz="2200" dirty="0">
              <a:solidFill>
                <a:srgbClr val="FF0000"/>
              </a:solidFill>
            </a:endParaRPr>
          </a:p>
        </p:txBody>
      </p:sp>
      <p:grpSp>
        <p:nvGrpSpPr>
          <p:cNvPr id="13" name="Group 12"/>
          <p:cNvGrpSpPr/>
          <p:nvPr/>
        </p:nvGrpSpPr>
        <p:grpSpPr>
          <a:xfrm>
            <a:off x="1887620" y="1723473"/>
            <a:ext cx="3428237" cy="369332"/>
            <a:chOff x="749480" y="1614324"/>
            <a:chExt cx="3428237" cy="369332"/>
          </a:xfrm>
        </p:grpSpPr>
        <p:sp>
          <p:nvSpPr>
            <p:cNvPr id="10" name="TextBox 9"/>
            <p:cNvSpPr txBox="1"/>
            <p:nvPr/>
          </p:nvSpPr>
          <p:spPr>
            <a:xfrm>
              <a:off x="749480" y="1614324"/>
              <a:ext cx="2020105" cy="369332"/>
            </a:xfrm>
            <a:prstGeom prst="rect">
              <a:avLst/>
            </a:prstGeom>
            <a:noFill/>
          </p:spPr>
          <p:txBody>
            <a:bodyPr wrap="none" rtlCol="0">
              <a:spAutoFit/>
            </a:bodyPr>
            <a:lstStyle/>
            <a:p>
              <a:r>
                <a:rPr lang="en-GB" dirty="0"/>
                <a:t>Long Hair tied back</a:t>
              </a:r>
            </a:p>
          </p:txBody>
        </p:sp>
        <p:cxnSp>
          <p:nvCxnSpPr>
            <p:cNvPr id="12" name="Straight Arrow Connector 11"/>
            <p:cNvCxnSpPr>
              <a:stCxn id="10" idx="3"/>
            </p:cNvCxnSpPr>
            <p:nvPr/>
          </p:nvCxnSpPr>
          <p:spPr>
            <a:xfrm>
              <a:off x="2944312" y="1798990"/>
              <a:ext cx="1233405" cy="14725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929731" y="2193674"/>
            <a:ext cx="3038224" cy="369332"/>
            <a:chOff x="749480" y="1614324"/>
            <a:chExt cx="3038224" cy="369332"/>
          </a:xfrm>
        </p:grpSpPr>
        <p:sp>
          <p:nvSpPr>
            <p:cNvPr id="15" name="TextBox 14"/>
            <p:cNvSpPr txBox="1"/>
            <p:nvPr/>
          </p:nvSpPr>
          <p:spPr>
            <a:xfrm>
              <a:off x="749480" y="1614324"/>
              <a:ext cx="1843518" cy="369332"/>
            </a:xfrm>
            <a:prstGeom prst="rect">
              <a:avLst/>
            </a:prstGeom>
            <a:noFill/>
          </p:spPr>
          <p:txBody>
            <a:bodyPr wrap="none" rtlCol="0">
              <a:spAutoFit/>
            </a:bodyPr>
            <a:lstStyle/>
            <a:p>
              <a:r>
                <a:rPr lang="en-GB" dirty="0"/>
                <a:t>Discreet make-up</a:t>
              </a:r>
            </a:p>
          </p:txBody>
        </p:sp>
        <p:cxnSp>
          <p:nvCxnSpPr>
            <p:cNvPr id="16" name="Straight Arrow Connector 15"/>
            <p:cNvCxnSpPr>
              <a:stCxn id="15" idx="3"/>
            </p:cNvCxnSpPr>
            <p:nvPr/>
          </p:nvCxnSpPr>
          <p:spPr>
            <a:xfrm>
              <a:off x="2748745" y="1798990"/>
              <a:ext cx="1038959" cy="16275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713069" y="3369891"/>
            <a:ext cx="3730933" cy="400390"/>
            <a:chOff x="364020" y="1614324"/>
            <a:chExt cx="5009437" cy="400390"/>
          </a:xfrm>
        </p:grpSpPr>
        <p:sp>
          <p:nvSpPr>
            <p:cNvPr id="19" name="TextBox 18"/>
            <p:cNvSpPr txBox="1"/>
            <p:nvPr/>
          </p:nvSpPr>
          <p:spPr>
            <a:xfrm>
              <a:off x="364020" y="1614324"/>
              <a:ext cx="3940053" cy="369332"/>
            </a:xfrm>
            <a:prstGeom prst="rect">
              <a:avLst/>
            </a:prstGeom>
            <a:noFill/>
          </p:spPr>
          <p:txBody>
            <a:bodyPr wrap="square" rtlCol="0">
              <a:spAutoFit/>
            </a:bodyPr>
            <a:lstStyle/>
            <a:p>
              <a:r>
                <a:rPr lang="en-GB" dirty="0"/>
                <a:t>No exposed skin or hair</a:t>
              </a:r>
            </a:p>
          </p:txBody>
        </p:sp>
        <p:cxnSp>
          <p:nvCxnSpPr>
            <p:cNvPr id="20" name="Straight Arrow Connector 19"/>
            <p:cNvCxnSpPr/>
            <p:nvPr/>
          </p:nvCxnSpPr>
          <p:spPr>
            <a:xfrm>
              <a:off x="3619114" y="1734357"/>
              <a:ext cx="1754343" cy="28035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1742503" y="5934670"/>
            <a:ext cx="3139995" cy="923330"/>
            <a:chOff x="2743601" y="1958536"/>
            <a:chExt cx="2659537" cy="923330"/>
          </a:xfrm>
        </p:grpSpPr>
        <p:sp>
          <p:nvSpPr>
            <p:cNvPr id="25" name="TextBox 24"/>
            <p:cNvSpPr txBox="1"/>
            <p:nvPr/>
          </p:nvSpPr>
          <p:spPr>
            <a:xfrm>
              <a:off x="2743601" y="1958536"/>
              <a:ext cx="2578128" cy="923330"/>
            </a:xfrm>
            <a:prstGeom prst="rect">
              <a:avLst/>
            </a:prstGeom>
            <a:noFill/>
          </p:spPr>
          <p:txBody>
            <a:bodyPr wrap="square" rtlCol="0">
              <a:spAutoFit/>
            </a:bodyPr>
            <a:lstStyle/>
            <a:p>
              <a:pPr algn="just"/>
              <a:r>
                <a:rPr lang="en-GB" dirty="0"/>
                <a:t>Flat, comfortable shoes (Non-slip with protective toe caps for kitchen</a:t>
              </a:r>
            </a:p>
          </p:txBody>
        </p:sp>
        <p:cxnSp>
          <p:nvCxnSpPr>
            <p:cNvPr id="26" name="Straight Arrow Connector 25"/>
            <p:cNvCxnSpPr/>
            <p:nvPr/>
          </p:nvCxnSpPr>
          <p:spPr>
            <a:xfrm flipV="1">
              <a:off x="4590630" y="2579780"/>
              <a:ext cx="812508" cy="10022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671437" y="4542941"/>
            <a:ext cx="4091489" cy="1288173"/>
            <a:chOff x="-658562" y="1297194"/>
            <a:chExt cx="4091489" cy="1288173"/>
          </a:xfrm>
        </p:grpSpPr>
        <p:sp>
          <p:nvSpPr>
            <p:cNvPr id="38" name="TextBox 37"/>
            <p:cNvSpPr txBox="1"/>
            <p:nvPr/>
          </p:nvSpPr>
          <p:spPr>
            <a:xfrm>
              <a:off x="782664" y="1939036"/>
              <a:ext cx="2650263" cy="646331"/>
            </a:xfrm>
            <a:prstGeom prst="rect">
              <a:avLst/>
            </a:prstGeom>
            <a:noFill/>
          </p:spPr>
          <p:txBody>
            <a:bodyPr wrap="square" rtlCol="0">
              <a:spAutoFit/>
            </a:bodyPr>
            <a:lstStyle/>
            <a:p>
              <a:r>
                <a:rPr lang="en-GB" dirty="0"/>
                <a:t>No illness or stomach complaints</a:t>
              </a:r>
            </a:p>
          </p:txBody>
        </p:sp>
        <p:cxnSp>
          <p:nvCxnSpPr>
            <p:cNvPr id="39" name="Straight Arrow Connector 38"/>
            <p:cNvCxnSpPr/>
            <p:nvPr/>
          </p:nvCxnSpPr>
          <p:spPr>
            <a:xfrm flipH="1" flipV="1">
              <a:off x="-658562" y="1297194"/>
              <a:ext cx="1358847" cy="91538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6783353" y="1164652"/>
            <a:ext cx="3448357" cy="530670"/>
            <a:chOff x="-48615" y="1614324"/>
            <a:chExt cx="3448357" cy="530670"/>
          </a:xfrm>
        </p:grpSpPr>
        <p:sp>
          <p:nvSpPr>
            <p:cNvPr id="47" name="TextBox 46"/>
            <p:cNvSpPr txBox="1"/>
            <p:nvPr/>
          </p:nvSpPr>
          <p:spPr>
            <a:xfrm>
              <a:off x="749479" y="1614324"/>
              <a:ext cx="2650263" cy="369332"/>
            </a:xfrm>
            <a:prstGeom prst="rect">
              <a:avLst/>
            </a:prstGeom>
            <a:noFill/>
          </p:spPr>
          <p:txBody>
            <a:bodyPr wrap="square" rtlCol="0">
              <a:spAutoFit/>
            </a:bodyPr>
            <a:lstStyle/>
            <a:p>
              <a:r>
                <a:rPr lang="en-GB" dirty="0"/>
                <a:t>Wearing of hat  or net</a:t>
              </a:r>
            </a:p>
          </p:txBody>
        </p:sp>
        <p:cxnSp>
          <p:nvCxnSpPr>
            <p:cNvPr id="48" name="Straight Arrow Connector 47"/>
            <p:cNvCxnSpPr/>
            <p:nvPr/>
          </p:nvCxnSpPr>
          <p:spPr>
            <a:xfrm flipH="1">
              <a:off x="-48615" y="1798990"/>
              <a:ext cx="798095" cy="34600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314129" y="2297183"/>
            <a:ext cx="4598970" cy="696438"/>
            <a:chOff x="-244336" y="1441791"/>
            <a:chExt cx="4598970" cy="696438"/>
          </a:xfrm>
        </p:grpSpPr>
        <p:sp>
          <p:nvSpPr>
            <p:cNvPr id="50" name="TextBox 49"/>
            <p:cNvSpPr txBox="1"/>
            <p:nvPr/>
          </p:nvSpPr>
          <p:spPr>
            <a:xfrm>
              <a:off x="812549" y="1441791"/>
              <a:ext cx="3542085" cy="646331"/>
            </a:xfrm>
            <a:prstGeom prst="rect">
              <a:avLst/>
            </a:prstGeom>
            <a:noFill/>
          </p:spPr>
          <p:txBody>
            <a:bodyPr wrap="square" rtlCol="0">
              <a:spAutoFit/>
            </a:bodyPr>
            <a:lstStyle/>
            <a:p>
              <a:r>
                <a:rPr lang="en-GB" dirty="0"/>
                <a:t>Clean complexion no uncovered facial hair</a:t>
              </a:r>
            </a:p>
          </p:txBody>
        </p:sp>
        <p:cxnSp>
          <p:nvCxnSpPr>
            <p:cNvPr id="51" name="Straight Arrow Connector 50"/>
            <p:cNvCxnSpPr/>
            <p:nvPr/>
          </p:nvCxnSpPr>
          <p:spPr>
            <a:xfrm flipH="1">
              <a:off x="-244336" y="1798990"/>
              <a:ext cx="993817" cy="33923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6381303" y="1927851"/>
            <a:ext cx="3942446" cy="726531"/>
            <a:chOff x="-542704" y="1614324"/>
            <a:chExt cx="3942446" cy="726531"/>
          </a:xfrm>
        </p:grpSpPr>
        <p:sp>
          <p:nvSpPr>
            <p:cNvPr id="55" name="TextBox 54"/>
            <p:cNvSpPr txBox="1"/>
            <p:nvPr/>
          </p:nvSpPr>
          <p:spPr>
            <a:xfrm>
              <a:off x="749479" y="1614324"/>
              <a:ext cx="2650263" cy="369332"/>
            </a:xfrm>
            <a:prstGeom prst="rect">
              <a:avLst/>
            </a:prstGeom>
            <a:noFill/>
          </p:spPr>
          <p:txBody>
            <a:bodyPr wrap="square" rtlCol="0">
              <a:spAutoFit/>
            </a:bodyPr>
            <a:lstStyle/>
            <a:p>
              <a:r>
                <a:rPr lang="en-GB" dirty="0"/>
                <a:t>No facial piercing</a:t>
              </a:r>
            </a:p>
          </p:txBody>
        </p:sp>
        <p:cxnSp>
          <p:nvCxnSpPr>
            <p:cNvPr id="56" name="Straight Arrow Connector 55"/>
            <p:cNvCxnSpPr/>
            <p:nvPr/>
          </p:nvCxnSpPr>
          <p:spPr>
            <a:xfrm flipH="1">
              <a:off x="-542704" y="1798990"/>
              <a:ext cx="1292186" cy="541865"/>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6314129" y="5934670"/>
            <a:ext cx="2648434" cy="369332"/>
            <a:chOff x="-363869" y="1598052"/>
            <a:chExt cx="2648434" cy="369332"/>
          </a:xfrm>
        </p:grpSpPr>
        <p:sp>
          <p:nvSpPr>
            <p:cNvPr id="64" name="TextBox 63"/>
            <p:cNvSpPr txBox="1"/>
            <p:nvPr/>
          </p:nvSpPr>
          <p:spPr>
            <a:xfrm>
              <a:off x="785437" y="1598052"/>
              <a:ext cx="1499128" cy="369332"/>
            </a:xfrm>
            <a:prstGeom prst="rect">
              <a:avLst/>
            </a:prstGeom>
            <a:noFill/>
          </p:spPr>
          <p:txBody>
            <a:bodyPr wrap="none" rtlCol="0">
              <a:spAutoFit/>
            </a:bodyPr>
            <a:lstStyle/>
            <a:p>
              <a:r>
                <a:rPr lang="en-GB" dirty="0"/>
                <a:t>Loose </a:t>
              </a:r>
              <a:r>
                <a:rPr lang="en-GB" dirty="0" err="1"/>
                <a:t>cothing</a:t>
              </a:r>
              <a:endParaRPr lang="en-GB" dirty="0"/>
            </a:p>
          </p:txBody>
        </p:sp>
        <p:cxnSp>
          <p:nvCxnSpPr>
            <p:cNvPr id="65" name="Straight Arrow Connector 64"/>
            <p:cNvCxnSpPr/>
            <p:nvPr/>
          </p:nvCxnSpPr>
          <p:spPr>
            <a:xfrm flipH="1" flipV="1">
              <a:off x="-363869" y="1679161"/>
              <a:ext cx="1149308" cy="10355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1839947" y="4760848"/>
            <a:ext cx="2579544" cy="646331"/>
          </a:xfrm>
          <a:prstGeom prst="rect">
            <a:avLst/>
          </a:prstGeom>
          <a:noFill/>
        </p:spPr>
        <p:txBody>
          <a:bodyPr wrap="square" rtlCol="0">
            <a:spAutoFit/>
          </a:bodyPr>
          <a:lstStyle/>
          <a:p>
            <a:r>
              <a:rPr lang="en-GB" dirty="0"/>
              <a:t>Cuts covered with blue waterproof plasters</a:t>
            </a:r>
          </a:p>
        </p:txBody>
      </p:sp>
      <p:grpSp>
        <p:nvGrpSpPr>
          <p:cNvPr id="73" name="Group 72"/>
          <p:cNvGrpSpPr/>
          <p:nvPr/>
        </p:nvGrpSpPr>
        <p:grpSpPr>
          <a:xfrm>
            <a:off x="7410298" y="3322860"/>
            <a:ext cx="2629338" cy="646331"/>
            <a:chOff x="-820088" y="1798989"/>
            <a:chExt cx="2629338" cy="646331"/>
          </a:xfrm>
        </p:grpSpPr>
        <p:sp>
          <p:nvSpPr>
            <p:cNvPr id="74" name="TextBox 73"/>
            <p:cNvSpPr txBox="1"/>
            <p:nvPr/>
          </p:nvSpPr>
          <p:spPr>
            <a:xfrm>
              <a:off x="-345314" y="1798989"/>
              <a:ext cx="2154564" cy="646331"/>
            </a:xfrm>
            <a:prstGeom prst="rect">
              <a:avLst/>
            </a:prstGeom>
            <a:noFill/>
          </p:spPr>
          <p:txBody>
            <a:bodyPr wrap="none" rtlCol="0">
              <a:spAutoFit/>
            </a:bodyPr>
            <a:lstStyle/>
            <a:p>
              <a:r>
                <a:rPr lang="en-GB" dirty="0"/>
                <a:t>Nails short and clean</a:t>
              </a:r>
            </a:p>
            <a:p>
              <a:r>
                <a:rPr lang="en-GB" dirty="0"/>
                <a:t>No nail varnish.</a:t>
              </a:r>
            </a:p>
          </p:txBody>
        </p:sp>
        <p:cxnSp>
          <p:nvCxnSpPr>
            <p:cNvPr id="75" name="Straight Arrow Connector 74"/>
            <p:cNvCxnSpPr>
              <a:stCxn id="74" idx="1"/>
            </p:cNvCxnSpPr>
            <p:nvPr/>
          </p:nvCxnSpPr>
          <p:spPr>
            <a:xfrm flipH="1">
              <a:off x="-820088" y="2122155"/>
              <a:ext cx="474774" cy="88018"/>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7549187" y="4217188"/>
            <a:ext cx="2928100" cy="646331"/>
            <a:chOff x="2309772" y="784660"/>
            <a:chExt cx="2928100" cy="646331"/>
          </a:xfrm>
        </p:grpSpPr>
        <p:sp>
          <p:nvSpPr>
            <p:cNvPr id="77" name="TextBox 76"/>
            <p:cNvSpPr txBox="1"/>
            <p:nvPr/>
          </p:nvSpPr>
          <p:spPr>
            <a:xfrm>
              <a:off x="2824893" y="784660"/>
              <a:ext cx="2412979" cy="646331"/>
            </a:xfrm>
            <a:prstGeom prst="rect">
              <a:avLst/>
            </a:prstGeom>
            <a:noFill/>
          </p:spPr>
          <p:txBody>
            <a:bodyPr wrap="square" rtlCol="0">
              <a:spAutoFit/>
            </a:bodyPr>
            <a:lstStyle/>
            <a:p>
              <a:r>
                <a:rPr lang="en-GB" dirty="0"/>
                <a:t>No jewellery (except wedding ring) </a:t>
              </a:r>
            </a:p>
          </p:txBody>
        </p:sp>
        <p:cxnSp>
          <p:nvCxnSpPr>
            <p:cNvPr id="78" name="Straight Arrow Connector 77"/>
            <p:cNvCxnSpPr/>
            <p:nvPr/>
          </p:nvCxnSpPr>
          <p:spPr>
            <a:xfrm flipH="1" flipV="1">
              <a:off x="2309772" y="784660"/>
              <a:ext cx="440316" cy="25964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1715970" y="2639549"/>
            <a:ext cx="3357807" cy="646331"/>
            <a:chOff x="364019" y="1614324"/>
            <a:chExt cx="4426176" cy="646331"/>
          </a:xfrm>
        </p:grpSpPr>
        <p:sp>
          <p:nvSpPr>
            <p:cNvPr id="83" name="TextBox 82"/>
            <p:cNvSpPr txBox="1"/>
            <p:nvPr/>
          </p:nvSpPr>
          <p:spPr>
            <a:xfrm>
              <a:off x="364019" y="1614324"/>
              <a:ext cx="3814695" cy="646331"/>
            </a:xfrm>
            <a:prstGeom prst="rect">
              <a:avLst/>
            </a:prstGeom>
            <a:noFill/>
          </p:spPr>
          <p:txBody>
            <a:bodyPr wrap="square" rtlCol="0">
              <a:spAutoFit/>
            </a:bodyPr>
            <a:lstStyle/>
            <a:p>
              <a:r>
                <a:rPr lang="en-GB" dirty="0"/>
                <a:t>No heavy perfume, scent or aftershave</a:t>
              </a:r>
            </a:p>
          </p:txBody>
        </p:sp>
        <p:cxnSp>
          <p:nvCxnSpPr>
            <p:cNvPr id="84" name="Straight Arrow Connector 83"/>
            <p:cNvCxnSpPr/>
            <p:nvPr/>
          </p:nvCxnSpPr>
          <p:spPr>
            <a:xfrm>
              <a:off x="3676205" y="1987195"/>
              <a:ext cx="1113990" cy="10651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1838779" y="5437069"/>
            <a:ext cx="3251950" cy="369332"/>
            <a:chOff x="314779" y="5437069"/>
            <a:chExt cx="3251950" cy="369332"/>
          </a:xfrm>
        </p:grpSpPr>
        <p:sp>
          <p:nvSpPr>
            <p:cNvPr id="41" name="TextBox 40"/>
            <p:cNvSpPr txBox="1"/>
            <p:nvPr/>
          </p:nvSpPr>
          <p:spPr>
            <a:xfrm>
              <a:off x="314779" y="5437069"/>
              <a:ext cx="2513879" cy="369332"/>
            </a:xfrm>
            <a:prstGeom prst="rect">
              <a:avLst/>
            </a:prstGeom>
            <a:noFill/>
          </p:spPr>
          <p:txBody>
            <a:bodyPr wrap="square" rtlCol="0">
              <a:spAutoFit/>
            </a:bodyPr>
            <a:lstStyle/>
            <a:p>
              <a:r>
                <a:rPr lang="en-GB" dirty="0"/>
                <a:t>Full apron or half apron</a:t>
              </a:r>
            </a:p>
          </p:txBody>
        </p:sp>
        <p:cxnSp>
          <p:nvCxnSpPr>
            <p:cNvPr id="96" name="Straight Arrow Connector 95"/>
            <p:cNvCxnSpPr/>
            <p:nvPr/>
          </p:nvCxnSpPr>
          <p:spPr>
            <a:xfrm>
              <a:off x="2832421" y="5618098"/>
              <a:ext cx="734308" cy="363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1804588" y="4158597"/>
            <a:ext cx="3269189" cy="400390"/>
            <a:chOff x="280587" y="4158597"/>
            <a:chExt cx="3269189" cy="400390"/>
          </a:xfrm>
        </p:grpSpPr>
        <p:sp>
          <p:nvSpPr>
            <p:cNvPr id="44" name="TextBox 43"/>
            <p:cNvSpPr txBox="1"/>
            <p:nvPr/>
          </p:nvSpPr>
          <p:spPr>
            <a:xfrm>
              <a:off x="280587" y="4189655"/>
              <a:ext cx="2650263" cy="369332"/>
            </a:xfrm>
            <a:prstGeom prst="rect">
              <a:avLst/>
            </a:prstGeom>
            <a:noFill/>
          </p:spPr>
          <p:txBody>
            <a:bodyPr wrap="square" rtlCol="0">
              <a:spAutoFit/>
            </a:bodyPr>
            <a:lstStyle/>
            <a:p>
              <a:r>
                <a:rPr lang="en-GB" dirty="0"/>
                <a:t>Clean clothes &amp; apron</a:t>
              </a:r>
            </a:p>
          </p:txBody>
        </p:sp>
        <p:cxnSp>
          <p:nvCxnSpPr>
            <p:cNvPr id="112" name="Straight Arrow Connector 111"/>
            <p:cNvCxnSpPr/>
            <p:nvPr/>
          </p:nvCxnSpPr>
          <p:spPr>
            <a:xfrm flipV="1">
              <a:off x="2563696" y="4158597"/>
              <a:ext cx="986080" cy="21208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Rectangle: Rounded Corners 3"/>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STARTER</a:t>
            </a:r>
          </a:p>
        </p:txBody>
      </p:sp>
    </p:spTree>
    <p:extLst>
      <p:ext uri="{BB962C8B-B14F-4D97-AF65-F5344CB8AC3E}">
        <p14:creationId xmlns:p14="http://schemas.microsoft.com/office/powerpoint/2010/main" val="156940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31750" y="899199"/>
            <a:ext cx="7386017" cy="1496021"/>
          </a:xfrm>
          <a:prstGeom prst="rect">
            <a:avLst/>
          </a:prstGeom>
        </p:spPr>
        <p:txBody>
          <a:bodyPr>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spcBef>
                <a:spcPts val="0"/>
              </a:spcBef>
            </a:pPr>
            <a:r>
              <a:rPr lang="en-GB" sz="2400" dirty="0"/>
              <a:t>Bacteria really like foods which are </a:t>
            </a:r>
            <a:r>
              <a:rPr lang="en-GB" sz="2400" b="1" dirty="0">
                <a:solidFill>
                  <a:srgbClr val="FF0000"/>
                </a:solidFill>
              </a:rPr>
              <a:t>moist</a:t>
            </a:r>
            <a:r>
              <a:rPr lang="en-GB" sz="2400" dirty="0"/>
              <a:t> &amp; </a:t>
            </a:r>
            <a:r>
              <a:rPr lang="en-GB" sz="2400" b="1" dirty="0">
                <a:solidFill>
                  <a:srgbClr val="FF0000"/>
                </a:solidFill>
              </a:rPr>
              <a:t>high in protein</a:t>
            </a:r>
            <a:r>
              <a:rPr lang="en-GB" sz="2400" b="1" dirty="0"/>
              <a:t>.</a:t>
            </a:r>
            <a:r>
              <a:rPr lang="en-GB" sz="2400" b="1" dirty="0">
                <a:solidFill>
                  <a:srgbClr val="FF0000"/>
                </a:solidFill>
              </a:rPr>
              <a:t> </a:t>
            </a:r>
          </a:p>
          <a:p>
            <a:pPr>
              <a:spcBef>
                <a:spcPts val="0"/>
              </a:spcBef>
            </a:pPr>
            <a:endParaRPr lang="en-GB" sz="2400" b="1" dirty="0">
              <a:solidFill>
                <a:srgbClr val="FF0000"/>
              </a:solidFill>
            </a:endParaRPr>
          </a:p>
          <a:p>
            <a:pPr marL="0" indent="0">
              <a:spcBef>
                <a:spcPts val="0"/>
              </a:spcBef>
              <a:buFont typeface="Arial" panose="020B0604020202020204" pitchFamily="34" charset="0"/>
              <a:buNone/>
            </a:pPr>
            <a:r>
              <a:rPr lang="en-GB" sz="2400" dirty="0">
                <a:solidFill>
                  <a:srgbClr val="FF0000"/>
                </a:solidFill>
              </a:rPr>
              <a:t>Q: Can you name any examples of High-Risk Foods?</a:t>
            </a:r>
          </a:p>
          <a:p>
            <a:pPr>
              <a:spcBef>
                <a:spcPts val="0"/>
              </a:spcBef>
            </a:pPr>
            <a:endParaRPr lang="en-GB" sz="2400" b="1" dirty="0">
              <a:solidFill>
                <a:srgbClr val="FF0000"/>
              </a:solidFill>
            </a:endParaRPr>
          </a:p>
          <a:p>
            <a:pPr marL="0" indent="0">
              <a:spcBef>
                <a:spcPts val="0"/>
              </a:spcBef>
              <a:buFont typeface="Arial" panose="020B0604020202020204" pitchFamily="34" charset="0"/>
              <a:buNone/>
            </a:pPr>
            <a:endParaRPr lang="en-GB" sz="2400" b="1" dirty="0">
              <a:solidFill>
                <a:srgbClr val="FF0000"/>
              </a:solidFill>
            </a:endParaRPr>
          </a:p>
          <a:p>
            <a:pPr>
              <a:spcBef>
                <a:spcPts val="0"/>
              </a:spcBef>
            </a:pPr>
            <a:endParaRPr lang="en-GB" sz="2400" b="1" dirty="0">
              <a:solidFill>
                <a:srgbClr val="FF0000"/>
              </a:solidFill>
            </a:endParaRPr>
          </a:p>
          <a:p>
            <a:pPr>
              <a:spcBef>
                <a:spcPts val="0"/>
              </a:spcBef>
            </a:pPr>
            <a:endParaRPr lang="en-GB" sz="2400" b="1" dirty="0">
              <a:solidFill>
                <a:srgbClr val="FF0000"/>
              </a:solidFill>
            </a:endParaRPr>
          </a:p>
          <a:p>
            <a:endParaRPr lang="en-GB" sz="2400" b="1" dirty="0">
              <a:solidFill>
                <a:srgbClr val="FF0000"/>
              </a:solidFill>
            </a:endParaRPr>
          </a:p>
          <a:p>
            <a:endParaRPr lang="en-GB" sz="2400" b="1" dirty="0">
              <a:solidFill>
                <a:srgbClr val="FF0000"/>
              </a:solidFill>
            </a:endParaRPr>
          </a:p>
          <a:p>
            <a:endParaRPr lang="en-GB" sz="2400" b="1" dirty="0">
              <a:solidFill>
                <a:srgbClr val="FF0000"/>
              </a:solidFill>
            </a:endParaRPr>
          </a:p>
          <a:p>
            <a:endParaRPr lang="en-GB" sz="2400" b="1" dirty="0">
              <a:solidFill>
                <a:srgbClr val="FF0000"/>
              </a:solidFill>
            </a:endParaRPr>
          </a:p>
          <a:p>
            <a:endParaRPr lang="en-GB" sz="2400" b="1" dirty="0"/>
          </a:p>
          <a:p>
            <a:endParaRPr lang="en-GB" sz="2400" b="1" dirty="0"/>
          </a:p>
          <a:p>
            <a:pPr algn="just">
              <a:spcBef>
                <a:spcPts val="0"/>
              </a:spcBef>
            </a:pPr>
            <a:endParaRPr lang="en-GB" sz="2400" dirty="0"/>
          </a:p>
        </p:txBody>
      </p:sp>
      <p:sp>
        <p:nvSpPr>
          <p:cNvPr id="2" name="Title 1"/>
          <p:cNvSpPr>
            <a:spLocks noGrp="1"/>
          </p:cNvSpPr>
          <p:nvPr>
            <p:ph type="title" idx="4294967295"/>
          </p:nvPr>
        </p:nvSpPr>
        <p:spPr>
          <a:xfrm>
            <a:off x="0" y="102939"/>
            <a:ext cx="7024688" cy="1143000"/>
          </a:xfrm>
        </p:spPr>
        <p:txBody>
          <a:bodyPr>
            <a:normAutofit/>
          </a:bodyPr>
          <a:lstStyle/>
          <a:p>
            <a:r>
              <a:rPr lang="en-GB" sz="4800" u="sng" dirty="0">
                <a:solidFill>
                  <a:srgbClr val="FF0000"/>
                </a:solidFill>
              </a:rPr>
              <a:t>High Risk Foods</a:t>
            </a:r>
          </a:p>
        </p:txBody>
      </p:sp>
      <p:sp>
        <p:nvSpPr>
          <p:cNvPr id="3" name="Content Placeholder 2"/>
          <p:cNvSpPr>
            <a:spLocks noGrp="1"/>
          </p:cNvSpPr>
          <p:nvPr>
            <p:ph idx="4294967295"/>
          </p:nvPr>
        </p:nvSpPr>
        <p:spPr>
          <a:xfrm>
            <a:off x="-56791" y="2395220"/>
            <a:ext cx="5894983" cy="3508375"/>
          </a:xfrm>
        </p:spPr>
        <p:txBody>
          <a:bodyPr>
            <a:normAutofit fontScale="62500" lnSpcReduction="20000"/>
          </a:bodyPr>
          <a:lstStyle/>
          <a:p>
            <a:pPr algn="just"/>
            <a:r>
              <a:rPr lang="en-GB" sz="3400" dirty="0"/>
              <a:t>These foods support the </a:t>
            </a:r>
            <a:r>
              <a:rPr lang="en-GB" sz="3400" dirty="0">
                <a:solidFill>
                  <a:srgbClr val="FF0000"/>
                </a:solidFill>
              </a:rPr>
              <a:t>multiplication</a:t>
            </a:r>
            <a:r>
              <a:rPr lang="en-GB" sz="3400" dirty="0"/>
              <a:t> of harmful bacteria. (Bacteria grows in them easily).</a:t>
            </a:r>
          </a:p>
          <a:p>
            <a:pPr algn="just"/>
            <a:endParaRPr lang="en-GB" sz="3400" dirty="0"/>
          </a:p>
          <a:p>
            <a:pPr algn="just"/>
            <a:r>
              <a:rPr lang="en-GB" sz="3400" dirty="0"/>
              <a:t>These foods are usually high in </a:t>
            </a:r>
            <a:r>
              <a:rPr lang="en-GB" sz="3400" dirty="0">
                <a:solidFill>
                  <a:srgbClr val="FF0000"/>
                </a:solidFill>
              </a:rPr>
              <a:t>protein</a:t>
            </a:r>
            <a:r>
              <a:rPr lang="en-GB" sz="3400" dirty="0"/>
              <a:t> and moist.</a:t>
            </a:r>
          </a:p>
          <a:p>
            <a:pPr algn="just"/>
            <a:endParaRPr lang="en-GB" sz="3400" dirty="0"/>
          </a:p>
          <a:p>
            <a:pPr algn="just"/>
            <a:r>
              <a:rPr lang="en-GB" sz="3400" dirty="0"/>
              <a:t>They must be protected from </a:t>
            </a:r>
            <a:r>
              <a:rPr lang="en-GB" sz="3400" dirty="0">
                <a:solidFill>
                  <a:srgbClr val="FF0000"/>
                </a:solidFill>
              </a:rPr>
              <a:t>contamination</a:t>
            </a:r>
            <a:r>
              <a:rPr lang="en-GB" sz="3400" dirty="0"/>
              <a:t> and require refrigerated storage to prevent bacteria multiplying.</a:t>
            </a:r>
          </a:p>
          <a:p>
            <a:pPr marL="0" indent="0" algn="just">
              <a:buNone/>
            </a:pPr>
            <a:endParaRPr lang="en-GB" dirty="0">
              <a:solidFill>
                <a:schemeClr val="tx1"/>
              </a:solidFill>
            </a:endParaRPr>
          </a:p>
        </p:txBody>
      </p:sp>
      <p:pic>
        <p:nvPicPr>
          <p:cNvPr id="1026" name="Picture 2" descr="http://www.trainmyvenue.com/ContentFiles/TrainMyVenue/Images/FoodPrep/high_ri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137" y="427703"/>
            <a:ext cx="4481548" cy="312307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5838192" y="3550782"/>
            <a:ext cx="7386017" cy="4001549"/>
          </a:xfrm>
          <a:prstGeom prst="rect">
            <a:avLst/>
          </a:prstGeom>
        </p:spPr>
        <p:txBody>
          <a:bodyPr vert="horz" lIns="91440" tIns="45720" rIns="91440" bIns="45720" numCol="2"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GB" sz="2400" dirty="0"/>
              <a:t>These include:</a:t>
            </a:r>
          </a:p>
          <a:p>
            <a:pPr lvl="1">
              <a:spcBef>
                <a:spcPts val="0"/>
              </a:spcBef>
            </a:pPr>
            <a:r>
              <a:rPr lang="en-GB" sz="2400" dirty="0"/>
              <a:t>Meat</a:t>
            </a:r>
          </a:p>
          <a:p>
            <a:pPr lvl="1">
              <a:spcBef>
                <a:spcPts val="0"/>
              </a:spcBef>
            </a:pPr>
            <a:r>
              <a:rPr lang="en-GB" sz="2400" dirty="0"/>
              <a:t>Fish	</a:t>
            </a:r>
          </a:p>
          <a:p>
            <a:pPr lvl="1">
              <a:spcBef>
                <a:spcPts val="0"/>
              </a:spcBef>
            </a:pPr>
            <a:r>
              <a:rPr lang="en-GB" sz="2400" dirty="0"/>
              <a:t>Poultry</a:t>
            </a:r>
          </a:p>
          <a:p>
            <a:pPr lvl="1">
              <a:spcBef>
                <a:spcPts val="0"/>
              </a:spcBef>
            </a:pPr>
            <a:r>
              <a:rPr lang="en-GB" sz="2400" dirty="0"/>
              <a:t>Dairy products</a:t>
            </a:r>
          </a:p>
          <a:p>
            <a:pPr lvl="1">
              <a:spcBef>
                <a:spcPts val="0"/>
              </a:spcBef>
            </a:pPr>
            <a:r>
              <a:rPr lang="en-GB" sz="2400" dirty="0"/>
              <a:t>Eggs</a:t>
            </a:r>
          </a:p>
          <a:p>
            <a:pPr lvl="1">
              <a:spcBef>
                <a:spcPts val="0"/>
              </a:spcBef>
            </a:pPr>
            <a:r>
              <a:rPr lang="en-GB" sz="2400" dirty="0"/>
              <a:t>Gravies</a:t>
            </a:r>
          </a:p>
          <a:p>
            <a:pPr lvl="1">
              <a:spcBef>
                <a:spcPts val="0"/>
              </a:spcBef>
            </a:pPr>
            <a:endParaRPr lang="en-GB" sz="2400" dirty="0"/>
          </a:p>
          <a:p>
            <a:pPr lvl="1">
              <a:spcBef>
                <a:spcPts val="0"/>
              </a:spcBef>
            </a:pPr>
            <a:endParaRPr lang="en-GB" sz="2400" dirty="0"/>
          </a:p>
          <a:p>
            <a:pPr lvl="1">
              <a:spcBef>
                <a:spcPts val="0"/>
              </a:spcBef>
            </a:pPr>
            <a:endParaRPr lang="en-GB" sz="2400" dirty="0"/>
          </a:p>
          <a:p>
            <a:pPr lvl="1">
              <a:spcBef>
                <a:spcPts val="0"/>
              </a:spcBef>
            </a:pPr>
            <a:endParaRPr lang="en-GB" sz="2400" dirty="0"/>
          </a:p>
          <a:p>
            <a:pPr lvl="1">
              <a:spcBef>
                <a:spcPts val="0"/>
              </a:spcBef>
            </a:pPr>
            <a:r>
              <a:rPr lang="en-GB" sz="2400" dirty="0"/>
              <a:t>Stocks</a:t>
            </a:r>
          </a:p>
          <a:p>
            <a:pPr lvl="1">
              <a:spcBef>
                <a:spcPts val="0"/>
              </a:spcBef>
            </a:pPr>
            <a:r>
              <a:rPr lang="en-GB" sz="2400" dirty="0"/>
              <a:t>Sauces</a:t>
            </a:r>
          </a:p>
          <a:p>
            <a:pPr lvl="1">
              <a:spcBef>
                <a:spcPts val="0"/>
              </a:spcBef>
            </a:pPr>
            <a:r>
              <a:rPr lang="en-GB" sz="2400" dirty="0"/>
              <a:t>Shellfish</a:t>
            </a:r>
          </a:p>
          <a:p>
            <a:pPr lvl="1">
              <a:spcBef>
                <a:spcPts val="0"/>
              </a:spcBef>
            </a:pPr>
            <a:r>
              <a:rPr lang="en-GB" sz="2400" dirty="0"/>
              <a:t>Seafood</a:t>
            </a:r>
          </a:p>
          <a:p>
            <a:pPr lvl="1">
              <a:spcBef>
                <a:spcPts val="0"/>
              </a:spcBef>
            </a:pPr>
            <a:r>
              <a:rPr lang="en-GB" sz="2400" dirty="0"/>
              <a:t>Cooked rice</a:t>
            </a:r>
            <a:endParaRPr lang="en-GB" sz="2400" b="1" dirty="0"/>
          </a:p>
          <a:p>
            <a:pPr algn="just">
              <a:spcBef>
                <a:spcPts val="0"/>
              </a:spcBef>
            </a:pPr>
            <a:endParaRPr lang="en-GB" sz="2400" dirty="0"/>
          </a:p>
        </p:txBody>
      </p:sp>
    </p:spTree>
    <p:extLst>
      <p:ext uri="{BB962C8B-B14F-4D97-AF65-F5344CB8AC3E}">
        <p14:creationId xmlns:p14="http://schemas.microsoft.com/office/powerpoint/2010/main" val="39045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570"/>
            <a:ext cx="7024688" cy="1143000"/>
          </a:xfrm>
        </p:spPr>
        <p:txBody>
          <a:bodyPr>
            <a:normAutofit/>
          </a:bodyPr>
          <a:lstStyle/>
          <a:p>
            <a:r>
              <a:rPr lang="en-GB" sz="4800" u="sng" dirty="0">
                <a:solidFill>
                  <a:srgbClr val="FF0000"/>
                </a:solidFill>
              </a:rPr>
              <a:t>Low Risk Foods</a:t>
            </a:r>
          </a:p>
        </p:txBody>
      </p:sp>
      <p:sp>
        <p:nvSpPr>
          <p:cNvPr id="3" name="Content Placeholder 2"/>
          <p:cNvSpPr>
            <a:spLocks noGrp="1"/>
          </p:cNvSpPr>
          <p:nvPr>
            <p:ph idx="4294967295"/>
          </p:nvPr>
        </p:nvSpPr>
        <p:spPr>
          <a:xfrm>
            <a:off x="-55562" y="3560090"/>
            <a:ext cx="6795576" cy="4419600"/>
          </a:xfrm>
        </p:spPr>
        <p:txBody>
          <a:bodyPr>
            <a:normAutofit/>
          </a:bodyPr>
          <a:lstStyle/>
          <a:p>
            <a:pPr algn="just"/>
            <a:r>
              <a:rPr lang="en-GB" sz="2600" dirty="0"/>
              <a:t>Bacteria are not able to </a:t>
            </a:r>
            <a:r>
              <a:rPr lang="en-GB" sz="2600" dirty="0">
                <a:solidFill>
                  <a:srgbClr val="FF0000"/>
                </a:solidFill>
              </a:rPr>
              <a:t>multiply</a:t>
            </a:r>
            <a:r>
              <a:rPr lang="en-GB" sz="2600" dirty="0"/>
              <a:t> in dry food or food containing high concentrations of sugar, salt, acid (vinegar - pickled) and other preservatives.</a:t>
            </a:r>
          </a:p>
          <a:p>
            <a:pPr algn="just"/>
            <a:r>
              <a:rPr lang="en-GB" sz="2600" dirty="0"/>
              <a:t>They are stored in </a:t>
            </a:r>
            <a:r>
              <a:rPr lang="en-GB" sz="2600" dirty="0">
                <a:solidFill>
                  <a:srgbClr val="FF0000"/>
                </a:solidFill>
              </a:rPr>
              <a:t>cool dry </a:t>
            </a:r>
            <a:r>
              <a:rPr lang="en-GB" sz="2600" dirty="0"/>
              <a:t>places.</a:t>
            </a:r>
          </a:p>
        </p:txBody>
      </p:sp>
      <p:sp>
        <p:nvSpPr>
          <p:cNvPr id="7" name="Content Placeholder 3"/>
          <p:cNvSpPr txBox="1">
            <a:spLocks/>
          </p:cNvSpPr>
          <p:nvPr/>
        </p:nvSpPr>
        <p:spPr>
          <a:xfrm>
            <a:off x="63281" y="669882"/>
            <a:ext cx="7741724" cy="2812396"/>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spcBef>
                <a:spcPts val="0"/>
              </a:spcBef>
            </a:pPr>
            <a:r>
              <a:rPr lang="en-GB" sz="2400" dirty="0"/>
              <a:t>These are usually low in moisture (dry food), low in protein, high in fat, acidic, high in salt, pickled foods, jams and other preserves and other chemically preserved foods.</a:t>
            </a:r>
          </a:p>
          <a:p>
            <a:pPr>
              <a:spcBef>
                <a:spcPts val="0"/>
              </a:spcBef>
            </a:pPr>
            <a:endParaRPr lang="en-GB" sz="2400" dirty="0"/>
          </a:p>
          <a:p>
            <a:pPr>
              <a:spcBef>
                <a:spcPts val="0"/>
              </a:spcBef>
            </a:pPr>
            <a:r>
              <a:rPr lang="en-GB" sz="2400" dirty="0"/>
              <a:t>They are stored in cool dry places.</a:t>
            </a:r>
          </a:p>
          <a:p>
            <a:pPr>
              <a:spcBef>
                <a:spcPts val="0"/>
              </a:spcBef>
            </a:pPr>
            <a:endParaRPr lang="en-GB" sz="2400" dirty="0"/>
          </a:p>
          <a:p>
            <a:pPr marL="0" indent="0">
              <a:spcBef>
                <a:spcPts val="0"/>
              </a:spcBef>
              <a:buFont typeface="Arial" panose="020B0604020202020204" pitchFamily="34" charset="0"/>
              <a:buNone/>
            </a:pPr>
            <a:r>
              <a:rPr lang="en-GB" sz="2400" dirty="0">
                <a:solidFill>
                  <a:srgbClr val="FF0000"/>
                </a:solidFill>
              </a:rPr>
              <a:t>Q: Can you name any examples of Low-Risk Foods?</a:t>
            </a:r>
          </a:p>
          <a:p>
            <a:pPr>
              <a:spcBef>
                <a:spcPts val="0"/>
              </a:spcBef>
            </a:pPr>
            <a:endParaRPr lang="en-GB" sz="2400" b="1" dirty="0">
              <a:solidFill>
                <a:srgbClr val="FF0000"/>
              </a:solidFill>
            </a:endParaRPr>
          </a:p>
          <a:p>
            <a:pPr>
              <a:spcBef>
                <a:spcPts val="0"/>
              </a:spcBef>
            </a:pPr>
            <a:endParaRPr lang="en-GB" sz="2400" b="1" dirty="0">
              <a:solidFill>
                <a:srgbClr val="FF0000"/>
              </a:solidFill>
            </a:endParaRPr>
          </a:p>
          <a:p>
            <a:endParaRPr lang="en-GB" sz="2400" b="1" dirty="0">
              <a:solidFill>
                <a:srgbClr val="FF0000"/>
              </a:solidFill>
            </a:endParaRPr>
          </a:p>
          <a:p>
            <a:endParaRPr lang="en-GB" sz="2400" b="1" dirty="0">
              <a:solidFill>
                <a:srgbClr val="FF0000"/>
              </a:solidFill>
            </a:endParaRPr>
          </a:p>
          <a:p>
            <a:endParaRPr lang="en-GB" sz="2400" b="1" dirty="0">
              <a:solidFill>
                <a:srgbClr val="FF0000"/>
              </a:solidFill>
            </a:endParaRPr>
          </a:p>
          <a:p>
            <a:endParaRPr lang="en-GB" sz="2400" b="1" dirty="0">
              <a:solidFill>
                <a:srgbClr val="FF0000"/>
              </a:solidFill>
            </a:endParaRPr>
          </a:p>
          <a:p>
            <a:endParaRPr lang="en-GB" sz="2400" b="1" dirty="0"/>
          </a:p>
          <a:p>
            <a:endParaRPr lang="en-GB" sz="2400" b="1" dirty="0"/>
          </a:p>
          <a:p>
            <a:pPr algn="just">
              <a:spcBef>
                <a:spcPts val="0"/>
              </a:spcBef>
            </a:pPr>
            <a:endParaRPr lang="en-GB" sz="2400" dirty="0"/>
          </a:p>
        </p:txBody>
      </p:sp>
      <p:pic>
        <p:nvPicPr>
          <p:cNvPr id="3074" name="Picture 2" descr="http://upload.wikimedia.org/wikipedia/commons/thumb/b/b3/Various_grains.jpg/250px-Various_gr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487" y="338137"/>
            <a:ext cx="238125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deliaonline.com/Images/xlarge/ch058-pickled-shallots-22165.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344966" y="1378137"/>
            <a:ext cx="1197521" cy="18015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bbcgoodfood.com/recipes/3115/images/3115_MEDIUM.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903219" y="202301"/>
            <a:ext cx="1442839" cy="131167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6740014" y="4111021"/>
            <a:ext cx="7386017" cy="2465196"/>
          </a:xfrm>
          <a:prstGeom prst="rect">
            <a:avLst/>
          </a:prstGeom>
        </p:spPr>
        <p:txBody>
          <a:bodyPr vert="horz" lIns="91440" tIns="45720" rIns="91440" bIns="45720" numCol="2" rtlCol="0">
            <a:normAutofit lnSpcReduction="1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pPr>
            <a:r>
              <a:rPr lang="en-GB" sz="2400" dirty="0"/>
              <a:t>These include:</a:t>
            </a:r>
          </a:p>
          <a:p>
            <a:pPr lvl="1">
              <a:spcBef>
                <a:spcPts val="0"/>
              </a:spcBef>
            </a:pPr>
            <a:r>
              <a:rPr lang="en-GB" sz="2400" dirty="0"/>
              <a:t>Lard/Butter</a:t>
            </a:r>
          </a:p>
          <a:p>
            <a:pPr lvl="1">
              <a:spcBef>
                <a:spcPts val="0"/>
              </a:spcBef>
            </a:pPr>
            <a:r>
              <a:rPr lang="en-GB" sz="2200" dirty="0"/>
              <a:t>Hard cheese</a:t>
            </a:r>
          </a:p>
          <a:p>
            <a:pPr lvl="1">
              <a:spcBef>
                <a:spcPts val="0"/>
              </a:spcBef>
            </a:pPr>
            <a:r>
              <a:rPr lang="en-GB" sz="2200" dirty="0"/>
              <a:t>Dried foods</a:t>
            </a:r>
          </a:p>
          <a:p>
            <a:pPr lvl="1">
              <a:spcBef>
                <a:spcPts val="0"/>
              </a:spcBef>
            </a:pPr>
            <a:r>
              <a:rPr lang="en-GB" sz="2200" dirty="0"/>
              <a:t>Cereals</a:t>
            </a:r>
          </a:p>
          <a:p>
            <a:pPr lvl="1">
              <a:spcBef>
                <a:spcPts val="0"/>
              </a:spcBef>
            </a:pPr>
            <a:r>
              <a:rPr lang="en-GB" sz="2200" dirty="0"/>
              <a:t>Biscuits</a:t>
            </a:r>
          </a:p>
          <a:p>
            <a:pPr lvl="1">
              <a:spcBef>
                <a:spcPts val="0"/>
              </a:spcBef>
            </a:pPr>
            <a:endParaRPr lang="en-GB" sz="2200" dirty="0"/>
          </a:p>
          <a:p>
            <a:pPr lvl="1">
              <a:spcBef>
                <a:spcPts val="0"/>
              </a:spcBef>
            </a:pPr>
            <a:endParaRPr lang="en-GB" sz="2200" dirty="0"/>
          </a:p>
          <a:p>
            <a:pPr lvl="1">
              <a:spcBef>
                <a:spcPts val="0"/>
              </a:spcBef>
            </a:pPr>
            <a:r>
              <a:rPr lang="en-GB" sz="2200" dirty="0"/>
              <a:t>Bread</a:t>
            </a:r>
          </a:p>
          <a:p>
            <a:pPr lvl="1">
              <a:spcBef>
                <a:spcPts val="0"/>
              </a:spcBef>
            </a:pPr>
            <a:r>
              <a:rPr lang="en-GB" sz="2200" dirty="0"/>
              <a:t>Crisps</a:t>
            </a:r>
          </a:p>
          <a:p>
            <a:pPr lvl="1">
              <a:spcBef>
                <a:spcPts val="0"/>
              </a:spcBef>
            </a:pPr>
            <a:r>
              <a:rPr lang="en-GB" sz="2200" dirty="0"/>
              <a:t>Jam</a:t>
            </a:r>
          </a:p>
          <a:p>
            <a:pPr lvl="1">
              <a:spcBef>
                <a:spcPts val="0"/>
              </a:spcBef>
            </a:pPr>
            <a:r>
              <a:rPr lang="en-GB" sz="2200" dirty="0"/>
              <a:t>Canned food</a:t>
            </a:r>
          </a:p>
          <a:p>
            <a:pPr lvl="1">
              <a:spcBef>
                <a:spcPts val="0"/>
              </a:spcBef>
            </a:pPr>
            <a:r>
              <a:rPr lang="en-GB" sz="2200" dirty="0"/>
              <a:t>Bacon</a:t>
            </a:r>
          </a:p>
          <a:p>
            <a:pPr algn="just">
              <a:spcBef>
                <a:spcPts val="0"/>
              </a:spcBef>
            </a:pPr>
            <a:endParaRPr lang="en-GB" sz="2400" dirty="0"/>
          </a:p>
        </p:txBody>
      </p:sp>
      <p:sp>
        <p:nvSpPr>
          <p:cNvPr id="9" name="TextBox 8"/>
          <p:cNvSpPr txBox="1"/>
          <p:nvPr/>
        </p:nvSpPr>
        <p:spPr>
          <a:xfrm rot="20956481">
            <a:off x="2535538" y="2652701"/>
            <a:ext cx="662059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FF0000"/>
                </a:solidFill>
              </a:rPr>
              <a:t>However, when water is added to dried food such as milk powder or gravy granules it becomes high risk and must be stored under refrigeration or used immediately!</a:t>
            </a:r>
          </a:p>
        </p:txBody>
      </p:sp>
    </p:spTree>
    <p:extLst>
      <p:ext uri="{BB962C8B-B14F-4D97-AF65-F5344CB8AC3E}">
        <p14:creationId xmlns:p14="http://schemas.microsoft.com/office/powerpoint/2010/main" val="38769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4519"/>
            <a:ext cx="11192255" cy="1049235"/>
          </a:xfrm>
        </p:spPr>
        <p:txBody>
          <a:bodyPr>
            <a:noAutofit/>
          </a:bodyPr>
          <a:lstStyle/>
          <a:p>
            <a:pPr algn="ctr"/>
            <a:r>
              <a:rPr lang="en-GB" sz="4800" dirty="0"/>
              <a:t>Your journey in key stage four</a:t>
            </a:r>
          </a:p>
        </p:txBody>
      </p:sp>
      <p:sp>
        <p:nvSpPr>
          <p:cNvPr id="3" name="Content Placeholder 2"/>
          <p:cNvSpPr>
            <a:spLocks noGrp="1"/>
          </p:cNvSpPr>
          <p:nvPr>
            <p:ph idx="1"/>
          </p:nvPr>
        </p:nvSpPr>
        <p:spPr>
          <a:xfrm>
            <a:off x="0" y="1853754"/>
            <a:ext cx="12191999" cy="4348492"/>
          </a:xfrm>
        </p:spPr>
        <p:txBody>
          <a:bodyPr>
            <a:normAutofit/>
          </a:bodyPr>
          <a:lstStyle/>
          <a:p>
            <a:pPr>
              <a:buFont typeface="Wingdings" panose="05000000000000000000" pitchFamily="2" charset="2"/>
              <a:buChar char="§"/>
            </a:pPr>
            <a:r>
              <a:rPr lang="en-GB" sz="2800" dirty="0"/>
              <a:t>Year 9 – </a:t>
            </a:r>
            <a:r>
              <a:rPr lang="en-GB" sz="2400" dirty="0"/>
              <a:t>skill building by applying the principles of food science, food choice and Nutrition </a:t>
            </a:r>
          </a:p>
          <a:p>
            <a:pPr>
              <a:buFont typeface="Wingdings" panose="05000000000000000000" pitchFamily="2" charset="2"/>
              <a:buChar char="§"/>
            </a:pPr>
            <a:r>
              <a:rPr lang="en-GB" sz="2800" dirty="0"/>
              <a:t>Year 10 – </a:t>
            </a:r>
            <a:r>
              <a:rPr lang="en-GB" sz="2400" dirty="0"/>
              <a:t>2 mock projects and exam theory</a:t>
            </a:r>
          </a:p>
          <a:p>
            <a:pPr>
              <a:buFont typeface="Wingdings" panose="05000000000000000000" pitchFamily="2" charset="2"/>
              <a:buChar char="§"/>
            </a:pPr>
            <a:r>
              <a:rPr lang="en-GB" sz="2800" dirty="0"/>
              <a:t>Year 11 – </a:t>
            </a:r>
            <a:r>
              <a:rPr lang="en-GB" sz="2400" dirty="0"/>
              <a:t>2 controlled assessment projects and exam</a:t>
            </a:r>
          </a:p>
          <a:p>
            <a:pPr marL="0" indent="0">
              <a:buNone/>
            </a:pPr>
            <a:r>
              <a:rPr lang="en-GB" sz="2800" b="1" dirty="0"/>
              <a:t>Final Grade in year 11</a:t>
            </a:r>
          </a:p>
          <a:p>
            <a:pPr marL="0" indent="0">
              <a:buNone/>
            </a:pPr>
            <a:r>
              <a:rPr lang="en-GB" sz="2800" dirty="0"/>
              <a:t>50% x2 NEA (NONE EXAMINATION ASSESSMENT – COURSEWORK)</a:t>
            </a:r>
          </a:p>
          <a:p>
            <a:pPr marL="0" indent="0">
              <a:buNone/>
            </a:pPr>
            <a:r>
              <a:rPr lang="en-GB" sz="2800" dirty="0"/>
              <a:t>50% 1 Examination</a:t>
            </a:r>
          </a:p>
          <a:p>
            <a:pPr marL="0" indent="0">
              <a:buNone/>
            </a:pPr>
            <a:endParaRPr lang="en-GB" sz="1800" dirty="0"/>
          </a:p>
        </p:txBody>
      </p:sp>
    </p:spTree>
    <p:extLst>
      <p:ext uri="{BB962C8B-B14F-4D97-AF65-F5344CB8AC3E}">
        <p14:creationId xmlns:p14="http://schemas.microsoft.com/office/powerpoint/2010/main" val="4120930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604375" cy="1049337"/>
          </a:xfrm>
        </p:spPr>
        <p:txBody>
          <a:bodyPr>
            <a:normAutofit/>
          </a:bodyPr>
          <a:lstStyle/>
          <a:p>
            <a:r>
              <a:rPr lang="en-GB" sz="4800" dirty="0"/>
              <a:t>Buying safe foods </a:t>
            </a:r>
          </a:p>
        </p:txBody>
      </p:sp>
      <p:sp>
        <p:nvSpPr>
          <p:cNvPr id="3" name="Content Placeholder 2"/>
          <p:cNvSpPr>
            <a:spLocks noGrp="1"/>
          </p:cNvSpPr>
          <p:nvPr>
            <p:ph idx="4294967295"/>
          </p:nvPr>
        </p:nvSpPr>
        <p:spPr>
          <a:xfrm>
            <a:off x="0" y="738187"/>
            <a:ext cx="12192000" cy="5796428"/>
          </a:xfrm>
        </p:spPr>
        <p:txBody>
          <a:bodyPr>
            <a:noAutofit/>
          </a:bodyPr>
          <a:lstStyle/>
          <a:p>
            <a:pPr marL="0" indent="0" algn="ctr">
              <a:buNone/>
            </a:pPr>
            <a:endParaRPr lang="en-GB" sz="4400" b="1" dirty="0"/>
          </a:p>
          <a:p>
            <a:pPr marL="0" indent="0" algn="ctr">
              <a:buNone/>
            </a:pPr>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6342"/>
            <a:ext cx="12191999" cy="3959026"/>
          </a:xfrm>
          <a:prstGeom prst="rect">
            <a:avLst/>
          </a:prstGeom>
        </p:spPr>
      </p:pic>
      <p:sp>
        <p:nvSpPr>
          <p:cNvPr id="8" name="TextBox 7"/>
          <p:cNvSpPr txBox="1"/>
          <p:nvPr/>
        </p:nvSpPr>
        <p:spPr>
          <a:xfrm>
            <a:off x="0" y="799036"/>
            <a:ext cx="12192000" cy="1631216"/>
          </a:xfrm>
          <a:prstGeom prst="rect">
            <a:avLst/>
          </a:prstGeom>
          <a:noFill/>
        </p:spPr>
        <p:txBody>
          <a:bodyPr wrap="square" rtlCol="0">
            <a:spAutoFit/>
          </a:bodyPr>
          <a:lstStyle/>
          <a:p>
            <a:r>
              <a:rPr lang="en-GB" sz="2000" dirty="0"/>
              <a:t>Most people in the UK buy their food from supermarkets and store it at home in refrigerators, freezers and kitchen cupboards. </a:t>
            </a:r>
          </a:p>
          <a:p>
            <a:r>
              <a:rPr lang="en-GB" sz="2000" dirty="0"/>
              <a:t>Wherever you buy food, there are a number of checks you can do to make sure that the food you buy is in good condition and </a:t>
            </a:r>
          </a:p>
          <a:p>
            <a:r>
              <a:rPr lang="en-GB" sz="2000" dirty="0"/>
              <a:t>Safe to eat. </a:t>
            </a:r>
          </a:p>
        </p:txBody>
      </p:sp>
    </p:spTree>
    <p:extLst>
      <p:ext uri="{BB962C8B-B14F-4D97-AF65-F5344CB8AC3E}">
        <p14:creationId xmlns:p14="http://schemas.microsoft.com/office/powerpoint/2010/main" val="215222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 y="0"/>
            <a:ext cx="9604375" cy="1049337"/>
          </a:xfrm>
        </p:spPr>
        <p:txBody>
          <a:bodyPr>
            <a:normAutofit/>
          </a:bodyPr>
          <a:lstStyle/>
          <a:p>
            <a:r>
              <a:rPr lang="en-GB" sz="4800" dirty="0"/>
              <a:t>Buying safe foods </a:t>
            </a:r>
          </a:p>
        </p:txBody>
      </p:sp>
      <p:sp>
        <p:nvSpPr>
          <p:cNvPr id="3" name="Content Placeholder 2"/>
          <p:cNvSpPr>
            <a:spLocks noGrp="1"/>
          </p:cNvSpPr>
          <p:nvPr>
            <p:ph idx="4294967295"/>
          </p:nvPr>
        </p:nvSpPr>
        <p:spPr>
          <a:xfrm>
            <a:off x="0" y="738187"/>
            <a:ext cx="12192000" cy="5796428"/>
          </a:xfrm>
        </p:spPr>
        <p:txBody>
          <a:bodyPr>
            <a:noAutofit/>
          </a:bodyPr>
          <a:lstStyle/>
          <a:p>
            <a:pPr marL="0" indent="0" algn="ctr">
              <a:buNone/>
            </a:pPr>
            <a:endParaRPr lang="en-GB" sz="4400" b="1" dirty="0"/>
          </a:p>
          <a:p>
            <a:pPr marL="0" indent="0" algn="ctr">
              <a:buNone/>
            </a:pPr>
            <a:endParaRPr lang="en-GB" sz="2800" dirty="0"/>
          </a:p>
        </p:txBody>
      </p:sp>
      <p:sp>
        <p:nvSpPr>
          <p:cNvPr id="8" name="TextBox 7"/>
          <p:cNvSpPr txBox="1"/>
          <p:nvPr/>
        </p:nvSpPr>
        <p:spPr>
          <a:xfrm>
            <a:off x="-1" y="790999"/>
            <a:ext cx="12192000" cy="3539430"/>
          </a:xfrm>
          <a:prstGeom prst="rect">
            <a:avLst/>
          </a:prstGeom>
          <a:noFill/>
        </p:spPr>
        <p:txBody>
          <a:bodyPr wrap="square" rtlCol="0">
            <a:spAutoFit/>
          </a:bodyPr>
          <a:lstStyle/>
          <a:p>
            <a:r>
              <a:rPr lang="en-GB" sz="2800" dirty="0"/>
              <a:t>What would you look for when buying to determine if the food is safe to eat and fresh. </a:t>
            </a:r>
          </a:p>
          <a:p>
            <a:endParaRPr lang="en-GB" sz="2800" dirty="0"/>
          </a:p>
          <a:p>
            <a:pPr marL="457200" indent="-457200">
              <a:buFont typeface="Arial" panose="020B0604020202020204" pitchFamily="34" charset="0"/>
              <a:buChar char="•"/>
            </a:pPr>
            <a:r>
              <a:rPr lang="en-GB" sz="2800" dirty="0"/>
              <a:t>Fresh fish you would look for…</a:t>
            </a:r>
          </a:p>
          <a:p>
            <a:pPr marL="457200" indent="-457200">
              <a:buFont typeface="Arial" panose="020B0604020202020204" pitchFamily="34" charset="0"/>
              <a:buChar char="•"/>
            </a:pPr>
            <a:r>
              <a:rPr lang="en-GB" sz="2800" dirty="0"/>
              <a:t>Fresh meat…</a:t>
            </a:r>
          </a:p>
          <a:p>
            <a:pPr marL="457200" indent="-457200">
              <a:buFont typeface="Arial" panose="020B0604020202020204" pitchFamily="34" charset="0"/>
              <a:buChar char="•"/>
            </a:pPr>
            <a:r>
              <a:rPr lang="en-GB" sz="2800" dirty="0"/>
              <a:t>Fresh vegetables…</a:t>
            </a:r>
          </a:p>
          <a:p>
            <a:pPr marL="457200" indent="-457200">
              <a:buFont typeface="Arial" panose="020B0604020202020204" pitchFamily="34" charset="0"/>
              <a:buChar char="•"/>
            </a:pPr>
            <a:r>
              <a:rPr lang="en-GB" sz="2800" dirty="0"/>
              <a:t>Fresh Fruit…</a:t>
            </a:r>
          </a:p>
          <a:p>
            <a:pPr marL="457200" indent="-457200">
              <a:buFont typeface="Arial" panose="020B0604020202020204" pitchFamily="34" charset="0"/>
              <a:buChar char="•"/>
            </a:pPr>
            <a:r>
              <a:rPr lang="en-GB" sz="2800" dirty="0"/>
              <a:t>Packaged food…</a:t>
            </a:r>
          </a:p>
        </p:txBody>
      </p:sp>
    </p:spTree>
    <p:extLst>
      <p:ext uri="{BB962C8B-B14F-4D97-AF65-F5344CB8AC3E}">
        <p14:creationId xmlns:p14="http://schemas.microsoft.com/office/powerpoint/2010/main" val="530801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 y="39499"/>
            <a:ext cx="9604375" cy="1049337"/>
          </a:xfrm>
        </p:spPr>
        <p:txBody>
          <a:bodyPr>
            <a:normAutofit/>
          </a:bodyPr>
          <a:lstStyle/>
          <a:p>
            <a:r>
              <a:rPr lang="en-GB" sz="4800" dirty="0"/>
              <a:t>Buying safe foods </a:t>
            </a:r>
          </a:p>
        </p:txBody>
      </p:sp>
      <p:sp>
        <p:nvSpPr>
          <p:cNvPr id="3" name="Content Placeholder 2"/>
          <p:cNvSpPr>
            <a:spLocks noGrp="1"/>
          </p:cNvSpPr>
          <p:nvPr>
            <p:ph idx="4294967295"/>
          </p:nvPr>
        </p:nvSpPr>
        <p:spPr>
          <a:xfrm>
            <a:off x="0" y="738187"/>
            <a:ext cx="12192000" cy="5796428"/>
          </a:xfrm>
        </p:spPr>
        <p:txBody>
          <a:bodyPr>
            <a:noAutofit/>
          </a:bodyPr>
          <a:lstStyle/>
          <a:p>
            <a:pPr marL="0" indent="0" algn="ctr">
              <a:buNone/>
            </a:pPr>
            <a:endParaRPr lang="en-GB" sz="4400" b="1" dirty="0"/>
          </a:p>
          <a:p>
            <a:pPr marL="0" indent="0" algn="ctr">
              <a:buNone/>
            </a:pPr>
            <a:endParaRPr lang="en-GB" sz="2800" dirty="0"/>
          </a:p>
        </p:txBody>
      </p:sp>
      <p:sp>
        <p:nvSpPr>
          <p:cNvPr id="8" name="TextBox 7"/>
          <p:cNvSpPr txBox="1"/>
          <p:nvPr/>
        </p:nvSpPr>
        <p:spPr>
          <a:xfrm>
            <a:off x="-1" y="790999"/>
            <a:ext cx="12192000" cy="1384995"/>
          </a:xfrm>
          <a:prstGeom prst="rect">
            <a:avLst/>
          </a:prstGeom>
          <a:noFill/>
        </p:spPr>
        <p:txBody>
          <a:bodyPr wrap="square" rtlCol="0">
            <a:spAutoFit/>
          </a:bodyPr>
          <a:lstStyle/>
          <a:p>
            <a:r>
              <a:rPr lang="en-GB" sz="2800" dirty="0"/>
              <a:t>What would you look for when buying to determine if the food is safe to eat and fresh. </a:t>
            </a:r>
          </a:p>
          <a:p>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7" y="3852850"/>
            <a:ext cx="5491581" cy="28974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386" y="3756296"/>
            <a:ext cx="5560161" cy="30051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6" y="666969"/>
            <a:ext cx="6037513" cy="3060909"/>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198296" y="666969"/>
            <a:ext cx="5993704" cy="2573536"/>
          </a:xfrm>
          <a:prstGeom prst="rect">
            <a:avLst/>
          </a:prstGeom>
        </p:spPr>
      </p:pic>
    </p:spTree>
    <p:extLst>
      <p:ext uri="{BB962C8B-B14F-4D97-AF65-F5344CB8AC3E}">
        <p14:creationId xmlns:p14="http://schemas.microsoft.com/office/powerpoint/2010/main" val="163742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317"/>
            <a:ext cx="9604375" cy="1049337"/>
          </a:xfrm>
        </p:spPr>
        <p:txBody>
          <a:bodyPr>
            <a:normAutofit/>
          </a:bodyPr>
          <a:lstStyle/>
          <a:p>
            <a:r>
              <a:rPr lang="en-GB" sz="4800" dirty="0"/>
              <a:t>Food storage </a:t>
            </a:r>
          </a:p>
        </p:txBody>
      </p:sp>
      <p:sp>
        <p:nvSpPr>
          <p:cNvPr id="3" name="Content Placeholder 2"/>
          <p:cNvSpPr>
            <a:spLocks noGrp="1"/>
          </p:cNvSpPr>
          <p:nvPr>
            <p:ph idx="4294967295"/>
          </p:nvPr>
        </p:nvSpPr>
        <p:spPr>
          <a:xfrm>
            <a:off x="0" y="738187"/>
            <a:ext cx="12192000" cy="5796428"/>
          </a:xfrm>
        </p:spPr>
        <p:txBody>
          <a:bodyPr>
            <a:noAutofit/>
          </a:bodyPr>
          <a:lstStyle/>
          <a:p>
            <a:pPr marL="0" indent="0" algn="ctr">
              <a:buNone/>
            </a:pPr>
            <a:endParaRPr lang="en-GB" sz="4400" b="1" dirty="0"/>
          </a:p>
          <a:p>
            <a:pPr marL="0" indent="0" algn="ctr">
              <a:buNone/>
            </a:pPr>
            <a:endParaRPr lang="en-GB"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407" y="-78091"/>
            <a:ext cx="5126968" cy="6978372"/>
          </a:xfrm>
          <a:prstGeom prst="rect">
            <a:avLst/>
          </a:prstGeom>
        </p:spPr>
      </p:pic>
    </p:spTree>
    <p:extLst>
      <p:ext uri="{BB962C8B-B14F-4D97-AF65-F5344CB8AC3E}">
        <p14:creationId xmlns:p14="http://schemas.microsoft.com/office/powerpoint/2010/main" val="1203481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9604375" cy="1049337"/>
          </a:xfrm>
        </p:spPr>
        <p:txBody>
          <a:bodyPr>
            <a:normAutofit/>
          </a:bodyPr>
          <a:lstStyle/>
          <a:p>
            <a:r>
              <a:rPr lang="en-GB" sz="4800" dirty="0"/>
              <a:t>Food storage </a:t>
            </a:r>
          </a:p>
        </p:txBody>
      </p:sp>
      <p:sp>
        <p:nvSpPr>
          <p:cNvPr id="3" name="Content Placeholder 2"/>
          <p:cNvSpPr>
            <a:spLocks noGrp="1"/>
          </p:cNvSpPr>
          <p:nvPr>
            <p:ph idx="4294967295"/>
          </p:nvPr>
        </p:nvSpPr>
        <p:spPr>
          <a:xfrm>
            <a:off x="0" y="738187"/>
            <a:ext cx="12192000" cy="5796428"/>
          </a:xfrm>
        </p:spPr>
        <p:txBody>
          <a:bodyPr>
            <a:noAutofit/>
          </a:bodyPr>
          <a:lstStyle/>
          <a:p>
            <a:pPr marL="0" indent="0" algn="ctr">
              <a:buNone/>
            </a:pPr>
            <a:endParaRPr lang="en-GB" sz="4400" b="1" dirty="0"/>
          </a:p>
          <a:p>
            <a:pPr marL="0" indent="0" algn="ctr">
              <a:buNone/>
            </a:pPr>
            <a:endParaRPr lang="en-GB" sz="2800" dirty="0"/>
          </a:p>
        </p:txBody>
      </p:sp>
      <p:pic>
        <p:nvPicPr>
          <p:cNvPr id="1026"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187" y="588214"/>
            <a:ext cx="7098735" cy="5518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829978"/>
            <a:ext cx="5099281" cy="6186309"/>
          </a:xfrm>
          <a:prstGeom prst="rect">
            <a:avLst/>
          </a:prstGeom>
          <a:noFill/>
        </p:spPr>
        <p:txBody>
          <a:bodyPr wrap="none" rtlCol="0">
            <a:spAutoFit/>
          </a:bodyPr>
          <a:lstStyle/>
          <a:p>
            <a:r>
              <a:rPr lang="en-GB" dirty="0"/>
              <a:t>Food ingredients and finished products must be </a:t>
            </a:r>
          </a:p>
          <a:p>
            <a:r>
              <a:rPr lang="en-GB" dirty="0"/>
              <a:t>stored at the correct temperature and protected</a:t>
            </a:r>
          </a:p>
          <a:p>
            <a:r>
              <a:rPr lang="en-GB" dirty="0"/>
              <a:t>from contamination.  </a:t>
            </a:r>
          </a:p>
          <a:p>
            <a:endParaRPr lang="en-GB" dirty="0"/>
          </a:p>
          <a:p>
            <a:r>
              <a:rPr lang="en-GB" dirty="0"/>
              <a:t>Raw meats, fish and eggs should always be stored</a:t>
            </a:r>
          </a:p>
          <a:p>
            <a:r>
              <a:rPr lang="en-GB" dirty="0"/>
              <a:t>away from ready to eat foods. </a:t>
            </a:r>
          </a:p>
          <a:p>
            <a:r>
              <a:rPr lang="en-GB" dirty="0"/>
              <a:t>Raw vegetables, including salads may contain bacteria</a:t>
            </a:r>
          </a:p>
          <a:p>
            <a:r>
              <a:rPr lang="en-GB" dirty="0"/>
              <a:t>from the soil and should be kept away from ready</a:t>
            </a:r>
          </a:p>
          <a:p>
            <a:r>
              <a:rPr lang="en-GB" dirty="0"/>
              <a:t>to eat, high risk foods. </a:t>
            </a:r>
          </a:p>
          <a:p>
            <a:endParaRPr lang="en-GB" dirty="0"/>
          </a:p>
          <a:p>
            <a:r>
              <a:rPr lang="en-GB" dirty="0"/>
              <a:t>Frozen foods still could have bacteria present but</a:t>
            </a:r>
          </a:p>
          <a:p>
            <a:r>
              <a:rPr lang="en-GB" dirty="0"/>
              <a:t>they are dormant. </a:t>
            </a:r>
          </a:p>
          <a:p>
            <a:endParaRPr lang="en-GB" dirty="0"/>
          </a:p>
          <a:p>
            <a:r>
              <a:rPr lang="en-GB" dirty="0"/>
              <a:t>Never put warm food in the fridge as it will </a:t>
            </a:r>
          </a:p>
          <a:p>
            <a:r>
              <a:rPr lang="en-GB" dirty="0"/>
              <a:t>cause the temperature of the fridge to rise into the</a:t>
            </a:r>
          </a:p>
          <a:p>
            <a:r>
              <a:rPr lang="en-GB" dirty="0"/>
              <a:t>Danger zone. </a:t>
            </a:r>
          </a:p>
          <a:p>
            <a:r>
              <a:rPr lang="en-GB" dirty="0"/>
              <a:t>  </a:t>
            </a:r>
          </a:p>
          <a:p>
            <a:r>
              <a:rPr lang="en-GB" dirty="0"/>
              <a:t>Using food within the date marks avoids waste and </a:t>
            </a:r>
          </a:p>
          <a:p>
            <a:r>
              <a:rPr lang="en-GB" dirty="0"/>
              <a:t>reduces the risk of cross contamination. </a:t>
            </a:r>
          </a:p>
          <a:p>
            <a:endParaRPr lang="en-GB" dirty="0"/>
          </a:p>
          <a:p>
            <a:r>
              <a:rPr lang="en-GB" dirty="0">
                <a:solidFill>
                  <a:schemeClr val="bg1">
                    <a:lumMod val="95000"/>
                  </a:schemeClr>
                </a:solidFill>
              </a:rPr>
              <a:t>VIDEO!!!</a:t>
            </a:r>
          </a:p>
          <a:p>
            <a:r>
              <a:rPr lang="en-GB" dirty="0"/>
              <a:t> </a:t>
            </a:r>
          </a:p>
        </p:txBody>
      </p:sp>
    </p:spTree>
    <p:extLst>
      <p:ext uri="{BB962C8B-B14F-4D97-AF65-F5344CB8AC3E}">
        <p14:creationId xmlns:p14="http://schemas.microsoft.com/office/powerpoint/2010/main" val="4059509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4424416" cy="523220"/>
          </a:xfrm>
          <a:prstGeom prst="rect">
            <a:avLst/>
          </a:prstGeom>
          <a:noFill/>
        </p:spPr>
        <p:txBody>
          <a:bodyPr wrap="none" rtlCol="0">
            <a:spAutoFit/>
          </a:bodyPr>
          <a:lstStyle/>
          <a:p>
            <a:r>
              <a:rPr lang="en-GB" sz="2800" dirty="0"/>
              <a:t>Lesson three – pastry theory</a:t>
            </a:r>
          </a:p>
        </p:txBody>
      </p:sp>
    </p:spTree>
    <p:extLst>
      <p:ext uri="{BB962C8B-B14F-4D97-AF65-F5344CB8AC3E}">
        <p14:creationId xmlns:p14="http://schemas.microsoft.com/office/powerpoint/2010/main" val="132907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E278D680-8182-4CAF-9683-D4D8CCD00944}"/>
              </a:ext>
            </a:extLst>
          </p:cNvPr>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settling</a:t>
            </a:r>
          </a:p>
        </p:txBody>
      </p:sp>
      <p:sp>
        <p:nvSpPr>
          <p:cNvPr id="5" name="Title 1">
            <a:extLst>
              <a:ext uri="{FF2B5EF4-FFF2-40B4-BE49-F238E27FC236}">
                <a16:creationId xmlns="" xmlns:a16="http://schemas.microsoft.com/office/drawing/2014/main" id="{01EF86AA-FB1F-4F94-8CD5-9E2457E30CDE}"/>
              </a:ext>
            </a:extLst>
          </p:cNvPr>
          <p:cNvSpPr txBox="1">
            <a:spLocks/>
          </p:cNvSpPr>
          <p:nvPr/>
        </p:nvSpPr>
        <p:spPr>
          <a:xfrm>
            <a:off x="1294362" y="834887"/>
            <a:ext cx="9603275" cy="1049235"/>
          </a:xfrm>
          <a:prstGeom prst="rect">
            <a:avLst/>
          </a:prstGeom>
        </p:spPr>
        <p:txBody>
          <a:bodyPr>
            <a:normAutofit fontScale="925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GB" sz="4800" dirty="0"/>
              <a:t>What do all these products have in common?</a:t>
            </a:r>
          </a:p>
        </p:txBody>
      </p:sp>
      <p:pic>
        <p:nvPicPr>
          <p:cNvPr id="6" name="Picture 2" descr="Vegetarian Sausage Rolls">
            <a:extLst>
              <a:ext uri="{FF2B5EF4-FFF2-40B4-BE49-F238E27FC236}">
                <a16:creationId xmlns="" xmlns:a16="http://schemas.microsoft.com/office/drawing/2014/main" id="{936F7878-859F-48D7-9B8C-897121BC1C3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07500" y="2251216"/>
            <a:ext cx="239311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arts">
            <a:hlinkClick r:id="rId3" tooltip="tarts"/>
            <a:extLst>
              <a:ext uri="{FF2B5EF4-FFF2-40B4-BE49-F238E27FC236}">
                <a16:creationId xmlns="" xmlns:a16="http://schemas.microsoft.com/office/drawing/2014/main" id="{27381833-B134-45D3-AEB4-E9067B34592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27780" y="2036752"/>
            <a:ext cx="2716854" cy="1766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hocolate eclair">
            <a:hlinkClick r:id="rId5" tooltip="Chocolate eclair"/>
            <a:extLst>
              <a:ext uri="{FF2B5EF4-FFF2-40B4-BE49-F238E27FC236}">
                <a16:creationId xmlns="" xmlns:a16="http://schemas.microsoft.com/office/drawing/2014/main" id="{B592FEDD-15C2-439E-AD3D-AE7D2D1CB1EA}"/>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8061098" y="4562466"/>
            <a:ext cx="2179179" cy="15839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t0.gstatic.com/images?q=tbn:ANd9GcRjbaM7u5XEIgyv_6kplrIpLPy1WRk_2TskI5bL8mvxFaCmvPPf9xqEVZrs">
            <a:hlinkClick r:id="rId7"/>
            <a:extLst>
              <a:ext uri="{FF2B5EF4-FFF2-40B4-BE49-F238E27FC236}">
                <a16:creationId xmlns="" xmlns:a16="http://schemas.microsoft.com/office/drawing/2014/main" id="{4561E8BB-58B6-4BFE-96EC-9E841D396E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0108" y="2196495"/>
            <a:ext cx="2419454" cy="1818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http://www.wokinabox.com.au/system/foods/images/000/000/025/large/spring-rolls.jpg">
            <a:extLst>
              <a:ext uri="{FF2B5EF4-FFF2-40B4-BE49-F238E27FC236}">
                <a16:creationId xmlns="" xmlns:a16="http://schemas.microsoft.com/office/drawing/2014/main" id="{D2BE3D27-1AAF-45C9-923D-03120D96A174}"/>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2651516" y="4562466"/>
            <a:ext cx="2580780" cy="16987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E587BB39-C822-4C96-B0E6-17497A0449A5}"/>
              </a:ext>
            </a:extLst>
          </p:cNvPr>
          <p:cNvSpPr txBox="1"/>
          <p:nvPr/>
        </p:nvSpPr>
        <p:spPr>
          <a:xfrm>
            <a:off x="2479922" y="2232574"/>
            <a:ext cx="1008112" cy="553998"/>
          </a:xfrm>
          <a:prstGeom prst="rect">
            <a:avLst/>
          </a:prstGeom>
          <a:noFill/>
        </p:spPr>
        <p:txBody>
          <a:bodyPr wrap="square" rtlCol="0">
            <a:spAutoFit/>
          </a:bodyPr>
          <a:lstStyle/>
          <a:p>
            <a:r>
              <a:rPr lang="en-GB" sz="3000" b="1" dirty="0"/>
              <a:t>Puff</a:t>
            </a:r>
          </a:p>
        </p:txBody>
      </p:sp>
      <p:sp>
        <p:nvSpPr>
          <p:cNvPr id="12" name="TextBox 11">
            <a:extLst>
              <a:ext uri="{FF2B5EF4-FFF2-40B4-BE49-F238E27FC236}">
                <a16:creationId xmlns="" xmlns:a16="http://schemas.microsoft.com/office/drawing/2014/main" id="{BD0EC99B-38C1-4787-A540-988AD22C133B}"/>
              </a:ext>
            </a:extLst>
          </p:cNvPr>
          <p:cNvSpPr txBox="1"/>
          <p:nvPr/>
        </p:nvSpPr>
        <p:spPr>
          <a:xfrm>
            <a:off x="8825135" y="1671432"/>
            <a:ext cx="2466531" cy="553998"/>
          </a:xfrm>
          <a:prstGeom prst="rect">
            <a:avLst/>
          </a:prstGeom>
          <a:noFill/>
        </p:spPr>
        <p:txBody>
          <a:bodyPr wrap="square" rtlCol="0">
            <a:spAutoFit/>
          </a:bodyPr>
          <a:lstStyle/>
          <a:p>
            <a:pPr algn="ctr"/>
            <a:r>
              <a:rPr lang="en-GB" sz="3000" b="1" dirty="0"/>
              <a:t>Short crust</a:t>
            </a:r>
          </a:p>
        </p:txBody>
      </p:sp>
      <p:sp>
        <p:nvSpPr>
          <p:cNvPr id="13" name="TextBox 12">
            <a:extLst>
              <a:ext uri="{FF2B5EF4-FFF2-40B4-BE49-F238E27FC236}">
                <a16:creationId xmlns="" xmlns:a16="http://schemas.microsoft.com/office/drawing/2014/main" id="{B6893304-ECA9-4745-89ED-FDA063EFBCC4}"/>
              </a:ext>
            </a:extLst>
          </p:cNvPr>
          <p:cNvSpPr txBox="1"/>
          <p:nvPr/>
        </p:nvSpPr>
        <p:spPr>
          <a:xfrm>
            <a:off x="2556595" y="4594173"/>
            <a:ext cx="1008112" cy="553998"/>
          </a:xfrm>
          <a:prstGeom prst="rect">
            <a:avLst/>
          </a:prstGeom>
          <a:noFill/>
        </p:spPr>
        <p:txBody>
          <a:bodyPr wrap="square" rtlCol="0">
            <a:spAutoFit/>
          </a:bodyPr>
          <a:lstStyle/>
          <a:p>
            <a:r>
              <a:rPr lang="en-GB" sz="3000" b="1" dirty="0"/>
              <a:t>Filo</a:t>
            </a:r>
          </a:p>
        </p:txBody>
      </p:sp>
      <p:sp>
        <p:nvSpPr>
          <p:cNvPr id="14" name="TextBox 13">
            <a:extLst>
              <a:ext uri="{FF2B5EF4-FFF2-40B4-BE49-F238E27FC236}">
                <a16:creationId xmlns="" xmlns:a16="http://schemas.microsoft.com/office/drawing/2014/main" id="{E84679C5-24BF-40ED-9A87-95304719B33A}"/>
              </a:ext>
            </a:extLst>
          </p:cNvPr>
          <p:cNvSpPr txBox="1"/>
          <p:nvPr/>
        </p:nvSpPr>
        <p:spPr>
          <a:xfrm>
            <a:off x="8735473" y="5600291"/>
            <a:ext cx="2961310" cy="553998"/>
          </a:xfrm>
          <a:prstGeom prst="rect">
            <a:avLst/>
          </a:prstGeom>
          <a:noFill/>
        </p:spPr>
        <p:txBody>
          <a:bodyPr wrap="square" rtlCol="0">
            <a:spAutoFit/>
          </a:bodyPr>
          <a:lstStyle/>
          <a:p>
            <a:r>
              <a:rPr lang="en-GB" sz="3000" b="1" dirty="0"/>
              <a:t>Choux</a:t>
            </a:r>
          </a:p>
        </p:txBody>
      </p:sp>
      <p:sp>
        <p:nvSpPr>
          <p:cNvPr id="15" name="TextBox 14">
            <a:extLst>
              <a:ext uri="{FF2B5EF4-FFF2-40B4-BE49-F238E27FC236}">
                <a16:creationId xmlns="" xmlns:a16="http://schemas.microsoft.com/office/drawing/2014/main" id="{2BA47708-44D8-41FF-B628-020F96F364F4}"/>
              </a:ext>
            </a:extLst>
          </p:cNvPr>
          <p:cNvSpPr txBox="1"/>
          <p:nvPr/>
        </p:nvSpPr>
        <p:spPr>
          <a:xfrm>
            <a:off x="5099788" y="4131387"/>
            <a:ext cx="2961310" cy="1815882"/>
          </a:xfrm>
          <a:prstGeom prst="rect">
            <a:avLst/>
          </a:prstGeom>
          <a:noFill/>
        </p:spPr>
        <p:txBody>
          <a:bodyPr wrap="square" rtlCol="0">
            <a:spAutoFit/>
          </a:bodyPr>
          <a:lstStyle/>
          <a:p>
            <a:pPr algn="ctr"/>
            <a:r>
              <a:rPr lang="en-GB" sz="2800" b="1" dirty="0">
                <a:solidFill>
                  <a:srgbClr val="FF0000"/>
                </a:solidFill>
              </a:rPr>
              <a:t>What types of pastry are used to make these products?</a:t>
            </a:r>
          </a:p>
        </p:txBody>
      </p:sp>
    </p:spTree>
    <p:extLst>
      <p:ext uri="{BB962C8B-B14F-4D97-AF65-F5344CB8AC3E}">
        <p14:creationId xmlns:p14="http://schemas.microsoft.com/office/powerpoint/2010/main" val="154806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C9CB3C-5425-409C-955D-4EC357D8C325}"/>
              </a:ext>
            </a:extLst>
          </p:cNvPr>
          <p:cNvSpPr txBox="1">
            <a:spLocks/>
          </p:cNvSpPr>
          <p:nvPr/>
        </p:nvSpPr>
        <p:spPr>
          <a:xfrm>
            <a:off x="-1" y="0"/>
            <a:ext cx="12727459" cy="10493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Types of pastry </a:t>
            </a:r>
          </a:p>
        </p:txBody>
      </p:sp>
      <p:sp>
        <p:nvSpPr>
          <p:cNvPr id="3" name="Rectangle: Rounded Corners 2">
            <a:extLst>
              <a:ext uri="{FF2B5EF4-FFF2-40B4-BE49-F238E27FC236}">
                <a16:creationId xmlns="" xmlns:a16="http://schemas.microsoft.com/office/drawing/2014/main" id="{254EB3B6-CAB9-41BB-B934-DF24EA6B7B62}"/>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starter</a:t>
            </a:r>
          </a:p>
        </p:txBody>
      </p:sp>
      <p:sp>
        <p:nvSpPr>
          <p:cNvPr id="4" name="Content Placeholder 2">
            <a:extLst>
              <a:ext uri="{FF2B5EF4-FFF2-40B4-BE49-F238E27FC236}">
                <a16:creationId xmlns="" xmlns:a16="http://schemas.microsoft.com/office/drawing/2014/main" id="{7F58D0C4-A6FE-4AFA-98D2-106C5F005C4E}"/>
              </a:ext>
            </a:extLst>
          </p:cNvPr>
          <p:cNvSpPr txBox="1">
            <a:spLocks/>
          </p:cNvSpPr>
          <p:nvPr/>
        </p:nvSpPr>
        <p:spPr>
          <a:xfrm>
            <a:off x="-1" y="692696"/>
            <a:ext cx="11794706" cy="5472608"/>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spcAft>
                <a:spcPts val="2400"/>
              </a:spcAft>
              <a:buFont typeface="Arial" panose="020B0604020202020204" pitchFamily="34" charset="0"/>
              <a:buNone/>
            </a:pPr>
            <a:r>
              <a:rPr lang="en-GB" sz="2800" dirty="0"/>
              <a:t>Different types of pastry can be used to make a range of different food products. </a:t>
            </a:r>
          </a:p>
          <a:p>
            <a:pPr marL="0" indent="0">
              <a:spcAft>
                <a:spcPts val="2400"/>
              </a:spcAft>
              <a:buFont typeface="Arial" panose="020B0604020202020204" pitchFamily="34" charset="0"/>
              <a:buNone/>
            </a:pPr>
            <a:r>
              <a:rPr lang="en-GB" sz="2800" b="1" dirty="0">
                <a:solidFill>
                  <a:srgbClr val="FF0000"/>
                </a:solidFill>
              </a:rPr>
              <a:t>TASK: identify in pairs what  the four different types of pastry, and suggest examples of food products that each one is used to make.</a:t>
            </a:r>
          </a:p>
          <a:p>
            <a:pPr marL="0" indent="0">
              <a:spcAft>
                <a:spcPts val="2400"/>
              </a:spcAft>
              <a:buFont typeface="Arial" panose="020B0604020202020204" pitchFamily="34" charset="0"/>
              <a:buNone/>
            </a:pPr>
            <a:endParaRPr lang="en-GB" sz="2800" b="1" dirty="0">
              <a:solidFill>
                <a:srgbClr val="FF0000"/>
              </a:solidFill>
            </a:endParaRPr>
          </a:p>
        </p:txBody>
      </p:sp>
      <p:pic>
        <p:nvPicPr>
          <p:cNvPr id="5" name="Picture 2" descr="Vegetarian Sausage Rolls">
            <a:extLst>
              <a:ext uri="{FF2B5EF4-FFF2-40B4-BE49-F238E27FC236}">
                <a16:creationId xmlns="" xmlns:a16="http://schemas.microsoft.com/office/drawing/2014/main" id="{67E6A292-8F20-4895-992A-D95B8C296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60" y="3389342"/>
            <a:ext cx="3441408" cy="1668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arts">
            <a:hlinkClick r:id="rId3" tooltip="tarts"/>
            <a:extLst>
              <a:ext uri="{FF2B5EF4-FFF2-40B4-BE49-F238E27FC236}">
                <a16:creationId xmlns="" xmlns:a16="http://schemas.microsoft.com/office/drawing/2014/main" id="{8A7623B8-EC27-4644-A3C3-4DEFF48D845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339548" y="3389342"/>
            <a:ext cx="2557804" cy="1668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colate eclair">
            <a:hlinkClick r:id="rId5" tooltip="Chocolate eclair"/>
            <a:extLst>
              <a:ext uri="{FF2B5EF4-FFF2-40B4-BE49-F238E27FC236}">
                <a16:creationId xmlns="" xmlns:a16="http://schemas.microsoft.com/office/drawing/2014/main" id="{39EEE666-15CD-4963-8BDE-E0BEBCCDC120}"/>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897352" y="3388269"/>
            <a:ext cx="3095214" cy="1670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http://www.wokinabox.com.au/system/foods/images/000/000/025/large/spring-rolls.jpg">
            <a:extLst>
              <a:ext uri="{FF2B5EF4-FFF2-40B4-BE49-F238E27FC236}">
                <a16:creationId xmlns="" xmlns:a16="http://schemas.microsoft.com/office/drawing/2014/main" id="{F0B22F79-31E4-4F46-A512-06D437448400}"/>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8728788" y="3388269"/>
            <a:ext cx="3463212" cy="16700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E587BB39-C822-4C96-B0E6-17497A0449A5}"/>
              </a:ext>
            </a:extLst>
          </p:cNvPr>
          <p:cNvSpPr txBox="1"/>
          <p:nvPr/>
        </p:nvSpPr>
        <p:spPr>
          <a:xfrm>
            <a:off x="4520972" y="5658158"/>
            <a:ext cx="1008112" cy="553998"/>
          </a:xfrm>
          <a:prstGeom prst="rect">
            <a:avLst/>
          </a:prstGeom>
          <a:noFill/>
        </p:spPr>
        <p:txBody>
          <a:bodyPr wrap="square" rtlCol="0">
            <a:spAutoFit/>
          </a:bodyPr>
          <a:lstStyle/>
          <a:p>
            <a:r>
              <a:rPr lang="en-GB" sz="3000" b="1" dirty="0"/>
              <a:t>Puff</a:t>
            </a:r>
          </a:p>
        </p:txBody>
      </p:sp>
      <p:sp>
        <p:nvSpPr>
          <p:cNvPr id="10" name="TextBox 9">
            <a:extLst>
              <a:ext uri="{FF2B5EF4-FFF2-40B4-BE49-F238E27FC236}">
                <a16:creationId xmlns="" xmlns:a16="http://schemas.microsoft.com/office/drawing/2014/main" id="{BD0EC99B-38C1-4787-A540-988AD22C133B}"/>
              </a:ext>
            </a:extLst>
          </p:cNvPr>
          <p:cNvSpPr txBox="1"/>
          <p:nvPr/>
        </p:nvSpPr>
        <p:spPr>
          <a:xfrm>
            <a:off x="5422323" y="5636199"/>
            <a:ext cx="2466531" cy="553998"/>
          </a:xfrm>
          <a:prstGeom prst="rect">
            <a:avLst/>
          </a:prstGeom>
          <a:noFill/>
        </p:spPr>
        <p:txBody>
          <a:bodyPr wrap="square" rtlCol="0">
            <a:spAutoFit/>
          </a:bodyPr>
          <a:lstStyle/>
          <a:p>
            <a:pPr algn="ctr"/>
            <a:r>
              <a:rPr lang="en-GB" sz="3000" b="1" dirty="0"/>
              <a:t>Short crust</a:t>
            </a:r>
          </a:p>
        </p:txBody>
      </p:sp>
      <p:sp>
        <p:nvSpPr>
          <p:cNvPr id="11" name="TextBox 10">
            <a:extLst>
              <a:ext uri="{FF2B5EF4-FFF2-40B4-BE49-F238E27FC236}">
                <a16:creationId xmlns="" xmlns:a16="http://schemas.microsoft.com/office/drawing/2014/main" id="{B6893304-ECA9-4745-89ED-FDA063EFBCC4}"/>
              </a:ext>
            </a:extLst>
          </p:cNvPr>
          <p:cNvSpPr txBox="1"/>
          <p:nvPr/>
        </p:nvSpPr>
        <p:spPr>
          <a:xfrm>
            <a:off x="3658046" y="5661091"/>
            <a:ext cx="1008112" cy="553998"/>
          </a:xfrm>
          <a:prstGeom prst="rect">
            <a:avLst/>
          </a:prstGeom>
          <a:noFill/>
        </p:spPr>
        <p:txBody>
          <a:bodyPr wrap="square" rtlCol="0">
            <a:spAutoFit/>
          </a:bodyPr>
          <a:lstStyle/>
          <a:p>
            <a:r>
              <a:rPr lang="en-GB" sz="3000" b="1" dirty="0"/>
              <a:t>Filo</a:t>
            </a:r>
          </a:p>
        </p:txBody>
      </p:sp>
      <p:sp>
        <p:nvSpPr>
          <p:cNvPr id="12" name="TextBox 11">
            <a:extLst>
              <a:ext uri="{FF2B5EF4-FFF2-40B4-BE49-F238E27FC236}">
                <a16:creationId xmlns="" xmlns:a16="http://schemas.microsoft.com/office/drawing/2014/main" id="{E84679C5-24BF-40ED-9A87-95304719B33A}"/>
              </a:ext>
            </a:extLst>
          </p:cNvPr>
          <p:cNvSpPr txBox="1"/>
          <p:nvPr/>
        </p:nvSpPr>
        <p:spPr>
          <a:xfrm>
            <a:off x="7784203" y="5658158"/>
            <a:ext cx="2961310" cy="553998"/>
          </a:xfrm>
          <a:prstGeom prst="rect">
            <a:avLst/>
          </a:prstGeom>
          <a:noFill/>
        </p:spPr>
        <p:txBody>
          <a:bodyPr wrap="square" rtlCol="0">
            <a:spAutoFit/>
          </a:bodyPr>
          <a:lstStyle/>
          <a:p>
            <a:r>
              <a:rPr lang="en-GB" sz="3000" b="1" dirty="0"/>
              <a:t>Choux</a:t>
            </a:r>
          </a:p>
        </p:txBody>
      </p:sp>
    </p:spTree>
    <p:extLst>
      <p:ext uri="{BB962C8B-B14F-4D97-AF65-F5344CB8AC3E}">
        <p14:creationId xmlns:p14="http://schemas.microsoft.com/office/powerpoint/2010/main" val="111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Learning objectives</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231505" y="1515872"/>
          <a:ext cx="9728990" cy="3111357"/>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547477">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57200">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To be</a:t>
                      </a:r>
                      <a:r>
                        <a:rPr lang="en-US" sz="1800" b="0" kern="1200" baseline="0" dirty="0">
                          <a:ln>
                            <a:noFill/>
                          </a:ln>
                          <a:solidFill>
                            <a:srgbClr val="000000"/>
                          </a:solidFill>
                          <a:effectLst/>
                          <a:latin typeface="Calibri" panose="020F0502020204030204" pitchFamily="34" charset="0"/>
                        </a:rPr>
                        <a:t> able to identify different types of pastry.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To</a:t>
                      </a:r>
                      <a:r>
                        <a:rPr lang="en-US" sz="1800" b="0" kern="1200" baseline="0" dirty="0">
                          <a:ln>
                            <a:noFill/>
                          </a:ln>
                          <a:solidFill>
                            <a:srgbClr val="000000"/>
                          </a:solidFill>
                          <a:effectLst/>
                          <a:latin typeface="Calibri" panose="020F0502020204030204" pitchFamily="34" charset="0"/>
                        </a:rPr>
                        <a:t> be able to identify different pastry products.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To be able</a:t>
                      </a:r>
                      <a:r>
                        <a:rPr lang="en-US" sz="1800" b="0" kern="1200" baseline="0" dirty="0">
                          <a:ln>
                            <a:noFill/>
                          </a:ln>
                          <a:solidFill>
                            <a:srgbClr val="000000"/>
                          </a:solidFill>
                          <a:effectLst/>
                          <a:latin typeface="Calibri" panose="020F0502020204030204" pitchFamily="34" charset="0"/>
                        </a:rPr>
                        <a:t> to explain the characteristics of each pastry.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High</a:t>
                      </a:r>
                      <a:r>
                        <a:rPr lang="en-GB" sz="1800" b="1" baseline="0" dirty="0">
                          <a:effectLst/>
                          <a:latin typeface="Calibri" panose="020F0502020204030204" pitchFamily="34" charset="0"/>
                          <a:ea typeface="Calibri" panose="020F0502020204030204" pitchFamily="34" charset="0"/>
                          <a:cs typeface="Times New Roman" panose="02020603050405020304" pitchFamily="18" charset="0"/>
                        </a:rPr>
                        <a:t> in practical skill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3973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16183" y="0"/>
            <a:ext cx="8794750" cy="5732463"/>
          </a:xfrm>
        </p:spPr>
        <p:txBody>
          <a:bodyPr/>
          <a:lstStyle/>
          <a:p>
            <a:pPr algn="ctr">
              <a:buNone/>
            </a:pPr>
            <a:r>
              <a:rPr lang="en-GB" sz="4000" dirty="0">
                <a:latin typeface="Arial Black" pitchFamily="34" charset="0"/>
              </a:rPr>
              <a:t>What pastry would work best for the following dishes:</a:t>
            </a:r>
          </a:p>
          <a:p>
            <a:pPr>
              <a:buNone/>
            </a:pPr>
            <a:endParaRPr lang="en-GB" dirty="0">
              <a:latin typeface="Arial Black" pitchFamily="34" charset="0"/>
            </a:endParaRPr>
          </a:p>
        </p:txBody>
      </p:sp>
      <p:pic>
        <p:nvPicPr>
          <p:cNvPr id="4" name="Picture 3" descr="shortcrust quich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844824"/>
            <a:ext cx="2438400" cy="1828800"/>
          </a:xfrm>
          <a:prstGeom prst="rect">
            <a:avLst/>
          </a:prstGeom>
        </p:spPr>
      </p:pic>
      <p:pic>
        <p:nvPicPr>
          <p:cNvPr id="5" name="Picture 4" descr="raspberry tar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881" y="1772816"/>
            <a:ext cx="2371725" cy="1924050"/>
          </a:xfrm>
          <a:prstGeom prst="rect">
            <a:avLst/>
          </a:prstGeom>
        </p:spPr>
      </p:pic>
      <p:pic>
        <p:nvPicPr>
          <p:cNvPr id="6" name="Picture 5" descr="sausage rol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9" y="4365104"/>
            <a:ext cx="2466975" cy="1847850"/>
          </a:xfrm>
          <a:prstGeom prst="rect">
            <a:avLst/>
          </a:prstGeom>
        </p:spPr>
      </p:pic>
      <p:pic>
        <p:nvPicPr>
          <p:cNvPr id="7" name="Picture 6" descr="filo samosa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8209" y="1700808"/>
            <a:ext cx="2200275" cy="2076450"/>
          </a:xfrm>
          <a:prstGeom prst="rect">
            <a:avLst/>
          </a:prstGeom>
        </p:spPr>
      </p:pic>
      <p:pic>
        <p:nvPicPr>
          <p:cNvPr id="8" name="Picture 7" descr="pastry hot 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7888" y="4365104"/>
            <a:ext cx="2286000" cy="1866900"/>
          </a:xfrm>
          <a:prstGeom prst="rect">
            <a:avLst/>
          </a:prstGeom>
        </p:spPr>
      </p:pic>
      <p:pic>
        <p:nvPicPr>
          <p:cNvPr id="9" name="Picture 8" descr="choux eclair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4192" y="4365104"/>
            <a:ext cx="2552700" cy="1790700"/>
          </a:xfrm>
          <a:prstGeom prst="rect">
            <a:avLst/>
          </a:prstGeom>
        </p:spPr>
      </p:pic>
      <p:sp>
        <p:nvSpPr>
          <p:cNvPr id="10" name="TextBox 9"/>
          <p:cNvSpPr txBox="1"/>
          <p:nvPr/>
        </p:nvSpPr>
        <p:spPr>
          <a:xfrm>
            <a:off x="1775520" y="3717032"/>
            <a:ext cx="2880320" cy="369332"/>
          </a:xfrm>
          <a:prstGeom prst="rect">
            <a:avLst/>
          </a:prstGeom>
          <a:noFill/>
        </p:spPr>
        <p:txBody>
          <a:bodyPr wrap="square" rtlCol="0">
            <a:spAutoFit/>
          </a:bodyPr>
          <a:lstStyle/>
          <a:p>
            <a:r>
              <a:rPr lang="en-GB" dirty="0">
                <a:latin typeface="Arial Black" pitchFamily="34" charset="0"/>
              </a:rPr>
              <a:t>Quiche (savoury flan)</a:t>
            </a:r>
          </a:p>
        </p:txBody>
      </p:sp>
      <p:sp>
        <p:nvSpPr>
          <p:cNvPr id="11" name="TextBox 10"/>
          <p:cNvSpPr txBox="1"/>
          <p:nvPr/>
        </p:nvSpPr>
        <p:spPr>
          <a:xfrm>
            <a:off x="4943872" y="3789040"/>
            <a:ext cx="2448272" cy="369332"/>
          </a:xfrm>
          <a:prstGeom prst="rect">
            <a:avLst/>
          </a:prstGeom>
          <a:noFill/>
        </p:spPr>
        <p:txBody>
          <a:bodyPr wrap="square" rtlCol="0">
            <a:spAutoFit/>
          </a:bodyPr>
          <a:lstStyle/>
          <a:p>
            <a:pPr algn="ctr"/>
            <a:r>
              <a:rPr lang="en-GB" dirty="0">
                <a:latin typeface="Arial Black" pitchFamily="34" charset="0"/>
              </a:rPr>
              <a:t>Raspberry Tart</a:t>
            </a:r>
          </a:p>
        </p:txBody>
      </p:sp>
      <p:sp>
        <p:nvSpPr>
          <p:cNvPr id="12" name="TextBox 11"/>
          <p:cNvSpPr txBox="1"/>
          <p:nvPr/>
        </p:nvSpPr>
        <p:spPr>
          <a:xfrm>
            <a:off x="7680176" y="3861048"/>
            <a:ext cx="2880320" cy="369332"/>
          </a:xfrm>
          <a:prstGeom prst="rect">
            <a:avLst/>
          </a:prstGeom>
          <a:noFill/>
        </p:spPr>
        <p:txBody>
          <a:bodyPr wrap="square" rtlCol="0">
            <a:spAutoFit/>
          </a:bodyPr>
          <a:lstStyle/>
          <a:p>
            <a:pPr algn="ctr"/>
            <a:r>
              <a:rPr lang="en-GB" dirty="0">
                <a:latin typeface="Arial Black" pitchFamily="34" charset="0"/>
              </a:rPr>
              <a:t>Spicy Meat Samosas</a:t>
            </a:r>
          </a:p>
        </p:txBody>
      </p:sp>
      <p:sp>
        <p:nvSpPr>
          <p:cNvPr id="13" name="TextBox 12"/>
          <p:cNvSpPr txBox="1"/>
          <p:nvPr/>
        </p:nvSpPr>
        <p:spPr>
          <a:xfrm>
            <a:off x="1919536" y="6237312"/>
            <a:ext cx="2376264" cy="369332"/>
          </a:xfrm>
          <a:prstGeom prst="rect">
            <a:avLst/>
          </a:prstGeom>
          <a:noFill/>
        </p:spPr>
        <p:txBody>
          <a:bodyPr wrap="square" rtlCol="0">
            <a:spAutoFit/>
          </a:bodyPr>
          <a:lstStyle/>
          <a:p>
            <a:pPr algn="ctr"/>
            <a:r>
              <a:rPr lang="en-GB" dirty="0">
                <a:latin typeface="Arial Black" pitchFamily="34" charset="0"/>
              </a:rPr>
              <a:t>Sausage Rolls</a:t>
            </a:r>
          </a:p>
        </p:txBody>
      </p:sp>
      <p:sp>
        <p:nvSpPr>
          <p:cNvPr id="14" name="TextBox 13"/>
          <p:cNvSpPr txBox="1"/>
          <p:nvPr/>
        </p:nvSpPr>
        <p:spPr>
          <a:xfrm>
            <a:off x="5375920" y="6309320"/>
            <a:ext cx="1800200" cy="369332"/>
          </a:xfrm>
          <a:prstGeom prst="rect">
            <a:avLst/>
          </a:prstGeom>
          <a:noFill/>
        </p:spPr>
        <p:txBody>
          <a:bodyPr wrap="square" rtlCol="0">
            <a:spAutoFit/>
          </a:bodyPr>
          <a:lstStyle/>
          <a:p>
            <a:pPr algn="ctr"/>
            <a:r>
              <a:rPr lang="en-GB" dirty="0">
                <a:latin typeface="Arial Black" pitchFamily="34" charset="0"/>
              </a:rPr>
              <a:t>Pork Pie</a:t>
            </a:r>
          </a:p>
        </p:txBody>
      </p:sp>
      <p:sp>
        <p:nvSpPr>
          <p:cNvPr id="15" name="TextBox 14"/>
          <p:cNvSpPr txBox="1"/>
          <p:nvPr/>
        </p:nvSpPr>
        <p:spPr>
          <a:xfrm>
            <a:off x="7896200" y="6237312"/>
            <a:ext cx="2448272" cy="369332"/>
          </a:xfrm>
          <a:prstGeom prst="rect">
            <a:avLst/>
          </a:prstGeom>
          <a:noFill/>
        </p:spPr>
        <p:txBody>
          <a:bodyPr wrap="square" rtlCol="0">
            <a:spAutoFit/>
          </a:bodyPr>
          <a:lstStyle/>
          <a:p>
            <a:pPr algn="ctr"/>
            <a:r>
              <a:rPr lang="en-GB" dirty="0">
                <a:latin typeface="Arial Black" pitchFamily="34" charset="0"/>
              </a:rPr>
              <a:t>Chocolate Eclairs</a:t>
            </a:r>
          </a:p>
        </p:txBody>
      </p:sp>
    </p:spTree>
    <p:extLst>
      <p:ext uri="{BB962C8B-B14F-4D97-AF65-F5344CB8AC3E}">
        <p14:creationId xmlns:p14="http://schemas.microsoft.com/office/powerpoint/2010/main" val="348513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t>bake off</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419" y="2804160"/>
            <a:ext cx="4942285" cy="2824163"/>
          </a:xfrm>
          <a:prstGeom prst="rect">
            <a:avLst/>
          </a:prstGeom>
        </p:spPr>
      </p:pic>
      <p:sp>
        <p:nvSpPr>
          <p:cNvPr id="5" name="AutoShape 2" descr="Image result for victoria sponge"/>
          <p:cNvSpPr>
            <a:spLocks noChangeAspect="1" noChangeArrowheads="1"/>
          </p:cNvSpPr>
          <p:nvPr/>
        </p:nvSpPr>
        <p:spPr bwMode="auto">
          <a:xfrm>
            <a:off x="63500" y="-136525"/>
            <a:ext cx="2324100" cy="198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94" y="2015732"/>
            <a:ext cx="2937526" cy="2590477"/>
          </a:xfrm>
          <a:prstGeom prst="rect">
            <a:avLst/>
          </a:prstGeom>
        </p:spPr>
      </p:pic>
      <p:pic>
        <p:nvPicPr>
          <p:cNvPr id="1026" name="Picture 2">
            <a:extLst>
              <a:ext uri="{FF2B5EF4-FFF2-40B4-BE49-F238E27FC236}">
                <a16:creationId xmlns="" xmlns:a16="http://schemas.microsoft.com/office/drawing/2014/main" id="{D69B6FFD-9065-4566-B8B8-281FF65CCE2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302963" y="2173572"/>
            <a:ext cx="3271226"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90206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 y="-1"/>
            <a:ext cx="12192000" cy="4911725"/>
          </a:xfrm>
        </p:spPr>
        <p:txBody>
          <a:bodyPr>
            <a:normAutofit/>
          </a:bodyPr>
          <a:lstStyle/>
          <a:p>
            <a:r>
              <a:rPr lang="en-GB" sz="3600" dirty="0">
                <a:latin typeface="Arial Black" pitchFamily="34" charset="0"/>
                <a:cs typeface="Aharoni" pitchFamily="2" charset="-79"/>
              </a:rPr>
              <a:t>There are four main types of pastry that are most commonly used:</a:t>
            </a:r>
          </a:p>
          <a:p>
            <a:r>
              <a:rPr lang="en-GB" sz="3600" dirty="0">
                <a:latin typeface="Arial Black" pitchFamily="34" charset="0"/>
                <a:cs typeface="Aharoni" pitchFamily="2" charset="-79"/>
              </a:rPr>
              <a:t>Short crust</a:t>
            </a:r>
          </a:p>
          <a:p>
            <a:r>
              <a:rPr lang="en-GB" sz="3600" dirty="0">
                <a:latin typeface="Arial Black" pitchFamily="34" charset="0"/>
                <a:cs typeface="Aharoni" pitchFamily="2" charset="-79"/>
              </a:rPr>
              <a:t>Puff</a:t>
            </a:r>
          </a:p>
          <a:p>
            <a:r>
              <a:rPr lang="en-GB" sz="3600" dirty="0">
                <a:latin typeface="Arial Black" pitchFamily="34" charset="0"/>
                <a:cs typeface="Aharoni" pitchFamily="2" charset="-79"/>
              </a:rPr>
              <a:t>Choux </a:t>
            </a:r>
          </a:p>
          <a:p>
            <a:r>
              <a:rPr lang="en-GB" sz="3600" dirty="0">
                <a:latin typeface="Arial Black" pitchFamily="34" charset="0"/>
                <a:cs typeface="Aharoni" pitchFamily="2" charset="-79"/>
              </a:rPr>
              <a:t>Filo </a:t>
            </a:r>
          </a:p>
        </p:txBody>
      </p:sp>
      <p:pic>
        <p:nvPicPr>
          <p:cNvPr id="9" name="Picture 8" descr="shortcrust pastry pi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7541" y="2103438"/>
            <a:ext cx="2828925" cy="1619250"/>
          </a:xfrm>
          <a:prstGeom prst="rect">
            <a:avLst/>
          </a:prstGeom>
        </p:spPr>
      </p:pic>
      <p:pic>
        <p:nvPicPr>
          <p:cNvPr id="10" name="Picture 9" descr="choux pastry p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0137" y="3944937"/>
            <a:ext cx="2371725" cy="1933575"/>
          </a:xfrm>
          <a:prstGeom prst="rect">
            <a:avLst/>
          </a:prstGeom>
        </p:spPr>
      </p:pic>
      <p:pic>
        <p:nvPicPr>
          <p:cNvPr id="11" name="Picture 10" descr="filo past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034" y="3064748"/>
            <a:ext cx="2762250" cy="1657350"/>
          </a:xfrm>
          <a:prstGeom prst="rect">
            <a:avLst/>
          </a:prstGeom>
        </p:spPr>
      </p:pic>
      <p:pic>
        <p:nvPicPr>
          <p:cNvPr id="12" name="Picture 11" descr="pastry puff.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959" y="1123004"/>
            <a:ext cx="2619375" cy="1743075"/>
          </a:xfrm>
          <a:prstGeom prst="rect">
            <a:avLst/>
          </a:prstGeom>
        </p:spPr>
      </p:pic>
      <p:sp>
        <p:nvSpPr>
          <p:cNvPr id="2" name="TextBox 1">
            <a:extLst>
              <a:ext uri="{FF2B5EF4-FFF2-40B4-BE49-F238E27FC236}">
                <a16:creationId xmlns="" xmlns:a16="http://schemas.microsoft.com/office/drawing/2014/main" id="{1164FA87-7304-431C-9F15-42E3AC9CC454}"/>
              </a:ext>
            </a:extLst>
          </p:cNvPr>
          <p:cNvSpPr txBox="1"/>
          <p:nvPr/>
        </p:nvSpPr>
        <p:spPr>
          <a:xfrm>
            <a:off x="4439245" y="1881189"/>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1.</a:t>
            </a:r>
          </a:p>
        </p:txBody>
      </p:sp>
      <p:sp>
        <p:nvSpPr>
          <p:cNvPr id="3" name="TextBox 2">
            <a:extLst>
              <a:ext uri="{FF2B5EF4-FFF2-40B4-BE49-F238E27FC236}">
                <a16:creationId xmlns="" xmlns:a16="http://schemas.microsoft.com/office/drawing/2014/main" id="{12D9606A-46AD-41A7-A997-4D7DBE844057}"/>
              </a:ext>
            </a:extLst>
          </p:cNvPr>
          <p:cNvSpPr txBox="1"/>
          <p:nvPr/>
        </p:nvSpPr>
        <p:spPr>
          <a:xfrm>
            <a:off x="4439245" y="3840751"/>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2.</a:t>
            </a:r>
          </a:p>
        </p:txBody>
      </p:sp>
      <p:sp>
        <p:nvSpPr>
          <p:cNvPr id="4" name="TextBox 3">
            <a:extLst>
              <a:ext uri="{FF2B5EF4-FFF2-40B4-BE49-F238E27FC236}">
                <a16:creationId xmlns="" xmlns:a16="http://schemas.microsoft.com/office/drawing/2014/main" id="{2A028412-F225-413A-86AB-C464D7498FE9}"/>
              </a:ext>
            </a:extLst>
          </p:cNvPr>
          <p:cNvSpPr txBox="1"/>
          <p:nvPr/>
        </p:nvSpPr>
        <p:spPr>
          <a:xfrm>
            <a:off x="8011738" y="763994"/>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3.</a:t>
            </a:r>
          </a:p>
        </p:txBody>
      </p:sp>
      <p:sp>
        <p:nvSpPr>
          <p:cNvPr id="5" name="TextBox 4">
            <a:extLst>
              <a:ext uri="{FF2B5EF4-FFF2-40B4-BE49-F238E27FC236}">
                <a16:creationId xmlns="" xmlns:a16="http://schemas.microsoft.com/office/drawing/2014/main" id="{775B8D32-5CB1-4C7C-B193-B72E148B044A}"/>
              </a:ext>
            </a:extLst>
          </p:cNvPr>
          <p:cNvSpPr txBox="1"/>
          <p:nvPr/>
        </p:nvSpPr>
        <p:spPr>
          <a:xfrm>
            <a:off x="7978967" y="2965413"/>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4.</a:t>
            </a:r>
          </a:p>
        </p:txBody>
      </p:sp>
    </p:spTree>
    <p:extLst>
      <p:ext uri="{BB962C8B-B14F-4D97-AF65-F5344CB8AC3E}">
        <p14:creationId xmlns:p14="http://schemas.microsoft.com/office/powerpoint/2010/main" val="2691371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144000" cy="6165850"/>
          </a:xfrm>
        </p:spPr>
        <p:txBody>
          <a:bodyPr/>
          <a:lstStyle/>
          <a:p>
            <a:pPr>
              <a:buNone/>
            </a:pPr>
            <a:r>
              <a:rPr lang="en-GB" sz="2400" dirty="0">
                <a:latin typeface="Arial Black" pitchFamily="34" charset="0"/>
              </a:rPr>
              <a:t>This is what they look like when</a:t>
            </a:r>
          </a:p>
          <a:p>
            <a:pPr>
              <a:buNone/>
            </a:pPr>
            <a:r>
              <a:rPr lang="en-GB" sz="2400" dirty="0">
                <a:latin typeface="Arial Black" pitchFamily="34" charset="0"/>
              </a:rPr>
              <a:t> they have been cooked:</a:t>
            </a:r>
          </a:p>
          <a:p>
            <a:pPr>
              <a:buNone/>
            </a:pPr>
            <a:endParaRPr lang="en-GB" dirty="0">
              <a:latin typeface="Arial Black" pitchFamily="34" charset="0"/>
            </a:endParaRPr>
          </a:p>
        </p:txBody>
      </p:sp>
      <p:pic>
        <p:nvPicPr>
          <p:cNvPr id="4" name="Picture 3" descr="filo wonton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5161" y="1636712"/>
            <a:ext cx="2160240" cy="1647498"/>
          </a:xfrm>
          <a:prstGeom prst="rect">
            <a:avLst/>
          </a:prstGeom>
        </p:spPr>
      </p:pic>
      <p:pic>
        <p:nvPicPr>
          <p:cNvPr id="5" name="Picture 4" descr="flaky vol au ve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4529" y="254923"/>
            <a:ext cx="2051720" cy="1657790"/>
          </a:xfrm>
          <a:prstGeom prst="rect">
            <a:avLst/>
          </a:prstGeom>
        </p:spPr>
      </p:pic>
      <p:pic>
        <p:nvPicPr>
          <p:cNvPr id="6" name="Picture 5" descr="shortcrust pi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64" y="3438550"/>
            <a:ext cx="2238375" cy="2047875"/>
          </a:xfrm>
          <a:prstGeom prst="rect">
            <a:avLst/>
          </a:prstGeom>
        </p:spPr>
      </p:pic>
      <p:pic>
        <p:nvPicPr>
          <p:cNvPr id="8" name="Picture 7" descr="filo canape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9161" y="650711"/>
            <a:ext cx="2524125" cy="1809750"/>
          </a:xfrm>
          <a:prstGeom prst="rect">
            <a:avLst/>
          </a:prstGeom>
        </p:spPr>
      </p:pic>
      <p:pic>
        <p:nvPicPr>
          <p:cNvPr id="9" name="Picture 8" descr="frangipane tart.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9349" y="4957762"/>
            <a:ext cx="2600325" cy="1752600"/>
          </a:xfrm>
          <a:prstGeom prst="rect">
            <a:avLst/>
          </a:prstGeom>
        </p:spPr>
      </p:pic>
      <p:pic>
        <p:nvPicPr>
          <p:cNvPr id="10" name="Picture 9" descr="flaky turnover.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2663" y="1863480"/>
            <a:ext cx="2657475" cy="1724025"/>
          </a:xfrm>
          <a:prstGeom prst="rect">
            <a:avLst/>
          </a:prstGeom>
        </p:spPr>
      </p:pic>
      <p:pic>
        <p:nvPicPr>
          <p:cNvPr id="11" name="Picture 10" descr="choux profiteroles.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2286" y="4601717"/>
            <a:ext cx="2238375" cy="2038350"/>
          </a:xfrm>
          <a:prstGeom prst="rect">
            <a:avLst/>
          </a:prstGeom>
        </p:spPr>
      </p:pic>
      <p:pic>
        <p:nvPicPr>
          <p:cNvPr id="12" name="Picture 11" descr="choux swans.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051" y="3773042"/>
            <a:ext cx="2466975" cy="1847850"/>
          </a:xfrm>
          <a:prstGeom prst="rect">
            <a:avLst/>
          </a:prstGeom>
        </p:spPr>
      </p:pic>
      <p:sp>
        <p:nvSpPr>
          <p:cNvPr id="7" name="TextBox 6">
            <a:extLst>
              <a:ext uri="{FF2B5EF4-FFF2-40B4-BE49-F238E27FC236}">
                <a16:creationId xmlns="" xmlns:a16="http://schemas.microsoft.com/office/drawing/2014/main" id="{3ED89766-1994-4867-8E24-665AF37E29E9}"/>
              </a:ext>
            </a:extLst>
          </p:cNvPr>
          <p:cNvSpPr txBox="1"/>
          <p:nvPr/>
        </p:nvSpPr>
        <p:spPr>
          <a:xfrm>
            <a:off x="1642817" y="3178874"/>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1.</a:t>
            </a:r>
          </a:p>
        </p:txBody>
      </p:sp>
      <p:sp>
        <p:nvSpPr>
          <p:cNvPr id="16" name="TextBox 15">
            <a:extLst>
              <a:ext uri="{FF2B5EF4-FFF2-40B4-BE49-F238E27FC236}">
                <a16:creationId xmlns="" xmlns:a16="http://schemas.microsoft.com/office/drawing/2014/main" id="{E40C600D-077B-4629-8A9D-5526A6B2F677}"/>
              </a:ext>
            </a:extLst>
          </p:cNvPr>
          <p:cNvSpPr txBox="1"/>
          <p:nvPr/>
        </p:nvSpPr>
        <p:spPr>
          <a:xfrm>
            <a:off x="3994043" y="2219206"/>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2.</a:t>
            </a:r>
          </a:p>
        </p:txBody>
      </p:sp>
      <p:sp>
        <p:nvSpPr>
          <p:cNvPr id="18" name="TextBox 17">
            <a:extLst>
              <a:ext uri="{FF2B5EF4-FFF2-40B4-BE49-F238E27FC236}">
                <a16:creationId xmlns="" xmlns:a16="http://schemas.microsoft.com/office/drawing/2014/main" id="{9E251580-276E-45E4-9ABE-9A3CDC9FEB48}"/>
              </a:ext>
            </a:extLst>
          </p:cNvPr>
          <p:cNvSpPr txBox="1"/>
          <p:nvPr/>
        </p:nvSpPr>
        <p:spPr>
          <a:xfrm>
            <a:off x="9006743" y="929791"/>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3.</a:t>
            </a:r>
          </a:p>
        </p:txBody>
      </p:sp>
      <p:sp>
        <p:nvSpPr>
          <p:cNvPr id="20" name="TextBox 19">
            <a:extLst>
              <a:ext uri="{FF2B5EF4-FFF2-40B4-BE49-F238E27FC236}">
                <a16:creationId xmlns="" xmlns:a16="http://schemas.microsoft.com/office/drawing/2014/main" id="{024F2537-6531-4A82-BED0-3648AE091D26}"/>
              </a:ext>
            </a:extLst>
          </p:cNvPr>
          <p:cNvSpPr txBox="1"/>
          <p:nvPr/>
        </p:nvSpPr>
        <p:spPr>
          <a:xfrm>
            <a:off x="7482271" y="4202811"/>
            <a:ext cx="556591" cy="51935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4.</a:t>
            </a:r>
          </a:p>
        </p:txBody>
      </p:sp>
    </p:spTree>
    <p:extLst>
      <p:ext uri="{BB962C8B-B14F-4D97-AF65-F5344CB8AC3E}">
        <p14:creationId xmlns:p14="http://schemas.microsoft.com/office/powerpoint/2010/main" val="997672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8913"/>
            <a:ext cx="8229600" cy="792162"/>
          </a:xfrm>
        </p:spPr>
        <p:txBody>
          <a:bodyPr>
            <a:normAutofit/>
          </a:bodyPr>
          <a:lstStyle/>
          <a:p>
            <a:r>
              <a:rPr lang="en-GB" sz="4400" dirty="0">
                <a:latin typeface="Arial Black" pitchFamily="34" charset="0"/>
              </a:rPr>
              <a:t>Other Pastries</a:t>
            </a:r>
            <a:r>
              <a:rPr lang="en-GB" sz="2800" dirty="0">
                <a:latin typeface="Arial Black" pitchFamily="34" charset="0"/>
              </a:rPr>
              <a:t>:</a:t>
            </a:r>
          </a:p>
        </p:txBody>
      </p:sp>
      <p:sp>
        <p:nvSpPr>
          <p:cNvPr id="3" name="Content Placeholder 2"/>
          <p:cNvSpPr>
            <a:spLocks noGrp="1"/>
          </p:cNvSpPr>
          <p:nvPr>
            <p:ph idx="4294967295"/>
          </p:nvPr>
        </p:nvSpPr>
        <p:spPr>
          <a:xfrm>
            <a:off x="0" y="908050"/>
            <a:ext cx="8229600" cy="5416550"/>
          </a:xfrm>
        </p:spPr>
        <p:txBody>
          <a:bodyPr/>
          <a:lstStyle/>
          <a:p>
            <a:pPr>
              <a:buNone/>
            </a:pPr>
            <a:r>
              <a:rPr lang="en-GB" dirty="0">
                <a:latin typeface="Arial Black" pitchFamily="34" charset="0"/>
              </a:rPr>
              <a:t>Other pastries that are used to make food products include:</a:t>
            </a:r>
          </a:p>
          <a:p>
            <a:pPr>
              <a:buNone/>
            </a:pPr>
            <a:endParaRPr lang="en-GB" dirty="0">
              <a:latin typeface="Arial Black" pitchFamily="34" charset="0"/>
            </a:endParaRPr>
          </a:p>
        </p:txBody>
      </p:sp>
      <p:pic>
        <p:nvPicPr>
          <p:cNvPr id="4" name="Picture 3" descr="pastry hot 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9147" y="4165363"/>
            <a:ext cx="1800200" cy="1824418"/>
          </a:xfrm>
          <a:prstGeom prst="rect">
            <a:avLst/>
          </a:prstGeom>
        </p:spPr>
      </p:pic>
      <p:sp>
        <p:nvSpPr>
          <p:cNvPr id="5" name="TextBox 4"/>
          <p:cNvSpPr txBox="1"/>
          <p:nvPr/>
        </p:nvSpPr>
        <p:spPr>
          <a:xfrm>
            <a:off x="3589347" y="4523498"/>
            <a:ext cx="2232248" cy="369332"/>
          </a:xfrm>
          <a:prstGeom prst="rect">
            <a:avLst/>
          </a:prstGeom>
          <a:noFill/>
        </p:spPr>
        <p:txBody>
          <a:bodyPr wrap="square" rtlCol="0">
            <a:spAutoFit/>
          </a:bodyPr>
          <a:lstStyle/>
          <a:p>
            <a:pPr algn="ctr"/>
            <a:r>
              <a:rPr lang="en-GB" dirty="0">
                <a:latin typeface="Arial Black" pitchFamily="34" charset="0"/>
              </a:rPr>
              <a:t>Hot Water crust</a:t>
            </a:r>
          </a:p>
        </p:txBody>
      </p:sp>
      <p:sp>
        <p:nvSpPr>
          <p:cNvPr id="6" name="TextBox 5"/>
          <p:cNvSpPr txBox="1"/>
          <p:nvPr/>
        </p:nvSpPr>
        <p:spPr>
          <a:xfrm>
            <a:off x="659396" y="3563724"/>
            <a:ext cx="2160240" cy="369332"/>
          </a:xfrm>
          <a:prstGeom prst="rect">
            <a:avLst/>
          </a:prstGeom>
          <a:noFill/>
        </p:spPr>
        <p:txBody>
          <a:bodyPr wrap="square" rtlCol="0">
            <a:spAutoFit/>
          </a:bodyPr>
          <a:lstStyle/>
          <a:p>
            <a:r>
              <a:rPr lang="en-GB" dirty="0">
                <a:latin typeface="Arial Black" pitchFamily="34" charset="0"/>
                <a:cs typeface="Aharoni" pitchFamily="2" charset="-79"/>
              </a:rPr>
              <a:t>Suet  Pastry</a:t>
            </a:r>
          </a:p>
        </p:txBody>
      </p:sp>
      <p:pic>
        <p:nvPicPr>
          <p:cNvPr id="7" name="Picture 6" descr="suet pi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46" y="1729579"/>
            <a:ext cx="2470001" cy="1859141"/>
          </a:xfrm>
          <a:prstGeom prst="rect">
            <a:avLst/>
          </a:prstGeom>
        </p:spPr>
      </p:pic>
      <p:pic>
        <p:nvPicPr>
          <p:cNvPr id="8" name="Picture 7" descr="pate sucree tart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8218" y="1468411"/>
            <a:ext cx="2752725" cy="1657350"/>
          </a:xfrm>
          <a:prstGeom prst="rect">
            <a:avLst/>
          </a:prstGeom>
        </p:spPr>
      </p:pic>
      <p:sp>
        <p:nvSpPr>
          <p:cNvPr id="9" name="TextBox 8"/>
          <p:cNvSpPr txBox="1"/>
          <p:nvPr/>
        </p:nvSpPr>
        <p:spPr>
          <a:xfrm>
            <a:off x="3099284" y="3299230"/>
            <a:ext cx="2952328" cy="369332"/>
          </a:xfrm>
          <a:prstGeom prst="rect">
            <a:avLst/>
          </a:prstGeom>
          <a:noFill/>
        </p:spPr>
        <p:txBody>
          <a:bodyPr wrap="square" rtlCol="0">
            <a:spAutoFit/>
          </a:bodyPr>
          <a:lstStyle/>
          <a:p>
            <a:r>
              <a:rPr lang="en-GB" dirty="0">
                <a:latin typeface="Arial Black" pitchFamily="34" charset="0"/>
              </a:rPr>
              <a:t>Pate </a:t>
            </a:r>
            <a:r>
              <a:rPr lang="en-GB" dirty="0" err="1">
                <a:latin typeface="Arial Black" pitchFamily="34" charset="0"/>
              </a:rPr>
              <a:t>Sucree</a:t>
            </a:r>
            <a:r>
              <a:rPr lang="en-GB" dirty="0">
                <a:latin typeface="Arial Black" pitchFamily="34" charset="0"/>
              </a:rPr>
              <a:t> Pastry</a:t>
            </a:r>
          </a:p>
        </p:txBody>
      </p:sp>
      <p:pic>
        <p:nvPicPr>
          <p:cNvPr id="11" name="Picture 10" descr="chocolate &amp; ginger tar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6366" y="3861754"/>
            <a:ext cx="2454399" cy="2038350"/>
          </a:xfrm>
          <a:prstGeom prst="rect">
            <a:avLst/>
          </a:prstGeom>
        </p:spPr>
      </p:pic>
      <p:pic>
        <p:nvPicPr>
          <p:cNvPr id="12" name="Picture 11" descr="strudel dough.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5374" y="1508322"/>
            <a:ext cx="3456384" cy="2160240"/>
          </a:xfrm>
          <a:prstGeom prst="rect">
            <a:avLst/>
          </a:prstGeom>
        </p:spPr>
      </p:pic>
      <p:sp>
        <p:nvSpPr>
          <p:cNvPr id="13" name="TextBox 12"/>
          <p:cNvSpPr txBox="1"/>
          <p:nvPr/>
        </p:nvSpPr>
        <p:spPr>
          <a:xfrm>
            <a:off x="9759841" y="2183453"/>
            <a:ext cx="2232248" cy="369332"/>
          </a:xfrm>
          <a:prstGeom prst="rect">
            <a:avLst/>
          </a:prstGeom>
          <a:noFill/>
        </p:spPr>
        <p:txBody>
          <a:bodyPr wrap="square" rtlCol="0">
            <a:spAutoFit/>
          </a:bodyPr>
          <a:lstStyle/>
          <a:p>
            <a:r>
              <a:rPr lang="en-GB" dirty="0">
                <a:latin typeface="Arial Black" pitchFamily="34" charset="0"/>
              </a:rPr>
              <a:t>Strudel Dough</a:t>
            </a:r>
          </a:p>
        </p:txBody>
      </p:sp>
      <p:sp>
        <p:nvSpPr>
          <p:cNvPr id="15" name="TextBox 14"/>
          <p:cNvSpPr txBox="1"/>
          <p:nvPr/>
        </p:nvSpPr>
        <p:spPr>
          <a:xfrm>
            <a:off x="8940315" y="4696263"/>
            <a:ext cx="2808312" cy="369332"/>
          </a:xfrm>
          <a:prstGeom prst="rect">
            <a:avLst/>
          </a:prstGeom>
          <a:noFill/>
        </p:spPr>
        <p:txBody>
          <a:bodyPr wrap="square" rtlCol="0">
            <a:spAutoFit/>
          </a:bodyPr>
          <a:lstStyle/>
          <a:p>
            <a:pPr algn="ctr"/>
            <a:r>
              <a:rPr lang="en-GB" dirty="0">
                <a:latin typeface="Arial Black" pitchFamily="34" charset="0"/>
              </a:rPr>
              <a:t>Chocolate Pastry</a:t>
            </a:r>
          </a:p>
        </p:txBody>
      </p:sp>
      <p:pic>
        <p:nvPicPr>
          <p:cNvPr id="16" name="Picture 15" descr="strudel pic.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0315" y="713106"/>
            <a:ext cx="1728192" cy="1419364"/>
          </a:xfrm>
          <a:prstGeom prst="rect">
            <a:avLst/>
          </a:prstGeom>
        </p:spPr>
      </p:pic>
    </p:spTree>
    <p:extLst>
      <p:ext uri="{BB962C8B-B14F-4D97-AF65-F5344CB8AC3E}">
        <p14:creationId xmlns:p14="http://schemas.microsoft.com/office/powerpoint/2010/main" val="2362807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2304" y="0"/>
            <a:ext cx="12079696" cy="792162"/>
          </a:xfrm>
        </p:spPr>
        <p:txBody>
          <a:bodyPr>
            <a:noAutofit/>
          </a:bodyPr>
          <a:lstStyle/>
          <a:p>
            <a:r>
              <a:rPr lang="en-GB" sz="4000" dirty="0">
                <a:latin typeface="Arial Black" pitchFamily="34" charset="0"/>
              </a:rPr>
              <a:t>Functions of Pastry Ingredients:</a:t>
            </a:r>
          </a:p>
        </p:txBody>
      </p:sp>
      <p:sp>
        <p:nvSpPr>
          <p:cNvPr id="3" name="Content Placeholder 2"/>
          <p:cNvSpPr>
            <a:spLocks noGrp="1"/>
          </p:cNvSpPr>
          <p:nvPr>
            <p:ph idx="4294967295"/>
          </p:nvPr>
        </p:nvSpPr>
        <p:spPr>
          <a:xfrm>
            <a:off x="0" y="654503"/>
            <a:ext cx="12192000" cy="5397500"/>
          </a:xfrm>
        </p:spPr>
        <p:txBody>
          <a:bodyPr>
            <a:normAutofit fontScale="92500" lnSpcReduction="20000"/>
          </a:bodyPr>
          <a:lstStyle/>
          <a:p>
            <a:pPr>
              <a:buNone/>
            </a:pPr>
            <a:r>
              <a:rPr lang="en-GB" sz="2400" u="sng" dirty="0">
                <a:solidFill>
                  <a:srgbClr val="FF0000"/>
                </a:solidFill>
              </a:rPr>
              <a:t>Function of Flour</a:t>
            </a:r>
            <a:r>
              <a:rPr lang="en-GB" sz="2400" i="1" u="sng" dirty="0">
                <a:solidFill>
                  <a:srgbClr val="FF0000"/>
                </a:solidFill>
              </a:rPr>
              <a:t>:</a:t>
            </a:r>
          </a:p>
          <a:p>
            <a:pPr>
              <a:buNone/>
            </a:pPr>
            <a:r>
              <a:rPr lang="en-GB" sz="2400" dirty="0"/>
              <a:t>The structure of the pastry.</a:t>
            </a:r>
          </a:p>
          <a:p>
            <a:pPr>
              <a:buNone/>
            </a:pPr>
            <a:r>
              <a:rPr lang="en-GB" sz="2400" dirty="0"/>
              <a:t>Soft, plain flour is used for shortcrust pastry to give it a </a:t>
            </a:r>
            <a:r>
              <a:rPr lang="en-GB" sz="2400" i="1" u="sng" dirty="0"/>
              <a:t>short crumb</a:t>
            </a:r>
            <a:r>
              <a:rPr lang="en-GB" sz="2400" i="1" dirty="0"/>
              <a:t>.</a:t>
            </a:r>
          </a:p>
          <a:p>
            <a:pPr>
              <a:buNone/>
            </a:pPr>
            <a:r>
              <a:rPr lang="en-GB" sz="2400" dirty="0"/>
              <a:t>Strong plain flour is used in choux and Flaky or puff pastry as it contains more </a:t>
            </a:r>
            <a:r>
              <a:rPr lang="en-GB" sz="2400" i="1" u="sng" dirty="0"/>
              <a:t>Gluten</a:t>
            </a:r>
            <a:r>
              <a:rPr lang="en-GB" sz="2400" dirty="0"/>
              <a:t> – this is needed to make the dough and give the pastry </a:t>
            </a:r>
            <a:r>
              <a:rPr lang="en-GB" sz="2400" i="1" u="sng" dirty="0"/>
              <a:t>elasticity.</a:t>
            </a:r>
          </a:p>
          <a:p>
            <a:pPr>
              <a:buNone/>
            </a:pPr>
            <a:r>
              <a:rPr lang="en-GB" sz="2400" u="sng" dirty="0">
                <a:solidFill>
                  <a:srgbClr val="FF0000"/>
                </a:solidFill>
              </a:rPr>
              <a:t>Function of fat:</a:t>
            </a:r>
          </a:p>
          <a:p>
            <a:pPr>
              <a:buNone/>
            </a:pPr>
            <a:r>
              <a:rPr lang="en-GB" sz="2400" dirty="0"/>
              <a:t>Fat </a:t>
            </a:r>
            <a:r>
              <a:rPr lang="en-GB" sz="2400" i="1" u="sng" dirty="0"/>
              <a:t>shortens</a:t>
            </a:r>
            <a:r>
              <a:rPr lang="en-GB" sz="2400" dirty="0"/>
              <a:t> the mixture in shortcrust. It </a:t>
            </a:r>
            <a:r>
              <a:rPr lang="en-GB" sz="2400" i="1" u="sng" dirty="0"/>
              <a:t>traps air</a:t>
            </a:r>
            <a:r>
              <a:rPr lang="en-GB" sz="2400" dirty="0"/>
              <a:t> between the layers in flaky Pastry. It adds </a:t>
            </a:r>
            <a:r>
              <a:rPr lang="en-GB" sz="2400" i="1" u="sng" dirty="0"/>
              <a:t>colour </a:t>
            </a:r>
            <a:r>
              <a:rPr lang="en-GB" sz="2400" dirty="0"/>
              <a:t>and </a:t>
            </a:r>
            <a:r>
              <a:rPr lang="en-GB" sz="2400" i="1" u="sng" dirty="0"/>
              <a:t>flavour.</a:t>
            </a:r>
            <a:r>
              <a:rPr lang="en-GB" sz="2400" dirty="0"/>
              <a:t> </a:t>
            </a:r>
          </a:p>
          <a:p>
            <a:pPr>
              <a:buNone/>
            </a:pPr>
            <a:r>
              <a:rPr lang="en-GB" sz="2400" u="sng" dirty="0">
                <a:solidFill>
                  <a:srgbClr val="FF0000"/>
                </a:solidFill>
              </a:rPr>
              <a:t>Function of Water:</a:t>
            </a:r>
          </a:p>
          <a:p>
            <a:pPr>
              <a:buNone/>
            </a:pPr>
            <a:r>
              <a:rPr lang="en-GB" sz="2400" u="sng" dirty="0"/>
              <a:t>Binds</a:t>
            </a:r>
            <a:r>
              <a:rPr lang="en-GB" sz="2400" dirty="0"/>
              <a:t> dry ingredients together.</a:t>
            </a:r>
          </a:p>
          <a:p>
            <a:pPr>
              <a:buNone/>
            </a:pPr>
            <a:r>
              <a:rPr lang="en-GB" sz="2400" dirty="0"/>
              <a:t>The use of boiling water in choux pastry </a:t>
            </a:r>
            <a:r>
              <a:rPr lang="en-GB" sz="2400" i="1" u="sng" dirty="0"/>
              <a:t>gelatinises</a:t>
            </a:r>
            <a:r>
              <a:rPr lang="en-GB" sz="2400" dirty="0"/>
              <a:t> the starch causing the dough to </a:t>
            </a:r>
            <a:r>
              <a:rPr lang="en-GB" sz="2400" i="1" u="sng" dirty="0"/>
              <a:t>thicken.</a:t>
            </a:r>
            <a:r>
              <a:rPr lang="en-GB" sz="2400" dirty="0"/>
              <a:t> </a:t>
            </a:r>
          </a:p>
          <a:p>
            <a:pPr>
              <a:buNone/>
            </a:pPr>
            <a:r>
              <a:rPr lang="en-GB" sz="2400" dirty="0"/>
              <a:t>It </a:t>
            </a:r>
            <a:r>
              <a:rPr lang="en-GB" sz="2400" i="1" u="sng" dirty="0"/>
              <a:t>develops</a:t>
            </a:r>
            <a:r>
              <a:rPr lang="en-GB" sz="2400" dirty="0"/>
              <a:t> the </a:t>
            </a:r>
            <a:r>
              <a:rPr lang="en-GB" sz="2400" i="1" u="sng" dirty="0"/>
              <a:t>gluten</a:t>
            </a:r>
            <a:r>
              <a:rPr lang="en-GB" sz="2400" dirty="0"/>
              <a:t> in flaky/puff and choux pastry.</a:t>
            </a:r>
          </a:p>
          <a:p>
            <a:pPr>
              <a:buNone/>
            </a:pPr>
            <a:endParaRPr lang="en-GB" sz="2400" dirty="0"/>
          </a:p>
          <a:p>
            <a:pPr>
              <a:buNone/>
            </a:pPr>
            <a:endParaRPr lang="en-GB" dirty="0"/>
          </a:p>
        </p:txBody>
      </p:sp>
    </p:spTree>
    <p:extLst>
      <p:ext uri="{BB962C8B-B14F-4D97-AF65-F5344CB8AC3E}">
        <p14:creationId xmlns:p14="http://schemas.microsoft.com/office/powerpoint/2010/main" val="1588992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746574" y="1150018"/>
          <a:ext cx="6787356" cy="3474720"/>
        </p:xfrm>
        <a:graphic>
          <a:graphicData uri="http://schemas.openxmlformats.org/drawingml/2006/table">
            <a:tbl>
              <a:tblPr firstRow="1" bandRow="1">
                <a:tableStyleId>{5C22544A-7EE6-4342-B048-85BDC9FD1C3A}</a:tableStyleId>
              </a:tblPr>
              <a:tblGrid>
                <a:gridCol w="1528354">
                  <a:extLst>
                    <a:ext uri="{9D8B030D-6E8A-4147-A177-3AD203B41FA5}">
                      <a16:colId xmlns="" xmlns:a16="http://schemas.microsoft.com/office/drawing/2014/main" val="20000"/>
                    </a:ext>
                  </a:extLst>
                </a:gridCol>
                <a:gridCol w="1088458">
                  <a:extLst>
                    <a:ext uri="{9D8B030D-6E8A-4147-A177-3AD203B41FA5}">
                      <a16:colId xmlns="" xmlns:a16="http://schemas.microsoft.com/office/drawing/2014/main" val="20001"/>
                    </a:ext>
                  </a:extLst>
                </a:gridCol>
                <a:gridCol w="899529">
                  <a:extLst>
                    <a:ext uri="{9D8B030D-6E8A-4147-A177-3AD203B41FA5}">
                      <a16:colId xmlns="" xmlns:a16="http://schemas.microsoft.com/office/drawing/2014/main" val="20002"/>
                    </a:ext>
                  </a:extLst>
                </a:gridCol>
                <a:gridCol w="1357117">
                  <a:extLst>
                    <a:ext uri="{9D8B030D-6E8A-4147-A177-3AD203B41FA5}">
                      <a16:colId xmlns="" xmlns:a16="http://schemas.microsoft.com/office/drawing/2014/main" val="20003"/>
                    </a:ext>
                  </a:extLst>
                </a:gridCol>
                <a:gridCol w="1913898">
                  <a:extLst>
                    <a:ext uri="{9D8B030D-6E8A-4147-A177-3AD203B41FA5}">
                      <a16:colId xmlns="" xmlns:a16="http://schemas.microsoft.com/office/drawing/2014/main" val="20004"/>
                    </a:ext>
                  </a:extLst>
                </a:gridCol>
              </a:tblGrid>
              <a:tr h="370840">
                <a:tc>
                  <a:txBody>
                    <a:bodyPr/>
                    <a:lstStyle/>
                    <a:p>
                      <a:r>
                        <a:rPr lang="en-GB" sz="2400" dirty="0">
                          <a:solidFill>
                            <a:schemeClr val="bg1"/>
                          </a:solidFill>
                          <a:latin typeface="Arial Black" pitchFamily="34" charset="0"/>
                        </a:rPr>
                        <a:t>Pastry</a:t>
                      </a:r>
                    </a:p>
                  </a:txBody>
                  <a:tcPr/>
                </a:tc>
                <a:tc>
                  <a:txBody>
                    <a:bodyPr/>
                    <a:lstStyle/>
                    <a:p>
                      <a:r>
                        <a:rPr lang="en-GB" sz="2400" dirty="0">
                          <a:solidFill>
                            <a:schemeClr val="bg1"/>
                          </a:solidFill>
                          <a:latin typeface="Arial Black" pitchFamily="34" charset="0"/>
                        </a:rPr>
                        <a:t>Ratio</a:t>
                      </a:r>
                    </a:p>
                  </a:txBody>
                  <a:tcPr/>
                </a:tc>
                <a:tc>
                  <a:txBody>
                    <a:bodyPr/>
                    <a:lstStyle/>
                    <a:p>
                      <a:r>
                        <a:rPr lang="en-GB" sz="2400" dirty="0">
                          <a:solidFill>
                            <a:schemeClr val="bg1"/>
                          </a:solidFill>
                          <a:latin typeface="Arial Black" pitchFamily="34" charset="0"/>
                        </a:rPr>
                        <a:t>Fat</a:t>
                      </a:r>
                    </a:p>
                  </a:txBody>
                  <a:tcPr/>
                </a:tc>
                <a:tc>
                  <a:txBody>
                    <a:bodyPr/>
                    <a:lstStyle/>
                    <a:p>
                      <a:r>
                        <a:rPr lang="en-GB" sz="2400" dirty="0">
                          <a:solidFill>
                            <a:schemeClr val="bg1"/>
                          </a:solidFill>
                          <a:latin typeface="Arial Black" pitchFamily="34" charset="0"/>
                        </a:rPr>
                        <a:t>Flour</a:t>
                      </a:r>
                    </a:p>
                  </a:txBody>
                  <a:tcPr/>
                </a:tc>
                <a:tc>
                  <a:txBody>
                    <a:bodyPr/>
                    <a:lstStyle/>
                    <a:p>
                      <a:r>
                        <a:rPr lang="en-GB" sz="2400" dirty="0">
                          <a:solidFill>
                            <a:schemeClr val="bg1"/>
                          </a:solidFill>
                          <a:latin typeface="Arial Black" pitchFamily="34" charset="0"/>
                        </a:rPr>
                        <a:t>Water</a:t>
                      </a:r>
                    </a:p>
                  </a:txBody>
                  <a:tcPr/>
                </a:tc>
                <a:extLst>
                  <a:ext uri="{0D108BD9-81ED-4DB2-BD59-A6C34878D82A}">
                    <a16:rowId xmlns="" xmlns:a16="http://schemas.microsoft.com/office/drawing/2014/main" val="10000"/>
                  </a:ext>
                </a:extLst>
              </a:tr>
              <a:tr h="370840">
                <a:tc>
                  <a:txBody>
                    <a:bodyPr/>
                    <a:lstStyle/>
                    <a:p>
                      <a:r>
                        <a:rPr lang="en-GB" sz="2400" dirty="0" err="1">
                          <a:latin typeface="+mj-lt"/>
                        </a:rPr>
                        <a:t>Shortcrust</a:t>
                      </a:r>
                      <a:endParaRPr lang="en-GB" sz="2400" dirty="0">
                        <a:latin typeface="+mj-lt"/>
                      </a:endParaRPr>
                    </a:p>
                  </a:txBody>
                  <a:tcPr/>
                </a:tc>
                <a:tc>
                  <a:txBody>
                    <a:bodyPr/>
                    <a:lstStyle/>
                    <a:p>
                      <a:pPr algn="ctr"/>
                      <a:r>
                        <a:rPr lang="en-GB" sz="2400" dirty="0">
                          <a:latin typeface="+mj-lt"/>
                        </a:rPr>
                        <a:t>1:2</a:t>
                      </a:r>
                    </a:p>
                  </a:txBody>
                  <a:tcPr/>
                </a:tc>
                <a:tc>
                  <a:txBody>
                    <a:bodyPr/>
                    <a:lstStyle/>
                    <a:p>
                      <a:r>
                        <a:rPr lang="en-GB" sz="2400" dirty="0">
                          <a:latin typeface="+mj-lt"/>
                        </a:rPr>
                        <a:t>100g</a:t>
                      </a:r>
                    </a:p>
                  </a:txBody>
                  <a:tcPr/>
                </a:tc>
                <a:tc>
                  <a:txBody>
                    <a:bodyPr/>
                    <a:lstStyle/>
                    <a:p>
                      <a:r>
                        <a:rPr lang="en-GB" sz="2400" dirty="0">
                          <a:latin typeface="+mj-lt"/>
                        </a:rPr>
                        <a:t>200g</a:t>
                      </a:r>
                    </a:p>
                  </a:txBody>
                  <a:tcPr/>
                </a:tc>
                <a:tc>
                  <a:txBody>
                    <a:bodyPr/>
                    <a:lstStyle/>
                    <a:p>
                      <a:r>
                        <a:rPr lang="en-GB" sz="2400" dirty="0">
                          <a:latin typeface="+mj-lt"/>
                        </a:rPr>
                        <a:t>8 teaspoons</a:t>
                      </a:r>
                    </a:p>
                  </a:txBody>
                  <a:tcPr/>
                </a:tc>
                <a:extLst>
                  <a:ext uri="{0D108BD9-81ED-4DB2-BD59-A6C34878D82A}">
                    <a16:rowId xmlns="" xmlns:a16="http://schemas.microsoft.com/office/drawing/2014/main" val="10001"/>
                  </a:ext>
                </a:extLst>
              </a:tr>
              <a:tr h="370840">
                <a:tc>
                  <a:txBody>
                    <a:bodyPr/>
                    <a:lstStyle/>
                    <a:p>
                      <a:r>
                        <a:rPr lang="en-GB" sz="2400" dirty="0">
                          <a:latin typeface="+mj-lt"/>
                        </a:rPr>
                        <a:t>Puff</a:t>
                      </a:r>
                    </a:p>
                  </a:txBody>
                  <a:tcPr/>
                </a:tc>
                <a:tc>
                  <a:txBody>
                    <a:bodyPr/>
                    <a:lstStyle/>
                    <a:p>
                      <a:pPr algn="ctr"/>
                      <a:r>
                        <a:rPr lang="en-GB" sz="2400" dirty="0">
                          <a:latin typeface="+mj-lt"/>
                        </a:rPr>
                        <a:t>3:4</a:t>
                      </a:r>
                    </a:p>
                  </a:txBody>
                  <a:tcPr/>
                </a:tc>
                <a:tc>
                  <a:txBody>
                    <a:bodyPr/>
                    <a:lstStyle/>
                    <a:p>
                      <a:r>
                        <a:rPr lang="en-GB" sz="2400" dirty="0">
                          <a:latin typeface="+mj-lt"/>
                        </a:rPr>
                        <a:t>150g</a:t>
                      </a:r>
                    </a:p>
                  </a:txBody>
                  <a:tcPr/>
                </a:tc>
                <a:tc>
                  <a:txBody>
                    <a:bodyPr/>
                    <a:lstStyle/>
                    <a:p>
                      <a:r>
                        <a:rPr lang="en-GB" sz="2400" dirty="0">
                          <a:latin typeface="+mj-lt"/>
                        </a:rPr>
                        <a:t>200g</a:t>
                      </a:r>
                    </a:p>
                  </a:txBody>
                  <a:tcPr/>
                </a:tc>
                <a:tc>
                  <a:txBody>
                    <a:bodyPr/>
                    <a:lstStyle/>
                    <a:p>
                      <a:r>
                        <a:rPr lang="en-GB" sz="2400" dirty="0">
                          <a:latin typeface="+mj-lt"/>
                        </a:rPr>
                        <a:t>7 tablespoons</a:t>
                      </a:r>
                    </a:p>
                  </a:txBody>
                  <a:tcPr/>
                </a:tc>
                <a:extLst>
                  <a:ext uri="{0D108BD9-81ED-4DB2-BD59-A6C34878D82A}">
                    <a16:rowId xmlns="" xmlns:a16="http://schemas.microsoft.com/office/drawing/2014/main" val="10002"/>
                  </a:ext>
                </a:extLst>
              </a:tr>
              <a:tr h="370840">
                <a:tc>
                  <a:txBody>
                    <a:bodyPr/>
                    <a:lstStyle/>
                    <a:p>
                      <a:r>
                        <a:rPr lang="en-GB" sz="2400" dirty="0">
                          <a:latin typeface="+mj-lt"/>
                        </a:rPr>
                        <a:t>Suet crust</a:t>
                      </a:r>
                    </a:p>
                  </a:txBody>
                  <a:tcPr/>
                </a:tc>
                <a:tc>
                  <a:txBody>
                    <a:bodyPr/>
                    <a:lstStyle/>
                    <a:p>
                      <a:pPr algn="ctr"/>
                      <a:r>
                        <a:rPr lang="en-GB" sz="2400" dirty="0">
                          <a:latin typeface="+mj-lt"/>
                        </a:rPr>
                        <a:t>1:2</a:t>
                      </a:r>
                    </a:p>
                  </a:txBody>
                  <a:tcPr/>
                </a:tc>
                <a:tc>
                  <a:txBody>
                    <a:bodyPr/>
                    <a:lstStyle/>
                    <a:p>
                      <a:r>
                        <a:rPr lang="en-GB" sz="2400" dirty="0">
                          <a:latin typeface="+mj-lt"/>
                        </a:rPr>
                        <a:t>100g</a:t>
                      </a:r>
                    </a:p>
                  </a:txBody>
                  <a:tcPr/>
                </a:tc>
                <a:tc>
                  <a:txBody>
                    <a:bodyPr/>
                    <a:lstStyle/>
                    <a:p>
                      <a:r>
                        <a:rPr lang="en-GB" sz="2400" dirty="0">
                          <a:latin typeface="+mj-lt"/>
                        </a:rPr>
                        <a:t>200g</a:t>
                      </a:r>
                    </a:p>
                  </a:txBody>
                  <a:tcPr/>
                </a:tc>
                <a:tc>
                  <a:txBody>
                    <a:bodyPr/>
                    <a:lstStyle/>
                    <a:p>
                      <a:r>
                        <a:rPr lang="en-GB" sz="2400" dirty="0">
                          <a:latin typeface="+mj-lt"/>
                        </a:rPr>
                        <a:t>7- 8 tablespoons</a:t>
                      </a:r>
                    </a:p>
                  </a:txBody>
                  <a:tcPr/>
                </a:tc>
                <a:extLst>
                  <a:ext uri="{0D108BD9-81ED-4DB2-BD59-A6C34878D82A}">
                    <a16:rowId xmlns="" xmlns:a16="http://schemas.microsoft.com/office/drawing/2014/main" val="10003"/>
                  </a:ext>
                </a:extLst>
              </a:tr>
              <a:tr h="370840">
                <a:tc>
                  <a:txBody>
                    <a:bodyPr/>
                    <a:lstStyle/>
                    <a:p>
                      <a:r>
                        <a:rPr lang="en-GB" sz="2400" dirty="0">
                          <a:latin typeface="+mj-lt"/>
                        </a:rPr>
                        <a:t>Choux</a:t>
                      </a:r>
                    </a:p>
                  </a:txBody>
                  <a:tcPr/>
                </a:tc>
                <a:tc>
                  <a:txBody>
                    <a:bodyPr/>
                    <a:lstStyle/>
                    <a:p>
                      <a:pPr algn="ctr"/>
                      <a:r>
                        <a:rPr lang="en-GB" sz="2400" dirty="0">
                          <a:latin typeface="+mj-lt"/>
                        </a:rPr>
                        <a:t>2:3</a:t>
                      </a:r>
                    </a:p>
                  </a:txBody>
                  <a:tcPr/>
                </a:tc>
                <a:tc>
                  <a:txBody>
                    <a:bodyPr/>
                    <a:lstStyle/>
                    <a:p>
                      <a:r>
                        <a:rPr lang="en-GB" sz="2400" dirty="0">
                          <a:latin typeface="+mj-lt"/>
                        </a:rPr>
                        <a:t>50g</a:t>
                      </a:r>
                    </a:p>
                  </a:txBody>
                  <a:tcPr/>
                </a:tc>
                <a:tc>
                  <a:txBody>
                    <a:bodyPr/>
                    <a:lstStyle/>
                    <a:p>
                      <a:r>
                        <a:rPr lang="en-GB" sz="2400" dirty="0">
                          <a:latin typeface="+mj-lt"/>
                        </a:rPr>
                        <a:t>75g</a:t>
                      </a:r>
                    </a:p>
                  </a:txBody>
                  <a:tcPr/>
                </a:tc>
                <a:tc>
                  <a:txBody>
                    <a:bodyPr/>
                    <a:lstStyle/>
                    <a:p>
                      <a:r>
                        <a:rPr lang="en-GB" sz="2400" dirty="0">
                          <a:latin typeface="+mj-lt"/>
                        </a:rPr>
                        <a:t>8 – 9 tablespoons</a:t>
                      </a:r>
                    </a:p>
                  </a:txBody>
                  <a:tcPr/>
                </a:tc>
                <a:extLst>
                  <a:ext uri="{0D108BD9-81ED-4DB2-BD59-A6C34878D82A}">
                    <a16:rowId xmlns="" xmlns:a16="http://schemas.microsoft.com/office/drawing/2014/main" val="10004"/>
                  </a:ext>
                </a:extLst>
              </a:tr>
              <a:tr h="370840">
                <a:tc>
                  <a:txBody>
                    <a:bodyPr/>
                    <a:lstStyle/>
                    <a:p>
                      <a:r>
                        <a:rPr lang="en-GB" sz="2400" dirty="0">
                          <a:latin typeface="+mj-lt"/>
                        </a:rPr>
                        <a:t>Hot Water</a:t>
                      </a:r>
                    </a:p>
                  </a:txBody>
                  <a:tcPr/>
                </a:tc>
                <a:tc>
                  <a:txBody>
                    <a:bodyPr/>
                    <a:lstStyle/>
                    <a:p>
                      <a:pPr algn="ctr"/>
                      <a:r>
                        <a:rPr lang="en-GB" sz="2400" dirty="0">
                          <a:latin typeface="+mj-lt"/>
                        </a:rPr>
                        <a:t>3:8</a:t>
                      </a:r>
                    </a:p>
                  </a:txBody>
                  <a:tcPr/>
                </a:tc>
                <a:tc>
                  <a:txBody>
                    <a:bodyPr/>
                    <a:lstStyle/>
                    <a:p>
                      <a:r>
                        <a:rPr lang="en-GB" sz="2400" dirty="0">
                          <a:latin typeface="+mj-lt"/>
                        </a:rPr>
                        <a:t>75g</a:t>
                      </a:r>
                    </a:p>
                  </a:txBody>
                  <a:tcPr/>
                </a:tc>
                <a:tc>
                  <a:txBody>
                    <a:bodyPr/>
                    <a:lstStyle/>
                    <a:p>
                      <a:r>
                        <a:rPr lang="en-GB" sz="2400" dirty="0">
                          <a:latin typeface="+mj-lt"/>
                        </a:rPr>
                        <a:t>200g</a:t>
                      </a:r>
                    </a:p>
                  </a:txBody>
                  <a:tcPr/>
                </a:tc>
                <a:tc>
                  <a:txBody>
                    <a:bodyPr/>
                    <a:lstStyle/>
                    <a:p>
                      <a:r>
                        <a:rPr lang="en-GB" sz="2400" dirty="0">
                          <a:latin typeface="+mj-lt"/>
                        </a:rPr>
                        <a:t>5 tablespoons</a:t>
                      </a:r>
                    </a:p>
                  </a:txBody>
                  <a:tcPr/>
                </a:tc>
                <a:extLst>
                  <a:ext uri="{0D108BD9-81ED-4DB2-BD59-A6C34878D82A}">
                    <a16:rowId xmlns="" xmlns:a16="http://schemas.microsoft.com/office/drawing/2014/main" val="10005"/>
                  </a:ext>
                </a:extLst>
              </a:tr>
            </a:tbl>
          </a:graphicData>
        </a:graphic>
      </p:graphicFrame>
      <p:sp>
        <p:nvSpPr>
          <p:cNvPr id="6" name="TextBox 5"/>
          <p:cNvSpPr txBox="1"/>
          <p:nvPr/>
        </p:nvSpPr>
        <p:spPr>
          <a:xfrm>
            <a:off x="0" y="0"/>
            <a:ext cx="5493148" cy="584775"/>
          </a:xfrm>
          <a:prstGeom prst="rect">
            <a:avLst/>
          </a:prstGeom>
          <a:noFill/>
        </p:spPr>
        <p:txBody>
          <a:bodyPr wrap="square" rtlCol="0">
            <a:spAutoFit/>
          </a:bodyPr>
          <a:lstStyle/>
          <a:p>
            <a:r>
              <a:rPr lang="en-GB" sz="3200" b="1" u="sng" dirty="0">
                <a:latin typeface="Arial Black" pitchFamily="34" charset="0"/>
              </a:rPr>
              <a:t>Pastry Proportions:</a:t>
            </a:r>
          </a:p>
        </p:txBody>
      </p:sp>
    </p:spTree>
    <p:extLst>
      <p:ext uri="{BB962C8B-B14F-4D97-AF65-F5344CB8AC3E}">
        <p14:creationId xmlns:p14="http://schemas.microsoft.com/office/powerpoint/2010/main" val="906310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82982" y="-5918"/>
            <a:ext cx="8642350" cy="5472113"/>
          </a:xfrm>
        </p:spPr>
        <p:txBody>
          <a:bodyPr>
            <a:normAutofit/>
          </a:bodyPr>
          <a:lstStyle/>
          <a:p>
            <a:pPr marL="0" indent="0" algn="ctr">
              <a:spcAft>
                <a:spcPts val="1800"/>
              </a:spcAft>
              <a:buNone/>
            </a:pPr>
            <a:r>
              <a:rPr lang="en-GB" sz="2800" b="1" dirty="0"/>
              <a:t>What types of pastry would be used to make the following products?</a:t>
            </a:r>
          </a:p>
        </p:txBody>
      </p:sp>
      <p:sp>
        <p:nvSpPr>
          <p:cNvPr id="2" name="AutoShape 2" descr="data:image/jpeg;base64,/9j/4AAQSkZJRgABAQAAAQABAAD/2wCEAAkGBxQSEhIUExQUFRUWGBcZGBgYGR4YFxwgHRsYFhwdGR4ZHSggHxslGxoaITEhJSkrLi4uFx8zODMsNygtLisBCgoKDg0OGxAQGzQmICYsLjQ0MjIsMDQ0Ly8sLCwsLy80LDQ0LCwsLCwsLCwsLDQsLCwsLCwsLCwsLCwsLCwsLP/AABEIALkBEQMBIgACEQEDEQH/xAAbAAEAAwEBAQEAAAAAAAAAAAAABAUGAwIBB//EADwQAAEEAAQEBAQDBwMEAwAAAAEAAgMRBBIhMQVBUWEGEyJxMoGRoUKx0RQjUmLB4fBygvEVM0PCFlOy/8QAGQEBAAMBAQAAAAAAAAAAAAAAAAECAwQF/8QAJhEAAgICAgEDBAMAAAAAAAAAAAECEQMhEjFBIlHwBBNxsTJhof/aAAwDAQACEQMRAD8A/cUREAREQBERAEREAREQBERAEREAREQBERAEREAREQBERAEREAREQBERAEREAREQBERAEREAREQBERAEREAREQBERAEREARR8c8hhIBPUDeuyq2Y0VbZgK3D9a/IrKeXg6ovGHJF4ig8OxpkzWBpVEEkG72sDouJ4i8uLWRklu/QI80aT9x9uV0WiKsGNkDmh4FE1oD+d0FZq0Min0RKLiERFcqEXwOX1AEREAREQBERAEREAREQBERAEREAREQBERAEREARF8JQHieYMBJ2AtfPPGUu5C7+S44luY1yIUJojvyDbiRqNqHUnr2CwlkaZpGKaO54g4/DE8/Qf/oheosXJfrYGjqXA/kq5/C3g5Rinho1ygAur3XbEzhgyN1Ldydct83H+I9B9lm3Nbb/AEXqL6X7LCPHNdeXVQMdE0ut0cbhtmNZh3pwoqj4PxO5XAuJLnEMIaSDXM5eRvVWvE8UNtL76kGuR+6y+85x2zT7XCRDwXExE4sdNm5HSwPmSvfEuO+UQaDM1675qoXfss0/NA45GNJ3Lybdf8oOg/qpWE4012mIaXC7B10PUFpvtSzjNpVdGkoJu6s0WD4m+cAxPYBfqzN5diraPHM2DgT0sWsrDN5cnmRtaGu0OpI9xzJKuZZrY45SaHMW75c7/VaQySV7M541osHYk73p0Av7r4/GWCADffb2+ar+CYzMwncFxA+VA/dWuJIAtxoDU/JaRnJq7MpRSdUQhimVYe0HanGqPTXb2Urh2ObKCW8jR91Fkw2HxAzPDJG1dkDT35qXB5cYDWNa1vLKKb9tFfG93ehKqqtktF4Ei8TS6Glu5pKzJJnZFDwcr/x0e+ymJCakrQlGnQREViAiIgCIiAIiIAiIgCIiAIi+OdSA+ooWMx4Y0kg6LjHjMzQ4Nlo6jSj9DqsXminSLrG6ssnGgs/NxN0jgIpGtddFrm6fVdYeMZpDGxkpcKzZmZQAeZJ3+W6+y4tubJlcXONU0HKfnVV3WGXKprTNYQcXtHHFcRZC0unnb0AHp+QFkk/5SrJZ3kxSsGWOV2XI3SQmjlJIF1uSbFAK0n4FHRBDWN50Ab93Os19FDxWV80YDwWtvLG3bSszj1rQDoXXyXPOMn2bQcfBMiMmU1Vn4nCt+eXQfUqtHEostuJY0ucyyCKI3NnvoT1B6LrxbHEBzIqdJWp3DBrqR100B3/LPzTMDGgAu8qM251avzADS+7j8lEptaRaEL2y9Zj3ggRzxytP4XfH9Rp9vmuzeGl1PJ1Is0bq9aG9+6x3h6L9+2Qmgw2T3cC0Adzf2Ku+JcTliOYOBB0y18zry+6hSTVyJlFp1E+4/h8+UyR5HCryHQkbkZtdeljfpuq/h85lAIju9dSOn5LjiPEU+Uta2w534dXgHfKALJ9lPwvDHsGYW1w5XZ9yL/upT1oNe59w3EHYdzWTwmNgLnB15mu6eoaF25pScV4ubYEbHu6aU09zfL+6hScXe0FsrRIw6Havccwe5pVsXDs0Ukb3PLQC4BpH4ddd9SNK7qObWok8E9yNBwfjBcJnEDM1ziQz1Da9K36+5V34f4w6eMOkjfG5po5mloPdt60qHgdFoEJERbu1wse/Kj1Xbj3GfJY1pkD3k/g003s9BpStCTiuVlJxUnxSNCcGxpLwynE7hxbf00XsyiMdQeQBd8xQ+y5wvzsZ3AKpP+v5HujlEb3MuyxxboNiRsCtHJRejJRcjQ5mubbHAA7kb/8AN9VGEb2G2vDmk+qxrWtUAd1leB+KYJZpS1sgokEakGvSSDs4EDktNw2IFxIDRG5vpo/n00P2KRycnRaWNx7O8UuWtb56bdVaQyhwsKsbA5pIsFp2J3HY8vmu2FDmu1qtdlrjm4uvBlNJ7LFFw/am9V0ZKDsV1KcX5MaZ7REViAiIgCIiAIiIAiIgC5zx5mkXXddFX4ziQY4NaLcfoqTnGK9RaMW3ogy+YwgPYC0uGua6H027JjeMOY05cPPIQPws39ipT8aH5mO57HbYhUmK8RPieWGF8gHNmv2XHOaW09HRCDl2ik4/4pxJYGHDuY55AYDma+73vQXsMvO1c4jiUmHiZFKxx9Ap4dZvoTprfNWXD8Z58TZMjgHH0h29A70e409lF4nxFozuecjIywWeZc5rQO/xA/NZO6uzW1fHiZyPheNxgeXyOhhOmpJe9tagdB35/dWnDvDmHjLHMMmZjS34zRB1IIqt9bGq8+IuKiBrWteA6Qho13vp3XWCYRMIkPIH6brNUnRd8miJLCyOQytsA+nICQHaHV3M76LlJOwggxRm6FAa+1g2deq7YzGMMbT/ABEDrXyGx1+6zGIxMkUoeQ5wF8+R511VfJZKzRSYKNrSAwlzvw2SB2Fbnlf06qO/DSZ2RPHpk0FkEtOXMDvdUKIOuyt8PKyKMSOu3AHX4gDsAN7PTuuEcV3M8APo5br0Crr9T/RaKBnzJWE4UyMZWA3zcfiP6DsvL+HPu7DRvvt/dZV3jLEtdkEbasgPs0df07r5jvEDf3bsQ5wskA7M1rRxBvWvbRS+MtBRktl/JDFIQRd3odMpNUdOhrdVHGH4g+mOIsjHxusXuOQNhvdfIsI+api4tY2snli2gdRpZvqpGE4lMx9yNLhzP4q5W2unZU10Xp+DlhccRK3NeZrLefnoD1NcvZVfCPFTZCWRYaV7gcpvLQBv4jehu1MxuCDZXPia4tk9YvrzbZ00I+hC+eB2nBxujxMZjtznCTRzKJBpzmXlNkVe6mMPcly9ix4SOKNEgAwwYSTGXvdma0mw2qrQaXf1UHH8exLJWxxYeVuJBBkbGGmN4N05zjplOtG+q2sePhY3M6Ruwr57UuGPw7cXkcTiI2tusg9DtjbgBmO2g03K0cU/Jkpu9ozmMx0bixk0WTEE6nCvBlbpu+hls7UbV1wnEyMgztl81tW0yCzX+06adtFD4oMRhmE4YQFga4uysImHcNd9ee3NRvCuKhyNha4x525mh5JY7MLJjc7Xfkfssun8/Zo9x+fEbOHGZ2tLboj/ADZc8RxBkOsjjlJA60ehKwvB3YvDTTRNaTbhlY+6qt2Emspvlpot5gg4tuZozEUQNW+1LWM29eTGcFH+0RZMRI71wNEsZ5HcHt1CkcM8x7gXRGMDflfyXafiTIsocavQGtPYhd8NxAPcGtOa9+3f2W0ODat7Mpcq0tE9ERdpzhERAEREAREQBERAcMZiBGxzzsFmP+swBxJPrPK9Ar/is4aAHEBrt7Fj7qLCGZfQ5gH8oAH2XJnty/BvjpRMx+1slfckk0dG2Fmjd7HK9+R0X2SUvlAlxTPId6SxrSx7r0AzXprzGq98Y8TGGUMiOc0boWBppr7r7wzE4rEFj5XsbFdloaS40dibpo+prlzXLKn18/06Umlb+f4WLpMQGtaxkbKGVmYkihoDTR8Pa7WSwmBnxmIkjxgOXDn1NLjlc46hxynVtfC3puv0Cd4HqdVAbrHcO40ZjNI793EXF2cggOaBlGV1VVDU8rpTNKPkY23dIssRgcOT/wBmIho1c9oNADvt8ln+E8YixcJaxjXGJ7gwHU+kkNIPOxW9qRi+J/tUrcNGw+QWOfI68nmN0GWP8RNkHQUQN198N+GoMA6V0Be4y1QJJaBr9zep/us2lRdNo+4nB5WDOBGX/wDjBzm+xGm30Xnh/hxzo7dmdZOUE5aA056nUH5UrmNoa/PJlLjoL99mg7KVPjnHZ1KVBeSHN+CtxuCe13my0WM1AbrW+tc6CzHEPEgxJdHG/wAtoNWfSXdcpOg/NXnHp42Qvc92Y5TQsgnlQ13WT8I+HJ3NMz5WxxvJORzc+YfyjQj3vldFT7oKu2XMeKjEJE4aNPS/+L378rHVUmBjjxc4iouiYWuN87sD3aKP2WuxZZ6GuAfGQGgO3bQr09DVrDYnhE0OOc6J5oBrmFultv4Te+x97Gym72yV7H6FDLlfY2HLlW1e1KHxUvY6g69QY9PhBsUef/A6rgMc+MB743EO0FAUTvz5UFTcdxmIe8NDm55GuND0iMAtAJ76ijzIPRQ6aIjFpmm8PPc2QNlr1XVjS+hB03oj37K9wUkbXzOpoIptDloCdPp91+b8OGJM8RfOXCNzSG5aJIPqDje1bHur3HcUEUj3EjJIRY53VadiPyUKXHZMsdsu8b4YicLAawOOYgaUTbjXS+3VZTFeN34GYRBzJWk0BdEDudRudLC2scolizk22id9hXM9v6Kv4vgYZmMY1jCJBvWlVv3NDZXTXgzXtLZ6wPiuSbKHQEcy6xQ9l6dwWBzHtbG4te4v8okZWuOpMZGrCT0NXyC58H4eyJrWMkmFbZyHX70Afuo0fGnSGiGsIdlpx3Oumm50Kq5a9RZR36dEt+GccK/JNOWZT+7kZc7K/gNXnHLdVEPGpI25BPM9w/8AshLXdrqvyV28THfI3uAV2ZgZSNIvMI0t3p03FdrUcXLSJUkuyphfNNWZmexo7Uke/MLU+G8E+Oy7S1VxMmw7s0rmsDhQoXVH4dx7qeeLGvQ4n/b/AHC2xOOP+S2ZZLn/AB6NIi44OUuY1x5hdl6CdqzjaoIiKSAiIgCIiAKBi8WQ7KKHe6/op6hY/hcc2rgb6hUyRk1UWWi0nsiyFx3e0DfXVQ4uERT5n5nD1EEtOUHQKT/8chHxF7h0LtF3xGJaxmSJtmtANAPfoufjx3M15XqJXRcAwzD6WZiepP1KheI4XMiLMKcsxo0KqtjYcQAOnelXYvxFO9zooYiHt0c4i6O++y78FwxiJkleHTPrNmd0ugPr7a9lzynZvGDjtlFEziOJljhnicyE/wDdIHqIAvQtJaL20PNXX7DNnk9D2xhoa1oHpoDYDpsPktIycVb3Bv8AuCqOJeKIY7bHcr+WXUX3KhxilbZZTk3SRBxuEEkcbxlz5Q4PJ+GxoG1tp+ZXLhPCsYGOEs0bATYDW5pBr+J1hvXSl44UycvfJM306PbRFXfwkH1ab33Vq/ipMRe1uZ4Fhu19hytUVXZaVpUjH+JeAugkjxb8R5gic12R1t1BG2tfYKUzEvlGeiA42A4V1Io89K7KNOMViMTG7Ew/ud2tBa5t1Yz67X2Vk4ueDf1J/JVl2XTdGI8QMxeZhEbvLa9pOztL1LgDdZb7r9KwEWeq+BoAvka5/wCd1Rt4fJILBaLseonXlpQKhQDHQYd7JXBoboC0ZjQH8TdO3Iq6euir35LTjePYZMgum7uHI9P791HxeNyx+YPLJjaSDdgjcg1r1ruVV8Nje5n76WruqaLru6vy+qkN4BA5uUTHKf57+xNbKFsNJHiPjkmIsNGwsWNBen+bL34Y4Vc05e5znuDLJ7E/lY0XfA8EdC4PZKx7QCHB2lga2CNL+SsJmeXIyVmocPkQUWg3fRxdgsshPdQONYUuxDSXvAyD0NAIOrtdQf6K5xXF8P8AGZWNr4g5wBFamwdVWw8R/aCZYiC3ZvIkDn2vU13U6IVkvAtDGvbT8hHqaSS3XfQHReOJ8Tjw+EJY1xEZaQGkEtJNAsvdoJqiborph8TL2A+v0/5Xubhhkc/y3sY5w/hsGxrbaI15qv4LL+zrwjiYxMTXjMHaWD8QP6hVXi/BCaNhvLMyVrmuByk6EGxdWG9uR6qZD4elYWFpykn1OYbA99PpY5qyxWFjLRHLF5h2DnOs2RV6VRrpStvyVtXoq/CwlpvmzOe0Ggwkeo7a9m9Oy0L5XxyaOrNsLOvssrivDskdZJHOjDrAB+Ejkb3rl7LT4D980AmnDfr7qyi6srJpsvsJjvMacxo872TC4aCRxIaxxHMDT7aFVQc6Nw68xyK0XD8I2NoDRV7rpw+p78HNkXHokgVsvqIuswCIiAIiIAiIgCIiAh8Vic6Nwbqd/oqJpxbhla0N6uIqvYLUos5Y1J2y8ZtKikhjaW8mgchQrrZPNcMThYKNljeZN6/M7r54j10qu6yB4YHyNzaixd681zTxvo3g73Y47g8FKYowx8gbIHOLboActNw6gK7q7fiMNBGHFvlt/mbXyulK/YmsiLWgAnpzPU+2y4OELojFJke0intdse2unJctO6N7TXkqeA+L4sW+VrBTG5QNP9Wtnlt9Vz4jxHyi7yjmLtQB17e6mzcMw3l5cO1sT27Bvp+R+eiz/CocTM8htAaavFZT0cebuwCS9iyrslYBsrgBI4kD1H9ARW5r5WpErMwyt2/z/KWnh4XE1mR9PJHqJ0vqR0HTosTisczDyuhD7OcNaPxa1V/VJQrsRly6NBDGJAMrqLQAQOWlbL67FOYKcwPHM6A/Q6FV/wCysZ642ymTUGQAm+Z0+HLpz7bqs4gcVLmDmvay9aq63/DrVXz5p40RW99FTw7xM1s8rQ17oA8+W4NJDQfwmhdXdELW8NxMc7DI0As/iN7jcVW4UThXC43N1ADAPmmLaXvZ5Zpg9OQD0+2iXXRZ0yx/YRIw2QzMKpoDndtQQB7AlQMXwh0cJaydzGt5kDQD3J0rodOikxQsaS1+xA1ugCCb2I6j6KLxN8TGOY0+twcBqXbgi7cbq+QKirRF7K/gzWviztaHVo8OGpPPN7/1V54f8OYYsMwZkzE21r3NaMtgmmmljfDfDsRBHITkBL/iFkOAAo1d3vz5HVbLgmI/dhrzsSaGgrU2QTt81bp0RLashcWjmY6PyaETyRbtXjmCL2BAO9nZWvBoXNNXdVrub1Nm+tqo474rgD42sex9OJeGnMeYAFaXZ2vkpsWIxDoy5kEjGkn1GrA2stBJBHcKHaJ7XsdMbLJFK55kqMu0BqtTQyn3UiKRjntF5nu2A+I9a6BTeHGmAS1VfCd+moP9fopMv7PHG6eKNoLQM2UAGr1/X5KYxvdlJS8UWGCwwaMrgCOm9KNjMJCJBUZsAH0mhr11Cj8P442VwEYJJ01Vpj+Fl5D2PLHAVtYPuF1xucKRzP0y2cXsDquO66kKdhMVmOUilBh4bONHStrsDf3Kn4PAiMk5nOJ3J/QK2OE0yspRaJaIi6TIIiIAiIgCIiAIiIAiIgOM+Ga/cAqKeFR/whWCKKFmWx37okUQOR3+SpJHwvNF7Wu6XRv32W/nw7XiiAVR4zgEfxO+Hp1XNkwLs6IZfBmcRJG34i0fzA6j3rdWPBhcTXa2cz/ezp86pWMfD4iLMbABzygdlnMS+YSufAP3IdpY0JGjqrkVyqLfSN+S6Oh4tM6QtZHqTlJvQd/usRiuGYl+JmeAx785p1UfT6QfTpdALZ4rjUgLskRzOFX05br14cwpaxznjK66rXbewSNST+QVeMjRSUTzGzFRtbbI5HV6iw5b/wBIf+qpJPFM79I4NfxZj8PL1af1Wm4tx+OBn8buTRv8+gVXxPhzWNLohpIc7iSSXE3r0A1Og01S6IW+0UmC4viHEwNgNkDK5vqaddcx2aO5VniG4uKNvkwtc7d1uFi99tz8134ZBoW2W63vV/rSsPJkZs7OO4s/Vv6HZEr2JOtFDgOPtDSzExuhcCTZuht2vfsuXGsTC+NpLg4/hczXfe65H8wtDi8VmbllizAg/wA1da0zD6KjGGiw48tkUriap2S72cACAATsm26J12dfDbvMhMbhTo3Eb66nML+R+oKm4fDGN1kaX9D+ig4Lw5M0+f5jo5H7tAsAcg4HdW+PgxQw9BrXuJpzm6UOuU8+XNW4pvXZTlX4K+HhTW44SZGNYQcpG+ZwB2AobOC0+DmySubdAix77H/1UR3Cg+AZXEu9Lg7nY/TovbJ3AtD2+sb9D7dkV2Q6aIHGC8zPaNG72NTqL+Q1Vp4ZwZBIItp3B1+tqS3grpDnLw26NBt/cq64fw8Rjcn3W+P6d8uTMp5lx4o94Xh8bNWsa09gpaIu05QiIgCIiAIiIAiIgCIiAIiIAiIgCIiALliYQ9paea6ogKF3h6z6nuLemysf2BoYGAaAKaiqoRj0izk32Z2TghzabLzxSBwZlDdOq0dL4WI4phSZ+eT8FhkB/wDG/ryKr5MJLkMUL88jdOrW9C48h230X6RiuGxv+Jv9FDfg44BbWAA/ER9r+65Mn0y7R0Q+ofTMy4xuY3z2OY9o1LCSLH8JGqrnY2tYZ2vbro9pzj6V+S2Lsg19Nbnb3X2Dh8Ux8wtab51us8eNSlRaWSlZh2yvnFStynrZP3/oryHFCNoOcf6d/pS07OERD8DfoukfDIgbDG37LZ/TbtMz+/qmih4VjdAyUFpOoJ00O3zpWjQG+3VTcVgGSCnD581Ew3AmtOr3kfw3orPC/BX7ifZFxXAS92Zjyy9SOSkYbgTRRcS53VXAC+rZY4p3Rm5yaqzxHGAKXtEVyoREQBERAEREAREQBERAEREAREQBERAEREAREQBERAEREAXh8YIo7L2iAqJuARuN610U/DYVrAA3ZSEUKKRLbZ8pKX1FJAREQBERAEREAREQBERAEREAREQBERAEREAREQBERAEREAREQBERAEREAREQBERAEREAREQBERAEREAREQBERAEREAREQBERA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data:image/jpeg;base64,/9j/4AAQSkZJRgABAQAAAQABAAD/2wCEAAkGBxQSEhIUExQUFRUWGBcZGBgYGR4YFxwgHRsYFhwdGR4ZHSggHxslGxoaITEhJSkrLi4uFx8zODMsNygtLisBCgoKDg0OGxAQGzQmICYsLjQ0MjIsMDQ0Ly8sLCwsLy80LDQ0LCwsLCwsLCwsLDQsLCwsLCwsLCwsLCwsLCwsLP/AABEIALkBEQMBIgACEQEDEQH/xAAbAAEAAwEBAQEAAAAAAAAAAAAABAUGAwIBB//EADwQAAEEAAQEBAQDBwMEAwAAAAEAAgMRBBIhMQVBUWEGEyJxMoGRoUKx0RQjUmLB4fBygvEVM0PCFlOy/8QAGQEBAAMBAQAAAAAAAAAAAAAAAAECAwQF/8QAJhEAAgICAgEDBAMAAAAAAAAAAAECEQMhEjFBIlHwBBNxsTJhof/aAAwDAQACEQMRAD8A/cUREAREQBERAEREAREQBERAEREAREQBERAEREAREQBERAEREAREQBERAEREAREQBERAEREAREQBERAEREAREQBERAEREARR8c8hhIBPUDeuyq2Y0VbZgK3D9a/IrKeXg6ovGHJF4ig8OxpkzWBpVEEkG72sDouJ4i8uLWRklu/QI80aT9x9uV0WiKsGNkDmh4FE1oD+d0FZq0Min0RKLiERFcqEXwOX1AEREAREQBERAEREAREQBERAEREAREQBERAEREARF8JQHieYMBJ2AtfPPGUu5C7+S44luY1yIUJojvyDbiRqNqHUnr2CwlkaZpGKaO54g4/DE8/Qf/oheosXJfrYGjqXA/kq5/C3g5Rinho1ygAur3XbEzhgyN1Ldydct83H+I9B9lm3Nbb/AEXqL6X7LCPHNdeXVQMdE0ut0cbhtmNZh3pwoqj4PxO5XAuJLnEMIaSDXM5eRvVWvE8UNtL76kGuR+6y+85x2zT7XCRDwXExE4sdNm5HSwPmSvfEuO+UQaDM1675qoXfss0/NA45GNJ3Lybdf8oOg/qpWE4012mIaXC7B10PUFpvtSzjNpVdGkoJu6s0WD4m+cAxPYBfqzN5diraPHM2DgT0sWsrDN5cnmRtaGu0OpI9xzJKuZZrY45SaHMW75c7/VaQySV7M541osHYk73p0Av7r4/GWCADffb2+ar+CYzMwncFxA+VA/dWuJIAtxoDU/JaRnJq7MpRSdUQhimVYe0HanGqPTXb2Urh2ObKCW8jR91Fkw2HxAzPDJG1dkDT35qXB5cYDWNa1vLKKb9tFfG93ehKqqtktF4Ei8TS6Glu5pKzJJnZFDwcr/x0e+ymJCakrQlGnQREViAiIgCIiAIiIAiIgCIiAIi+OdSA+ooWMx4Y0kg6LjHjMzQ4Nlo6jSj9DqsXminSLrG6ssnGgs/NxN0jgIpGtddFrm6fVdYeMZpDGxkpcKzZmZQAeZJ3+W6+y4tubJlcXONU0HKfnVV3WGXKprTNYQcXtHHFcRZC0unnb0AHp+QFkk/5SrJZ3kxSsGWOV2XI3SQmjlJIF1uSbFAK0n4FHRBDWN50Ab93Os19FDxWV80YDwWtvLG3bSszj1rQDoXXyXPOMn2bQcfBMiMmU1Vn4nCt+eXQfUqtHEostuJY0ucyyCKI3NnvoT1B6LrxbHEBzIqdJWp3DBrqR100B3/LPzTMDGgAu8qM251avzADS+7j8lEptaRaEL2y9Zj3ggRzxytP4XfH9Rp9vmuzeGl1PJ1Is0bq9aG9+6x3h6L9+2Qmgw2T3cC0Adzf2Ku+JcTliOYOBB0y18zry+6hSTVyJlFp1E+4/h8+UyR5HCryHQkbkZtdeljfpuq/h85lAIju9dSOn5LjiPEU+Uta2w534dXgHfKALJ9lPwvDHsGYW1w5XZ9yL/upT1oNe59w3EHYdzWTwmNgLnB15mu6eoaF25pScV4ubYEbHu6aU09zfL+6hScXe0FsrRIw6Havccwe5pVsXDs0Ukb3PLQC4BpH4ddd9SNK7qObWok8E9yNBwfjBcJnEDM1ziQz1Da9K36+5V34f4w6eMOkjfG5po5mloPdt60qHgdFoEJERbu1wse/Kj1Xbj3GfJY1pkD3k/g003s9BpStCTiuVlJxUnxSNCcGxpLwynE7hxbf00XsyiMdQeQBd8xQ+y5wvzsZ3AKpP+v5HujlEb3MuyxxboNiRsCtHJRejJRcjQ5mubbHAA7kb/8AN9VGEb2G2vDmk+qxrWtUAd1leB+KYJZpS1sgokEakGvSSDs4EDktNw2IFxIDRG5vpo/n00P2KRycnRaWNx7O8UuWtb56bdVaQyhwsKsbA5pIsFp2J3HY8vmu2FDmu1qtdlrjm4uvBlNJ7LFFw/am9V0ZKDsV1KcX5MaZ7REViAiIgCIiAIiIAiIgC5zx5mkXXddFX4ziQY4NaLcfoqTnGK9RaMW3ogy+YwgPYC0uGua6H027JjeMOY05cPPIQPws39ipT8aH5mO57HbYhUmK8RPieWGF8gHNmv2XHOaW09HRCDl2ik4/4pxJYGHDuY55AYDma+73vQXsMvO1c4jiUmHiZFKxx9Ap4dZvoTprfNWXD8Z58TZMjgHH0h29A70e409lF4nxFozuecjIywWeZc5rQO/xA/NZO6uzW1fHiZyPheNxgeXyOhhOmpJe9tagdB35/dWnDvDmHjLHMMmZjS34zRB1IIqt9bGq8+IuKiBrWteA6Qho13vp3XWCYRMIkPIH6brNUnRd8miJLCyOQytsA+nICQHaHV3M76LlJOwggxRm6FAa+1g2deq7YzGMMbT/ABEDrXyGx1+6zGIxMkUoeQ5wF8+R511VfJZKzRSYKNrSAwlzvw2SB2Fbnlf06qO/DSZ2RPHpk0FkEtOXMDvdUKIOuyt8PKyKMSOu3AHX4gDsAN7PTuuEcV3M8APo5br0Crr9T/RaKBnzJWE4UyMZWA3zcfiP6DsvL+HPu7DRvvt/dZV3jLEtdkEbasgPs0df07r5jvEDf3bsQ5wskA7M1rRxBvWvbRS+MtBRktl/JDFIQRd3odMpNUdOhrdVHGH4g+mOIsjHxusXuOQNhvdfIsI+api4tY2snli2gdRpZvqpGE4lMx9yNLhzP4q5W2unZU10Xp+DlhccRK3NeZrLefnoD1NcvZVfCPFTZCWRYaV7gcpvLQBv4jehu1MxuCDZXPia4tk9YvrzbZ00I+hC+eB2nBxujxMZjtznCTRzKJBpzmXlNkVe6mMPcly9ix4SOKNEgAwwYSTGXvdma0mw2qrQaXf1UHH8exLJWxxYeVuJBBkbGGmN4N05zjplOtG+q2sePhY3M6Ruwr57UuGPw7cXkcTiI2tusg9DtjbgBmO2g03K0cU/Jkpu9ozmMx0bixk0WTEE6nCvBlbpu+hls7UbV1wnEyMgztl81tW0yCzX+06adtFD4oMRhmE4YQFga4uysImHcNd9ee3NRvCuKhyNha4x525mh5JY7MLJjc7Xfkfssun8/Zo9x+fEbOHGZ2tLboj/ADZc8RxBkOsjjlJA60ehKwvB3YvDTTRNaTbhlY+6qt2Emspvlpot5gg4tuZozEUQNW+1LWM29eTGcFH+0RZMRI71wNEsZ5HcHt1CkcM8x7gXRGMDflfyXafiTIsocavQGtPYhd8NxAPcGtOa9+3f2W0ODat7Mpcq0tE9ERdpzhERAEREAREQBERAcMZiBGxzzsFmP+swBxJPrPK9Ar/is4aAHEBrt7Fj7qLCGZfQ5gH8oAH2XJnty/BvjpRMx+1slfckk0dG2Fmjd7HK9+R0X2SUvlAlxTPId6SxrSx7r0AzXprzGq98Y8TGGUMiOc0boWBppr7r7wzE4rEFj5XsbFdloaS40dibpo+prlzXLKn18/06Umlb+f4WLpMQGtaxkbKGVmYkihoDTR8Pa7WSwmBnxmIkjxgOXDn1NLjlc46hxynVtfC3puv0Cd4HqdVAbrHcO40ZjNI793EXF2cggOaBlGV1VVDU8rpTNKPkY23dIssRgcOT/wBmIho1c9oNADvt8ln+E8YixcJaxjXGJ7gwHU+kkNIPOxW9qRi+J/tUrcNGw+QWOfI68nmN0GWP8RNkHQUQN198N+GoMA6V0Be4y1QJJaBr9zep/us2lRdNo+4nB5WDOBGX/wDjBzm+xGm30Xnh/hxzo7dmdZOUE5aA056nUH5UrmNoa/PJlLjoL99mg7KVPjnHZ1KVBeSHN+CtxuCe13my0WM1AbrW+tc6CzHEPEgxJdHG/wAtoNWfSXdcpOg/NXnHp42Qvc92Y5TQsgnlQ13WT8I+HJ3NMz5WxxvJORzc+YfyjQj3vldFT7oKu2XMeKjEJE4aNPS/+L378rHVUmBjjxc4iouiYWuN87sD3aKP2WuxZZ6GuAfGQGgO3bQr09DVrDYnhE0OOc6J5oBrmFultv4Te+x97Gym72yV7H6FDLlfY2HLlW1e1KHxUvY6g69QY9PhBsUef/A6rgMc+MB743EO0FAUTvz5UFTcdxmIe8NDm55GuND0iMAtAJ76ijzIPRQ6aIjFpmm8PPc2QNlr1XVjS+hB03oj37K9wUkbXzOpoIptDloCdPp91+b8OGJM8RfOXCNzSG5aJIPqDje1bHur3HcUEUj3EjJIRY53VadiPyUKXHZMsdsu8b4YicLAawOOYgaUTbjXS+3VZTFeN34GYRBzJWk0BdEDudRudLC2scolizk22id9hXM9v6Kv4vgYZmMY1jCJBvWlVv3NDZXTXgzXtLZ6wPiuSbKHQEcy6xQ9l6dwWBzHtbG4te4v8okZWuOpMZGrCT0NXyC58H4eyJrWMkmFbZyHX70Afuo0fGnSGiGsIdlpx3Oumm50Kq5a9RZR36dEt+GccK/JNOWZT+7kZc7K/gNXnHLdVEPGpI25BPM9w/8AshLXdrqvyV28THfI3uAV2ZgZSNIvMI0t3p03FdrUcXLSJUkuyphfNNWZmexo7Uke/MLU+G8E+Oy7S1VxMmw7s0rmsDhQoXVH4dx7qeeLGvQ4n/b/AHC2xOOP+S2ZZLn/AB6NIi44OUuY1x5hdl6CdqzjaoIiKSAiIgCIiAKBi8WQ7KKHe6/op6hY/hcc2rgb6hUyRk1UWWi0nsiyFx3e0DfXVQ4uERT5n5nD1EEtOUHQKT/8chHxF7h0LtF3xGJaxmSJtmtANAPfoufjx3M15XqJXRcAwzD6WZiepP1KheI4XMiLMKcsxo0KqtjYcQAOnelXYvxFO9zooYiHt0c4i6O++y78FwxiJkleHTPrNmd0ugPr7a9lzynZvGDjtlFEziOJljhnicyE/wDdIHqIAvQtJaL20PNXX7DNnk9D2xhoa1oHpoDYDpsPktIycVb3Bv8AuCqOJeKIY7bHcr+WXUX3KhxilbZZTk3SRBxuEEkcbxlz5Q4PJ+GxoG1tp+ZXLhPCsYGOEs0bATYDW5pBr+J1hvXSl44UycvfJM306PbRFXfwkH1ab33Vq/ipMRe1uZ4Fhu19hytUVXZaVpUjH+JeAugkjxb8R5gic12R1t1BG2tfYKUzEvlGeiA42A4V1Io89K7KNOMViMTG7Ew/ud2tBa5t1Yz67X2Vk4ueDf1J/JVl2XTdGI8QMxeZhEbvLa9pOztL1LgDdZb7r9KwEWeq+BoAvka5/wCd1Rt4fJILBaLseonXlpQKhQDHQYd7JXBoboC0ZjQH8TdO3Iq6euir35LTjePYZMgum7uHI9P791HxeNyx+YPLJjaSDdgjcg1r1ruVV8Nje5n76WruqaLru6vy+qkN4BA5uUTHKf57+xNbKFsNJHiPjkmIsNGwsWNBen+bL34Y4Vc05e5znuDLJ7E/lY0XfA8EdC4PZKx7QCHB2lga2CNL+SsJmeXIyVmocPkQUWg3fRxdgsshPdQONYUuxDSXvAyD0NAIOrtdQf6K5xXF8P8AGZWNr4g5wBFamwdVWw8R/aCZYiC3ZvIkDn2vU13U6IVkvAtDGvbT8hHqaSS3XfQHReOJ8Tjw+EJY1xEZaQGkEtJNAsvdoJqiborph8TL2A+v0/5Xubhhkc/y3sY5w/hsGxrbaI15qv4LL+zrwjiYxMTXjMHaWD8QP6hVXi/BCaNhvLMyVrmuByk6EGxdWG9uR6qZD4elYWFpykn1OYbA99PpY5qyxWFjLRHLF5h2DnOs2RV6VRrpStvyVtXoq/CwlpvmzOe0Ggwkeo7a9m9Oy0L5XxyaOrNsLOvssrivDskdZJHOjDrAB+Ejkb3rl7LT4D980AmnDfr7qyi6srJpsvsJjvMacxo872TC4aCRxIaxxHMDT7aFVQc6Nw68xyK0XD8I2NoDRV7rpw+p78HNkXHokgVsvqIuswCIiAIiIAiIgCIiAh8Vic6Nwbqd/oqJpxbhla0N6uIqvYLUos5Y1J2y8ZtKikhjaW8mgchQrrZPNcMThYKNljeZN6/M7r54j10qu6yB4YHyNzaixd681zTxvo3g73Y47g8FKYowx8gbIHOLboActNw6gK7q7fiMNBGHFvlt/mbXyulK/YmsiLWgAnpzPU+2y4OELojFJke0intdse2unJctO6N7TXkqeA+L4sW+VrBTG5QNP9Wtnlt9Vz4jxHyi7yjmLtQB17e6mzcMw3l5cO1sT27Bvp+R+eiz/CocTM8htAaavFZT0cebuwCS9iyrslYBsrgBI4kD1H9ARW5r5WpErMwyt2/z/KWnh4XE1mR9PJHqJ0vqR0HTosTisczDyuhD7OcNaPxa1V/VJQrsRly6NBDGJAMrqLQAQOWlbL67FOYKcwPHM6A/Q6FV/wCysZ642ymTUGQAm+Z0+HLpz7bqs4gcVLmDmvay9aq63/DrVXz5p40RW99FTw7xM1s8rQ17oA8+W4NJDQfwmhdXdELW8NxMc7DI0As/iN7jcVW4UThXC43N1ADAPmmLaXvZ5Zpg9OQD0+2iXXRZ0yx/YRIw2QzMKpoDndtQQB7AlQMXwh0cJaydzGt5kDQD3J0rodOikxQsaS1+xA1ugCCb2I6j6KLxN8TGOY0+twcBqXbgi7cbq+QKirRF7K/gzWviztaHVo8OGpPPN7/1V54f8OYYsMwZkzE21r3NaMtgmmmljfDfDsRBHITkBL/iFkOAAo1d3vz5HVbLgmI/dhrzsSaGgrU2QTt81bp0RLashcWjmY6PyaETyRbtXjmCL2BAO9nZWvBoXNNXdVrub1Nm+tqo474rgD42sex9OJeGnMeYAFaXZ2vkpsWIxDoy5kEjGkn1GrA2stBJBHcKHaJ7XsdMbLJFK55kqMu0BqtTQyn3UiKRjntF5nu2A+I9a6BTeHGmAS1VfCd+moP9fopMv7PHG6eKNoLQM2UAGr1/X5KYxvdlJS8UWGCwwaMrgCOm9KNjMJCJBUZsAH0mhr11Cj8P442VwEYJJ01Vpj+Fl5D2PLHAVtYPuF1xucKRzP0y2cXsDquO66kKdhMVmOUilBh4bONHStrsDf3Kn4PAiMk5nOJ3J/QK2OE0yspRaJaIi6TIIiIAiIgCIiAIiIAiIgOM+Ga/cAqKeFR/whWCKKFmWx37okUQOR3+SpJHwvNF7Wu6XRv32W/nw7XiiAVR4zgEfxO+Hp1XNkwLs6IZfBmcRJG34i0fzA6j3rdWPBhcTXa2cz/ezp86pWMfD4iLMbABzygdlnMS+YSufAP3IdpY0JGjqrkVyqLfSN+S6Oh4tM6QtZHqTlJvQd/usRiuGYl+JmeAx785p1UfT6QfTpdALZ4rjUgLskRzOFX05br14cwpaxznjK66rXbewSNST+QVeMjRSUTzGzFRtbbI5HV6iw5b/wBIf+qpJPFM79I4NfxZj8PL1af1Wm4tx+OBn8buTRv8+gVXxPhzWNLohpIc7iSSXE3r0A1Og01S6IW+0UmC4viHEwNgNkDK5vqaddcx2aO5VniG4uKNvkwtc7d1uFi99tz8134ZBoW2W63vV/rSsPJkZs7OO4s/Vv6HZEr2JOtFDgOPtDSzExuhcCTZuht2vfsuXGsTC+NpLg4/hczXfe65H8wtDi8VmbllizAg/wA1da0zD6KjGGiw48tkUriap2S72cACAATsm26J12dfDbvMhMbhTo3Eb66nML+R+oKm4fDGN1kaX9D+ig4Lw5M0+f5jo5H7tAsAcg4HdW+PgxQw9BrXuJpzm6UOuU8+XNW4pvXZTlX4K+HhTW44SZGNYQcpG+ZwB2AobOC0+DmySubdAix77H/1UR3Cg+AZXEu9Lg7nY/TovbJ3AtD2+sb9D7dkV2Q6aIHGC8zPaNG72NTqL+Q1Vp4ZwZBIItp3B1+tqS3grpDnLw26NBt/cq64fw8Rjcn3W+P6d8uTMp5lx4o94Xh8bNWsa09gpaIu05QiIgCIiAIiIAiIgCIiAIiIAiIgCIiALliYQ9paea6ogKF3h6z6nuLemysf2BoYGAaAKaiqoRj0izk32Z2TghzabLzxSBwZlDdOq0dL4WI4phSZ+eT8FhkB/wDG/ryKr5MJLkMUL88jdOrW9C48h230X6RiuGxv+Jv9FDfg44BbWAA/ER9r+65Mn0y7R0Q+ofTMy4xuY3z2OY9o1LCSLH8JGqrnY2tYZ2vbro9pzj6V+S2Lsg19Nbnb3X2Dh8Ux8wtab51us8eNSlRaWSlZh2yvnFStynrZP3/oryHFCNoOcf6d/pS07OERD8DfoukfDIgbDG37LZ/TbtMz+/qmih4VjdAyUFpOoJ00O3zpWjQG+3VTcVgGSCnD581Ew3AmtOr3kfw3orPC/BX7ifZFxXAS92Zjyy9SOSkYbgTRRcS53VXAC+rZY4p3Rm5yaqzxHGAKXtEVyoREQBERAEREAREQBERAEREAREQBERAEREAREQBERAEREAXh8YIo7L2iAqJuARuN610U/DYVrAA3ZSEUKKRLbZ8pKX1FJAREQBERAEREAREQBERAEREAREQBERAEREAREQBERAEREAREQBERAEREAREQBERAEREAREQBERAEREAREQBERAEREAREQBERA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data:image/jpeg;base64,/9j/4AAQSkZJRgABAQAAAQABAAD/2wCEAAkGBxQSEhQUExQUFRQXFRcVFBgYFBQWFRQVFRUWFxYWFRcYHCggGBolGxQUITEiJSkrLi4uFx8zODMsNygtLisBCgoKDg0OGhAQGzckHiYsLCwvLCw0LCwsLCwsLCwsLC0sLSwsLCwsLCwsLCw0LCwsLCwsLCwrLCwsLCwsLCssLP/AABEIALQAtAMBIgACEQEDEQH/xAAcAAABBQEBAQAAAAAAAAAAAAAAAQIDBQYEBwj/xABFEAABAwIDAwgECwYGAwAAAAABAAIRAwQSITEFE0EGIlFhcYGRsQcyUtEUFSNCVHKhwcLS4SRTgpSi8BYzQ2KDkxd0sv/EABoBAQADAQEBAAAAAAAAAAAAAAABAgUDBAb/xAAyEQACAQICCAQEBwEAAAAAAAAAAQIDERIxBAUTIUFRYYEUkbHBFTIzUiIjNGJxofAk/9oADAMBAAIRAxEAPwD3FCEIAXHtLaFOgw1Krg1o4nyA4ldcrzPljdfCLgtnmU5aBqJ+d5R3LhpFZUo3PXoei+IqYeHEvm8v7cwQyqQdDDR9hMpP/IFD93V8G+9Yjcpj6IPAg+KzPHVbm/8ACNG6+ZvBy8o5fJVc/qfmSu5e24+bUPc33rzw0COtJuupT4+oPg9Dr5nojeXtv7NTwb704curf2ang33rzoMTsKjx9QfB6HXzPRDy6oezU8G+9N/x5Q9ir4N9689LEBoTx9Un4Po/XzPQf8e0PYq+DfenDl3QPzKvg33rzyepObMp4+qQ9T6P18zef+QKH7ur4N96X/H1D93V/p96wb2AqNtHrTx9Un4Ro3XzN+eX9D93V8G+9L/j6h+7q/0fmXn2Y60PyzIHgo8dVHwjRuvmen7P5W29UhpJpnQY4AntmFfgrwl5ngI6h716dyA2i6rQLHGTTIbPHCRLfvHcvZoulOo8MjM1jq6NCOOm93U1KVIlXvMcEIQgBIUqCgEK8ge52N5PFxJ8SvX147UcQ52Xzj5rM1jlHubmpM59vcV44qJykc8H3KJ89ELLbPoV1GOATCU7AUEHiQql7ojxdae0lI49icEAFyQHqToRCm5UTJEpzGylLUAyEgSuSAISKCm7ozmUoTiiIZE8Lb+jMZXHbT/GsWWLa+jQZV+2n+NezQvqozdafppdvU26VIlW4fJghCEAIQhAIvHap5zvrHzXsS8cq+u76x8ys3WOUe5u6kzn29xzqfX9it6G0nC3rHGMYNMM9WQM5gRnwVSpxtIBuEUqWnrFpLu2SdVnQlhua9em5pbr70WtO8cbamWvG8moTFSm2JIjEHDMa9Cds+vLabHTTDRG8p1aZYdec9h4+Koae1AxuHc0Sfac0l09OqS12kGNI3NF51Jc0k+cLoqqurnnloc2nZcb8ON+vAtqtQ7qkLR7RE72HNY8unImc8Oqe+o/dU9w9ofLt/DmAl85OJOrddMlT2W0QyZo0nkmZc0mOoAGAnW+0g0uJpUnE+00w3qABgIqkSXo01ksnffbf/O/yJeUFVhqk04IhuIt9UvjnEdUqtLlJc18bi6GieDRAHYoXHRcJO7bPdShggo8iUFI4pCYUbjPYqnSw4OlJmmgqRpQliBOlEolCoxzlt/RppX7afk9YYrcejTSv20/J69uhL81GZrX9O+3qbdKkSrbPlAQhCAEIQgEXjlb13fWPmV7GvHK/ru+sfMrN1jlHubupM59vceu3aNJouy2Bh3jRHCCW5QuFXO021JecVFz6cOfDIcIIzkjsWfFXRq1pYZrqmvQ5bum2kC5rWFz69RkuALabWOyAGgmSe5Pp2E701N0Joh7XNEtHOAxCO9DKVUF4x0nl43rqZBIMjFIBETHQUx28c0F76VPHTDWtII5kyMgObn0qztyPPG9vm777/7+hH0m06DXtLKh3pE4SRGDQyFHtx4lrQxgBYx2TQDJaCc1FcW1VlLCYgVYI1OPD5EaKW9sqhqFry2WU5J4YWhUd7WtyO0cKmpOV8/axVQkVpW2Q9r6bSR8pGEiYk8D0HNQULHHizDQzNzjMDOO3VUwvKx61Wg1dM4SZQV3UtnYnENe0tAxOdmGgdcie5OOzsg5jmubiDSRIwl2kgiYUKDYdeCeZXEdSUNVjX2e1ji11ZkgkHmvyjXgm39iKUfKBxgGA1wycJBk5aKcDsQq8G0k8+jOQGeo+aQpEhnoUHRjStz6NRlX7af41hYW79Gxyr/8f417tB+ojL1t9B9vU2qVIlWyfKghCEAIQhAIvHLj13fWPmvY145X9d31j5rN1jlE3NSfNPt7juCvdo7RYd8TUa5j2w1obDsUDDJgaGeKoRou2s+gRnxJIgEYQQ0d5kFZ8JNI1q9NSabT7djp+NGF5aS1rXUWs3gbzmOwgHPWOHeuO7ayvgdvWMIa1jw7FlhES3LMJ7alu3MAk5iDJyzg+CiItjObuMa55N8My5HJvcznCEYu8U0d9vtSkalTEeYAxzJ1LqQhs9q56u0WutzJ+VI3Z62YsU/bHcuaruZERAaY9bMzli46KR4t+knpInr0UY5P/cwqVNNOz4f0dlDarBWGLOmd2Z9l7GjMeRVfZVSHuLarWa+sCQ4E6HI/alaKGN0k4ebGp+spadKgGyXTETm6SctB7OuajE3buWUYQTsnvSWRPUu6UuYC0Y6Ya9zWnDjDpBDejgualWZSYWh4eXuZJAIDWsdM5jMmdFx327xfJg4e/PNcxR1Hc6w0dOPG3I79r35qvfGHDjJbzQDHCYEpm064e5padKbGnLiGwVx5JZVXNu9ztGjGNrcBEOenfao8A1Kqi7EBW59Gmlftp/jWFB6FuvRppX7af417tCf5qMzWq/55P+PU26VIEq2j5QEIQgBBQkKAF4/cM57vrHzXr680r2hxO7T5rM1jlE2dTzUZTv09ysDV0usGEZVGjjHh+qn+ClRPtSslu5tupfJ2IDZMzG8EiIPA6z5JlPZzXTDxIJ4agTmApnWvUmfBepc2SpP7iKpZNByeDm7o4aceKlds9o/1W6H9IzS/BupL8GKbycb+4iZZNkgvAiIOUOBn3DxSt2e2f8xsdwy8ddPFSfBUnwZBjf3ERsmyIqCCCZI6AMteM/YlNkz94DnGnDxUgtuhKbU9Cbxj/d6DH2LJyqjw++UgtKf7zvjLh19f2J3wXqTvgyb+ZGL93oV5o9qQ0u/uVkLZJ8HXRNl9suZWbpbj0cNgV+2n+P8ARZW5imATOZhoAlzney0cStZ6O6bgK5eIksgAy0RjyB4xPrcfBaGg05Y8TyMjWelQdN0095skqELZPngQhCAEIQgEVC63YdRxV8VQYte1SoKWZSU3DJiHZ1MqJ2ymda7GFSb0BUdCHItHSKn3Ff8AEjdUh2IzpXfvVDVuc+YJPTwHvXKVGlHfJHSOkVXkzkOx2dKhqbOpjjJ6OK7S954gdkkjvSspgafqe1eebor5UdoOs85HJb7MaM3AE8BqAusWzRo0DuH2KWUT5/35rzYY8jvjlzIK1kx2oE8DxC56ezWGZGfmrAplRk9vDqV6eGMrtFJSm1uZxnZVPrSfFdPrU7gRqZB0OhQHLRp0aU1dI8M9IrRdmyIbNp9Crdr3NG3AGDHUdOCmDm7rPst6Spdq7WFIhjYfVdOFk/1O6GhcOy9mwXPe4vqOPylTQmPms9loz8VLpQvhit4VadsUnuGbF2M57zWrEF0QSMmtHFlMcBOp6uPDbbJAGINAAECBw1VRMCBkBoOhWWwnev8Aw/euip4UUVVykWyEIUHQEIQgBCEIBCs/x71oF53abcNNxa8YmyYI1Gf2q0ZJZnKqm0aYJtQwM0yjtBr2yCPKFXbR2gBEdMg65jq4qKlaNNXZxSudrWl+uQ6OJ/RTgAaeCytxymuAcwwjpDYPbKZR2y+qYFw+mejDTPm1eCcXVd7mhSlCK3I1xKa0BZZ7LzUXjj/x0j9y5zWvRrck/wDHSH4Sq+GfM67XobE5cSnMWRpXtyPWqk/w0h+BdTNp1Rq4ntw/lTw75jaI0oKcHLODa7/7IH4UP2g7i547HAfaGynh2NoaC4jCcUBvEkwB3lVN/WlkUnieNQjmtHfqVUXW2KLM3c4jpJeeyXcepUG1No1LjWadPgPnEdfQOpdoLZ8TjUcZb2ajZFs0g4SXNJl9Vw51Y9XQ3+wro4RkMgPALCM5RV2wAWkDKMI07k4coC8y/I9WncvTGpBLceWUJze/I1N7tNrZDecfsE+asOQ906pv8RmCwDKI9ZYWo9zhLSOOX6LYejlp+XJjPdDwD/epx34naMIKO7M2iEIQAhCEAIQhAIvM7mzAc4mfWPmvTFiXxLu0+a8eltpKxWRXFzQ32T9q47m/piXOcABqT1nTrVpd7trZfkB1SZJyAAzJJiAOlZS9vWs+VLC6oTht7dgM4jnJIyJgcMsJyORnzU6TqO7IhG5YEOp0xXdhcx2KWNl1SiGEAuqRI+cJGWHLWTHJdupOaHe0OHXxWap39zTw3ALnbyBUbic0FjSZpCOAAJk+rhIMyFoNmXDA0VBgc1xOOmBL6LmxifDZEEunCO0ZL0ToYfxRLuCW9C06Tw2adQ9nh/eijqXly3Ug9oA+9aClQpuzaAQRII0zjMFTV7NjtRIC4rSJI57RoyD9qV85GmqY/aVx0a6a5rWixpn5o8E9tq2JgRGSt4p8i21Ma6tcHPFA/vpUttbPeee89kz5wFsG2FMgkNGWegmDl7vFMpWLDmGjwVZaTInaFHb2wAnInMA6nu/Rc9xbkazK0jbdgJ5oyE6J25BExpr3rltXmcU3e5lTRhNbSEHWdVubHY7CJIgHQQNOldDdi0549B0jsUqU2d/xGOoHqPhqtp6PXEisS2M2R/UmXlmxjZaOPirHkkP83+D8S7UG9okymG0jRIQhaJcEIQgBCEIBFhK9TAHvIJwyconXr4rdleZXd4HseGnETMAHUzwXk0pXsVkcm2atVrG1N1vaj8badLixzXBrmgaPOcOInXCOk5C2qXVQ3FKvb1Jewuh1OoWiowlwxAnIEFze9bfaV+KjmU6tGqKbKtYuIDsWGs8PBGEZFsHMHUCFxXd+N7iquLwAA4ik9r6oD3YXCW810EFw484LrFpKyOiasZd+0HOtTFrVaWtNPduZUJ5xZhE4ZewROecCDMSa6wqVqNLf1t455bgp0RjBeOdz6oaOa0SR05+Ovp3Fu5rWuc1jhZPpux27RNTDRhrcszLXc/IpLvaDDa4G1Wua7E403Hn0aoaYdTkQWO0jgRPEq2Im6DYu094HVKbMFMDFWY44C0k60g4y45OLgOqM9b62u21WhzHBzDkCMxl96q6+17f9r3VRrar2UhbVA3dBlVrqsugHmtGJk+0F0UtpsNargcXY61RzHAE0w2SScUQPneHWvJXgvmRyqRWaLEhzMjHCEp9WcznHh1d4SU7gEf7CJ14cXKNhIGsyTBGhB6F5LnKyOprMOhmWwTw7PFObTMdZ8v7CiovktEAcT0Z6+SmqVZB6TJ7gch5qGrkqxzbuXQM51U4pc4N1JIBjQZ/aue0qYWkznJA9/kpKNUMOI5jgOkpYhHPt+3uN6825e4upYQIe1tMhj+e1+LCXE4RBHQZyXE62uccsFXCD+zh7ncz5SX70EzBbkJnIELZi4xgEaaqi2VbVy5jqpIqNLzUhpwuBxACS6MOYiBwXsT3HqOfZF0+pbvc5znDeANJLTIwNnCW5EYi5ajkl/qDowfiXBtUgsAHtALq5GPB30Gc2ZdHrQopb6qZyk/xGnQhC0CwIQhACEIQCL5Vu76tbXFVrXua5lao3qltRw0K+q1496UvRxWq1nXdo3Hjzq0xAdiAjGyfWkRI6uPCGrkowdDlzdN1LXZzm3XjwKld6RLgmTTpf1D71SP5P3YMG1uZ/9et+VMOwbr6Lc/y9b8qpsoPgHCLNnYcrK9XdEU7cbxzmgOqVARhDiXHPIc0+IS0OUt1AinSGJ+7jFUy5zm9GebSI10yWKOwrr6Lc/wAvW/KkOw7n6Ldfy9b8qjYw5DBE2J5SXIj5Gkd27CTjcOFIgEkZZV269DuhJtXlhcGlULqVMAVN2+HvnFAJHOEkZ6rH/Ed19Fuev9nrZ9vNzSnY119Guv8AorflTYw5DBE2lPlVcFjAKFIYxkd8RADC6DLehpPdHFJsLldcVWO3dvTc1pGLFWLYlpII5unNjtI6Vi/ia5+jXWWn7PW4/wAKG7HuhpbXQ7KFcfhUOhB8BgRu6HLK6hmG0p/KsL2E1XThaQD8zI85uXQU13LG4aG1HW7CDvDArE5U4xg8z/cO3NYUbJuRpb3Q7KFboifV6EnxRc/R7r/orflTYQ5EYIm6PK+sJaLdjiCNKxzLqZqiOZnzWnwSXnLerTGJ1uwAPdTgViYewkEeoOhYj4nufo9z/wBFaf8A5TfiS5+jXP8AL1vypsIchs4mvoelCvTaQ2jTIJnNxy6goavpWvDMMotkzPOP3rL/ABNc/Rrn+XrflS/Et19Fuf5et+VWVOK4Fy3u+Xt9VEGq1o15jADl1mZ1Xp3oHbUfRuq9RznY6rGNJ47tpJI76kdy8t2JyHvrp4ay3qsHF9VjqbGjpJcAT3BfSHJjYbLK2p29PMMGZiC5xzc4jrKsopZIqy1QhCsQCEIQAhCEAJCEIQAlQhACEIQAhCEAIQhACEIQAhCEAIQhAJCVCEAIQhACEIQH/9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2" descr="data:image/jpeg;base64,/9j/4AAQSkZJRgABAQAAAQABAAD/2wCEAAkGBxQSEhQUExQUFRQXFRcVFBgYFBQWFRQVFRUWFxYWFRcYHCggGBolGxQUITEiJSkrLi4uFx8zODMsNygtLisBCgoKDg0OGhAQGzckHiYsLCwvLCw0LCwsLCwsLCwsLC0sLSwsLCwsLCwsLCw0LCwsLCwsLCwrLCwsLCwsLCssLP/AABEIALQAtAMBIgACEQEDEQH/xAAcAAABBQEBAQAAAAAAAAAAAAAAAQIDBQYEBwj/xABFEAABAwIDAwgECwYGAwAAAAABAAIRAwQSITEFE0EGIlFhcYGRsQcyUtEUFSNCVHKhwcLS4SRTgpSi8BYzQ2KDkxd0sv/EABoBAQADAQEBAAAAAAAAAAAAAAABAgUDBAb/xAAyEQACAQICCAQEBwEAAAAAAAAAAQIDERIxBAUTIUFRYYEUkbHBFTIzUiIjNGJxofAk/9oADAMBAAIRAxEAPwD3FCEIAXHtLaFOgw1Krg1o4nyA4ldcrzPljdfCLgtnmU5aBqJ+d5R3LhpFZUo3PXoei+IqYeHEvm8v7cwQyqQdDDR9hMpP/IFD93V8G+9Yjcpj6IPAg+KzPHVbm/8ACNG6+ZvBy8o5fJVc/qfmSu5e24+bUPc33rzw0COtJuupT4+oPg9Dr5nojeXtv7NTwb704curf2ang33rzoMTsKjx9QfB6HXzPRDy6oezU8G+9N/x5Q9ir4N9689LEBoTx9Un4Po/XzPQf8e0PYq+DfenDl3QPzKvg33rzyepObMp4+qQ9T6P18zef+QKH7ur4N96X/H1D93V/p96wb2AqNtHrTx9Un4Ro3XzN+eX9D93V8G+9L/j6h+7q/0fmXn2Y60PyzIHgo8dVHwjRuvmen7P5W29UhpJpnQY4AntmFfgrwl5ngI6h716dyA2i6rQLHGTTIbPHCRLfvHcvZoulOo8MjM1jq6NCOOm93U1KVIlXvMcEIQgBIUqCgEK8ge52N5PFxJ8SvX147UcQ52Xzj5rM1jlHubmpM59vcV44qJykc8H3KJ89ELLbPoV1GOATCU7AUEHiQql7ojxdae0lI49icEAFyQHqToRCm5UTJEpzGylLUAyEgSuSAISKCm7ozmUoTiiIZE8Lb+jMZXHbT/GsWWLa+jQZV+2n+NezQvqozdafppdvU26VIlW4fJghCEAIQhAIvHap5zvrHzXsS8cq+u76x8ys3WOUe5u6kzn29xzqfX9it6G0nC3rHGMYNMM9WQM5gRnwVSpxtIBuEUqWnrFpLu2SdVnQlhua9em5pbr70WtO8cbamWvG8moTFSm2JIjEHDMa9Cds+vLabHTTDRG8p1aZYdec9h4+Koae1AxuHc0Sfac0l09OqS12kGNI3NF51Jc0k+cLoqqurnnloc2nZcb8ON+vAtqtQ7qkLR7RE72HNY8unImc8Oqe+o/dU9w9ofLt/DmAl85OJOrddMlT2W0QyZo0nkmZc0mOoAGAnW+0g0uJpUnE+00w3qABgIqkSXo01ksnffbf/O/yJeUFVhqk04IhuIt9UvjnEdUqtLlJc18bi6GieDRAHYoXHRcJO7bPdShggo8iUFI4pCYUbjPYqnSw4OlJmmgqRpQliBOlEolCoxzlt/RppX7afk9YYrcejTSv20/J69uhL81GZrX9O+3qbdKkSrbPlAQhCAEIQgEXjlb13fWPmV7GvHK/ru+sfMrN1jlHubupM59vceu3aNJouy2Bh3jRHCCW5QuFXO021JecVFz6cOfDIcIIzkjsWfFXRq1pYZrqmvQ5bum2kC5rWFz69RkuALabWOyAGgmSe5Pp2E701N0Joh7XNEtHOAxCO9DKVUF4x0nl43rqZBIMjFIBETHQUx28c0F76VPHTDWtII5kyMgObn0qztyPPG9vm777/7+hH0m06DXtLKh3pE4SRGDQyFHtx4lrQxgBYx2TQDJaCc1FcW1VlLCYgVYI1OPD5EaKW9sqhqFry2WU5J4YWhUd7WtyO0cKmpOV8/axVQkVpW2Q9r6bSR8pGEiYk8D0HNQULHHizDQzNzjMDOO3VUwvKx61Wg1dM4SZQV3UtnYnENe0tAxOdmGgdcie5OOzsg5jmubiDSRIwl2kgiYUKDYdeCeZXEdSUNVjX2e1ji11ZkgkHmvyjXgm39iKUfKBxgGA1wycJBk5aKcDsQq8G0k8+jOQGeo+aQpEhnoUHRjStz6NRlX7af41hYW79Gxyr/8f417tB+ojL1t9B9vU2qVIlWyfKghCEAIQhAIvHLj13fWPmvY145X9d31j5rN1jlE3NSfNPt7juCvdo7RYd8TUa5j2w1obDsUDDJgaGeKoRou2s+gRnxJIgEYQQ0d5kFZ8JNI1q9NSabT7djp+NGF5aS1rXUWs3gbzmOwgHPWOHeuO7ayvgdvWMIa1jw7FlhES3LMJ7alu3MAk5iDJyzg+CiItjObuMa55N8My5HJvcznCEYu8U0d9vtSkalTEeYAxzJ1LqQhs9q56u0WutzJ+VI3Z62YsU/bHcuaruZERAaY9bMzli46KR4t+knpInr0UY5P/cwqVNNOz4f0dlDarBWGLOmd2Z9l7GjMeRVfZVSHuLarWa+sCQ4E6HI/alaKGN0k4ebGp+spadKgGyXTETm6SctB7OuajE3buWUYQTsnvSWRPUu6UuYC0Y6Ya9zWnDjDpBDejgualWZSYWh4eXuZJAIDWsdM5jMmdFx327xfJg4e/PNcxR1Hc6w0dOPG3I79r35qvfGHDjJbzQDHCYEpm064e5padKbGnLiGwVx5JZVXNu9ztGjGNrcBEOenfao8A1Kqi7EBW59Gmlftp/jWFB6FuvRppX7af417tCf5qMzWq/55P+PU26VIEq2j5QEIQgBBQkKAF4/cM57vrHzXr680r2hxO7T5rM1jlE2dTzUZTv09ysDV0usGEZVGjjHh+qn+ClRPtSslu5tupfJ2IDZMzG8EiIPA6z5JlPZzXTDxIJ4agTmApnWvUmfBepc2SpP7iKpZNByeDm7o4aceKlds9o/1W6H9IzS/BupL8GKbycb+4iZZNkgvAiIOUOBn3DxSt2e2f8xsdwy8ddPFSfBUnwZBjf3ERsmyIqCCCZI6AMteM/YlNkz94DnGnDxUgtuhKbU9Cbxj/d6DH2LJyqjw++UgtKf7zvjLh19f2J3wXqTvgyb+ZGL93oV5o9qQ0u/uVkLZJ8HXRNl9suZWbpbj0cNgV+2n+P8ARZW5imATOZhoAlzney0cStZ6O6bgK5eIksgAy0RjyB4xPrcfBaGg05Y8TyMjWelQdN0095skqELZPngQhCAEIQgEVC63YdRxV8VQYte1SoKWZSU3DJiHZ1MqJ2ymda7GFSb0BUdCHItHSKn3Ff8AEjdUh2IzpXfvVDVuc+YJPTwHvXKVGlHfJHSOkVXkzkOx2dKhqbOpjjJ6OK7S954gdkkjvSspgafqe1eebor5UdoOs85HJb7MaM3AE8BqAusWzRo0DuH2KWUT5/35rzYY8jvjlzIK1kx2oE8DxC56ezWGZGfmrAplRk9vDqV6eGMrtFJSm1uZxnZVPrSfFdPrU7gRqZB0OhQHLRp0aU1dI8M9IrRdmyIbNp9Crdr3NG3AGDHUdOCmDm7rPst6Spdq7WFIhjYfVdOFk/1O6GhcOy9mwXPe4vqOPylTQmPms9loz8VLpQvhit4VadsUnuGbF2M57zWrEF0QSMmtHFlMcBOp6uPDbbJAGINAAECBw1VRMCBkBoOhWWwnev8Aw/euip4UUVVykWyEIUHQEIQgBCEIBCs/x71oF53abcNNxa8YmyYI1Gf2q0ZJZnKqm0aYJtQwM0yjtBr2yCPKFXbR2gBEdMg65jq4qKlaNNXZxSudrWl+uQ6OJ/RTgAaeCytxymuAcwwjpDYPbKZR2y+qYFw+mejDTPm1eCcXVd7mhSlCK3I1xKa0BZZ7LzUXjj/x0j9y5zWvRrck/wDHSH4Sq+GfM67XobE5cSnMWRpXtyPWqk/w0h+BdTNp1Rq4ntw/lTw75jaI0oKcHLODa7/7IH4UP2g7i547HAfaGynh2NoaC4jCcUBvEkwB3lVN/WlkUnieNQjmtHfqVUXW2KLM3c4jpJeeyXcepUG1No1LjWadPgPnEdfQOpdoLZ8TjUcZb2ajZFs0g4SXNJl9Vw51Y9XQ3+wro4RkMgPALCM5RV2wAWkDKMI07k4coC8y/I9WncvTGpBLceWUJze/I1N7tNrZDecfsE+asOQ906pv8RmCwDKI9ZYWo9zhLSOOX6LYejlp+XJjPdDwD/epx34naMIKO7M2iEIQAhCEAIQhAIvM7mzAc4mfWPmvTFiXxLu0+a8eltpKxWRXFzQ32T9q47m/piXOcABqT1nTrVpd7trZfkB1SZJyAAzJJiAOlZS9vWs+VLC6oTht7dgM4jnJIyJgcMsJyORnzU6TqO7IhG5YEOp0xXdhcx2KWNl1SiGEAuqRI+cJGWHLWTHJdupOaHe0OHXxWap39zTw3ALnbyBUbic0FjSZpCOAAJk+rhIMyFoNmXDA0VBgc1xOOmBL6LmxifDZEEunCO0ZL0ToYfxRLuCW9C06Tw2adQ9nh/eijqXly3Ug9oA+9aClQpuzaAQRII0zjMFTV7NjtRIC4rSJI57RoyD9qV85GmqY/aVx0a6a5rWixpn5o8E9tq2JgRGSt4p8i21Ma6tcHPFA/vpUttbPeee89kz5wFsG2FMgkNGWegmDl7vFMpWLDmGjwVZaTInaFHb2wAnInMA6nu/Rc9xbkazK0jbdgJ5oyE6J25BExpr3rltXmcU3e5lTRhNbSEHWdVubHY7CJIgHQQNOldDdi0549B0jsUqU2d/xGOoHqPhqtp6PXEisS2M2R/UmXlmxjZaOPirHkkP83+D8S7UG9okymG0jRIQhaJcEIQgBCEIBFhK9TAHvIJwyconXr4rdleZXd4HseGnETMAHUzwXk0pXsVkcm2atVrG1N1vaj8badLixzXBrmgaPOcOInXCOk5C2qXVQ3FKvb1Jewuh1OoWiowlwxAnIEFze9bfaV+KjmU6tGqKbKtYuIDsWGs8PBGEZFsHMHUCFxXd+N7iquLwAA4ik9r6oD3YXCW810EFw484LrFpKyOiasZd+0HOtTFrVaWtNPduZUJ5xZhE4ZewROecCDMSa6wqVqNLf1t455bgp0RjBeOdz6oaOa0SR05+Ovp3Fu5rWuc1jhZPpux27RNTDRhrcszLXc/IpLvaDDa4G1Wua7E403Hn0aoaYdTkQWO0jgRPEq2Im6DYu094HVKbMFMDFWY44C0k60g4y45OLgOqM9b62u21WhzHBzDkCMxl96q6+17f9r3VRrar2UhbVA3dBlVrqsugHmtGJk+0F0UtpsNargcXY61RzHAE0w2SScUQPneHWvJXgvmRyqRWaLEhzMjHCEp9WcznHh1d4SU7gEf7CJ14cXKNhIGsyTBGhB6F5LnKyOprMOhmWwTw7PFObTMdZ8v7CiovktEAcT0Z6+SmqVZB6TJ7gch5qGrkqxzbuXQM51U4pc4N1JIBjQZ/aue0qYWkznJA9/kpKNUMOI5jgOkpYhHPt+3uN6825e4upYQIe1tMhj+e1+LCXE4RBHQZyXE62uccsFXCD+zh7ncz5SX70EzBbkJnIELZi4xgEaaqi2VbVy5jqpIqNLzUhpwuBxACS6MOYiBwXsT3HqOfZF0+pbvc5znDeANJLTIwNnCW5EYi5ajkl/qDowfiXBtUgsAHtALq5GPB30Gc2ZdHrQopb6qZyk/xGnQhC0CwIQhACEIQCL5Vu76tbXFVrXua5lao3qltRw0K+q1496UvRxWq1nXdo3Hjzq0xAdiAjGyfWkRI6uPCGrkowdDlzdN1LXZzm3XjwKld6RLgmTTpf1D71SP5P3YMG1uZ/9et+VMOwbr6Lc/y9b8qpsoPgHCLNnYcrK9XdEU7cbxzmgOqVARhDiXHPIc0+IS0OUt1AinSGJ+7jFUy5zm9GebSI10yWKOwrr6Lc/wAvW/KkOw7n6Ldfy9b8qjYw5DBE2J5SXIj5Gkd27CTjcOFIgEkZZV269DuhJtXlhcGlULqVMAVN2+HvnFAJHOEkZ6rH/Ed19Fuev9nrZ9vNzSnY119Guv8AorflTYw5DBE2lPlVcFjAKFIYxkd8RADC6DLehpPdHFJsLldcVWO3dvTc1pGLFWLYlpII5unNjtI6Vi/ia5+jXWWn7PW4/wAKG7HuhpbXQ7KFcfhUOhB8BgRu6HLK6hmG0p/KsL2E1XThaQD8zI85uXQU13LG4aG1HW7CDvDArE5U4xg8z/cO3NYUbJuRpb3Q7KFboifV6EnxRc/R7r/orflTYQ5EYIm6PK+sJaLdjiCNKxzLqZqiOZnzWnwSXnLerTGJ1uwAPdTgViYewkEeoOhYj4nufo9z/wBFaf8A5TfiS5+jXP8AL1vypsIchs4mvoelCvTaQ2jTIJnNxy6goavpWvDMMotkzPOP3rL/ABNc/Rrn+XrflS/Et19Fuf5et+VWVOK4Fy3u+Xt9VEGq1o15jADl1mZ1Xp3oHbUfRuq9RznY6rGNJ47tpJI76kdy8t2JyHvrp4ay3qsHF9VjqbGjpJcAT3BfSHJjYbLK2p29PMMGZiC5xzc4jrKsopZIqy1QhCsQCEIQAhCEAJCEIQAlQhACEIQAhCEAIQhACEIQAhCEAIQhAJCVCEAIQhACEIQH/9k="/>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4" descr="data:image/jpeg;base64,/9j/4AAQSkZJRgABAQAAAQABAAD/2wCEAAkGBxQSEhQUExQUFRQXFRcVFBgYFBQWFRQVFRUWFxYWFRcYHCggGBolGxQUITEiJSkrLi4uFx8zODMsNygtLisBCgoKDg0OGhAQGzckHiYsLCwvLCw0LCwsLCwsLCwsLC0sLSwsLCwsLCwsLCw0LCwsLCwsLCwrLCwsLCwsLCssLP/AABEIALQAtAMBIgACEQEDEQH/xAAcAAABBQEBAQAAAAAAAAAAAAAAAQIDBQYEBwj/xABFEAABAwIDAwgECwYGAwAAAAABAAIRAwQSITEFE0EGIlFhcYGRsQcyUtEUFSNCVHKhwcLS4SRTgpSi8BYzQ2KDkxd0sv/EABoBAQADAQEBAAAAAAAAAAAAAAABAgUDBAb/xAAyEQACAQICCAQEBwEAAAAAAAAAAQIDERIxBAUTIUFRYYEUkbHBFTIzUiIjNGJxofAk/9oADAMBAAIRAxEAPwD3FCEIAXHtLaFOgw1Krg1o4nyA4ldcrzPljdfCLgtnmU5aBqJ+d5R3LhpFZUo3PXoei+IqYeHEvm8v7cwQyqQdDDR9hMpP/IFD93V8G+9Yjcpj6IPAg+KzPHVbm/8ACNG6+ZvBy8o5fJVc/qfmSu5e24+bUPc33rzw0COtJuupT4+oPg9Dr5nojeXtv7NTwb704curf2ang33rzoMTsKjx9QfB6HXzPRDy6oezU8G+9N/x5Q9ir4N9689LEBoTx9Un4Po/XzPQf8e0PYq+DfenDl3QPzKvg33rzyepObMp4+qQ9T6P18zef+QKH7ur4N96X/H1D93V/p96wb2AqNtHrTx9Un4Ro3XzN+eX9D93V8G+9L/j6h+7q/0fmXn2Y60PyzIHgo8dVHwjRuvmen7P5W29UhpJpnQY4AntmFfgrwl5ngI6h716dyA2i6rQLHGTTIbPHCRLfvHcvZoulOo8MjM1jq6NCOOm93U1KVIlXvMcEIQgBIUqCgEK8ge52N5PFxJ8SvX147UcQ52Xzj5rM1jlHubmpM59vcV44qJykc8H3KJ89ELLbPoV1GOATCU7AUEHiQql7ojxdae0lI49icEAFyQHqToRCm5UTJEpzGylLUAyEgSuSAISKCm7ozmUoTiiIZE8Lb+jMZXHbT/GsWWLa+jQZV+2n+NezQvqozdafppdvU26VIlW4fJghCEAIQhAIvHap5zvrHzXsS8cq+u76x8ys3WOUe5u6kzn29xzqfX9it6G0nC3rHGMYNMM9WQM5gRnwVSpxtIBuEUqWnrFpLu2SdVnQlhua9em5pbr70WtO8cbamWvG8moTFSm2JIjEHDMa9Cds+vLabHTTDRG8p1aZYdec9h4+Koae1AxuHc0Sfac0l09OqS12kGNI3NF51Jc0k+cLoqqurnnloc2nZcb8ON+vAtqtQ7qkLR7RE72HNY8unImc8Oqe+o/dU9w9ofLt/DmAl85OJOrddMlT2W0QyZo0nkmZc0mOoAGAnW+0g0uJpUnE+00w3qABgIqkSXo01ksnffbf/O/yJeUFVhqk04IhuIt9UvjnEdUqtLlJc18bi6GieDRAHYoXHRcJO7bPdShggo8iUFI4pCYUbjPYqnSw4OlJmmgqRpQliBOlEolCoxzlt/RppX7afk9YYrcejTSv20/J69uhL81GZrX9O+3qbdKkSrbPlAQhCAEIQgEXjlb13fWPmV7GvHK/ru+sfMrN1jlHubupM59vceu3aNJouy2Bh3jRHCCW5QuFXO021JecVFz6cOfDIcIIzkjsWfFXRq1pYZrqmvQ5bum2kC5rWFz69RkuALabWOyAGgmSe5Pp2E701N0Joh7XNEtHOAxCO9DKVUF4x0nl43rqZBIMjFIBETHQUx28c0F76VPHTDWtII5kyMgObn0qztyPPG9vm777/7+hH0m06DXtLKh3pE4SRGDQyFHtx4lrQxgBYx2TQDJaCc1FcW1VlLCYgVYI1OPD5EaKW9sqhqFry2WU5J4YWhUd7WtyO0cKmpOV8/axVQkVpW2Q9r6bSR8pGEiYk8D0HNQULHHizDQzNzjMDOO3VUwvKx61Wg1dM4SZQV3UtnYnENe0tAxOdmGgdcie5OOzsg5jmubiDSRIwl2kgiYUKDYdeCeZXEdSUNVjX2e1ji11ZkgkHmvyjXgm39iKUfKBxgGA1wycJBk5aKcDsQq8G0k8+jOQGeo+aQpEhnoUHRjStz6NRlX7af41hYW79Gxyr/8f417tB+ojL1t9B9vU2qVIlWyfKghCEAIQhAIvHLj13fWPmvY145X9d31j5rN1jlE3NSfNPt7juCvdo7RYd8TUa5j2w1obDsUDDJgaGeKoRou2s+gRnxJIgEYQQ0d5kFZ8JNI1q9NSabT7djp+NGF5aS1rXUWs3gbzmOwgHPWOHeuO7ayvgdvWMIa1jw7FlhES3LMJ7alu3MAk5iDJyzg+CiItjObuMa55N8My5HJvcznCEYu8U0d9vtSkalTEeYAxzJ1LqQhs9q56u0WutzJ+VI3Z62YsU/bHcuaruZERAaY9bMzli46KR4t+knpInr0UY5P/cwqVNNOz4f0dlDarBWGLOmd2Z9l7GjMeRVfZVSHuLarWa+sCQ4E6HI/alaKGN0k4ebGp+spadKgGyXTETm6SctB7OuajE3buWUYQTsnvSWRPUu6UuYC0Y6Ya9zWnDjDpBDejgualWZSYWh4eXuZJAIDWsdM5jMmdFx327xfJg4e/PNcxR1Hc6w0dOPG3I79r35qvfGHDjJbzQDHCYEpm064e5padKbGnLiGwVx5JZVXNu9ztGjGNrcBEOenfao8A1Kqi7EBW59Gmlftp/jWFB6FuvRppX7af417tCf5qMzWq/55P+PU26VIEq2j5QEIQgBBQkKAF4/cM57vrHzXr680r2hxO7T5rM1jlE2dTzUZTv09ysDV0usGEZVGjjHh+qn+ClRPtSslu5tupfJ2IDZMzG8EiIPA6z5JlPZzXTDxIJ4agTmApnWvUmfBepc2SpP7iKpZNByeDm7o4aceKlds9o/1W6H9IzS/BupL8GKbycb+4iZZNkgvAiIOUOBn3DxSt2e2f8xsdwy8ddPFSfBUnwZBjf3ERsmyIqCCCZI6AMteM/YlNkz94DnGnDxUgtuhKbU9Cbxj/d6DH2LJyqjw++UgtKf7zvjLh19f2J3wXqTvgyb+ZGL93oV5o9qQ0u/uVkLZJ8HXRNl9suZWbpbj0cNgV+2n+P8ARZW5imATOZhoAlzney0cStZ6O6bgK5eIksgAy0RjyB4xPrcfBaGg05Y8TyMjWelQdN0095skqELZPngQhCAEIQgEVC63YdRxV8VQYte1SoKWZSU3DJiHZ1MqJ2ymda7GFSb0BUdCHItHSKn3Ff8AEjdUh2IzpXfvVDVuc+YJPTwHvXKVGlHfJHSOkVXkzkOx2dKhqbOpjjJ6OK7S954gdkkjvSspgafqe1eebor5UdoOs85HJb7MaM3AE8BqAusWzRo0DuH2KWUT5/35rzYY8jvjlzIK1kx2oE8DxC56ezWGZGfmrAplRk9vDqV6eGMrtFJSm1uZxnZVPrSfFdPrU7gRqZB0OhQHLRp0aU1dI8M9IrRdmyIbNp9Crdr3NG3AGDHUdOCmDm7rPst6Spdq7WFIhjYfVdOFk/1O6GhcOy9mwXPe4vqOPylTQmPms9loz8VLpQvhit4VadsUnuGbF2M57zWrEF0QSMmtHFlMcBOp6uPDbbJAGINAAECBw1VRMCBkBoOhWWwnev8Aw/euip4UUVVykWyEIUHQEIQgBCEIBCs/x71oF53abcNNxa8YmyYI1Gf2q0ZJZnKqm0aYJtQwM0yjtBr2yCPKFXbR2gBEdMg65jq4qKlaNNXZxSudrWl+uQ6OJ/RTgAaeCytxymuAcwwjpDYPbKZR2y+qYFw+mejDTPm1eCcXVd7mhSlCK3I1xKa0BZZ7LzUXjj/x0j9y5zWvRrck/wDHSH4Sq+GfM67XobE5cSnMWRpXtyPWqk/w0h+BdTNp1Rq4ntw/lTw75jaI0oKcHLODa7/7IH4UP2g7i547HAfaGynh2NoaC4jCcUBvEkwB3lVN/WlkUnieNQjmtHfqVUXW2KLM3c4jpJeeyXcepUG1No1LjWadPgPnEdfQOpdoLZ8TjUcZb2ajZFs0g4SXNJl9Vw51Y9XQ3+wro4RkMgPALCM5RV2wAWkDKMI07k4coC8y/I9WncvTGpBLceWUJze/I1N7tNrZDecfsE+asOQ906pv8RmCwDKI9ZYWo9zhLSOOX6LYejlp+XJjPdDwD/epx34naMIKO7M2iEIQAhCEAIQhAIvM7mzAc4mfWPmvTFiXxLu0+a8eltpKxWRXFzQ32T9q47m/piXOcABqT1nTrVpd7trZfkB1SZJyAAzJJiAOlZS9vWs+VLC6oTht7dgM4jnJIyJgcMsJyORnzU6TqO7IhG5YEOp0xXdhcx2KWNl1SiGEAuqRI+cJGWHLWTHJdupOaHe0OHXxWap39zTw3ALnbyBUbic0FjSZpCOAAJk+rhIMyFoNmXDA0VBgc1xOOmBL6LmxifDZEEunCO0ZL0ToYfxRLuCW9C06Tw2adQ9nh/eijqXly3Ug9oA+9aClQpuzaAQRII0zjMFTV7NjtRIC4rSJI57RoyD9qV85GmqY/aVx0a6a5rWixpn5o8E9tq2JgRGSt4p8i21Ma6tcHPFA/vpUttbPeee89kz5wFsG2FMgkNGWegmDl7vFMpWLDmGjwVZaTInaFHb2wAnInMA6nu/Rc9xbkazK0jbdgJ5oyE6J25BExpr3rltXmcU3e5lTRhNbSEHWdVubHY7CJIgHQQNOldDdi0549B0jsUqU2d/xGOoHqPhqtp6PXEisS2M2R/UmXlmxjZaOPirHkkP83+D8S7UG9okymG0jRIQhaJcEIQgBCEIBFhK9TAHvIJwyconXr4rdleZXd4HseGnETMAHUzwXk0pXsVkcm2atVrG1N1vaj8badLixzXBrmgaPOcOInXCOk5C2qXVQ3FKvb1Jewuh1OoWiowlwxAnIEFze9bfaV+KjmU6tGqKbKtYuIDsWGs8PBGEZFsHMHUCFxXd+N7iquLwAA4ik9r6oD3YXCW810EFw484LrFpKyOiasZd+0HOtTFrVaWtNPduZUJ5xZhE4ZewROecCDMSa6wqVqNLf1t455bgp0RjBeOdz6oaOa0SR05+Ovp3Fu5rWuc1jhZPpux27RNTDRhrcszLXc/IpLvaDDa4G1Wua7E403Hn0aoaYdTkQWO0jgRPEq2Im6DYu094HVKbMFMDFWY44C0k60g4y45OLgOqM9b62u21WhzHBzDkCMxl96q6+17f9r3VRrar2UhbVA3dBlVrqsugHmtGJk+0F0UtpsNargcXY61RzHAE0w2SScUQPneHWvJXgvmRyqRWaLEhzMjHCEp9WcznHh1d4SU7gEf7CJ14cXKNhIGsyTBGhB6F5LnKyOprMOhmWwTw7PFObTMdZ8v7CiovktEAcT0Z6+SmqVZB6TJ7gch5qGrkqxzbuXQM51U4pc4N1JIBjQZ/aue0qYWkznJA9/kpKNUMOI5jgOkpYhHPt+3uN6825e4upYQIe1tMhj+e1+LCXE4RBHQZyXE62uccsFXCD+zh7ncz5SX70EzBbkJnIELZi4xgEaaqi2VbVy5jqpIqNLzUhpwuBxACS6MOYiBwXsT3HqOfZF0+pbvc5znDeANJLTIwNnCW5EYi5ajkl/qDowfiXBtUgsAHtALq5GPB30Gc2ZdHrQopb6qZyk/xGnQhC0CwIQhACEIQCL5Vu76tbXFVrXua5lao3qltRw0K+q1496UvRxWq1nXdo3Hjzq0xAdiAjGyfWkRI6uPCGrkowdDlzdN1LXZzm3XjwKld6RLgmTTpf1D71SP5P3YMG1uZ/9et+VMOwbr6Lc/y9b8qpsoPgHCLNnYcrK9XdEU7cbxzmgOqVARhDiXHPIc0+IS0OUt1AinSGJ+7jFUy5zm9GebSI10yWKOwrr6Lc/wAvW/KkOw7n6Ldfy9b8qjYw5DBE2J5SXIj5Gkd27CTjcOFIgEkZZV269DuhJtXlhcGlULqVMAVN2+HvnFAJHOEkZ6rH/Ed19Fuev9nrZ9vNzSnY119Guv8AorflTYw5DBE2lPlVcFjAKFIYxkd8RADC6DLehpPdHFJsLldcVWO3dvTc1pGLFWLYlpII5unNjtI6Vi/ia5+jXWWn7PW4/wAKG7HuhpbXQ7KFcfhUOhB8BgRu6HLK6hmG0p/KsL2E1XThaQD8zI85uXQU13LG4aG1HW7CDvDArE5U4xg8z/cO3NYUbJuRpb3Q7KFboifV6EnxRc/R7r/orflTYQ5EYIm6PK+sJaLdjiCNKxzLqZqiOZnzWnwSXnLerTGJ1uwAPdTgViYewkEeoOhYj4nufo9z/wBFaf8A5TfiS5+jXP8AL1vypsIchs4mvoelCvTaQ2jTIJnNxy6goavpWvDMMotkzPOP3rL/ABNc/Rrn+XrflS/Et19Fuf5et+VWVOK4Fy3u+Xt9VEGq1o15jADl1mZ1Xp3oHbUfRuq9RznY6rGNJ47tpJI76kdy8t2JyHvrp4ay3qsHF9VjqbGjpJcAT3BfSHJjYbLK2p29PMMGZiC5xzc4jrKsopZIqy1QhCsQCEIQAhCEAJCEIQAlQhACEIQAhCEAIQhACEIQAhCEAIQhAJCVCEAIQhACEIQH/9k="/>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16" descr="data:image/jpeg;base64,/9j/4AAQSkZJRgABAQAAAQABAAD/2wCEAAkGBxAQEhAUEBAUEhIPEBASEBQQEBEPEBYQFBUWFhQUFBQYHCggGBolHBQUITEhJSkrLi4uFx8zODMsNygtOisBCgoKDg0OGhAQGiwdIB0sLC0sLCwsLCwsLCwsLCwsLCwsLCwsLCwsLCwsLCw3LDcsLCw3NysrKywrKysrKysrLP/AABEIAKAAoAMBIgACEQEDEQH/xAAcAAABBQEBAQAAAAAAAAAAAAAAAgMEBQYHAQj/xABEEAABAwEDBwcHCgYDAQAAAAABAAIDEQQFIQYHEjFBUZETIlJxgZKhFBYyU2Fy0RcjJEJic3SCssEzNDVUseEVJUMI/8QAGQEAAwEBAQAAAAAAAAAAAAAAAAECAwUE/8QAJREAAgIABgIDAQEBAAAAAAAAAAECAwQREhQxURMhMkFSQiIF/9oADAMBAAIRAxEAPwDuKEIQAJL3gAk6glKjyrmLYg0GmmacFcI6pJGdtnjg5dDVqyoY0kMYXDfWgTPnQfVniFmQnKrqLCVpHFeNtb5NB51H1Z4pJyqd6vxVAcElG2r6Fu7ezQedbvV+K8OVjvV+KzxCTRPbV9C3dvZpRlWfV+KPOs+r8VmgabEvSG5LbV9D3dvZoDlYfV+Kbdlg71R4qhcQmyabE9tX0J4u3s0vnhTXEeIU278qI5HaLmlm4k1BWLLKqS1lAplhK2vRUMbanydLBXqq8nLQXwtr9Xm8FaLlyjpbR26564qXYIXi9UlghCEACz+V/ox+8f8AC0Cwuda/fIoYHaBfpyObgaUoAVrTJRmmzHEQc63FFdI3aENNViW5w27bO7vj4J+LL+znWxw7arqeeHZxtpavo169WV8+rL7Ul2Xln6Dj2o88OxbW3o1lEmiyXygQerd3h8En5QYfUu7w+CPPDse0t6NYV4si7ODCf/B/fHwXrcvrLTEEHchXw7B4W3o1hKGsqse7L2HZC8/mA/ZDc4kY1WZ/fb8EvPDsNpb0bhrKLyQ0CxYzjR/27++PgmZM40eryd/fHwS88Ox7O3o7Pkf/AAD77lerJ5tLzbarHyjWloMrxQmpqKLWLmWvObaOzTFxgkwQhCzNQQhCABcrz/H6NZfbM/8ASF1Rcp/+gD9Hsn30n6QmgOJ1VtZ/JHNZyhLXD0tHaqZrlo7Pd8BjiFfnZa4V2Aa6q1HMU5KIw2zWEu/jOA3Y8UOsFlBAE2mCTzhgA0aiR7VKmuCMRgmUem/HbQCoUeS44y1rmzADk2ucXAnF2wKvGyfLEqrayNrvm3VaQD1HcmKrQRZMn0nyjRABIANeoKNety8g0O0wdLEDaB7Sk4NLMati3kVBK9Y0a14Utqg0FuTaUTVCBiUwdafcVHbigR9DZjTW7j+Il/ZdDXOMxP8ATnDdaZf2XR1LJBCEIAEIQgAXK8/o+j2T76T9IXVFyzP3/Asf30n6Qmho4a9u5SLQwt5Pnek1rh7KqO9+JVlagwiIuDgWsZTaCFohTYy+yzEkNJIG9wGKeNjnDBjXEgtrSlP8p5rxOQKEaDzIK7Qdg4Jq0XiwyA40Bk8RRXkYanmFqM8YjJlJD2BzaO1V2KE+Z5wc4kbicKotjw4RFpqWxhhFDgRtUYE7VEmzaCWQ8UoJAruKfhsz3glrahtK9upR7LzQhDl7JGWkhwoRgQkkoHnmNSFJj2nckvJKAgR37MJ/T5PxMv7Lpa5rmGP/AF7/AMQ9dKUskEIQgAQhCABcqz/fy9k++k/SF1Vcsz+D6PZPvZP0hNAcMcr6OUUjLnAxCNgc37Vdyoqqws93teK6YGFaLSJNiTHTM577QGkaQpyGNAMcaHqT7JIq87RrC0F/2nuwI7FDfdrSWjTA0t6Ymu7RrzwaU2b1WbM9KLG0ysZy3J6PNjYW+8SaqJaCOUiIaHF0bS4YAF23tSY7pJ+uBiQBTdtTbLBUkBwwdQ4eKTzKSRbSR4vLdHTLG8m0kEg1x5y8knDWkAgH5vTA1adcVBF0GpGm3CuOzBQHBJvIIxTJ17vPKvLjWpq3GvN2Kvc+qKJKlvM2SyQLyqEJDO95gf5CX8TIunLmOYEfQJfxEi6ckyAQhCQAhCEACx+ca74544WyMDgHuIqK0wC2CgXs0ENBFcSmpqD1P6JnBzWleji82RNjd02+66ijuzfQ7JXDrNV1l1giOuMcEy664jqB7FpvaHzE8u1xC4kclkzet2T+BTbs3x1C0YdRXWnXPH9rik/8NHvdxTWKw4nRijkxzeyf3I7p+K9+T+X+6HdPxXWm3GzpFBuRnSKrc4cnw4o5L8n0m20jun4r0ZvDtnHdK6FlFJBYWNfLpEPJAoaYhVbL8gLdIWeUtpWukMfBUraZcA4YmPJkzm7Hr/Ar1ub2PbMVfnLCx0wglOJFNMV/wm25aWbZZJj+cD9keWlfQ1XiX9lVHm/s/wBaR56jRSI8ibG3pu95wK3NwmO1MEghLGOALdJwdjuVu2wRD6g7Qs3jaF/Je1xD5kJzd2GOCzObG3Rbyjj2rVKDdEYawgCg0jqU5ZOSk80emMXFZMEIQkUCEIQAKDeupvWVOUG9NTesqLPiyo8kKPHWnBgmWlPLwHoPHUTbnAbF7ImiFDGhxpSiEhi9qhDMpl7Zmy+SseaBz5B26Ip4rD2y9ZIZIYZy6Pyc0qw0a5u8hbTONYnzR2fkwebI4kt1jAUWOtlx2i0ODpWvcWtDQTXEBb0ynGWafoxtgp8kG/JojM58VSx3OOgQ01KiMAJJ0ZKUx0pmnBWrsi7a4DkoCW1xq8BOMyIt+I8mGI2vaV63ZFkxg0sjoeRbB5KygoNgJrTtV04KsyVsUlns0ccgo5usa1aErwS5Nyyuz0T1lTFDuv0D7xUxe+v4o80uQQhCskEIQgAUG9Dg3rKnKvvfUzrKiz4sqPJBASDbIwaE49S9dqPUVQ3hZLRykMsGtraO0vRptJC8D5PSkXnlLDt4ghemQdIcQqi77ykk0+VYHBji0OaC0Gm2h2JwWqEk/NjA02a1DKyLRrxvHFK0m7xxCrG2uDohLFqs+PNFRTYkgyLDlBvHFHKjpDiFWttcFSA0VHsovYJonmmgBU7UwyLMPB1EHqxSKKMYgx7NEBulUGnsCfcECHKJBSgKJslNCLa6/QPvFTFCur0PzFTV0ofFHllyCEIVCBCEIAFXXy6gZ1lWKzGW7iGw0NDpu1dQTVfkensidnjjq6JB1HqKTZBzG9WIWcs98ytGNHDxUhl7sOtjxXc4ALKeAtT9LMIf9Cpr28i8e2gNBgAdSzrmU0vm/brGNU++9GHa8fmTXl0fs9uC88sHd+TeOMp/Q0WktAMYppV1hL5xJJaKHUSli3x/Z7pS226Lbo090qdnd0PeU9njWOdpDkwa0NRTanW2B5LRoBooOccaFex3lG30XNHU0oN7DpjgU9nb0G8q7LBzSHxV2Vx7FJLQqmC9YwSSS4+3V2Jx9+R9E8VSwdz/AJIeMp/RaUSZFUuv9tMIzxCg2i+pTqAbXitoYC18rIylj6lw8zbXX6HaVMVNkq8ugFTU6R1q5Wzjo/z0OM9a1dghCEigQhCABUGV9kdJG1zceTJNOtX68IqqhLTJMiyGuLicuDV65bi15OwSGoBafs4BQ3ZJMP1yuhHFx+zlywU/oyFV5Va7zPj6bl75oRdN3FVuoE7OwyFUErYjJCHpO4o80IOk/ilu4Bs7DH1XuktgMkIOk/vJXmlBvf3v9I3cB7Kwx4KA4LYeaVn3v73+koZKWfe/vJbuAbKwxiTQnAYk6qLcea9n+1xUuxXNDEatZiNROJSeMjl6RUcDPP2Fw2UxQsB10qetWKELnyebzOpCOlJIEIQkUf/Z"/>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AutoShape 18" descr="data:image/jpeg;base64,/9j/4AAQSkZJRgABAQAAAQABAAD/2wCEAAkGBxAQEhAUEBAUEhIPEBASEBQQEBEPEBYQFBUWFhQUFBQYHCggGBolHBQUITEhJSkrLi4uFx8zODMsNygtOisBCgoKDg0OGhAQGiwdIB0sLC0sLCwsLCwsLCwsLCwsLCwsLCwsLCwsLCwsLCw3LDcsLCw3NysrKywrKysrKysrLP/AABEIAKAAoAMBIgACEQEDEQH/xAAcAAABBQEBAQAAAAAAAAAAAAAAAgMEBQYHAQj/xABEEAABAwEDBwcHCgYDAQAAAAABAAIDEQQFIQYHEjFBUZETIlJxgZKhFBYyU2Fy0RcjJEJic3SCssEzNDVUseEVJUMI/8QAGQEAAwEBAQAAAAAAAAAAAAAAAAECAwUE/8QAJREAAgIABgIDAQEBAAAAAAAAAAECAwQREhQxURMhMkFSQiIF/9oADAMBAAIRAxEAPwDuKEIQAJL3gAk6glKjyrmLYg0GmmacFcI6pJGdtnjg5dDVqyoY0kMYXDfWgTPnQfVniFmQnKrqLCVpHFeNtb5NB51H1Z4pJyqd6vxVAcElG2r6Fu7ezQedbvV+K8OVjvV+KzxCTRPbV9C3dvZpRlWfV+KPOs+r8VmgabEvSG5LbV9D3dvZoDlYfV+Kbdlg71R4qhcQmyabE9tX0J4u3s0vnhTXEeIU278qI5HaLmlm4k1BWLLKqS1lAplhK2vRUMbanydLBXqq8nLQXwtr9Xm8FaLlyjpbR26564qXYIXi9UlghCEACz+V/ox+8f8AC0Cwuda/fIoYHaBfpyObgaUoAVrTJRmmzHEQc63FFdI3aENNViW5w27bO7vj4J+LL+znWxw7arqeeHZxtpavo169WV8+rL7Ul2Xln6Dj2o88OxbW3o1lEmiyXygQerd3h8En5QYfUu7w+CPPDse0t6NYV4si7ODCf/B/fHwXrcvrLTEEHchXw7B4W3o1hKGsqse7L2HZC8/mA/ZDc4kY1WZ/fb8EvPDsNpb0bhrKLyQ0CxYzjR/27++PgmZM40eryd/fHwS88Ox7O3o7Pkf/AAD77lerJ5tLzbarHyjWloMrxQmpqKLWLmWvObaOzTFxgkwQhCzNQQhCABcrz/H6NZfbM/8ASF1Rcp/+gD9Hsn30n6QmgOJ1VtZ/JHNZyhLXD0tHaqZrlo7Pd8BjiFfnZa4V2Aa6q1HMU5KIw2zWEu/jOA3Y8UOsFlBAE2mCTzhgA0aiR7VKmuCMRgmUem/HbQCoUeS44y1rmzADk2ucXAnF2wKvGyfLEqrayNrvm3VaQD1HcmKrQRZMn0nyjRABIANeoKNety8g0O0wdLEDaB7Sk4NLMati3kVBK9Y0a14Utqg0FuTaUTVCBiUwdafcVHbigR9DZjTW7j+Il/ZdDXOMxP8ATnDdaZf2XR1LJBCEIAEIQgAXK8/o+j2T76T9IXVFyzP3/Asf30n6Qmho4a9u5SLQwt5Pnek1rh7KqO9+JVlagwiIuDgWsZTaCFohTYy+yzEkNJIG9wGKeNjnDBjXEgtrSlP8p5rxOQKEaDzIK7Qdg4Jq0XiwyA40Bk8RRXkYanmFqM8YjJlJD2BzaO1V2KE+Z5wc4kbicKotjw4RFpqWxhhFDgRtUYE7VEmzaCWQ8UoJAruKfhsz3glrahtK9upR7LzQhDl7JGWkhwoRgQkkoHnmNSFJj2nckvJKAgR37MJ/T5PxMv7Lpa5rmGP/AF7/AMQ9dKUskEIQgAQhCABcqz/fy9k++k/SF1Vcsz+D6PZPvZP0hNAcMcr6OUUjLnAxCNgc37Vdyoqqws93teK6YGFaLSJNiTHTM577QGkaQpyGNAMcaHqT7JIq87RrC0F/2nuwI7FDfdrSWjTA0t6Ymu7RrzwaU2b1WbM9KLG0ysZy3J6PNjYW+8SaqJaCOUiIaHF0bS4YAF23tSY7pJ+uBiQBTdtTbLBUkBwwdQ4eKTzKSRbSR4vLdHTLG8m0kEg1x5y8knDWkAgH5vTA1adcVBF0GpGm3CuOzBQHBJvIIxTJ17vPKvLjWpq3GvN2Kvc+qKJKlvM2SyQLyqEJDO95gf5CX8TIunLmOYEfQJfxEi6ckyAQhCQAhCEACx+ca74544WyMDgHuIqK0wC2CgXs0ENBFcSmpqD1P6JnBzWleji82RNjd02+66ijuzfQ7JXDrNV1l1giOuMcEy664jqB7FpvaHzE8u1xC4kclkzet2T+BTbs3x1C0YdRXWnXPH9rik/8NHvdxTWKw4nRijkxzeyf3I7p+K9+T+X+6HdPxXWm3GzpFBuRnSKrc4cnw4o5L8n0m20jun4r0ZvDtnHdK6FlFJBYWNfLpEPJAoaYhVbL8gLdIWeUtpWukMfBUraZcA4YmPJkzm7Hr/Ar1ub2PbMVfnLCx0wglOJFNMV/wm25aWbZZJj+cD9keWlfQ1XiX9lVHm/s/wBaR56jRSI8ibG3pu95wK3NwmO1MEghLGOALdJwdjuVu2wRD6g7Qs3jaF/Je1xD5kJzd2GOCzObG3Rbyjj2rVKDdEYawgCg0jqU5ZOSk80emMXFZMEIQkUCEIQAKDeupvWVOUG9NTesqLPiyo8kKPHWnBgmWlPLwHoPHUTbnAbF7ImiFDGhxpSiEhi9qhDMpl7Zmy+SseaBz5B26Ip4rD2y9ZIZIYZy6Pyc0qw0a5u8hbTONYnzR2fkwebI4kt1jAUWOtlx2i0ODpWvcWtDQTXEBb0ynGWafoxtgp8kG/JojM58VSx3OOgQ01KiMAJJ0ZKUx0pmnBWrsi7a4DkoCW1xq8BOMyIt+I8mGI2vaV63ZFkxg0sjoeRbB5KygoNgJrTtV04KsyVsUlns0ccgo5usa1aErwS5Nyyuz0T1lTFDuv0D7xUxe+v4o80uQQhCskEIQgAUG9Dg3rKnKvvfUzrKiz4sqPJBASDbIwaE49S9dqPUVQ3hZLRykMsGtraO0vRptJC8D5PSkXnlLDt4ghemQdIcQqi77ykk0+VYHBji0OaC0Gm2h2JwWqEk/NjA02a1DKyLRrxvHFK0m7xxCrG2uDohLFqs+PNFRTYkgyLDlBvHFHKjpDiFWttcFSA0VHsovYJonmmgBU7UwyLMPB1EHqxSKKMYgx7NEBulUGnsCfcECHKJBSgKJslNCLa6/QPvFTFCur0PzFTV0ofFHllyCEIVCBCEIAFXXy6gZ1lWKzGW7iGw0NDpu1dQTVfkensidnjjq6JB1HqKTZBzG9WIWcs98ytGNHDxUhl7sOtjxXc4ALKeAtT9LMIf9Cpr28i8e2gNBgAdSzrmU0vm/brGNU++9GHa8fmTXl0fs9uC88sHd+TeOMp/Q0WktAMYppV1hL5xJJaKHUSli3x/Z7pS226Lbo090qdnd0PeU9njWOdpDkwa0NRTanW2B5LRoBooOccaFex3lG30XNHU0oN7DpjgU9nb0G8q7LBzSHxV2Vx7FJLQqmC9YwSSS4+3V2Jx9+R9E8VSwdz/AJIeMp/RaUSZFUuv9tMIzxCg2i+pTqAbXitoYC18rIylj6lw8zbXX6HaVMVNkq8ugFTU6R1q5Wzjo/z0OM9a1dghCEigQhCABUGV9kdJG1zceTJNOtX68IqqhLTJMiyGuLicuDV65bi15OwSGoBafs4BQ3ZJMP1yuhHFx+zlywU/oyFV5Va7zPj6bl75oRdN3FVuoE7OwyFUErYjJCHpO4o80IOk/ilu4Bs7DH1XuktgMkIOk/vJXmlBvf3v9I3cB7Kwx4KA4LYeaVn3v73+koZKWfe/vJbuAbKwxiTQnAYk6qLcea9n+1xUuxXNDEatZiNROJSeMjl6RUcDPP2Fw2UxQsB10qetWKELnyebzOpCOlJIEIQkUf/Z"/>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AutoShape 20" descr="data:image/jpeg;base64,/9j/4AAQSkZJRgABAQAAAQABAAD/2wCEAAkGBxAQEhAUEBAUEhIPEBASEBQQEBEPEBYQFBUWFhQUFBQYHCggGBolHBQUITEhJSkrLi4uFx8zODMsNygtOisBCgoKDg0OGhAQGiwdIB0sLC0sLCwsLCwsLCwsLCwsLCwsLCwsLCwsLCwsLCw3LDcsLCw3NysrKywrKysrKysrLP/AABEIAKAAoAMBIgACEQEDEQH/xAAcAAABBQEBAQAAAAAAAAAAAAAAAgMEBQYHAQj/xABEEAABAwEDBwcHCgYDAQAAAAABAAIDEQQFIQYHEjFBUZETIlJxgZKhFBYyU2Fy0RcjJEJic3SCssEzNDVUseEVJUMI/8QAGQEAAwEBAQAAAAAAAAAAAAAAAAECAwUE/8QAJREAAgIABgIDAQEBAAAAAAAAAAECAwQREhQxURMhMkFSQiIF/9oADAMBAAIRAxEAPwDuKEIQAJL3gAk6glKjyrmLYg0GmmacFcI6pJGdtnjg5dDVqyoY0kMYXDfWgTPnQfVniFmQnKrqLCVpHFeNtb5NB51H1Z4pJyqd6vxVAcElG2r6Fu7ezQedbvV+K8OVjvV+KzxCTRPbV9C3dvZpRlWfV+KPOs+r8VmgabEvSG5LbV9D3dvZoDlYfV+Kbdlg71R4qhcQmyabE9tX0J4u3s0vnhTXEeIU278qI5HaLmlm4k1BWLLKqS1lAplhK2vRUMbanydLBXqq8nLQXwtr9Xm8FaLlyjpbR26564qXYIXi9UlghCEACz+V/ox+8f8AC0Cwuda/fIoYHaBfpyObgaUoAVrTJRmmzHEQc63FFdI3aENNViW5w27bO7vj4J+LL+znWxw7arqeeHZxtpavo169WV8+rL7Ul2Xln6Dj2o88OxbW3o1lEmiyXygQerd3h8En5QYfUu7w+CPPDse0t6NYV4si7ODCf/B/fHwXrcvrLTEEHchXw7B4W3o1hKGsqse7L2HZC8/mA/ZDc4kY1WZ/fb8EvPDsNpb0bhrKLyQ0CxYzjR/27++PgmZM40eryd/fHwS88Ox7O3o7Pkf/AAD77lerJ5tLzbarHyjWloMrxQmpqKLWLmWvObaOzTFxgkwQhCzNQQhCABcrz/H6NZfbM/8ASF1Rcp/+gD9Hsn30n6QmgOJ1VtZ/JHNZyhLXD0tHaqZrlo7Pd8BjiFfnZa4V2Aa6q1HMU5KIw2zWEu/jOA3Y8UOsFlBAE2mCTzhgA0aiR7VKmuCMRgmUem/HbQCoUeS44y1rmzADk2ucXAnF2wKvGyfLEqrayNrvm3VaQD1HcmKrQRZMn0nyjRABIANeoKNety8g0O0wdLEDaB7Sk4NLMati3kVBK9Y0a14Utqg0FuTaUTVCBiUwdafcVHbigR9DZjTW7j+Il/ZdDXOMxP8ATnDdaZf2XR1LJBCEIAEIQgAXK8/o+j2T76T9IXVFyzP3/Asf30n6Qmho4a9u5SLQwt5Pnek1rh7KqO9+JVlagwiIuDgWsZTaCFohTYy+yzEkNJIG9wGKeNjnDBjXEgtrSlP8p5rxOQKEaDzIK7Qdg4Jq0XiwyA40Bk8RRXkYanmFqM8YjJlJD2BzaO1V2KE+Z5wc4kbicKotjw4RFpqWxhhFDgRtUYE7VEmzaCWQ8UoJAruKfhsz3glrahtK9upR7LzQhDl7JGWkhwoRgQkkoHnmNSFJj2nckvJKAgR37MJ/T5PxMv7Lpa5rmGP/AF7/AMQ9dKUskEIQgAQhCABcqz/fy9k++k/SF1Vcsz+D6PZPvZP0hNAcMcr6OUUjLnAxCNgc37Vdyoqqws93teK6YGFaLSJNiTHTM577QGkaQpyGNAMcaHqT7JIq87RrC0F/2nuwI7FDfdrSWjTA0t6Ymu7RrzwaU2b1WbM9KLG0ysZy3J6PNjYW+8SaqJaCOUiIaHF0bS4YAF23tSY7pJ+uBiQBTdtTbLBUkBwwdQ4eKTzKSRbSR4vLdHTLG8m0kEg1x5y8knDWkAgH5vTA1adcVBF0GpGm3CuOzBQHBJvIIxTJ17vPKvLjWpq3GvN2Kvc+qKJKlvM2SyQLyqEJDO95gf5CX8TIunLmOYEfQJfxEi6ckyAQhCQAhCEACx+ca74544WyMDgHuIqK0wC2CgXs0ENBFcSmpqD1P6JnBzWleji82RNjd02+66ijuzfQ7JXDrNV1l1giOuMcEy664jqB7FpvaHzE8u1xC4kclkzet2T+BTbs3x1C0YdRXWnXPH9rik/8NHvdxTWKw4nRijkxzeyf3I7p+K9+T+X+6HdPxXWm3GzpFBuRnSKrc4cnw4o5L8n0m20jun4r0ZvDtnHdK6FlFJBYWNfLpEPJAoaYhVbL8gLdIWeUtpWukMfBUraZcA4YmPJkzm7Hr/Ar1ub2PbMVfnLCx0wglOJFNMV/wm25aWbZZJj+cD9keWlfQ1XiX9lVHm/s/wBaR56jRSI8ibG3pu95wK3NwmO1MEghLGOALdJwdjuVu2wRD6g7Qs3jaF/Je1xD5kJzd2GOCzObG3Rbyjj2rVKDdEYawgCg0jqU5ZOSk80emMXFZMEIQkUCEIQAKDeupvWVOUG9NTesqLPiyo8kKPHWnBgmWlPLwHoPHUTbnAbF7ImiFDGhxpSiEhi9qhDMpl7Zmy+SseaBz5B26Ip4rD2y9ZIZIYZy6Pyc0qw0a5u8hbTONYnzR2fkwebI4kt1jAUWOtlx2i0ODpWvcWtDQTXEBb0ynGWafoxtgp8kG/JojM58VSx3OOgQ01KiMAJJ0ZKUx0pmnBWrsi7a4DkoCW1xq8BOMyIt+I8mGI2vaV63ZFkxg0sjoeRbB5KygoNgJrTtV04KsyVsUlns0ccgo5usa1aErwS5Nyyuz0T1lTFDuv0D7xUxe+v4o80uQQhCskEIQgAUG9Dg3rKnKvvfUzrKiz4sqPJBASDbIwaE49S9dqPUVQ3hZLRykMsGtraO0vRptJC8D5PSkXnlLDt4ghemQdIcQqi77ykk0+VYHBji0OaC0Gm2h2JwWqEk/NjA02a1DKyLRrxvHFK0m7xxCrG2uDohLFqs+PNFRTYkgyLDlBvHFHKjpDiFWttcFSA0VHsovYJonmmgBU7UwyLMPB1EHqxSKKMYgx7NEBulUGnsCfcECHKJBSgKJslNCLa6/QPvFTFCur0PzFTV0ofFHllyCEIVCBCEIAFXXy6gZ1lWKzGW7iGw0NDpu1dQTVfkensidnjjq6JB1HqKTZBzG9WIWcs98ytGNHDxUhl7sOtjxXc4ALKeAtT9LMIf9Cpr28i8e2gNBgAdSzrmU0vm/brGNU++9GHa8fmTXl0fs9uC88sHd+TeOMp/Q0WktAMYppV1hL5xJJaKHUSli3x/Z7pS226Lbo090qdnd0PeU9njWOdpDkwa0NRTanW2B5LRoBooOccaFex3lG30XNHU0oN7DpjgU9nb0G8q7LBzSHxV2Vx7FJLQqmC9YwSSS4+3V2Jx9+R9E8VSwdz/AJIeMp/RaUSZFUuv9tMIzxCg2i+pTqAbXitoYC18rIylj6lw8zbXX6HaVMVNkq8ugFTU6R1q5Wzjo/z0OM9a1dghCEigQhCABUGV9kdJG1zceTJNOtX68IqqhLTJMiyGuLicuDV65bi15OwSGoBafs4BQ3ZJMP1yuhHFx+zlywU/oyFV5Va7zPj6bl75oRdN3FVuoE7OwyFUErYjJCHpO4o80IOk/ilu4Bs7DH1XuktgMkIOk/vJXmlBvf3v9I3cB7Kwx4KA4LYeaVn3v73+koZKWfe/vJbuAbKwxiTQnAYk6qLcea9n+1xUuxXNDEatZiNROJSeMjl6RUcDPP2Fw2UxQsB10qetWKELnyebzOpCOlJIEIQkUf/Z"/>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4" name="Picture 2" descr="http://t2.gstatic.com/images?q=tbn:ANd9GcT4ug1e2-wUuZ6JVUxBSNnocHBhUD_iDuTsDZ1CeVEc9adgUXPAAmcEc2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03" y="1163346"/>
            <a:ext cx="2372536" cy="188724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058166" y="3156467"/>
            <a:ext cx="1872209" cy="369332"/>
          </a:xfrm>
          <a:prstGeom prst="rect">
            <a:avLst/>
          </a:prstGeom>
          <a:noFill/>
        </p:spPr>
        <p:txBody>
          <a:bodyPr wrap="square" rtlCol="0">
            <a:spAutoFit/>
          </a:bodyPr>
          <a:lstStyle/>
          <a:p>
            <a:pPr algn="ctr"/>
            <a:r>
              <a:rPr lang="en-GB" b="1" dirty="0"/>
              <a:t>Profiteroles</a:t>
            </a:r>
          </a:p>
        </p:txBody>
      </p:sp>
      <p:pic>
        <p:nvPicPr>
          <p:cNvPr id="26" name="Picture 2" descr="http://farm5.static.flickr.com/4024/4212194869_3e492fd9a7.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42397" y="1183766"/>
            <a:ext cx="2523519" cy="188724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673398" y="3216706"/>
            <a:ext cx="2232247" cy="369332"/>
          </a:xfrm>
          <a:prstGeom prst="rect">
            <a:avLst/>
          </a:prstGeom>
          <a:noFill/>
        </p:spPr>
        <p:txBody>
          <a:bodyPr wrap="square" rtlCol="0">
            <a:spAutoFit/>
          </a:bodyPr>
          <a:lstStyle/>
          <a:p>
            <a:pPr algn="ctr"/>
            <a:r>
              <a:rPr lang="en-GB" b="1" dirty="0"/>
              <a:t>Mince Pies</a:t>
            </a:r>
          </a:p>
        </p:txBody>
      </p:sp>
      <p:pic>
        <p:nvPicPr>
          <p:cNvPr id="28" name="Picture 10" descr="http://www.clawson.co.uk/images/recipes/55.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799899" y="3664344"/>
            <a:ext cx="1877599" cy="143615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930375" y="5093875"/>
            <a:ext cx="1877599" cy="369332"/>
          </a:xfrm>
          <a:prstGeom prst="rect">
            <a:avLst/>
          </a:prstGeom>
          <a:noFill/>
        </p:spPr>
        <p:txBody>
          <a:bodyPr wrap="square" rtlCol="0">
            <a:spAutoFit/>
          </a:bodyPr>
          <a:lstStyle/>
          <a:p>
            <a:pPr algn="ctr"/>
            <a:r>
              <a:rPr lang="en-GB" b="1" dirty="0"/>
              <a:t>Wontons</a:t>
            </a:r>
          </a:p>
        </p:txBody>
      </p:sp>
      <p:pic>
        <p:nvPicPr>
          <p:cNvPr id="30" name="Picture 4" descr="http://t1.gstatic.com/images?q=tbn:ANd9GcTxMtK6Phxd5FuGQ0Og6XpGgp9IijOpcjhK-N3k83VuR6zVn2c64vHYDM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0968" y="3787201"/>
            <a:ext cx="2551784" cy="151216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988060" y="5411809"/>
            <a:ext cx="1877599" cy="369332"/>
          </a:xfrm>
          <a:prstGeom prst="rect">
            <a:avLst/>
          </a:prstGeom>
          <a:noFill/>
        </p:spPr>
        <p:txBody>
          <a:bodyPr wrap="square" rtlCol="0">
            <a:spAutoFit/>
          </a:bodyPr>
          <a:lstStyle/>
          <a:p>
            <a:pPr algn="ctr"/>
            <a:r>
              <a:rPr lang="en-GB" b="1" dirty="0"/>
              <a:t>Pasty</a:t>
            </a:r>
          </a:p>
        </p:txBody>
      </p:sp>
      <p:pic>
        <p:nvPicPr>
          <p:cNvPr id="32" name="Picture 6" descr="http://t0.gstatic.com/images?q=tbn:ANd9GcTZ2nsa8FaSJykdxvrTxQIvzNC7DCbYjm6bYGrwGKRMn9dsxtsgeUSH5xS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0052" y="1183766"/>
            <a:ext cx="2009992" cy="188724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699026" y="3102923"/>
            <a:ext cx="2009992" cy="369332"/>
          </a:xfrm>
          <a:prstGeom prst="rect">
            <a:avLst/>
          </a:prstGeom>
          <a:noFill/>
        </p:spPr>
        <p:txBody>
          <a:bodyPr wrap="square" rtlCol="0">
            <a:spAutoFit/>
          </a:bodyPr>
          <a:lstStyle/>
          <a:p>
            <a:pPr algn="ctr"/>
            <a:r>
              <a:rPr lang="en-GB" b="1" dirty="0"/>
              <a:t>Apple Turnover</a:t>
            </a:r>
          </a:p>
        </p:txBody>
      </p:sp>
      <p:sp>
        <p:nvSpPr>
          <p:cNvPr id="34" name="Rectangle: Rounded Corners 33">
            <a:extLst>
              <a:ext uri="{FF2B5EF4-FFF2-40B4-BE49-F238E27FC236}">
                <a16:creationId xmlns="" xmlns:a16="http://schemas.microsoft.com/office/drawing/2014/main" id="{56B442D5-3430-4CB1-A766-D899B88B23A1}"/>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Tree>
    <p:extLst>
      <p:ext uri="{BB962C8B-B14F-4D97-AF65-F5344CB8AC3E}">
        <p14:creationId xmlns:p14="http://schemas.microsoft.com/office/powerpoint/2010/main" val="397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1"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82982" y="-5918"/>
            <a:ext cx="8642350" cy="54721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spcAft>
                <a:spcPts val="1800"/>
              </a:spcAft>
              <a:buFont typeface="Arial" panose="020B0604020202020204" pitchFamily="34" charset="0"/>
              <a:buNone/>
            </a:pPr>
            <a:r>
              <a:rPr lang="en-GB" sz="2800" b="1" dirty="0"/>
              <a:t>Cut and Paste</a:t>
            </a:r>
          </a:p>
          <a:p>
            <a:pPr marL="0" indent="0" algn="ctr">
              <a:spcAft>
                <a:spcPts val="1800"/>
              </a:spcAft>
              <a:buFont typeface="Arial" panose="020B0604020202020204" pitchFamily="34" charset="0"/>
              <a:buNone/>
            </a:pPr>
            <a:r>
              <a:rPr lang="en-GB" sz="2800" b="1" dirty="0"/>
              <a:t>Match the Pictures to their pastry</a:t>
            </a:r>
          </a:p>
        </p:txBody>
      </p:sp>
      <p:pic>
        <p:nvPicPr>
          <p:cNvPr id="1046" name="Picture 22" descr="Image result for choux pastry">
            <a:extLst>
              <a:ext uri="{FF2B5EF4-FFF2-40B4-BE49-F238E27FC236}">
                <a16:creationId xmlns="" xmlns:a16="http://schemas.microsoft.com/office/drawing/2014/main" id="{3A54B381-5F25-4AC0-8A78-B70FE5A04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117" y="4711064"/>
            <a:ext cx="3362966" cy="21619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3">
            <a:extLst>
              <a:ext uri="{FF2B5EF4-FFF2-40B4-BE49-F238E27FC236}">
                <a16:creationId xmlns="" xmlns:a16="http://schemas.microsoft.com/office/drawing/2014/main" id="{56B442D5-3430-4CB1-A766-D899B88B23A1}"/>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 Task </a:t>
            </a:r>
          </a:p>
        </p:txBody>
      </p:sp>
      <p:pic>
        <p:nvPicPr>
          <p:cNvPr id="1026" name="Picture 2" descr="Image result for puff pastry foods">
            <a:extLst>
              <a:ext uri="{FF2B5EF4-FFF2-40B4-BE49-F238E27FC236}">
                <a16:creationId xmlns="" xmlns:a16="http://schemas.microsoft.com/office/drawing/2014/main" id="{E57B78CA-A37B-421D-99A5-D6EC38F14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 y="1578665"/>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uff pastry foods">
            <a:extLst>
              <a:ext uri="{FF2B5EF4-FFF2-40B4-BE49-F238E27FC236}">
                <a16:creationId xmlns="" xmlns:a16="http://schemas.microsoft.com/office/drawing/2014/main" id="{C65A4683-069E-4B50-A072-FF5BBA5DF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132" y="4800601"/>
            <a:ext cx="2708909"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ilo pastry foods">
            <a:extLst>
              <a:ext uri="{FF2B5EF4-FFF2-40B4-BE49-F238E27FC236}">
                <a16:creationId xmlns="" xmlns:a16="http://schemas.microsoft.com/office/drawing/2014/main" id="{46CB7924-E807-49B4-BDC6-0E01EF574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3148" y="1578665"/>
            <a:ext cx="2451948" cy="19880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ilo pastry foods">
            <a:extLst>
              <a:ext uri="{FF2B5EF4-FFF2-40B4-BE49-F238E27FC236}">
                <a16:creationId xmlns="" xmlns:a16="http://schemas.microsoft.com/office/drawing/2014/main" id="{16AB3A9D-5F21-4938-A726-15ED38355B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919" y="1578664"/>
            <a:ext cx="3017519"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uff pastry foods">
            <a:extLst>
              <a:ext uri="{FF2B5EF4-FFF2-40B4-BE49-F238E27FC236}">
                <a16:creationId xmlns="" xmlns:a16="http://schemas.microsoft.com/office/drawing/2014/main" id="{35F57CAE-2653-427B-B404-A6659D05D1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107" y="1578663"/>
            <a:ext cx="256222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ilo pastry foods">
            <a:extLst>
              <a:ext uri="{FF2B5EF4-FFF2-40B4-BE49-F238E27FC236}">
                <a16:creationId xmlns="" xmlns:a16="http://schemas.microsoft.com/office/drawing/2014/main" id="{3804DAC6-55C4-4F45-9D1A-FEB2F4968D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2745" y="4785629"/>
            <a:ext cx="2114881" cy="20689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hort crust pastry foods">
            <a:extLst>
              <a:ext uri="{FF2B5EF4-FFF2-40B4-BE49-F238E27FC236}">
                <a16:creationId xmlns="" xmlns:a16="http://schemas.microsoft.com/office/drawing/2014/main" id="{245CB09B-8690-46C0-8D10-D17CB582EF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0186" y="1582774"/>
            <a:ext cx="2022075" cy="20680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choux pastry">
            <a:extLst>
              <a:ext uri="{FF2B5EF4-FFF2-40B4-BE49-F238E27FC236}">
                <a16:creationId xmlns="" xmlns:a16="http://schemas.microsoft.com/office/drawing/2014/main" id="{5258AD73-18E3-4179-AECD-8AAF892B6D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53" y="1572477"/>
            <a:ext cx="1368822" cy="205323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choux pastry swan">
            <a:extLst>
              <a:ext uri="{FF2B5EF4-FFF2-40B4-BE49-F238E27FC236}">
                <a16:creationId xmlns="" xmlns:a16="http://schemas.microsoft.com/office/drawing/2014/main" id="{01180665-B9E1-49DF-8155-CB222CA5F9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108" y="4807271"/>
            <a:ext cx="3158951" cy="20507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hort crust pastry foods">
            <a:extLst>
              <a:ext uri="{FF2B5EF4-FFF2-40B4-BE49-F238E27FC236}">
                <a16:creationId xmlns="" xmlns:a16="http://schemas.microsoft.com/office/drawing/2014/main" id="{ADD6325E-5BB9-4B33-8486-249292D453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7978" y="4807271"/>
            <a:ext cx="3041915" cy="205072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bakewell tasrt">
            <a:extLst>
              <a:ext uri="{FF2B5EF4-FFF2-40B4-BE49-F238E27FC236}">
                <a16:creationId xmlns="" xmlns:a16="http://schemas.microsoft.com/office/drawing/2014/main" id="{84608BDA-DD7D-44E0-93A3-76F1352727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53" y="4785629"/>
            <a:ext cx="2114881" cy="207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5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482982" y="-5918"/>
            <a:ext cx="8642350" cy="54721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spcAft>
                <a:spcPts val="1800"/>
              </a:spcAft>
              <a:buFont typeface="Arial" panose="020B0604020202020204" pitchFamily="34" charset="0"/>
              <a:buNone/>
            </a:pPr>
            <a:r>
              <a:rPr lang="en-GB" sz="2800" b="1" dirty="0"/>
              <a:t>Raising agents </a:t>
            </a:r>
          </a:p>
          <a:p>
            <a:pPr marL="514350" indent="-514350">
              <a:spcAft>
                <a:spcPts val="1800"/>
              </a:spcAft>
              <a:buFont typeface="+mj-lt"/>
              <a:buAutoNum type="arabicPeriod"/>
            </a:pPr>
            <a:r>
              <a:rPr lang="en-GB" sz="2800" b="1" dirty="0"/>
              <a:t>Self raising flour has what chemical raising agent in?</a:t>
            </a:r>
          </a:p>
          <a:p>
            <a:pPr marL="514350" indent="-514350">
              <a:spcAft>
                <a:spcPts val="1800"/>
              </a:spcAft>
              <a:buFont typeface="+mj-lt"/>
              <a:buAutoNum type="arabicPeriod"/>
            </a:pPr>
            <a:r>
              <a:rPr lang="en-GB" sz="2800" b="1" dirty="0"/>
              <a:t>Name a biological raising agent?</a:t>
            </a:r>
          </a:p>
          <a:p>
            <a:pPr marL="514350" indent="-514350">
              <a:spcAft>
                <a:spcPts val="1800"/>
              </a:spcAft>
              <a:buFont typeface="+mj-lt"/>
              <a:buAutoNum type="arabicPeriod"/>
            </a:pPr>
            <a:r>
              <a:rPr lang="en-GB" sz="2800" b="1" dirty="0"/>
              <a:t> What chemical raising agent is appropriate for gingerbread?</a:t>
            </a:r>
          </a:p>
          <a:p>
            <a:pPr marL="0" indent="0">
              <a:spcAft>
                <a:spcPts val="1800"/>
              </a:spcAft>
              <a:buNone/>
            </a:pPr>
            <a:endParaRPr lang="en-GB" sz="2800" b="1" dirty="0"/>
          </a:p>
        </p:txBody>
      </p:sp>
      <p:sp>
        <p:nvSpPr>
          <p:cNvPr id="3" name="Rectangle: Rounded Corners 33">
            <a:extLst>
              <a:ext uri="{FF2B5EF4-FFF2-40B4-BE49-F238E27FC236}">
                <a16:creationId xmlns="" xmlns:a16="http://schemas.microsoft.com/office/drawing/2014/main" id="{56B442D5-3430-4CB1-A766-D899B88B23A1}"/>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spTree>
    <p:extLst>
      <p:ext uri="{BB962C8B-B14F-4D97-AF65-F5344CB8AC3E}">
        <p14:creationId xmlns:p14="http://schemas.microsoft.com/office/powerpoint/2010/main" val="792430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992533" cy="523220"/>
          </a:xfrm>
          <a:prstGeom prst="rect">
            <a:avLst/>
          </a:prstGeom>
          <a:noFill/>
        </p:spPr>
        <p:txBody>
          <a:bodyPr wrap="none" rtlCol="0">
            <a:spAutoFit/>
          </a:bodyPr>
          <a:lstStyle/>
          <a:p>
            <a:r>
              <a:rPr lang="en-GB" sz="2800" dirty="0"/>
              <a:t>Lesson four </a:t>
            </a:r>
          </a:p>
        </p:txBody>
      </p:sp>
    </p:spTree>
    <p:extLst>
      <p:ext uri="{BB962C8B-B14F-4D97-AF65-F5344CB8AC3E}">
        <p14:creationId xmlns:p14="http://schemas.microsoft.com/office/powerpoint/2010/main" val="3664127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66824252"/>
              </p:ext>
            </p:extLst>
          </p:nvPr>
        </p:nvGraphicFramePr>
        <p:xfrm>
          <a:off x="291547" y="243167"/>
          <a:ext cx="11648660" cy="5731148"/>
        </p:xfrm>
        <a:graphic>
          <a:graphicData uri="http://schemas.openxmlformats.org/drawingml/2006/table">
            <a:tbl>
              <a:tblPr firstRow="1" bandRow="1">
                <a:tableStyleId>{5940675A-B579-460E-94D1-54222C63F5DA}</a:tableStyleId>
              </a:tblPr>
              <a:tblGrid>
                <a:gridCol w="5824330">
                  <a:extLst>
                    <a:ext uri="{9D8B030D-6E8A-4147-A177-3AD203B41FA5}">
                      <a16:colId xmlns="" xmlns:a16="http://schemas.microsoft.com/office/drawing/2014/main" val="20000"/>
                    </a:ext>
                  </a:extLst>
                </a:gridCol>
                <a:gridCol w="5824330">
                  <a:extLst>
                    <a:ext uri="{9D8B030D-6E8A-4147-A177-3AD203B41FA5}">
                      <a16:colId xmlns="" xmlns:a16="http://schemas.microsoft.com/office/drawing/2014/main" val="20001"/>
                    </a:ext>
                  </a:extLst>
                </a:gridCol>
              </a:tblGrid>
              <a:tr h="2865574">
                <a:tc>
                  <a:txBody>
                    <a:bodyPr/>
                    <a:lstStyle/>
                    <a:p>
                      <a:r>
                        <a:rPr lang="en-GB" dirty="0"/>
                        <a:t>1.  Name 5 </a:t>
                      </a:r>
                      <a:r>
                        <a:rPr lang="en-GB" dirty="0">
                          <a:solidFill>
                            <a:srgbClr val="FF0000"/>
                          </a:solidFill>
                        </a:rPr>
                        <a:t>Sensory</a:t>
                      </a:r>
                      <a:r>
                        <a:rPr lang="en-GB" dirty="0"/>
                        <a:t> Words to describe this product?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dirty="0"/>
                        <a:t>2.  What is the </a:t>
                      </a:r>
                      <a:r>
                        <a:rPr lang="en-GB" dirty="0">
                          <a:solidFill>
                            <a:srgbClr val="FF0000"/>
                          </a:solidFill>
                        </a:rPr>
                        <a:t>method</a:t>
                      </a:r>
                      <a:r>
                        <a:rPr lang="en-GB" dirty="0"/>
                        <a:t> called when you mix butter and sugar together with a spoon?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865574">
                <a:tc>
                  <a:txBody>
                    <a:bodyPr/>
                    <a:lstStyle/>
                    <a:p>
                      <a:r>
                        <a:rPr lang="en-GB" dirty="0"/>
                        <a:t>3.  Name </a:t>
                      </a:r>
                      <a:r>
                        <a:rPr lang="en-GB" dirty="0">
                          <a:solidFill>
                            <a:srgbClr val="FF0000"/>
                          </a:solidFill>
                        </a:rPr>
                        <a:t>two</a:t>
                      </a:r>
                      <a:r>
                        <a:rPr lang="en-GB" dirty="0"/>
                        <a:t> ingredients you can to this product to add colour and flavour.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dirty="0"/>
                        <a:t>4. </a:t>
                      </a:r>
                    </a:p>
                    <a:p>
                      <a:r>
                        <a:rPr lang="en-GB" dirty="0"/>
                        <a:t>What is your </a:t>
                      </a:r>
                      <a:r>
                        <a:rPr lang="en-GB" dirty="0">
                          <a:solidFill>
                            <a:srgbClr val="FF0000"/>
                          </a:solidFill>
                        </a:rPr>
                        <a:t>favourite biscuit or cookie</a:t>
                      </a:r>
                      <a:r>
                        <a:rPr lang="en-GB" dirty="0"/>
                        <a:t>?</a:t>
                      </a:r>
                    </a:p>
                    <a:p>
                      <a:r>
                        <a:rPr lang="en-GB" dirty="0"/>
                        <a:t>Where is from? </a:t>
                      </a:r>
                    </a:p>
                    <a:p>
                      <a:r>
                        <a:rPr lang="en-GB" dirty="0"/>
                        <a:t>How many do you get in a pack? </a:t>
                      </a:r>
                    </a:p>
                    <a:p>
                      <a:r>
                        <a:rPr lang="en-GB" dirty="0"/>
                        <a:t>How much are they? </a:t>
                      </a:r>
                    </a:p>
                    <a:p>
                      <a:r>
                        <a:rPr lang="en-GB" dirty="0"/>
                        <a:t>Do you know what ingredients are in their?</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6" name="TextBox 5">
            <a:extLst>
              <a:ext uri="{FF2B5EF4-FFF2-40B4-BE49-F238E27FC236}">
                <a16:creationId xmlns="" xmlns:a16="http://schemas.microsoft.com/office/drawing/2014/main" id="{E1DFF648-8315-4967-9910-AA3600A3EC17}"/>
              </a:ext>
            </a:extLst>
          </p:cNvPr>
          <p:cNvSpPr txBox="1"/>
          <p:nvPr/>
        </p:nvSpPr>
        <p:spPr>
          <a:xfrm>
            <a:off x="291547" y="6254755"/>
            <a:ext cx="11648660" cy="461665"/>
          </a:xfrm>
          <a:prstGeom prst="rect">
            <a:avLst/>
          </a:prstGeom>
          <a:ln w="47625">
            <a:prstDash val="lgDash"/>
            <a:extLst>
              <a:ext uri="{C807C97D-BFC1-408E-A445-0C87EB9F89A2}">
                <ask:lineSketchStyleProps xmlns:ask="http://schemas.microsoft.com/office/drawing/2018/sketchyshapes" xmlns="" sd="1219033472">
                  <a:custGeom>
                    <a:avLst/>
                    <a:gdLst>
                      <a:gd name="connsiteX0" fmla="*/ 0 w 5861154"/>
                      <a:gd name="connsiteY0" fmla="*/ 0 h 534935"/>
                      <a:gd name="connsiteX1" fmla="*/ 586115 w 5861154"/>
                      <a:gd name="connsiteY1" fmla="*/ 0 h 534935"/>
                      <a:gd name="connsiteX2" fmla="*/ 1172231 w 5861154"/>
                      <a:gd name="connsiteY2" fmla="*/ 0 h 534935"/>
                      <a:gd name="connsiteX3" fmla="*/ 1758346 w 5861154"/>
                      <a:gd name="connsiteY3" fmla="*/ 0 h 534935"/>
                      <a:gd name="connsiteX4" fmla="*/ 2461685 w 5861154"/>
                      <a:gd name="connsiteY4" fmla="*/ 0 h 534935"/>
                      <a:gd name="connsiteX5" fmla="*/ 3106412 w 5861154"/>
                      <a:gd name="connsiteY5" fmla="*/ 0 h 534935"/>
                      <a:gd name="connsiteX6" fmla="*/ 3516692 w 5861154"/>
                      <a:gd name="connsiteY6" fmla="*/ 0 h 534935"/>
                      <a:gd name="connsiteX7" fmla="*/ 4044196 w 5861154"/>
                      <a:gd name="connsiteY7" fmla="*/ 0 h 534935"/>
                      <a:gd name="connsiteX8" fmla="*/ 4747535 w 5861154"/>
                      <a:gd name="connsiteY8" fmla="*/ 0 h 534935"/>
                      <a:gd name="connsiteX9" fmla="*/ 5333650 w 5861154"/>
                      <a:gd name="connsiteY9" fmla="*/ 0 h 534935"/>
                      <a:gd name="connsiteX10" fmla="*/ 5861154 w 5861154"/>
                      <a:gd name="connsiteY10" fmla="*/ 0 h 534935"/>
                      <a:gd name="connsiteX11" fmla="*/ 5861154 w 5861154"/>
                      <a:gd name="connsiteY11" fmla="*/ 534935 h 534935"/>
                      <a:gd name="connsiteX12" fmla="*/ 5392262 w 5861154"/>
                      <a:gd name="connsiteY12" fmla="*/ 534935 h 534935"/>
                      <a:gd name="connsiteX13" fmla="*/ 4688923 w 5861154"/>
                      <a:gd name="connsiteY13" fmla="*/ 534935 h 534935"/>
                      <a:gd name="connsiteX14" fmla="*/ 4220031 w 5861154"/>
                      <a:gd name="connsiteY14" fmla="*/ 534935 h 534935"/>
                      <a:gd name="connsiteX15" fmla="*/ 3809750 w 5861154"/>
                      <a:gd name="connsiteY15" fmla="*/ 534935 h 534935"/>
                      <a:gd name="connsiteX16" fmla="*/ 3399469 w 5861154"/>
                      <a:gd name="connsiteY16" fmla="*/ 534935 h 534935"/>
                      <a:gd name="connsiteX17" fmla="*/ 2754742 w 5861154"/>
                      <a:gd name="connsiteY17" fmla="*/ 534935 h 534935"/>
                      <a:gd name="connsiteX18" fmla="*/ 2344462 w 5861154"/>
                      <a:gd name="connsiteY18" fmla="*/ 534935 h 534935"/>
                      <a:gd name="connsiteX19" fmla="*/ 1758346 w 5861154"/>
                      <a:gd name="connsiteY19" fmla="*/ 534935 h 534935"/>
                      <a:gd name="connsiteX20" fmla="*/ 1289454 w 5861154"/>
                      <a:gd name="connsiteY20" fmla="*/ 534935 h 534935"/>
                      <a:gd name="connsiteX21" fmla="*/ 703338 w 5861154"/>
                      <a:gd name="connsiteY21" fmla="*/ 534935 h 534935"/>
                      <a:gd name="connsiteX22" fmla="*/ 0 w 5861154"/>
                      <a:gd name="connsiteY22" fmla="*/ 534935 h 534935"/>
                      <a:gd name="connsiteX23" fmla="*/ 0 w 5861154"/>
                      <a:gd name="connsiteY23" fmla="*/ 0 h 53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61154" h="534935" fill="none" extrusionOk="0">
                        <a:moveTo>
                          <a:pt x="0" y="0"/>
                        </a:moveTo>
                        <a:cubicBezTo>
                          <a:pt x="141372" y="-27973"/>
                          <a:pt x="361935" y="28565"/>
                          <a:pt x="586115" y="0"/>
                        </a:cubicBezTo>
                        <a:cubicBezTo>
                          <a:pt x="810295" y="-28565"/>
                          <a:pt x="977926" y="51757"/>
                          <a:pt x="1172231" y="0"/>
                        </a:cubicBezTo>
                        <a:cubicBezTo>
                          <a:pt x="1366536" y="-51757"/>
                          <a:pt x="1611232" y="27217"/>
                          <a:pt x="1758346" y="0"/>
                        </a:cubicBezTo>
                        <a:cubicBezTo>
                          <a:pt x="1905460" y="-27217"/>
                          <a:pt x="2234623" y="59669"/>
                          <a:pt x="2461685" y="0"/>
                        </a:cubicBezTo>
                        <a:cubicBezTo>
                          <a:pt x="2688747" y="-59669"/>
                          <a:pt x="2824828" y="24026"/>
                          <a:pt x="3106412" y="0"/>
                        </a:cubicBezTo>
                        <a:cubicBezTo>
                          <a:pt x="3387996" y="-24026"/>
                          <a:pt x="3411690" y="16364"/>
                          <a:pt x="3516692" y="0"/>
                        </a:cubicBezTo>
                        <a:cubicBezTo>
                          <a:pt x="3621694" y="-16364"/>
                          <a:pt x="3859844" y="40843"/>
                          <a:pt x="4044196" y="0"/>
                        </a:cubicBezTo>
                        <a:cubicBezTo>
                          <a:pt x="4228548" y="-40843"/>
                          <a:pt x="4506155" y="68127"/>
                          <a:pt x="4747535" y="0"/>
                        </a:cubicBezTo>
                        <a:cubicBezTo>
                          <a:pt x="4988915" y="-68127"/>
                          <a:pt x="5191432" y="46491"/>
                          <a:pt x="5333650" y="0"/>
                        </a:cubicBezTo>
                        <a:cubicBezTo>
                          <a:pt x="5475869" y="-46491"/>
                          <a:pt x="5612046" y="20980"/>
                          <a:pt x="5861154" y="0"/>
                        </a:cubicBezTo>
                        <a:cubicBezTo>
                          <a:pt x="5870026" y="219859"/>
                          <a:pt x="5845536" y="287804"/>
                          <a:pt x="5861154" y="534935"/>
                        </a:cubicBezTo>
                        <a:cubicBezTo>
                          <a:pt x="5694611" y="585393"/>
                          <a:pt x="5586710" y="494246"/>
                          <a:pt x="5392262" y="534935"/>
                        </a:cubicBezTo>
                        <a:cubicBezTo>
                          <a:pt x="5197814" y="575624"/>
                          <a:pt x="5017500" y="452951"/>
                          <a:pt x="4688923" y="534935"/>
                        </a:cubicBezTo>
                        <a:cubicBezTo>
                          <a:pt x="4360346" y="616919"/>
                          <a:pt x="4386019" y="512704"/>
                          <a:pt x="4220031" y="534935"/>
                        </a:cubicBezTo>
                        <a:cubicBezTo>
                          <a:pt x="4054043" y="557166"/>
                          <a:pt x="3907947" y="490075"/>
                          <a:pt x="3809750" y="534935"/>
                        </a:cubicBezTo>
                        <a:cubicBezTo>
                          <a:pt x="3711553" y="579795"/>
                          <a:pt x="3546499" y="502933"/>
                          <a:pt x="3399469" y="534935"/>
                        </a:cubicBezTo>
                        <a:cubicBezTo>
                          <a:pt x="3252439" y="566937"/>
                          <a:pt x="3051804" y="486034"/>
                          <a:pt x="2754742" y="534935"/>
                        </a:cubicBezTo>
                        <a:cubicBezTo>
                          <a:pt x="2457680" y="583836"/>
                          <a:pt x="2488329" y="486645"/>
                          <a:pt x="2344462" y="534935"/>
                        </a:cubicBezTo>
                        <a:cubicBezTo>
                          <a:pt x="2200595" y="583225"/>
                          <a:pt x="1950793" y="479165"/>
                          <a:pt x="1758346" y="534935"/>
                        </a:cubicBezTo>
                        <a:cubicBezTo>
                          <a:pt x="1565899" y="590705"/>
                          <a:pt x="1497024" y="507129"/>
                          <a:pt x="1289454" y="534935"/>
                        </a:cubicBezTo>
                        <a:cubicBezTo>
                          <a:pt x="1081884" y="562741"/>
                          <a:pt x="926087" y="469831"/>
                          <a:pt x="703338" y="534935"/>
                        </a:cubicBezTo>
                        <a:cubicBezTo>
                          <a:pt x="480589" y="600039"/>
                          <a:pt x="202105" y="497990"/>
                          <a:pt x="0" y="534935"/>
                        </a:cubicBezTo>
                        <a:cubicBezTo>
                          <a:pt x="-1227" y="336576"/>
                          <a:pt x="27156" y="212255"/>
                          <a:pt x="0" y="0"/>
                        </a:cubicBezTo>
                        <a:close/>
                      </a:path>
                      <a:path w="5861154" h="534935" stroke="0" extrusionOk="0">
                        <a:moveTo>
                          <a:pt x="0" y="0"/>
                        </a:moveTo>
                        <a:cubicBezTo>
                          <a:pt x="193801" y="-19927"/>
                          <a:pt x="322767" y="24285"/>
                          <a:pt x="527504" y="0"/>
                        </a:cubicBezTo>
                        <a:cubicBezTo>
                          <a:pt x="732241" y="-24285"/>
                          <a:pt x="762961" y="44726"/>
                          <a:pt x="937785" y="0"/>
                        </a:cubicBezTo>
                        <a:cubicBezTo>
                          <a:pt x="1112609" y="-44726"/>
                          <a:pt x="1393444" y="32296"/>
                          <a:pt x="1641123" y="0"/>
                        </a:cubicBezTo>
                        <a:cubicBezTo>
                          <a:pt x="1888802" y="-32296"/>
                          <a:pt x="1923918" y="55332"/>
                          <a:pt x="2168627" y="0"/>
                        </a:cubicBezTo>
                        <a:cubicBezTo>
                          <a:pt x="2413336" y="-55332"/>
                          <a:pt x="2450200" y="15797"/>
                          <a:pt x="2696131" y="0"/>
                        </a:cubicBezTo>
                        <a:cubicBezTo>
                          <a:pt x="2942062" y="-15797"/>
                          <a:pt x="3049230" y="37367"/>
                          <a:pt x="3399469" y="0"/>
                        </a:cubicBezTo>
                        <a:cubicBezTo>
                          <a:pt x="3749708" y="-37367"/>
                          <a:pt x="3739713" y="35065"/>
                          <a:pt x="3868362" y="0"/>
                        </a:cubicBezTo>
                        <a:cubicBezTo>
                          <a:pt x="3997011" y="-35065"/>
                          <a:pt x="4411363" y="57584"/>
                          <a:pt x="4571700" y="0"/>
                        </a:cubicBezTo>
                        <a:cubicBezTo>
                          <a:pt x="4732037" y="-57584"/>
                          <a:pt x="5078083" y="73980"/>
                          <a:pt x="5275039" y="0"/>
                        </a:cubicBezTo>
                        <a:cubicBezTo>
                          <a:pt x="5471995" y="-73980"/>
                          <a:pt x="5701344" y="27143"/>
                          <a:pt x="5861154" y="0"/>
                        </a:cubicBezTo>
                        <a:cubicBezTo>
                          <a:pt x="5914841" y="128864"/>
                          <a:pt x="5838670" y="427409"/>
                          <a:pt x="5861154" y="534935"/>
                        </a:cubicBezTo>
                        <a:cubicBezTo>
                          <a:pt x="5603089" y="570183"/>
                          <a:pt x="5503600" y="501127"/>
                          <a:pt x="5216427" y="534935"/>
                        </a:cubicBezTo>
                        <a:cubicBezTo>
                          <a:pt x="4929254" y="568743"/>
                          <a:pt x="4749953" y="493655"/>
                          <a:pt x="4513089" y="534935"/>
                        </a:cubicBezTo>
                        <a:cubicBezTo>
                          <a:pt x="4276225" y="576215"/>
                          <a:pt x="4100266" y="499085"/>
                          <a:pt x="3809750" y="534935"/>
                        </a:cubicBezTo>
                        <a:cubicBezTo>
                          <a:pt x="3519234" y="570785"/>
                          <a:pt x="3523497" y="488683"/>
                          <a:pt x="3340858" y="534935"/>
                        </a:cubicBezTo>
                        <a:cubicBezTo>
                          <a:pt x="3158219" y="581187"/>
                          <a:pt x="2907946" y="502288"/>
                          <a:pt x="2754742" y="534935"/>
                        </a:cubicBezTo>
                        <a:cubicBezTo>
                          <a:pt x="2601538" y="567582"/>
                          <a:pt x="2240487" y="475664"/>
                          <a:pt x="2051404" y="534935"/>
                        </a:cubicBezTo>
                        <a:cubicBezTo>
                          <a:pt x="1862321" y="594206"/>
                          <a:pt x="1613385" y="470275"/>
                          <a:pt x="1465289" y="534935"/>
                        </a:cubicBezTo>
                        <a:cubicBezTo>
                          <a:pt x="1317193" y="599595"/>
                          <a:pt x="1255588" y="504446"/>
                          <a:pt x="1055008" y="534935"/>
                        </a:cubicBezTo>
                        <a:cubicBezTo>
                          <a:pt x="854428" y="565424"/>
                          <a:pt x="700744" y="508625"/>
                          <a:pt x="586115" y="534935"/>
                        </a:cubicBezTo>
                        <a:cubicBezTo>
                          <a:pt x="471486" y="561245"/>
                          <a:pt x="137904" y="477910"/>
                          <a:pt x="0" y="534935"/>
                        </a:cubicBezTo>
                        <a:cubicBezTo>
                          <a:pt x="-39153" y="275437"/>
                          <a:pt x="47687" y="173152"/>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dirty="0"/>
              <a:t>Challenge 1 – what is coagulation?</a:t>
            </a:r>
          </a:p>
        </p:txBody>
      </p:sp>
      <p:pic>
        <p:nvPicPr>
          <p:cNvPr id="3" name="Picture 2" descr="A slice of cake on a plate&#10;&#10;Description automatically generated">
            <a:extLst>
              <a:ext uri="{FF2B5EF4-FFF2-40B4-BE49-F238E27FC236}">
                <a16:creationId xmlns="" xmlns:a16="http://schemas.microsoft.com/office/drawing/2014/main" id="{F9CB1677-72D4-4D1D-98D9-021E629276A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50504" y="637209"/>
            <a:ext cx="3268317" cy="2178878"/>
          </a:xfrm>
          <a:prstGeom prst="rect">
            <a:avLst/>
          </a:prstGeom>
        </p:spPr>
      </p:pic>
      <p:pic>
        <p:nvPicPr>
          <p:cNvPr id="7" name="Picture 6" descr="A bunch of food sitting on a grill&#10;&#10;Description automatically generated">
            <a:extLst>
              <a:ext uri="{FF2B5EF4-FFF2-40B4-BE49-F238E27FC236}">
                <a16:creationId xmlns="" xmlns:a16="http://schemas.microsoft.com/office/drawing/2014/main" id="{42375261-02A5-4EBF-B201-89A395477FA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2826995" y="3054611"/>
            <a:ext cx="2182516" cy="3268317"/>
          </a:xfrm>
          <a:prstGeom prst="rect">
            <a:avLst/>
          </a:prstGeom>
        </p:spPr>
      </p:pic>
      <p:pic>
        <p:nvPicPr>
          <p:cNvPr id="9" name="Picture 8" descr="A person cooking food in a bowl&#10;&#10;Description automatically generated">
            <a:extLst>
              <a:ext uri="{FF2B5EF4-FFF2-40B4-BE49-F238E27FC236}">
                <a16:creationId xmlns="" xmlns:a16="http://schemas.microsoft.com/office/drawing/2014/main" id="{E8FFB20E-49A5-43C5-BC98-419C10A70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180" y="883685"/>
            <a:ext cx="2976767" cy="1937087"/>
          </a:xfrm>
          <a:prstGeom prst="rect">
            <a:avLst/>
          </a:prstGeom>
        </p:spPr>
      </p:pic>
      <p:sp>
        <p:nvSpPr>
          <p:cNvPr id="10" name="Rectangle: Rounded Corners 1">
            <a:extLst>
              <a:ext uri="{FF2B5EF4-FFF2-40B4-BE49-F238E27FC236}">
                <a16:creationId xmlns="" xmlns:a16="http://schemas.microsoft.com/office/drawing/2014/main" id="{D3CBF575-6518-4AF0-B88E-5ABE39949BD2}"/>
              </a:ext>
            </a:extLst>
          </p:cNvPr>
          <p:cNvSpPr/>
          <p:nvPr/>
        </p:nvSpPr>
        <p:spPr>
          <a:xfrm>
            <a:off x="11436626" y="0"/>
            <a:ext cx="755369" cy="50048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Do Now</a:t>
            </a:r>
          </a:p>
        </p:txBody>
      </p:sp>
    </p:spTree>
    <p:extLst>
      <p:ext uri="{BB962C8B-B14F-4D97-AF65-F5344CB8AC3E}">
        <p14:creationId xmlns:p14="http://schemas.microsoft.com/office/powerpoint/2010/main" val="259323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4519"/>
            <a:ext cx="12191999" cy="1049235"/>
          </a:xfrm>
        </p:spPr>
        <p:txBody>
          <a:bodyPr>
            <a:noAutofit/>
          </a:bodyPr>
          <a:lstStyle/>
          <a:p>
            <a:pPr algn="ctr"/>
            <a:r>
              <a:rPr lang="en-GB" sz="4800" dirty="0"/>
              <a:t>Analysis Your brief </a:t>
            </a:r>
          </a:p>
        </p:txBody>
      </p:sp>
      <p:sp>
        <p:nvSpPr>
          <p:cNvPr id="3" name="Content Placeholder 2"/>
          <p:cNvSpPr>
            <a:spLocks noGrp="1"/>
          </p:cNvSpPr>
          <p:nvPr>
            <p:ph idx="1"/>
          </p:nvPr>
        </p:nvSpPr>
        <p:spPr/>
        <p:txBody>
          <a:bodyPr>
            <a:normAutofit/>
          </a:bodyPr>
          <a:lstStyle/>
          <a:p>
            <a:pPr marL="0" indent="0" algn="ctr">
              <a:buNone/>
            </a:pPr>
            <a:r>
              <a:rPr lang="en-GB" sz="2800" dirty="0"/>
              <a:t>Brief</a:t>
            </a:r>
          </a:p>
        </p:txBody>
      </p:sp>
      <p:sp>
        <p:nvSpPr>
          <p:cNvPr id="5" name="Rectangle: Rounded Corners 4"/>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starter </a:t>
            </a:r>
          </a:p>
        </p:txBody>
      </p:sp>
      <p:pic>
        <p:nvPicPr>
          <p:cNvPr id="4" name="Picture 3">
            <a:extLst>
              <a:ext uri="{FF2B5EF4-FFF2-40B4-BE49-F238E27FC236}">
                <a16:creationId xmlns="" xmlns:a16="http://schemas.microsoft.com/office/drawing/2014/main" id="{CDDD2F3E-FB80-4E6F-A284-7A3B6CDA7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851" y="1967573"/>
            <a:ext cx="7782362" cy="4890427"/>
          </a:xfrm>
          <a:prstGeom prst="rect">
            <a:avLst/>
          </a:prstGeom>
        </p:spPr>
      </p:pic>
    </p:spTree>
    <p:extLst>
      <p:ext uri="{BB962C8B-B14F-4D97-AF65-F5344CB8AC3E}">
        <p14:creationId xmlns:p14="http://schemas.microsoft.com/office/powerpoint/2010/main" val="796429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Learning objectives</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extLst>
              <p:ext uri="{D42A27DB-BD31-4B8C-83A1-F6EECF244321}">
                <p14:modId xmlns:p14="http://schemas.microsoft.com/office/powerpoint/2010/main" val="72724525"/>
              </p:ext>
            </p:extLst>
          </p:nvPr>
        </p:nvGraphicFramePr>
        <p:xfrm>
          <a:off x="1231505" y="1873321"/>
          <a:ext cx="9728990" cy="3111357"/>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547477">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57200">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design your success product to help you plan your practical assessment</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a:t>
                      </a:r>
                      <a:r>
                        <a:rPr lang="en-US" sz="1800" b="0" kern="1200" baseline="0" dirty="0">
                          <a:ln>
                            <a:noFill/>
                          </a:ln>
                          <a:solidFill>
                            <a:srgbClr val="000000"/>
                          </a:solidFill>
                          <a:effectLst/>
                          <a:latin typeface="Calibri" panose="020F0502020204030204" pitchFamily="34" charset="0"/>
                        </a:rPr>
                        <a:t> able to design using pencil your own product</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explain through annotation chosen ingredients through sensory words</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Sensory Analysis</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itle 1">
            <a:extLst>
              <a:ext uri="{FF2B5EF4-FFF2-40B4-BE49-F238E27FC236}">
                <a16:creationId xmlns="" xmlns:a16="http://schemas.microsoft.com/office/drawing/2014/main" id="{920E6C41-B154-45D0-9608-0E5A44C288C5}"/>
              </a:ext>
            </a:extLst>
          </p:cNvPr>
          <p:cNvSpPr txBox="1">
            <a:spLocks/>
          </p:cNvSpPr>
          <p:nvPr/>
        </p:nvSpPr>
        <p:spPr>
          <a:xfrm>
            <a:off x="0" y="1225826"/>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Title: Design Development </a:t>
            </a:r>
          </a:p>
        </p:txBody>
      </p:sp>
    </p:spTree>
    <p:extLst>
      <p:ext uri="{BB962C8B-B14F-4D97-AF65-F5344CB8AC3E}">
        <p14:creationId xmlns:p14="http://schemas.microsoft.com/office/powerpoint/2010/main" val="2835471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1CF69C9-3CAA-4692-A5E6-971A89854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98" y="1154180"/>
            <a:ext cx="7521851" cy="6256270"/>
          </a:xfrm>
          <a:prstGeom prst="rect">
            <a:avLst/>
          </a:prstGeom>
        </p:spPr>
      </p:pic>
      <p:sp>
        <p:nvSpPr>
          <p:cNvPr id="5" name="TextBox 4">
            <a:extLst>
              <a:ext uri="{FF2B5EF4-FFF2-40B4-BE49-F238E27FC236}">
                <a16:creationId xmlns="" xmlns:a16="http://schemas.microsoft.com/office/drawing/2014/main" id="{89BB81D0-95EC-4345-A4CF-CE2A20412C42}"/>
              </a:ext>
            </a:extLst>
          </p:cNvPr>
          <p:cNvSpPr txBox="1"/>
          <p:nvPr/>
        </p:nvSpPr>
        <p:spPr>
          <a:xfrm>
            <a:off x="0" y="-39321"/>
            <a:ext cx="11155683" cy="830997"/>
          </a:xfrm>
          <a:prstGeom prst="rect">
            <a:avLst/>
          </a:prstGeom>
          <a:noFill/>
        </p:spPr>
        <p:txBody>
          <a:bodyPr wrap="none" rtlCol="0">
            <a:spAutoFit/>
          </a:bodyPr>
          <a:lstStyle/>
          <a:p>
            <a:r>
              <a:rPr lang="en-GB" sz="4800" dirty="0">
                <a:latin typeface="Calibri" panose="020F0502020204030204" pitchFamily="34" charset="0"/>
              </a:rPr>
              <a:t>Sensory Keywords to consider in annotation</a:t>
            </a:r>
          </a:p>
        </p:txBody>
      </p:sp>
      <p:pic>
        <p:nvPicPr>
          <p:cNvPr id="6" name="Picture 5">
            <a:extLst>
              <a:ext uri="{FF2B5EF4-FFF2-40B4-BE49-F238E27FC236}">
                <a16:creationId xmlns="" xmlns:a16="http://schemas.microsoft.com/office/drawing/2014/main" id="{2F6C73A1-B7E3-4485-A2F9-9F7A0717E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315" y="470263"/>
            <a:ext cx="4846320" cy="6858000"/>
          </a:xfrm>
          <a:prstGeom prst="rect">
            <a:avLst/>
          </a:prstGeom>
        </p:spPr>
      </p:pic>
    </p:spTree>
    <p:extLst>
      <p:ext uri="{BB962C8B-B14F-4D97-AF65-F5344CB8AC3E}">
        <p14:creationId xmlns:p14="http://schemas.microsoft.com/office/powerpoint/2010/main" val="3097816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753927"/>
            <a:ext cx="12191999" cy="5472113"/>
          </a:xfrm>
        </p:spPr>
        <p:txBody>
          <a:bodyPr>
            <a:normAutofit/>
          </a:bodyPr>
          <a:lstStyle/>
          <a:p>
            <a:pPr marL="0" indent="0">
              <a:spcBef>
                <a:spcPts val="0"/>
              </a:spcBef>
              <a:spcAft>
                <a:spcPts val="600"/>
              </a:spcAft>
              <a:buNone/>
            </a:pPr>
            <a:r>
              <a:rPr lang="en-GB" sz="2200" b="1" dirty="0"/>
              <a:t>TASK: In the books you are to draw a clear and detailed image of your chosen batch of biscuits design, and annotate it clearly to show the ingredients used. </a:t>
            </a:r>
          </a:p>
          <a:p>
            <a:pPr marL="0" indent="0">
              <a:spcBef>
                <a:spcPts val="0"/>
              </a:spcBef>
              <a:spcAft>
                <a:spcPts val="600"/>
              </a:spcAft>
              <a:buNone/>
            </a:pPr>
            <a:r>
              <a:rPr lang="en-GB" sz="2200" b="1" dirty="0"/>
              <a:t>This includes:</a:t>
            </a:r>
          </a:p>
          <a:p>
            <a:pPr marL="0" indent="0">
              <a:spcBef>
                <a:spcPts val="0"/>
              </a:spcBef>
              <a:spcAft>
                <a:spcPts val="600"/>
              </a:spcAft>
              <a:buNone/>
            </a:pPr>
            <a:r>
              <a:rPr lang="en-GB" sz="2200" b="1" dirty="0">
                <a:solidFill>
                  <a:srgbClr val="FE6262"/>
                </a:solidFill>
              </a:rPr>
              <a:t>Biscuit type</a:t>
            </a:r>
            <a:r>
              <a:rPr lang="en-GB" sz="2200" b="1" dirty="0"/>
              <a:t> – shape, flavour and colour. </a:t>
            </a:r>
          </a:p>
          <a:p>
            <a:pPr marL="0" indent="0">
              <a:spcBef>
                <a:spcPts val="0"/>
              </a:spcBef>
              <a:spcAft>
                <a:spcPts val="600"/>
              </a:spcAft>
              <a:buNone/>
            </a:pPr>
            <a:r>
              <a:rPr lang="en-GB" sz="2200" b="1" dirty="0">
                <a:solidFill>
                  <a:srgbClr val="FE6262"/>
                </a:solidFill>
              </a:rPr>
              <a:t>Fillings or decoration</a:t>
            </a:r>
            <a:r>
              <a:rPr lang="en-GB" sz="2200" b="1" dirty="0"/>
              <a:t> – types of fillings or topping decoration.</a:t>
            </a:r>
          </a:p>
          <a:p>
            <a:pPr marL="0" indent="0">
              <a:spcBef>
                <a:spcPts val="0"/>
              </a:spcBef>
              <a:spcAft>
                <a:spcPts val="600"/>
              </a:spcAft>
              <a:buNone/>
            </a:pPr>
            <a:r>
              <a:rPr lang="en-GB" sz="2200" b="1" dirty="0">
                <a:solidFill>
                  <a:srgbClr val="FE6262"/>
                </a:solidFill>
              </a:rPr>
              <a:t>Presentation</a:t>
            </a:r>
            <a:r>
              <a:rPr lang="en-GB" sz="2200" b="1" dirty="0"/>
              <a:t> – How you will chose to present your biscuits.  </a:t>
            </a:r>
          </a:p>
          <a:p>
            <a:pPr marL="0" indent="0">
              <a:spcBef>
                <a:spcPts val="0"/>
              </a:spcBef>
              <a:buNone/>
            </a:pPr>
            <a:endParaRPr lang="en-GB" sz="2600" b="1" dirty="0">
              <a:solidFill>
                <a:srgbClr val="FF0000"/>
              </a:solidFill>
            </a:endParaRPr>
          </a:p>
        </p:txBody>
      </p:sp>
      <p:sp>
        <p:nvSpPr>
          <p:cNvPr id="12" name="Text Box 4"/>
          <p:cNvSpPr txBox="1">
            <a:spLocks noChangeArrowheads="1"/>
          </p:cNvSpPr>
          <p:nvPr/>
        </p:nvSpPr>
        <p:spPr bwMode="auto">
          <a:xfrm>
            <a:off x="0" y="-77070"/>
            <a:ext cx="8642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dirty="0">
                <a:latin typeface="Calibri" pitchFamily="34" charset="0"/>
                <a:cs typeface="Calibri" pitchFamily="34" charset="0"/>
              </a:rPr>
              <a:t>Design development ideas </a:t>
            </a:r>
          </a:p>
        </p:txBody>
      </p:sp>
      <p:sp>
        <p:nvSpPr>
          <p:cNvPr id="20" name="Rectangle: Rounded Corners 19">
            <a:extLst>
              <a:ext uri="{FF2B5EF4-FFF2-40B4-BE49-F238E27FC236}">
                <a16:creationId xmlns="" xmlns:a16="http://schemas.microsoft.com/office/drawing/2014/main" id="{20683230-4872-4C07-B974-E4AB688184D6}"/>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pic>
        <p:nvPicPr>
          <p:cNvPr id="11" name="Picture 10" descr="Image result for window pane biscu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550" y="3625997"/>
            <a:ext cx="2000815" cy="15006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decorated biscu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176" y="4542423"/>
            <a:ext cx="1941028" cy="19410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Image result for biscu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08" y="4649021"/>
            <a:ext cx="2080593" cy="20805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Image result for biscu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028" y="3513245"/>
            <a:ext cx="2212147" cy="16182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ced biscuit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693711" y="4650478"/>
            <a:ext cx="3252393" cy="182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3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4"/>
          <p:cNvSpPr txBox="1">
            <a:spLocks noChangeArrowheads="1"/>
          </p:cNvSpPr>
          <p:nvPr/>
        </p:nvSpPr>
        <p:spPr bwMode="auto">
          <a:xfrm>
            <a:off x="0" y="-77070"/>
            <a:ext cx="8642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dirty="0">
                <a:latin typeface="Calibri" pitchFamily="34" charset="0"/>
                <a:cs typeface="Calibri" pitchFamily="34" charset="0"/>
              </a:rPr>
              <a:t>Ideas</a:t>
            </a:r>
          </a:p>
        </p:txBody>
      </p:sp>
      <p:pic>
        <p:nvPicPr>
          <p:cNvPr id="17" name="Picture 2" descr="Iced biscuit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11775" y="104501"/>
            <a:ext cx="4480076" cy="25200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creative biscu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813" y="2754614"/>
            <a:ext cx="2156550" cy="14377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creative biscu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220" y="2754614"/>
            <a:ext cx="1896246" cy="18962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window pane biscu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1813" y="4322386"/>
            <a:ext cx="2000815" cy="15006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mage result for sandwich biscui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1775" y="4650861"/>
            <a:ext cx="1989273" cy="19892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decorated biscui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7563" y="235130"/>
            <a:ext cx="2841173" cy="1894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result for decorated biscui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273987"/>
            <a:ext cx="1941028" cy="19410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Image result for biscui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0601" y="4460303"/>
            <a:ext cx="2436827" cy="12833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Image result for biscui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015" y="2185519"/>
            <a:ext cx="2080593" cy="20805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Image result for biscui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2307" y="373046"/>
            <a:ext cx="2212147" cy="16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552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765175"/>
            <a:ext cx="12191999" cy="5472113"/>
          </a:xfrm>
        </p:spPr>
        <p:txBody>
          <a:bodyPr>
            <a:normAutofit/>
          </a:bodyPr>
          <a:lstStyle/>
          <a:p>
            <a:pPr marL="0" indent="0">
              <a:spcBef>
                <a:spcPts val="0"/>
              </a:spcBef>
              <a:spcAft>
                <a:spcPts val="600"/>
              </a:spcAft>
              <a:buNone/>
            </a:pPr>
            <a:r>
              <a:rPr lang="en-GB" sz="2200" b="1" dirty="0"/>
              <a:t>TASK: In your books you are to draw clear and detailed image of your chosen batch of biscuits design, and annotate it clearly to show the ingredients used. </a:t>
            </a:r>
          </a:p>
          <a:p>
            <a:pPr marL="0" indent="0">
              <a:spcBef>
                <a:spcPts val="0"/>
              </a:spcBef>
              <a:buNone/>
            </a:pPr>
            <a:endParaRPr lang="en-GB" sz="2600" b="1" dirty="0">
              <a:solidFill>
                <a:srgbClr val="FF0000"/>
              </a:solidFill>
            </a:endParaRPr>
          </a:p>
        </p:txBody>
      </p:sp>
      <p:sp>
        <p:nvSpPr>
          <p:cNvPr id="12" name="Text Box 4"/>
          <p:cNvSpPr txBox="1">
            <a:spLocks noChangeArrowheads="1"/>
          </p:cNvSpPr>
          <p:nvPr/>
        </p:nvSpPr>
        <p:spPr bwMode="auto">
          <a:xfrm>
            <a:off x="0" y="-77070"/>
            <a:ext cx="8642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dirty="0">
                <a:latin typeface="Calibri" pitchFamily="34" charset="0"/>
                <a:cs typeface="Calibri" pitchFamily="34" charset="0"/>
              </a:rPr>
              <a:t>Design development ideas </a:t>
            </a:r>
          </a:p>
        </p:txBody>
      </p:sp>
      <p:sp>
        <p:nvSpPr>
          <p:cNvPr id="17" name="TextBox 16"/>
          <p:cNvSpPr txBox="1"/>
          <p:nvPr/>
        </p:nvSpPr>
        <p:spPr>
          <a:xfrm>
            <a:off x="5839267" y="3277383"/>
            <a:ext cx="199803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F0"/>
                </a:solidFill>
              </a:rPr>
              <a:t>I will present my finished cake on a wooden chopping board. </a:t>
            </a:r>
            <a:endParaRPr lang="en-GB" sz="1500" dirty="0">
              <a:solidFill>
                <a:schemeClr val="accent6">
                  <a:lumMod val="75000"/>
                </a:schemeClr>
              </a:solidFill>
            </a:endParaRPr>
          </a:p>
        </p:txBody>
      </p:sp>
      <p:cxnSp>
        <p:nvCxnSpPr>
          <p:cNvPr id="16" name="Straight Arrow Connector 15"/>
          <p:cNvCxnSpPr/>
          <p:nvPr/>
        </p:nvCxnSpPr>
        <p:spPr>
          <a:xfrm flipH="1">
            <a:off x="4242050" y="3826208"/>
            <a:ext cx="1637926" cy="24864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510058" y="5506690"/>
            <a:ext cx="3888432"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F0"/>
                </a:solidFill>
              </a:rPr>
              <a:t>For decoration I will pipe water icing onto the tops, in different colours. </a:t>
            </a:r>
            <a:endParaRPr lang="en-GB" sz="1500" dirty="0">
              <a:solidFill>
                <a:srgbClr val="7030A0"/>
              </a:solidFill>
            </a:endParaRPr>
          </a:p>
        </p:txBody>
      </p:sp>
      <p:cxnSp>
        <p:nvCxnSpPr>
          <p:cNvPr id="19" name="Straight Arrow Connector 18"/>
          <p:cNvCxnSpPr/>
          <p:nvPr/>
        </p:nvCxnSpPr>
        <p:spPr>
          <a:xfrm flipV="1">
            <a:off x="4073530" y="4277762"/>
            <a:ext cx="168520" cy="123947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997642" y="1959222"/>
            <a:ext cx="207097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Flour, butter, and sugar and eggs will be used to make a basic biscuit mix. </a:t>
            </a:r>
            <a:r>
              <a:rPr lang="en-GB" sz="1500" dirty="0">
                <a:solidFill>
                  <a:srgbClr val="7030A0"/>
                </a:solidFill>
              </a:rPr>
              <a:t>The techniques used include creaming, mixing and sieving. </a:t>
            </a:r>
          </a:p>
        </p:txBody>
      </p:sp>
      <p:cxnSp>
        <p:nvCxnSpPr>
          <p:cNvPr id="23" name="Straight Arrow Connector 22"/>
          <p:cNvCxnSpPr/>
          <p:nvPr/>
        </p:nvCxnSpPr>
        <p:spPr>
          <a:xfrm>
            <a:off x="3032215" y="3436550"/>
            <a:ext cx="731551" cy="6383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3447789" y="2221456"/>
            <a:ext cx="401297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I will add vanilla extract and lemon zest to my biscuit mix. </a:t>
            </a:r>
            <a:r>
              <a:rPr lang="en-GB" sz="1500" dirty="0">
                <a:solidFill>
                  <a:schemeClr val="tx1"/>
                </a:solidFill>
              </a:rPr>
              <a:t>This will add a light lemon flavouring. </a:t>
            </a:r>
            <a:r>
              <a:rPr lang="en-GB" sz="1500" dirty="0">
                <a:solidFill>
                  <a:srgbClr val="00B050"/>
                </a:solidFill>
              </a:rPr>
              <a:t> </a:t>
            </a:r>
            <a:endParaRPr lang="en-GB" sz="1500" dirty="0">
              <a:solidFill>
                <a:srgbClr val="7030A0"/>
              </a:solidFill>
            </a:endParaRPr>
          </a:p>
        </p:txBody>
      </p:sp>
      <p:cxnSp>
        <p:nvCxnSpPr>
          <p:cNvPr id="28" name="Straight Arrow Connector 27"/>
          <p:cNvCxnSpPr>
            <a:cxnSpLocks/>
          </p:cNvCxnSpPr>
          <p:nvPr/>
        </p:nvCxnSpPr>
        <p:spPr>
          <a:xfrm flipH="1">
            <a:off x="4489240" y="3006286"/>
            <a:ext cx="65744" cy="5421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 xmlns:a16="http://schemas.microsoft.com/office/drawing/2014/main" id="{20683230-4872-4C07-B974-E4AB688184D6}"/>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
        <p:nvSpPr>
          <p:cNvPr id="5" name="TextBox 4">
            <a:extLst>
              <a:ext uri="{FF2B5EF4-FFF2-40B4-BE49-F238E27FC236}">
                <a16:creationId xmlns="" xmlns:a16="http://schemas.microsoft.com/office/drawing/2014/main" id="{5813E71F-64E5-45C0-9B26-5C24E15E2D3B}"/>
              </a:ext>
            </a:extLst>
          </p:cNvPr>
          <p:cNvSpPr txBox="1"/>
          <p:nvPr/>
        </p:nvSpPr>
        <p:spPr>
          <a:xfrm>
            <a:off x="7930476" y="1807791"/>
            <a:ext cx="4077591" cy="3970318"/>
          </a:xfrm>
          <a:prstGeom prst="rect">
            <a:avLst/>
          </a:prstGeom>
          <a:noFill/>
        </p:spPr>
        <p:txBody>
          <a:bodyPr wrap="none" rtlCol="0">
            <a:spAutoFit/>
          </a:bodyPr>
          <a:lstStyle/>
          <a:p>
            <a:r>
              <a:rPr lang="en-GB" dirty="0">
                <a:solidFill>
                  <a:srgbClr val="FF0000"/>
                </a:solidFill>
              </a:rPr>
              <a:t>Key Annotation Points</a:t>
            </a:r>
          </a:p>
          <a:p>
            <a:pPr marL="285750" indent="-285750">
              <a:buFontTx/>
              <a:buChar char="-"/>
            </a:pPr>
            <a:r>
              <a:rPr lang="en-GB" dirty="0"/>
              <a:t>Biscuit ingredients</a:t>
            </a:r>
          </a:p>
          <a:p>
            <a:pPr marL="285750" indent="-285750">
              <a:buFontTx/>
              <a:buChar char="-"/>
            </a:pPr>
            <a:r>
              <a:rPr lang="en-GB" dirty="0"/>
              <a:t>Biscuit size and shape</a:t>
            </a:r>
          </a:p>
          <a:p>
            <a:pPr marL="285750" indent="-285750">
              <a:buFontTx/>
              <a:buChar char="-"/>
            </a:pPr>
            <a:r>
              <a:rPr lang="en-GB" dirty="0"/>
              <a:t>Added flavours: zest or extracts</a:t>
            </a:r>
          </a:p>
          <a:p>
            <a:pPr marL="285750" indent="-285750">
              <a:buFontTx/>
              <a:buChar char="-"/>
            </a:pPr>
            <a:r>
              <a:rPr lang="en-GB" dirty="0"/>
              <a:t>Presentation ideas</a:t>
            </a:r>
          </a:p>
          <a:p>
            <a:pPr marL="285750" indent="-285750">
              <a:buFontTx/>
              <a:buChar char="-"/>
            </a:pPr>
            <a:r>
              <a:rPr lang="en-GB" dirty="0"/>
              <a:t>Decoration </a:t>
            </a:r>
          </a:p>
          <a:p>
            <a:pPr marL="285750" indent="-285750">
              <a:buFontTx/>
              <a:buChar char="-"/>
            </a:pPr>
            <a:r>
              <a:rPr lang="en-GB" dirty="0"/>
              <a:t>What do you want it to look like?</a:t>
            </a:r>
          </a:p>
          <a:p>
            <a:pPr marL="285750" indent="-285750">
              <a:buFontTx/>
              <a:buChar char="-"/>
            </a:pPr>
            <a:r>
              <a:rPr lang="en-GB" dirty="0"/>
              <a:t>How much would you sell it for?</a:t>
            </a:r>
          </a:p>
          <a:p>
            <a:pPr marL="285750" indent="-285750">
              <a:buFontTx/>
              <a:buChar char="-"/>
            </a:pPr>
            <a:r>
              <a:rPr lang="en-GB" dirty="0"/>
              <a:t>Who are they aimed at? Customer</a:t>
            </a:r>
          </a:p>
          <a:p>
            <a:pPr marL="285750" indent="-285750">
              <a:buFontTx/>
              <a:buChar char="-"/>
            </a:pPr>
            <a:r>
              <a:rPr lang="en-GB" dirty="0"/>
              <a:t>How many will you make?</a:t>
            </a:r>
          </a:p>
          <a:p>
            <a:pPr marL="285750" indent="-285750">
              <a:buFontTx/>
              <a:buChar char="-"/>
            </a:pPr>
            <a:r>
              <a:rPr lang="en-GB" dirty="0"/>
              <a:t>Is their any dietary needs you need to </a:t>
            </a:r>
          </a:p>
          <a:p>
            <a:r>
              <a:rPr lang="en-GB" dirty="0"/>
              <a:t>consider?</a:t>
            </a:r>
          </a:p>
          <a:p>
            <a:pPr marL="285750" indent="-285750">
              <a:buFontTx/>
              <a:buChar char="-"/>
            </a:pPr>
            <a:r>
              <a:rPr lang="en-GB" dirty="0"/>
              <a:t>How will they be packaged?</a:t>
            </a:r>
          </a:p>
          <a:p>
            <a:pPr marL="285750" indent="-285750">
              <a:buFontTx/>
              <a:buChar char="-"/>
            </a:pPr>
            <a:endParaRPr lang="en-GB" dirty="0"/>
          </a:p>
        </p:txBody>
      </p:sp>
      <p:pic>
        <p:nvPicPr>
          <p:cNvPr id="15" name="Picture 2" descr="Iced biscuit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62771" y="3358027"/>
            <a:ext cx="2582345" cy="145256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46117" y="3676771"/>
            <a:ext cx="2070978"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I will use a scalloped edge cookie cutter to give shape and decoration to my biscuits.</a:t>
            </a:r>
            <a:endParaRPr lang="en-GB" sz="1500" dirty="0">
              <a:solidFill>
                <a:srgbClr val="7030A0"/>
              </a:solidFill>
            </a:endParaRPr>
          </a:p>
        </p:txBody>
      </p:sp>
      <p:cxnSp>
        <p:nvCxnSpPr>
          <p:cNvPr id="24" name="Straight Arrow Connector 23"/>
          <p:cNvCxnSpPr/>
          <p:nvPr/>
        </p:nvCxnSpPr>
        <p:spPr>
          <a:xfrm flipV="1">
            <a:off x="2651598" y="4129225"/>
            <a:ext cx="1257937" cy="7076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45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18" grpId="0" animBg="1"/>
      <p:bldP spid="22" grpId="0" animBg="1"/>
      <p:bldP spid="26"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231505" y="1515872"/>
          <a:ext cx="9728990" cy="3111357"/>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547477">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57200">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design your success product to help you plan your practical assessment</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a:t>
                      </a:r>
                      <a:r>
                        <a:rPr lang="en-US" sz="1800" b="0" kern="1200" baseline="0" dirty="0">
                          <a:ln>
                            <a:noFill/>
                          </a:ln>
                          <a:solidFill>
                            <a:srgbClr val="000000"/>
                          </a:solidFill>
                          <a:effectLst/>
                          <a:latin typeface="Calibri" panose="020F0502020204030204" pitchFamily="34" charset="0"/>
                        </a:rPr>
                        <a:t> able to design using pencil your own product</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be able to explain through annotation chosen ingredients through sensory words</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Sensory Analysis</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539554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775679" cy="523220"/>
          </a:xfrm>
          <a:prstGeom prst="rect">
            <a:avLst/>
          </a:prstGeom>
          <a:noFill/>
        </p:spPr>
        <p:txBody>
          <a:bodyPr wrap="none" rtlCol="0">
            <a:spAutoFit/>
          </a:bodyPr>
          <a:lstStyle/>
          <a:p>
            <a:r>
              <a:rPr lang="en-GB" sz="2800" dirty="0"/>
              <a:t>Lesson five</a:t>
            </a:r>
          </a:p>
        </p:txBody>
      </p:sp>
    </p:spTree>
    <p:extLst>
      <p:ext uri="{BB962C8B-B14F-4D97-AF65-F5344CB8AC3E}">
        <p14:creationId xmlns:p14="http://schemas.microsoft.com/office/powerpoint/2010/main" val="884331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d model milk carton https://static.turbosquid.com/Preview/2017/03/01__09_47_53/MilkCarton01.png7330FC04-B8BE-4D21-92F8-B5E1EBCA761FOriginal.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690360" y="-448492"/>
            <a:ext cx="5623560" cy="77549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65131" y="822352"/>
            <a:ext cx="6285743" cy="34671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dirty="0"/>
              <a:t>Task:</a:t>
            </a:r>
          </a:p>
          <a:p>
            <a:r>
              <a:rPr lang="en-GB" dirty="0"/>
              <a:t>There are </a:t>
            </a:r>
            <a:r>
              <a:rPr lang="en-GB" dirty="0">
                <a:solidFill>
                  <a:srgbClr val="FF0000"/>
                </a:solidFill>
              </a:rPr>
              <a:t>TEN pieces </a:t>
            </a:r>
            <a:r>
              <a:rPr lang="en-GB" dirty="0"/>
              <a:t>of information that have to be present on Food packaging……</a:t>
            </a:r>
          </a:p>
          <a:p>
            <a:r>
              <a:rPr lang="en-GB" dirty="0"/>
              <a:t>Can you identify them from this milk carton </a:t>
            </a:r>
          </a:p>
        </p:txBody>
      </p:sp>
    </p:spTree>
    <p:extLst>
      <p:ext uri="{BB962C8B-B14F-4D97-AF65-F5344CB8AC3E}">
        <p14:creationId xmlns:p14="http://schemas.microsoft.com/office/powerpoint/2010/main" val="1436222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9823269" y="0"/>
            <a:ext cx="2368731" cy="470263"/>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Learning objectives</a:t>
            </a:r>
          </a:p>
        </p:txBody>
      </p:sp>
      <p:graphicFrame>
        <p:nvGraphicFramePr>
          <p:cNvPr id="4" name="Table 3"/>
          <p:cNvGraphicFramePr>
            <a:graphicFrameLocks noGrp="1"/>
          </p:cNvGraphicFramePr>
          <p:nvPr>
            <p:extLst>
              <p:ext uri="{D42A27DB-BD31-4B8C-83A1-F6EECF244321}">
                <p14:modId xmlns:p14="http://schemas.microsoft.com/office/powerpoint/2010/main" val="425792374"/>
              </p:ext>
            </p:extLst>
          </p:nvPr>
        </p:nvGraphicFramePr>
        <p:xfrm>
          <a:off x="998430" y="2247395"/>
          <a:ext cx="10195140" cy="2090676"/>
        </p:xfrm>
        <a:graphic>
          <a:graphicData uri="http://schemas.openxmlformats.org/drawingml/2006/table">
            <a:tbl>
              <a:tblPr/>
              <a:tblGrid>
                <a:gridCol w="8929846">
                  <a:extLst>
                    <a:ext uri="{9D8B030D-6E8A-4147-A177-3AD203B41FA5}">
                      <a16:colId xmlns="" xmlns:a16="http://schemas.microsoft.com/office/drawing/2014/main" val="20001"/>
                    </a:ext>
                  </a:extLst>
                </a:gridCol>
                <a:gridCol w="1265294">
                  <a:extLst>
                    <a:ext uri="{9D8B030D-6E8A-4147-A177-3AD203B41FA5}">
                      <a16:colId xmlns="" xmlns:a16="http://schemas.microsoft.com/office/drawing/2014/main" val="2672052342"/>
                    </a:ext>
                  </a:extLst>
                </a:gridCol>
              </a:tblGrid>
              <a:tr h="547477">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391886">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kern="1200" dirty="0">
                          <a:ln>
                            <a:noFill/>
                          </a:ln>
                          <a:solidFill>
                            <a:srgbClr val="000000"/>
                          </a:solidFill>
                          <a:effectLst/>
                          <a:latin typeface="Calibri" panose="020F0502020204030204" pitchFamily="34" charset="0"/>
                        </a:rPr>
                        <a:t>Good</a:t>
                      </a:r>
                      <a:r>
                        <a:rPr lang="en-GB" sz="1800" kern="1400" dirty="0">
                          <a:ln>
                            <a:noFill/>
                          </a:ln>
                          <a:solidFill>
                            <a:srgbClr val="000000"/>
                          </a:solidFill>
                          <a:effectLst/>
                          <a:latin typeface="Arial" panose="020B0604020202020204" pitchFamily="34" charset="0"/>
                        </a:rPr>
                        <a:t> </a:t>
                      </a:r>
                      <a:r>
                        <a:rPr lang="en-GB" sz="1800" kern="1200" dirty="0">
                          <a:ln>
                            <a:noFill/>
                          </a:ln>
                          <a:solidFill>
                            <a:srgbClr val="000000"/>
                          </a:solidFill>
                          <a:effectLst/>
                          <a:latin typeface="Calibri" panose="020F0502020204030204" pitchFamily="34" charset="0"/>
                        </a:rPr>
                        <a:t>to understand the importance of food packaging. </a:t>
                      </a:r>
                      <a:endParaRPr lang="en-GB" sz="12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GB" sz="1800" b="1" kern="1200" dirty="0">
                          <a:ln>
                            <a:noFill/>
                          </a:ln>
                          <a:solidFill>
                            <a:srgbClr val="000000"/>
                          </a:solidFill>
                          <a:effectLst/>
                          <a:latin typeface="Calibri" panose="020F0502020204030204" pitchFamily="34" charset="0"/>
                        </a:rPr>
                        <a:t>Outstanding</a:t>
                      </a:r>
                      <a:r>
                        <a:rPr lang="en-GB" sz="1800" kern="1400" dirty="0">
                          <a:ln>
                            <a:noFill/>
                          </a:ln>
                          <a:solidFill>
                            <a:srgbClr val="000000"/>
                          </a:solidFill>
                          <a:effectLst/>
                          <a:latin typeface="Arial" panose="020B0604020202020204" pitchFamily="34" charset="0"/>
                        </a:rPr>
                        <a:t> </a:t>
                      </a:r>
                      <a:r>
                        <a:rPr lang="en-GB" sz="1800" kern="1200" dirty="0">
                          <a:ln>
                            <a:noFill/>
                          </a:ln>
                          <a:solidFill>
                            <a:srgbClr val="000000"/>
                          </a:solidFill>
                          <a:effectLst/>
                          <a:latin typeface="Calibri" panose="020F0502020204030204" pitchFamily="34" charset="0"/>
                        </a:rPr>
                        <a:t>to be able identify what is necessary to have on Food packaging.</a:t>
                      </a:r>
                      <a:endParaRPr lang="en-GB" sz="12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Flavouring.</a:t>
                      </a:r>
                      <a:r>
                        <a:rPr lang="en-GB" sz="1800" baseline="0" dirty="0">
                          <a:effectLst/>
                          <a:latin typeface="Calibri" panose="020F0502020204030204" pitchFamily="34" charset="0"/>
                          <a:ea typeface="Calibri" panose="020F0502020204030204" pitchFamily="34" charset="0"/>
                          <a:cs typeface="Times New Roman" panose="02020603050405020304" pitchFamily="18" charset="0"/>
                        </a:rPr>
                        <a:t> Food wastage. Healthy eating through portion sizes.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extBox 4"/>
          <p:cNvSpPr txBox="1"/>
          <p:nvPr/>
        </p:nvSpPr>
        <p:spPr>
          <a:xfrm>
            <a:off x="1" y="0"/>
            <a:ext cx="6859891" cy="830997"/>
          </a:xfrm>
          <a:prstGeom prst="rect">
            <a:avLst/>
          </a:prstGeom>
          <a:noFill/>
        </p:spPr>
        <p:txBody>
          <a:bodyPr wrap="none" rtlCol="0">
            <a:spAutoFit/>
          </a:bodyPr>
          <a:lstStyle/>
          <a:p>
            <a:r>
              <a:rPr lang="en-GB" sz="4800" dirty="0">
                <a:latin typeface="Calibri" panose="020F0502020204030204" pitchFamily="34" charset="0"/>
              </a:rPr>
              <a:t>Today’s learning objectives</a:t>
            </a:r>
          </a:p>
        </p:txBody>
      </p:sp>
      <p:sp>
        <p:nvSpPr>
          <p:cNvPr id="3" name="Date Placeholder 2"/>
          <p:cNvSpPr>
            <a:spLocks noGrp="1"/>
          </p:cNvSpPr>
          <p:nvPr>
            <p:ph type="dt" sz="half" idx="10"/>
          </p:nvPr>
        </p:nvSpPr>
        <p:spPr>
          <a:xfrm>
            <a:off x="6246055" y="676396"/>
            <a:ext cx="5773075" cy="716306"/>
          </a:xfrm>
        </p:spPr>
        <p:txBody>
          <a:bodyPr/>
          <a:lstStyle/>
          <a:p>
            <a:fld id="{02EF491A-AAA6-4C00-B7C6-10F973516F6C}" type="datetime2">
              <a:rPr lang="en-US" sz="3200" smtClean="0">
                <a:solidFill>
                  <a:schemeClr val="tx1"/>
                </a:solidFill>
              </a:rPr>
              <a:t>Tuesday, November 10, 2020</a:t>
            </a:fld>
            <a:endParaRPr lang="en-US" sz="600" dirty="0">
              <a:solidFill>
                <a:schemeClr val="tx1"/>
              </a:solidFill>
            </a:endParaRPr>
          </a:p>
        </p:txBody>
      </p:sp>
      <p:sp>
        <p:nvSpPr>
          <p:cNvPr id="8" name="TextBox 7"/>
          <p:cNvSpPr txBox="1"/>
          <p:nvPr/>
        </p:nvSpPr>
        <p:spPr>
          <a:xfrm>
            <a:off x="998430" y="1360128"/>
            <a:ext cx="4053033" cy="830997"/>
          </a:xfrm>
          <a:prstGeom prst="rect">
            <a:avLst/>
          </a:prstGeom>
          <a:noFill/>
        </p:spPr>
        <p:txBody>
          <a:bodyPr wrap="none" rtlCol="0">
            <a:spAutoFit/>
          </a:bodyPr>
          <a:lstStyle/>
          <a:p>
            <a:r>
              <a:rPr lang="en-GB" sz="4800" dirty="0">
                <a:latin typeface="Calibri" panose="020F0502020204030204" pitchFamily="34" charset="0"/>
              </a:rPr>
              <a:t>Title: Packaging</a:t>
            </a:r>
          </a:p>
        </p:txBody>
      </p:sp>
    </p:spTree>
    <p:extLst>
      <p:ext uri="{BB962C8B-B14F-4D97-AF65-F5344CB8AC3E}">
        <p14:creationId xmlns:p14="http://schemas.microsoft.com/office/powerpoint/2010/main" val="2302170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D6F7DB4-B21A-43A0-B756-39FCD708755C}"/>
              </a:ext>
            </a:extLst>
          </p:cNvPr>
          <p:cNvSpPr txBox="1"/>
          <p:nvPr/>
        </p:nvSpPr>
        <p:spPr>
          <a:xfrm>
            <a:off x="3805920" y="2318379"/>
            <a:ext cx="4061048" cy="1569660"/>
          </a:xfrm>
          <a:prstGeom prst="rect">
            <a:avLst/>
          </a:prstGeom>
          <a:noFill/>
        </p:spPr>
        <p:txBody>
          <a:bodyPr wrap="none" rtlCol="0">
            <a:spAutoFit/>
          </a:bodyPr>
          <a:lstStyle/>
          <a:p>
            <a:r>
              <a:rPr lang="en-GB" sz="4800" dirty="0">
                <a:latin typeface="Calibri" panose="020F0502020204030204" pitchFamily="34" charset="0"/>
              </a:rPr>
              <a:t>What is on my </a:t>
            </a:r>
          </a:p>
          <a:p>
            <a:r>
              <a:rPr lang="en-GB" sz="4800" dirty="0">
                <a:latin typeface="Calibri" panose="020F0502020204030204" pitchFamily="34" charset="0"/>
              </a:rPr>
              <a:t>Food packaging</a:t>
            </a:r>
          </a:p>
        </p:txBody>
      </p:sp>
      <p:cxnSp>
        <p:nvCxnSpPr>
          <p:cNvPr id="5" name="Straight Arrow Connector 4">
            <a:extLst>
              <a:ext uri="{FF2B5EF4-FFF2-40B4-BE49-F238E27FC236}">
                <a16:creationId xmlns="" xmlns:a16="http://schemas.microsoft.com/office/drawing/2014/main" id="{3FEFD1E8-444A-4D34-B56F-A57E642A40B0}"/>
              </a:ext>
            </a:extLst>
          </p:cNvPr>
          <p:cNvCxnSpPr>
            <a:cxnSpLocks/>
          </p:cNvCxnSpPr>
          <p:nvPr/>
        </p:nvCxnSpPr>
        <p:spPr>
          <a:xfrm flipV="1">
            <a:off x="5114925" y="700089"/>
            <a:ext cx="981075" cy="15315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 xmlns:a16="http://schemas.microsoft.com/office/drawing/2014/main" id="{B873F8E8-DBEA-4CC0-80EF-D6DC47084DB2}"/>
              </a:ext>
            </a:extLst>
          </p:cNvPr>
          <p:cNvCxnSpPr>
            <a:cxnSpLocks/>
          </p:cNvCxnSpPr>
          <p:nvPr/>
        </p:nvCxnSpPr>
        <p:spPr>
          <a:xfrm flipV="1">
            <a:off x="7866968" y="1846876"/>
            <a:ext cx="1671656" cy="76957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 xmlns:a16="http://schemas.microsoft.com/office/drawing/2014/main" id="{8266D842-B922-4A34-9B47-61C0DF06D831}"/>
              </a:ext>
            </a:extLst>
          </p:cNvPr>
          <p:cNvCxnSpPr>
            <a:cxnSpLocks/>
          </p:cNvCxnSpPr>
          <p:nvPr/>
        </p:nvCxnSpPr>
        <p:spPr>
          <a:xfrm flipH="1" flipV="1">
            <a:off x="2711023" y="1603988"/>
            <a:ext cx="1094897" cy="10124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 xmlns:a16="http://schemas.microsoft.com/office/drawing/2014/main" id="{BE33DFC6-D4B8-4D34-B56C-2D61748D0C19}"/>
              </a:ext>
            </a:extLst>
          </p:cNvPr>
          <p:cNvCxnSpPr>
            <a:cxnSpLocks/>
          </p:cNvCxnSpPr>
          <p:nvPr/>
        </p:nvCxnSpPr>
        <p:spPr>
          <a:xfrm>
            <a:off x="7491413" y="3926123"/>
            <a:ext cx="933450" cy="93162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 xmlns:a16="http://schemas.microsoft.com/office/drawing/2014/main" id="{B84B2697-789B-435C-82AF-5B41BF9FF4A8}"/>
              </a:ext>
            </a:extLst>
          </p:cNvPr>
          <p:cNvCxnSpPr>
            <a:cxnSpLocks/>
          </p:cNvCxnSpPr>
          <p:nvPr/>
        </p:nvCxnSpPr>
        <p:spPr>
          <a:xfrm flipH="1">
            <a:off x="2476963" y="3773244"/>
            <a:ext cx="1704512" cy="123738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Rectangle: Rounded Corners 15">
            <a:extLst>
              <a:ext uri="{FF2B5EF4-FFF2-40B4-BE49-F238E27FC236}">
                <a16:creationId xmlns="" xmlns:a16="http://schemas.microsoft.com/office/drawing/2014/main" id="{31AEBC32-7E71-404F-B007-4FEDF99541CB}"/>
              </a:ext>
            </a:extLst>
          </p:cNvPr>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Settling</a:t>
            </a:r>
          </a:p>
        </p:txBody>
      </p:sp>
    </p:spTree>
    <p:extLst>
      <p:ext uri="{BB962C8B-B14F-4D97-AF65-F5344CB8AC3E}">
        <p14:creationId xmlns:p14="http://schemas.microsoft.com/office/powerpoint/2010/main" val="4095549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9535884" y="0"/>
            <a:ext cx="2656112" cy="50048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Learning objectives</a:t>
            </a:r>
          </a:p>
        </p:txBody>
      </p:sp>
      <p:graphicFrame>
        <p:nvGraphicFramePr>
          <p:cNvPr id="3" name="Table 3"/>
          <p:cNvGraphicFramePr>
            <a:graphicFrameLocks noGrp="1"/>
          </p:cNvGraphicFramePr>
          <p:nvPr>
            <p:extLst>
              <p:ext uri="{D42A27DB-BD31-4B8C-83A1-F6EECF244321}">
                <p14:modId xmlns:p14="http://schemas.microsoft.com/office/powerpoint/2010/main" val="1375581041"/>
              </p:ext>
            </p:extLst>
          </p:nvPr>
        </p:nvGraphicFramePr>
        <p:xfrm>
          <a:off x="889664" y="1365855"/>
          <a:ext cx="10173077" cy="3111365"/>
        </p:xfrm>
        <a:graphic>
          <a:graphicData uri="http://schemas.openxmlformats.org/drawingml/2006/table">
            <a:tbl>
              <a:tblPr>
                <a:effectLst/>
              </a:tblPr>
              <a:tblGrid>
                <a:gridCol w="10173077">
                  <a:extLst>
                    <a:ext uri="{9D8B030D-6E8A-4147-A177-3AD203B41FA5}">
                      <a16:colId xmlns="" xmlns:a16="http://schemas.microsoft.com/office/drawing/2014/main" val="3977649723"/>
                    </a:ext>
                  </a:extLst>
                </a:gridCol>
              </a:tblGrid>
              <a:tr h="547478">
                <a:tc>
                  <a:txBody>
                    <a:bodyPr/>
                    <a:lstStyle/>
                    <a:p>
                      <a:pPr lvl="0">
                        <a:lnSpc>
                          <a:spcPct val="115000"/>
                        </a:lnSpc>
                        <a:spcAft>
                          <a:spcPts val="0"/>
                        </a:spcAft>
                      </a:pPr>
                      <a:r>
                        <a:rPr lang="en-GB" sz="1800" b="1">
                          <a:latin typeface="Calibri"/>
                          <a:ea typeface="Calibri" pitchFamily="34"/>
                          <a:cs typeface="Times New Roman" pitchFamily="18"/>
                        </a:rPr>
                        <a:t>Success Criteria:</a:t>
                      </a:r>
                      <a:endParaRPr lang="en-GB" sz="1600" b="1">
                        <a:latin typeface="Calibri"/>
                        <a:ea typeface="Calibri" pitchFamily="34"/>
                        <a:cs typeface="Times New Roman" pitchFamily="18"/>
                      </a:endParaRPr>
                    </a:p>
                  </a:txBody>
                  <a:tcPr marL="119393" marR="119393" marT="59701" marB="59701">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792841927"/>
                  </a:ext>
                </a:extLst>
              </a:tr>
              <a:tr h="457200">
                <a:tc>
                  <a:txBody>
                    <a:bodyPr/>
                    <a:lstStyle/>
                    <a:p>
                      <a:r>
                        <a:rPr lang="en-GB" sz="1800" dirty="0"/>
                        <a:t>Create a mood board that will inspire you in you pastry and cake decoration and presentation. </a:t>
                      </a: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306498935"/>
                  </a:ext>
                </a:extLst>
              </a:tr>
              <a:tr h="391884">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Good</a:t>
                      </a:r>
                    </a:p>
                    <a:p>
                      <a:pPr marL="0" marR="0" lvl="0" indent="0" algn="l" rtl="0">
                        <a:lnSpc>
                          <a:spcPct val="115000"/>
                        </a:lnSpc>
                        <a:spcBef>
                          <a:spcPts val="0"/>
                        </a:spcBef>
                        <a:spcAft>
                          <a:spcPts val="600"/>
                        </a:spcAft>
                        <a:buNone/>
                      </a:pPr>
                      <a:r>
                        <a:rPr lang="en-US" sz="1800" b="0" kern="1200" dirty="0">
                          <a:solidFill>
                            <a:srgbClr val="000000"/>
                          </a:solidFill>
                          <a:latin typeface="Calibri" pitchFamily="34"/>
                        </a:rPr>
                        <a:t>You have selected a range of images that meet your brief and laid them out in a creative way. </a:t>
                      </a:r>
                      <a:endParaRPr lang="en-US" sz="1800" b="0" kern="1200" baseline="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320398229"/>
                  </a:ext>
                </a:extLst>
              </a:tr>
              <a:tr h="440868">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Outstanding</a:t>
                      </a:r>
                    </a:p>
                    <a:p>
                      <a:pPr marR="0" lvl="0" indent="0" algn="l" rtl="0">
                        <a:lnSpc>
                          <a:spcPct val="115000"/>
                        </a:lnSpc>
                        <a:spcBef>
                          <a:spcPts val="0"/>
                        </a:spcBef>
                        <a:spcAft>
                          <a:spcPts val="600"/>
                        </a:spcAft>
                      </a:pPr>
                      <a:r>
                        <a:rPr lang="en-US" sz="1800" b="0" kern="1200" dirty="0">
                          <a:solidFill>
                            <a:srgbClr val="000000"/>
                          </a:solidFill>
                          <a:latin typeface="Calibri" pitchFamily="34"/>
                        </a:rPr>
                        <a:t>You</a:t>
                      </a:r>
                      <a:r>
                        <a:rPr lang="en-US" sz="1800" b="0" kern="1200" baseline="0" dirty="0">
                          <a:solidFill>
                            <a:srgbClr val="000000"/>
                          </a:solidFill>
                          <a:latin typeface="Calibri" pitchFamily="34"/>
                        </a:rPr>
                        <a:t> have annotated your chosen images. Commenting on </a:t>
                      </a:r>
                      <a:r>
                        <a:rPr lang="en-US" sz="1800" b="0" kern="1200" baseline="0" dirty="0" err="1">
                          <a:solidFill>
                            <a:srgbClr val="000000"/>
                          </a:solidFill>
                          <a:latin typeface="Calibri" pitchFamily="34"/>
                        </a:rPr>
                        <a:t>colour</a:t>
                      </a:r>
                      <a:r>
                        <a:rPr lang="en-US" sz="1800" b="0" kern="1200" baseline="0" dirty="0">
                          <a:solidFill>
                            <a:srgbClr val="000000"/>
                          </a:solidFill>
                          <a:latin typeface="Calibri" pitchFamily="34"/>
                        </a:rPr>
                        <a:t>, texture, theme, quality and presentation. </a:t>
                      </a:r>
                      <a:endParaRPr lang="en-US" sz="1800" b="0" kern="120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574613034"/>
                  </a:ext>
                </a:extLst>
              </a:tr>
              <a:tr h="710443">
                <a:tc>
                  <a:txBody>
                    <a:bodyPr/>
                    <a:lstStyle/>
                    <a:p>
                      <a:pPr lvl="0">
                        <a:lnSpc>
                          <a:spcPct val="115000"/>
                        </a:lnSpc>
                        <a:spcAft>
                          <a:spcPts val="0"/>
                        </a:spcAft>
                      </a:pPr>
                      <a:r>
                        <a:rPr lang="en-GB" sz="1800" b="1" dirty="0">
                          <a:latin typeface="Calibri" pitchFamily="34"/>
                          <a:ea typeface="Calibri" pitchFamily="34"/>
                          <a:cs typeface="Times New Roman" pitchFamily="18"/>
                        </a:rPr>
                        <a:t>SMSC Focus:</a:t>
                      </a:r>
                    </a:p>
                    <a:p>
                      <a:pPr lvl="0">
                        <a:lnSpc>
                          <a:spcPct val="115000"/>
                        </a:lnSpc>
                        <a:spcAft>
                          <a:spcPts val="0"/>
                        </a:spcAft>
                      </a:pPr>
                      <a:r>
                        <a:rPr lang="en-GB" sz="1800" b="0" baseline="0" dirty="0">
                          <a:latin typeface="Calibri" pitchFamily="34"/>
                          <a:ea typeface="Calibri" pitchFamily="34"/>
                          <a:cs typeface="Times New Roman" pitchFamily="18"/>
                        </a:rPr>
                        <a:t>Presentation and sensory appeal.</a:t>
                      </a:r>
                      <a:endParaRPr lang="en-GB" sz="1600" b="0" dirty="0">
                        <a:latin typeface="Calibri" pitchFamily="34"/>
                        <a:ea typeface="Calibri" pitchFamily="34"/>
                        <a:cs typeface="Times New Roman" pitchFamily="18"/>
                      </a:endParaRPr>
                    </a:p>
                  </a:txBody>
                  <a:tcPr marL="89538" marR="89538" marT="1657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2938789746"/>
                  </a:ext>
                </a:extLst>
              </a:tr>
            </a:tbl>
          </a:graphicData>
        </a:graphic>
      </p:graphicFrame>
      <p:sp>
        <p:nvSpPr>
          <p:cNvPr id="4" name="TextBox 7"/>
          <p:cNvSpPr txBox="1"/>
          <p:nvPr/>
        </p:nvSpPr>
        <p:spPr>
          <a:xfrm>
            <a:off x="0" y="-37609"/>
            <a:ext cx="6859892"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dirty="0">
                <a:solidFill>
                  <a:srgbClr val="000000"/>
                </a:solidFill>
                <a:uFillTx/>
                <a:latin typeface="Calibri" pitchFamily="34"/>
              </a:rPr>
              <a:t>Today’s learning objectives</a:t>
            </a:r>
          </a:p>
        </p:txBody>
      </p:sp>
      <p:sp>
        <p:nvSpPr>
          <p:cNvPr id="5" name="Rectangle 4">
            <a:extLst>
              <a:ext uri="{FF2B5EF4-FFF2-40B4-BE49-F238E27FC236}">
                <a16:creationId xmlns="" xmlns:a16="http://schemas.microsoft.com/office/drawing/2014/main" id="{DC4AC4F5-8E6D-48C4-9507-D986B3A67898}"/>
              </a:ext>
            </a:extLst>
          </p:cNvPr>
          <p:cNvSpPr/>
          <p:nvPr/>
        </p:nvSpPr>
        <p:spPr>
          <a:xfrm>
            <a:off x="889664" y="4477220"/>
            <a:ext cx="6096000" cy="1754326"/>
          </a:xfrm>
          <a:prstGeom prst="rect">
            <a:avLst/>
          </a:prstGeom>
        </p:spPr>
        <p:txBody>
          <a:bodyPr>
            <a:spAutoFit/>
          </a:bodyPr>
          <a:lstStyle/>
          <a:p>
            <a:r>
              <a:rPr lang="en-GB" dirty="0"/>
              <a:t>Victoria Sponge</a:t>
            </a:r>
          </a:p>
          <a:p>
            <a:r>
              <a:rPr lang="en-GB" dirty="0"/>
              <a:t>Swiss Roll</a:t>
            </a:r>
          </a:p>
          <a:p>
            <a:r>
              <a:rPr lang="en-GB" dirty="0"/>
              <a:t>Short Bread</a:t>
            </a:r>
          </a:p>
          <a:p>
            <a:r>
              <a:rPr lang="en-GB" dirty="0"/>
              <a:t>Brownies</a:t>
            </a:r>
          </a:p>
          <a:p>
            <a:r>
              <a:rPr lang="en-GB" dirty="0"/>
              <a:t>Choux pastry  - profiteroles</a:t>
            </a:r>
          </a:p>
          <a:p>
            <a:r>
              <a:rPr lang="en-GB" dirty="0"/>
              <a:t>Scones</a:t>
            </a:r>
          </a:p>
        </p:txBody>
      </p:sp>
      <p:sp>
        <p:nvSpPr>
          <p:cNvPr id="6" name="Rectangle 5">
            <a:extLst>
              <a:ext uri="{FF2B5EF4-FFF2-40B4-BE49-F238E27FC236}">
                <a16:creationId xmlns="" xmlns:a16="http://schemas.microsoft.com/office/drawing/2014/main" id="{472149E9-A140-4B89-B046-81EDA71784F1}"/>
              </a:ext>
            </a:extLst>
          </p:cNvPr>
          <p:cNvSpPr/>
          <p:nvPr/>
        </p:nvSpPr>
        <p:spPr>
          <a:xfrm>
            <a:off x="4206240" y="4603924"/>
            <a:ext cx="6096000" cy="1477328"/>
          </a:xfrm>
          <a:prstGeom prst="rect">
            <a:avLst/>
          </a:prstGeom>
        </p:spPr>
        <p:txBody>
          <a:bodyPr>
            <a:spAutoFit/>
          </a:bodyPr>
          <a:lstStyle/>
          <a:p>
            <a:r>
              <a:rPr lang="en-GB" dirty="0"/>
              <a:t>Sausage roll, cherry Bakewell, pizza, pasty, bread, biscuits, Victoria sponge, choux pastry, brownies, </a:t>
            </a:r>
          </a:p>
          <a:p>
            <a:r>
              <a:rPr lang="en-GB" dirty="0"/>
              <a:t>Pie- sweet/savoury, vol au vents, pancakes, cookies, flap jack, jam tarts, doughnuts, hot cross buns, macaron, </a:t>
            </a:r>
          </a:p>
          <a:p>
            <a:r>
              <a:rPr lang="en-GB" dirty="0"/>
              <a:t>Macaron, scones, </a:t>
            </a:r>
          </a:p>
        </p:txBody>
      </p:sp>
    </p:spTree>
    <p:extLst>
      <p:ext uri="{BB962C8B-B14F-4D97-AF65-F5344CB8AC3E}">
        <p14:creationId xmlns:p14="http://schemas.microsoft.com/office/powerpoint/2010/main" val="4249729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D6F7DB4-B21A-43A0-B756-39FCD708755C}"/>
              </a:ext>
            </a:extLst>
          </p:cNvPr>
          <p:cNvSpPr txBox="1"/>
          <p:nvPr/>
        </p:nvSpPr>
        <p:spPr>
          <a:xfrm>
            <a:off x="3805920" y="2318379"/>
            <a:ext cx="4061048" cy="1569660"/>
          </a:xfrm>
          <a:prstGeom prst="rect">
            <a:avLst/>
          </a:prstGeom>
          <a:noFill/>
        </p:spPr>
        <p:txBody>
          <a:bodyPr wrap="none" rtlCol="0">
            <a:spAutoFit/>
          </a:bodyPr>
          <a:lstStyle/>
          <a:p>
            <a:r>
              <a:rPr lang="en-GB" sz="4800" dirty="0">
                <a:latin typeface="Calibri" panose="020F0502020204030204" pitchFamily="34" charset="0"/>
              </a:rPr>
              <a:t>What is on my </a:t>
            </a:r>
          </a:p>
          <a:p>
            <a:r>
              <a:rPr lang="en-GB" sz="4800" dirty="0">
                <a:latin typeface="Calibri" panose="020F0502020204030204" pitchFamily="34" charset="0"/>
              </a:rPr>
              <a:t>Food packaging</a:t>
            </a:r>
          </a:p>
        </p:txBody>
      </p:sp>
      <p:cxnSp>
        <p:nvCxnSpPr>
          <p:cNvPr id="5" name="Straight Arrow Connector 4">
            <a:extLst>
              <a:ext uri="{FF2B5EF4-FFF2-40B4-BE49-F238E27FC236}">
                <a16:creationId xmlns="" xmlns:a16="http://schemas.microsoft.com/office/drawing/2014/main" id="{3FEFD1E8-444A-4D34-B56F-A57E642A40B0}"/>
              </a:ext>
            </a:extLst>
          </p:cNvPr>
          <p:cNvCxnSpPr>
            <a:cxnSpLocks/>
          </p:cNvCxnSpPr>
          <p:nvPr/>
        </p:nvCxnSpPr>
        <p:spPr>
          <a:xfrm flipV="1">
            <a:off x="5114925" y="700089"/>
            <a:ext cx="981075" cy="15315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 xmlns:a16="http://schemas.microsoft.com/office/drawing/2014/main" id="{B873F8E8-DBEA-4CC0-80EF-D6DC47084DB2}"/>
              </a:ext>
            </a:extLst>
          </p:cNvPr>
          <p:cNvCxnSpPr>
            <a:cxnSpLocks/>
          </p:cNvCxnSpPr>
          <p:nvPr/>
        </p:nvCxnSpPr>
        <p:spPr>
          <a:xfrm flipV="1">
            <a:off x="7733110" y="1661786"/>
            <a:ext cx="1671656" cy="76957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 xmlns:a16="http://schemas.microsoft.com/office/drawing/2014/main" id="{8266D842-B922-4A34-9B47-61C0DF06D831}"/>
              </a:ext>
            </a:extLst>
          </p:cNvPr>
          <p:cNvCxnSpPr>
            <a:cxnSpLocks/>
            <a:endCxn id="13" idx="3"/>
          </p:cNvCxnSpPr>
          <p:nvPr/>
        </p:nvCxnSpPr>
        <p:spPr>
          <a:xfrm flipH="1" flipV="1">
            <a:off x="2781108" y="1861909"/>
            <a:ext cx="1209320" cy="6372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 xmlns:a16="http://schemas.microsoft.com/office/drawing/2014/main" id="{BE33DFC6-D4B8-4D34-B56C-2D61748D0C19}"/>
              </a:ext>
            </a:extLst>
          </p:cNvPr>
          <p:cNvCxnSpPr>
            <a:cxnSpLocks/>
          </p:cNvCxnSpPr>
          <p:nvPr/>
        </p:nvCxnSpPr>
        <p:spPr>
          <a:xfrm>
            <a:off x="7491413" y="3926123"/>
            <a:ext cx="933450" cy="93162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 xmlns:a16="http://schemas.microsoft.com/office/drawing/2014/main" id="{B84B2697-789B-435C-82AF-5B41BF9FF4A8}"/>
              </a:ext>
            </a:extLst>
          </p:cNvPr>
          <p:cNvCxnSpPr>
            <a:cxnSpLocks/>
          </p:cNvCxnSpPr>
          <p:nvPr/>
        </p:nvCxnSpPr>
        <p:spPr>
          <a:xfrm flipH="1">
            <a:off x="2476963" y="3763241"/>
            <a:ext cx="1704512" cy="123738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 xmlns:a16="http://schemas.microsoft.com/office/drawing/2014/main" id="{ED708590-AD1F-4110-B1A5-8F1681B8A5F4}"/>
              </a:ext>
            </a:extLst>
          </p:cNvPr>
          <p:cNvSpPr txBox="1"/>
          <p:nvPr/>
        </p:nvSpPr>
        <p:spPr>
          <a:xfrm>
            <a:off x="6157913" y="515423"/>
            <a:ext cx="2728632" cy="369332"/>
          </a:xfrm>
          <a:prstGeom prst="rect">
            <a:avLst/>
          </a:prstGeom>
          <a:noFill/>
        </p:spPr>
        <p:txBody>
          <a:bodyPr wrap="none" rtlCol="0">
            <a:spAutoFit/>
          </a:bodyPr>
          <a:lstStyle/>
          <a:p>
            <a:r>
              <a:rPr lang="en-GB" dirty="0">
                <a:highlight>
                  <a:srgbClr val="FFFF00"/>
                </a:highlight>
              </a:rPr>
              <a:t>LOGO – BRAND NAME</a:t>
            </a:r>
          </a:p>
        </p:txBody>
      </p:sp>
      <p:sp>
        <p:nvSpPr>
          <p:cNvPr id="9" name="TextBox 8">
            <a:extLst>
              <a:ext uri="{FF2B5EF4-FFF2-40B4-BE49-F238E27FC236}">
                <a16:creationId xmlns="" xmlns:a16="http://schemas.microsoft.com/office/drawing/2014/main" id="{0227A014-9137-41A9-931E-653C2B31D325}"/>
              </a:ext>
            </a:extLst>
          </p:cNvPr>
          <p:cNvSpPr txBox="1"/>
          <p:nvPr/>
        </p:nvSpPr>
        <p:spPr>
          <a:xfrm>
            <a:off x="9499082" y="1400613"/>
            <a:ext cx="1891865" cy="646331"/>
          </a:xfrm>
          <a:prstGeom prst="rect">
            <a:avLst/>
          </a:prstGeom>
          <a:noFill/>
        </p:spPr>
        <p:txBody>
          <a:bodyPr wrap="none" rtlCol="0">
            <a:spAutoFit/>
          </a:bodyPr>
          <a:lstStyle/>
          <a:p>
            <a:r>
              <a:rPr lang="en-GB" dirty="0"/>
              <a:t>Ingredients list/</a:t>
            </a:r>
          </a:p>
          <a:p>
            <a:r>
              <a:rPr lang="en-GB" dirty="0"/>
              <a:t>Nutritional table</a:t>
            </a:r>
          </a:p>
        </p:txBody>
      </p:sp>
      <p:sp>
        <p:nvSpPr>
          <p:cNvPr id="10" name="TextBox 9">
            <a:extLst>
              <a:ext uri="{FF2B5EF4-FFF2-40B4-BE49-F238E27FC236}">
                <a16:creationId xmlns="" xmlns:a16="http://schemas.microsoft.com/office/drawing/2014/main" id="{A2309983-588F-4FFB-B56C-8BADD5303050}"/>
              </a:ext>
            </a:extLst>
          </p:cNvPr>
          <p:cNvSpPr txBox="1"/>
          <p:nvPr/>
        </p:nvSpPr>
        <p:spPr>
          <a:xfrm>
            <a:off x="7941745" y="4967271"/>
            <a:ext cx="3804247" cy="369332"/>
          </a:xfrm>
          <a:prstGeom prst="rect">
            <a:avLst/>
          </a:prstGeom>
          <a:noFill/>
        </p:spPr>
        <p:txBody>
          <a:bodyPr wrap="none" rtlCol="0">
            <a:spAutoFit/>
          </a:bodyPr>
          <a:lstStyle/>
          <a:p>
            <a:r>
              <a:rPr lang="en-GB" dirty="0"/>
              <a:t>Image ingredients or food included</a:t>
            </a:r>
          </a:p>
        </p:txBody>
      </p:sp>
      <p:sp>
        <p:nvSpPr>
          <p:cNvPr id="12" name="TextBox 11">
            <a:extLst>
              <a:ext uri="{FF2B5EF4-FFF2-40B4-BE49-F238E27FC236}">
                <a16:creationId xmlns="" xmlns:a16="http://schemas.microsoft.com/office/drawing/2014/main" id="{F38F5C60-4467-4555-A0A8-681477296BC7}"/>
              </a:ext>
            </a:extLst>
          </p:cNvPr>
          <p:cNvSpPr txBox="1"/>
          <p:nvPr/>
        </p:nvSpPr>
        <p:spPr>
          <a:xfrm>
            <a:off x="1739441" y="5069346"/>
            <a:ext cx="2799164" cy="369332"/>
          </a:xfrm>
          <a:prstGeom prst="rect">
            <a:avLst/>
          </a:prstGeom>
          <a:noFill/>
        </p:spPr>
        <p:txBody>
          <a:bodyPr wrap="none" rtlCol="0">
            <a:spAutoFit/>
          </a:bodyPr>
          <a:lstStyle/>
          <a:p>
            <a:r>
              <a:rPr lang="en-GB" dirty="0"/>
              <a:t>Allegan/Dietary guidance</a:t>
            </a:r>
          </a:p>
        </p:txBody>
      </p:sp>
      <p:sp>
        <p:nvSpPr>
          <p:cNvPr id="13" name="TextBox 12">
            <a:extLst>
              <a:ext uri="{FF2B5EF4-FFF2-40B4-BE49-F238E27FC236}">
                <a16:creationId xmlns="" xmlns:a16="http://schemas.microsoft.com/office/drawing/2014/main" id="{47E474EA-D9E7-421D-A222-38E9EBA5D9EF}"/>
              </a:ext>
            </a:extLst>
          </p:cNvPr>
          <p:cNvSpPr txBox="1"/>
          <p:nvPr/>
        </p:nvSpPr>
        <p:spPr>
          <a:xfrm>
            <a:off x="440724" y="1677243"/>
            <a:ext cx="2340384" cy="369332"/>
          </a:xfrm>
          <a:prstGeom prst="rect">
            <a:avLst/>
          </a:prstGeom>
          <a:noFill/>
        </p:spPr>
        <p:txBody>
          <a:bodyPr wrap="none" rtlCol="0">
            <a:spAutoFit/>
          </a:bodyPr>
          <a:lstStyle/>
          <a:p>
            <a:r>
              <a:rPr lang="en-GB" dirty="0"/>
              <a:t>Traffic light nutrition</a:t>
            </a:r>
          </a:p>
        </p:txBody>
      </p:sp>
      <p:cxnSp>
        <p:nvCxnSpPr>
          <p:cNvPr id="15" name="Straight Arrow Connector 14">
            <a:extLst>
              <a:ext uri="{FF2B5EF4-FFF2-40B4-BE49-F238E27FC236}">
                <a16:creationId xmlns="" xmlns:a16="http://schemas.microsoft.com/office/drawing/2014/main" id="{47C7A138-F783-4534-A1A6-F53A62C8A4B7}"/>
              </a:ext>
            </a:extLst>
          </p:cNvPr>
          <p:cNvCxnSpPr>
            <a:cxnSpLocks/>
          </p:cNvCxnSpPr>
          <p:nvPr/>
        </p:nvCxnSpPr>
        <p:spPr>
          <a:xfrm flipH="1" flipV="1">
            <a:off x="2655679" y="2976179"/>
            <a:ext cx="1150241" cy="2371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 xmlns:a16="http://schemas.microsoft.com/office/drawing/2014/main" id="{04A3728B-0556-4BB3-8572-88CA702488FA}"/>
              </a:ext>
            </a:extLst>
          </p:cNvPr>
          <p:cNvSpPr txBox="1"/>
          <p:nvPr/>
        </p:nvSpPr>
        <p:spPr>
          <a:xfrm>
            <a:off x="440724" y="2932613"/>
            <a:ext cx="2313454" cy="369332"/>
          </a:xfrm>
          <a:prstGeom prst="rect">
            <a:avLst/>
          </a:prstGeom>
          <a:noFill/>
        </p:spPr>
        <p:txBody>
          <a:bodyPr wrap="none" rtlCol="0">
            <a:spAutoFit/>
          </a:bodyPr>
          <a:lstStyle/>
          <a:p>
            <a:r>
              <a:rPr lang="en-GB" dirty="0"/>
              <a:t>Contact information </a:t>
            </a:r>
          </a:p>
        </p:txBody>
      </p:sp>
      <p:pic>
        <p:nvPicPr>
          <p:cNvPr id="18" name="Picture 17" descr="A picture containing building&#10;&#10;Description automatically generated">
            <a:extLst>
              <a:ext uri="{FF2B5EF4-FFF2-40B4-BE49-F238E27FC236}">
                <a16:creationId xmlns="" xmlns:a16="http://schemas.microsoft.com/office/drawing/2014/main" id="{FE418134-FCAE-46C3-821F-B30E04EBE22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0587" y="250366"/>
            <a:ext cx="2728632" cy="1334913"/>
          </a:xfrm>
          <a:prstGeom prst="rect">
            <a:avLst/>
          </a:prstGeom>
        </p:spPr>
      </p:pic>
      <p:pic>
        <p:nvPicPr>
          <p:cNvPr id="21" name="Picture 20" descr="A screenshot of a cell phone&#10;&#10;Description automatically generated">
            <a:extLst>
              <a:ext uri="{FF2B5EF4-FFF2-40B4-BE49-F238E27FC236}">
                <a16:creationId xmlns="" xmlns:a16="http://schemas.microsoft.com/office/drawing/2014/main" id="{357535F6-E54C-4931-8DD4-A185831E8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545" y="1999735"/>
            <a:ext cx="3079815" cy="2117373"/>
          </a:xfrm>
          <a:prstGeom prst="rect">
            <a:avLst/>
          </a:prstGeom>
        </p:spPr>
      </p:pic>
      <p:sp>
        <p:nvSpPr>
          <p:cNvPr id="22" name="Rectangle: Rounded Corners 21">
            <a:extLst>
              <a:ext uri="{FF2B5EF4-FFF2-40B4-BE49-F238E27FC236}">
                <a16:creationId xmlns="" xmlns:a16="http://schemas.microsoft.com/office/drawing/2014/main" id="{83E72B9B-2412-4458-A56A-6827DED3B2E6}"/>
              </a:ext>
            </a:extLst>
          </p:cNvPr>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Starter</a:t>
            </a:r>
          </a:p>
        </p:txBody>
      </p:sp>
      <p:sp>
        <p:nvSpPr>
          <p:cNvPr id="19" name="TextBox 18">
            <a:extLst>
              <a:ext uri="{FF2B5EF4-FFF2-40B4-BE49-F238E27FC236}">
                <a16:creationId xmlns="" xmlns:a16="http://schemas.microsoft.com/office/drawing/2014/main" id="{F1B28C8E-911A-4085-B386-F51A41FFD9AF}"/>
              </a:ext>
            </a:extLst>
          </p:cNvPr>
          <p:cNvSpPr txBox="1"/>
          <p:nvPr/>
        </p:nvSpPr>
        <p:spPr>
          <a:xfrm>
            <a:off x="4316426" y="4597939"/>
            <a:ext cx="2634247" cy="369332"/>
          </a:xfrm>
          <a:prstGeom prst="rect">
            <a:avLst/>
          </a:prstGeom>
          <a:noFill/>
        </p:spPr>
        <p:txBody>
          <a:bodyPr wrap="none" rtlCol="0">
            <a:spAutoFit/>
          </a:bodyPr>
          <a:lstStyle/>
          <a:p>
            <a:r>
              <a:rPr lang="en-GB" dirty="0"/>
              <a:t>How to store the product</a:t>
            </a:r>
          </a:p>
        </p:txBody>
      </p:sp>
      <p:cxnSp>
        <p:nvCxnSpPr>
          <p:cNvPr id="20" name="Straight Arrow Connector 19">
            <a:extLst>
              <a:ext uri="{FF2B5EF4-FFF2-40B4-BE49-F238E27FC236}">
                <a16:creationId xmlns="" xmlns:a16="http://schemas.microsoft.com/office/drawing/2014/main" id="{BD6F4F27-A37B-4CA8-8936-55AAF6C97F35}"/>
              </a:ext>
            </a:extLst>
          </p:cNvPr>
          <p:cNvCxnSpPr>
            <a:cxnSpLocks/>
          </p:cNvCxnSpPr>
          <p:nvPr/>
        </p:nvCxnSpPr>
        <p:spPr>
          <a:xfrm flipH="1">
            <a:off x="5836444" y="3761476"/>
            <a:ext cx="407183" cy="8364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 xmlns:a16="http://schemas.microsoft.com/office/drawing/2014/main" id="{17E4F129-5400-49A7-AB58-DA1E38944956}"/>
              </a:ext>
            </a:extLst>
          </p:cNvPr>
          <p:cNvCxnSpPr>
            <a:cxnSpLocks/>
          </p:cNvCxnSpPr>
          <p:nvPr/>
        </p:nvCxnSpPr>
        <p:spPr>
          <a:xfrm flipH="1" flipV="1">
            <a:off x="4452110" y="1465877"/>
            <a:ext cx="48107" cy="6820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TextBox 23">
            <a:extLst>
              <a:ext uri="{FF2B5EF4-FFF2-40B4-BE49-F238E27FC236}">
                <a16:creationId xmlns="" xmlns:a16="http://schemas.microsoft.com/office/drawing/2014/main" id="{4CB75984-62FB-4EA6-9620-5DB10C4A68D7}"/>
              </a:ext>
            </a:extLst>
          </p:cNvPr>
          <p:cNvSpPr txBox="1"/>
          <p:nvPr/>
        </p:nvSpPr>
        <p:spPr>
          <a:xfrm>
            <a:off x="3477815" y="738558"/>
            <a:ext cx="1975541" cy="646331"/>
          </a:xfrm>
          <a:prstGeom prst="rect">
            <a:avLst/>
          </a:prstGeom>
          <a:noFill/>
        </p:spPr>
        <p:txBody>
          <a:bodyPr wrap="none" rtlCol="0">
            <a:spAutoFit/>
          </a:bodyPr>
          <a:lstStyle/>
          <a:p>
            <a:r>
              <a:rPr lang="en-GB" dirty="0"/>
              <a:t>Use by information</a:t>
            </a:r>
          </a:p>
          <a:p>
            <a:r>
              <a:rPr lang="en-GB" dirty="0"/>
              <a:t>&amp; best before</a:t>
            </a:r>
          </a:p>
        </p:txBody>
      </p:sp>
      <p:sp>
        <p:nvSpPr>
          <p:cNvPr id="25" name="TextBox 24">
            <a:extLst>
              <a:ext uri="{FF2B5EF4-FFF2-40B4-BE49-F238E27FC236}">
                <a16:creationId xmlns="" xmlns:a16="http://schemas.microsoft.com/office/drawing/2014/main" id="{6CF26028-C997-4E3C-B152-89EF26530B67}"/>
              </a:ext>
            </a:extLst>
          </p:cNvPr>
          <p:cNvSpPr txBox="1"/>
          <p:nvPr/>
        </p:nvSpPr>
        <p:spPr>
          <a:xfrm>
            <a:off x="295485" y="3810375"/>
            <a:ext cx="2138727" cy="369332"/>
          </a:xfrm>
          <a:prstGeom prst="rect">
            <a:avLst/>
          </a:prstGeom>
          <a:noFill/>
        </p:spPr>
        <p:txBody>
          <a:bodyPr wrap="none" rtlCol="0">
            <a:spAutoFit/>
          </a:bodyPr>
          <a:lstStyle/>
          <a:p>
            <a:r>
              <a:rPr lang="en-GB" dirty="0"/>
              <a:t>Cooking instructions</a:t>
            </a:r>
          </a:p>
        </p:txBody>
      </p:sp>
      <p:cxnSp>
        <p:nvCxnSpPr>
          <p:cNvPr id="26" name="Straight Arrow Connector 25">
            <a:extLst>
              <a:ext uri="{FF2B5EF4-FFF2-40B4-BE49-F238E27FC236}">
                <a16:creationId xmlns="" xmlns:a16="http://schemas.microsoft.com/office/drawing/2014/main" id="{28CEF1BA-A5BE-4193-BE1C-B7896D0D1532}"/>
              </a:ext>
            </a:extLst>
          </p:cNvPr>
          <p:cNvCxnSpPr>
            <a:cxnSpLocks/>
          </p:cNvCxnSpPr>
          <p:nvPr/>
        </p:nvCxnSpPr>
        <p:spPr>
          <a:xfrm flipH="1">
            <a:off x="2363270" y="3556056"/>
            <a:ext cx="1442650" cy="4537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 xmlns:a16="http://schemas.microsoft.com/office/drawing/2014/main" id="{D2AF850B-8108-4B08-B114-A236F49AD489}"/>
              </a:ext>
            </a:extLst>
          </p:cNvPr>
          <p:cNvCxnSpPr>
            <a:cxnSpLocks/>
          </p:cNvCxnSpPr>
          <p:nvPr/>
        </p:nvCxnSpPr>
        <p:spPr>
          <a:xfrm flipV="1">
            <a:off x="6361505" y="2147894"/>
            <a:ext cx="405055" cy="3754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 xmlns:a16="http://schemas.microsoft.com/office/drawing/2014/main" id="{80593323-057E-4871-9D4A-65B47198A8DE}"/>
              </a:ext>
            </a:extLst>
          </p:cNvPr>
          <p:cNvSpPr txBox="1"/>
          <p:nvPr/>
        </p:nvSpPr>
        <p:spPr>
          <a:xfrm>
            <a:off x="5753506" y="1745793"/>
            <a:ext cx="2649764" cy="369332"/>
          </a:xfrm>
          <a:prstGeom prst="rect">
            <a:avLst/>
          </a:prstGeom>
          <a:noFill/>
        </p:spPr>
        <p:txBody>
          <a:bodyPr wrap="none" rtlCol="0">
            <a:spAutoFit/>
          </a:bodyPr>
          <a:lstStyle/>
          <a:p>
            <a:r>
              <a:rPr lang="en-GB" dirty="0"/>
              <a:t>Weight, volume &amp; quantity</a:t>
            </a:r>
          </a:p>
        </p:txBody>
      </p:sp>
    </p:spTree>
    <p:extLst>
      <p:ext uri="{BB962C8B-B14F-4D97-AF65-F5344CB8AC3E}">
        <p14:creationId xmlns:p14="http://schemas.microsoft.com/office/powerpoint/2010/main" val="2258408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00FB18-A58F-4B7E-A960-51445E972326}"/>
              </a:ext>
            </a:extLst>
          </p:cNvPr>
          <p:cNvSpPr txBox="1">
            <a:spLocks/>
          </p:cNvSpPr>
          <p:nvPr/>
        </p:nvSpPr>
        <p:spPr>
          <a:xfrm>
            <a:off x="0" y="0"/>
            <a:ext cx="10855234"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Nutritional Labels</a:t>
            </a:r>
          </a:p>
        </p:txBody>
      </p:sp>
      <p:sp>
        <p:nvSpPr>
          <p:cNvPr id="3" name="TextBox 2">
            <a:extLst>
              <a:ext uri="{FF2B5EF4-FFF2-40B4-BE49-F238E27FC236}">
                <a16:creationId xmlns="" xmlns:a16="http://schemas.microsoft.com/office/drawing/2014/main" id="{3DA3B1E8-75C6-45B8-8F85-6B0F97ADCD0A}"/>
              </a:ext>
            </a:extLst>
          </p:cNvPr>
          <p:cNvSpPr txBox="1"/>
          <p:nvPr/>
        </p:nvSpPr>
        <p:spPr>
          <a:xfrm>
            <a:off x="15985" y="929640"/>
            <a:ext cx="10839249" cy="646331"/>
          </a:xfrm>
          <a:prstGeom prst="rect">
            <a:avLst/>
          </a:prstGeom>
          <a:noFill/>
        </p:spPr>
        <p:txBody>
          <a:bodyPr wrap="none" rtlCol="0">
            <a:spAutoFit/>
          </a:bodyPr>
          <a:lstStyle/>
          <a:p>
            <a:r>
              <a:rPr lang="en-GB" dirty="0"/>
              <a:t>Nutritional Information has to be included on packaging to display to customers, each nutrients content per 100g. </a:t>
            </a:r>
          </a:p>
          <a:p>
            <a:endParaRPr lang="en-GB" dirty="0"/>
          </a:p>
        </p:txBody>
      </p:sp>
      <p:graphicFrame>
        <p:nvGraphicFramePr>
          <p:cNvPr id="4" name="Table 3">
            <a:extLst>
              <a:ext uri="{FF2B5EF4-FFF2-40B4-BE49-F238E27FC236}">
                <a16:creationId xmlns="" xmlns:a16="http://schemas.microsoft.com/office/drawing/2014/main" id="{B2114199-357D-48C2-9428-A0A11CD68C4B}"/>
              </a:ext>
            </a:extLst>
          </p:cNvPr>
          <p:cNvGraphicFramePr>
            <a:graphicFrameLocks noGrp="1"/>
          </p:cNvGraphicFramePr>
          <p:nvPr>
            <p:extLst>
              <p:ext uri="{D42A27DB-BD31-4B8C-83A1-F6EECF244321}">
                <p14:modId xmlns:p14="http://schemas.microsoft.com/office/powerpoint/2010/main" val="1258004099"/>
              </p:ext>
            </p:extLst>
          </p:nvPr>
        </p:nvGraphicFramePr>
        <p:xfrm>
          <a:off x="1818640" y="1575970"/>
          <a:ext cx="8127999" cy="4001872"/>
        </p:xfrm>
        <a:graphic>
          <a:graphicData uri="http://schemas.openxmlformats.org/drawingml/2006/table">
            <a:tbl>
              <a:tblPr firstRow="1" bandRow="1">
                <a:tableStyleId>{5C22544A-7EE6-4342-B048-85BDC9FD1C3A}</a:tableStyleId>
              </a:tblPr>
              <a:tblGrid>
                <a:gridCol w="2709333">
                  <a:extLst>
                    <a:ext uri="{9D8B030D-6E8A-4147-A177-3AD203B41FA5}">
                      <a16:colId xmlns="" xmlns:a16="http://schemas.microsoft.com/office/drawing/2014/main" val="128201011"/>
                    </a:ext>
                  </a:extLst>
                </a:gridCol>
                <a:gridCol w="2709333">
                  <a:extLst>
                    <a:ext uri="{9D8B030D-6E8A-4147-A177-3AD203B41FA5}">
                      <a16:colId xmlns="" xmlns:a16="http://schemas.microsoft.com/office/drawing/2014/main" val="4085947343"/>
                    </a:ext>
                  </a:extLst>
                </a:gridCol>
                <a:gridCol w="2709333">
                  <a:extLst>
                    <a:ext uri="{9D8B030D-6E8A-4147-A177-3AD203B41FA5}">
                      <a16:colId xmlns="" xmlns:a16="http://schemas.microsoft.com/office/drawing/2014/main" val="2644098413"/>
                    </a:ext>
                  </a:extLst>
                </a:gridCol>
              </a:tblGrid>
              <a:tr h="500234">
                <a:tc>
                  <a:txBody>
                    <a:bodyPr/>
                    <a:lstStyle/>
                    <a:p>
                      <a:endParaRPr lang="en-GB" dirty="0"/>
                    </a:p>
                  </a:txBody>
                  <a:tcPr>
                    <a:solidFill>
                      <a:srgbClr val="B71E42"/>
                    </a:solidFill>
                  </a:tcPr>
                </a:tc>
                <a:tc>
                  <a:txBody>
                    <a:bodyPr/>
                    <a:lstStyle/>
                    <a:p>
                      <a:r>
                        <a:rPr lang="en-GB" dirty="0"/>
                        <a:t>Per 100g</a:t>
                      </a:r>
                    </a:p>
                  </a:txBody>
                  <a:tcPr/>
                </a:tc>
                <a:tc>
                  <a:txBody>
                    <a:bodyPr/>
                    <a:lstStyle/>
                    <a:p>
                      <a:r>
                        <a:rPr lang="en-GB" dirty="0"/>
                        <a:t>Per 55g serving</a:t>
                      </a:r>
                    </a:p>
                  </a:txBody>
                  <a:tcPr/>
                </a:tc>
                <a:extLst>
                  <a:ext uri="{0D108BD9-81ED-4DB2-BD59-A6C34878D82A}">
                    <a16:rowId xmlns="" xmlns:a16="http://schemas.microsoft.com/office/drawing/2014/main" val="895372510"/>
                  </a:ext>
                </a:extLst>
              </a:tr>
              <a:tr h="500234">
                <a:tc>
                  <a:txBody>
                    <a:bodyPr/>
                    <a:lstStyle/>
                    <a:p>
                      <a:r>
                        <a:rPr lang="en-GB" dirty="0">
                          <a:solidFill>
                            <a:schemeClr val="bg1"/>
                          </a:solidFill>
                        </a:rPr>
                        <a:t>Energy</a:t>
                      </a:r>
                    </a:p>
                  </a:txBody>
                  <a:tcPr>
                    <a:solidFill>
                      <a:srgbClr val="B71E42"/>
                    </a:solidFill>
                  </a:tcPr>
                </a:tc>
                <a:tc>
                  <a:txBody>
                    <a:bodyPr/>
                    <a:lstStyle/>
                    <a:p>
                      <a:r>
                        <a:rPr lang="en-GB" dirty="0"/>
                        <a:t>2180kj/525kcal</a:t>
                      </a:r>
                    </a:p>
                  </a:txBody>
                  <a:tcPr/>
                </a:tc>
                <a:tc>
                  <a:txBody>
                    <a:bodyPr/>
                    <a:lstStyle/>
                    <a:p>
                      <a:r>
                        <a:rPr lang="en-GB" dirty="0"/>
                        <a:t>119kj/289kcal</a:t>
                      </a:r>
                    </a:p>
                  </a:txBody>
                  <a:tcPr/>
                </a:tc>
                <a:extLst>
                  <a:ext uri="{0D108BD9-81ED-4DB2-BD59-A6C34878D82A}">
                    <a16:rowId xmlns="" xmlns:a16="http://schemas.microsoft.com/office/drawing/2014/main" val="977996030"/>
                  </a:ext>
                </a:extLst>
              </a:tr>
              <a:tr h="500234">
                <a:tc>
                  <a:txBody>
                    <a:bodyPr/>
                    <a:lstStyle/>
                    <a:p>
                      <a:r>
                        <a:rPr lang="en-GB" dirty="0">
                          <a:solidFill>
                            <a:schemeClr val="bg1"/>
                          </a:solidFill>
                        </a:rPr>
                        <a:t>Fat</a:t>
                      </a:r>
                    </a:p>
                  </a:txBody>
                  <a:tcPr>
                    <a:solidFill>
                      <a:srgbClr val="B71E42"/>
                    </a:solidFill>
                  </a:tcPr>
                </a:tc>
                <a:tc>
                  <a:txBody>
                    <a:bodyPr/>
                    <a:lstStyle/>
                    <a:p>
                      <a:r>
                        <a:rPr lang="en-GB" dirty="0"/>
                        <a:t>33.0g</a:t>
                      </a:r>
                    </a:p>
                  </a:txBody>
                  <a:tcPr/>
                </a:tc>
                <a:tc>
                  <a:txBody>
                    <a:bodyPr/>
                    <a:lstStyle/>
                    <a:p>
                      <a:r>
                        <a:rPr lang="en-GB" dirty="0"/>
                        <a:t>18.2g</a:t>
                      </a:r>
                    </a:p>
                  </a:txBody>
                  <a:tcPr/>
                </a:tc>
                <a:extLst>
                  <a:ext uri="{0D108BD9-81ED-4DB2-BD59-A6C34878D82A}">
                    <a16:rowId xmlns="" xmlns:a16="http://schemas.microsoft.com/office/drawing/2014/main" val="1172459687"/>
                  </a:ext>
                </a:extLst>
              </a:tr>
              <a:tr h="500234">
                <a:tc>
                  <a:txBody>
                    <a:bodyPr/>
                    <a:lstStyle/>
                    <a:p>
                      <a:r>
                        <a:rPr lang="en-GB" dirty="0">
                          <a:solidFill>
                            <a:schemeClr val="bg1"/>
                          </a:solidFill>
                        </a:rPr>
                        <a:t>Of which are saturates</a:t>
                      </a:r>
                    </a:p>
                  </a:txBody>
                  <a:tcPr>
                    <a:solidFill>
                      <a:srgbClr val="B71E42"/>
                    </a:solidFill>
                  </a:tcPr>
                </a:tc>
                <a:tc>
                  <a:txBody>
                    <a:bodyPr/>
                    <a:lstStyle/>
                    <a:p>
                      <a:r>
                        <a:rPr lang="en-GB" dirty="0"/>
                        <a:t>15.0g</a:t>
                      </a:r>
                    </a:p>
                  </a:txBody>
                  <a:tcPr/>
                </a:tc>
                <a:tc>
                  <a:txBody>
                    <a:bodyPr/>
                    <a:lstStyle/>
                    <a:p>
                      <a:r>
                        <a:rPr lang="en-GB" dirty="0"/>
                        <a:t>8.3g</a:t>
                      </a:r>
                    </a:p>
                  </a:txBody>
                  <a:tcPr/>
                </a:tc>
                <a:extLst>
                  <a:ext uri="{0D108BD9-81ED-4DB2-BD59-A6C34878D82A}">
                    <a16:rowId xmlns="" xmlns:a16="http://schemas.microsoft.com/office/drawing/2014/main" val="619474325"/>
                  </a:ext>
                </a:extLst>
              </a:tr>
              <a:tr h="500234">
                <a:tc>
                  <a:txBody>
                    <a:bodyPr/>
                    <a:lstStyle/>
                    <a:p>
                      <a:r>
                        <a:rPr lang="en-GB" dirty="0">
                          <a:solidFill>
                            <a:schemeClr val="bg1"/>
                          </a:solidFill>
                        </a:rPr>
                        <a:t>Carbohydrates</a:t>
                      </a:r>
                    </a:p>
                  </a:txBody>
                  <a:tcPr>
                    <a:solidFill>
                      <a:srgbClr val="B71E42"/>
                    </a:solidFill>
                  </a:tcPr>
                </a:tc>
                <a:tc>
                  <a:txBody>
                    <a:bodyPr/>
                    <a:lstStyle/>
                    <a:p>
                      <a:r>
                        <a:rPr lang="en-GB" dirty="0"/>
                        <a:t>50.0g</a:t>
                      </a:r>
                    </a:p>
                  </a:txBody>
                  <a:tcPr/>
                </a:tc>
                <a:tc>
                  <a:txBody>
                    <a:bodyPr/>
                    <a:lstStyle/>
                    <a:p>
                      <a:r>
                        <a:rPr lang="en-GB" dirty="0"/>
                        <a:t>27.5g</a:t>
                      </a:r>
                    </a:p>
                  </a:txBody>
                  <a:tcPr/>
                </a:tc>
                <a:extLst>
                  <a:ext uri="{0D108BD9-81ED-4DB2-BD59-A6C34878D82A}">
                    <a16:rowId xmlns="" xmlns:a16="http://schemas.microsoft.com/office/drawing/2014/main" val="2115862630"/>
                  </a:ext>
                </a:extLst>
              </a:tr>
              <a:tr h="500234">
                <a:tc>
                  <a:txBody>
                    <a:bodyPr/>
                    <a:lstStyle/>
                    <a:p>
                      <a:r>
                        <a:rPr lang="en-GB" dirty="0">
                          <a:solidFill>
                            <a:schemeClr val="bg1"/>
                          </a:solidFill>
                        </a:rPr>
                        <a:t>Of which are sugars</a:t>
                      </a:r>
                    </a:p>
                  </a:txBody>
                  <a:tcPr>
                    <a:solidFill>
                      <a:srgbClr val="B71E42"/>
                    </a:solidFill>
                  </a:tcPr>
                </a:tc>
                <a:tc>
                  <a:txBody>
                    <a:bodyPr/>
                    <a:lstStyle/>
                    <a:p>
                      <a:r>
                        <a:rPr lang="en-GB" dirty="0"/>
                        <a:t>2.0g</a:t>
                      </a:r>
                    </a:p>
                  </a:txBody>
                  <a:tcPr/>
                </a:tc>
                <a:tc>
                  <a:txBody>
                    <a:bodyPr/>
                    <a:lstStyle/>
                    <a:p>
                      <a:r>
                        <a:rPr lang="en-GB" dirty="0"/>
                        <a:t>1.1g</a:t>
                      </a:r>
                    </a:p>
                  </a:txBody>
                  <a:tcPr/>
                </a:tc>
                <a:extLst>
                  <a:ext uri="{0D108BD9-81ED-4DB2-BD59-A6C34878D82A}">
                    <a16:rowId xmlns="" xmlns:a16="http://schemas.microsoft.com/office/drawing/2014/main" val="3323488407"/>
                  </a:ext>
                </a:extLst>
              </a:tr>
              <a:tr h="500234">
                <a:tc>
                  <a:txBody>
                    <a:bodyPr/>
                    <a:lstStyle/>
                    <a:p>
                      <a:r>
                        <a:rPr lang="en-GB" dirty="0">
                          <a:solidFill>
                            <a:schemeClr val="bg1"/>
                          </a:solidFill>
                        </a:rPr>
                        <a:t>Protein </a:t>
                      </a:r>
                    </a:p>
                  </a:txBody>
                  <a:tcPr>
                    <a:solidFill>
                      <a:srgbClr val="B71E42"/>
                    </a:solidFill>
                  </a:tcPr>
                </a:tc>
                <a:tc>
                  <a:txBody>
                    <a:bodyPr/>
                    <a:lstStyle/>
                    <a:p>
                      <a:r>
                        <a:rPr lang="en-GB" dirty="0"/>
                        <a:t>6.5g</a:t>
                      </a:r>
                    </a:p>
                  </a:txBody>
                  <a:tcPr/>
                </a:tc>
                <a:tc>
                  <a:txBody>
                    <a:bodyPr/>
                    <a:lstStyle/>
                    <a:p>
                      <a:r>
                        <a:rPr lang="en-GB" dirty="0"/>
                        <a:t>3.6g</a:t>
                      </a:r>
                    </a:p>
                  </a:txBody>
                  <a:tcPr/>
                </a:tc>
                <a:extLst>
                  <a:ext uri="{0D108BD9-81ED-4DB2-BD59-A6C34878D82A}">
                    <a16:rowId xmlns="" xmlns:a16="http://schemas.microsoft.com/office/drawing/2014/main" val="849198396"/>
                  </a:ext>
                </a:extLst>
              </a:tr>
              <a:tr h="500234">
                <a:tc>
                  <a:txBody>
                    <a:bodyPr/>
                    <a:lstStyle/>
                    <a:p>
                      <a:r>
                        <a:rPr lang="en-GB" dirty="0">
                          <a:solidFill>
                            <a:schemeClr val="bg1"/>
                          </a:solidFill>
                        </a:rPr>
                        <a:t>Salt </a:t>
                      </a:r>
                    </a:p>
                  </a:txBody>
                  <a:tcPr>
                    <a:solidFill>
                      <a:srgbClr val="B71E42"/>
                    </a:solidFill>
                  </a:tcPr>
                </a:tc>
                <a:tc>
                  <a:txBody>
                    <a:bodyPr/>
                    <a:lstStyle/>
                    <a:p>
                      <a:r>
                        <a:rPr lang="en-GB" dirty="0"/>
                        <a:t>0.7g</a:t>
                      </a:r>
                    </a:p>
                  </a:txBody>
                  <a:tcPr/>
                </a:tc>
                <a:tc>
                  <a:txBody>
                    <a:bodyPr/>
                    <a:lstStyle/>
                    <a:p>
                      <a:r>
                        <a:rPr lang="en-GB" dirty="0"/>
                        <a:t>0.4g</a:t>
                      </a:r>
                    </a:p>
                  </a:txBody>
                  <a:tcPr/>
                </a:tc>
                <a:extLst>
                  <a:ext uri="{0D108BD9-81ED-4DB2-BD59-A6C34878D82A}">
                    <a16:rowId xmlns="" xmlns:a16="http://schemas.microsoft.com/office/drawing/2014/main" val="2570316986"/>
                  </a:ext>
                </a:extLst>
              </a:tr>
            </a:tbl>
          </a:graphicData>
        </a:graphic>
      </p:graphicFrame>
    </p:spTree>
    <p:extLst>
      <p:ext uri="{BB962C8B-B14F-4D97-AF65-F5344CB8AC3E}">
        <p14:creationId xmlns:p14="http://schemas.microsoft.com/office/powerpoint/2010/main" val="4010369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00FB18-A58F-4B7E-A960-51445E972326}"/>
              </a:ext>
            </a:extLst>
          </p:cNvPr>
          <p:cNvSpPr txBox="1">
            <a:spLocks/>
          </p:cNvSpPr>
          <p:nvPr/>
        </p:nvSpPr>
        <p:spPr>
          <a:xfrm>
            <a:off x="0" y="0"/>
            <a:ext cx="10855234"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Traffic light labelling</a:t>
            </a:r>
          </a:p>
        </p:txBody>
      </p:sp>
      <p:sp>
        <p:nvSpPr>
          <p:cNvPr id="3" name="TextBox 2">
            <a:extLst>
              <a:ext uri="{FF2B5EF4-FFF2-40B4-BE49-F238E27FC236}">
                <a16:creationId xmlns="" xmlns:a16="http://schemas.microsoft.com/office/drawing/2014/main" id="{3DA3B1E8-75C6-45B8-8F85-6B0F97ADCD0A}"/>
              </a:ext>
            </a:extLst>
          </p:cNvPr>
          <p:cNvSpPr txBox="1"/>
          <p:nvPr/>
        </p:nvSpPr>
        <p:spPr>
          <a:xfrm>
            <a:off x="0" y="883920"/>
            <a:ext cx="11284884" cy="1477328"/>
          </a:xfrm>
          <a:prstGeom prst="rect">
            <a:avLst/>
          </a:prstGeom>
          <a:noFill/>
        </p:spPr>
        <p:txBody>
          <a:bodyPr wrap="none" rtlCol="0">
            <a:spAutoFit/>
          </a:bodyPr>
          <a:lstStyle/>
          <a:p>
            <a:r>
              <a:rPr lang="en-GB" dirty="0"/>
              <a:t>Traffic light labelling on a product shows how healthy it is at a glance. </a:t>
            </a:r>
          </a:p>
          <a:p>
            <a:r>
              <a:rPr lang="en-GB" dirty="0"/>
              <a:t>They use reference intake values to show whether a product has HIGH, MEDIUM, LOW amounts of fat, salt and sugar. </a:t>
            </a:r>
          </a:p>
          <a:p>
            <a:endParaRPr lang="en-GB" dirty="0"/>
          </a:p>
          <a:p>
            <a:endParaRPr lang="en-GB" dirty="0"/>
          </a:p>
          <a:p>
            <a:endParaRPr lang="en-GB" dirty="0"/>
          </a:p>
        </p:txBody>
      </p:sp>
      <p:pic>
        <p:nvPicPr>
          <p:cNvPr id="2052" name="Picture 4" descr="traffic light labels EU">
            <a:extLst>
              <a:ext uri="{FF2B5EF4-FFF2-40B4-BE49-F238E27FC236}">
                <a16:creationId xmlns="" xmlns:a16="http://schemas.microsoft.com/office/drawing/2014/main" id="{0AEA0249-79B3-45EA-A30F-D315F7C64DA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32472" y="1891860"/>
            <a:ext cx="9003409" cy="260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388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20C63D-843A-46D2-8ADA-6180131AF2BA}"/>
              </a:ext>
            </a:extLst>
          </p:cNvPr>
          <p:cNvSpPr txBox="1">
            <a:spLocks/>
          </p:cNvSpPr>
          <p:nvPr/>
        </p:nvSpPr>
        <p:spPr>
          <a:xfrm>
            <a:off x="0" y="0"/>
            <a:ext cx="10855234" cy="1049235"/>
          </a:xfrm>
          <a:prstGeom prst="rect">
            <a:avLst/>
          </a:prstGeom>
        </p:spPr>
        <p:txBody>
          <a:bodyPr>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Know your nutritional labelling </a:t>
            </a:r>
          </a:p>
        </p:txBody>
      </p:sp>
      <p:sp>
        <p:nvSpPr>
          <p:cNvPr id="7" name="AutoShape 2" descr="Image result for nutrtional label uk"/>
          <p:cNvSpPr>
            <a:spLocks noChangeAspect="1" noChangeArrowheads="1"/>
          </p:cNvSpPr>
          <p:nvPr/>
        </p:nvSpPr>
        <p:spPr bwMode="auto">
          <a:xfrm>
            <a:off x="63500" y="-13652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nutrtional label uk"/>
          <p:cNvSpPr>
            <a:spLocks noChangeAspect="1" noChangeArrowheads="1"/>
          </p:cNvSpPr>
          <p:nvPr/>
        </p:nvSpPr>
        <p:spPr bwMode="auto">
          <a:xfrm>
            <a:off x="215900" y="1587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2" descr="C:\Users\Ed\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63" y="619199"/>
            <a:ext cx="2611120" cy="3494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156823" y="1482836"/>
            <a:ext cx="1165134" cy="255611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pic>
        <p:nvPicPr>
          <p:cNvPr id="23" name="Picture 2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19057" y="820873"/>
            <a:ext cx="6159137" cy="5150312"/>
          </a:xfrm>
          <a:prstGeom prst="rect">
            <a:avLst/>
          </a:prstGeom>
        </p:spPr>
      </p:pic>
      <p:cxnSp>
        <p:nvCxnSpPr>
          <p:cNvPr id="17" name="Straight Arrow Connector 16"/>
          <p:cNvCxnSpPr/>
          <p:nvPr/>
        </p:nvCxnSpPr>
        <p:spPr>
          <a:xfrm flipH="1">
            <a:off x="3111503" y="2554849"/>
            <a:ext cx="2665229" cy="54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3">
            <a:extLst>
              <a:ext uri="{FF2B5EF4-FFF2-40B4-BE49-F238E27FC236}">
                <a16:creationId xmlns="" xmlns:a16="http://schemas.microsoft.com/office/drawing/2014/main" id="{8B77BDE2-47EC-4835-90B6-C695C0CF0616}"/>
              </a:ext>
            </a:extLst>
          </p:cNvPr>
          <p:cNvSpPr/>
          <p:nvPr/>
        </p:nvSpPr>
        <p:spPr>
          <a:xfrm>
            <a:off x="10345783" y="0"/>
            <a:ext cx="184621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graphicFrame>
        <p:nvGraphicFramePr>
          <p:cNvPr id="13" name="Table 12"/>
          <p:cNvGraphicFramePr>
            <a:graphicFrameLocks noGrp="1"/>
          </p:cNvGraphicFramePr>
          <p:nvPr>
            <p:extLst/>
          </p:nvPr>
        </p:nvGraphicFramePr>
        <p:xfrm>
          <a:off x="238171" y="4170909"/>
          <a:ext cx="4684667"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Calories</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Salt</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spTree>
    <p:extLst>
      <p:ext uri="{BB962C8B-B14F-4D97-AF65-F5344CB8AC3E}">
        <p14:creationId xmlns:p14="http://schemas.microsoft.com/office/powerpoint/2010/main" val="30214791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Ed\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63" y="573522"/>
            <a:ext cx="2611120" cy="34941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E420C63D-843A-46D2-8ADA-6180131AF2BA}"/>
              </a:ext>
            </a:extLst>
          </p:cNvPr>
          <p:cNvSpPr txBox="1">
            <a:spLocks/>
          </p:cNvSpPr>
          <p:nvPr/>
        </p:nvSpPr>
        <p:spPr>
          <a:xfrm>
            <a:off x="0" y="0"/>
            <a:ext cx="10855234" cy="1049235"/>
          </a:xfrm>
          <a:prstGeom prst="rect">
            <a:avLst/>
          </a:prstGeom>
        </p:spPr>
        <p:txBody>
          <a:bodyPr>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Know your nutritional labelling </a:t>
            </a:r>
          </a:p>
        </p:txBody>
      </p:sp>
      <p:sp>
        <p:nvSpPr>
          <p:cNvPr id="7" name="AutoShape 2" descr="Image result for nutrtional label uk"/>
          <p:cNvSpPr>
            <a:spLocks noChangeAspect="1" noChangeArrowheads="1"/>
          </p:cNvSpPr>
          <p:nvPr/>
        </p:nvSpPr>
        <p:spPr bwMode="auto">
          <a:xfrm>
            <a:off x="63500" y="-13652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nutrtional label uk"/>
          <p:cNvSpPr>
            <a:spLocks noChangeAspect="1" noChangeArrowheads="1"/>
          </p:cNvSpPr>
          <p:nvPr/>
        </p:nvSpPr>
        <p:spPr bwMode="auto">
          <a:xfrm>
            <a:off x="215900" y="1587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14"/>
          <p:cNvSpPr/>
          <p:nvPr/>
        </p:nvSpPr>
        <p:spPr>
          <a:xfrm>
            <a:off x="2084659" y="1381766"/>
            <a:ext cx="1165134" cy="255611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pic>
        <p:nvPicPr>
          <p:cNvPr id="23" name="Picture 2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19057" y="820873"/>
            <a:ext cx="6159137" cy="5150312"/>
          </a:xfrm>
          <a:prstGeom prst="rect">
            <a:avLst/>
          </a:prstGeom>
        </p:spPr>
      </p:pic>
      <p:cxnSp>
        <p:nvCxnSpPr>
          <p:cNvPr id="17" name="Straight Arrow Connector 16"/>
          <p:cNvCxnSpPr/>
          <p:nvPr/>
        </p:nvCxnSpPr>
        <p:spPr>
          <a:xfrm flipH="1">
            <a:off x="3111503" y="2554849"/>
            <a:ext cx="2665229" cy="54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3">
            <a:extLst>
              <a:ext uri="{FF2B5EF4-FFF2-40B4-BE49-F238E27FC236}">
                <a16:creationId xmlns="" xmlns:a16="http://schemas.microsoft.com/office/drawing/2014/main" id="{8B77BDE2-47EC-4835-90B6-C695C0CF0616}"/>
              </a:ext>
            </a:extLst>
          </p:cNvPr>
          <p:cNvSpPr/>
          <p:nvPr/>
        </p:nvSpPr>
        <p:spPr>
          <a:xfrm>
            <a:off x="10345783" y="0"/>
            <a:ext cx="184621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
        <p:nvSpPr>
          <p:cNvPr id="5" name="Control 1"/>
          <p:cNvSpPr>
            <a:spLocks noChangeArrowheads="1" noChangeShapeType="1"/>
          </p:cNvSpPr>
          <p:nvPr/>
        </p:nvSpPr>
        <p:spPr bwMode="auto">
          <a:xfrm>
            <a:off x="4922838" y="12387263"/>
            <a:ext cx="3330575" cy="10525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10" name="Rectangle 9"/>
          <p:cNvSpPr/>
          <p:nvPr/>
        </p:nvSpPr>
        <p:spPr>
          <a:xfrm>
            <a:off x="3195048" y="4800600"/>
            <a:ext cx="1026432" cy="5855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993935" y="4800601"/>
            <a:ext cx="1173138" cy="5855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158239" y="4800601"/>
            <a:ext cx="807721" cy="53339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160475" y="4729564"/>
            <a:ext cx="781286" cy="5855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nvPr>
        </p:nvGraphicFramePr>
        <p:xfrm>
          <a:off x="238170" y="4210399"/>
          <a:ext cx="4684668"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4">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Calories</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Salt</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241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0.1g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0g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59g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0g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spTree>
    <p:extLst>
      <p:ext uri="{BB962C8B-B14F-4D97-AF65-F5344CB8AC3E}">
        <p14:creationId xmlns:p14="http://schemas.microsoft.com/office/powerpoint/2010/main" val="2737595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20C63D-843A-46D2-8ADA-6180131AF2BA}"/>
              </a:ext>
            </a:extLst>
          </p:cNvPr>
          <p:cNvSpPr txBox="1">
            <a:spLocks/>
          </p:cNvSpPr>
          <p:nvPr/>
        </p:nvSpPr>
        <p:spPr>
          <a:xfrm>
            <a:off x="0" y="0"/>
            <a:ext cx="10855234"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Using the packaging you have</a:t>
            </a:r>
          </a:p>
        </p:txBody>
      </p:sp>
      <p:sp>
        <p:nvSpPr>
          <p:cNvPr id="7" name="AutoShape 2" descr="Image result for nutrtional label uk"/>
          <p:cNvSpPr>
            <a:spLocks noChangeAspect="1" noChangeArrowheads="1"/>
          </p:cNvSpPr>
          <p:nvPr/>
        </p:nvSpPr>
        <p:spPr bwMode="auto">
          <a:xfrm>
            <a:off x="63500" y="-13652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nutrtional label uk"/>
          <p:cNvSpPr>
            <a:spLocks noChangeAspect="1" noChangeArrowheads="1"/>
          </p:cNvSpPr>
          <p:nvPr/>
        </p:nvSpPr>
        <p:spPr bwMode="auto">
          <a:xfrm>
            <a:off x="215900" y="1587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2" descr="C:\Users\Ed\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63" y="619199"/>
            <a:ext cx="2611120" cy="3494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156823" y="1482836"/>
            <a:ext cx="1165134" cy="255611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pic>
        <p:nvPicPr>
          <p:cNvPr id="23" name="Picture 2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19057" y="820873"/>
            <a:ext cx="6159137" cy="5150312"/>
          </a:xfrm>
          <a:prstGeom prst="rect">
            <a:avLst/>
          </a:prstGeom>
        </p:spPr>
      </p:pic>
      <p:cxnSp>
        <p:nvCxnSpPr>
          <p:cNvPr id="17" name="Straight Arrow Connector 16"/>
          <p:cNvCxnSpPr/>
          <p:nvPr/>
        </p:nvCxnSpPr>
        <p:spPr>
          <a:xfrm flipH="1">
            <a:off x="3111503" y="2554849"/>
            <a:ext cx="2665229" cy="54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3">
            <a:extLst>
              <a:ext uri="{FF2B5EF4-FFF2-40B4-BE49-F238E27FC236}">
                <a16:creationId xmlns="" xmlns:a16="http://schemas.microsoft.com/office/drawing/2014/main" id="{8B77BDE2-47EC-4835-90B6-C695C0CF0616}"/>
              </a:ext>
            </a:extLst>
          </p:cNvPr>
          <p:cNvSpPr/>
          <p:nvPr/>
        </p:nvSpPr>
        <p:spPr>
          <a:xfrm>
            <a:off x="10345783" y="0"/>
            <a:ext cx="184621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graphicFrame>
        <p:nvGraphicFramePr>
          <p:cNvPr id="13" name="Table 12"/>
          <p:cNvGraphicFramePr>
            <a:graphicFrameLocks noGrp="1"/>
          </p:cNvGraphicFramePr>
          <p:nvPr>
            <p:extLst/>
          </p:nvPr>
        </p:nvGraphicFramePr>
        <p:xfrm>
          <a:off x="238171" y="4170909"/>
          <a:ext cx="4684667"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Calories</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Salt</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spTree>
    <p:extLst>
      <p:ext uri="{BB962C8B-B14F-4D97-AF65-F5344CB8AC3E}">
        <p14:creationId xmlns:p14="http://schemas.microsoft.com/office/powerpoint/2010/main" val="1599365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04A82B8-98BE-49D8-8E5D-A83068788234}"/>
              </a:ext>
            </a:extLst>
          </p:cNvPr>
          <p:cNvGraphicFramePr>
            <a:graphicFrameLocks noGrp="1"/>
          </p:cNvGraphicFramePr>
          <p:nvPr>
            <p:extLst/>
          </p:nvPr>
        </p:nvGraphicFramePr>
        <p:xfrm>
          <a:off x="238171" y="4170909"/>
          <a:ext cx="4684667"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Calories</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Salt</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graphicFrame>
        <p:nvGraphicFramePr>
          <p:cNvPr id="3" name="Table 2">
            <a:extLst>
              <a:ext uri="{FF2B5EF4-FFF2-40B4-BE49-F238E27FC236}">
                <a16:creationId xmlns="" xmlns:a16="http://schemas.microsoft.com/office/drawing/2014/main" id="{94FD306C-93CD-462F-9495-AF9FD31CC6B9}"/>
              </a:ext>
            </a:extLst>
          </p:cNvPr>
          <p:cNvGraphicFramePr>
            <a:graphicFrameLocks noGrp="1"/>
          </p:cNvGraphicFramePr>
          <p:nvPr>
            <p:extLst>
              <p:ext uri="{D42A27DB-BD31-4B8C-83A1-F6EECF244321}">
                <p14:modId xmlns:p14="http://schemas.microsoft.com/office/powerpoint/2010/main" val="236230088"/>
              </p:ext>
            </p:extLst>
          </p:nvPr>
        </p:nvGraphicFramePr>
        <p:xfrm>
          <a:off x="430328" y="977134"/>
          <a:ext cx="4684667"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Calories</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Salt</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graphicFrame>
        <p:nvGraphicFramePr>
          <p:cNvPr id="4" name="Table 3">
            <a:extLst>
              <a:ext uri="{FF2B5EF4-FFF2-40B4-BE49-F238E27FC236}">
                <a16:creationId xmlns="" xmlns:a16="http://schemas.microsoft.com/office/drawing/2014/main" id="{2A985201-D08E-43AD-82F8-0702138AAB97}"/>
              </a:ext>
            </a:extLst>
          </p:cNvPr>
          <p:cNvGraphicFramePr>
            <a:graphicFrameLocks noGrp="1"/>
          </p:cNvGraphicFramePr>
          <p:nvPr>
            <p:extLst>
              <p:ext uri="{D42A27DB-BD31-4B8C-83A1-F6EECF244321}">
                <p14:modId xmlns:p14="http://schemas.microsoft.com/office/powerpoint/2010/main" val="1257069093"/>
              </p:ext>
            </p:extLst>
          </p:nvPr>
        </p:nvGraphicFramePr>
        <p:xfrm>
          <a:off x="6479945" y="977135"/>
          <a:ext cx="4684667"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Calories</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Salt</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graphicFrame>
        <p:nvGraphicFramePr>
          <p:cNvPr id="5" name="Table 4">
            <a:extLst>
              <a:ext uri="{FF2B5EF4-FFF2-40B4-BE49-F238E27FC236}">
                <a16:creationId xmlns="" xmlns:a16="http://schemas.microsoft.com/office/drawing/2014/main" id="{8882F2A7-48F4-4F29-A767-69E7EC8DC926}"/>
              </a:ext>
            </a:extLst>
          </p:cNvPr>
          <p:cNvGraphicFramePr>
            <a:graphicFrameLocks noGrp="1"/>
          </p:cNvGraphicFramePr>
          <p:nvPr>
            <p:extLst>
              <p:ext uri="{D42A27DB-BD31-4B8C-83A1-F6EECF244321}">
                <p14:modId xmlns:p14="http://schemas.microsoft.com/office/powerpoint/2010/main" val="2508832761"/>
              </p:ext>
            </p:extLst>
          </p:nvPr>
        </p:nvGraphicFramePr>
        <p:xfrm>
          <a:off x="6354049" y="3846231"/>
          <a:ext cx="4684667"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Calories</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Salt</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sp>
        <p:nvSpPr>
          <p:cNvPr id="6" name="TextBox 5">
            <a:extLst>
              <a:ext uri="{FF2B5EF4-FFF2-40B4-BE49-F238E27FC236}">
                <a16:creationId xmlns="" xmlns:a16="http://schemas.microsoft.com/office/drawing/2014/main" id="{4C930A07-F38C-44AF-A5DC-EE4407922918}"/>
              </a:ext>
            </a:extLst>
          </p:cNvPr>
          <p:cNvSpPr txBox="1"/>
          <p:nvPr/>
        </p:nvSpPr>
        <p:spPr>
          <a:xfrm>
            <a:off x="2080591" y="530087"/>
            <a:ext cx="1552926" cy="369332"/>
          </a:xfrm>
          <a:prstGeom prst="rect">
            <a:avLst/>
          </a:prstGeom>
          <a:noFill/>
        </p:spPr>
        <p:txBody>
          <a:bodyPr wrap="none" rtlCol="0">
            <a:spAutoFit/>
          </a:bodyPr>
          <a:lstStyle/>
          <a:p>
            <a:r>
              <a:rPr lang="en-GB" dirty="0"/>
              <a:t>PARTY RINGS</a:t>
            </a:r>
          </a:p>
        </p:txBody>
      </p:sp>
      <p:sp>
        <p:nvSpPr>
          <p:cNvPr id="7" name="TextBox 6">
            <a:extLst>
              <a:ext uri="{FF2B5EF4-FFF2-40B4-BE49-F238E27FC236}">
                <a16:creationId xmlns="" xmlns:a16="http://schemas.microsoft.com/office/drawing/2014/main" id="{5E9D186E-A8E3-499E-917F-49745C285093}"/>
              </a:ext>
            </a:extLst>
          </p:cNvPr>
          <p:cNvSpPr txBox="1"/>
          <p:nvPr/>
        </p:nvSpPr>
        <p:spPr>
          <a:xfrm>
            <a:off x="1804041" y="3515791"/>
            <a:ext cx="1500091" cy="369332"/>
          </a:xfrm>
          <a:prstGeom prst="rect">
            <a:avLst/>
          </a:prstGeom>
          <a:noFill/>
        </p:spPr>
        <p:txBody>
          <a:bodyPr wrap="none" rtlCol="0">
            <a:spAutoFit/>
          </a:bodyPr>
          <a:lstStyle/>
          <a:p>
            <a:r>
              <a:rPr lang="en-GB" dirty="0"/>
              <a:t>MARYLANDS</a:t>
            </a:r>
          </a:p>
        </p:txBody>
      </p:sp>
      <p:sp>
        <p:nvSpPr>
          <p:cNvPr id="8" name="TextBox 7">
            <a:extLst>
              <a:ext uri="{FF2B5EF4-FFF2-40B4-BE49-F238E27FC236}">
                <a16:creationId xmlns="" xmlns:a16="http://schemas.microsoft.com/office/drawing/2014/main" id="{2F65E420-560B-4D39-9836-173C958AE278}"/>
              </a:ext>
            </a:extLst>
          </p:cNvPr>
          <p:cNvSpPr txBox="1"/>
          <p:nvPr/>
        </p:nvSpPr>
        <p:spPr>
          <a:xfrm>
            <a:off x="7884389" y="3331125"/>
            <a:ext cx="2503570" cy="369332"/>
          </a:xfrm>
          <a:prstGeom prst="rect">
            <a:avLst/>
          </a:prstGeom>
          <a:noFill/>
        </p:spPr>
        <p:txBody>
          <a:bodyPr wrap="none" rtlCol="0">
            <a:spAutoFit/>
          </a:bodyPr>
          <a:lstStyle/>
          <a:p>
            <a:r>
              <a:rPr lang="en-GB" dirty="0"/>
              <a:t>CHOCOLATE FINGERS</a:t>
            </a:r>
          </a:p>
        </p:txBody>
      </p:sp>
      <p:sp>
        <p:nvSpPr>
          <p:cNvPr id="9" name="TextBox 8">
            <a:extLst>
              <a:ext uri="{FF2B5EF4-FFF2-40B4-BE49-F238E27FC236}">
                <a16:creationId xmlns="" xmlns:a16="http://schemas.microsoft.com/office/drawing/2014/main" id="{A8D46C80-866A-41C7-8793-0A0F88D0FEFE}"/>
              </a:ext>
            </a:extLst>
          </p:cNvPr>
          <p:cNvSpPr txBox="1"/>
          <p:nvPr/>
        </p:nvSpPr>
        <p:spPr>
          <a:xfrm>
            <a:off x="7993429" y="555528"/>
            <a:ext cx="1657698" cy="369332"/>
          </a:xfrm>
          <a:prstGeom prst="rect">
            <a:avLst/>
          </a:prstGeom>
          <a:noFill/>
        </p:spPr>
        <p:txBody>
          <a:bodyPr wrap="none" rtlCol="0">
            <a:spAutoFit/>
          </a:bodyPr>
          <a:lstStyle/>
          <a:p>
            <a:r>
              <a:rPr lang="en-GB" dirty="0"/>
              <a:t>Jammy Dodgers</a:t>
            </a:r>
          </a:p>
        </p:txBody>
      </p:sp>
    </p:spTree>
    <p:extLst>
      <p:ext uri="{BB962C8B-B14F-4D97-AF65-F5344CB8AC3E}">
        <p14:creationId xmlns:p14="http://schemas.microsoft.com/office/powerpoint/2010/main" val="3517362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131" y="822352"/>
            <a:ext cx="11669818" cy="34671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dirty="0">
                <a:solidFill>
                  <a:srgbClr val="FF0000"/>
                </a:solidFill>
              </a:rPr>
              <a:t>Exam Question </a:t>
            </a:r>
          </a:p>
          <a:p>
            <a:endParaRPr lang="en-GB" dirty="0"/>
          </a:p>
          <a:p>
            <a:r>
              <a:rPr lang="en-GB" dirty="0"/>
              <a:t>Callum is designing a label for his food product.</a:t>
            </a:r>
          </a:p>
          <a:p>
            <a:endParaRPr lang="en-GB" dirty="0"/>
          </a:p>
          <a:p>
            <a:pPr marL="514350" indent="-514350">
              <a:buAutoNum type="alphaLcPeriod"/>
            </a:pPr>
            <a:r>
              <a:rPr lang="en-GB" dirty="0"/>
              <a:t>Why is it important that all ingredients are listed?</a:t>
            </a:r>
          </a:p>
          <a:p>
            <a:pPr marL="514350" indent="-514350">
              <a:buAutoNum type="alphaLcPeriod"/>
            </a:pPr>
            <a:r>
              <a:rPr lang="en-GB" dirty="0"/>
              <a:t>State four pieces of information, other than ingredients, that the label must include?</a:t>
            </a:r>
          </a:p>
        </p:txBody>
      </p:sp>
    </p:spTree>
    <p:extLst>
      <p:ext uri="{BB962C8B-B14F-4D97-AF65-F5344CB8AC3E}">
        <p14:creationId xmlns:p14="http://schemas.microsoft.com/office/powerpoint/2010/main" val="2531521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131" y="822352"/>
            <a:ext cx="11669818" cy="34671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GB" dirty="0">
                <a:solidFill>
                  <a:srgbClr val="FF0000"/>
                </a:solidFill>
              </a:rPr>
              <a:t>What allergen ingredients do you think must be included on packaging?</a:t>
            </a:r>
          </a:p>
          <a:p>
            <a:pPr algn="ctr"/>
            <a:endParaRPr lang="en-GB" dirty="0">
              <a:solidFill>
                <a:srgbClr val="FF0000"/>
              </a:solidFill>
            </a:endParaRPr>
          </a:p>
          <a:p>
            <a:pPr algn="ctr"/>
            <a:endParaRPr lang="en-GB" dirty="0">
              <a:solidFill>
                <a:srgbClr val="FF0000"/>
              </a:solidFill>
            </a:endParaRPr>
          </a:p>
          <a:p>
            <a:endParaRPr lang="en-GB" dirty="0"/>
          </a:p>
        </p:txBody>
      </p:sp>
    </p:spTree>
    <p:extLst>
      <p:ext uri="{BB962C8B-B14F-4D97-AF65-F5344CB8AC3E}">
        <p14:creationId xmlns:p14="http://schemas.microsoft.com/office/powerpoint/2010/main" val="484414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5131" y="822352"/>
            <a:ext cx="11669818" cy="34671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GB" dirty="0">
                <a:solidFill>
                  <a:srgbClr val="FF0000"/>
                </a:solidFill>
              </a:rPr>
              <a:t>What allergen ingredients do you think must be included on packaging?</a:t>
            </a:r>
          </a:p>
          <a:p>
            <a:pPr algn="ctr"/>
            <a:endParaRPr lang="en-GB" dirty="0">
              <a:solidFill>
                <a:srgbClr val="FF0000"/>
              </a:solidFill>
            </a:endParaRPr>
          </a:p>
          <a:p>
            <a:pPr algn="ctr"/>
            <a:r>
              <a:rPr lang="en-GB" dirty="0"/>
              <a:t>Celery. Cereal. Gluten. Eggs. Fish. Cows milk. </a:t>
            </a:r>
          </a:p>
          <a:p>
            <a:pPr algn="ctr"/>
            <a:r>
              <a:rPr lang="en-GB" dirty="0"/>
              <a:t>Mustard. Nuts. Peanuts. Sesame seed. Soybeans. </a:t>
            </a:r>
          </a:p>
          <a:p>
            <a:pPr algn="ctr"/>
            <a:endParaRPr lang="en-GB" dirty="0">
              <a:solidFill>
                <a:srgbClr val="FF0000"/>
              </a:solidFill>
            </a:endParaRPr>
          </a:p>
          <a:p>
            <a:pPr algn="ctr"/>
            <a:endParaRPr lang="en-GB" dirty="0">
              <a:solidFill>
                <a:srgbClr val="FF0000"/>
              </a:solidFill>
            </a:endParaRPr>
          </a:p>
          <a:p>
            <a:endParaRPr lang="en-GB" dirty="0"/>
          </a:p>
        </p:txBody>
      </p:sp>
    </p:spTree>
    <p:extLst>
      <p:ext uri="{BB962C8B-B14F-4D97-AF65-F5344CB8AC3E}">
        <p14:creationId xmlns:p14="http://schemas.microsoft.com/office/powerpoint/2010/main" val="1301220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14EF103-A409-4425-8CCB-8E7ECEEDE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98260" cy="6858000"/>
          </a:xfrm>
          <a:prstGeom prst="rect">
            <a:avLst/>
          </a:prstGeom>
        </p:spPr>
      </p:pic>
      <p:pic>
        <p:nvPicPr>
          <p:cNvPr id="8" name="Picture 7">
            <a:extLst>
              <a:ext uri="{FF2B5EF4-FFF2-40B4-BE49-F238E27FC236}">
                <a16:creationId xmlns="" xmlns:a16="http://schemas.microsoft.com/office/drawing/2014/main" id="{F01A5489-964B-4CC5-ACB2-035AC1F1C47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56353" y="2639789"/>
            <a:ext cx="2043659" cy="1284233"/>
          </a:xfrm>
          <a:prstGeom prst="rect">
            <a:avLst/>
          </a:prstGeom>
        </p:spPr>
      </p:pic>
    </p:spTree>
    <p:extLst>
      <p:ext uri="{BB962C8B-B14F-4D97-AF65-F5344CB8AC3E}">
        <p14:creationId xmlns:p14="http://schemas.microsoft.com/office/powerpoint/2010/main" val="3856166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765175"/>
            <a:ext cx="12191999" cy="5472113"/>
          </a:xfrm>
        </p:spPr>
        <p:txBody>
          <a:bodyPr>
            <a:normAutofit/>
          </a:bodyPr>
          <a:lstStyle/>
          <a:p>
            <a:pPr marL="0" indent="0">
              <a:spcBef>
                <a:spcPts val="0"/>
              </a:spcBef>
              <a:spcAft>
                <a:spcPts val="600"/>
              </a:spcAft>
              <a:buNone/>
            </a:pPr>
            <a:r>
              <a:rPr lang="en-GB" sz="2200" b="1" dirty="0"/>
              <a:t>TASK: In your books you are to draw clear and detailed image of your chosen batch of biscuits design, and annotate it clearly to show the ingredients used. </a:t>
            </a:r>
          </a:p>
          <a:p>
            <a:pPr marL="0" indent="0">
              <a:spcBef>
                <a:spcPts val="0"/>
              </a:spcBef>
              <a:buNone/>
            </a:pPr>
            <a:endParaRPr lang="en-GB" sz="2600" b="1" dirty="0">
              <a:solidFill>
                <a:srgbClr val="FF0000"/>
              </a:solidFill>
            </a:endParaRPr>
          </a:p>
        </p:txBody>
      </p:sp>
      <p:sp>
        <p:nvSpPr>
          <p:cNvPr id="12" name="Text Box 4"/>
          <p:cNvSpPr txBox="1">
            <a:spLocks noChangeArrowheads="1"/>
          </p:cNvSpPr>
          <p:nvPr/>
        </p:nvSpPr>
        <p:spPr bwMode="auto">
          <a:xfrm>
            <a:off x="0" y="-77070"/>
            <a:ext cx="8642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dirty="0">
                <a:latin typeface="Calibri" pitchFamily="34" charset="0"/>
                <a:cs typeface="Calibri" pitchFamily="34" charset="0"/>
              </a:rPr>
              <a:t>Design development ideas </a:t>
            </a:r>
          </a:p>
        </p:txBody>
      </p:sp>
      <p:sp>
        <p:nvSpPr>
          <p:cNvPr id="17" name="TextBox 16"/>
          <p:cNvSpPr txBox="1"/>
          <p:nvPr/>
        </p:nvSpPr>
        <p:spPr>
          <a:xfrm>
            <a:off x="5839267" y="3277383"/>
            <a:ext cx="199803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F0"/>
                </a:solidFill>
              </a:rPr>
              <a:t>I will present my finished cake on a wooden chopping board. </a:t>
            </a:r>
            <a:endParaRPr lang="en-GB" sz="1500" dirty="0">
              <a:solidFill>
                <a:schemeClr val="accent6">
                  <a:lumMod val="75000"/>
                </a:schemeClr>
              </a:solidFill>
            </a:endParaRPr>
          </a:p>
        </p:txBody>
      </p:sp>
      <p:cxnSp>
        <p:nvCxnSpPr>
          <p:cNvPr id="16" name="Straight Arrow Connector 15"/>
          <p:cNvCxnSpPr/>
          <p:nvPr/>
        </p:nvCxnSpPr>
        <p:spPr>
          <a:xfrm flipH="1">
            <a:off x="4242050" y="3826208"/>
            <a:ext cx="1637926" cy="24864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510058" y="5506690"/>
            <a:ext cx="3888432"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F0"/>
                </a:solidFill>
              </a:rPr>
              <a:t>For decoration I will pipe water icing onto the tops, in different colours. </a:t>
            </a:r>
            <a:endParaRPr lang="en-GB" sz="1500" dirty="0">
              <a:solidFill>
                <a:srgbClr val="7030A0"/>
              </a:solidFill>
            </a:endParaRPr>
          </a:p>
        </p:txBody>
      </p:sp>
      <p:cxnSp>
        <p:nvCxnSpPr>
          <p:cNvPr id="19" name="Straight Arrow Connector 18"/>
          <p:cNvCxnSpPr/>
          <p:nvPr/>
        </p:nvCxnSpPr>
        <p:spPr>
          <a:xfrm flipV="1">
            <a:off x="4073530" y="4277762"/>
            <a:ext cx="168520" cy="123947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997642" y="1959222"/>
            <a:ext cx="207097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Flour, butter, and sugar and eggs will be used to make a basic biscuit mix. </a:t>
            </a:r>
            <a:r>
              <a:rPr lang="en-GB" sz="1500" dirty="0">
                <a:solidFill>
                  <a:srgbClr val="7030A0"/>
                </a:solidFill>
              </a:rPr>
              <a:t>The techniques used include creaming, mixing and sieving. </a:t>
            </a:r>
          </a:p>
        </p:txBody>
      </p:sp>
      <p:cxnSp>
        <p:nvCxnSpPr>
          <p:cNvPr id="23" name="Straight Arrow Connector 22"/>
          <p:cNvCxnSpPr/>
          <p:nvPr/>
        </p:nvCxnSpPr>
        <p:spPr>
          <a:xfrm>
            <a:off x="3032215" y="3436550"/>
            <a:ext cx="731551" cy="6383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3447789" y="2221456"/>
            <a:ext cx="401297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I will add vanilla extract and lemon zest to my biscuit mix. </a:t>
            </a:r>
            <a:r>
              <a:rPr lang="en-GB" sz="1500" dirty="0">
                <a:solidFill>
                  <a:schemeClr val="tx1"/>
                </a:solidFill>
              </a:rPr>
              <a:t>This will add a light lemon flavouring. </a:t>
            </a:r>
            <a:r>
              <a:rPr lang="en-GB" sz="1500" dirty="0">
                <a:solidFill>
                  <a:srgbClr val="00B050"/>
                </a:solidFill>
              </a:rPr>
              <a:t> </a:t>
            </a:r>
            <a:endParaRPr lang="en-GB" sz="1500" dirty="0">
              <a:solidFill>
                <a:srgbClr val="7030A0"/>
              </a:solidFill>
            </a:endParaRPr>
          </a:p>
        </p:txBody>
      </p:sp>
      <p:cxnSp>
        <p:nvCxnSpPr>
          <p:cNvPr id="28" name="Straight Arrow Connector 27"/>
          <p:cNvCxnSpPr>
            <a:cxnSpLocks/>
          </p:cNvCxnSpPr>
          <p:nvPr/>
        </p:nvCxnSpPr>
        <p:spPr>
          <a:xfrm flipH="1">
            <a:off x="4489240" y="3006286"/>
            <a:ext cx="65744" cy="5421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 xmlns:a16="http://schemas.microsoft.com/office/drawing/2014/main" id="{20683230-4872-4C07-B974-E4AB688184D6}"/>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
        <p:nvSpPr>
          <p:cNvPr id="5" name="TextBox 4">
            <a:extLst>
              <a:ext uri="{FF2B5EF4-FFF2-40B4-BE49-F238E27FC236}">
                <a16:creationId xmlns="" xmlns:a16="http://schemas.microsoft.com/office/drawing/2014/main" id="{5813E71F-64E5-45C0-9B26-5C24E15E2D3B}"/>
              </a:ext>
            </a:extLst>
          </p:cNvPr>
          <p:cNvSpPr txBox="1"/>
          <p:nvPr/>
        </p:nvSpPr>
        <p:spPr>
          <a:xfrm>
            <a:off x="7930476" y="1807791"/>
            <a:ext cx="4077591" cy="3970318"/>
          </a:xfrm>
          <a:prstGeom prst="rect">
            <a:avLst/>
          </a:prstGeom>
          <a:noFill/>
        </p:spPr>
        <p:txBody>
          <a:bodyPr wrap="none" rtlCol="0">
            <a:spAutoFit/>
          </a:bodyPr>
          <a:lstStyle/>
          <a:p>
            <a:r>
              <a:rPr lang="en-GB" dirty="0">
                <a:solidFill>
                  <a:srgbClr val="FF0000"/>
                </a:solidFill>
              </a:rPr>
              <a:t>Key Annotation Points</a:t>
            </a:r>
          </a:p>
          <a:p>
            <a:pPr marL="285750" indent="-285750">
              <a:buFontTx/>
              <a:buChar char="-"/>
            </a:pPr>
            <a:r>
              <a:rPr lang="en-GB" dirty="0"/>
              <a:t>Biscuit ingredients</a:t>
            </a:r>
          </a:p>
          <a:p>
            <a:pPr marL="285750" indent="-285750">
              <a:buFontTx/>
              <a:buChar char="-"/>
            </a:pPr>
            <a:r>
              <a:rPr lang="en-GB" dirty="0"/>
              <a:t>Biscuit size and shape</a:t>
            </a:r>
          </a:p>
          <a:p>
            <a:pPr marL="285750" indent="-285750">
              <a:buFontTx/>
              <a:buChar char="-"/>
            </a:pPr>
            <a:r>
              <a:rPr lang="en-GB" dirty="0"/>
              <a:t>Added flavours: zest or extracts</a:t>
            </a:r>
          </a:p>
          <a:p>
            <a:pPr marL="285750" indent="-285750">
              <a:buFontTx/>
              <a:buChar char="-"/>
            </a:pPr>
            <a:r>
              <a:rPr lang="en-GB" dirty="0"/>
              <a:t>Presentation ideas</a:t>
            </a:r>
          </a:p>
          <a:p>
            <a:pPr marL="285750" indent="-285750">
              <a:buFontTx/>
              <a:buChar char="-"/>
            </a:pPr>
            <a:r>
              <a:rPr lang="en-GB" dirty="0"/>
              <a:t>Decoration </a:t>
            </a:r>
          </a:p>
          <a:p>
            <a:pPr marL="285750" indent="-285750">
              <a:buFontTx/>
              <a:buChar char="-"/>
            </a:pPr>
            <a:r>
              <a:rPr lang="en-GB" dirty="0"/>
              <a:t>What do you want it to look like?</a:t>
            </a:r>
          </a:p>
          <a:p>
            <a:pPr marL="285750" indent="-285750">
              <a:buFontTx/>
              <a:buChar char="-"/>
            </a:pPr>
            <a:r>
              <a:rPr lang="en-GB" dirty="0"/>
              <a:t>How much would you sell it for?</a:t>
            </a:r>
          </a:p>
          <a:p>
            <a:pPr marL="285750" indent="-285750">
              <a:buFontTx/>
              <a:buChar char="-"/>
            </a:pPr>
            <a:r>
              <a:rPr lang="en-GB" dirty="0"/>
              <a:t>Who are they aimed at? Customer</a:t>
            </a:r>
          </a:p>
          <a:p>
            <a:pPr marL="285750" indent="-285750">
              <a:buFontTx/>
              <a:buChar char="-"/>
            </a:pPr>
            <a:r>
              <a:rPr lang="en-GB" dirty="0"/>
              <a:t>How many will you make?</a:t>
            </a:r>
          </a:p>
          <a:p>
            <a:pPr marL="285750" indent="-285750">
              <a:buFontTx/>
              <a:buChar char="-"/>
            </a:pPr>
            <a:r>
              <a:rPr lang="en-GB" dirty="0"/>
              <a:t>Is their any dietary needs you need to </a:t>
            </a:r>
          </a:p>
          <a:p>
            <a:r>
              <a:rPr lang="en-GB" dirty="0"/>
              <a:t>consider?</a:t>
            </a:r>
          </a:p>
          <a:p>
            <a:pPr marL="285750" indent="-285750">
              <a:buFontTx/>
              <a:buChar char="-"/>
            </a:pPr>
            <a:r>
              <a:rPr lang="en-GB" dirty="0"/>
              <a:t>How will they be packaged?</a:t>
            </a:r>
          </a:p>
          <a:p>
            <a:pPr marL="285750" indent="-285750">
              <a:buFontTx/>
              <a:buChar char="-"/>
            </a:pPr>
            <a:endParaRPr lang="en-GB" dirty="0"/>
          </a:p>
        </p:txBody>
      </p:sp>
      <p:pic>
        <p:nvPicPr>
          <p:cNvPr id="15" name="Picture 2" descr="Iced biscuit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62771" y="3358027"/>
            <a:ext cx="2582345" cy="145256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46117" y="3676771"/>
            <a:ext cx="2070978"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I will use a scalloped edge cookie cutter to give shape and decoration to my biscuits.</a:t>
            </a:r>
            <a:endParaRPr lang="en-GB" sz="1500" dirty="0">
              <a:solidFill>
                <a:srgbClr val="7030A0"/>
              </a:solidFill>
            </a:endParaRPr>
          </a:p>
        </p:txBody>
      </p:sp>
      <p:cxnSp>
        <p:nvCxnSpPr>
          <p:cNvPr id="24" name="Straight Arrow Connector 23"/>
          <p:cNvCxnSpPr/>
          <p:nvPr/>
        </p:nvCxnSpPr>
        <p:spPr>
          <a:xfrm flipV="1">
            <a:off x="2651598" y="4129225"/>
            <a:ext cx="1257937" cy="7076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987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18" grpId="0" animBg="1"/>
      <p:bldP spid="22" grpId="0" animBg="1"/>
      <p:bldP spid="26"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latin typeface="Calibri" panose="020F0502020204030204" pitchFamily="34" charset="0"/>
              </a:rPr>
              <a:t>Design a biscuit packaging</a:t>
            </a:r>
          </a:p>
        </p:txBody>
      </p:sp>
      <p:sp>
        <p:nvSpPr>
          <p:cNvPr id="4" name="Rectangle 3"/>
          <p:cNvSpPr/>
          <p:nvPr/>
        </p:nvSpPr>
        <p:spPr>
          <a:xfrm>
            <a:off x="0" y="904899"/>
            <a:ext cx="12192000" cy="2211055"/>
          </a:xfrm>
          <a:prstGeom prst="rect">
            <a:avLst/>
          </a:prstGeom>
        </p:spPr>
        <p:txBody>
          <a:bodyPr wrap="square">
            <a:spAutoFit/>
          </a:bodyPr>
          <a:lstStyle/>
          <a:p>
            <a:pPr>
              <a:lnSpc>
                <a:spcPct val="119000"/>
              </a:lnSpc>
              <a:spcAft>
                <a:spcPts val="600"/>
              </a:spcAft>
            </a:pPr>
            <a:r>
              <a:rPr lang="en-GB" b="1" kern="1400" dirty="0">
                <a:solidFill>
                  <a:srgbClr val="000000"/>
                </a:solidFill>
                <a:latin typeface="Calibri" panose="020F0502020204030204" pitchFamily="34" charset="0"/>
              </a:rPr>
              <a:t>Task: To create an informative and creative biscuit packaging for your biscuit you designed last lesson. </a:t>
            </a:r>
            <a:endParaRPr lang="en-GB" kern="1400" dirty="0">
              <a:solidFill>
                <a:srgbClr val="000000"/>
              </a:solidFill>
              <a:latin typeface="Calibri" panose="020F0502020204030204" pitchFamily="34" charset="0"/>
            </a:endParaRPr>
          </a:p>
          <a:p>
            <a:pPr>
              <a:lnSpc>
                <a:spcPct val="119000"/>
              </a:lnSpc>
              <a:spcAft>
                <a:spcPts val="600"/>
              </a:spcAft>
            </a:pPr>
            <a:r>
              <a:rPr lang="en-GB" b="1" kern="1400" dirty="0">
                <a:solidFill>
                  <a:srgbClr val="000000"/>
                </a:solidFill>
                <a:latin typeface="Calibri" panose="020F0502020204030204" pitchFamily="34" charset="0"/>
              </a:rPr>
              <a:t>Success Criteria:</a:t>
            </a:r>
            <a:endParaRPr lang="en-GB" sz="1200" kern="1400" dirty="0">
              <a:solidFill>
                <a:srgbClr val="000000"/>
              </a:solidFill>
              <a:latin typeface="Calibri" panose="020F0502020204030204" pitchFamily="34" charset="0"/>
            </a:endParaRPr>
          </a:p>
          <a:p>
            <a:pPr marL="514350" indent="-285750">
              <a:lnSpc>
                <a:spcPct val="119000"/>
              </a:lnSpc>
              <a:buFont typeface="Wingdings" panose="05000000000000000000" pitchFamily="2" charset="2"/>
              <a:buChar char="q"/>
            </a:pPr>
            <a:r>
              <a:rPr lang="en-GB" kern="1400" dirty="0">
                <a:solidFill>
                  <a:srgbClr val="000000"/>
                </a:solidFill>
                <a:latin typeface="Calibri" panose="020F0502020204030204" pitchFamily="34" charset="0"/>
              </a:rPr>
              <a:t>An eye-catching packaging design</a:t>
            </a:r>
          </a:p>
          <a:p>
            <a:pPr marL="514350" indent="-285750">
              <a:lnSpc>
                <a:spcPct val="119000"/>
              </a:lnSpc>
              <a:buFont typeface="Wingdings" panose="05000000000000000000" pitchFamily="2" charset="2"/>
              <a:buChar char="q"/>
            </a:pPr>
            <a:r>
              <a:rPr lang="en-GB" kern="1400" dirty="0">
                <a:solidFill>
                  <a:srgbClr val="000000"/>
                </a:solidFill>
                <a:latin typeface="Calibri" panose="020F0502020204030204" pitchFamily="34" charset="0"/>
              </a:rPr>
              <a:t>Catchy Brand Name/ Logo design </a:t>
            </a:r>
          </a:p>
          <a:p>
            <a:pPr marL="514350" indent="-285750">
              <a:lnSpc>
                <a:spcPct val="119000"/>
              </a:lnSpc>
              <a:spcAft>
                <a:spcPts val="600"/>
              </a:spcAft>
              <a:buFont typeface="Wingdings" panose="05000000000000000000" pitchFamily="2" charset="2"/>
              <a:buChar char="q"/>
            </a:pPr>
            <a:r>
              <a:rPr lang="en-GB" kern="1400" dirty="0">
                <a:solidFill>
                  <a:srgbClr val="000000"/>
                </a:solidFill>
                <a:latin typeface="Calibri" panose="020F0502020204030204" pitchFamily="34" charset="0"/>
              </a:rPr>
              <a:t>All Nutritional Information and essential food labelling to met guidelines. </a:t>
            </a:r>
            <a:endParaRPr lang="en-GB" sz="1200" kern="1400" dirty="0">
              <a:solidFill>
                <a:srgbClr val="000000"/>
              </a:solidFill>
              <a:latin typeface="Calibri" panose="020F0502020204030204" pitchFamily="34" charset="0"/>
            </a:endParaRPr>
          </a:p>
          <a:p>
            <a:pPr marL="457200" indent="-228600">
              <a:lnSpc>
                <a:spcPct val="119000"/>
              </a:lnSpc>
            </a:pPr>
            <a:endParaRPr lang="en-GB" sz="1400" kern="1400" dirty="0">
              <a:solidFill>
                <a:srgbClr val="000000"/>
              </a:solidFill>
              <a:latin typeface="Calibri" panose="020F0502020204030204" pitchFamily="34" charset="0"/>
            </a:endParaRPr>
          </a:p>
        </p:txBody>
      </p:sp>
      <p:pic>
        <p:nvPicPr>
          <p:cNvPr id="1026" name="Picture 2" descr="https://encrypted-tbn0.gstatic.com/images?q=tbn:ANd9GcRHMGbBSRFnKDZlNlEl2zIzqmpg1MQ1z0VNGoeL6hNgc3ZA7b3P9R8iBB_3HA&amp;s">
            <a:extLst>
              <a:ext uri="{FF2B5EF4-FFF2-40B4-BE49-F238E27FC236}">
                <a16:creationId xmlns="" xmlns:a16="http://schemas.microsoft.com/office/drawing/2014/main" id="{282F6699-B843-4494-A212-C65BC9352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0607" y="4087787"/>
            <a:ext cx="2655521" cy="17703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0.gstatic.com/images?q=tbn:ANd9GcTIa2A7KB7ZfPFidAfhtgMgqRcEfsXb6EMz2KJ-BIi7RKRd15-8tAebN6ZWfg&amp;s">
            <a:extLst>
              <a:ext uri="{FF2B5EF4-FFF2-40B4-BE49-F238E27FC236}">
                <a16:creationId xmlns="" xmlns:a16="http://schemas.microsoft.com/office/drawing/2014/main" id="{41E45958-6EB2-4B3A-A79D-1279C62DD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592" y="2761906"/>
            <a:ext cx="2437763" cy="15198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x Template | Free &amp; Premium Templates">
            <a:extLst>
              <a:ext uri="{FF2B5EF4-FFF2-40B4-BE49-F238E27FC236}">
                <a16:creationId xmlns="" xmlns:a16="http://schemas.microsoft.com/office/drawing/2014/main" id="{B3AB7FB4-3981-4DF1-851D-09F95F85E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632" y="2738419"/>
            <a:ext cx="5260173" cy="39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37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ox Template | Free &amp; Premium Templates">
            <a:extLst>
              <a:ext uri="{FF2B5EF4-FFF2-40B4-BE49-F238E27FC236}">
                <a16:creationId xmlns="" xmlns:a16="http://schemas.microsoft.com/office/drawing/2014/main" id="{C013CCBA-2712-4C96-825A-2DE61D9EF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352" y="69128"/>
            <a:ext cx="9045808" cy="671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644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681871" cy="523220"/>
          </a:xfrm>
          <a:prstGeom prst="rect">
            <a:avLst/>
          </a:prstGeom>
          <a:noFill/>
        </p:spPr>
        <p:txBody>
          <a:bodyPr wrap="none" rtlCol="0">
            <a:spAutoFit/>
          </a:bodyPr>
          <a:lstStyle/>
          <a:p>
            <a:r>
              <a:rPr lang="en-GB" sz="2800" dirty="0"/>
              <a:t>Lesson six</a:t>
            </a:r>
          </a:p>
        </p:txBody>
      </p:sp>
    </p:spTree>
    <p:extLst>
      <p:ext uri="{BB962C8B-B14F-4D97-AF65-F5344CB8AC3E}">
        <p14:creationId xmlns:p14="http://schemas.microsoft.com/office/powerpoint/2010/main" val="3677449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765175"/>
            <a:ext cx="12191999" cy="5472113"/>
          </a:xfrm>
        </p:spPr>
        <p:txBody>
          <a:bodyPr>
            <a:normAutofit/>
          </a:bodyPr>
          <a:lstStyle/>
          <a:p>
            <a:pPr marL="0" indent="0">
              <a:spcBef>
                <a:spcPts val="0"/>
              </a:spcBef>
              <a:spcAft>
                <a:spcPts val="600"/>
              </a:spcAft>
              <a:buNone/>
            </a:pPr>
            <a:r>
              <a:rPr lang="en-GB" sz="2200" b="1" dirty="0"/>
              <a:t>TASK: In your books you are to draw clear and detailed image of your chosen batch of biscuits design, and annotate it clearly to show the ingredients used. </a:t>
            </a:r>
          </a:p>
          <a:p>
            <a:pPr marL="0" indent="0">
              <a:spcBef>
                <a:spcPts val="0"/>
              </a:spcBef>
              <a:buNone/>
            </a:pPr>
            <a:endParaRPr lang="en-GB" sz="2600" b="1" dirty="0">
              <a:solidFill>
                <a:srgbClr val="FF0000"/>
              </a:solidFill>
            </a:endParaRPr>
          </a:p>
        </p:txBody>
      </p:sp>
      <p:sp>
        <p:nvSpPr>
          <p:cNvPr id="12" name="Text Box 4"/>
          <p:cNvSpPr txBox="1">
            <a:spLocks noChangeArrowheads="1"/>
          </p:cNvSpPr>
          <p:nvPr/>
        </p:nvSpPr>
        <p:spPr bwMode="auto">
          <a:xfrm>
            <a:off x="0" y="-77070"/>
            <a:ext cx="86423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dirty="0">
                <a:latin typeface="Calibri" pitchFamily="34" charset="0"/>
                <a:cs typeface="Calibri" pitchFamily="34" charset="0"/>
              </a:rPr>
              <a:t>Design development ideas </a:t>
            </a:r>
          </a:p>
        </p:txBody>
      </p:sp>
      <p:sp>
        <p:nvSpPr>
          <p:cNvPr id="17" name="TextBox 16"/>
          <p:cNvSpPr txBox="1"/>
          <p:nvPr/>
        </p:nvSpPr>
        <p:spPr>
          <a:xfrm>
            <a:off x="5839267" y="3277383"/>
            <a:ext cx="199803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F0"/>
                </a:solidFill>
              </a:rPr>
              <a:t>I will present my finished cake on a wooden chopping board. </a:t>
            </a:r>
            <a:endParaRPr lang="en-GB" sz="1500" dirty="0">
              <a:solidFill>
                <a:schemeClr val="accent6">
                  <a:lumMod val="75000"/>
                </a:schemeClr>
              </a:solidFill>
            </a:endParaRPr>
          </a:p>
        </p:txBody>
      </p:sp>
      <p:cxnSp>
        <p:nvCxnSpPr>
          <p:cNvPr id="16" name="Straight Arrow Connector 15"/>
          <p:cNvCxnSpPr/>
          <p:nvPr/>
        </p:nvCxnSpPr>
        <p:spPr>
          <a:xfrm flipH="1">
            <a:off x="4242050" y="3826208"/>
            <a:ext cx="1637926" cy="24864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510058" y="5506690"/>
            <a:ext cx="3888432"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F0"/>
                </a:solidFill>
              </a:rPr>
              <a:t>For decoration I will pipe water icing onto the tops, in different colours. </a:t>
            </a:r>
            <a:endParaRPr lang="en-GB" sz="1500" dirty="0">
              <a:solidFill>
                <a:srgbClr val="7030A0"/>
              </a:solidFill>
            </a:endParaRPr>
          </a:p>
        </p:txBody>
      </p:sp>
      <p:cxnSp>
        <p:nvCxnSpPr>
          <p:cNvPr id="19" name="Straight Arrow Connector 18"/>
          <p:cNvCxnSpPr/>
          <p:nvPr/>
        </p:nvCxnSpPr>
        <p:spPr>
          <a:xfrm flipV="1">
            <a:off x="4073530" y="4277762"/>
            <a:ext cx="168520" cy="123947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997642" y="1959222"/>
            <a:ext cx="207097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Flour, butter, and sugar and eggs will be used to make a basic biscuit mix. </a:t>
            </a:r>
            <a:r>
              <a:rPr lang="en-GB" sz="1500" dirty="0">
                <a:solidFill>
                  <a:srgbClr val="7030A0"/>
                </a:solidFill>
              </a:rPr>
              <a:t>The techniques used include creaming, mixing and sieving. </a:t>
            </a:r>
          </a:p>
        </p:txBody>
      </p:sp>
      <p:cxnSp>
        <p:nvCxnSpPr>
          <p:cNvPr id="23" name="Straight Arrow Connector 22"/>
          <p:cNvCxnSpPr/>
          <p:nvPr/>
        </p:nvCxnSpPr>
        <p:spPr>
          <a:xfrm>
            <a:off x="3032215" y="3436550"/>
            <a:ext cx="731551" cy="6383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3447789" y="2221456"/>
            <a:ext cx="401297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I will add vanilla extract and lemon zest to my biscuit mix. </a:t>
            </a:r>
            <a:r>
              <a:rPr lang="en-GB" sz="1500" dirty="0">
                <a:solidFill>
                  <a:schemeClr val="tx1"/>
                </a:solidFill>
              </a:rPr>
              <a:t>This will add a light lemon flavouring. </a:t>
            </a:r>
            <a:r>
              <a:rPr lang="en-GB" sz="1500" dirty="0">
                <a:solidFill>
                  <a:srgbClr val="00B050"/>
                </a:solidFill>
              </a:rPr>
              <a:t> </a:t>
            </a:r>
            <a:endParaRPr lang="en-GB" sz="1500" dirty="0">
              <a:solidFill>
                <a:srgbClr val="7030A0"/>
              </a:solidFill>
            </a:endParaRPr>
          </a:p>
        </p:txBody>
      </p:sp>
      <p:cxnSp>
        <p:nvCxnSpPr>
          <p:cNvPr id="28" name="Straight Arrow Connector 27"/>
          <p:cNvCxnSpPr>
            <a:cxnSpLocks/>
          </p:cNvCxnSpPr>
          <p:nvPr/>
        </p:nvCxnSpPr>
        <p:spPr>
          <a:xfrm flipH="1">
            <a:off x="4489240" y="3006286"/>
            <a:ext cx="65744" cy="5421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 xmlns:a16="http://schemas.microsoft.com/office/drawing/2014/main" id="{20683230-4872-4C07-B974-E4AB688184D6}"/>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
        <p:nvSpPr>
          <p:cNvPr id="5" name="TextBox 4">
            <a:extLst>
              <a:ext uri="{FF2B5EF4-FFF2-40B4-BE49-F238E27FC236}">
                <a16:creationId xmlns="" xmlns:a16="http://schemas.microsoft.com/office/drawing/2014/main" id="{5813E71F-64E5-45C0-9B26-5C24E15E2D3B}"/>
              </a:ext>
            </a:extLst>
          </p:cNvPr>
          <p:cNvSpPr txBox="1"/>
          <p:nvPr/>
        </p:nvSpPr>
        <p:spPr>
          <a:xfrm>
            <a:off x="7930476" y="1807791"/>
            <a:ext cx="4077591" cy="3970318"/>
          </a:xfrm>
          <a:prstGeom prst="rect">
            <a:avLst/>
          </a:prstGeom>
          <a:noFill/>
        </p:spPr>
        <p:txBody>
          <a:bodyPr wrap="none" rtlCol="0">
            <a:spAutoFit/>
          </a:bodyPr>
          <a:lstStyle/>
          <a:p>
            <a:r>
              <a:rPr lang="en-GB" dirty="0">
                <a:solidFill>
                  <a:srgbClr val="FF0000"/>
                </a:solidFill>
              </a:rPr>
              <a:t>Key Annotation Points</a:t>
            </a:r>
          </a:p>
          <a:p>
            <a:pPr marL="285750" indent="-285750">
              <a:buFontTx/>
              <a:buChar char="-"/>
            </a:pPr>
            <a:r>
              <a:rPr lang="en-GB" dirty="0"/>
              <a:t>Biscuit ingredients</a:t>
            </a:r>
          </a:p>
          <a:p>
            <a:pPr marL="285750" indent="-285750">
              <a:buFontTx/>
              <a:buChar char="-"/>
            </a:pPr>
            <a:r>
              <a:rPr lang="en-GB" dirty="0"/>
              <a:t>Biscuit size and shape</a:t>
            </a:r>
          </a:p>
          <a:p>
            <a:pPr marL="285750" indent="-285750">
              <a:buFontTx/>
              <a:buChar char="-"/>
            </a:pPr>
            <a:r>
              <a:rPr lang="en-GB" dirty="0"/>
              <a:t>Added flavours: zest or extracts</a:t>
            </a:r>
          </a:p>
          <a:p>
            <a:pPr marL="285750" indent="-285750">
              <a:buFontTx/>
              <a:buChar char="-"/>
            </a:pPr>
            <a:r>
              <a:rPr lang="en-GB" dirty="0"/>
              <a:t>Presentation ideas</a:t>
            </a:r>
          </a:p>
          <a:p>
            <a:pPr marL="285750" indent="-285750">
              <a:buFontTx/>
              <a:buChar char="-"/>
            </a:pPr>
            <a:r>
              <a:rPr lang="en-GB" dirty="0"/>
              <a:t>Decoration </a:t>
            </a:r>
          </a:p>
          <a:p>
            <a:pPr marL="285750" indent="-285750">
              <a:buFontTx/>
              <a:buChar char="-"/>
            </a:pPr>
            <a:r>
              <a:rPr lang="en-GB" dirty="0"/>
              <a:t>What do you want it to look like?</a:t>
            </a:r>
          </a:p>
          <a:p>
            <a:pPr marL="285750" indent="-285750">
              <a:buFontTx/>
              <a:buChar char="-"/>
            </a:pPr>
            <a:r>
              <a:rPr lang="en-GB" dirty="0"/>
              <a:t>How much would you sell it for?</a:t>
            </a:r>
          </a:p>
          <a:p>
            <a:pPr marL="285750" indent="-285750">
              <a:buFontTx/>
              <a:buChar char="-"/>
            </a:pPr>
            <a:r>
              <a:rPr lang="en-GB" dirty="0"/>
              <a:t>Who are they aimed at? Customer</a:t>
            </a:r>
          </a:p>
          <a:p>
            <a:pPr marL="285750" indent="-285750">
              <a:buFontTx/>
              <a:buChar char="-"/>
            </a:pPr>
            <a:r>
              <a:rPr lang="en-GB" dirty="0"/>
              <a:t>How many will you make?</a:t>
            </a:r>
          </a:p>
          <a:p>
            <a:pPr marL="285750" indent="-285750">
              <a:buFontTx/>
              <a:buChar char="-"/>
            </a:pPr>
            <a:r>
              <a:rPr lang="en-GB" dirty="0"/>
              <a:t>Is their any dietary needs you need to </a:t>
            </a:r>
          </a:p>
          <a:p>
            <a:r>
              <a:rPr lang="en-GB" dirty="0"/>
              <a:t>consider?</a:t>
            </a:r>
          </a:p>
          <a:p>
            <a:pPr marL="285750" indent="-285750">
              <a:buFontTx/>
              <a:buChar char="-"/>
            </a:pPr>
            <a:r>
              <a:rPr lang="en-GB" dirty="0"/>
              <a:t>How will they be packaged?</a:t>
            </a:r>
          </a:p>
          <a:p>
            <a:pPr marL="285750" indent="-285750">
              <a:buFontTx/>
              <a:buChar char="-"/>
            </a:pPr>
            <a:endParaRPr lang="en-GB" dirty="0"/>
          </a:p>
        </p:txBody>
      </p:sp>
      <p:pic>
        <p:nvPicPr>
          <p:cNvPr id="15" name="Picture 2" descr="Iced biscuit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62771" y="3358027"/>
            <a:ext cx="2582345" cy="145256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46117" y="3676771"/>
            <a:ext cx="2070978"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500" dirty="0">
                <a:solidFill>
                  <a:srgbClr val="00B050"/>
                </a:solidFill>
              </a:rPr>
              <a:t>I will use a scalloped edge cookie cutter to give shape and decoration to my biscuits.</a:t>
            </a:r>
            <a:endParaRPr lang="en-GB" sz="1500" dirty="0">
              <a:solidFill>
                <a:srgbClr val="7030A0"/>
              </a:solidFill>
            </a:endParaRPr>
          </a:p>
        </p:txBody>
      </p:sp>
      <p:cxnSp>
        <p:nvCxnSpPr>
          <p:cNvPr id="24" name="Straight Arrow Connector 23"/>
          <p:cNvCxnSpPr/>
          <p:nvPr/>
        </p:nvCxnSpPr>
        <p:spPr>
          <a:xfrm flipV="1">
            <a:off x="2651598" y="4129225"/>
            <a:ext cx="1257937" cy="7076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850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18" grpId="0" animBg="1"/>
      <p:bldP spid="22" grpId="0" animBg="1"/>
      <p:bldP spid="26" grpId="0" animBg="1"/>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latin typeface="Calibri" panose="020F0502020204030204" pitchFamily="34" charset="0"/>
              </a:rPr>
              <a:t>Design a biscuit packaging</a:t>
            </a:r>
          </a:p>
        </p:txBody>
      </p:sp>
      <p:sp>
        <p:nvSpPr>
          <p:cNvPr id="4" name="Rectangle 3"/>
          <p:cNvSpPr/>
          <p:nvPr/>
        </p:nvSpPr>
        <p:spPr>
          <a:xfrm>
            <a:off x="0" y="904899"/>
            <a:ext cx="12192000" cy="2211055"/>
          </a:xfrm>
          <a:prstGeom prst="rect">
            <a:avLst/>
          </a:prstGeom>
        </p:spPr>
        <p:txBody>
          <a:bodyPr wrap="square">
            <a:spAutoFit/>
          </a:bodyPr>
          <a:lstStyle/>
          <a:p>
            <a:pPr>
              <a:lnSpc>
                <a:spcPct val="119000"/>
              </a:lnSpc>
              <a:spcAft>
                <a:spcPts val="600"/>
              </a:spcAft>
            </a:pPr>
            <a:r>
              <a:rPr lang="en-GB" b="1" kern="1400" dirty="0">
                <a:solidFill>
                  <a:srgbClr val="000000"/>
                </a:solidFill>
                <a:latin typeface="Calibri" panose="020F0502020204030204" pitchFamily="34" charset="0"/>
              </a:rPr>
              <a:t>Task: To create an informative and creative biscuit packaging for your biscuit you designed last lesson. </a:t>
            </a:r>
            <a:endParaRPr lang="en-GB" kern="1400" dirty="0">
              <a:solidFill>
                <a:srgbClr val="000000"/>
              </a:solidFill>
              <a:latin typeface="Calibri" panose="020F0502020204030204" pitchFamily="34" charset="0"/>
            </a:endParaRPr>
          </a:p>
          <a:p>
            <a:pPr>
              <a:lnSpc>
                <a:spcPct val="119000"/>
              </a:lnSpc>
              <a:spcAft>
                <a:spcPts val="600"/>
              </a:spcAft>
            </a:pPr>
            <a:r>
              <a:rPr lang="en-GB" b="1" kern="1400" dirty="0">
                <a:solidFill>
                  <a:srgbClr val="000000"/>
                </a:solidFill>
                <a:latin typeface="Calibri" panose="020F0502020204030204" pitchFamily="34" charset="0"/>
              </a:rPr>
              <a:t>Success Criteria:</a:t>
            </a:r>
            <a:endParaRPr lang="en-GB" sz="1200" kern="1400" dirty="0">
              <a:solidFill>
                <a:srgbClr val="000000"/>
              </a:solidFill>
              <a:latin typeface="Calibri" panose="020F0502020204030204" pitchFamily="34" charset="0"/>
            </a:endParaRPr>
          </a:p>
          <a:p>
            <a:pPr marL="514350" indent="-285750">
              <a:lnSpc>
                <a:spcPct val="119000"/>
              </a:lnSpc>
              <a:buFont typeface="Wingdings" panose="05000000000000000000" pitchFamily="2" charset="2"/>
              <a:buChar char="q"/>
            </a:pPr>
            <a:r>
              <a:rPr lang="en-GB" kern="1400" dirty="0">
                <a:solidFill>
                  <a:srgbClr val="000000"/>
                </a:solidFill>
                <a:latin typeface="Calibri" panose="020F0502020204030204" pitchFamily="34" charset="0"/>
              </a:rPr>
              <a:t>An eye-catching packaging design</a:t>
            </a:r>
          </a:p>
          <a:p>
            <a:pPr marL="514350" indent="-285750">
              <a:lnSpc>
                <a:spcPct val="119000"/>
              </a:lnSpc>
              <a:buFont typeface="Wingdings" panose="05000000000000000000" pitchFamily="2" charset="2"/>
              <a:buChar char="q"/>
            </a:pPr>
            <a:r>
              <a:rPr lang="en-GB" kern="1400" dirty="0">
                <a:solidFill>
                  <a:srgbClr val="000000"/>
                </a:solidFill>
                <a:latin typeface="Calibri" panose="020F0502020204030204" pitchFamily="34" charset="0"/>
              </a:rPr>
              <a:t>Catchy Brand Name/ Logo design </a:t>
            </a:r>
          </a:p>
          <a:p>
            <a:pPr marL="514350" indent="-285750">
              <a:lnSpc>
                <a:spcPct val="119000"/>
              </a:lnSpc>
              <a:spcAft>
                <a:spcPts val="600"/>
              </a:spcAft>
              <a:buFont typeface="Wingdings" panose="05000000000000000000" pitchFamily="2" charset="2"/>
              <a:buChar char="q"/>
            </a:pPr>
            <a:r>
              <a:rPr lang="en-GB" kern="1400" dirty="0">
                <a:solidFill>
                  <a:srgbClr val="000000"/>
                </a:solidFill>
                <a:latin typeface="Calibri" panose="020F0502020204030204" pitchFamily="34" charset="0"/>
              </a:rPr>
              <a:t>All Nutritional Information and essential food labelling to met guidelines. </a:t>
            </a:r>
            <a:endParaRPr lang="en-GB" sz="1200" kern="1400" dirty="0">
              <a:solidFill>
                <a:srgbClr val="000000"/>
              </a:solidFill>
              <a:latin typeface="Calibri" panose="020F0502020204030204" pitchFamily="34" charset="0"/>
            </a:endParaRPr>
          </a:p>
          <a:p>
            <a:pPr marL="457200" indent="-228600">
              <a:lnSpc>
                <a:spcPct val="119000"/>
              </a:lnSpc>
            </a:pPr>
            <a:endParaRPr lang="en-GB" sz="1400" kern="1400" dirty="0">
              <a:solidFill>
                <a:srgbClr val="000000"/>
              </a:solidFill>
              <a:latin typeface="Calibri" panose="020F0502020204030204" pitchFamily="34" charset="0"/>
            </a:endParaRPr>
          </a:p>
        </p:txBody>
      </p:sp>
      <p:pic>
        <p:nvPicPr>
          <p:cNvPr id="1026" name="Picture 2" descr="https://encrypted-tbn0.gstatic.com/images?q=tbn:ANd9GcRHMGbBSRFnKDZlNlEl2zIzqmpg1MQ1z0VNGoeL6hNgc3ZA7b3P9R8iBB_3HA&amp;s">
            <a:extLst>
              <a:ext uri="{FF2B5EF4-FFF2-40B4-BE49-F238E27FC236}">
                <a16:creationId xmlns="" xmlns:a16="http://schemas.microsoft.com/office/drawing/2014/main" id="{282F6699-B843-4494-A212-C65BC9352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0607" y="4087787"/>
            <a:ext cx="2655521" cy="17703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0.gstatic.com/images?q=tbn:ANd9GcTIa2A7KB7ZfPFidAfhtgMgqRcEfsXb6EMz2KJ-BIi7RKRd15-8tAebN6ZWfg&amp;s">
            <a:extLst>
              <a:ext uri="{FF2B5EF4-FFF2-40B4-BE49-F238E27FC236}">
                <a16:creationId xmlns="" xmlns:a16="http://schemas.microsoft.com/office/drawing/2014/main" id="{41E45958-6EB2-4B3A-A79D-1279C62DD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592" y="2761906"/>
            <a:ext cx="2437763" cy="15198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x Template | Free &amp; Premium Templates">
            <a:extLst>
              <a:ext uri="{FF2B5EF4-FFF2-40B4-BE49-F238E27FC236}">
                <a16:creationId xmlns="" xmlns:a16="http://schemas.microsoft.com/office/drawing/2014/main" id="{B3AB7FB4-3981-4DF1-851D-09F95F85E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632" y="2738419"/>
            <a:ext cx="5260173" cy="39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63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Learning objectives</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122679" y="1753534"/>
          <a:ext cx="9946640" cy="3669479"/>
        </p:xfrm>
        <a:graphic>
          <a:graphicData uri="http://schemas.openxmlformats.org/drawingml/2006/table">
            <a:tbl>
              <a:tblPr/>
              <a:tblGrid>
                <a:gridCol w="8636000">
                  <a:extLst>
                    <a:ext uri="{9D8B030D-6E8A-4147-A177-3AD203B41FA5}">
                      <a16:colId xmlns="" xmlns:a16="http://schemas.microsoft.com/office/drawing/2014/main" val="20001"/>
                    </a:ext>
                  </a:extLst>
                </a:gridCol>
                <a:gridCol w="1310640">
                  <a:extLst>
                    <a:ext uri="{9D8B030D-6E8A-4147-A177-3AD203B41FA5}">
                      <a16:colId xmlns="" xmlns:a16="http://schemas.microsoft.com/office/drawing/2014/main" val="2672052342"/>
                    </a:ext>
                  </a:extLst>
                </a:gridCol>
              </a:tblGrid>
              <a:tr h="366979">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640616">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Time plans are important step by steps to make a successful product and to show your independence. Your task is to make a step by step of the impress me practical.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773103">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a:t>
                      </a:r>
                    </a:p>
                    <a:p>
                      <a:pPr marR="0" indent="0" algn="l" rtl="0">
                        <a:lnSpc>
                          <a:spcPct val="115000"/>
                        </a:lnSpc>
                        <a:spcBef>
                          <a:spcPts val="0"/>
                        </a:spcBef>
                        <a:spcAft>
                          <a:spcPts val="600"/>
                        </a:spcAft>
                      </a:pPr>
                      <a:r>
                        <a:rPr lang="en-US" sz="1800" b="0" kern="1200" baseline="0" dirty="0">
                          <a:ln>
                            <a:noFill/>
                          </a:ln>
                          <a:solidFill>
                            <a:srgbClr val="000000"/>
                          </a:solidFill>
                          <a:effectLst/>
                          <a:latin typeface="Calibri" panose="020F0502020204030204" pitchFamily="34" charset="0"/>
                        </a:rPr>
                        <a:t>Will have a basic step by step with key ingredients and equipment used.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have a descriptive step by step with accurate ingredients and equipment used.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Merit rewarding task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Include hygiene and health and safety rules that you must follow for each step instruction.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79111532"/>
                  </a:ext>
                </a:extLst>
              </a:tr>
            </a:tbl>
          </a:graphicData>
        </a:graphic>
      </p:graphicFrame>
      <p:sp>
        <p:nvSpPr>
          <p:cNvPr id="6" name="Title 1">
            <a:extLst>
              <a:ext uri="{FF2B5EF4-FFF2-40B4-BE49-F238E27FC236}">
                <a16:creationId xmlns="" xmlns:a16="http://schemas.microsoft.com/office/drawing/2014/main" id="{74AEBCC8-6389-4201-943F-EADCEF9045AB}"/>
              </a:ext>
            </a:extLst>
          </p:cNvPr>
          <p:cNvSpPr txBox="1">
            <a:spLocks/>
          </p:cNvSpPr>
          <p:nvPr/>
        </p:nvSpPr>
        <p:spPr>
          <a:xfrm>
            <a:off x="-1" y="95331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Title: time plan</a:t>
            </a:r>
          </a:p>
        </p:txBody>
      </p:sp>
    </p:spTree>
    <p:extLst>
      <p:ext uri="{BB962C8B-B14F-4D97-AF65-F5344CB8AC3E}">
        <p14:creationId xmlns:p14="http://schemas.microsoft.com/office/powerpoint/2010/main" val="4112721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51D374-573E-45F1-8FB5-34A9FCEAE1D8}"/>
              </a:ext>
            </a:extLst>
          </p:cNvPr>
          <p:cNvSpPr>
            <a:spLocks noGrp="1"/>
          </p:cNvSpPr>
          <p:nvPr>
            <p:ph type="title"/>
          </p:nvPr>
        </p:nvSpPr>
        <p:spPr/>
        <p:txBody>
          <a:bodyPr/>
          <a:lstStyle/>
          <a:p>
            <a:pPr algn="ctr"/>
            <a:r>
              <a:rPr lang="en-GB" dirty="0"/>
              <a:t>Practical Assessment </a:t>
            </a:r>
            <a:br>
              <a:rPr lang="en-GB" dirty="0"/>
            </a:br>
            <a:r>
              <a:rPr lang="en-GB" dirty="0"/>
              <a:t>Expectations</a:t>
            </a:r>
          </a:p>
        </p:txBody>
      </p:sp>
      <p:pic>
        <p:nvPicPr>
          <p:cNvPr id="4" name="Picture 3">
            <a:extLst>
              <a:ext uri="{FF2B5EF4-FFF2-40B4-BE49-F238E27FC236}">
                <a16:creationId xmlns="" xmlns:a16="http://schemas.microsoft.com/office/drawing/2014/main" id="{54322F54-AC1F-4855-BBAB-92AFA2EBF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7" y="2087699"/>
            <a:ext cx="15891671" cy="2682602"/>
          </a:xfrm>
          <a:prstGeom prst="rect">
            <a:avLst/>
          </a:prstGeom>
        </p:spPr>
      </p:pic>
      <p:sp>
        <p:nvSpPr>
          <p:cNvPr id="3" name="Oval 2"/>
          <p:cNvSpPr/>
          <p:nvPr/>
        </p:nvSpPr>
        <p:spPr>
          <a:xfrm>
            <a:off x="1815737" y="3670663"/>
            <a:ext cx="2847703" cy="1099638"/>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93223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755206" y="-19088"/>
            <a:ext cx="9604372" cy="1049338"/>
          </a:xfrm>
        </p:spPr>
        <p:txBody>
          <a:bodyPr anchorCtr="1"/>
          <a:lstStyle/>
          <a:p>
            <a:pPr lvl="0" algn="ctr"/>
            <a:r>
              <a:rPr lang="en-GB" dirty="0"/>
              <a:t>time plan</a:t>
            </a:r>
          </a:p>
        </p:txBody>
      </p:sp>
      <p:sp>
        <p:nvSpPr>
          <p:cNvPr id="3" name="Rectangle 5"/>
          <p:cNvSpPr/>
          <p:nvPr/>
        </p:nvSpPr>
        <p:spPr>
          <a:xfrm>
            <a:off x="0" y="1195151"/>
            <a:ext cx="12137352" cy="1318299"/>
          </a:xfrm>
          <a:prstGeom prst="rect">
            <a:avLst/>
          </a:prstGeom>
          <a:noFill/>
          <a:ln cap="flat">
            <a:noFill/>
            <a:prstDash val="solid"/>
          </a:ln>
        </p:spPr>
        <p:txBody>
          <a:bodyPr vert="horz" wrap="square" lIns="91440" tIns="25392" rIns="91440" bIns="0" anchor="ctr" anchorCtr="0" compatLnSpc="1">
            <a:spAutoFit/>
          </a:bodyPr>
          <a:lstStyle/>
          <a:p>
            <a:pPr marL="457200" marR="0" lvl="0" indent="-45720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Ingredients AND</a:t>
            </a:r>
            <a:r>
              <a:rPr lang="en-GB" sz="2800" dirty="0">
                <a:solidFill>
                  <a:srgbClr val="000000"/>
                </a:solidFill>
                <a:latin typeface="Calibri"/>
              </a:rPr>
              <a:t> Quantities </a:t>
            </a:r>
            <a:endParaRPr lang="en-GB" sz="2800" b="0"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Equipment list</a:t>
            </a:r>
          </a:p>
          <a:p>
            <a:pPr marL="457200" marR="0" lvl="0" indent="-45720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Time plan step by step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673" y="172130"/>
            <a:ext cx="7199824" cy="3365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84" y="3729075"/>
            <a:ext cx="8519593" cy="3548743"/>
          </a:xfrm>
          <a:prstGeom prst="rect">
            <a:avLst/>
          </a:prstGeom>
        </p:spPr>
      </p:pic>
      <p:sp>
        <p:nvSpPr>
          <p:cNvPr id="4" name="Rectangle 3"/>
          <p:cNvSpPr/>
          <p:nvPr/>
        </p:nvSpPr>
        <p:spPr>
          <a:xfrm>
            <a:off x="4921794" y="1633176"/>
            <a:ext cx="6096000" cy="1760547"/>
          </a:xfrm>
          <a:prstGeom prst="rect">
            <a:avLst/>
          </a:prstGeom>
        </p:spPr>
        <p:txBody>
          <a:bodyPr>
            <a:spAutoFit/>
          </a:bodyPr>
          <a:lstStyle/>
          <a:p>
            <a:r>
              <a:rPr lang="en-GB" dirty="0"/>
              <a:t>200g macaroni pasta</a:t>
            </a:r>
          </a:p>
          <a:p>
            <a:r>
              <a:rPr lang="en-GB" dirty="0"/>
              <a:t>100g cheddar cheese</a:t>
            </a:r>
          </a:p>
          <a:p>
            <a:r>
              <a:rPr lang="en-GB" dirty="0"/>
              <a:t>50g soft margarine</a:t>
            </a:r>
          </a:p>
          <a:p>
            <a:r>
              <a:rPr lang="en-GB" dirty="0"/>
              <a:t>50g plain flour</a:t>
            </a:r>
          </a:p>
          <a:p>
            <a:r>
              <a:rPr lang="en-GB" dirty="0"/>
              <a:t>250ml semi-skimmed milk</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ADD9DF58-0AB0-4E12-A1D8-66BB52729DA5}"/>
              </a:ext>
            </a:extLst>
          </p:cNvPr>
          <p:cNvSpPr/>
          <p:nvPr/>
        </p:nvSpPr>
        <p:spPr>
          <a:xfrm>
            <a:off x="7049737" y="5224824"/>
            <a:ext cx="4937760" cy="1264642"/>
          </a:xfrm>
          <a:prstGeom prst="rect">
            <a:avLst/>
          </a:prstGeom>
          <a:solidFill>
            <a:srgbClr val="FFFFFF"/>
          </a:solidFill>
          <a:ln w="12701" cap="flat">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en-GB" b="1" u="sng" dirty="0">
                <a:solidFill>
                  <a:srgbClr val="FF0000"/>
                </a:solidFill>
                <a:latin typeface="Calibri" pitchFamily="34"/>
                <a:ea typeface="Calibri" pitchFamily="34"/>
                <a:cs typeface="Times New Roman" pitchFamily="18"/>
              </a:rPr>
              <a:t>Success Criteria for outstanding</a:t>
            </a:r>
            <a:r>
              <a:rPr lang="en-GB" sz="1800" b="1" i="0" u="sng" strike="noStrike" kern="1200" cap="none" spc="0" baseline="0" dirty="0">
                <a:solidFill>
                  <a:srgbClr val="FF0000"/>
                </a:solidFill>
                <a:uFillTx/>
                <a:latin typeface="Calibri" pitchFamily="34"/>
                <a:ea typeface="Calibri" pitchFamily="34"/>
                <a:cs typeface="Times New Roman" pitchFamily="18"/>
              </a:rPr>
              <a:t>:</a:t>
            </a:r>
            <a:endParaRPr lang="en-GB" sz="1800" b="0" i="0" u="none" strike="noStrike" kern="1200" cap="none" spc="0" baseline="0" dirty="0">
              <a:solidFill>
                <a:srgbClr val="000000"/>
              </a:solidFill>
              <a:uFillTx/>
              <a:latin typeface="Calibri" pitchFamily="34"/>
              <a:ea typeface="Calibri" pitchFamily="34"/>
              <a:cs typeface="Times New Roman" pitchFamily="18"/>
            </a:endParaRPr>
          </a:p>
          <a:p>
            <a:pPr marL="342900" marR="0" lvl="0" indent="-342900" algn="l" defTabSz="914400" rtl="0" fontAlgn="auto" hangingPunct="1">
              <a:lnSpc>
                <a:spcPct val="107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en-GB" sz="1800" b="0" i="0" u="none" strike="noStrike" kern="1200" cap="none" spc="0" baseline="0" dirty="0">
                <a:solidFill>
                  <a:srgbClr val="FF0000"/>
                </a:solidFill>
                <a:uFillTx/>
                <a:latin typeface="Calibri" pitchFamily="34"/>
                <a:ea typeface="Calibri" pitchFamily="34"/>
                <a:cs typeface="Times New Roman" pitchFamily="18"/>
              </a:rPr>
              <a:t>Time must be shown</a:t>
            </a:r>
            <a:endParaRPr lang="en-GB" dirty="0">
              <a:solidFill>
                <a:srgbClr val="FF0000"/>
              </a:solidFill>
              <a:latin typeface="Calibri" pitchFamily="34"/>
              <a:ea typeface="Calibri" pitchFamily="34"/>
              <a:cs typeface="Times New Roman" pitchFamily="18"/>
            </a:endParaRPr>
          </a:p>
          <a:p>
            <a:pPr marL="342900" marR="0" lvl="0" indent="-342900" algn="l" defTabSz="914400" rtl="0" fontAlgn="auto" hangingPunct="1">
              <a:lnSpc>
                <a:spcPct val="107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en-GB" sz="1800" b="0" i="0" u="none" strike="noStrike" kern="1200" cap="none" spc="0" baseline="0" dirty="0">
                <a:solidFill>
                  <a:srgbClr val="FF0000"/>
                </a:solidFill>
                <a:uFillTx/>
                <a:latin typeface="Calibri" pitchFamily="34"/>
                <a:ea typeface="Calibri" pitchFamily="34"/>
                <a:cs typeface="Times New Roman" pitchFamily="18"/>
              </a:rPr>
              <a:t>Step by steps must be </a:t>
            </a:r>
            <a:r>
              <a:rPr lang="en-GB" sz="1800" b="1" i="0" u="none" strike="noStrike" kern="1200" cap="none" spc="0" baseline="0" dirty="0">
                <a:solidFill>
                  <a:srgbClr val="FF0000"/>
                </a:solidFill>
                <a:uFillTx/>
                <a:latin typeface="Calibri" pitchFamily="34"/>
                <a:ea typeface="Calibri" pitchFamily="34"/>
                <a:cs typeface="Times New Roman" pitchFamily="18"/>
              </a:rPr>
              <a:t>specific and detailed</a:t>
            </a:r>
            <a:r>
              <a:rPr lang="en-GB" sz="1800" b="0" i="0" u="none" strike="noStrike" kern="1200" cap="none" spc="0" baseline="0" dirty="0">
                <a:solidFill>
                  <a:srgbClr val="FF0000"/>
                </a:solidFill>
                <a:uFillTx/>
                <a:latin typeface="Calibri" pitchFamily="34"/>
                <a:ea typeface="Calibri" pitchFamily="34"/>
                <a:cs typeface="Times New Roman" pitchFamily="18"/>
              </a:rPr>
              <a:t>. </a:t>
            </a:r>
          </a:p>
          <a:p>
            <a:pPr marL="342900" marR="0" lvl="0" indent="-342900" algn="l" defTabSz="914400" rtl="0" fontAlgn="auto" hangingPunct="1">
              <a:lnSpc>
                <a:spcPct val="107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en-GB" sz="1800" b="1" i="0" u="none" strike="noStrike" kern="1200" cap="none" spc="0" baseline="0" dirty="0">
                <a:solidFill>
                  <a:srgbClr val="FF0000"/>
                </a:solidFill>
                <a:uFillTx/>
                <a:latin typeface="Calibri" pitchFamily="34"/>
                <a:ea typeface="Calibri" pitchFamily="34"/>
                <a:cs typeface="Times New Roman" pitchFamily="18"/>
              </a:rPr>
              <a:t>Food safety and Hygiene </a:t>
            </a:r>
            <a:r>
              <a:rPr lang="en-GB" sz="1800" i="0" u="none" strike="noStrike" kern="1200" cap="none" spc="0" baseline="0" dirty="0">
                <a:solidFill>
                  <a:srgbClr val="FF0000"/>
                </a:solidFill>
                <a:uFillTx/>
                <a:latin typeface="Calibri" pitchFamily="34"/>
                <a:ea typeface="Calibri" pitchFamily="34"/>
                <a:cs typeface="Times New Roman" pitchFamily="18"/>
              </a:rPr>
              <a:t>points present</a:t>
            </a:r>
            <a:r>
              <a:rPr lang="en-GB" sz="1800" b="1" i="0" u="none" strike="noStrike" kern="1200" cap="none" spc="0" baseline="0" dirty="0">
                <a:solidFill>
                  <a:srgbClr val="FF0000"/>
                </a:solidFill>
                <a:uFillTx/>
                <a:latin typeface="Calibri" pitchFamily="34"/>
                <a:ea typeface="Calibri" pitchFamily="34"/>
                <a:cs typeface="Times New Roman" pitchFamily="18"/>
              </a:rPr>
              <a:t>. </a:t>
            </a:r>
            <a:endParaRPr lang="en-GB" sz="1800" b="0" i="0" u="none" strike="noStrike" kern="1200" cap="none" spc="0" baseline="0" dirty="0">
              <a:solidFill>
                <a:srgbClr val="FF0000"/>
              </a:solidFill>
              <a:uFillTx/>
              <a:latin typeface="Calibri" pitchFamily="34"/>
              <a:ea typeface="Calibri" pitchFamily="34"/>
              <a:cs typeface="Times New Roman" pitchFamily="18"/>
            </a:endParaRPr>
          </a:p>
        </p:txBody>
      </p:sp>
      <p:sp>
        <p:nvSpPr>
          <p:cNvPr id="8" name="Rectangle: Rounded Corners 7">
            <a:extLst>
              <a:ext uri="{FF2B5EF4-FFF2-40B4-BE49-F238E27FC236}">
                <a16:creationId xmlns="" xmlns:a16="http://schemas.microsoft.com/office/drawing/2014/main" id="{13523E6A-937A-4B24-8C67-C61618150232}"/>
              </a:ext>
            </a:extLst>
          </p:cNvPr>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Tree>
    <p:extLst>
      <p:ext uri="{BB962C8B-B14F-4D97-AF65-F5344CB8AC3E}">
        <p14:creationId xmlns:p14="http://schemas.microsoft.com/office/powerpoint/2010/main" val="2085760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122679" y="1753534"/>
          <a:ext cx="9946640" cy="3669479"/>
        </p:xfrm>
        <a:graphic>
          <a:graphicData uri="http://schemas.openxmlformats.org/drawingml/2006/table">
            <a:tbl>
              <a:tblPr/>
              <a:tblGrid>
                <a:gridCol w="8636000">
                  <a:extLst>
                    <a:ext uri="{9D8B030D-6E8A-4147-A177-3AD203B41FA5}">
                      <a16:colId xmlns="" xmlns:a16="http://schemas.microsoft.com/office/drawing/2014/main" val="20001"/>
                    </a:ext>
                  </a:extLst>
                </a:gridCol>
                <a:gridCol w="1310640">
                  <a:extLst>
                    <a:ext uri="{9D8B030D-6E8A-4147-A177-3AD203B41FA5}">
                      <a16:colId xmlns="" xmlns:a16="http://schemas.microsoft.com/office/drawing/2014/main" val="2672052342"/>
                    </a:ext>
                  </a:extLst>
                </a:gridCol>
              </a:tblGrid>
              <a:tr h="366979">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640616">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Time plans are important step by steps to make a successful product and to show your independence. Your task is to make a step by step of the impress me practical.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773103">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a:t>
                      </a:r>
                    </a:p>
                    <a:p>
                      <a:pPr marR="0" indent="0" algn="l" rtl="0">
                        <a:lnSpc>
                          <a:spcPct val="115000"/>
                        </a:lnSpc>
                        <a:spcBef>
                          <a:spcPts val="0"/>
                        </a:spcBef>
                        <a:spcAft>
                          <a:spcPts val="600"/>
                        </a:spcAft>
                      </a:pPr>
                      <a:r>
                        <a:rPr lang="en-US" sz="1800" b="0" kern="1200" baseline="0" dirty="0">
                          <a:ln>
                            <a:noFill/>
                          </a:ln>
                          <a:solidFill>
                            <a:srgbClr val="000000"/>
                          </a:solidFill>
                          <a:effectLst/>
                          <a:latin typeface="Calibri" panose="020F0502020204030204" pitchFamily="34" charset="0"/>
                        </a:rPr>
                        <a:t>Will have a basic step by step with key ingredients and equipment used.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have a descriptive step by step with accurate ingredients and equipment used.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Merit rewarding task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Include hygiene and health and safety rules that you must follow for each step instruction.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79111532"/>
                  </a:ext>
                </a:extLst>
              </a:tr>
            </a:tbl>
          </a:graphicData>
        </a:graphic>
      </p:graphicFrame>
      <p:sp>
        <p:nvSpPr>
          <p:cNvPr id="6" name="Title 1">
            <a:extLst>
              <a:ext uri="{FF2B5EF4-FFF2-40B4-BE49-F238E27FC236}">
                <a16:creationId xmlns="" xmlns:a16="http://schemas.microsoft.com/office/drawing/2014/main" id="{74AEBCC8-6389-4201-943F-EADCEF9045AB}"/>
              </a:ext>
            </a:extLst>
          </p:cNvPr>
          <p:cNvSpPr txBox="1">
            <a:spLocks/>
          </p:cNvSpPr>
          <p:nvPr/>
        </p:nvSpPr>
        <p:spPr>
          <a:xfrm>
            <a:off x="-1" y="95331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Title: time plan</a:t>
            </a:r>
          </a:p>
        </p:txBody>
      </p:sp>
    </p:spTree>
    <p:extLst>
      <p:ext uri="{BB962C8B-B14F-4D97-AF65-F5344CB8AC3E}">
        <p14:creationId xmlns:p14="http://schemas.microsoft.com/office/powerpoint/2010/main" val="1552014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9535884" y="0"/>
            <a:ext cx="2656112" cy="50048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9528" cap="flat">
            <a:solidFill>
              <a:srgbClr val="000000"/>
            </a:solidFill>
            <a:prstDash val="solid"/>
            <a:roun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000000"/>
                </a:solidFill>
                <a:uFillTx/>
                <a:latin typeface="Calibri"/>
              </a:rPr>
              <a:t>Plenary </a:t>
            </a:r>
          </a:p>
        </p:txBody>
      </p:sp>
      <p:graphicFrame>
        <p:nvGraphicFramePr>
          <p:cNvPr id="3" name="Table 3"/>
          <p:cNvGraphicFramePr>
            <a:graphicFrameLocks noGrp="1"/>
          </p:cNvGraphicFramePr>
          <p:nvPr>
            <p:extLst>
              <p:ext uri="{D42A27DB-BD31-4B8C-83A1-F6EECF244321}">
                <p14:modId xmlns:p14="http://schemas.microsoft.com/office/powerpoint/2010/main" val="3183574729"/>
              </p:ext>
            </p:extLst>
          </p:nvPr>
        </p:nvGraphicFramePr>
        <p:xfrm>
          <a:off x="1009461" y="1440805"/>
          <a:ext cx="10173077" cy="3111365"/>
        </p:xfrm>
        <a:graphic>
          <a:graphicData uri="http://schemas.openxmlformats.org/drawingml/2006/table">
            <a:tbl>
              <a:tblPr>
                <a:effectLst/>
              </a:tblPr>
              <a:tblGrid>
                <a:gridCol w="10173077">
                  <a:extLst>
                    <a:ext uri="{9D8B030D-6E8A-4147-A177-3AD203B41FA5}">
                      <a16:colId xmlns="" xmlns:a16="http://schemas.microsoft.com/office/drawing/2014/main" val="3977649723"/>
                    </a:ext>
                  </a:extLst>
                </a:gridCol>
              </a:tblGrid>
              <a:tr h="547478">
                <a:tc>
                  <a:txBody>
                    <a:bodyPr/>
                    <a:lstStyle/>
                    <a:p>
                      <a:pPr lvl="0">
                        <a:lnSpc>
                          <a:spcPct val="115000"/>
                        </a:lnSpc>
                        <a:spcAft>
                          <a:spcPts val="0"/>
                        </a:spcAft>
                      </a:pPr>
                      <a:r>
                        <a:rPr lang="en-GB" sz="1800" b="1">
                          <a:latin typeface="Calibri"/>
                          <a:ea typeface="Calibri" pitchFamily="34"/>
                          <a:cs typeface="Times New Roman" pitchFamily="18"/>
                        </a:rPr>
                        <a:t>Success Criteria:</a:t>
                      </a:r>
                      <a:endParaRPr lang="en-GB" sz="1600" b="1">
                        <a:latin typeface="Calibri"/>
                        <a:ea typeface="Calibri" pitchFamily="34"/>
                        <a:cs typeface="Times New Roman" pitchFamily="18"/>
                      </a:endParaRPr>
                    </a:p>
                  </a:txBody>
                  <a:tcPr marL="119393" marR="119393" marT="59701" marB="59701">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792841927"/>
                  </a:ext>
                </a:extLst>
              </a:tr>
              <a:tr h="457200">
                <a:tc>
                  <a:txBody>
                    <a:bodyPr/>
                    <a:lstStyle/>
                    <a:p>
                      <a:r>
                        <a:rPr lang="en-GB" sz="1800" dirty="0"/>
                        <a:t>Create a mood board that will inspire you in your pastry and cake decoration and presentation. </a:t>
                      </a: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306498935"/>
                  </a:ext>
                </a:extLst>
              </a:tr>
              <a:tr h="391884">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Good</a:t>
                      </a:r>
                    </a:p>
                    <a:p>
                      <a:pPr marL="0" marR="0" lvl="0" indent="0" algn="l" rtl="0">
                        <a:lnSpc>
                          <a:spcPct val="115000"/>
                        </a:lnSpc>
                        <a:spcBef>
                          <a:spcPts val="0"/>
                        </a:spcBef>
                        <a:spcAft>
                          <a:spcPts val="600"/>
                        </a:spcAft>
                        <a:buNone/>
                      </a:pPr>
                      <a:r>
                        <a:rPr lang="en-US" sz="1800" b="0" kern="1200" dirty="0">
                          <a:solidFill>
                            <a:srgbClr val="000000"/>
                          </a:solidFill>
                          <a:latin typeface="Calibri" pitchFamily="34"/>
                        </a:rPr>
                        <a:t>You have selected a range of images that meet your brief and laid them out in a creative way. </a:t>
                      </a:r>
                      <a:endParaRPr lang="en-US" sz="1800" b="0" kern="1200" baseline="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320398229"/>
                  </a:ext>
                </a:extLst>
              </a:tr>
              <a:tr h="440868">
                <a:tc>
                  <a:txBody>
                    <a:bodyPr/>
                    <a:lstStyle/>
                    <a:p>
                      <a:pPr marR="0" lvl="0" indent="0" algn="l" rtl="0">
                        <a:lnSpc>
                          <a:spcPct val="115000"/>
                        </a:lnSpc>
                        <a:spcBef>
                          <a:spcPts val="0"/>
                        </a:spcBef>
                        <a:spcAft>
                          <a:spcPts val="600"/>
                        </a:spcAft>
                      </a:pPr>
                      <a:r>
                        <a:rPr lang="en-US" sz="1800" b="1" kern="1200" dirty="0">
                          <a:solidFill>
                            <a:srgbClr val="000000"/>
                          </a:solidFill>
                          <a:latin typeface="Calibri" pitchFamily="34"/>
                        </a:rPr>
                        <a:t>Outstanding</a:t>
                      </a:r>
                    </a:p>
                    <a:p>
                      <a:pPr marR="0" lvl="0" indent="0" algn="l" rtl="0">
                        <a:lnSpc>
                          <a:spcPct val="115000"/>
                        </a:lnSpc>
                        <a:spcBef>
                          <a:spcPts val="0"/>
                        </a:spcBef>
                        <a:spcAft>
                          <a:spcPts val="600"/>
                        </a:spcAft>
                      </a:pPr>
                      <a:r>
                        <a:rPr lang="en-US" sz="1800" b="0" kern="1200" dirty="0">
                          <a:solidFill>
                            <a:srgbClr val="000000"/>
                          </a:solidFill>
                          <a:latin typeface="Calibri" pitchFamily="34"/>
                        </a:rPr>
                        <a:t>You</a:t>
                      </a:r>
                      <a:r>
                        <a:rPr lang="en-US" sz="1800" b="0" kern="1200" baseline="0" dirty="0">
                          <a:solidFill>
                            <a:srgbClr val="000000"/>
                          </a:solidFill>
                          <a:latin typeface="Calibri" pitchFamily="34"/>
                        </a:rPr>
                        <a:t> have annotated your chosen images. Commenting on </a:t>
                      </a:r>
                      <a:r>
                        <a:rPr lang="en-US" sz="1800" b="0" kern="1200" baseline="0" dirty="0" err="1">
                          <a:solidFill>
                            <a:srgbClr val="000000"/>
                          </a:solidFill>
                          <a:latin typeface="Calibri" pitchFamily="34"/>
                        </a:rPr>
                        <a:t>colour</a:t>
                      </a:r>
                      <a:r>
                        <a:rPr lang="en-US" sz="1800" b="0" kern="1200" baseline="0" dirty="0">
                          <a:solidFill>
                            <a:srgbClr val="000000"/>
                          </a:solidFill>
                          <a:latin typeface="Calibri" pitchFamily="34"/>
                        </a:rPr>
                        <a:t>, texture, theme, quality and presentation. </a:t>
                      </a:r>
                      <a:endParaRPr lang="en-US" sz="1800" b="0" kern="1200" dirty="0">
                        <a:solidFill>
                          <a:srgbClr val="000000"/>
                        </a:solidFill>
                        <a:latin typeface="Calibri" pitchFamily="34"/>
                      </a:endParaRPr>
                    </a:p>
                  </a:txBody>
                  <a:tcPr marL="51435" marR="51435" marT="952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574613034"/>
                  </a:ext>
                </a:extLst>
              </a:tr>
              <a:tr h="710443">
                <a:tc>
                  <a:txBody>
                    <a:bodyPr/>
                    <a:lstStyle/>
                    <a:p>
                      <a:pPr lvl="0">
                        <a:lnSpc>
                          <a:spcPct val="115000"/>
                        </a:lnSpc>
                        <a:spcAft>
                          <a:spcPts val="0"/>
                        </a:spcAft>
                      </a:pPr>
                      <a:r>
                        <a:rPr lang="en-GB" sz="1800" b="1" dirty="0">
                          <a:latin typeface="Calibri" pitchFamily="34"/>
                          <a:ea typeface="Calibri" pitchFamily="34"/>
                          <a:cs typeface="Times New Roman" pitchFamily="18"/>
                        </a:rPr>
                        <a:t>SMSC Focus:</a:t>
                      </a:r>
                    </a:p>
                    <a:p>
                      <a:pPr lvl="0">
                        <a:lnSpc>
                          <a:spcPct val="115000"/>
                        </a:lnSpc>
                        <a:spcAft>
                          <a:spcPts val="0"/>
                        </a:spcAft>
                      </a:pPr>
                      <a:r>
                        <a:rPr lang="en-GB" sz="1800" b="0" baseline="0" dirty="0">
                          <a:latin typeface="Calibri" pitchFamily="34"/>
                          <a:ea typeface="Calibri" pitchFamily="34"/>
                          <a:cs typeface="Times New Roman" pitchFamily="18"/>
                        </a:rPr>
                        <a:t>Presentation and sensory appeal.</a:t>
                      </a:r>
                      <a:endParaRPr lang="en-GB" sz="1600" b="0" dirty="0">
                        <a:latin typeface="Calibri" pitchFamily="34"/>
                        <a:ea typeface="Calibri" pitchFamily="34"/>
                        <a:cs typeface="Times New Roman" pitchFamily="18"/>
                      </a:endParaRPr>
                    </a:p>
                  </a:txBody>
                  <a:tcPr marL="89538" marR="89538" marT="16578" marB="0">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2938789746"/>
                  </a:ext>
                </a:extLst>
              </a:tr>
            </a:tbl>
          </a:graphicData>
        </a:graphic>
      </p:graphicFrame>
      <p:sp>
        <p:nvSpPr>
          <p:cNvPr id="4" name="TextBox 7"/>
          <p:cNvSpPr txBox="1"/>
          <p:nvPr/>
        </p:nvSpPr>
        <p:spPr>
          <a:xfrm>
            <a:off x="0" y="-37609"/>
            <a:ext cx="6859892"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dirty="0">
                <a:solidFill>
                  <a:srgbClr val="000000"/>
                </a:solidFill>
                <a:uFillTx/>
                <a:latin typeface="Calibri" pitchFamily="34"/>
              </a:rPr>
              <a:t>Today’s learning objectives</a:t>
            </a:r>
          </a:p>
        </p:txBody>
      </p:sp>
    </p:spTree>
    <p:extLst>
      <p:ext uri="{BB962C8B-B14F-4D97-AF65-F5344CB8AC3E}">
        <p14:creationId xmlns:p14="http://schemas.microsoft.com/office/powerpoint/2010/main" val="3043520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Learning objectives</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122679" y="1753534"/>
          <a:ext cx="9946640" cy="3669479"/>
        </p:xfrm>
        <a:graphic>
          <a:graphicData uri="http://schemas.openxmlformats.org/drawingml/2006/table">
            <a:tbl>
              <a:tblPr/>
              <a:tblGrid>
                <a:gridCol w="8636000">
                  <a:extLst>
                    <a:ext uri="{9D8B030D-6E8A-4147-A177-3AD203B41FA5}">
                      <a16:colId xmlns="" xmlns:a16="http://schemas.microsoft.com/office/drawing/2014/main" val="20001"/>
                    </a:ext>
                  </a:extLst>
                </a:gridCol>
                <a:gridCol w="1310640">
                  <a:extLst>
                    <a:ext uri="{9D8B030D-6E8A-4147-A177-3AD203B41FA5}">
                      <a16:colId xmlns="" xmlns:a16="http://schemas.microsoft.com/office/drawing/2014/main" val="2672052342"/>
                    </a:ext>
                  </a:extLst>
                </a:gridCol>
              </a:tblGrid>
              <a:tr h="366979">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640616">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Time plans are important step by steps to make a successful product and to show your independence. Your task is to make a step by step of the impress me practical.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773103">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a:t>
                      </a:r>
                    </a:p>
                    <a:p>
                      <a:pPr marR="0" indent="0" algn="l" rtl="0">
                        <a:lnSpc>
                          <a:spcPct val="115000"/>
                        </a:lnSpc>
                        <a:spcBef>
                          <a:spcPts val="0"/>
                        </a:spcBef>
                        <a:spcAft>
                          <a:spcPts val="600"/>
                        </a:spcAft>
                      </a:pPr>
                      <a:r>
                        <a:rPr lang="en-US" sz="1800" b="0" kern="1200" baseline="0" dirty="0">
                          <a:ln>
                            <a:noFill/>
                          </a:ln>
                          <a:solidFill>
                            <a:srgbClr val="000000"/>
                          </a:solidFill>
                          <a:effectLst/>
                          <a:latin typeface="Calibri" panose="020F0502020204030204" pitchFamily="34" charset="0"/>
                        </a:rPr>
                        <a:t>Will have a basic step by step with key ingredients and equipment used.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have a descriptive step by step with accurate ingredients and equipment used.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Merit rewarding task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Include hygiene and health and safety rules that you must follow for each step instruction.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79111532"/>
                  </a:ext>
                </a:extLst>
              </a:tr>
            </a:tbl>
          </a:graphicData>
        </a:graphic>
      </p:graphicFrame>
      <p:sp>
        <p:nvSpPr>
          <p:cNvPr id="6" name="Title 1">
            <a:extLst>
              <a:ext uri="{FF2B5EF4-FFF2-40B4-BE49-F238E27FC236}">
                <a16:creationId xmlns="" xmlns:a16="http://schemas.microsoft.com/office/drawing/2014/main" id="{74AEBCC8-6389-4201-943F-EADCEF9045AB}"/>
              </a:ext>
            </a:extLst>
          </p:cNvPr>
          <p:cNvSpPr txBox="1">
            <a:spLocks/>
          </p:cNvSpPr>
          <p:nvPr/>
        </p:nvSpPr>
        <p:spPr>
          <a:xfrm>
            <a:off x="-1" y="95331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Title: time plan</a:t>
            </a:r>
          </a:p>
        </p:txBody>
      </p:sp>
    </p:spTree>
    <p:extLst>
      <p:ext uri="{BB962C8B-B14F-4D97-AF65-F5344CB8AC3E}">
        <p14:creationId xmlns:p14="http://schemas.microsoft.com/office/powerpoint/2010/main" val="2783916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51D374-573E-45F1-8FB5-34A9FCEAE1D8}"/>
              </a:ext>
            </a:extLst>
          </p:cNvPr>
          <p:cNvSpPr>
            <a:spLocks noGrp="1"/>
          </p:cNvSpPr>
          <p:nvPr>
            <p:ph type="title"/>
          </p:nvPr>
        </p:nvSpPr>
        <p:spPr/>
        <p:txBody>
          <a:bodyPr/>
          <a:lstStyle/>
          <a:p>
            <a:pPr algn="ctr"/>
            <a:r>
              <a:rPr lang="en-GB" dirty="0"/>
              <a:t>Practical Assessment </a:t>
            </a:r>
            <a:br>
              <a:rPr lang="en-GB" dirty="0"/>
            </a:br>
            <a:r>
              <a:rPr lang="en-GB" dirty="0"/>
              <a:t>Expectations</a:t>
            </a:r>
          </a:p>
        </p:txBody>
      </p:sp>
      <p:pic>
        <p:nvPicPr>
          <p:cNvPr id="4" name="Picture 3">
            <a:extLst>
              <a:ext uri="{FF2B5EF4-FFF2-40B4-BE49-F238E27FC236}">
                <a16:creationId xmlns="" xmlns:a16="http://schemas.microsoft.com/office/drawing/2014/main" id="{54322F54-AC1F-4855-BBAB-92AFA2EBF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7" y="2087699"/>
            <a:ext cx="15891671" cy="2682602"/>
          </a:xfrm>
          <a:prstGeom prst="rect">
            <a:avLst/>
          </a:prstGeom>
        </p:spPr>
      </p:pic>
      <p:sp>
        <p:nvSpPr>
          <p:cNvPr id="3" name="Oval 2"/>
          <p:cNvSpPr/>
          <p:nvPr/>
        </p:nvSpPr>
        <p:spPr>
          <a:xfrm>
            <a:off x="1815737" y="3670663"/>
            <a:ext cx="2847703" cy="1099638"/>
          </a:xfrm>
          <a:prstGeom prst="ellipse">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89214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755206" y="-19088"/>
            <a:ext cx="9604372" cy="1049338"/>
          </a:xfrm>
        </p:spPr>
        <p:txBody>
          <a:bodyPr anchorCtr="1"/>
          <a:lstStyle/>
          <a:p>
            <a:pPr lvl="0" algn="ctr"/>
            <a:r>
              <a:rPr lang="en-GB" dirty="0"/>
              <a:t>time plan</a:t>
            </a:r>
          </a:p>
        </p:txBody>
      </p:sp>
      <p:sp>
        <p:nvSpPr>
          <p:cNvPr id="3" name="Rectangle 5"/>
          <p:cNvSpPr/>
          <p:nvPr/>
        </p:nvSpPr>
        <p:spPr>
          <a:xfrm>
            <a:off x="0" y="1195151"/>
            <a:ext cx="12137352" cy="1318299"/>
          </a:xfrm>
          <a:prstGeom prst="rect">
            <a:avLst/>
          </a:prstGeom>
          <a:noFill/>
          <a:ln cap="flat">
            <a:noFill/>
            <a:prstDash val="solid"/>
          </a:ln>
        </p:spPr>
        <p:txBody>
          <a:bodyPr vert="horz" wrap="square" lIns="91440" tIns="25392" rIns="91440" bIns="0" anchor="ctr" anchorCtr="0" compatLnSpc="1">
            <a:spAutoFit/>
          </a:bodyPr>
          <a:lstStyle/>
          <a:p>
            <a:pPr marL="457200" marR="0" lvl="0" indent="-45720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Ingredients AND</a:t>
            </a:r>
            <a:r>
              <a:rPr lang="en-GB" sz="2800" dirty="0">
                <a:solidFill>
                  <a:srgbClr val="000000"/>
                </a:solidFill>
                <a:latin typeface="Calibri"/>
              </a:rPr>
              <a:t> Quantities </a:t>
            </a:r>
            <a:endParaRPr lang="en-GB" sz="2800" b="0" i="0" u="none" strike="noStrike" kern="1200" cap="none" spc="0" baseline="0" dirty="0">
              <a:solidFill>
                <a:srgbClr val="000000"/>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Equipment list</a:t>
            </a:r>
          </a:p>
          <a:p>
            <a:pPr marL="457200" marR="0" lvl="0" indent="-457200" algn="l" defTabSz="914400" rtl="0" fontAlgn="auto" hangingPunct="1">
              <a:lnSpc>
                <a:spcPct val="100000"/>
              </a:lnSpc>
              <a:spcBef>
                <a:spcPts val="0"/>
              </a:spcBef>
              <a:spcAft>
                <a:spcPts val="0"/>
              </a:spcAft>
              <a:buSzPct val="100000"/>
              <a:buFont typeface="Wingdings" pitchFamily="2"/>
              <a:buChar char="ü"/>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Calibri"/>
              </a:rPr>
              <a:t>Time plan step by step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673" y="172130"/>
            <a:ext cx="7199824" cy="33657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84" y="3729075"/>
            <a:ext cx="8519593" cy="3548743"/>
          </a:xfrm>
          <a:prstGeom prst="rect">
            <a:avLst/>
          </a:prstGeom>
        </p:spPr>
      </p:pic>
      <p:sp>
        <p:nvSpPr>
          <p:cNvPr id="4" name="Rectangle 3"/>
          <p:cNvSpPr/>
          <p:nvPr/>
        </p:nvSpPr>
        <p:spPr>
          <a:xfrm>
            <a:off x="4921794" y="1633176"/>
            <a:ext cx="6096000" cy="1760547"/>
          </a:xfrm>
          <a:prstGeom prst="rect">
            <a:avLst/>
          </a:prstGeom>
        </p:spPr>
        <p:txBody>
          <a:bodyPr>
            <a:spAutoFit/>
          </a:bodyPr>
          <a:lstStyle/>
          <a:p>
            <a:r>
              <a:rPr lang="en-GB" dirty="0"/>
              <a:t>200g macaroni pasta</a:t>
            </a:r>
          </a:p>
          <a:p>
            <a:r>
              <a:rPr lang="en-GB" dirty="0"/>
              <a:t>100g cheddar cheese</a:t>
            </a:r>
          </a:p>
          <a:p>
            <a:r>
              <a:rPr lang="en-GB" dirty="0"/>
              <a:t>50g soft margarine</a:t>
            </a:r>
          </a:p>
          <a:p>
            <a:r>
              <a:rPr lang="en-GB" dirty="0"/>
              <a:t>50g plain flour</a:t>
            </a:r>
          </a:p>
          <a:p>
            <a:r>
              <a:rPr lang="en-GB" dirty="0"/>
              <a:t>250ml semi-skimmed milk</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ADD9DF58-0AB0-4E12-A1D8-66BB52729DA5}"/>
              </a:ext>
            </a:extLst>
          </p:cNvPr>
          <p:cNvSpPr/>
          <p:nvPr/>
        </p:nvSpPr>
        <p:spPr>
          <a:xfrm>
            <a:off x="7049737" y="5224824"/>
            <a:ext cx="4937760" cy="1264642"/>
          </a:xfrm>
          <a:prstGeom prst="rect">
            <a:avLst/>
          </a:prstGeom>
          <a:solidFill>
            <a:srgbClr val="FFFFFF"/>
          </a:solidFill>
          <a:ln w="12701" cap="flat">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7000"/>
              </a:lnSpc>
              <a:spcBef>
                <a:spcPts val="0"/>
              </a:spcBef>
              <a:spcAft>
                <a:spcPts val="0"/>
              </a:spcAft>
              <a:buNone/>
              <a:tabLst/>
              <a:defRPr sz="1800" b="0" i="0" u="none" strike="noStrike" kern="0" cap="none" spc="0" baseline="0">
                <a:solidFill>
                  <a:srgbClr val="000000"/>
                </a:solidFill>
                <a:uFillTx/>
              </a:defRPr>
            </a:pPr>
            <a:r>
              <a:rPr lang="en-GB" b="1" u="sng" dirty="0">
                <a:solidFill>
                  <a:srgbClr val="FF0000"/>
                </a:solidFill>
                <a:latin typeface="Calibri" pitchFamily="34"/>
                <a:ea typeface="Calibri" pitchFamily="34"/>
                <a:cs typeface="Times New Roman" pitchFamily="18"/>
              </a:rPr>
              <a:t>Success Criteria for outstanding</a:t>
            </a:r>
            <a:r>
              <a:rPr lang="en-GB" sz="1800" b="1" i="0" u="sng" strike="noStrike" kern="1200" cap="none" spc="0" baseline="0" dirty="0">
                <a:solidFill>
                  <a:srgbClr val="FF0000"/>
                </a:solidFill>
                <a:uFillTx/>
                <a:latin typeface="Calibri" pitchFamily="34"/>
                <a:ea typeface="Calibri" pitchFamily="34"/>
                <a:cs typeface="Times New Roman" pitchFamily="18"/>
              </a:rPr>
              <a:t>:</a:t>
            </a:r>
            <a:endParaRPr lang="en-GB" sz="1800" b="0" i="0" u="none" strike="noStrike" kern="1200" cap="none" spc="0" baseline="0" dirty="0">
              <a:solidFill>
                <a:srgbClr val="000000"/>
              </a:solidFill>
              <a:uFillTx/>
              <a:latin typeface="Calibri" pitchFamily="34"/>
              <a:ea typeface="Calibri" pitchFamily="34"/>
              <a:cs typeface="Times New Roman" pitchFamily="18"/>
            </a:endParaRPr>
          </a:p>
          <a:p>
            <a:pPr marL="342900" marR="0" lvl="0" indent="-342900" algn="l" defTabSz="914400" rtl="0" fontAlgn="auto" hangingPunct="1">
              <a:lnSpc>
                <a:spcPct val="107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en-GB" sz="1800" b="0" i="0" u="none" strike="noStrike" kern="1200" cap="none" spc="0" baseline="0" dirty="0">
                <a:solidFill>
                  <a:srgbClr val="FF0000"/>
                </a:solidFill>
                <a:uFillTx/>
                <a:latin typeface="Calibri" pitchFamily="34"/>
                <a:ea typeface="Calibri" pitchFamily="34"/>
                <a:cs typeface="Times New Roman" pitchFamily="18"/>
              </a:rPr>
              <a:t>Time must be shown</a:t>
            </a:r>
            <a:endParaRPr lang="en-GB" dirty="0">
              <a:solidFill>
                <a:srgbClr val="FF0000"/>
              </a:solidFill>
              <a:latin typeface="Calibri" pitchFamily="34"/>
              <a:ea typeface="Calibri" pitchFamily="34"/>
              <a:cs typeface="Times New Roman" pitchFamily="18"/>
            </a:endParaRPr>
          </a:p>
          <a:p>
            <a:pPr marL="342900" marR="0" lvl="0" indent="-342900" algn="l" defTabSz="914400" rtl="0" fontAlgn="auto" hangingPunct="1">
              <a:lnSpc>
                <a:spcPct val="107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en-GB" sz="1800" b="0" i="0" u="none" strike="noStrike" kern="1200" cap="none" spc="0" baseline="0" dirty="0">
                <a:solidFill>
                  <a:srgbClr val="FF0000"/>
                </a:solidFill>
                <a:uFillTx/>
                <a:latin typeface="Calibri" pitchFamily="34"/>
                <a:ea typeface="Calibri" pitchFamily="34"/>
                <a:cs typeface="Times New Roman" pitchFamily="18"/>
              </a:rPr>
              <a:t>Step by steps must be </a:t>
            </a:r>
            <a:r>
              <a:rPr lang="en-GB" sz="1800" b="1" i="0" u="none" strike="noStrike" kern="1200" cap="none" spc="0" baseline="0" dirty="0">
                <a:solidFill>
                  <a:srgbClr val="FF0000"/>
                </a:solidFill>
                <a:uFillTx/>
                <a:latin typeface="Calibri" pitchFamily="34"/>
                <a:ea typeface="Calibri" pitchFamily="34"/>
                <a:cs typeface="Times New Roman" pitchFamily="18"/>
              </a:rPr>
              <a:t>specific and detailed</a:t>
            </a:r>
            <a:r>
              <a:rPr lang="en-GB" sz="1800" b="0" i="0" u="none" strike="noStrike" kern="1200" cap="none" spc="0" baseline="0" dirty="0">
                <a:solidFill>
                  <a:srgbClr val="FF0000"/>
                </a:solidFill>
                <a:uFillTx/>
                <a:latin typeface="Calibri" pitchFamily="34"/>
                <a:ea typeface="Calibri" pitchFamily="34"/>
                <a:cs typeface="Times New Roman" pitchFamily="18"/>
              </a:rPr>
              <a:t>. </a:t>
            </a:r>
          </a:p>
          <a:p>
            <a:pPr marL="342900" marR="0" lvl="0" indent="-342900" algn="l" defTabSz="914400" rtl="0" fontAlgn="auto" hangingPunct="1">
              <a:lnSpc>
                <a:spcPct val="107000"/>
              </a:lnSpc>
              <a:spcBef>
                <a:spcPts val="0"/>
              </a:spcBef>
              <a:spcAft>
                <a:spcPts val="0"/>
              </a:spcAft>
              <a:buSzPct val="100000"/>
              <a:buFont typeface="Symbol" pitchFamily="18"/>
              <a:buChar char=""/>
              <a:tabLst/>
              <a:defRPr sz="1800" b="0" i="0" u="none" strike="noStrike" kern="0" cap="none" spc="0" baseline="0">
                <a:solidFill>
                  <a:srgbClr val="000000"/>
                </a:solidFill>
                <a:uFillTx/>
              </a:defRPr>
            </a:pPr>
            <a:r>
              <a:rPr lang="en-GB" sz="1800" b="1" i="0" u="none" strike="noStrike" kern="1200" cap="none" spc="0" baseline="0" dirty="0">
                <a:solidFill>
                  <a:srgbClr val="FF0000"/>
                </a:solidFill>
                <a:uFillTx/>
                <a:latin typeface="Calibri" pitchFamily="34"/>
                <a:ea typeface="Calibri" pitchFamily="34"/>
                <a:cs typeface="Times New Roman" pitchFamily="18"/>
              </a:rPr>
              <a:t>Food safety and Hygiene </a:t>
            </a:r>
            <a:r>
              <a:rPr lang="en-GB" sz="1800" i="0" u="none" strike="noStrike" kern="1200" cap="none" spc="0" baseline="0" dirty="0">
                <a:solidFill>
                  <a:srgbClr val="FF0000"/>
                </a:solidFill>
                <a:uFillTx/>
                <a:latin typeface="Calibri" pitchFamily="34"/>
                <a:ea typeface="Calibri" pitchFamily="34"/>
                <a:cs typeface="Times New Roman" pitchFamily="18"/>
              </a:rPr>
              <a:t>points present</a:t>
            </a:r>
            <a:r>
              <a:rPr lang="en-GB" sz="1800" b="1" i="0" u="none" strike="noStrike" kern="1200" cap="none" spc="0" baseline="0" dirty="0">
                <a:solidFill>
                  <a:srgbClr val="FF0000"/>
                </a:solidFill>
                <a:uFillTx/>
                <a:latin typeface="Calibri" pitchFamily="34"/>
                <a:ea typeface="Calibri" pitchFamily="34"/>
                <a:cs typeface="Times New Roman" pitchFamily="18"/>
              </a:rPr>
              <a:t>. </a:t>
            </a:r>
            <a:endParaRPr lang="en-GB" sz="1800" b="0" i="0" u="none" strike="noStrike" kern="1200" cap="none" spc="0" baseline="0" dirty="0">
              <a:solidFill>
                <a:srgbClr val="FF0000"/>
              </a:solidFill>
              <a:uFillTx/>
              <a:latin typeface="Calibri" pitchFamily="34"/>
              <a:ea typeface="Calibri" pitchFamily="34"/>
              <a:cs typeface="Times New Roman" pitchFamily="18"/>
            </a:endParaRPr>
          </a:p>
        </p:txBody>
      </p:sp>
      <p:sp>
        <p:nvSpPr>
          <p:cNvPr id="8" name="Rectangle: Rounded Corners 7">
            <a:extLst>
              <a:ext uri="{FF2B5EF4-FFF2-40B4-BE49-F238E27FC236}">
                <a16:creationId xmlns="" xmlns:a16="http://schemas.microsoft.com/office/drawing/2014/main" id="{13523E6A-937A-4B24-8C67-C61618150232}"/>
              </a:ext>
            </a:extLst>
          </p:cNvPr>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Main</a:t>
            </a:r>
          </a:p>
        </p:txBody>
      </p:sp>
    </p:spTree>
    <p:extLst>
      <p:ext uri="{BB962C8B-B14F-4D97-AF65-F5344CB8AC3E}">
        <p14:creationId xmlns:p14="http://schemas.microsoft.com/office/powerpoint/2010/main" val="1871322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122679" y="1753534"/>
          <a:ext cx="9946640" cy="3669479"/>
        </p:xfrm>
        <a:graphic>
          <a:graphicData uri="http://schemas.openxmlformats.org/drawingml/2006/table">
            <a:tbl>
              <a:tblPr/>
              <a:tblGrid>
                <a:gridCol w="8636000">
                  <a:extLst>
                    <a:ext uri="{9D8B030D-6E8A-4147-A177-3AD203B41FA5}">
                      <a16:colId xmlns="" xmlns:a16="http://schemas.microsoft.com/office/drawing/2014/main" val="20001"/>
                    </a:ext>
                  </a:extLst>
                </a:gridCol>
                <a:gridCol w="1310640">
                  <a:extLst>
                    <a:ext uri="{9D8B030D-6E8A-4147-A177-3AD203B41FA5}">
                      <a16:colId xmlns="" xmlns:a16="http://schemas.microsoft.com/office/drawing/2014/main" val="2672052342"/>
                    </a:ext>
                  </a:extLst>
                </a:gridCol>
              </a:tblGrid>
              <a:tr h="366979">
                <a:tc>
                  <a:txBody>
                    <a:bodyPr/>
                    <a:lstStyle/>
                    <a:p>
                      <a:pPr>
                        <a:lnSpc>
                          <a:spcPct val="115000"/>
                        </a:lnSpc>
                        <a:spcAft>
                          <a:spcPts val="0"/>
                        </a:spcAft>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GB" sz="1400" b="1" dirty="0">
                          <a:effectLst/>
                          <a:latin typeface="+mn-lt"/>
                          <a:ea typeface="Calibri" panose="020F0502020204030204" pitchFamily="34" charset="0"/>
                          <a:cs typeface="Times New Roman" panose="02020603050405020304" pitchFamily="18" charset="0"/>
                        </a:rPr>
                        <a:t>Completed</a:t>
                      </a:r>
                    </a:p>
                  </a:txBody>
                  <a:tcPr marL="119389" marR="119389" marT="59697" marB="59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640616">
                <a:tc>
                  <a:txBody>
                    <a:bodyPr/>
                    <a:lstStyle/>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Time plans are important step by steps to make a successful product and to show your independence. Your task is to make a step by step of the impress me practical.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773103">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Good</a:t>
                      </a:r>
                    </a:p>
                    <a:p>
                      <a:pPr marR="0" indent="0" algn="l" rtl="0">
                        <a:lnSpc>
                          <a:spcPct val="115000"/>
                        </a:lnSpc>
                        <a:spcBef>
                          <a:spcPts val="0"/>
                        </a:spcBef>
                        <a:spcAft>
                          <a:spcPts val="600"/>
                        </a:spcAft>
                      </a:pPr>
                      <a:r>
                        <a:rPr lang="en-US" sz="1800" b="0" kern="1200" baseline="0" dirty="0">
                          <a:ln>
                            <a:noFill/>
                          </a:ln>
                          <a:solidFill>
                            <a:srgbClr val="000000"/>
                          </a:solidFill>
                          <a:effectLst/>
                          <a:latin typeface="Calibri" panose="020F0502020204030204" pitchFamily="34" charset="0"/>
                        </a:rPr>
                        <a:t>Will have a basic step by step with key ingredients and equipment used. </a:t>
                      </a:r>
                      <a:endParaRPr lang="en-US" sz="18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Will have a descriptive step by step with accurate ingredients and equipment used.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922609">
                <a:tc>
                  <a:txBody>
                    <a:bodyPr/>
                    <a:lstStyle/>
                    <a:p>
                      <a:pPr marR="0" indent="0" algn="l" rtl="0">
                        <a:lnSpc>
                          <a:spcPct val="115000"/>
                        </a:lnSpc>
                        <a:spcBef>
                          <a:spcPts val="0"/>
                        </a:spcBef>
                        <a:spcAft>
                          <a:spcPts val="600"/>
                        </a:spcAft>
                      </a:pPr>
                      <a:r>
                        <a:rPr lang="en-US" sz="1800" b="1" kern="1200" dirty="0">
                          <a:ln>
                            <a:noFill/>
                          </a:ln>
                          <a:solidFill>
                            <a:srgbClr val="000000"/>
                          </a:solidFill>
                          <a:effectLst/>
                          <a:latin typeface="Calibri" panose="020F0502020204030204" pitchFamily="34" charset="0"/>
                        </a:rPr>
                        <a:t>Merit rewarding task </a:t>
                      </a: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Include hygiene and health and safety rules that you must follow for each step instruction.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79111532"/>
                  </a:ext>
                </a:extLst>
              </a:tr>
            </a:tbl>
          </a:graphicData>
        </a:graphic>
      </p:graphicFrame>
      <p:sp>
        <p:nvSpPr>
          <p:cNvPr id="6" name="Title 1">
            <a:extLst>
              <a:ext uri="{FF2B5EF4-FFF2-40B4-BE49-F238E27FC236}">
                <a16:creationId xmlns="" xmlns:a16="http://schemas.microsoft.com/office/drawing/2014/main" id="{74AEBCC8-6389-4201-943F-EADCEF9045AB}"/>
              </a:ext>
            </a:extLst>
          </p:cNvPr>
          <p:cNvSpPr txBox="1">
            <a:spLocks/>
          </p:cNvSpPr>
          <p:nvPr/>
        </p:nvSpPr>
        <p:spPr>
          <a:xfrm>
            <a:off x="-1" y="95331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Title: time plan</a:t>
            </a:r>
          </a:p>
        </p:txBody>
      </p:sp>
    </p:spTree>
    <p:extLst>
      <p:ext uri="{BB962C8B-B14F-4D97-AF65-F5344CB8AC3E}">
        <p14:creationId xmlns:p14="http://schemas.microsoft.com/office/powerpoint/2010/main" val="3933272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2090829" cy="523220"/>
          </a:xfrm>
          <a:prstGeom prst="rect">
            <a:avLst/>
          </a:prstGeom>
          <a:noFill/>
        </p:spPr>
        <p:txBody>
          <a:bodyPr wrap="none" rtlCol="0">
            <a:spAutoFit/>
          </a:bodyPr>
          <a:lstStyle/>
          <a:p>
            <a:r>
              <a:rPr lang="en-GB" sz="2800" dirty="0"/>
              <a:t>Lesson seven</a:t>
            </a:r>
          </a:p>
        </p:txBody>
      </p:sp>
    </p:spTree>
    <p:extLst>
      <p:ext uri="{BB962C8B-B14F-4D97-AF65-F5344CB8AC3E}">
        <p14:creationId xmlns:p14="http://schemas.microsoft.com/office/powerpoint/2010/main" val="3011315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eatwell guid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50679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4549" y="934278"/>
            <a:ext cx="7054221" cy="498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 xmlns:a16="http://schemas.microsoft.com/office/drawing/2014/main" id="{0930848B-C2C2-4EF7-B820-67C8F2BB69A7}"/>
              </a:ext>
            </a:extLst>
          </p:cNvPr>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starter</a:t>
            </a:r>
          </a:p>
        </p:txBody>
      </p:sp>
      <p:sp>
        <p:nvSpPr>
          <p:cNvPr id="6" name="Title 1">
            <a:extLst>
              <a:ext uri="{FF2B5EF4-FFF2-40B4-BE49-F238E27FC236}">
                <a16:creationId xmlns="" xmlns:a16="http://schemas.microsoft.com/office/drawing/2014/main" id="{4568DF0C-715B-45DD-AE2D-48997AF6F45C}"/>
              </a:ext>
            </a:extLst>
          </p:cNvPr>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Nutrients </a:t>
            </a:r>
          </a:p>
        </p:txBody>
      </p:sp>
      <p:sp>
        <p:nvSpPr>
          <p:cNvPr id="2" name="Arrow: Right 1">
            <a:extLst>
              <a:ext uri="{FF2B5EF4-FFF2-40B4-BE49-F238E27FC236}">
                <a16:creationId xmlns="" xmlns:a16="http://schemas.microsoft.com/office/drawing/2014/main" id="{0E31EA28-6FD7-4A4B-93BD-19A4562CE22A}"/>
              </a:ext>
            </a:extLst>
          </p:cNvPr>
          <p:cNvSpPr/>
          <p:nvPr/>
        </p:nvSpPr>
        <p:spPr>
          <a:xfrm>
            <a:off x="4518992" y="2192389"/>
            <a:ext cx="2001078" cy="46151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rrow: Right 6">
            <a:extLst>
              <a:ext uri="{FF2B5EF4-FFF2-40B4-BE49-F238E27FC236}">
                <a16:creationId xmlns="" xmlns:a16="http://schemas.microsoft.com/office/drawing/2014/main" id="{9C216767-42E5-4C52-B588-FFF58F2A936C}"/>
              </a:ext>
            </a:extLst>
          </p:cNvPr>
          <p:cNvSpPr/>
          <p:nvPr/>
        </p:nvSpPr>
        <p:spPr>
          <a:xfrm>
            <a:off x="4093265" y="4426289"/>
            <a:ext cx="4853609" cy="46151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87D88EB5-192B-472F-8DFB-895A2515977F}"/>
              </a:ext>
            </a:extLst>
          </p:cNvPr>
          <p:cNvSpPr txBox="1"/>
          <p:nvPr/>
        </p:nvSpPr>
        <p:spPr>
          <a:xfrm>
            <a:off x="-54651" y="522514"/>
            <a:ext cx="6224974" cy="6370975"/>
          </a:xfrm>
          <a:prstGeom prst="rect">
            <a:avLst/>
          </a:prstGeom>
          <a:noFill/>
        </p:spPr>
        <p:txBody>
          <a:bodyPr wrap="none" rtlCol="0">
            <a:spAutoFit/>
          </a:bodyPr>
          <a:lstStyle/>
          <a:p>
            <a:r>
              <a:rPr lang="en-GB" sz="2800" dirty="0">
                <a:latin typeface="Calibri" panose="020F0502020204030204" pitchFamily="34" charset="0"/>
                <a:cs typeface="Calibri" panose="020F0502020204030204" pitchFamily="34" charset="0"/>
              </a:rPr>
              <a:t>There are two different types of nutrients</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Macro nutrients</a:t>
            </a:r>
          </a:p>
          <a:p>
            <a:r>
              <a:rPr lang="en-GB" sz="3600" dirty="0">
                <a:latin typeface="Calibri" panose="020F0502020204030204" pitchFamily="34" charset="0"/>
                <a:cs typeface="Calibri" panose="020F0502020204030204" pitchFamily="34" charset="0"/>
              </a:rPr>
              <a:t>Carbohydrate</a:t>
            </a:r>
          </a:p>
          <a:p>
            <a:r>
              <a:rPr lang="en-GB" sz="3600" dirty="0">
                <a:latin typeface="Calibri" panose="020F0502020204030204" pitchFamily="34" charset="0"/>
                <a:cs typeface="Calibri" panose="020F0502020204030204" pitchFamily="34" charset="0"/>
              </a:rPr>
              <a:t>Proteins</a:t>
            </a:r>
          </a:p>
          <a:p>
            <a:r>
              <a:rPr lang="en-GB" sz="3600" dirty="0">
                <a:latin typeface="Calibri" panose="020F0502020204030204" pitchFamily="34" charset="0"/>
                <a:cs typeface="Calibri" panose="020F0502020204030204" pitchFamily="34" charset="0"/>
              </a:rPr>
              <a:t>Fat and oils </a:t>
            </a:r>
            <a:endParaRPr lang="en-GB" sz="2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Micro nutrients</a:t>
            </a:r>
          </a:p>
          <a:p>
            <a:r>
              <a:rPr lang="en-GB" sz="3600" dirty="0">
                <a:latin typeface="Calibri" panose="020F0502020204030204" pitchFamily="34" charset="0"/>
                <a:cs typeface="Calibri" panose="020F0502020204030204" pitchFamily="34" charset="0"/>
              </a:rPr>
              <a:t>Fruit and Vegetables</a:t>
            </a:r>
          </a:p>
          <a:p>
            <a:r>
              <a:rPr lang="en-GB" sz="3600" dirty="0">
                <a:latin typeface="Calibri" panose="020F0502020204030204" pitchFamily="34" charset="0"/>
                <a:cs typeface="Calibri" panose="020F0502020204030204" pitchFamily="34" charset="0"/>
              </a:rPr>
              <a:t>Dairy </a:t>
            </a:r>
            <a:endParaRPr lang="en-GB" sz="2800" dirty="0">
              <a:latin typeface="Calibri" panose="020F0502020204030204" pitchFamily="34" charset="0"/>
              <a:cs typeface="Calibri" panose="020F0502020204030204" pitchFamily="34" charset="0"/>
            </a:endParaRPr>
          </a:p>
          <a:p>
            <a:r>
              <a:rPr lang="en-GB" sz="4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358905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58401" y="0"/>
            <a:ext cx="2133599"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231505" y="1883726"/>
          <a:ext cx="9728990" cy="2940943"/>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457200">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Understanding the Eat well Guide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L="0" marR="0" lvl="0" indent="0" algn="ctr" defTabSz="914400" rtl="0" eaLnBrk="1" fontAlgn="auto" latinLnBrk="0" hangingPunct="1">
                        <a:lnSpc>
                          <a:spcPct val="119000"/>
                        </a:lnSpc>
                        <a:spcBef>
                          <a:spcPts val="0"/>
                        </a:spcBef>
                        <a:spcAft>
                          <a:spcPts val="600"/>
                        </a:spcAft>
                        <a:buClrTx/>
                        <a:buSzTx/>
                        <a:buFontTx/>
                        <a:buNone/>
                        <a:tabLst/>
                        <a:defRPr/>
                      </a:pPr>
                      <a:r>
                        <a:rPr lang="en-GB" sz="1400" b="1" dirty="0">
                          <a:effectLst/>
                          <a:latin typeface="+mn-lt"/>
                          <a:ea typeface="Calibri" panose="020F0502020204030204" pitchFamily="34" charset="0"/>
                          <a:cs typeface="Times New Roman" panose="02020603050405020304" pitchFamily="18" charset="0"/>
                        </a:rPr>
                        <a:t>Achieved</a:t>
                      </a:r>
                      <a:r>
                        <a:rPr lang="en-GB" sz="1400" b="1" baseline="0" dirty="0">
                          <a:effectLst/>
                          <a:latin typeface="+mn-lt"/>
                          <a:ea typeface="Calibri" panose="020F0502020204030204" pitchFamily="34" charset="0"/>
                          <a:cs typeface="Times New Roman" panose="02020603050405020304" pitchFamily="18" charset="0"/>
                        </a:rPr>
                        <a:t> </a:t>
                      </a:r>
                      <a:endParaRPr lang="en-GB" sz="1400" b="1" dirty="0">
                        <a:effectLst/>
                        <a:latin typeface="+mn-lt"/>
                        <a:ea typeface="Calibri" panose="020F0502020204030204" pitchFamily="34" charset="0"/>
                        <a:cs typeface="Times New Roman" panose="02020603050405020304" pitchFamily="18"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Good</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2000" kern="1200" dirty="0">
                          <a:ln>
                            <a:noFill/>
                          </a:ln>
                          <a:solidFill>
                            <a:srgbClr val="000000"/>
                          </a:solidFill>
                          <a:effectLst/>
                          <a:latin typeface="Calibri" panose="020F0502020204030204" pitchFamily="34" charset="0"/>
                        </a:rPr>
                        <a:t>Will</a:t>
                      </a:r>
                      <a:r>
                        <a:rPr lang="en-US" sz="2000" kern="1200" baseline="0" dirty="0">
                          <a:ln>
                            <a:noFill/>
                          </a:ln>
                          <a:solidFill>
                            <a:srgbClr val="000000"/>
                          </a:solidFill>
                          <a:effectLst/>
                          <a:latin typeface="Calibri" panose="020F0502020204030204" pitchFamily="34" charset="0"/>
                        </a:rPr>
                        <a:t> be able to </a:t>
                      </a:r>
                      <a:r>
                        <a:rPr lang="en-US" sz="2000" kern="1200" baseline="0" dirty="0" err="1">
                          <a:ln>
                            <a:noFill/>
                          </a:ln>
                          <a:solidFill>
                            <a:srgbClr val="000000"/>
                          </a:solidFill>
                          <a:effectLst/>
                          <a:latin typeface="Calibri" panose="020F0502020204030204" pitchFamily="34" charset="0"/>
                        </a:rPr>
                        <a:t>recongnise</a:t>
                      </a:r>
                      <a:r>
                        <a:rPr lang="en-US" sz="2000" kern="1200" baseline="0" dirty="0">
                          <a:ln>
                            <a:noFill/>
                          </a:ln>
                          <a:solidFill>
                            <a:srgbClr val="000000"/>
                          </a:solidFill>
                          <a:effectLst/>
                          <a:latin typeface="Calibri" panose="020F0502020204030204" pitchFamily="34" charset="0"/>
                        </a:rPr>
                        <a:t> the main food groups for healthy eating. </a:t>
                      </a:r>
                      <a:endParaRPr lang="en-US" sz="200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2000" b="0" kern="1200" dirty="0">
                          <a:ln>
                            <a:noFill/>
                          </a:ln>
                          <a:solidFill>
                            <a:srgbClr val="000000"/>
                          </a:solidFill>
                          <a:effectLst/>
                          <a:latin typeface="Calibri" panose="020F0502020204030204" pitchFamily="34" charset="0"/>
                        </a:rPr>
                        <a:t>Will</a:t>
                      </a:r>
                      <a:r>
                        <a:rPr lang="en-US" sz="2000" b="0" kern="1200" baseline="0" dirty="0">
                          <a:ln>
                            <a:noFill/>
                          </a:ln>
                          <a:solidFill>
                            <a:srgbClr val="000000"/>
                          </a:solidFill>
                          <a:effectLst/>
                          <a:latin typeface="Calibri" panose="020F0502020204030204" pitchFamily="34" charset="0"/>
                        </a:rPr>
                        <a:t> be able to identify the functions of these groups within the body. </a:t>
                      </a:r>
                      <a:endParaRPr lang="en-US" sz="20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Healthy Food Choices </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itle 1">
            <a:extLst>
              <a:ext uri="{FF2B5EF4-FFF2-40B4-BE49-F238E27FC236}">
                <a16:creationId xmlns="" xmlns:a16="http://schemas.microsoft.com/office/drawing/2014/main" id="{0E8CA293-9CDB-4FE5-B412-043388F9878D}"/>
              </a:ext>
            </a:extLst>
          </p:cNvPr>
          <p:cNvSpPr txBox="1">
            <a:spLocks/>
          </p:cNvSpPr>
          <p:nvPr/>
        </p:nvSpPr>
        <p:spPr>
          <a:xfrm>
            <a:off x="547058" y="834491"/>
            <a:ext cx="9602788" cy="10493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latin typeface="Calibri" panose="020F0502020204030204" pitchFamily="34" charset="0"/>
              </a:rPr>
              <a:t>Title: Eat well guide</a:t>
            </a:r>
          </a:p>
        </p:txBody>
      </p:sp>
    </p:spTree>
    <p:extLst>
      <p:ext uri="{BB962C8B-B14F-4D97-AF65-F5344CB8AC3E}">
        <p14:creationId xmlns:p14="http://schemas.microsoft.com/office/powerpoint/2010/main" val="40754309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0" y="-663937"/>
            <a:ext cx="11991703"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endParaRPr lang="en-US" altLang="en-US" sz="3000" b="1" dirty="0"/>
          </a:p>
          <a:p>
            <a:pPr>
              <a:spcBef>
                <a:spcPct val="50000"/>
              </a:spcBef>
              <a:buFontTx/>
              <a:buNone/>
            </a:pPr>
            <a:r>
              <a:rPr lang="en-US" altLang="en-US" sz="3000" b="1" u="sng" dirty="0"/>
              <a:t>Mind map of  carbohydrates </a:t>
            </a:r>
            <a:endParaRPr lang="en-US" altLang="en-US" sz="3000" b="1" dirty="0"/>
          </a:p>
          <a:p>
            <a:pPr>
              <a:spcBef>
                <a:spcPct val="50000"/>
              </a:spcBef>
              <a:buFontTx/>
              <a:buNone/>
            </a:pPr>
            <a:r>
              <a:rPr lang="en-US" altLang="en-US" sz="3000" dirty="0"/>
              <a:t>write down everything you know so far about carbohydrates…</a:t>
            </a:r>
            <a:endParaRPr lang="en-US" altLang="en-US" sz="2400" dirty="0"/>
          </a:p>
        </p:txBody>
      </p:sp>
      <p:sp>
        <p:nvSpPr>
          <p:cNvPr id="5123" name="Line 7"/>
          <p:cNvSpPr>
            <a:spLocks noChangeShapeType="1"/>
          </p:cNvSpPr>
          <p:nvPr/>
        </p:nvSpPr>
        <p:spPr bwMode="auto">
          <a:xfrm flipH="1">
            <a:off x="914400" y="3695700"/>
            <a:ext cx="2286000" cy="868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4" name="Line 8"/>
          <p:cNvSpPr>
            <a:spLocks noChangeShapeType="1"/>
          </p:cNvSpPr>
          <p:nvPr/>
        </p:nvSpPr>
        <p:spPr bwMode="auto">
          <a:xfrm flipV="1">
            <a:off x="7010400" y="3200400"/>
            <a:ext cx="1219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pic>
        <p:nvPicPr>
          <p:cNvPr id="7" name="Picture 4" descr="Snapshot 2011-10-17 19-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422">
            <a:off x="2388871" y="3581400"/>
            <a:ext cx="7505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flipV="1">
            <a:off x="4976950" y="1714500"/>
            <a:ext cx="1164771" cy="1440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 name="Line 7"/>
          <p:cNvSpPr>
            <a:spLocks noChangeShapeType="1"/>
          </p:cNvSpPr>
          <p:nvPr/>
        </p:nvSpPr>
        <p:spPr bwMode="auto">
          <a:xfrm>
            <a:off x="5553348" y="4366260"/>
            <a:ext cx="1176745" cy="13030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extLst>
      <p:ext uri="{BB962C8B-B14F-4D97-AF65-F5344CB8AC3E}">
        <p14:creationId xmlns:p14="http://schemas.microsoft.com/office/powerpoint/2010/main" val="19249216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0" y="-663937"/>
            <a:ext cx="11991703"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endParaRPr lang="en-US" altLang="en-US" sz="3000" b="1" dirty="0"/>
          </a:p>
          <a:p>
            <a:pPr>
              <a:spcBef>
                <a:spcPct val="50000"/>
              </a:spcBef>
              <a:buFontTx/>
              <a:buNone/>
            </a:pPr>
            <a:r>
              <a:rPr lang="en-US" altLang="en-US" sz="3000" b="1" u="sng" dirty="0"/>
              <a:t>Mind map of  carbohydrates </a:t>
            </a:r>
            <a:endParaRPr lang="en-US" altLang="en-US" sz="3000" b="1" dirty="0"/>
          </a:p>
          <a:p>
            <a:pPr>
              <a:spcBef>
                <a:spcPct val="50000"/>
              </a:spcBef>
              <a:buFontTx/>
              <a:buNone/>
            </a:pPr>
            <a:r>
              <a:rPr lang="en-US" altLang="en-US" sz="3000" dirty="0"/>
              <a:t>write down everything you know so far about carbohydrates…</a:t>
            </a:r>
            <a:endParaRPr lang="en-US" altLang="en-US" sz="2400" dirty="0"/>
          </a:p>
        </p:txBody>
      </p:sp>
      <p:sp>
        <p:nvSpPr>
          <p:cNvPr id="5123" name="Line 7"/>
          <p:cNvSpPr>
            <a:spLocks noChangeShapeType="1"/>
          </p:cNvSpPr>
          <p:nvPr/>
        </p:nvSpPr>
        <p:spPr bwMode="auto">
          <a:xfrm flipH="1">
            <a:off x="914400" y="3695700"/>
            <a:ext cx="2286000" cy="868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4" name="Line 8"/>
          <p:cNvSpPr>
            <a:spLocks noChangeShapeType="1"/>
          </p:cNvSpPr>
          <p:nvPr/>
        </p:nvSpPr>
        <p:spPr bwMode="auto">
          <a:xfrm flipV="1">
            <a:off x="7010400" y="3200400"/>
            <a:ext cx="1219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pic>
        <p:nvPicPr>
          <p:cNvPr id="7" name="Picture 4" descr="Snapshot 2011-10-17 19-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422">
            <a:off x="1800498" y="3672839"/>
            <a:ext cx="7505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flipV="1">
            <a:off x="4976950" y="1714500"/>
            <a:ext cx="1164771" cy="1440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 name="Line 7"/>
          <p:cNvSpPr>
            <a:spLocks noChangeShapeType="1"/>
          </p:cNvSpPr>
          <p:nvPr/>
        </p:nvSpPr>
        <p:spPr bwMode="auto">
          <a:xfrm>
            <a:off x="5553348" y="4366260"/>
            <a:ext cx="1176745" cy="13030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 name="Rectangle 1">
            <a:extLst>
              <a:ext uri="{FF2B5EF4-FFF2-40B4-BE49-F238E27FC236}">
                <a16:creationId xmlns="" xmlns:a16="http://schemas.microsoft.com/office/drawing/2014/main" id="{05594E86-4DA7-47DF-B330-863547209B18}"/>
              </a:ext>
            </a:extLst>
          </p:cNvPr>
          <p:cNvSpPr/>
          <p:nvPr/>
        </p:nvSpPr>
        <p:spPr>
          <a:xfrm>
            <a:off x="7954650" y="2752994"/>
            <a:ext cx="2788136"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give us dietary fibre. </a:t>
            </a:r>
          </a:p>
        </p:txBody>
      </p:sp>
      <p:sp>
        <p:nvSpPr>
          <p:cNvPr id="3" name="Rectangle 2">
            <a:extLst>
              <a:ext uri="{FF2B5EF4-FFF2-40B4-BE49-F238E27FC236}">
                <a16:creationId xmlns="" xmlns:a16="http://schemas.microsoft.com/office/drawing/2014/main" id="{24330D03-0EF3-4130-AC48-52A0133E5EA1}"/>
              </a:ext>
            </a:extLst>
          </p:cNvPr>
          <p:cNvSpPr/>
          <p:nvPr/>
        </p:nvSpPr>
        <p:spPr>
          <a:xfrm>
            <a:off x="6334956" y="1474544"/>
            <a:ext cx="2754793"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helps with digestion </a:t>
            </a:r>
          </a:p>
        </p:txBody>
      </p:sp>
      <p:sp>
        <p:nvSpPr>
          <p:cNvPr id="4" name="Rectangle 3">
            <a:extLst>
              <a:ext uri="{FF2B5EF4-FFF2-40B4-BE49-F238E27FC236}">
                <a16:creationId xmlns="" xmlns:a16="http://schemas.microsoft.com/office/drawing/2014/main" id="{71D7EE8D-FFA0-4436-849E-F07D99897121}"/>
              </a:ext>
            </a:extLst>
          </p:cNvPr>
          <p:cNvSpPr/>
          <p:nvPr/>
        </p:nvSpPr>
        <p:spPr>
          <a:xfrm>
            <a:off x="4449709" y="5591206"/>
            <a:ext cx="2320828"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gives you energy.</a:t>
            </a:r>
          </a:p>
        </p:txBody>
      </p:sp>
      <p:sp>
        <p:nvSpPr>
          <p:cNvPr id="5" name="Rectangle 4">
            <a:extLst>
              <a:ext uri="{FF2B5EF4-FFF2-40B4-BE49-F238E27FC236}">
                <a16:creationId xmlns="" xmlns:a16="http://schemas.microsoft.com/office/drawing/2014/main" id="{7E489F1F-07A0-4BBF-85B4-88E6AE736D13}"/>
              </a:ext>
            </a:extLst>
          </p:cNvPr>
          <p:cNvSpPr/>
          <p:nvPr/>
        </p:nvSpPr>
        <p:spPr>
          <a:xfrm>
            <a:off x="706794" y="4648438"/>
            <a:ext cx="2460032"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4/5 portions a day</a:t>
            </a:r>
          </a:p>
        </p:txBody>
      </p:sp>
      <p:sp>
        <p:nvSpPr>
          <p:cNvPr id="6" name="Rectangle 5">
            <a:extLst>
              <a:ext uri="{FF2B5EF4-FFF2-40B4-BE49-F238E27FC236}">
                <a16:creationId xmlns="" xmlns:a16="http://schemas.microsoft.com/office/drawing/2014/main" id="{A3B236B9-9E44-44E2-80B5-41B355F9AB7B}"/>
              </a:ext>
            </a:extLst>
          </p:cNvPr>
          <p:cNvSpPr/>
          <p:nvPr/>
        </p:nvSpPr>
        <p:spPr>
          <a:xfrm>
            <a:off x="247665" y="1747897"/>
            <a:ext cx="5305683" cy="461665"/>
          </a:xfrm>
          <a:prstGeom prst="rect">
            <a:avLst/>
          </a:prstGeom>
        </p:spPr>
        <p:txBody>
          <a:bodyPr wrap="none">
            <a:spAutoFit/>
          </a:bodyPr>
          <a:lstStyle/>
          <a:p>
            <a:r>
              <a:rPr lang="en-GB" altLang="en-US" sz="2400" dirty="0">
                <a:latin typeface="Calibri" panose="020F0502020204030204" pitchFamily="34" charset="0"/>
                <a:cs typeface="Calibri" panose="020F0502020204030204" pitchFamily="34" charset="0"/>
              </a:rPr>
              <a:t>Carbohydrates are made by green plants </a:t>
            </a:r>
            <a:endParaRPr lang="en-GB" sz="2400" dirty="0">
              <a:latin typeface="Calibri" panose="020F0502020204030204" pitchFamily="34" charset="0"/>
              <a:cs typeface="Calibri" panose="020F0502020204030204" pitchFamily="34" charset="0"/>
            </a:endParaRPr>
          </a:p>
        </p:txBody>
      </p:sp>
      <p:sp>
        <p:nvSpPr>
          <p:cNvPr id="13" name="Line 7">
            <a:extLst>
              <a:ext uri="{FF2B5EF4-FFF2-40B4-BE49-F238E27FC236}">
                <a16:creationId xmlns="" xmlns:a16="http://schemas.microsoft.com/office/drawing/2014/main" id="{D1BDDA9C-E825-4194-9206-D30A9C4DA2E8}"/>
              </a:ext>
            </a:extLst>
          </p:cNvPr>
          <p:cNvSpPr>
            <a:spLocks noChangeShapeType="1"/>
          </p:cNvSpPr>
          <p:nvPr/>
        </p:nvSpPr>
        <p:spPr bwMode="auto">
          <a:xfrm flipH="1" flipV="1">
            <a:off x="1205948" y="2237099"/>
            <a:ext cx="495681" cy="11271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4" name="Line 7">
            <a:extLst>
              <a:ext uri="{FF2B5EF4-FFF2-40B4-BE49-F238E27FC236}">
                <a16:creationId xmlns="" xmlns:a16="http://schemas.microsoft.com/office/drawing/2014/main" id="{EBE6A4E0-987A-4165-81B3-A79447464EAF}"/>
              </a:ext>
            </a:extLst>
          </p:cNvPr>
          <p:cNvSpPr>
            <a:spLocks noChangeShapeType="1"/>
          </p:cNvSpPr>
          <p:nvPr/>
        </p:nvSpPr>
        <p:spPr bwMode="auto">
          <a:xfrm flipV="1">
            <a:off x="8454305" y="4275590"/>
            <a:ext cx="834688" cy="18133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6" name="Rectangle 15">
            <a:extLst>
              <a:ext uri="{FF2B5EF4-FFF2-40B4-BE49-F238E27FC236}">
                <a16:creationId xmlns="" xmlns:a16="http://schemas.microsoft.com/office/drawing/2014/main" id="{59DF426A-663D-45A7-B77E-5F5C145F3240}"/>
              </a:ext>
            </a:extLst>
          </p:cNvPr>
          <p:cNvSpPr/>
          <p:nvPr/>
        </p:nvSpPr>
        <p:spPr>
          <a:xfrm>
            <a:off x="8980229" y="3801692"/>
            <a:ext cx="2473947"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Is a macronutrient</a:t>
            </a:r>
          </a:p>
        </p:txBody>
      </p:sp>
    </p:spTree>
    <p:extLst>
      <p:ext uri="{BB962C8B-B14F-4D97-AF65-F5344CB8AC3E}">
        <p14:creationId xmlns:p14="http://schemas.microsoft.com/office/powerpoint/2010/main" val="342534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417779" y="3632040"/>
            <a:ext cx="1955215" cy="523220"/>
          </a:xfrm>
          <a:prstGeom prst="rect">
            <a:avLst/>
          </a:prstGeom>
          <a:noFill/>
        </p:spPr>
        <p:txBody>
          <a:bodyPr wrap="none" rtlCol="0">
            <a:spAutoFit/>
          </a:bodyPr>
          <a:lstStyle/>
          <a:p>
            <a:r>
              <a:rPr lang="en-GB" sz="2800" dirty="0"/>
              <a:t>Lesson two </a:t>
            </a:r>
          </a:p>
        </p:txBody>
      </p:sp>
    </p:spTree>
    <p:extLst>
      <p:ext uri="{BB962C8B-B14F-4D97-AF65-F5344CB8AC3E}">
        <p14:creationId xmlns:p14="http://schemas.microsoft.com/office/powerpoint/2010/main" val="48363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E420C63D-843A-46D2-8ADA-6180131AF2BA}"/>
              </a:ext>
            </a:extLst>
          </p:cNvPr>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carbohydrates </a:t>
            </a:r>
          </a:p>
        </p:txBody>
      </p:sp>
      <p:sp>
        <p:nvSpPr>
          <p:cNvPr id="9" name="TextBox 8">
            <a:extLst>
              <a:ext uri="{FF2B5EF4-FFF2-40B4-BE49-F238E27FC236}">
                <a16:creationId xmlns="" xmlns:a16="http://schemas.microsoft.com/office/drawing/2014/main" id="{E7085701-3F24-4EAF-92CC-56E608D42DC5}"/>
              </a:ext>
            </a:extLst>
          </p:cNvPr>
          <p:cNvSpPr txBox="1"/>
          <p:nvPr/>
        </p:nvSpPr>
        <p:spPr>
          <a:xfrm>
            <a:off x="0" y="752846"/>
            <a:ext cx="7474097" cy="2246769"/>
          </a:xfrm>
          <a:prstGeom prst="rect">
            <a:avLst/>
          </a:prstGeom>
          <a:noFill/>
        </p:spPr>
        <p:txBody>
          <a:bodyPr wrap="none" rtlCol="0">
            <a:spAutoFit/>
          </a:bodyPr>
          <a:lstStyle/>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There are  </a:t>
            </a:r>
            <a:r>
              <a:rPr lang="en-GB" sz="2800" u="sng" dirty="0">
                <a:solidFill>
                  <a:srgbClr val="FF0000"/>
                </a:solidFill>
                <a:latin typeface="Calibri" panose="020F0502020204030204" pitchFamily="34" charset="0"/>
                <a:cs typeface="Calibri" panose="020F0502020204030204" pitchFamily="34" charset="0"/>
              </a:rPr>
              <a:t>two main types </a:t>
            </a:r>
            <a:r>
              <a:rPr lang="en-GB" sz="2800" dirty="0">
                <a:latin typeface="Calibri" panose="020F0502020204030204" pitchFamily="34" charset="0"/>
                <a:cs typeface="Calibri" panose="020F0502020204030204" pitchFamily="34" charset="0"/>
              </a:rPr>
              <a:t>of carbohydrates:</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Sugars -  which provides quick releasing energy</a:t>
            </a:r>
          </a:p>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Starch  -  which provides slow releasing energy</a:t>
            </a:r>
          </a:p>
          <a:p>
            <a:endParaRPr lang="en-GB" sz="2800" dirty="0">
              <a:latin typeface="Calibri" panose="020F0502020204030204" pitchFamily="34" charset="0"/>
              <a:cs typeface="Calibri" panose="020F0502020204030204" pitchFamily="34" charset="0"/>
            </a:endParaRPr>
          </a:p>
        </p:txBody>
      </p:sp>
      <p:pic>
        <p:nvPicPr>
          <p:cNvPr id="12" name="Picture 8" descr="MPj04387870000[1]">
            <a:extLst>
              <a:ext uri="{FF2B5EF4-FFF2-40B4-BE49-F238E27FC236}">
                <a16:creationId xmlns="" xmlns:a16="http://schemas.microsoft.com/office/drawing/2014/main" id="{2EA2A169-0C4B-4218-B902-3E4713A2C57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127394" y="2930041"/>
            <a:ext cx="2161349" cy="14466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doughnut - cut out">
            <a:extLst>
              <a:ext uri="{FF2B5EF4-FFF2-40B4-BE49-F238E27FC236}">
                <a16:creationId xmlns="" xmlns:a16="http://schemas.microsoft.com/office/drawing/2014/main" id="{21C5CFCD-72A9-4A10-A030-52902F0BF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558" y="4227923"/>
            <a:ext cx="2027782" cy="16859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Pasta2">
            <a:extLst>
              <a:ext uri="{FF2B5EF4-FFF2-40B4-BE49-F238E27FC236}">
                <a16:creationId xmlns="" xmlns:a16="http://schemas.microsoft.com/office/drawing/2014/main" id="{E82F407E-0C1B-4158-A956-783A4099082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3532" y="2999615"/>
            <a:ext cx="2404014" cy="19661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soda bread(424 x 282)">
            <a:extLst>
              <a:ext uri="{FF2B5EF4-FFF2-40B4-BE49-F238E27FC236}">
                <a16:creationId xmlns="" xmlns:a16="http://schemas.microsoft.com/office/drawing/2014/main" id="{774E0449-4776-4D9F-ACEC-D82F5EF6339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55378" y="4756764"/>
            <a:ext cx="2546259" cy="16939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9"/>
          <p:cNvSpPr/>
          <p:nvPr/>
        </p:nvSpPr>
        <p:spPr>
          <a:xfrm>
            <a:off x="11323320" y="0"/>
            <a:ext cx="868680" cy="59515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en-GB" dirty="0">
                <a:latin typeface="Calibri" panose="020F0502020204030204" pitchFamily="34" charset="0"/>
              </a:rPr>
              <a:t>Recap </a:t>
            </a:r>
          </a:p>
        </p:txBody>
      </p:sp>
      <p:pic>
        <p:nvPicPr>
          <p:cNvPr id="10" name="Picture 15" descr="Cereals (193 x 194)">
            <a:extLst>
              <a:ext uri="{FF2B5EF4-FFF2-40B4-BE49-F238E27FC236}">
                <a16:creationId xmlns="" xmlns:a16="http://schemas.microsoft.com/office/drawing/2014/main" id="{BA113620-C551-4D98-8EBE-5ADA1BBFE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476" y="2894481"/>
            <a:ext cx="2165771" cy="217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340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0" y="-663937"/>
            <a:ext cx="11991703"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endParaRPr lang="en-US" altLang="en-US" sz="3000" b="1" dirty="0"/>
          </a:p>
          <a:p>
            <a:pPr>
              <a:spcBef>
                <a:spcPct val="50000"/>
              </a:spcBef>
              <a:buFontTx/>
              <a:buNone/>
            </a:pPr>
            <a:r>
              <a:rPr lang="en-US" altLang="en-US" sz="3000" b="1" u="sng" dirty="0"/>
              <a:t>Mind map of  Proteins</a:t>
            </a:r>
            <a:endParaRPr lang="en-US" altLang="en-US" sz="3000" b="1" dirty="0"/>
          </a:p>
          <a:p>
            <a:pPr>
              <a:spcBef>
                <a:spcPct val="50000"/>
              </a:spcBef>
              <a:buFontTx/>
              <a:buNone/>
            </a:pPr>
            <a:r>
              <a:rPr lang="en-US" altLang="en-US" sz="3000" dirty="0"/>
              <a:t>write down everything you know so far about protein…</a:t>
            </a:r>
            <a:endParaRPr lang="en-US" altLang="en-US" sz="2400" dirty="0"/>
          </a:p>
        </p:txBody>
      </p:sp>
      <p:sp>
        <p:nvSpPr>
          <p:cNvPr id="5123" name="Line 7"/>
          <p:cNvSpPr>
            <a:spLocks noChangeShapeType="1"/>
          </p:cNvSpPr>
          <p:nvPr/>
        </p:nvSpPr>
        <p:spPr bwMode="auto">
          <a:xfrm flipH="1">
            <a:off x="914400" y="3695700"/>
            <a:ext cx="2286000" cy="868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4" name="Line 8"/>
          <p:cNvSpPr>
            <a:spLocks noChangeShapeType="1"/>
          </p:cNvSpPr>
          <p:nvPr/>
        </p:nvSpPr>
        <p:spPr bwMode="auto">
          <a:xfrm flipV="1">
            <a:off x="7010400" y="3200400"/>
            <a:ext cx="1219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 name="Line 7"/>
          <p:cNvSpPr>
            <a:spLocks noChangeShapeType="1"/>
          </p:cNvSpPr>
          <p:nvPr/>
        </p:nvSpPr>
        <p:spPr bwMode="auto">
          <a:xfrm flipV="1">
            <a:off x="4976950" y="1714500"/>
            <a:ext cx="1164771" cy="1440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 name="Line 7"/>
          <p:cNvSpPr>
            <a:spLocks noChangeShapeType="1"/>
          </p:cNvSpPr>
          <p:nvPr/>
        </p:nvSpPr>
        <p:spPr bwMode="auto">
          <a:xfrm>
            <a:off x="5553348" y="4366260"/>
            <a:ext cx="1176745" cy="13030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pic>
        <p:nvPicPr>
          <p:cNvPr id="10" name="Picture 5"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266281"/>
            <a:ext cx="407352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5277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0" y="-663937"/>
            <a:ext cx="11991703"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endParaRPr lang="en-US" altLang="en-US" sz="3000" b="1" dirty="0"/>
          </a:p>
          <a:p>
            <a:pPr>
              <a:spcBef>
                <a:spcPct val="50000"/>
              </a:spcBef>
              <a:buFontTx/>
              <a:buNone/>
            </a:pPr>
            <a:r>
              <a:rPr lang="en-US" altLang="en-US" sz="3000" b="1" u="sng" dirty="0"/>
              <a:t>Mind map of  Proteins</a:t>
            </a:r>
            <a:endParaRPr lang="en-US" altLang="en-US" sz="3000" b="1" dirty="0"/>
          </a:p>
          <a:p>
            <a:pPr>
              <a:spcBef>
                <a:spcPct val="50000"/>
              </a:spcBef>
              <a:buFontTx/>
              <a:buNone/>
            </a:pPr>
            <a:r>
              <a:rPr lang="en-US" altLang="en-US" sz="3000" dirty="0"/>
              <a:t>write down everything you know so far about protein…</a:t>
            </a:r>
            <a:endParaRPr lang="en-US" altLang="en-US" sz="2400" dirty="0"/>
          </a:p>
        </p:txBody>
      </p:sp>
      <p:sp>
        <p:nvSpPr>
          <p:cNvPr id="5123" name="Line 7"/>
          <p:cNvSpPr>
            <a:spLocks noChangeShapeType="1"/>
          </p:cNvSpPr>
          <p:nvPr/>
        </p:nvSpPr>
        <p:spPr bwMode="auto">
          <a:xfrm flipH="1">
            <a:off x="914400" y="3695700"/>
            <a:ext cx="2286000" cy="868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4" name="Line 8"/>
          <p:cNvSpPr>
            <a:spLocks noChangeShapeType="1"/>
          </p:cNvSpPr>
          <p:nvPr/>
        </p:nvSpPr>
        <p:spPr bwMode="auto">
          <a:xfrm flipV="1">
            <a:off x="7273925" y="2438400"/>
            <a:ext cx="1219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 name="Line 7"/>
          <p:cNvSpPr>
            <a:spLocks noChangeShapeType="1"/>
          </p:cNvSpPr>
          <p:nvPr/>
        </p:nvSpPr>
        <p:spPr bwMode="auto">
          <a:xfrm flipV="1">
            <a:off x="4976950" y="1714500"/>
            <a:ext cx="1164771" cy="1440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 name="Line 7"/>
          <p:cNvSpPr>
            <a:spLocks noChangeShapeType="1"/>
          </p:cNvSpPr>
          <p:nvPr/>
        </p:nvSpPr>
        <p:spPr bwMode="auto">
          <a:xfrm>
            <a:off x="5553348" y="4366260"/>
            <a:ext cx="1176745" cy="13030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pic>
        <p:nvPicPr>
          <p:cNvPr id="10" name="Picture 5"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131" y="3409784"/>
            <a:ext cx="407352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E977914F-832F-4E29-9AFE-4C242F9A8C9A}"/>
              </a:ext>
            </a:extLst>
          </p:cNvPr>
          <p:cNvSpPr txBox="1"/>
          <p:nvPr/>
        </p:nvSpPr>
        <p:spPr>
          <a:xfrm>
            <a:off x="8684979" y="2001637"/>
            <a:ext cx="2528000" cy="461665"/>
          </a:xfrm>
          <a:prstGeom prst="rect">
            <a:avLst/>
          </a:prstGeom>
          <a:noFill/>
        </p:spPr>
        <p:txBody>
          <a:bodyPr wrap="none" rtlCol="0">
            <a:spAutoFit/>
          </a:bodyPr>
          <a:lstStyle/>
          <a:p>
            <a:r>
              <a:rPr lang="en-GB" sz="2400" dirty="0">
                <a:latin typeface="Calibri" panose="020F0502020204030204" pitchFamily="34" charset="0"/>
                <a:cs typeface="Calibri" panose="020F0502020204030204" pitchFamily="34" charset="0"/>
              </a:rPr>
              <a:t>Is a macronutrient</a:t>
            </a:r>
          </a:p>
        </p:txBody>
      </p:sp>
      <p:sp>
        <p:nvSpPr>
          <p:cNvPr id="3" name="Rectangle 2">
            <a:extLst>
              <a:ext uri="{FF2B5EF4-FFF2-40B4-BE49-F238E27FC236}">
                <a16:creationId xmlns="" xmlns:a16="http://schemas.microsoft.com/office/drawing/2014/main" id="{D28483E0-6BD5-4B73-B0D0-A3010E37682F}"/>
              </a:ext>
            </a:extLst>
          </p:cNvPr>
          <p:cNvSpPr/>
          <p:nvPr/>
        </p:nvSpPr>
        <p:spPr>
          <a:xfrm>
            <a:off x="6456772" y="4713529"/>
            <a:ext cx="6065699"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for growth and repair of our skin and muscles.</a:t>
            </a:r>
          </a:p>
        </p:txBody>
      </p:sp>
      <p:sp>
        <p:nvSpPr>
          <p:cNvPr id="4" name="Rectangle 3">
            <a:extLst>
              <a:ext uri="{FF2B5EF4-FFF2-40B4-BE49-F238E27FC236}">
                <a16:creationId xmlns="" xmlns:a16="http://schemas.microsoft.com/office/drawing/2014/main" id="{80960834-B037-4F2A-8DEB-EC747308EDFF}"/>
              </a:ext>
            </a:extLst>
          </p:cNvPr>
          <p:cNvSpPr/>
          <p:nvPr/>
        </p:nvSpPr>
        <p:spPr>
          <a:xfrm>
            <a:off x="5801969" y="1301559"/>
            <a:ext cx="3480440"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have 2 or 3 portions a day</a:t>
            </a:r>
          </a:p>
        </p:txBody>
      </p:sp>
      <p:sp>
        <p:nvSpPr>
          <p:cNvPr id="5" name="Rectangle 4">
            <a:extLst>
              <a:ext uri="{FF2B5EF4-FFF2-40B4-BE49-F238E27FC236}">
                <a16:creationId xmlns="" xmlns:a16="http://schemas.microsoft.com/office/drawing/2014/main" id="{9A61CEED-88D1-4A6A-9DB8-2B5CBA34992F}"/>
              </a:ext>
            </a:extLst>
          </p:cNvPr>
          <p:cNvSpPr/>
          <p:nvPr/>
        </p:nvSpPr>
        <p:spPr>
          <a:xfrm>
            <a:off x="323954" y="4546055"/>
            <a:ext cx="3779946" cy="461665"/>
          </a:xfrm>
          <a:prstGeom prst="rect">
            <a:avLst/>
          </a:prstGeom>
        </p:spPr>
        <p:txBody>
          <a:bodyPr wrap="none">
            <a:spAutoFit/>
          </a:bodyPr>
          <a:lstStyle/>
          <a:p>
            <a:r>
              <a:rPr lang="en-GB" altLang="en-US" sz="2400" dirty="0">
                <a:latin typeface="Calibri" panose="020F0502020204030204" pitchFamily="34" charset="0"/>
                <a:cs typeface="Calibri" panose="020F0502020204030204" pitchFamily="34" charset="0"/>
              </a:rPr>
              <a:t>are made up of amino acids </a:t>
            </a:r>
            <a:endParaRPr lang="en-GB" sz="2400" dirty="0">
              <a:latin typeface="Calibri" panose="020F0502020204030204" pitchFamily="34" charset="0"/>
              <a:cs typeface="Calibri" panose="020F0502020204030204" pitchFamily="34" charset="0"/>
            </a:endParaRPr>
          </a:p>
        </p:txBody>
      </p:sp>
      <p:sp>
        <p:nvSpPr>
          <p:cNvPr id="12" name="Line 7">
            <a:extLst>
              <a:ext uri="{FF2B5EF4-FFF2-40B4-BE49-F238E27FC236}">
                <a16:creationId xmlns="" xmlns:a16="http://schemas.microsoft.com/office/drawing/2014/main" id="{C354201B-8359-4499-AC89-3726742B331E}"/>
              </a:ext>
            </a:extLst>
          </p:cNvPr>
          <p:cNvSpPr>
            <a:spLocks noChangeShapeType="1"/>
          </p:cNvSpPr>
          <p:nvPr/>
        </p:nvSpPr>
        <p:spPr bwMode="auto">
          <a:xfrm flipH="1" flipV="1">
            <a:off x="2597427" y="2521887"/>
            <a:ext cx="835646" cy="8588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6" name="TextBox 5">
            <a:extLst>
              <a:ext uri="{FF2B5EF4-FFF2-40B4-BE49-F238E27FC236}">
                <a16:creationId xmlns="" xmlns:a16="http://schemas.microsoft.com/office/drawing/2014/main" id="{7431E83F-49D0-453F-A5E9-68ED6CFFE650}"/>
              </a:ext>
            </a:extLst>
          </p:cNvPr>
          <p:cNvSpPr txBox="1"/>
          <p:nvPr/>
        </p:nvSpPr>
        <p:spPr>
          <a:xfrm>
            <a:off x="389499" y="1932670"/>
            <a:ext cx="5251502" cy="461665"/>
          </a:xfrm>
          <a:prstGeom prst="rect">
            <a:avLst/>
          </a:prstGeom>
          <a:noFill/>
        </p:spPr>
        <p:txBody>
          <a:bodyPr wrap="none" rtlCol="0">
            <a:spAutoFit/>
          </a:bodyPr>
          <a:lstStyle/>
          <a:p>
            <a:r>
              <a:rPr lang="en-GB" sz="2400" dirty="0">
                <a:latin typeface="Calibri" panose="020F0502020204030204" pitchFamily="34" charset="0"/>
                <a:cs typeface="Calibri" panose="020F0502020204030204" pitchFamily="34" charset="0"/>
              </a:rPr>
              <a:t>Can be source from vegetable or animal</a:t>
            </a:r>
          </a:p>
        </p:txBody>
      </p:sp>
    </p:spTree>
    <p:extLst>
      <p:ext uri="{BB962C8B-B14F-4D97-AF65-F5344CB8AC3E}">
        <p14:creationId xmlns:p14="http://schemas.microsoft.com/office/powerpoint/2010/main" val="3527665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E420C63D-843A-46D2-8ADA-6180131AF2BA}"/>
              </a:ext>
            </a:extLst>
          </p:cNvPr>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Proteins </a:t>
            </a:r>
          </a:p>
        </p:txBody>
      </p:sp>
      <p:sp>
        <p:nvSpPr>
          <p:cNvPr id="9" name="TextBox 8">
            <a:extLst>
              <a:ext uri="{FF2B5EF4-FFF2-40B4-BE49-F238E27FC236}">
                <a16:creationId xmlns="" xmlns:a16="http://schemas.microsoft.com/office/drawing/2014/main" id="{E7085701-3F24-4EAF-92CC-56E608D42DC5}"/>
              </a:ext>
            </a:extLst>
          </p:cNvPr>
          <p:cNvSpPr txBox="1"/>
          <p:nvPr/>
        </p:nvSpPr>
        <p:spPr>
          <a:xfrm>
            <a:off x="0" y="501333"/>
            <a:ext cx="5012911" cy="1815882"/>
          </a:xfrm>
          <a:prstGeom prst="rect">
            <a:avLst/>
          </a:prstGeom>
          <a:noFill/>
        </p:spPr>
        <p:txBody>
          <a:bodyPr wrap="none" rtlCol="0">
            <a:spAutoFit/>
          </a:bodyPr>
          <a:lstStyle/>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There are </a:t>
            </a:r>
            <a:r>
              <a:rPr lang="en-GB" sz="2800" u="sng" dirty="0">
                <a:solidFill>
                  <a:srgbClr val="FF0000"/>
                </a:solidFill>
                <a:latin typeface="Calibri" panose="020F0502020204030204" pitchFamily="34" charset="0"/>
                <a:cs typeface="Calibri" panose="020F0502020204030204" pitchFamily="34" charset="0"/>
              </a:rPr>
              <a:t>two types </a:t>
            </a:r>
            <a:r>
              <a:rPr lang="en-GB" sz="2800" dirty="0">
                <a:latin typeface="Calibri" panose="020F0502020204030204" pitchFamily="34" charset="0"/>
                <a:cs typeface="Calibri" panose="020F0502020204030204" pitchFamily="34" charset="0"/>
              </a:rPr>
              <a:t>of proteins. </a:t>
            </a:r>
          </a:p>
          <a:p>
            <a:endParaRPr lang="en-GB"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sp>
        <p:nvSpPr>
          <p:cNvPr id="18" name="Rectangle: Rounded Corners 9"/>
          <p:cNvSpPr/>
          <p:nvPr/>
        </p:nvSpPr>
        <p:spPr>
          <a:xfrm>
            <a:off x="11323320" y="0"/>
            <a:ext cx="868680" cy="59515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en-GB" dirty="0">
                <a:latin typeface="Calibri" panose="020F0502020204030204" pitchFamily="34" charset="0"/>
              </a:rPr>
              <a:t>Recap </a:t>
            </a:r>
          </a:p>
        </p:txBody>
      </p:sp>
      <p:sp>
        <p:nvSpPr>
          <p:cNvPr id="10" name="Text Box 4"/>
          <p:cNvSpPr txBox="1">
            <a:spLocks noChangeArrowheads="1"/>
          </p:cNvSpPr>
          <p:nvPr/>
        </p:nvSpPr>
        <p:spPr bwMode="auto">
          <a:xfrm>
            <a:off x="5736884" y="2088667"/>
            <a:ext cx="5060950" cy="2492990"/>
          </a:xfrm>
          <a:prstGeom prst="rect">
            <a:avLst/>
          </a:prstGeom>
          <a:solidFill>
            <a:schemeClr val="fo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600" b="1" dirty="0">
                <a:solidFill>
                  <a:schemeClr val="bg1"/>
                </a:solidFill>
              </a:rPr>
              <a:t>VEGETABLE sourced </a:t>
            </a:r>
            <a:r>
              <a:rPr lang="en-US" altLang="en-US" sz="2400" b="1" dirty="0">
                <a:solidFill>
                  <a:schemeClr val="bg1"/>
                </a:solidFill>
              </a:rPr>
              <a:t/>
            </a:r>
            <a:br>
              <a:rPr lang="en-US" altLang="en-US" sz="2400" b="1" dirty="0">
                <a:solidFill>
                  <a:schemeClr val="bg1"/>
                </a:solidFill>
              </a:rPr>
            </a:br>
            <a:endParaRPr lang="en-US" altLang="en-US" sz="2400" b="1" dirty="0">
              <a:solidFill>
                <a:schemeClr val="bg1"/>
              </a:solidFill>
            </a:endParaRPr>
          </a:p>
          <a:p>
            <a:pPr algn="ctr">
              <a:spcBef>
                <a:spcPct val="0"/>
              </a:spcBef>
              <a:buFontTx/>
              <a:buNone/>
            </a:pPr>
            <a:r>
              <a:rPr lang="en-US" altLang="en-US" sz="2400" b="1" dirty="0">
                <a:solidFill>
                  <a:schemeClr val="bg1"/>
                </a:solidFill>
              </a:rPr>
              <a:t>LBV = Low Biological Value</a:t>
            </a:r>
          </a:p>
          <a:p>
            <a:pPr algn="ctr">
              <a:spcBef>
                <a:spcPct val="0"/>
              </a:spcBef>
              <a:buFontTx/>
              <a:buNone/>
            </a:pPr>
            <a:endParaRPr lang="en-US" altLang="en-US" sz="2400" dirty="0">
              <a:solidFill>
                <a:schemeClr val="bg1"/>
              </a:solidFill>
            </a:endParaRPr>
          </a:p>
          <a:p>
            <a:pPr algn="ctr">
              <a:spcBef>
                <a:spcPct val="0"/>
              </a:spcBef>
              <a:buFontTx/>
              <a:buNone/>
            </a:pPr>
            <a:r>
              <a:rPr lang="en-US" altLang="en-US" sz="2400" dirty="0">
                <a:solidFill>
                  <a:schemeClr val="bg1"/>
                </a:solidFill>
              </a:rPr>
              <a:t>Lack one or more of the essential  amino acids we need </a:t>
            </a:r>
          </a:p>
        </p:txBody>
      </p:sp>
      <p:sp>
        <p:nvSpPr>
          <p:cNvPr id="11" name="Text Box 5"/>
          <p:cNvSpPr txBox="1">
            <a:spLocks noChangeArrowheads="1"/>
          </p:cNvSpPr>
          <p:nvPr/>
        </p:nvSpPr>
        <p:spPr bwMode="auto">
          <a:xfrm>
            <a:off x="1325771" y="1904001"/>
            <a:ext cx="4127500" cy="2862322"/>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600" b="1" dirty="0">
                <a:solidFill>
                  <a:schemeClr val="bg1"/>
                </a:solidFill>
              </a:rPr>
              <a:t>ANIMAL sourced </a:t>
            </a:r>
            <a:br>
              <a:rPr lang="en-US" altLang="en-US" sz="3600" b="1" dirty="0">
                <a:solidFill>
                  <a:schemeClr val="bg1"/>
                </a:solidFill>
              </a:rPr>
            </a:br>
            <a:endParaRPr lang="en-US" altLang="en-US" sz="2400" b="1" dirty="0">
              <a:solidFill>
                <a:schemeClr val="bg1"/>
              </a:solidFill>
            </a:endParaRPr>
          </a:p>
          <a:p>
            <a:pPr algn="ctr">
              <a:spcBef>
                <a:spcPct val="0"/>
              </a:spcBef>
              <a:buFontTx/>
              <a:buNone/>
            </a:pPr>
            <a:r>
              <a:rPr lang="en-US" altLang="en-US" sz="2400" b="1" dirty="0">
                <a:solidFill>
                  <a:schemeClr val="bg1"/>
                </a:solidFill>
              </a:rPr>
              <a:t>HBV = High Biological Value</a:t>
            </a:r>
          </a:p>
          <a:p>
            <a:pPr algn="ctr">
              <a:spcBef>
                <a:spcPct val="0"/>
              </a:spcBef>
              <a:buFontTx/>
              <a:buNone/>
            </a:pPr>
            <a:endParaRPr lang="en-US" altLang="en-US" sz="2400" dirty="0">
              <a:solidFill>
                <a:schemeClr val="bg1"/>
              </a:solidFill>
            </a:endParaRPr>
          </a:p>
          <a:p>
            <a:pPr algn="ctr">
              <a:spcBef>
                <a:spcPct val="0"/>
              </a:spcBef>
              <a:buFontTx/>
              <a:buNone/>
            </a:pPr>
            <a:r>
              <a:rPr lang="en-US" altLang="en-US" sz="2400" dirty="0">
                <a:solidFill>
                  <a:schemeClr val="bg1"/>
                </a:solidFill>
              </a:rPr>
              <a:t>Contain all of the essential  amino acids </a:t>
            </a:r>
          </a:p>
        </p:txBody>
      </p:sp>
      <p:pic>
        <p:nvPicPr>
          <p:cNvPr id="14" name="Picture 6" descr="pasta"/>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84966" y="4191000"/>
            <a:ext cx="1285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pumpkin_bread-86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70585" y="990308"/>
            <a:ext cx="1641475"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meat_1423513c"/>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670648"/>
            <a:ext cx="1705184" cy="106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egg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17135" y="4967173"/>
            <a:ext cx="201453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oily-f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801" y="4357688"/>
            <a:ext cx="1524420" cy="114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peas1"/>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0035834" y="4357688"/>
            <a:ext cx="15240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lentils"/>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285254" y="1117249"/>
            <a:ext cx="142081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beans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114251" y="4630130"/>
            <a:ext cx="1295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mixed-nuts-767356"/>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595137" y="4967173"/>
            <a:ext cx="1206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9160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0" y="-663937"/>
            <a:ext cx="11991703"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endParaRPr lang="en-US" altLang="en-US" sz="3000" b="1" dirty="0"/>
          </a:p>
          <a:p>
            <a:pPr>
              <a:spcBef>
                <a:spcPct val="50000"/>
              </a:spcBef>
              <a:buFontTx/>
              <a:buNone/>
            </a:pPr>
            <a:r>
              <a:rPr lang="en-US" altLang="en-US" sz="3000" b="1" u="sng" dirty="0"/>
              <a:t>Mind map of  Fats</a:t>
            </a:r>
            <a:endParaRPr lang="en-US" altLang="en-US" sz="3000" b="1" dirty="0"/>
          </a:p>
          <a:p>
            <a:pPr>
              <a:spcBef>
                <a:spcPct val="50000"/>
              </a:spcBef>
              <a:buFontTx/>
              <a:buNone/>
            </a:pPr>
            <a:r>
              <a:rPr lang="en-US" altLang="en-US" sz="3000" dirty="0"/>
              <a:t>write down everything you know so far about fats…</a:t>
            </a:r>
            <a:endParaRPr lang="en-US" altLang="en-US" sz="2400" dirty="0"/>
          </a:p>
        </p:txBody>
      </p:sp>
      <p:sp>
        <p:nvSpPr>
          <p:cNvPr id="5123" name="Line 7"/>
          <p:cNvSpPr>
            <a:spLocks noChangeShapeType="1"/>
          </p:cNvSpPr>
          <p:nvPr/>
        </p:nvSpPr>
        <p:spPr bwMode="auto">
          <a:xfrm flipH="1">
            <a:off x="914400" y="3695700"/>
            <a:ext cx="2286000" cy="868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4" name="Line 8"/>
          <p:cNvSpPr>
            <a:spLocks noChangeShapeType="1"/>
          </p:cNvSpPr>
          <p:nvPr/>
        </p:nvSpPr>
        <p:spPr bwMode="auto">
          <a:xfrm flipV="1">
            <a:off x="7010400" y="3200400"/>
            <a:ext cx="1219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 name="Line 7"/>
          <p:cNvSpPr>
            <a:spLocks noChangeShapeType="1"/>
          </p:cNvSpPr>
          <p:nvPr/>
        </p:nvSpPr>
        <p:spPr bwMode="auto">
          <a:xfrm flipV="1">
            <a:off x="4976950" y="1714500"/>
            <a:ext cx="1164771" cy="1440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 name="Line 7"/>
          <p:cNvSpPr>
            <a:spLocks noChangeShapeType="1"/>
          </p:cNvSpPr>
          <p:nvPr/>
        </p:nvSpPr>
        <p:spPr bwMode="auto">
          <a:xfrm>
            <a:off x="5553348" y="4366260"/>
            <a:ext cx="1176745" cy="13030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pic>
        <p:nvPicPr>
          <p:cNvPr id="11" name="Picture 4"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415" y="3172643"/>
            <a:ext cx="4172588" cy="139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431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0" y="-663937"/>
            <a:ext cx="11991703"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endParaRPr lang="en-US" altLang="en-US" sz="3000" b="1" dirty="0"/>
          </a:p>
          <a:p>
            <a:pPr>
              <a:spcBef>
                <a:spcPct val="50000"/>
              </a:spcBef>
              <a:buFontTx/>
              <a:buNone/>
            </a:pPr>
            <a:r>
              <a:rPr lang="en-US" altLang="en-US" sz="3000" b="1" u="sng" dirty="0"/>
              <a:t>Mind map of  Fats</a:t>
            </a:r>
            <a:endParaRPr lang="en-US" altLang="en-US" sz="3000" b="1" dirty="0"/>
          </a:p>
          <a:p>
            <a:pPr>
              <a:spcBef>
                <a:spcPct val="50000"/>
              </a:spcBef>
              <a:buFontTx/>
              <a:buNone/>
            </a:pPr>
            <a:r>
              <a:rPr lang="en-US" altLang="en-US" sz="3000" dirty="0"/>
              <a:t>write down everything you know so far about fats…</a:t>
            </a:r>
            <a:endParaRPr lang="en-US" altLang="en-US" sz="2400" dirty="0"/>
          </a:p>
        </p:txBody>
      </p:sp>
      <p:sp>
        <p:nvSpPr>
          <p:cNvPr id="5123" name="Line 7"/>
          <p:cNvSpPr>
            <a:spLocks noChangeShapeType="1"/>
          </p:cNvSpPr>
          <p:nvPr/>
        </p:nvSpPr>
        <p:spPr bwMode="auto">
          <a:xfrm flipH="1" flipV="1">
            <a:off x="1948070" y="3154680"/>
            <a:ext cx="1538718" cy="390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4" name="Line 8"/>
          <p:cNvSpPr>
            <a:spLocks noChangeShapeType="1"/>
          </p:cNvSpPr>
          <p:nvPr/>
        </p:nvSpPr>
        <p:spPr bwMode="auto">
          <a:xfrm flipV="1">
            <a:off x="7010400" y="3200400"/>
            <a:ext cx="1219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8" name="Line 7"/>
          <p:cNvSpPr>
            <a:spLocks noChangeShapeType="1"/>
          </p:cNvSpPr>
          <p:nvPr/>
        </p:nvSpPr>
        <p:spPr bwMode="auto">
          <a:xfrm flipV="1">
            <a:off x="4976950" y="1714500"/>
            <a:ext cx="1164771" cy="14401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9" name="Line 7"/>
          <p:cNvSpPr>
            <a:spLocks noChangeShapeType="1"/>
          </p:cNvSpPr>
          <p:nvPr/>
        </p:nvSpPr>
        <p:spPr bwMode="auto">
          <a:xfrm>
            <a:off x="5553348" y="4366260"/>
            <a:ext cx="1176745" cy="13030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pic>
        <p:nvPicPr>
          <p:cNvPr id="11" name="Picture 4"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255930"/>
            <a:ext cx="4172588" cy="139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276EEC17-FAF3-452B-9D70-3DFA8B228273}"/>
              </a:ext>
            </a:extLst>
          </p:cNvPr>
          <p:cNvSpPr/>
          <p:nvPr/>
        </p:nvSpPr>
        <p:spPr>
          <a:xfrm>
            <a:off x="7963278" y="2693015"/>
            <a:ext cx="2624308"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essential fatty acids</a:t>
            </a:r>
          </a:p>
        </p:txBody>
      </p:sp>
      <p:sp>
        <p:nvSpPr>
          <p:cNvPr id="3" name="Rectangle 2">
            <a:extLst>
              <a:ext uri="{FF2B5EF4-FFF2-40B4-BE49-F238E27FC236}">
                <a16:creationId xmlns="" xmlns:a16="http://schemas.microsoft.com/office/drawing/2014/main" id="{59B18682-39F0-438D-A7EC-A970906475A6}"/>
              </a:ext>
            </a:extLst>
          </p:cNvPr>
          <p:cNvSpPr/>
          <p:nvPr/>
        </p:nvSpPr>
        <p:spPr>
          <a:xfrm>
            <a:off x="6750061" y="5207615"/>
            <a:ext cx="3837525"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Insulates and protects organs</a:t>
            </a:r>
            <a:endParaRPr lang="en-GB" sz="24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 xmlns:a16="http://schemas.microsoft.com/office/drawing/2014/main" id="{876DF8B1-6C6B-4E3D-B70D-0802A827EB5C}"/>
              </a:ext>
            </a:extLst>
          </p:cNvPr>
          <p:cNvSpPr/>
          <p:nvPr/>
        </p:nvSpPr>
        <p:spPr>
          <a:xfrm>
            <a:off x="6111488" y="1618849"/>
            <a:ext cx="2740750"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2 to 3 portions a day</a:t>
            </a:r>
            <a:endParaRPr lang="en-GB" sz="2400" dirty="0">
              <a:latin typeface="Calibri" panose="020F0502020204030204" pitchFamily="34" charset="0"/>
              <a:cs typeface="Calibri" panose="020F0502020204030204" pitchFamily="34" charset="0"/>
            </a:endParaRPr>
          </a:p>
        </p:txBody>
      </p:sp>
      <p:sp>
        <p:nvSpPr>
          <p:cNvPr id="14" name="Line 7">
            <a:extLst>
              <a:ext uri="{FF2B5EF4-FFF2-40B4-BE49-F238E27FC236}">
                <a16:creationId xmlns="" xmlns:a16="http://schemas.microsoft.com/office/drawing/2014/main" id="{8246E085-FF98-4A6D-B87E-C6F630CD4D2F}"/>
              </a:ext>
            </a:extLst>
          </p:cNvPr>
          <p:cNvSpPr>
            <a:spLocks noChangeShapeType="1"/>
          </p:cNvSpPr>
          <p:nvPr/>
        </p:nvSpPr>
        <p:spPr bwMode="auto">
          <a:xfrm flipH="1">
            <a:off x="2932160" y="4608444"/>
            <a:ext cx="804953" cy="3902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0" name="Rectangle 9">
            <a:extLst>
              <a:ext uri="{FF2B5EF4-FFF2-40B4-BE49-F238E27FC236}">
                <a16:creationId xmlns="" xmlns:a16="http://schemas.microsoft.com/office/drawing/2014/main" id="{20427C11-04FF-406E-A9D7-3872BE7C6312}"/>
              </a:ext>
            </a:extLst>
          </p:cNvPr>
          <p:cNvSpPr/>
          <p:nvPr/>
        </p:nvSpPr>
        <p:spPr>
          <a:xfrm>
            <a:off x="610979" y="5058864"/>
            <a:ext cx="4642361"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helps Insulates and protects organs </a:t>
            </a:r>
            <a:endParaRPr lang="en-GB" sz="24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 xmlns:a16="http://schemas.microsoft.com/office/drawing/2014/main" id="{E0D103CF-4DCA-4481-8BB3-4DCA6D2A3E78}"/>
              </a:ext>
            </a:extLst>
          </p:cNvPr>
          <p:cNvSpPr/>
          <p:nvPr/>
        </p:nvSpPr>
        <p:spPr>
          <a:xfrm>
            <a:off x="514242" y="2400285"/>
            <a:ext cx="3929602" cy="461665"/>
          </a:xfrm>
          <a:prstGeom prst="rect">
            <a:avLst/>
          </a:prstGeom>
        </p:spPr>
        <p:txBody>
          <a:bodyPr wrap="none">
            <a:spAutoFit/>
          </a:bodyPr>
          <a:lstStyle/>
          <a:p>
            <a:r>
              <a:rPr lang="en-US" sz="2400" dirty="0">
                <a:latin typeface="Calibri" panose="020F0502020204030204" pitchFamily="34" charset="0"/>
                <a:cs typeface="Calibri" panose="020F0502020204030204" pitchFamily="34" charset="0"/>
              </a:rPr>
              <a:t>source of vitamins and energy</a:t>
            </a:r>
            <a:endParaRPr lang="en-GB"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0238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76201"/>
            <a:ext cx="25273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5"/>
          <p:cNvSpPr txBox="1">
            <a:spLocks noChangeArrowheads="1"/>
          </p:cNvSpPr>
          <p:nvPr/>
        </p:nvSpPr>
        <p:spPr bwMode="auto">
          <a:xfrm>
            <a:off x="6304503" y="1394713"/>
            <a:ext cx="4983480" cy="4395049"/>
          </a:xfrm>
          <a:prstGeom prst="rect">
            <a:avLst/>
          </a:prstGeom>
          <a:solidFill>
            <a:schemeClr val="folHlink"/>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600" b="1" dirty="0">
                <a:solidFill>
                  <a:schemeClr val="bg1"/>
                </a:solidFill>
              </a:rPr>
              <a:t>VEGETABLE sourced</a:t>
            </a:r>
            <a:r>
              <a:rPr lang="en-US" altLang="en-US" sz="2400" b="1" dirty="0">
                <a:solidFill>
                  <a:schemeClr val="bg1"/>
                </a:solidFill>
              </a:rPr>
              <a:t/>
            </a:r>
            <a:br>
              <a:rPr lang="en-US" altLang="en-US" sz="2400" b="1" dirty="0">
                <a:solidFill>
                  <a:schemeClr val="bg1"/>
                </a:solidFill>
              </a:rPr>
            </a:br>
            <a:endParaRPr lang="en-US" altLang="en-US" sz="1800" b="1" dirty="0">
              <a:solidFill>
                <a:schemeClr val="bg1"/>
              </a:solidFill>
            </a:endParaRPr>
          </a:p>
          <a:p>
            <a:pPr algn="ctr">
              <a:spcBef>
                <a:spcPct val="0"/>
              </a:spcBef>
              <a:buFontTx/>
              <a:buNone/>
            </a:pPr>
            <a:r>
              <a:rPr lang="en-US" altLang="en-US" sz="2400" b="1" dirty="0">
                <a:solidFill>
                  <a:schemeClr val="bg1"/>
                </a:solidFill>
              </a:rPr>
              <a:t>Unsaturated</a:t>
            </a:r>
            <a:br>
              <a:rPr lang="en-US" altLang="en-US" sz="2400" b="1" dirty="0">
                <a:solidFill>
                  <a:schemeClr val="bg1"/>
                </a:solidFill>
              </a:rPr>
            </a:br>
            <a:r>
              <a:rPr lang="en-US" altLang="en-US" sz="2400" dirty="0">
                <a:solidFill>
                  <a:schemeClr val="bg1"/>
                </a:solidFill>
              </a:rPr>
              <a:t>(GENERALLY) </a:t>
            </a:r>
            <a:r>
              <a:rPr lang="en-US" altLang="en-US" sz="2400" b="1" dirty="0">
                <a:solidFill>
                  <a:schemeClr val="bg1"/>
                </a:solidFill>
              </a:rPr>
              <a:t>GOOD FATS</a:t>
            </a:r>
          </a:p>
          <a:p>
            <a:pPr algn="ctr">
              <a:spcBef>
                <a:spcPct val="0"/>
              </a:spcBef>
              <a:buFontTx/>
              <a:buNone/>
            </a:pPr>
            <a:endParaRPr lang="en-US" altLang="en-US" sz="2400" b="1" dirty="0">
              <a:solidFill>
                <a:schemeClr val="bg1"/>
              </a:solidFill>
            </a:endParaRPr>
          </a:p>
          <a:p>
            <a:pPr marL="171450" indent="-171450">
              <a:buFont typeface="Arial"/>
              <a:buChar char="•"/>
              <a:defRPr/>
            </a:pPr>
            <a:r>
              <a:rPr lang="en-US" sz="2400" b="1" i="1" dirty="0">
                <a:solidFill>
                  <a:schemeClr val="bg1"/>
                </a:solidFill>
              </a:rPr>
              <a:t>Liquid at room temperature.</a:t>
            </a:r>
          </a:p>
          <a:p>
            <a:pPr marL="171450" indent="-171450">
              <a:buFont typeface="Arial"/>
              <a:buChar char="•"/>
              <a:defRPr/>
            </a:pPr>
            <a:r>
              <a:rPr lang="en-US" sz="2400" b="1" i="1" dirty="0">
                <a:solidFill>
                  <a:schemeClr val="bg1"/>
                </a:solidFill>
              </a:rPr>
              <a:t>Can </a:t>
            </a:r>
            <a:r>
              <a:rPr lang="en-US" sz="2400" b="1" i="1" u="sng" dirty="0">
                <a:solidFill>
                  <a:schemeClr val="bg1"/>
                </a:solidFill>
              </a:rPr>
              <a:t>lower</a:t>
            </a:r>
            <a:r>
              <a:rPr lang="en-US" sz="2400" b="1" i="1" dirty="0">
                <a:solidFill>
                  <a:schemeClr val="bg1"/>
                </a:solidFill>
              </a:rPr>
              <a:t> blood cholesterol.</a:t>
            </a:r>
          </a:p>
          <a:p>
            <a:pPr algn="ctr">
              <a:spcBef>
                <a:spcPct val="0"/>
              </a:spcBef>
              <a:buFontTx/>
              <a:buNone/>
            </a:pPr>
            <a:endParaRPr lang="en-US" altLang="en-US" sz="2400" b="1" dirty="0"/>
          </a:p>
          <a:p>
            <a:pPr algn="ctr">
              <a:spcBef>
                <a:spcPct val="0"/>
              </a:spcBef>
              <a:buFontTx/>
              <a:buNone/>
            </a:pPr>
            <a:endParaRPr lang="en-US" altLang="en-US" sz="2400" dirty="0"/>
          </a:p>
          <a:p>
            <a:pPr algn="ctr">
              <a:spcBef>
                <a:spcPct val="0"/>
              </a:spcBef>
              <a:buFontTx/>
              <a:buNone/>
            </a:pPr>
            <a:endParaRPr lang="en-US" altLang="en-US" sz="2400" dirty="0"/>
          </a:p>
          <a:p>
            <a:pPr algn="ctr">
              <a:spcBef>
                <a:spcPct val="0"/>
              </a:spcBef>
              <a:buFontTx/>
              <a:buNone/>
            </a:pPr>
            <a:r>
              <a:rPr lang="en-US" altLang="en-US" sz="2400" dirty="0"/>
              <a:t> </a:t>
            </a:r>
          </a:p>
        </p:txBody>
      </p:sp>
      <p:sp>
        <p:nvSpPr>
          <p:cNvPr id="24581" name="Text Box 6"/>
          <p:cNvSpPr txBox="1">
            <a:spLocks noChangeArrowheads="1"/>
          </p:cNvSpPr>
          <p:nvPr/>
        </p:nvSpPr>
        <p:spPr bwMode="auto">
          <a:xfrm>
            <a:off x="466946" y="1390091"/>
            <a:ext cx="5668742" cy="4173450"/>
          </a:xfrm>
          <a:prstGeom prst="rect">
            <a:avLst/>
          </a:prstGeom>
          <a:solidFill>
            <a:srgbClr val="FF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600" b="1" dirty="0">
                <a:solidFill>
                  <a:schemeClr val="bg1"/>
                </a:solidFill>
              </a:rPr>
              <a:t>ANIMAL sourced*</a:t>
            </a:r>
            <a:br>
              <a:rPr lang="en-US" altLang="en-US" sz="3600" b="1" dirty="0">
                <a:solidFill>
                  <a:schemeClr val="bg1"/>
                </a:solidFill>
              </a:rPr>
            </a:br>
            <a:endParaRPr lang="en-US" altLang="en-US" sz="1800" b="1" dirty="0">
              <a:solidFill>
                <a:schemeClr val="bg1"/>
              </a:solidFill>
            </a:endParaRPr>
          </a:p>
          <a:p>
            <a:pPr algn="ctr">
              <a:spcBef>
                <a:spcPct val="0"/>
              </a:spcBef>
              <a:buFontTx/>
              <a:buNone/>
            </a:pPr>
            <a:r>
              <a:rPr lang="en-US" altLang="en-US" sz="2400" b="1" dirty="0">
                <a:solidFill>
                  <a:schemeClr val="bg1"/>
                </a:solidFill>
              </a:rPr>
              <a:t>Saturated </a:t>
            </a:r>
          </a:p>
          <a:p>
            <a:pPr algn="ctr">
              <a:spcBef>
                <a:spcPct val="0"/>
              </a:spcBef>
              <a:buFontTx/>
              <a:buNone/>
            </a:pPr>
            <a:r>
              <a:rPr lang="en-US" altLang="en-US" sz="2400" b="1" dirty="0">
                <a:solidFill>
                  <a:schemeClr val="bg1"/>
                </a:solidFill>
              </a:rPr>
              <a:t>BAD FATS</a:t>
            </a:r>
          </a:p>
          <a:p>
            <a:pPr algn="ctr">
              <a:spcBef>
                <a:spcPct val="0"/>
              </a:spcBef>
              <a:buFontTx/>
              <a:buNone/>
            </a:pPr>
            <a:endParaRPr lang="en-US" altLang="en-US" sz="2400" b="1" dirty="0">
              <a:solidFill>
                <a:schemeClr val="bg1"/>
              </a:solidFill>
            </a:endParaRPr>
          </a:p>
          <a:p>
            <a:pPr marL="171450" indent="-171450">
              <a:buFont typeface="Arial"/>
              <a:buChar char="•"/>
            </a:pPr>
            <a:r>
              <a:rPr lang="en-US" sz="2400" b="1" i="1" dirty="0">
                <a:solidFill>
                  <a:schemeClr val="bg1"/>
                </a:solidFill>
              </a:rPr>
              <a:t>Solid at room temperature.</a:t>
            </a:r>
          </a:p>
          <a:p>
            <a:pPr marL="171450" indent="-171450">
              <a:buFont typeface="Arial"/>
              <a:buChar char="•"/>
            </a:pPr>
            <a:r>
              <a:rPr lang="en-US" sz="2400" b="1" i="1" dirty="0">
                <a:solidFill>
                  <a:schemeClr val="bg1"/>
                </a:solidFill>
              </a:rPr>
              <a:t>Causes </a:t>
            </a:r>
            <a:r>
              <a:rPr lang="en-US" sz="2400" b="1" i="1" u="sng" dirty="0">
                <a:solidFill>
                  <a:schemeClr val="bg1"/>
                </a:solidFill>
              </a:rPr>
              <a:t>high</a:t>
            </a:r>
            <a:r>
              <a:rPr lang="en-US" sz="2400" b="1" i="1" dirty="0">
                <a:solidFill>
                  <a:schemeClr val="bg1"/>
                </a:solidFill>
              </a:rPr>
              <a:t> blood cholesterol.</a:t>
            </a:r>
            <a:endParaRPr lang="en-GB" sz="2400" b="1" i="1" dirty="0">
              <a:solidFill>
                <a:schemeClr val="bg1"/>
              </a:solidFill>
            </a:endParaRPr>
          </a:p>
          <a:p>
            <a:pPr>
              <a:buNone/>
            </a:pPr>
            <a:endParaRPr lang="en-US" sz="2400" b="1" i="1" dirty="0">
              <a:solidFill>
                <a:schemeClr val="bg1"/>
              </a:solidFill>
            </a:endParaRPr>
          </a:p>
          <a:p>
            <a:pPr marL="171450" indent="-171450">
              <a:buFont typeface="Arial"/>
              <a:buChar char="•"/>
            </a:pPr>
            <a:r>
              <a:rPr lang="en-US" sz="2400" b="1" i="1" dirty="0">
                <a:solidFill>
                  <a:schemeClr val="bg1"/>
                </a:solidFill>
              </a:rPr>
              <a:t>*With the exception of palm and coconut oil.</a:t>
            </a:r>
          </a:p>
        </p:txBody>
      </p:sp>
      <p:pic>
        <p:nvPicPr>
          <p:cNvPr id="24582" name="Picture 8" descr="healthy_fat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42364" y="4611425"/>
            <a:ext cx="1612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E7085701-3F24-4EAF-92CC-56E608D42DC5}"/>
              </a:ext>
            </a:extLst>
          </p:cNvPr>
          <p:cNvSpPr txBox="1"/>
          <p:nvPr/>
        </p:nvSpPr>
        <p:spPr>
          <a:xfrm>
            <a:off x="0" y="240076"/>
            <a:ext cx="4258795" cy="1815882"/>
          </a:xfrm>
          <a:prstGeom prst="rect">
            <a:avLst/>
          </a:prstGeom>
          <a:noFill/>
        </p:spPr>
        <p:txBody>
          <a:bodyPr wrap="none" rtlCol="0">
            <a:spAutoFit/>
          </a:bodyPr>
          <a:lstStyle/>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There are </a:t>
            </a:r>
            <a:r>
              <a:rPr lang="en-GB" sz="2800" u="sng" dirty="0">
                <a:solidFill>
                  <a:srgbClr val="FF0000"/>
                </a:solidFill>
                <a:latin typeface="Calibri" panose="020F0502020204030204" pitchFamily="34" charset="0"/>
                <a:cs typeface="Calibri" panose="020F0502020204030204" pitchFamily="34" charset="0"/>
              </a:rPr>
              <a:t>two types </a:t>
            </a:r>
            <a:r>
              <a:rPr lang="en-GB" sz="2800" dirty="0">
                <a:latin typeface="Calibri" panose="020F0502020204030204" pitchFamily="34" charset="0"/>
                <a:cs typeface="Calibri" panose="020F0502020204030204" pitchFamily="34" charset="0"/>
              </a:rPr>
              <a:t>of fats. </a:t>
            </a:r>
          </a:p>
          <a:p>
            <a:endParaRPr lang="en-GB"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p:txBody>
      </p:sp>
      <p:pic>
        <p:nvPicPr>
          <p:cNvPr id="10" name="Picture 2" descr="Image result for unsaturated fa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735269" y="4338553"/>
            <a:ext cx="3031802" cy="20227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lated image"/>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602114" y="5349944"/>
            <a:ext cx="3617982" cy="136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8173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1608954" y="2822235"/>
            <a:ext cx="2260681"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800" dirty="0">
                <a:latin typeface="Broadway" panose="04040905080B02020502" pitchFamily="82" charset="0"/>
              </a:rPr>
              <a:t>Dairy</a:t>
            </a:r>
          </a:p>
        </p:txBody>
      </p:sp>
      <p:sp>
        <p:nvSpPr>
          <p:cNvPr id="10" name="Text Box 2">
            <a:extLst>
              <a:ext uri="{FF2B5EF4-FFF2-40B4-BE49-F238E27FC236}">
                <a16:creationId xmlns="" xmlns:a16="http://schemas.microsoft.com/office/drawing/2014/main" id="{A30C2480-4981-4EA1-9C5A-5C53EF0305A4}"/>
              </a:ext>
            </a:extLst>
          </p:cNvPr>
          <p:cNvSpPr txBox="1">
            <a:spLocks noChangeArrowheads="1"/>
          </p:cNvSpPr>
          <p:nvPr/>
        </p:nvSpPr>
        <p:spPr bwMode="auto">
          <a:xfrm>
            <a:off x="7460099" y="2475349"/>
            <a:ext cx="2260681" cy="132343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dirty="0">
                <a:latin typeface="Broadway" panose="04040905080B02020502" pitchFamily="82" charset="0"/>
              </a:rPr>
              <a:t>Fruit</a:t>
            </a:r>
          </a:p>
          <a:p>
            <a:pPr algn="ctr">
              <a:spcBef>
                <a:spcPct val="50000"/>
              </a:spcBef>
            </a:pPr>
            <a:r>
              <a:rPr lang="en-US" sz="2000" dirty="0">
                <a:latin typeface="Broadway" panose="04040905080B02020502" pitchFamily="82" charset="0"/>
              </a:rPr>
              <a:t>&amp;</a:t>
            </a:r>
          </a:p>
          <a:p>
            <a:pPr algn="ctr">
              <a:spcBef>
                <a:spcPct val="50000"/>
              </a:spcBef>
            </a:pPr>
            <a:r>
              <a:rPr lang="en-US" sz="2000" dirty="0">
                <a:latin typeface="Broadway" panose="04040905080B02020502" pitchFamily="82" charset="0"/>
              </a:rPr>
              <a:t>vegetables</a:t>
            </a:r>
          </a:p>
        </p:txBody>
      </p:sp>
      <p:sp>
        <p:nvSpPr>
          <p:cNvPr id="14" name="Line 7">
            <a:extLst>
              <a:ext uri="{FF2B5EF4-FFF2-40B4-BE49-F238E27FC236}">
                <a16:creationId xmlns="" xmlns:a16="http://schemas.microsoft.com/office/drawing/2014/main" id="{43DE494C-7173-47CA-93CF-23BDCFC2DB9E}"/>
              </a:ext>
            </a:extLst>
          </p:cNvPr>
          <p:cNvSpPr>
            <a:spLocks noChangeShapeType="1"/>
          </p:cNvSpPr>
          <p:nvPr/>
        </p:nvSpPr>
        <p:spPr bwMode="auto">
          <a:xfrm flipV="1">
            <a:off x="8967935" y="1661161"/>
            <a:ext cx="549304" cy="10063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5" name="Line 7">
            <a:extLst>
              <a:ext uri="{FF2B5EF4-FFF2-40B4-BE49-F238E27FC236}">
                <a16:creationId xmlns="" xmlns:a16="http://schemas.microsoft.com/office/drawing/2014/main" id="{1CDB0CB1-3727-4F2E-B9E6-50AFD97A883B}"/>
              </a:ext>
            </a:extLst>
          </p:cNvPr>
          <p:cNvSpPr>
            <a:spLocks noChangeShapeType="1"/>
          </p:cNvSpPr>
          <p:nvPr/>
        </p:nvSpPr>
        <p:spPr bwMode="auto">
          <a:xfrm>
            <a:off x="9668642" y="3640259"/>
            <a:ext cx="914404" cy="5515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6" name="Line 7">
            <a:extLst>
              <a:ext uri="{FF2B5EF4-FFF2-40B4-BE49-F238E27FC236}">
                <a16:creationId xmlns="" xmlns:a16="http://schemas.microsoft.com/office/drawing/2014/main" id="{90A2C6F8-ADD2-4A53-9CBE-9543DB6596A4}"/>
              </a:ext>
            </a:extLst>
          </p:cNvPr>
          <p:cNvSpPr>
            <a:spLocks noChangeShapeType="1"/>
          </p:cNvSpPr>
          <p:nvPr/>
        </p:nvSpPr>
        <p:spPr bwMode="auto">
          <a:xfrm flipH="1" flipV="1">
            <a:off x="6650939" y="2330449"/>
            <a:ext cx="895117" cy="6272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7" name="Line 7">
            <a:extLst>
              <a:ext uri="{FF2B5EF4-FFF2-40B4-BE49-F238E27FC236}">
                <a16:creationId xmlns="" xmlns:a16="http://schemas.microsoft.com/office/drawing/2014/main" id="{ABC94ACD-9144-4C6F-BC26-3489170C354F}"/>
              </a:ext>
            </a:extLst>
          </p:cNvPr>
          <p:cNvSpPr>
            <a:spLocks noChangeShapeType="1"/>
          </p:cNvSpPr>
          <p:nvPr/>
        </p:nvSpPr>
        <p:spPr bwMode="auto">
          <a:xfrm flipV="1">
            <a:off x="3719803" y="1452630"/>
            <a:ext cx="149831" cy="15285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8" name="Line 7">
            <a:extLst>
              <a:ext uri="{FF2B5EF4-FFF2-40B4-BE49-F238E27FC236}">
                <a16:creationId xmlns="" xmlns:a16="http://schemas.microsoft.com/office/drawing/2014/main" id="{292E7F7A-161A-4F68-BA6D-FC00DA5257F5}"/>
              </a:ext>
            </a:extLst>
          </p:cNvPr>
          <p:cNvSpPr>
            <a:spLocks noChangeShapeType="1"/>
          </p:cNvSpPr>
          <p:nvPr/>
        </p:nvSpPr>
        <p:spPr bwMode="auto">
          <a:xfrm>
            <a:off x="3665556" y="3519800"/>
            <a:ext cx="336601" cy="67203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9" name="Line 7">
            <a:extLst>
              <a:ext uri="{FF2B5EF4-FFF2-40B4-BE49-F238E27FC236}">
                <a16:creationId xmlns="" xmlns:a16="http://schemas.microsoft.com/office/drawing/2014/main" id="{4C811EC1-AEC8-4919-936B-C73B60557801}"/>
              </a:ext>
            </a:extLst>
          </p:cNvPr>
          <p:cNvSpPr>
            <a:spLocks noChangeShapeType="1"/>
          </p:cNvSpPr>
          <p:nvPr/>
        </p:nvSpPr>
        <p:spPr bwMode="auto">
          <a:xfrm flipH="1" flipV="1">
            <a:off x="938499" y="2330448"/>
            <a:ext cx="1300164" cy="5840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extLst>
      <p:ext uri="{BB962C8B-B14F-4D97-AF65-F5344CB8AC3E}">
        <p14:creationId xmlns:p14="http://schemas.microsoft.com/office/powerpoint/2010/main" val="6955829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1608954" y="2822235"/>
            <a:ext cx="2260681"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4800" dirty="0">
                <a:latin typeface="Broadway" panose="04040905080B02020502" pitchFamily="82" charset="0"/>
              </a:rPr>
              <a:t>Dairy</a:t>
            </a:r>
          </a:p>
        </p:txBody>
      </p:sp>
      <p:sp>
        <p:nvSpPr>
          <p:cNvPr id="2" name="Rectangle 1">
            <a:extLst>
              <a:ext uri="{FF2B5EF4-FFF2-40B4-BE49-F238E27FC236}">
                <a16:creationId xmlns="" xmlns:a16="http://schemas.microsoft.com/office/drawing/2014/main" id="{FE5EB7A9-29CE-430F-93C2-2E9B5A16927A}"/>
              </a:ext>
            </a:extLst>
          </p:cNvPr>
          <p:cNvSpPr/>
          <p:nvPr/>
        </p:nvSpPr>
        <p:spPr>
          <a:xfrm>
            <a:off x="2644044" y="1083298"/>
            <a:ext cx="1806072" cy="369332"/>
          </a:xfrm>
          <a:prstGeom prst="rect">
            <a:avLst/>
          </a:prstGeom>
        </p:spPr>
        <p:txBody>
          <a:bodyPr wrap="none">
            <a:spAutoFit/>
          </a:bodyPr>
          <a:lstStyle/>
          <a:p>
            <a:r>
              <a:rPr lang="en-GB" dirty="0">
                <a:latin typeface="Calibri Light" panose="020F0302020204030204" pitchFamily="34" charset="0"/>
              </a:rPr>
              <a:t>source of calcium</a:t>
            </a:r>
            <a:endParaRPr lang="en-GB" dirty="0"/>
          </a:p>
        </p:txBody>
      </p:sp>
      <p:sp>
        <p:nvSpPr>
          <p:cNvPr id="3" name="Rectangle 2">
            <a:extLst>
              <a:ext uri="{FF2B5EF4-FFF2-40B4-BE49-F238E27FC236}">
                <a16:creationId xmlns="" xmlns:a16="http://schemas.microsoft.com/office/drawing/2014/main" id="{1B382CCD-4897-4FA4-826D-FA194987E1CF}"/>
              </a:ext>
            </a:extLst>
          </p:cNvPr>
          <p:cNvSpPr/>
          <p:nvPr/>
        </p:nvSpPr>
        <p:spPr>
          <a:xfrm>
            <a:off x="2699827" y="4191841"/>
            <a:ext cx="2339615" cy="369332"/>
          </a:xfrm>
          <a:prstGeom prst="rect">
            <a:avLst/>
          </a:prstGeom>
        </p:spPr>
        <p:txBody>
          <a:bodyPr wrap="none">
            <a:spAutoFit/>
          </a:bodyPr>
          <a:lstStyle/>
          <a:p>
            <a:r>
              <a:rPr lang="en-US" dirty="0">
                <a:latin typeface="Calibri Light" panose="020F0302020204030204" pitchFamily="34" charset="0"/>
              </a:rPr>
              <a:t>strong bones and teeth</a:t>
            </a:r>
            <a:endParaRPr lang="en-GB" dirty="0"/>
          </a:p>
        </p:txBody>
      </p:sp>
      <p:sp>
        <p:nvSpPr>
          <p:cNvPr id="4" name="Rectangle 3">
            <a:extLst>
              <a:ext uri="{FF2B5EF4-FFF2-40B4-BE49-F238E27FC236}">
                <a16:creationId xmlns="" xmlns:a16="http://schemas.microsoft.com/office/drawing/2014/main" id="{9985224E-11F5-4403-95EA-991ED227FB39}"/>
              </a:ext>
            </a:extLst>
          </p:cNvPr>
          <p:cNvSpPr/>
          <p:nvPr/>
        </p:nvSpPr>
        <p:spPr>
          <a:xfrm>
            <a:off x="121834" y="1961651"/>
            <a:ext cx="2088713" cy="369332"/>
          </a:xfrm>
          <a:prstGeom prst="rect">
            <a:avLst/>
          </a:prstGeom>
        </p:spPr>
        <p:txBody>
          <a:bodyPr wrap="none">
            <a:spAutoFit/>
          </a:bodyPr>
          <a:lstStyle/>
          <a:p>
            <a:r>
              <a:rPr lang="en-US" dirty="0">
                <a:latin typeface="Calibri Light" panose="020F0302020204030204" pitchFamily="34" charset="0"/>
              </a:rPr>
              <a:t>2 to 3 portions a day</a:t>
            </a:r>
            <a:endParaRPr lang="en-GB" dirty="0"/>
          </a:p>
        </p:txBody>
      </p:sp>
      <p:sp>
        <p:nvSpPr>
          <p:cNvPr id="10" name="Text Box 2">
            <a:extLst>
              <a:ext uri="{FF2B5EF4-FFF2-40B4-BE49-F238E27FC236}">
                <a16:creationId xmlns="" xmlns:a16="http://schemas.microsoft.com/office/drawing/2014/main" id="{A30C2480-4981-4EA1-9C5A-5C53EF0305A4}"/>
              </a:ext>
            </a:extLst>
          </p:cNvPr>
          <p:cNvSpPr txBox="1">
            <a:spLocks noChangeArrowheads="1"/>
          </p:cNvSpPr>
          <p:nvPr/>
        </p:nvSpPr>
        <p:spPr bwMode="auto">
          <a:xfrm>
            <a:off x="7460099" y="2475349"/>
            <a:ext cx="2260681" cy="132343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dirty="0">
                <a:latin typeface="Broadway" panose="04040905080B02020502" pitchFamily="82" charset="0"/>
              </a:rPr>
              <a:t>Fruit</a:t>
            </a:r>
          </a:p>
          <a:p>
            <a:pPr algn="ctr">
              <a:spcBef>
                <a:spcPct val="50000"/>
              </a:spcBef>
            </a:pPr>
            <a:r>
              <a:rPr lang="en-US" sz="2000" dirty="0">
                <a:latin typeface="Broadway" panose="04040905080B02020502" pitchFamily="82" charset="0"/>
              </a:rPr>
              <a:t>&amp;</a:t>
            </a:r>
          </a:p>
          <a:p>
            <a:pPr algn="ctr">
              <a:spcBef>
                <a:spcPct val="50000"/>
              </a:spcBef>
            </a:pPr>
            <a:r>
              <a:rPr lang="en-US" sz="2000" dirty="0">
                <a:latin typeface="Broadway" panose="04040905080B02020502" pitchFamily="82" charset="0"/>
              </a:rPr>
              <a:t>vegetables</a:t>
            </a:r>
          </a:p>
        </p:txBody>
      </p:sp>
      <p:sp>
        <p:nvSpPr>
          <p:cNvPr id="5" name="Rectangle 4">
            <a:extLst>
              <a:ext uri="{FF2B5EF4-FFF2-40B4-BE49-F238E27FC236}">
                <a16:creationId xmlns="" xmlns:a16="http://schemas.microsoft.com/office/drawing/2014/main" id="{197315DB-D2A2-4D4A-BC0D-130EA5017586}"/>
              </a:ext>
            </a:extLst>
          </p:cNvPr>
          <p:cNvSpPr/>
          <p:nvPr/>
        </p:nvSpPr>
        <p:spPr>
          <a:xfrm>
            <a:off x="8003258" y="1290100"/>
            <a:ext cx="3435043" cy="369332"/>
          </a:xfrm>
          <a:prstGeom prst="rect">
            <a:avLst/>
          </a:prstGeom>
        </p:spPr>
        <p:txBody>
          <a:bodyPr wrap="none">
            <a:spAutoFit/>
          </a:bodyPr>
          <a:lstStyle/>
          <a:p>
            <a:r>
              <a:rPr lang="en-US" dirty="0">
                <a:latin typeface="Calibri Light" panose="020F0302020204030204" pitchFamily="34" charset="0"/>
              </a:rPr>
              <a:t>contain vitamins, mineral and fiber.</a:t>
            </a:r>
            <a:endParaRPr lang="en-GB" dirty="0"/>
          </a:p>
        </p:txBody>
      </p:sp>
      <p:sp>
        <p:nvSpPr>
          <p:cNvPr id="6" name="Rectangle 5">
            <a:extLst>
              <a:ext uri="{FF2B5EF4-FFF2-40B4-BE49-F238E27FC236}">
                <a16:creationId xmlns="" xmlns:a16="http://schemas.microsoft.com/office/drawing/2014/main" id="{F7E36897-4162-466B-8982-68F974C7DD76}"/>
              </a:ext>
            </a:extLst>
          </p:cNvPr>
          <p:cNvSpPr/>
          <p:nvPr/>
        </p:nvSpPr>
        <p:spPr>
          <a:xfrm>
            <a:off x="9242587" y="4376507"/>
            <a:ext cx="2426755" cy="369332"/>
          </a:xfrm>
          <a:prstGeom prst="rect">
            <a:avLst/>
          </a:prstGeom>
        </p:spPr>
        <p:txBody>
          <a:bodyPr wrap="none">
            <a:spAutoFit/>
          </a:bodyPr>
          <a:lstStyle/>
          <a:p>
            <a:r>
              <a:rPr lang="en-US" dirty="0">
                <a:latin typeface="Calibri Light" panose="020F0302020204030204" pitchFamily="34" charset="0"/>
              </a:rPr>
              <a:t>Maintain a healthy body</a:t>
            </a:r>
            <a:endParaRPr lang="en-GB" dirty="0"/>
          </a:p>
        </p:txBody>
      </p:sp>
      <p:sp>
        <p:nvSpPr>
          <p:cNvPr id="13" name="Rectangle 12">
            <a:extLst>
              <a:ext uri="{FF2B5EF4-FFF2-40B4-BE49-F238E27FC236}">
                <a16:creationId xmlns="" xmlns:a16="http://schemas.microsoft.com/office/drawing/2014/main" id="{43DB5B2F-FE91-417A-887F-B9F86F691E0B}"/>
              </a:ext>
            </a:extLst>
          </p:cNvPr>
          <p:cNvSpPr/>
          <p:nvPr/>
        </p:nvSpPr>
        <p:spPr>
          <a:xfrm>
            <a:off x="6096000" y="1961116"/>
            <a:ext cx="895117" cy="369332"/>
          </a:xfrm>
          <a:prstGeom prst="rect">
            <a:avLst/>
          </a:prstGeom>
        </p:spPr>
        <p:txBody>
          <a:bodyPr wrap="none">
            <a:spAutoFit/>
          </a:bodyPr>
          <a:lstStyle/>
          <a:p>
            <a:r>
              <a:rPr lang="en-US" dirty="0">
                <a:latin typeface="Calibri Light" panose="020F0302020204030204" pitchFamily="34" charset="0"/>
              </a:rPr>
              <a:t>5 a day </a:t>
            </a:r>
            <a:endParaRPr lang="en-GB" dirty="0"/>
          </a:p>
        </p:txBody>
      </p:sp>
      <p:sp>
        <p:nvSpPr>
          <p:cNvPr id="14" name="Line 7">
            <a:extLst>
              <a:ext uri="{FF2B5EF4-FFF2-40B4-BE49-F238E27FC236}">
                <a16:creationId xmlns="" xmlns:a16="http://schemas.microsoft.com/office/drawing/2014/main" id="{43DE494C-7173-47CA-93CF-23BDCFC2DB9E}"/>
              </a:ext>
            </a:extLst>
          </p:cNvPr>
          <p:cNvSpPr>
            <a:spLocks noChangeShapeType="1"/>
          </p:cNvSpPr>
          <p:nvPr/>
        </p:nvSpPr>
        <p:spPr bwMode="auto">
          <a:xfrm flipV="1">
            <a:off x="8967935" y="1661161"/>
            <a:ext cx="549304" cy="100638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5" name="Line 7">
            <a:extLst>
              <a:ext uri="{FF2B5EF4-FFF2-40B4-BE49-F238E27FC236}">
                <a16:creationId xmlns="" xmlns:a16="http://schemas.microsoft.com/office/drawing/2014/main" id="{1CDB0CB1-3727-4F2E-B9E6-50AFD97A883B}"/>
              </a:ext>
            </a:extLst>
          </p:cNvPr>
          <p:cNvSpPr>
            <a:spLocks noChangeShapeType="1"/>
          </p:cNvSpPr>
          <p:nvPr/>
        </p:nvSpPr>
        <p:spPr bwMode="auto">
          <a:xfrm>
            <a:off x="9668642" y="3640259"/>
            <a:ext cx="914404" cy="5515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6" name="Line 7">
            <a:extLst>
              <a:ext uri="{FF2B5EF4-FFF2-40B4-BE49-F238E27FC236}">
                <a16:creationId xmlns="" xmlns:a16="http://schemas.microsoft.com/office/drawing/2014/main" id="{90A2C6F8-ADD2-4A53-9CBE-9543DB6596A4}"/>
              </a:ext>
            </a:extLst>
          </p:cNvPr>
          <p:cNvSpPr>
            <a:spLocks noChangeShapeType="1"/>
          </p:cNvSpPr>
          <p:nvPr/>
        </p:nvSpPr>
        <p:spPr bwMode="auto">
          <a:xfrm flipH="1" flipV="1">
            <a:off x="6650939" y="2330449"/>
            <a:ext cx="895117" cy="6272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7" name="Line 7">
            <a:extLst>
              <a:ext uri="{FF2B5EF4-FFF2-40B4-BE49-F238E27FC236}">
                <a16:creationId xmlns="" xmlns:a16="http://schemas.microsoft.com/office/drawing/2014/main" id="{ABC94ACD-9144-4C6F-BC26-3489170C354F}"/>
              </a:ext>
            </a:extLst>
          </p:cNvPr>
          <p:cNvSpPr>
            <a:spLocks noChangeShapeType="1"/>
          </p:cNvSpPr>
          <p:nvPr/>
        </p:nvSpPr>
        <p:spPr bwMode="auto">
          <a:xfrm flipV="1">
            <a:off x="3719803" y="1452630"/>
            <a:ext cx="149831" cy="15285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8" name="Line 7">
            <a:extLst>
              <a:ext uri="{FF2B5EF4-FFF2-40B4-BE49-F238E27FC236}">
                <a16:creationId xmlns="" xmlns:a16="http://schemas.microsoft.com/office/drawing/2014/main" id="{292E7F7A-161A-4F68-BA6D-FC00DA5257F5}"/>
              </a:ext>
            </a:extLst>
          </p:cNvPr>
          <p:cNvSpPr>
            <a:spLocks noChangeShapeType="1"/>
          </p:cNvSpPr>
          <p:nvPr/>
        </p:nvSpPr>
        <p:spPr bwMode="auto">
          <a:xfrm>
            <a:off x="3665556" y="3519800"/>
            <a:ext cx="336601" cy="67203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9" name="Line 7">
            <a:extLst>
              <a:ext uri="{FF2B5EF4-FFF2-40B4-BE49-F238E27FC236}">
                <a16:creationId xmlns="" xmlns:a16="http://schemas.microsoft.com/office/drawing/2014/main" id="{4C811EC1-AEC8-4919-936B-C73B60557801}"/>
              </a:ext>
            </a:extLst>
          </p:cNvPr>
          <p:cNvSpPr>
            <a:spLocks noChangeShapeType="1"/>
          </p:cNvSpPr>
          <p:nvPr/>
        </p:nvSpPr>
        <p:spPr bwMode="auto">
          <a:xfrm flipH="1" flipV="1">
            <a:off x="938499" y="2330448"/>
            <a:ext cx="1300164" cy="5840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extLst>
      <p:ext uri="{BB962C8B-B14F-4D97-AF65-F5344CB8AC3E}">
        <p14:creationId xmlns:p14="http://schemas.microsoft.com/office/powerpoint/2010/main" val="2382389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20C63D-843A-46D2-8ADA-6180131AF2BA}"/>
              </a:ext>
            </a:extLst>
          </p:cNvPr>
          <p:cNvSpPr txBox="1">
            <a:spLocks/>
          </p:cNvSpPr>
          <p:nvPr/>
        </p:nvSpPr>
        <p:spPr>
          <a:xfrm>
            <a:off x="0" y="0"/>
            <a:ext cx="10855234" cy="1049235"/>
          </a:xfrm>
          <a:prstGeom prst="rect">
            <a:avLst/>
          </a:prstGeom>
        </p:spPr>
        <p:txBody>
          <a:bodyPr>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Know your nutritional labelling </a:t>
            </a:r>
          </a:p>
        </p:txBody>
      </p:sp>
      <p:sp>
        <p:nvSpPr>
          <p:cNvPr id="7" name="AutoShape 2" descr="Image result for nutrtional label uk"/>
          <p:cNvSpPr>
            <a:spLocks noChangeAspect="1" noChangeArrowheads="1"/>
          </p:cNvSpPr>
          <p:nvPr/>
        </p:nvSpPr>
        <p:spPr bwMode="auto">
          <a:xfrm>
            <a:off x="63500" y="-13652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nutrtional label uk"/>
          <p:cNvSpPr>
            <a:spLocks noChangeAspect="1" noChangeArrowheads="1"/>
          </p:cNvSpPr>
          <p:nvPr/>
        </p:nvSpPr>
        <p:spPr bwMode="auto">
          <a:xfrm>
            <a:off x="215900" y="1587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70" y="763369"/>
            <a:ext cx="4581525" cy="3352800"/>
          </a:xfrm>
          <a:prstGeom prst="rect">
            <a:avLst/>
          </a:prstGeom>
        </p:spPr>
      </p:pic>
      <p:sp>
        <p:nvSpPr>
          <p:cNvPr id="15" name="Rectangle 14"/>
          <p:cNvSpPr/>
          <p:nvPr/>
        </p:nvSpPr>
        <p:spPr>
          <a:xfrm>
            <a:off x="1946366" y="1049236"/>
            <a:ext cx="1165134" cy="255611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pic>
        <p:nvPicPr>
          <p:cNvPr id="23" name="Picture 2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19057" y="820873"/>
            <a:ext cx="6159137" cy="5150312"/>
          </a:xfrm>
          <a:prstGeom prst="rect">
            <a:avLst/>
          </a:prstGeom>
        </p:spPr>
      </p:pic>
      <p:cxnSp>
        <p:nvCxnSpPr>
          <p:cNvPr id="17" name="Straight Arrow Connector 16"/>
          <p:cNvCxnSpPr/>
          <p:nvPr/>
        </p:nvCxnSpPr>
        <p:spPr>
          <a:xfrm flipH="1">
            <a:off x="3111503" y="2554849"/>
            <a:ext cx="2665229" cy="54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3">
            <a:extLst>
              <a:ext uri="{FF2B5EF4-FFF2-40B4-BE49-F238E27FC236}">
                <a16:creationId xmlns="" xmlns:a16="http://schemas.microsoft.com/office/drawing/2014/main" id="{8B77BDE2-47EC-4835-90B6-C695C0CF0616}"/>
              </a:ext>
            </a:extLst>
          </p:cNvPr>
          <p:cNvSpPr/>
          <p:nvPr/>
        </p:nvSpPr>
        <p:spPr>
          <a:xfrm>
            <a:off x="10345783" y="0"/>
            <a:ext cx="184621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graphicFrame>
        <p:nvGraphicFramePr>
          <p:cNvPr id="11" name="Table 10">
            <a:extLst>
              <a:ext uri="{FF2B5EF4-FFF2-40B4-BE49-F238E27FC236}">
                <a16:creationId xmlns="" xmlns:a16="http://schemas.microsoft.com/office/drawing/2014/main" id="{FC5BEEEC-2F89-40B6-8A21-1FEA868E069C}"/>
              </a:ext>
            </a:extLst>
          </p:cNvPr>
          <p:cNvGraphicFramePr>
            <a:graphicFrameLocks noGrp="1"/>
          </p:cNvGraphicFramePr>
          <p:nvPr/>
        </p:nvGraphicFramePr>
        <p:xfrm>
          <a:off x="238171" y="4170909"/>
          <a:ext cx="4684667" cy="1880107"/>
        </p:xfrm>
        <a:graphic>
          <a:graphicData uri="http://schemas.openxmlformats.org/drawingml/2006/table">
            <a:tbl>
              <a:tblPr>
                <a:tableStyleId>{5940675A-B579-460E-94D1-54222C63F5DA}</a:tableStyleId>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dirty="0">
                          <a:ln>
                            <a:noFill/>
                          </a:ln>
                          <a:solidFill>
                            <a:srgbClr val="000000"/>
                          </a:solidFill>
                          <a:effectLst/>
                        </a:rPr>
                        <a:t>Calories</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400" kern="1400" dirty="0">
                          <a:ln>
                            <a:noFill/>
                          </a:ln>
                          <a:solidFill>
                            <a:srgbClr val="000000"/>
                          </a:solidFill>
                          <a:effectLst/>
                        </a:rPr>
                        <a:t>Fats</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400" kern="1400" dirty="0">
                          <a:ln>
                            <a:noFill/>
                          </a:ln>
                          <a:solidFill>
                            <a:srgbClr val="000000"/>
                          </a:solidFill>
                          <a:effectLst/>
                        </a:rPr>
                        <a:t>Saturates</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400" kern="1400">
                          <a:ln>
                            <a:noFill/>
                          </a:ln>
                          <a:solidFill>
                            <a:srgbClr val="000000"/>
                          </a:solidFill>
                          <a:effectLst/>
                        </a:rPr>
                        <a:t>Sugars</a:t>
                      </a:r>
                      <a:endParaRPr lang="en-GB" sz="1000" kern="140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400" kern="1400">
                          <a:ln>
                            <a:noFill/>
                          </a:ln>
                          <a:solidFill>
                            <a:srgbClr val="000000"/>
                          </a:solidFill>
                          <a:effectLst/>
                        </a:rPr>
                        <a:t>Salt</a:t>
                      </a:r>
                      <a:endParaRPr lang="en-GB" sz="1000" kern="1400">
                        <a:ln>
                          <a:noFill/>
                        </a:ln>
                        <a:solidFill>
                          <a:srgbClr val="000000"/>
                        </a:solidFill>
                        <a:effectLst/>
                        <a:latin typeface="Calibri" panose="020F0502020204030204" pitchFamily="34" charset="0"/>
                      </a:endParaRPr>
                    </a:p>
                  </a:txBody>
                  <a:tcPr marL="36576" marR="36576" marT="36576" marB="36576"/>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rPr>
                        <a:t> </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000" kern="1400" dirty="0">
                          <a:ln>
                            <a:noFill/>
                          </a:ln>
                          <a:solidFill>
                            <a:srgbClr val="000000"/>
                          </a:solidFill>
                          <a:effectLst/>
                        </a:rPr>
                        <a:t> </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000" kern="1400" dirty="0">
                          <a:ln>
                            <a:noFill/>
                          </a:ln>
                          <a:solidFill>
                            <a:srgbClr val="000000"/>
                          </a:solidFill>
                          <a:effectLst/>
                        </a:rPr>
                        <a:t> </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000" kern="1400" dirty="0">
                          <a:ln>
                            <a:noFill/>
                          </a:ln>
                          <a:solidFill>
                            <a:srgbClr val="000000"/>
                          </a:solidFill>
                          <a:effectLst/>
                        </a:rPr>
                        <a:t> </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l" rtl="0">
                        <a:lnSpc>
                          <a:spcPct val="119000"/>
                        </a:lnSpc>
                        <a:spcBef>
                          <a:spcPts val="0"/>
                        </a:spcBef>
                        <a:spcAft>
                          <a:spcPts val="600"/>
                        </a:spcAft>
                      </a:pPr>
                      <a:r>
                        <a:rPr lang="en-GB" sz="1000" kern="1400" dirty="0">
                          <a:ln>
                            <a:noFill/>
                          </a:ln>
                          <a:solidFill>
                            <a:srgbClr val="000000"/>
                          </a:solidFill>
                          <a:effectLst/>
                        </a:rPr>
                        <a:t> </a:t>
                      </a:r>
                      <a:endParaRPr lang="en-GB" sz="1000" kern="1400" dirty="0">
                        <a:ln>
                          <a:noFill/>
                        </a:ln>
                        <a:solidFill>
                          <a:srgbClr val="000000"/>
                        </a:solidFill>
                        <a:effectLst/>
                        <a:latin typeface="Calibri" panose="020F0502020204030204" pitchFamily="34" charset="0"/>
                      </a:endParaRPr>
                    </a:p>
                  </a:txBody>
                  <a:tcPr marL="36576" marR="36576" marT="36576" marB="36576"/>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rPr>
                        <a:t>305 kcal</a:t>
                      </a:r>
                      <a:endParaRPr lang="en-GB" sz="11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r" rtl="0">
                        <a:lnSpc>
                          <a:spcPct val="119000"/>
                        </a:lnSpc>
                        <a:spcBef>
                          <a:spcPts val="0"/>
                        </a:spcBef>
                        <a:spcAft>
                          <a:spcPts val="600"/>
                        </a:spcAft>
                      </a:pPr>
                      <a:r>
                        <a:rPr lang="en-GB" sz="1800" kern="1400" dirty="0">
                          <a:ln>
                            <a:noFill/>
                          </a:ln>
                          <a:solidFill>
                            <a:srgbClr val="000000"/>
                          </a:solidFill>
                          <a:effectLst/>
                        </a:rPr>
                        <a:t>16.6g</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r" rtl="0">
                        <a:lnSpc>
                          <a:spcPct val="119000"/>
                        </a:lnSpc>
                        <a:spcBef>
                          <a:spcPts val="0"/>
                        </a:spcBef>
                        <a:spcAft>
                          <a:spcPts val="600"/>
                        </a:spcAft>
                      </a:pPr>
                      <a:r>
                        <a:rPr lang="en-GB" sz="1800" kern="1400" dirty="0">
                          <a:ln>
                            <a:noFill/>
                          </a:ln>
                          <a:solidFill>
                            <a:srgbClr val="000000"/>
                          </a:solidFill>
                          <a:effectLst/>
                        </a:rPr>
                        <a:t>7.5g</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r" rtl="0">
                        <a:lnSpc>
                          <a:spcPct val="119000"/>
                        </a:lnSpc>
                        <a:spcBef>
                          <a:spcPts val="0"/>
                        </a:spcBef>
                        <a:spcAft>
                          <a:spcPts val="600"/>
                        </a:spcAft>
                      </a:pPr>
                      <a:r>
                        <a:rPr lang="en-GB" sz="1800" kern="1400" dirty="0">
                          <a:ln>
                            <a:noFill/>
                          </a:ln>
                          <a:solidFill>
                            <a:srgbClr val="000000"/>
                          </a:solidFill>
                          <a:effectLst/>
                        </a:rPr>
                        <a:t>0.70g</a:t>
                      </a:r>
                      <a:endParaRPr lang="en-GB" sz="1000" kern="1400" dirty="0">
                        <a:ln>
                          <a:noFill/>
                        </a:ln>
                        <a:solidFill>
                          <a:srgbClr val="000000"/>
                        </a:solidFill>
                        <a:effectLst/>
                        <a:latin typeface="Calibri" panose="020F0502020204030204" pitchFamily="34" charset="0"/>
                      </a:endParaRPr>
                    </a:p>
                  </a:txBody>
                  <a:tcPr marL="36576" marR="36576" marT="36576" marB="36576"/>
                </a:tc>
                <a:tc>
                  <a:txBody>
                    <a:bodyPr/>
                    <a:lstStyle/>
                    <a:p>
                      <a:pPr marR="0" indent="0" algn="r" rtl="0">
                        <a:lnSpc>
                          <a:spcPct val="119000"/>
                        </a:lnSpc>
                        <a:spcBef>
                          <a:spcPts val="0"/>
                        </a:spcBef>
                        <a:spcAft>
                          <a:spcPts val="600"/>
                        </a:spcAft>
                      </a:pPr>
                      <a:r>
                        <a:rPr lang="en-GB" sz="1800" kern="1400" dirty="0">
                          <a:ln>
                            <a:noFill/>
                          </a:ln>
                          <a:solidFill>
                            <a:srgbClr val="000000"/>
                          </a:solidFill>
                          <a:effectLst/>
                        </a:rPr>
                        <a:t>0.80g</a:t>
                      </a:r>
                      <a:endParaRPr lang="en-GB" sz="1000" kern="1400" dirty="0">
                        <a:ln>
                          <a:noFill/>
                        </a:ln>
                        <a:solidFill>
                          <a:srgbClr val="000000"/>
                        </a:solidFill>
                        <a:effectLst/>
                        <a:latin typeface="Calibri" panose="020F0502020204030204" pitchFamily="34" charset="0"/>
                      </a:endParaRPr>
                    </a:p>
                  </a:txBody>
                  <a:tcPr marL="36576" marR="36576" marT="36576" marB="36576"/>
                </a:tc>
                <a:extLst>
                  <a:ext uri="{0D108BD9-81ED-4DB2-BD59-A6C34878D82A}">
                    <a16:rowId xmlns="" xmlns:a16="http://schemas.microsoft.com/office/drawing/2014/main" val="2079511262"/>
                  </a:ext>
                </a:extLst>
              </a:tr>
            </a:tbl>
          </a:graphicData>
        </a:graphic>
      </p:graphicFrame>
    </p:spTree>
    <p:extLst>
      <p:ext uri="{BB962C8B-B14F-4D97-AF65-F5344CB8AC3E}">
        <p14:creationId xmlns:p14="http://schemas.microsoft.com/office/powerpoint/2010/main" val="997655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E081147-18A6-42C1-84EF-5EA9DE1B76F4}"/>
              </a:ext>
            </a:extLst>
          </p:cNvPr>
          <p:cNvSpPr/>
          <p:nvPr/>
        </p:nvSpPr>
        <p:spPr>
          <a:xfrm>
            <a:off x="-1" y="680761"/>
            <a:ext cx="12284765" cy="4031873"/>
          </a:xfrm>
          <a:prstGeom prst="rect">
            <a:avLst/>
          </a:prstGeom>
        </p:spPr>
        <p:txBody>
          <a:bodyPr wrap="square">
            <a:spAutoFit/>
          </a:bodyPr>
          <a:lstStyle/>
          <a:p>
            <a:pPr algn="ctr"/>
            <a:r>
              <a:rPr lang="en-GB" sz="3200" dirty="0"/>
              <a:t>These four rules will help you and others stay safe from food poisoning. </a:t>
            </a:r>
          </a:p>
          <a:p>
            <a:pPr algn="ctr"/>
            <a:endParaRPr lang="en-GB" sz="3200" dirty="0"/>
          </a:p>
          <a:p>
            <a:r>
              <a:rPr lang="en-GB" sz="3200" dirty="0"/>
              <a:t>1.Cleaning</a:t>
            </a:r>
          </a:p>
          <a:p>
            <a:r>
              <a:rPr lang="en-GB" sz="3200" dirty="0"/>
              <a:t>2. Cooking </a:t>
            </a:r>
          </a:p>
          <a:p>
            <a:r>
              <a:rPr lang="en-GB" sz="3200" dirty="0"/>
              <a:t>3. Cross contamination</a:t>
            </a:r>
          </a:p>
          <a:p>
            <a:r>
              <a:rPr lang="en-GB" sz="3200" dirty="0"/>
              <a:t>4. Chilling</a:t>
            </a:r>
          </a:p>
          <a:p>
            <a:endParaRPr lang="en-GB" sz="3200" dirty="0"/>
          </a:p>
          <a:p>
            <a:endParaRPr lang="en-GB" sz="3200" dirty="0"/>
          </a:p>
        </p:txBody>
      </p:sp>
      <p:pic>
        <p:nvPicPr>
          <p:cNvPr id="5" name="Picture 4">
            <a:extLst>
              <a:ext uri="{FF2B5EF4-FFF2-40B4-BE49-F238E27FC236}">
                <a16:creationId xmlns="" xmlns:a16="http://schemas.microsoft.com/office/drawing/2014/main" id="{DAC53E40-18BE-42AD-930A-381FED8A4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734" y="1616765"/>
            <a:ext cx="6504779" cy="4890998"/>
          </a:xfrm>
          <a:prstGeom prst="rect">
            <a:avLst/>
          </a:prstGeom>
        </p:spPr>
      </p:pic>
      <p:sp>
        <p:nvSpPr>
          <p:cNvPr id="6" name="Rectangle 5">
            <a:extLst>
              <a:ext uri="{FF2B5EF4-FFF2-40B4-BE49-F238E27FC236}">
                <a16:creationId xmlns="" xmlns:a16="http://schemas.microsoft.com/office/drawing/2014/main" id="{CB4FA8E9-35D5-4CB9-83B1-26C7608CD3B7}"/>
              </a:ext>
            </a:extLst>
          </p:cNvPr>
          <p:cNvSpPr/>
          <p:nvPr/>
        </p:nvSpPr>
        <p:spPr>
          <a:xfrm>
            <a:off x="8014929" y="2133600"/>
            <a:ext cx="2835966" cy="331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White board </a:t>
            </a:r>
          </a:p>
        </p:txBody>
      </p:sp>
      <p:sp>
        <p:nvSpPr>
          <p:cNvPr id="7" name="Rectangle: Rounded Corners 6">
            <a:extLst>
              <a:ext uri="{FF2B5EF4-FFF2-40B4-BE49-F238E27FC236}">
                <a16:creationId xmlns="" xmlns:a16="http://schemas.microsoft.com/office/drawing/2014/main" id="{2487EA1F-090C-4EAC-85EB-749823684484}"/>
              </a:ext>
            </a:extLst>
          </p:cNvPr>
          <p:cNvSpPr/>
          <p:nvPr/>
        </p:nvSpPr>
        <p:spPr>
          <a:xfrm>
            <a:off x="10482942" y="0"/>
            <a:ext cx="170905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Do Now</a:t>
            </a:r>
          </a:p>
        </p:txBody>
      </p:sp>
    </p:spTree>
    <p:extLst>
      <p:ext uri="{BB962C8B-B14F-4D97-AF65-F5344CB8AC3E}">
        <p14:creationId xmlns:p14="http://schemas.microsoft.com/office/powerpoint/2010/main" val="2960706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20C63D-843A-46D2-8ADA-6180131AF2BA}"/>
              </a:ext>
            </a:extLst>
          </p:cNvPr>
          <p:cNvSpPr txBox="1">
            <a:spLocks/>
          </p:cNvSpPr>
          <p:nvPr/>
        </p:nvSpPr>
        <p:spPr>
          <a:xfrm>
            <a:off x="0" y="0"/>
            <a:ext cx="10855234" cy="1049235"/>
          </a:xfrm>
          <a:prstGeom prst="rect">
            <a:avLst/>
          </a:prstGeom>
        </p:spPr>
        <p:txBody>
          <a:bodyPr>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Know your nutritional labelling </a:t>
            </a:r>
          </a:p>
        </p:txBody>
      </p:sp>
      <p:sp>
        <p:nvSpPr>
          <p:cNvPr id="7" name="AutoShape 2" descr="Image result for nutrtional label uk"/>
          <p:cNvSpPr>
            <a:spLocks noChangeAspect="1" noChangeArrowheads="1"/>
          </p:cNvSpPr>
          <p:nvPr/>
        </p:nvSpPr>
        <p:spPr bwMode="auto">
          <a:xfrm>
            <a:off x="63500" y="-13652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nutrtional label uk"/>
          <p:cNvSpPr>
            <a:spLocks noChangeAspect="1" noChangeArrowheads="1"/>
          </p:cNvSpPr>
          <p:nvPr/>
        </p:nvSpPr>
        <p:spPr bwMode="auto">
          <a:xfrm>
            <a:off x="215900" y="15875"/>
            <a:ext cx="27432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70" y="763369"/>
            <a:ext cx="4581525" cy="3352800"/>
          </a:xfrm>
          <a:prstGeom prst="rect">
            <a:avLst/>
          </a:prstGeom>
        </p:spPr>
      </p:pic>
      <p:sp>
        <p:nvSpPr>
          <p:cNvPr id="15" name="Rectangle 14"/>
          <p:cNvSpPr/>
          <p:nvPr/>
        </p:nvSpPr>
        <p:spPr>
          <a:xfrm>
            <a:off x="1946366" y="1049236"/>
            <a:ext cx="1165134" cy="2556114"/>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pic>
        <p:nvPicPr>
          <p:cNvPr id="23" name="Picture 2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519057" y="820873"/>
            <a:ext cx="6159137" cy="5150312"/>
          </a:xfrm>
          <a:prstGeom prst="rect">
            <a:avLst/>
          </a:prstGeom>
        </p:spPr>
      </p:pic>
      <p:cxnSp>
        <p:nvCxnSpPr>
          <p:cNvPr id="17" name="Straight Arrow Connector 16"/>
          <p:cNvCxnSpPr/>
          <p:nvPr/>
        </p:nvCxnSpPr>
        <p:spPr>
          <a:xfrm flipH="1">
            <a:off x="3111503" y="2554849"/>
            <a:ext cx="2665229" cy="54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3">
            <a:extLst>
              <a:ext uri="{FF2B5EF4-FFF2-40B4-BE49-F238E27FC236}">
                <a16:creationId xmlns="" xmlns:a16="http://schemas.microsoft.com/office/drawing/2014/main" id="{8B77BDE2-47EC-4835-90B6-C695C0CF0616}"/>
              </a:ext>
            </a:extLst>
          </p:cNvPr>
          <p:cNvSpPr/>
          <p:nvPr/>
        </p:nvSpPr>
        <p:spPr>
          <a:xfrm>
            <a:off x="10345783" y="0"/>
            <a:ext cx="1846217" cy="522514"/>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plenary</a:t>
            </a:r>
          </a:p>
        </p:txBody>
      </p:sp>
      <p:graphicFrame>
        <p:nvGraphicFramePr>
          <p:cNvPr id="4" name="Table 3"/>
          <p:cNvGraphicFramePr>
            <a:graphicFrameLocks noGrp="1"/>
          </p:cNvGraphicFramePr>
          <p:nvPr/>
        </p:nvGraphicFramePr>
        <p:xfrm>
          <a:off x="238171" y="4170909"/>
          <a:ext cx="4684667" cy="1880107"/>
        </p:xfrm>
        <a:graphic>
          <a:graphicData uri="http://schemas.openxmlformats.org/drawingml/2006/table">
            <a:tbl>
              <a:tblPr/>
              <a:tblGrid>
                <a:gridCol w="962663">
                  <a:extLst>
                    <a:ext uri="{9D8B030D-6E8A-4147-A177-3AD203B41FA5}">
                      <a16:colId xmlns="" xmlns:a16="http://schemas.microsoft.com/office/drawing/2014/main" val="3051142319"/>
                    </a:ext>
                  </a:extLst>
                </a:gridCol>
                <a:gridCol w="810543">
                  <a:extLst>
                    <a:ext uri="{9D8B030D-6E8A-4147-A177-3AD203B41FA5}">
                      <a16:colId xmlns="" xmlns:a16="http://schemas.microsoft.com/office/drawing/2014/main" val="1655375682"/>
                    </a:ext>
                  </a:extLst>
                </a:gridCol>
                <a:gridCol w="1164584">
                  <a:extLst>
                    <a:ext uri="{9D8B030D-6E8A-4147-A177-3AD203B41FA5}">
                      <a16:colId xmlns="" xmlns:a16="http://schemas.microsoft.com/office/drawing/2014/main" val="2648591275"/>
                    </a:ext>
                  </a:extLst>
                </a:gridCol>
                <a:gridCol w="987368">
                  <a:extLst>
                    <a:ext uri="{9D8B030D-6E8A-4147-A177-3AD203B41FA5}">
                      <a16:colId xmlns="" xmlns:a16="http://schemas.microsoft.com/office/drawing/2014/main" val="4244518780"/>
                    </a:ext>
                  </a:extLst>
                </a:gridCol>
                <a:gridCol w="759509">
                  <a:extLst>
                    <a:ext uri="{9D8B030D-6E8A-4147-A177-3AD203B41FA5}">
                      <a16:colId xmlns="" xmlns:a16="http://schemas.microsoft.com/office/drawing/2014/main" val="31802132"/>
                    </a:ext>
                  </a:extLst>
                </a:gridCol>
              </a:tblGrid>
              <a:tr h="589606">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Calories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Fats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Saturates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Sugars</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400" kern="1400">
                          <a:ln>
                            <a:noFill/>
                          </a:ln>
                          <a:solidFill>
                            <a:srgbClr val="000000"/>
                          </a:solidFill>
                          <a:effectLst/>
                          <a:latin typeface="Calibri" panose="020F0502020204030204" pitchFamily="34" charset="0"/>
                        </a:rPr>
                        <a:t>Salt</a:t>
                      </a:r>
                      <a:endParaRPr lang="en-GB" sz="10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445735843"/>
                  </a:ext>
                </a:extLst>
              </a:tr>
              <a:tr h="589606">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573013902"/>
                  </a:ext>
                </a:extLst>
              </a:tr>
              <a:tr h="700895">
                <a:tc>
                  <a:txBody>
                    <a:bodyPr/>
                    <a:lstStyle/>
                    <a:p>
                      <a:pPr marR="0" indent="0" algn="r" rtl="0">
                        <a:lnSpc>
                          <a:spcPct val="119000"/>
                        </a:lnSpc>
                        <a:spcBef>
                          <a:spcPts val="0"/>
                        </a:spcBef>
                        <a:spcAft>
                          <a:spcPts val="600"/>
                        </a:spcAft>
                      </a:pPr>
                      <a:r>
                        <a:rPr lang="en-GB" sz="2000" kern="1400" dirty="0">
                          <a:ln>
                            <a:noFill/>
                          </a:ln>
                          <a:solidFill>
                            <a:srgbClr val="000000"/>
                          </a:solidFill>
                          <a:effectLst/>
                          <a:latin typeface="Calibri" panose="020F0502020204030204" pitchFamily="34" charset="0"/>
                        </a:rPr>
                        <a:t>305 kcal</a:t>
                      </a:r>
                      <a:endParaRPr lang="en-GB"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16.6g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7.5g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0.70g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tc>
                  <a:txBody>
                    <a:bodyPr/>
                    <a:lstStyle/>
                    <a:p>
                      <a:pPr marR="0" indent="0" algn="r" rtl="0">
                        <a:lnSpc>
                          <a:spcPct val="119000"/>
                        </a:lnSpc>
                        <a:spcBef>
                          <a:spcPts val="0"/>
                        </a:spcBef>
                        <a:spcAft>
                          <a:spcPts val="600"/>
                        </a:spcAft>
                      </a:pPr>
                      <a:r>
                        <a:rPr lang="en-GB" sz="1800" kern="1400" dirty="0">
                          <a:ln>
                            <a:noFill/>
                          </a:ln>
                          <a:solidFill>
                            <a:srgbClr val="000000"/>
                          </a:solidFill>
                          <a:effectLst/>
                          <a:latin typeface="Calibri" panose="020F0502020204030204" pitchFamily="34" charset="0"/>
                        </a:rPr>
                        <a:t>0.80g</a:t>
                      </a:r>
                      <a:endParaRPr lang="en-GB" sz="10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0C0C0C"/>
                      </a:solidFill>
                      <a:prstDash val="solid"/>
                      <a:round/>
                      <a:headEnd type="none" w="med" len="med"/>
                      <a:tailEnd type="none" w="med" len="med"/>
                    </a:lnL>
                    <a:lnR w="6350" cap="flat" cmpd="sng" algn="ctr">
                      <a:solidFill>
                        <a:srgbClr val="0C0C0C"/>
                      </a:solidFill>
                      <a:prstDash val="solid"/>
                      <a:round/>
                      <a:headEnd type="none" w="med" len="med"/>
                      <a:tailEnd type="none" w="med" len="med"/>
                    </a:lnR>
                    <a:lnT w="6350" cap="flat" cmpd="sng" algn="ctr">
                      <a:solidFill>
                        <a:srgbClr val="0C0C0C"/>
                      </a:solidFill>
                      <a:prstDash val="solid"/>
                      <a:round/>
                      <a:headEnd type="none" w="med" len="med"/>
                      <a:tailEnd type="none" w="med" len="med"/>
                    </a:lnT>
                    <a:lnB w="6350" cap="flat" cmpd="sng" algn="ctr">
                      <a:solidFill>
                        <a:srgbClr val="0C0C0C"/>
                      </a:solidFill>
                      <a:prstDash val="solid"/>
                      <a:round/>
                      <a:headEnd type="none" w="med" len="med"/>
                      <a:tailEnd type="none" w="med" len="med"/>
                    </a:lnB>
                  </a:tcPr>
                </a:tc>
                <a:extLst>
                  <a:ext uri="{0D108BD9-81ED-4DB2-BD59-A6C34878D82A}">
                    <a16:rowId xmlns="" xmlns:a16="http://schemas.microsoft.com/office/drawing/2014/main" val="2079511262"/>
                  </a:ext>
                </a:extLst>
              </a:tr>
            </a:tbl>
          </a:graphicData>
        </a:graphic>
      </p:graphicFrame>
      <p:sp>
        <p:nvSpPr>
          <p:cNvPr id="5" name="Control 1"/>
          <p:cNvSpPr>
            <a:spLocks noChangeArrowheads="1" noChangeShapeType="1"/>
          </p:cNvSpPr>
          <p:nvPr/>
        </p:nvSpPr>
        <p:spPr bwMode="auto">
          <a:xfrm>
            <a:off x="4922838" y="12387263"/>
            <a:ext cx="3330575" cy="1052512"/>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10" name="Rectangle 9"/>
          <p:cNvSpPr/>
          <p:nvPr/>
        </p:nvSpPr>
        <p:spPr>
          <a:xfrm>
            <a:off x="1183341" y="4765637"/>
            <a:ext cx="805287" cy="5855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988628" y="4765636"/>
            <a:ext cx="1173138" cy="585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161767" y="4765635"/>
            <a:ext cx="969170" cy="5855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130937" y="4765635"/>
            <a:ext cx="781286" cy="5855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2634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a:t>Year 9 Food Technology</a:t>
            </a:r>
            <a:br>
              <a:rPr lang="en-GB" sz="4800" dirty="0"/>
            </a:br>
            <a:r>
              <a:rPr lang="en-GB" sz="4800" dirty="0"/>
              <a:t>Miss Giddings </a:t>
            </a:r>
          </a:p>
        </p:txBody>
      </p:sp>
      <p:sp>
        <p:nvSpPr>
          <p:cNvPr id="4" name="TextBox 3"/>
          <p:cNvSpPr txBox="1"/>
          <p:nvPr/>
        </p:nvSpPr>
        <p:spPr>
          <a:xfrm>
            <a:off x="2282621" y="3589020"/>
            <a:ext cx="1989647" cy="523220"/>
          </a:xfrm>
          <a:prstGeom prst="rect">
            <a:avLst/>
          </a:prstGeom>
          <a:noFill/>
        </p:spPr>
        <p:txBody>
          <a:bodyPr wrap="none" rtlCol="0">
            <a:spAutoFit/>
          </a:bodyPr>
          <a:lstStyle/>
          <a:p>
            <a:r>
              <a:rPr lang="en-GB" sz="2800" dirty="0"/>
              <a:t>Lesson eight</a:t>
            </a:r>
          </a:p>
        </p:txBody>
      </p:sp>
    </p:spTree>
    <p:extLst>
      <p:ext uri="{BB962C8B-B14F-4D97-AF65-F5344CB8AC3E}">
        <p14:creationId xmlns:p14="http://schemas.microsoft.com/office/powerpoint/2010/main" val="1474296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eatwell guid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904991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Todays learning objectives </a:t>
            </a:r>
          </a:p>
        </p:txBody>
      </p:sp>
      <p:graphicFrame>
        <p:nvGraphicFramePr>
          <p:cNvPr id="4" name="Table 3"/>
          <p:cNvGraphicFramePr>
            <a:graphicFrameLocks noGrp="1"/>
          </p:cNvGraphicFramePr>
          <p:nvPr/>
        </p:nvGraphicFramePr>
        <p:xfrm>
          <a:off x="1231505" y="1883726"/>
          <a:ext cx="9728990" cy="2940943"/>
        </p:xfrm>
        <a:graphic>
          <a:graphicData uri="http://schemas.openxmlformats.org/drawingml/2006/table">
            <a:tbl>
              <a:tblPr/>
              <a:tblGrid>
                <a:gridCol w="8481770">
                  <a:extLst>
                    <a:ext uri="{9D8B030D-6E8A-4147-A177-3AD203B41FA5}">
                      <a16:colId xmlns="" xmlns:a16="http://schemas.microsoft.com/office/drawing/2014/main" val="20001"/>
                    </a:ext>
                  </a:extLst>
                </a:gridCol>
                <a:gridCol w="1247220">
                  <a:extLst>
                    <a:ext uri="{9D8B030D-6E8A-4147-A177-3AD203B41FA5}">
                      <a16:colId xmlns="" xmlns:a16="http://schemas.microsoft.com/office/drawing/2014/main" val="2672052342"/>
                    </a:ext>
                  </a:extLst>
                </a:gridCol>
              </a:tblGrid>
              <a:tr h="457200">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GB" sz="1800" b="1" dirty="0">
                          <a:effectLst/>
                          <a:latin typeface="+mn-lt"/>
                          <a:ea typeface="Calibri" panose="020F0502020204030204" pitchFamily="34" charset="0"/>
                          <a:cs typeface="Times New Roman" panose="02020603050405020304" pitchFamily="18" charset="0"/>
                        </a:rPr>
                        <a:t>Success Criteria:</a:t>
                      </a:r>
                      <a:endParaRPr lang="en-GB" sz="1600" b="1" dirty="0">
                        <a:effectLst/>
                        <a:latin typeface="+mn-lt"/>
                        <a:ea typeface="Calibri" panose="020F0502020204030204" pitchFamily="34" charset="0"/>
                        <a:cs typeface="Times New Roman" panose="02020603050405020304" pitchFamily="18" charset="0"/>
                      </a:endParaRPr>
                    </a:p>
                    <a:p>
                      <a:pPr marR="0" indent="0" algn="l" rtl="0">
                        <a:lnSpc>
                          <a:spcPct val="115000"/>
                        </a:lnSpc>
                        <a:spcBef>
                          <a:spcPts val="0"/>
                        </a:spcBef>
                        <a:spcAft>
                          <a:spcPts val="600"/>
                        </a:spcAft>
                      </a:pPr>
                      <a:r>
                        <a:rPr lang="en-US" sz="1800" b="0" kern="1200" dirty="0">
                          <a:ln>
                            <a:noFill/>
                          </a:ln>
                          <a:solidFill>
                            <a:srgbClr val="000000"/>
                          </a:solidFill>
                          <a:effectLst/>
                          <a:latin typeface="Calibri" panose="020F0502020204030204" pitchFamily="34" charset="0"/>
                        </a:rPr>
                        <a:t>Understanding the Eat well Guide </a:t>
                      </a: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tc>
                  <a:txBody>
                    <a:bodyPr/>
                    <a:lstStyle/>
                    <a:p>
                      <a:pPr marL="0" marR="0" lvl="0" indent="0" algn="ctr" defTabSz="914400" rtl="0" eaLnBrk="1" fontAlgn="auto" latinLnBrk="0" hangingPunct="1">
                        <a:lnSpc>
                          <a:spcPct val="119000"/>
                        </a:lnSpc>
                        <a:spcBef>
                          <a:spcPts val="0"/>
                        </a:spcBef>
                        <a:spcAft>
                          <a:spcPts val="600"/>
                        </a:spcAft>
                        <a:buClrTx/>
                        <a:buSzTx/>
                        <a:buFontTx/>
                        <a:buNone/>
                        <a:tabLst/>
                        <a:defRPr/>
                      </a:pPr>
                      <a:r>
                        <a:rPr lang="en-GB" sz="1400" b="1" dirty="0">
                          <a:effectLst/>
                          <a:latin typeface="+mn-lt"/>
                          <a:ea typeface="Calibri" panose="020F0502020204030204" pitchFamily="34" charset="0"/>
                          <a:cs typeface="Times New Roman" panose="02020603050405020304" pitchFamily="18" charset="0"/>
                        </a:rPr>
                        <a:t>Achieved</a:t>
                      </a:r>
                      <a:r>
                        <a:rPr lang="en-GB" sz="1400" b="1" baseline="0" dirty="0">
                          <a:effectLst/>
                          <a:latin typeface="+mn-lt"/>
                          <a:ea typeface="Calibri" panose="020F0502020204030204" pitchFamily="34" charset="0"/>
                          <a:cs typeface="Times New Roman" panose="02020603050405020304" pitchFamily="18" charset="0"/>
                        </a:rPr>
                        <a:t> </a:t>
                      </a:r>
                      <a:endParaRPr lang="en-GB" sz="1400" b="1" dirty="0">
                        <a:effectLst/>
                        <a:latin typeface="+mn-lt"/>
                        <a:ea typeface="Calibri" panose="020F0502020204030204" pitchFamily="34" charset="0"/>
                        <a:cs typeface="Times New Roman" panose="02020603050405020304" pitchFamily="18"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3CC"/>
                    </a:solidFill>
                  </a:tcPr>
                </a:tc>
                <a:extLst>
                  <a:ext uri="{0D108BD9-81ED-4DB2-BD59-A6C34878D82A}">
                    <a16:rowId xmlns="" xmlns:a16="http://schemas.microsoft.com/office/drawing/2014/main" val="10001"/>
                  </a:ext>
                </a:extLst>
              </a:tr>
              <a:tr h="391886">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Good</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2000" kern="1200" dirty="0">
                          <a:ln>
                            <a:noFill/>
                          </a:ln>
                          <a:solidFill>
                            <a:srgbClr val="000000"/>
                          </a:solidFill>
                          <a:effectLst/>
                          <a:latin typeface="Calibri" panose="020F0502020204030204" pitchFamily="34" charset="0"/>
                        </a:rPr>
                        <a:t>Will</a:t>
                      </a:r>
                      <a:r>
                        <a:rPr lang="en-US" sz="2000" kern="1200" baseline="0" dirty="0">
                          <a:ln>
                            <a:noFill/>
                          </a:ln>
                          <a:solidFill>
                            <a:srgbClr val="000000"/>
                          </a:solidFill>
                          <a:effectLst/>
                          <a:latin typeface="Calibri" panose="020F0502020204030204" pitchFamily="34" charset="0"/>
                        </a:rPr>
                        <a:t> be able to </a:t>
                      </a:r>
                      <a:r>
                        <a:rPr lang="en-US" sz="2000" kern="1200" baseline="0" dirty="0" err="1">
                          <a:ln>
                            <a:noFill/>
                          </a:ln>
                          <a:solidFill>
                            <a:srgbClr val="000000"/>
                          </a:solidFill>
                          <a:effectLst/>
                          <a:latin typeface="Calibri" panose="020F0502020204030204" pitchFamily="34" charset="0"/>
                        </a:rPr>
                        <a:t>recongnise</a:t>
                      </a:r>
                      <a:r>
                        <a:rPr lang="en-US" sz="2000" kern="1200" baseline="0" dirty="0">
                          <a:ln>
                            <a:noFill/>
                          </a:ln>
                          <a:solidFill>
                            <a:srgbClr val="000000"/>
                          </a:solidFill>
                          <a:effectLst/>
                          <a:latin typeface="Calibri" panose="020F0502020204030204" pitchFamily="34" charset="0"/>
                        </a:rPr>
                        <a:t> the main food groups for healthy eating. </a:t>
                      </a:r>
                      <a:endParaRPr lang="en-US" sz="200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EBF7"/>
                    </a:solidFill>
                  </a:tcPr>
                </a:tc>
                <a:extLst>
                  <a:ext uri="{0D108BD9-81ED-4DB2-BD59-A6C34878D82A}">
                    <a16:rowId xmlns="" xmlns:a16="http://schemas.microsoft.com/office/drawing/2014/main" val="10002"/>
                  </a:ext>
                </a:extLst>
              </a:tr>
              <a:tr h="440871">
                <a:tc>
                  <a:txBody>
                    <a:bodyPr/>
                    <a:lstStyle/>
                    <a:p>
                      <a:pPr marR="0" indent="0" algn="l" rtl="0">
                        <a:lnSpc>
                          <a:spcPct val="115000"/>
                        </a:lnSpc>
                        <a:spcBef>
                          <a:spcPts val="0"/>
                        </a:spcBef>
                        <a:spcAft>
                          <a:spcPts val="600"/>
                        </a:spcAft>
                      </a:pPr>
                      <a:r>
                        <a:rPr lang="en-US" sz="2000" b="1" kern="1200" dirty="0">
                          <a:ln>
                            <a:noFill/>
                          </a:ln>
                          <a:solidFill>
                            <a:srgbClr val="000000"/>
                          </a:solidFill>
                          <a:effectLst/>
                          <a:latin typeface="Calibri" panose="020F0502020204030204" pitchFamily="34" charset="0"/>
                        </a:rPr>
                        <a:t>Outstanding</a:t>
                      </a:r>
                    </a:p>
                    <a:p>
                      <a:pPr marR="0" indent="0" algn="l" rtl="0">
                        <a:lnSpc>
                          <a:spcPct val="115000"/>
                        </a:lnSpc>
                        <a:spcBef>
                          <a:spcPts val="0"/>
                        </a:spcBef>
                        <a:spcAft>
                          <a:spcPts val="600"/>
                        </a:spcAft>
                      </a:pPr>
                      <a:r>
                        <a:rPr lang="en-US" sz="2000" b="0" kern="1200" dirty="0">
                          <a:ln>
                            <a:noFill/>
                          </a:ln>
                          <a:solidFill>
                            <a:srgbClr val="000000"/>
                          </a:solidFill>
                          <a:effectLst/>
                          <a:latin typeface="Calibri" panose="020F0502020204030204" pitchFamily="34" charset="0"/>
                        </a:rPr>
                        <a:t>Will</a:t>
                      </a:r>
                      <a:r>
                        <a:rPr lang="en-US" sz="2000" b="0" kern="1200" baseline="0" dirty="0">
                          <a:ln>
                            <a:noFill/>
                          </a:ln>
                          <a:solidFill>
                            <a:srgbClr val="000000"/>
                          </a:solidFill>
                          <a:effectLst/>
                          <a:latin typeface="Calibri" panose="020F0502020204030204" pitchFamily="34" charset="0"/>
                        </a:rPr>
                        <a:t> be able to identify the functions of these groups within the body. </a:t>
                      </a:r>
                      <a:endParaRPr lang="en-US" sz="2000" b="0" kern="12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R="0" indent="0" algn="l" rtl="0">
                        <a:lnSpc>
                          <a:spcPct val="119000"/>
                        </a:lnSpc>
                        <a:spcBef>
                          <a:spcPts val="0"/>
                        </a:spcBef>
                        <a:spcAft>
                          <a:spcPts val="600"/>
                        </a:spcAft>
                      </a:pPr>
                      <a:endParaRPr lang="en-GB" sz="1400" kern="1400" dirty="0">
                        <a:ln>
                          <a:noFill/>
                        </a:ln>
                        <a:solidFill>
                          <a:srgbClr val="000000"/>
                        </a:solidFill>
                        <a:effectLst/>
                        <a:latin typeface="Calibri" panose="020F0502020204030204" pitchFamily="34" charset="0"/>
                      </a:endParaRPr>
                    </a:p>
                  </a:txBody>
                  <a:tcPr marL="51435" marR="5143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3"/>
                  </a:ext>
                </a:extLst>
              </a:tr>
              <a:tr h="710442">
                <a:tc>
                  <a:txBody>
                    <a:bodyPr/>
                    <a:lstStyle/>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SMSC Focus:</a:t>
                      </a:r>
                    </a:p>
                    <a:p>
                      <a:pPr>
                        <a:lnSpc>
                          <a:spcPct val="115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Healthy Food Choices </a:t>
                      </a: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15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41" marR="89541" marT="165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 xmlns:a16="http://schemas.microsoft.com/office/drawing/2014/main" val="10004"/>
                  </a:ext>
                </a:extLst>
              </a:tr>
            </a:tbl>
          </a:graphicData>
        </a:graphic>
      </p:graphicFrame>
      <p:sp>
        <p:nvSpPr>
          <p:cNvPr id="5" name="Title 1">
            <a:extLst>
              <a:ext uri="{FF2B5EF4-FFF2-40B4-BE49-F238E27FC236}">
                <a16:creationId xmlns="" xmlns:a16="http://schemas.microsoft.com/office/drawing/2014/main" id="{0E8CA293-9CDB-4FE5-B412-043388F9878D}"/>
              </a:ext>
            </a:extLst>
          </p:cNvPr>
          <p:cNvSpPr txBox="1">
            <a:spLocks/>
          </p:cNvSpPr>
          <p:nvPr/>
        </p:nvSpPr>
        <p:spPr>
          <a:xfrm>
            <a:off x="547058" y="834491"/>
            <a:ext cx="9602788" cy="10493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GB" sz="4800" dirty="0">
                <a:latin typeface="Calibri" panose="020F0502020204030204" pitchFamily="34" charset="0"/>
              </a:rPr>
              <a:t>Title: Vitamins &amp; Minerals</a:t>
            </a:r>
          </a:p>
        </p:txBody>
      </p:sp>
    </p:spTree>
    <p:extLst>
      <p:ext uri="{BB962C8B-B14F-4D97-AF65-F5344CB8AC3E}">
        <p14:creationId xmlns:p14="http://schemas.microsoft.com/office/powerpoint/2010/main" val="32251230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6208755-42D1-41A6-A372-AF1AD0ACC30C}"/>
              </a:ext>
            </a:extLst>
          </p:cNvPr>
          <p:cNvSpPr/>
          <p:nvPr/>
        </p:nvSpPr>
        <p:spPr>
          <a:xfrm>
            <a:off x="5072583" y="4662610"/>
            <a:ext cx="2882071" cy="369332"/>
          </a:xfrm>
          <a:prstGeom prst="rect">
            <a:avLst/>
          </a:prstGeom>
        </p:spPr>
        <p:txBody>
          <a:bodyPr wrap="none">
            <a:spAutoFit/>
          </a:bodyPr>
          <a:lstStyle/>
          <a:p>
            <a:r>
              <a:rPr lang="en-GB" dirty="0">
                <a:hlinkClick r:id="rId2"/>
              </a:rPr>
              <a:t>https://youtu.be/ISZLTJH5lYg</a:t>
            </a:r>
            <a:endParaRPr lang="en-GB" dirty="0"/>
          </a:p>
        </p:txBody>
      </p:sp>
      <p:pic>
        <p:nvPicPr>
          <p:cNvPr id="3" name="Picture 2">
            <a:hlinkClick r:id="rId2"/>
            <a:extLst>
              <a:ext uri="{FF2B5EF4-FFF2-40B4-BE49-F238E27FC236}">
                <a16:creationId xmlns="" xmlns:a16="http://schemas.microsoft.com/office/drawing/2014/main" id="{A32A282A-3BA2-495F-A30D-5153A9C7551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187788" y="2125404"/>
            <a:ext cx="3816424" cy="2232248"/>
          </a:xfrm>
          <a:prstGeom prst="rect">
            <a:avLst/>
          </a:prstGeom>
        </p:spPr>
      </p:pic>
      <p:sp>
        <p:nvSpPr>
          <p:cNvPr id="4" name="Title 1">
            <a:extLst>
              <a:ext uri="{FF2B5EF4-FFF2-40B4-BE49-F238E27FC236}">
                <a16:creationId xmlns="" xmlns:a16="http://schemas.microsoft.com/office/drawing/2014/main" id="{B62B60E3-6FC5-4D47-AAC1-4E796F97271B}"/>
              </a:ext>
            </a:extLst>
          </p:cNvPr>
          <p:cNvSpPr txBox="1">
            <a:spLocks/>
          </p:cNvSpPr>
          <p:nvPr/>
        </p:nvSpPr>
        <p:spPr>
          <a:xfrm>
            <a:off x="0" y="0"/>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t>Vitamins &amp; Minerals </a:t>
            </a:r>
          </a:p>
        </p:txBody>
      </p:sp>
      <p:sp>
        <p:nvSpPr>
          <p:cNvPr id="5" name="Title 1">
            <a:extLst>
              <a:ext uri="{FF2B5EF4-FFF2-40B4-BE49-F238E27FC236}">
                <a16:creationId xmlns="" xmlns:a16="http://schemas.microsoft.com/office/drawing/2014/main" id="{95A4BBBD-ED80-4E22-ADA0-CEE99C005598}"/>
              </a:ext>
            </a:extLst>
          </p:cNvPr>
          <p:cNvSpPr txBox="1">
            <a:spLocks/>
          </p:cNvSpPr>
          <p:nvPr/>
        </p:nvSpPr>
        <p:spPr>
          <a:xfrm>
            <a:off x="4353339" y="1451114"/>
            <a:ext cx="9603275" cy="1049235"/>
          </a:xfrm>
          <a:prstGeom prst="rect">
            <a:avLst/>
          </a:prstGeom>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4800" dirty="0">
                <a:solidFill>
                  <a:srgbClr val="FF0000"/>
                </a:solidFill>
              </a:rPr>
              <a:t>Watch !!!!</a:t>
            </a:r>
          </a:p>
        </p:txBody>
      </p:sp>
    </p:spTree>
    <p:extLst>
      <p:ext uri="{BB962C8B-B14F-4D97-AF65-F5344CB8AC3E}">
        <p14:creationId xmlns:p14="http://schemas.microsoft.com/office/powerpoint/2010/main" val="9822190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91439" y="1336146"/>
            <a:ext cx="6635931"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2400" dirty="0"/>
              <a:t>Micro – Small.</a:t>
            </a:r>
          </a:p>
          <a:p>
            <a:pPr>
              <a:spcBef>
                <a:spcPct val="50000"/>
              </a:spcBef>
              <a:buNone/>
            </a:pPr>
            <a:r>
              <a:rPr lang="en-US" altLang="en-US" sz="2400" dirty="0"/>
              <a:t>Micro nutrients are needed in </a:t>
            </a:r>
            <a:r>
              <a:rPr lang="en-US" altLang="en-US" sz="2400" b="1" u="sng" dirty="0">
                <a:solidFill>
                  <a:srgbClr val="FF0000"/>
                </a:solidFill>
              </a:rPr>
              <a:t>small amounts. </a:t>
            </a:r>
            <a:endParaRPr lang="en-US" altLang="en-US" sz="2400" dirty="0"/>
          </a:p>
          <a:p>
            <a:pPr>
              <a:spcBef>
                <a:spcPct val="50000"/>
              </a:spcBef>
              <a:buFontTx/>
              <a:buNone/>
            </a:pPr>
            <a:r>
              <a:rPr lang="en-US" altLang="en-US" sz="2400" dirty="0"/>
              <a:t>There are </a:t>
            </a:r>
            <a:r>
              <a:rPr lang="en-US" altLang="en-US" sz="2400" b="1" u="sng" dirty="0">
                <a:solidFill>
                  <a:srgbClr val="FF0000"/>
                </a:solidFill>
              </a:rPr>
              <a:t>three types </a:t>
            </a:r>
            <a:r>
              <a:rPr lang="en-US" altLang="en-US" sz="2400" dirty="0"/>
              <a:t>of Micro nutrient. </a:t>
            </a:r>
          </a:p>
          <a:p>
            <a:pPr>
              <a:spcBef>
                <a:spcPct val="50000"/>
              </a:spcBef>
              <a:buFontTx/>
              <a:buNone/>
            </a:pPr>
            <a:r>
              <a:rPr lang="en-US" altLang="en-US" sz="2400" b="1" u="sng" dirty="0"/>
              <a:t>Water Soluble Vitamins</a:t>
            </a:r>
          </a:p>
          <a:p>
            <a:pPr>
              <a:spcBef>
                <a:spcPct val="50000"/>
              </a:spcBef>
              <a:buFontTx/>
              <a:buNone/>
            </a:pPr>
            <a:r>
              <a:rPr lang="en-US" altLang="en-US" sz="2400" b="1" u="sng" dirty="0"/>
              <a:t>Fat Soluble Vitamins</a:t>
            </a:r>
          </a:p>
          <a:p>
            <a:pPr>
              <a:spcBef>
                <a:spcPct val="50000"/>
              </a:spcBef>
              <a:buFontTx/>
              <a:buNone/>
            </a:pPr>
            <a:r>
              <a:rPr lang="en-US" altLang="en-US" sz="2400" b="1" u="sng" dirty="0"/>
              <a:t>Minerals</a:t>
            </a:r>
          </a:p>
          <a:p>
            <a:pPr>
              <a:spcBef>
                <a:spcPct val="50000"/>
              </a:spcBef>
              <a:buFontTx/>
              <a:buNone/>
            </a:pPr>
            <a:endParaRPr lang="en-US" altLang="en-US" sz="2400" dirty="0"/>
          </a:p>
          <a:p>
            <a:pPr>
              <a:spcBef>
                <a:spcPct val="50000"/>
              </a:spcBef>
              <a:buFontTx/>
              <a:buNone/>
            </a:pPr>
            <a:endParaRPr lang="en-US" altLang="en-US" sz="2400" dirty="0"/>
          </a:p>
        </p:txBody>
      </p:sp>
      <p:pic>
        <p:nvPicPr>
          <p:cNvPr id="8196" name="Picture 7" descr="Snapshot 2011-10-17 18-5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562" y="209549"/>
            <a:ext cx="791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29562" y="209549"/>
            <a:ext cx="3134457" cy="914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TextBox 2"/>
          <p:cNvSpPr txBox="1"/>
          <p:nvPr/>
        </p:nvSpPr>
        <p:spPr>
          <a:xfrm>
            <a:off x="4663439" y="158917"/>
            <a:ext cx="2202847" cy="1015663"/>
          </a:xfrm>
          <a:prstGeom prst="rect">
            <a:avLst/>
          </a:prstGeom>
          <a:noFill/>
        </p:spPr>
        <p:txBody>
          <a:bodyPr wrap="none" rtlCol="0">
            <a:spAutoFit/>
          </a:bodyPr>
          <a:lstStyle/>
          <a:p>
            <a:r>
              <a:rPr lang="en-GB" sz="6000" dirty="0">
                <a:latin typeface="Adobe Gothic Std B" panose="020B0800000000000000" pitchFamily="34" charset="-128"/>
                <a:ea typeface="Adobe Gothic Std B" panose="020B0800000000000000" pitchFamily="34" charset="-128"/>
              </a:rPr>
              <a:t>Micro</a:t>
            </a:r>
          </a:p>
        </p:txBody>
      </p:sp>
      <p:graphicFrame>
        <p:nvGraphicFramePr>
          <p:cNvPr id="13" name="Table 12"/>
          <p:cNvGraphicFramePr>
            <a:graphicFrameLocks noGrp="1"/>
          </p:cNvGraphicFramePr>
          <p:nvPr>
            <p:extLst/>
          </p:nvPr>
        </p:nvGraphicFramePr>
        <p:xfrm>
          <a:off x="7885612" y="1471790"/>
          <a:ext cx="3024336" cy="2123440"/>
        </p:xfrm>
        <a:graphic>
          <a:graphicData uri="http://schemas.openxmlformats.org/drawingml/2006/table">
            <a:tbl>
              <a:tblPr firstRow="1" bandRow="1">
                <a:tableStyleId>{9DCAF9ED-07DC-4A11-8D7F-57B35C25682E}</a:tableStyleId>
              </a:tblPr>
              <a:tblGrid>
                <a:gridCol w="1512168">
                  <a:extLst>
                    <a:ext uri="{9D8B030D-6E8A-4147-A177-3AD203B41FA5}">
                      <a16:colId xmlns="" xmlns:a16="http://schemas.microsoft.com/office/drawing/2014/main" val="20000"/>
                    </a:ext>
                  </a:extLst>
                </a:gridCol>
                <a:gridCol w="1512168">
                  <a:extLst>
                    <a:ext uri="{9D8B030D-6E8A-4147-A177-3AD203B41FA5}">
                      <a16:colId xmlns="" xmlns:a16="http://schemas.microsoft.com/office/drawing/2014/main" val="20001"/>
                    </a:ext>
                  </a:extLst>
                </a:gridCol>
              </a:tblGrid>
              <a:tr h="370840">
                <a:tc>
                  <a:txBody>
                    <a:bodyPr/>
                    <a:lstStyle/>
                    <a:p>
                      <a:r>
                        <a:rPr lang="en-US" dirty="0"/>
                        <a:t>Water Soluble</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Fat</a:t>
                      </a:r>
                      <a:br>
                        <a:rPr lang="en-US" dirty="0"/>
                      </a:br>
                      <a:r>
                        <a:rPr lang="en-US" dirty="0"/>
                        <a:t>Soluble</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r>
                        <a:rPr lang="en-US" dirty="0"/>
                        <a:t>C</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r>
                        <a:rPr lang="en-US" dirty="0"/>
                        <a:t>B group</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K</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graphicFrame>
        <p:nvGraphicFramePr>
          <p:cNvPr id="14" name="Table 13"/>
          <p:cNvGraphicFramePr>
            <a:graphicFrameLocks noGrp="1"/>
          </p:cNvGraphicFramePr>
          <p:nvPr>
            <p:extLst/>
          </p:nvPr>
        </p:nvGraphicFramePr>
        <p:xfrm>
          <a:off x="7956844" y="3943071"/>
          <a:ext cx="2881872" cy="1854200"/>
        </p:xfrm>
        <a:graphic>
          <a:graphicData uri="http://schemas.openxmlformats.org/drawingml/2006/table">
            <a:tbl>
              <a:tblPr firstRow="1" bandRow="1">
                <a:tableStyleId>{9DCAF9ED-07DC-4A11-8D7F-57B35C25682E}</a:tableStyleId>
              </a:tblPr>
              <a:tblGrid>
                <a:gridCol w="2881872">
                  <a:extLst>
                    <a:ext uri="{9D8B030D-6E8A-4147-A177-3AD203B41FA5}">
                      <a16:colId xmlns="" xmlns:a16="http://schemas.microsoft.com/office/drawing/2014/main" val="20000"/>
                    </a:ext>
                  </a:extLst>
                </a:gridCol>
              </a:tblGrid>
              <a:tr h="370840">
                <a:tc>
                  <a:txBody>
                    <a:bodyPr/>
                    <a:lstStyle/>
                    <a:p>
                      <a:r>
                        <a:rPr lang="en-US" dirty="0"/>
                        <a:t>Minerals</a:t>
                      </a:r>
                      <a:endParaRPr lang="en-US"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r>
                        <a:rPr lang="en-US" dirty="0">
                          <a:latin typeface="Calibri" panose="020F0502020204030204" pitchFamily="34" charset="0"/>
                          <a:cs typeface="Calibri" panose="020F0502020204030204" pitchFamily="34" charset="0"/>
                        </a:rPr>
                        <a:t>Calcium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r>
                        <a:rPr lang="en-US" dirty="0">
                          <a:latin typeface="Calibri" panose="020F0502020204030204" pitchFamily="34" charset="0"/>
                          <a:cs typeface="Calibri" panose="020F0502020204030204" pitchFamily="34" charset="0"/>
                        </a:rPr>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r>
                        <a:rPr lang="en-US" dirty="0">
                          <a:latin typeface="Calibri" panose="020F0502020204030204" pitchFamily="34" charset="0"/>
                          <a:cs typeface="Calibri" panose="020F0502020204030204" pitchFamily="34" charset="0"/>
                        </a:rPr>
                        <a:t>Sodium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r>
                        <a:rPr lang="en-US" dirty="0">
                          <a:latin typeface="Calibri" panose="020F0502020204030204" pitchFamily="34" charset="0"/>
                          <a:cs typeface="Calibri" panose="020F0502020204030204" pitchFamily="34" charset="0"/>
                        </a:rPr>
                        <a:t>Phosphorus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56156737"/>
                  </a:ext>
                </a:extLst>
              </a:tr>
            </a:tbl>
          </a:graphicData>
        </a:graphic>
      </p:graphicFrame>
    </p:spTree>
    <p:extLst>
      <p:ext uri="{BB962C8B-B14F-4D97-AF65-F5344CB8AC3E}">
        <p14:creationId xmlns:p14="http://schemas.microsoft.com/office/powerpoint/2010/main" val="41479023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Snapshot 2011-10-17 18-5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562" y="209549"/>
            <a:ext cx="791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929562" y="209549"/>
            <a:ext cx="3134457" cy="914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TextBox 2"/>
          <p:cNvSpPr txBox="1"/>
          <p:nvPr/>
        </p:nvSpPr>
        <p:spPr>
          <a:xfrm>
            <a:off x="4663439" y="158917"/>
            <a:ext cx="2202847" cy="1015663"/>
          </a:xfrm>
          <a:prstGeom prst="rect">
            <a:avLst/>
          </a:prstGeom>
          <a:noFill/>
        </p:spPr>
        <p:txBody>
          <a:bodyPr wrap="none" rtlCol="0">
            <a:spAutoFit/>
          </a:bodyPr>
          <a:lstStyle/>
          <a:p>
            <a:r>
              <a:rPr lang="en-GB" sz="6000" dirty="0">
                <a:latin typeface="Adobe Gothic Std B" panose="020B0800000000000000" pitchFamily="34" charset="-128"/>
                <a:ea typeface="Adobe Gothic Std B" panose="020B0800000000000000" pitchFamily="34" charset="-128"/>
              </a:rPr>
              <a:t>Micro</a:t>
            </a:r>
          </a:p>
        </p:txBody>
      </p:sp>
      <p:sp>
        <p:nvSpPr>
          <p:cNvPr id="4" name="Text Box 5"/>
          <p:cNvSpPr txBox="1">
            <a:spLocks noChangeArrowheads="1"/>
          </p:cNvSpPr>
          <p:nvPr/>
        </p:nvSpPr>
        <p:spPr bwMode="auto">
          <a:xfrm>
            <a:off x="248193" y="1323083"/>
            <a:ext cx="1210056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2400" dirty="0"/>
              <a:t>Your task is to research Vitamins and Minerals and fill out the worksheet provided. </a:t>
            </a:r>
          </a:p>
          <a:p>
            <a:pPr>
              <a:spcBef>
                <a:spcPct val="50000"/>
              </a:spcBef>
              <a:buFontTx/>
              <a:buNone/>
            </a:pPr>
            <a:endParaRPr lang="en-US" alt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533" y="1810635"/>
            <a:ext cx="5904895" cy="5250050"/>
          </a:xfrm>
          <a:prstGeom prst="rect">
            <a:avLst/>
          </a:prstGeom>
        </p:spPr>
      </p:pic>
    </p:spTree>
    <p:extLst>
      <p:ext uri="{BB962C8B-B14F-4D97-AF65-F5344CB8AC3E}">
        <p14:creationId xmlns:p14="http://schemas.microsoft.com/office/powerpoint/2010/main" val="7943302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522515" y="1330041"/>
          <a:ext cx="11355976" cy="5400040"/>
        </p:xfrm>
        <a:graphic>
          <a:graphicData uri="http://schemas.openxmlformats.org/drawingml/2006/table">
            <a:tbl>
              <a:tblPr firstRow="1" bandRow="1">
                <a:tableStyleId>{9DCAF9ED-07DC-4A11-8D7F-57B35C25682E}</a:tableStyleId>
              </a:tblPr>
              <a:tblGrid>
                <a:gridCol w="1952468">
                  <a:extLst>
                    <a:ext uri="{9D8B030D-6E8A-4147-A177-3AD203B41FA5}">
                      <a16:colId xmlns="" xmlns:a16="http://schemas.microsoft.com/office/drawing/2014/main" val="20000"/>
                    </a:ext>
                  </a:extLst>
                </a:gridCol>
                <a:gridCol w="1639818">
                  <a:extLst>
                    <a:ext uri="{9D8B030D-6E8A-4147-A177-3AD203B41FA5}">
                      <a16:colId xmlns="" xmlns:a16="http://schemas.microsoft.com/office/drawing/2014/main" val="20001"/>
                    </a:ext>
                  </a:extLst>
                </a:gridCol>
                <a:gridCol w="3265714">
                  <a:extLst>
                    <a:ext uri="{9D8B030D-6E8A-4147-A177-3AD203B41FA5}">
                      <a16:colId xmlns="" xmlns:a16="http://schemas.microsoft.com/office/drawing/2014/main" val="20002"/>
                    </a:ext>
                  </a:extLst>
                </a:gridCol>
                <a:gridCol w="2390503">
                  <a:extLst>
                    <a:ext uri="{9D8B030D-6E8A-4147-A177-3AD203B41FA5}">
                      <a16:colId xmlns="" xmlns:a16="http://schemas.microsoft.com/office/drawing/2014/main" val="20003"/>
                    </a:ext>
                  </a:extLst>
                </a:gridCol>
                <a:gridCol w="2107473">
                  <a:extLst>
                    <a:ext uri="{9D8B030D-6E8A-4147-A177-3AD203B41FA5}">
                      <a16:colId xmlns="" xmlns:a16="http://schemas.microsoft.com/office/drawing/2014/main" val="2617079300"/>
                    </a:ext>
                  </a:extLst>
                </a:gridCol>
              </a:tblGrid>
              <a:tr h="370840">
                <a:tc>
                  <a:txBody>
                    <a:bodyPr/>
                    <a:lstStyle/>
                    <a:p>
                      <a:pPr marL="0" indent="0">
                        <a:buFont typeface="Arial" panose="020B0604020202020204" pitchFamily="34" charset="0"/>
                        <a:buNone/>
                      </a:pPr>
                      <a:r>
                        <a:rPr lang="en-US" sz="1800" dirty="0"/>
                        <a:t>Fat</a:t>
                      </a:r>
                      <a:r>
                        <a:rPr lang="en-US" sz="1800" baseline="0" dirty="0"/>
                        <a:t> Soluble</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Needed For</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Source</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Deficiency</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latin typeface="+mj-lt"/>
                          <a:cs typeface="Century Gothic"/>
                        </a:rPr>
                        <a:t>Excess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marL="0" indent="0">
                        <a:buFont typeface="Arial" panose="020B0604020202020204" pitchFamily="34" charset="0"/>
                        <a:buNone/>
                      </a:pPr>
                      <a:r>
                        <a:rPr lang="en-US" sz="1800" dirty="0"/>
                        <a:t>A</a:t>
                      </a:r>
                    </a:p>
                    <a:p>
                      <a:pPr marL="0" indent="0">
                        <a:buFont typeface="Arial" panose="020B0604020202020204" pitchFamily="34" charset="0"/>
                        <a:buNone/>
                      </a:pPr>
                      <a:r>
                        <a:rPr lang="en-US" sz="1800" b="1" dirty="0"/>
                        <a:t>Antioxidant</a:t>
                      </a:r>
                      <a:endParaRPr lang="en-US" sz="1800" b="1"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Vision</a:t>
                      </a:r>
                    </a:p>
                    <a:p>
                      <a:pPr marL="0" indent="0">
                        <a:buFont typeface="Arial" panose="020B0604020202020204" pitchFamily="34" charset="0"/>
                        <a:buNone/>
                      </a:pPr>
                      <a:r>
                        <a:rPr lang="en-US" sz="1800" dirty="0">
                          <a:latin typeface="+mj-lt"/>
                          <a:cs typeface="Century Gothic"/>
                        </a:rPr>
                        <a:t>Growth</a:t>
                      </a:r>
                    </a:p>
                    <a:p>
                      <a:pPr marL="0" indent="0">
                        <a:buFont typeface="Arial" panose="020B0604020202020204" pitchFamily="34" charset="0"/>
                        <a:buNone/>
                      </a:pPr>
                      <a:r>
                        <a:rPr lang="en-US" sz="1800" dirty="0">
                          <a:latin typeface="+mj-lt"/>
                          <a:cs typeface="Century Gothic"/>
                        </a:rPr>
                        <a:t>Immune</a:t>
                      </a:r>
                      <a:r>
                        <a:rPr lang="en-US" sz="1800" baseline="0" dirty="0">
                          <a:latin typeface="+mj-lt"/>
                          <a:cs typeface="Century Gothic"/>
                        </a:rPr>
                        <a:t> System</a:t>
                      </a:r>
                    </a:p>
                    <a:p>
                      <a:pPr marL="0" indent="0">
                        <a:buFont typeface="Arial" panose="020B0604020202020204" pitchFamily="34" charset="0"/>
                        <a:buNone/>
                      </a:pPr>
                      <a:r>
                        <a:rPr lang="en-US" sz="1800" baseline="0" dirty="0">
                          <a:latin typeface="+mj-lt"/>
                          <a:cs typeface="Century Gothic"/>
                        </a:rPr>
                        <a:t>Skin</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Dairy Products</a:t>
                      </a:r>
                    </a:p>
                    <a:p>
                      <a:pPr marL="0" indent="0">
                        <a:buFont typeface="Arial" panose="020B0604020202020204" pitchFamily="34" charset="0"/>
                        <a:buNone/>
                      </a:pPr>
                      <a:r>
                        <a:rPr lang="en-US" sz="1800" baseline="0" dirty="0"/>
                        <a:t>Eggs</a:t>
                      </a:r>
                    </a:p>
                    <a:p>
                      <a:pPr marL="0" indent="0">
                        <a:buFont typeface="Arial" panose="020B0604020202020204" pitchFamily="34" charset="0"/>
                        <a:buNone/>
                      </a:pPr>
                      <a:r>
                        <a:rPr lang="en-US" sz="1800" baseline="0" dirty="0"/>
                        <a:t>Orange </a:t>
                      </a:r>
                      <a:r>
                        <a:rPr lang="en-US" sz="1800" baseline="0" dirty="0" err="1"/>
                        <a:t>coloured</a:t>
                      </a:r>
                      <a:r>
                        <a:rPr lang="en-US" sz="1800" baseline="0" dirty="0"/>
                        <a:t> fruit and veg</a:t>
                      </a:r>
                    </a:p>
                    <a:p>
                      <a:pPr marL="0" indent="0">
                        <a:buFont typeface="Arial" panose="020B0604020202020204" pitchFamily="34" charset="0"/>
                        <a:buNone/>
                      </a:pPr>
                      <a:r>
                        <a:rPr lang="en-US" sz="1800" baseline="0" dirty="0"/>
                        <a:t>Oily Fish and Liver</a:t>
                      </a:r>
                      <a:endParaRPr lang="en-US" sz="1800" baseline="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Poor vision</a:t>
                      </a:r>
                    </a:p>
                    <a:p>
                      <a:pPr marL="0" indent="0">
                        <a:buFont typeface="Arial" panose="020B0604020202020204" pitchFamily="34" charset="0"/>
                        <a:buNone/>
                      </a:pPr>
                      <a:r>
                        <a:rPr lang="en-US" sz="1800" dirty="0">
                          <a:latin typeface="+mj-lt"/>
                          <a:cs typeface="Century Gothic"/>
                        </a:rPr>
                        <a:t>Night</a:t>
                      </a:r>
                      <a:r>
                        <a:rPr lang="en-US" sz="1800" baseline="0" dirty="0">
                          <a:latin typeface="+mj-lt"/>
                          <a:cs typeface="Century Gothic"/>
                        </a:rPr>
                        <a:t> blindness</a:t>
                      </a:r>
                    </a:p>
                    <a:p>
                      <a:pPr marL="0" indent="0">
                        <a:buFont typeface="Arial" panose="020B0604020202020204" pitchFamily="34" charset="0"/>
                        <a:buNone/>
                      </a:pPr>
                      <a:r>
                        <a:rPr lang="en-US" sz="1800" baseline="0" dirty="0">
                          <a:latin typeface="+mj-lt"/>
                          <a:cs typeface="Century Gothic"/>
                        </a:rPr>
                        <a:t>Stunted growth</a:t>
                      </a:r>
                    </a:p>
                    <a:p>
                      <a:pPr marL="0" indent="0">
                        <a:buFont typeface="Arial" panose="020B0604020202020204" pitchFamily="34" charset="0"/>
                        <a:buNone/>
                      </a:pPr>
                      <a:r>
                        <a:rPr lang="en-US" sz="1800" baseline="0" dirty="0">
                          <a:latin typeface="+mj-lt"/>
                          <a:cs typeface="Century Gothic"/>
                        </a:rPr>
                        <a:t>Weak Immune system</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latin typeface="+mj-lt"/>
                          <a:cs typeface="Century Gothic"/>
                        </a:rPr>
                        <a:t>Weak bones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marL="0" indent="0">
                        <a:buFont typeface="Arial" panose="020B0604020202020204" pitchFamily="34" charset="0"/>
                        <a:buNone/>
                      </a:pPr>
                      <a:r>
                        <a:rPr lang="en-US" sz="1800" dirty="0"/>
                        <a:t>D</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Bone &amp;</a:t>
                      </a:r>
                      <a:r>
                        <a:rPr lang="en-US" sz="1800" baseline="0" dirty="0"/>
                        <a:t> teeth growth</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Oily fish</a:t>
                      </a:r>
                    </a:p>
                    <a:p>
                      <a:pPr marL="0" indent="0">
                        <a:buFont typeface="Arial" panose="020B0604020202020204" pitchFamily="34" charset="0"/>
                        <a:buNone/>
                      </a:pPr>
                      <a:r>
                        <a:rPr lang="en-US" sz="1800" dirty="0"/>
                        <a:t>Eggs</a:t>
                      </a:r>
                      <a:br>
                        <a:rPr lang="en-US" sz="1800" dirty="0"/>
                      </a:br>
                      <a:r>
                        <a:rPr lang="en-US" sz="1800" dirty="0"/>
                        <a:t>Dairy Products</a:t>
                      </a:r>
                      <a:br>
                        <a:rPr lang="en-US" sz="1800" dirty="0"/>
                      </a:br>
                      <a:r>
                        <a:rPr lang="en-US" sz="1800" dirty="0"/>
                        <a:t>Sun Light Absorption</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Rickets</a:t>
                      </a:r>
                    </a:p>
                    <a:p>
                      <a:pPr marL="0" indent="0">
                        <a:buFont typeface="Arial" panose="020B0604020202020204" pitchFamily="34" charset="0"/>
                        <a:buNone/>
                      </a:pPr>
                      <a:r>
                        <a:rPr lang="en-US" sz="1800" dirty="0"/>
                        <a:t>Osteoporosis – soft/brittle</a:t>
                      </a:r>
                      <a:r>
                        <a:rPr lang="en-US" sz="1800" baseline="0" dirty="0"/>
                        <a:t> bones</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latin typeface="+mj-lt"/>
                          <a:cs typeface="Century Gothic"/>
                        </a:rPr>
                        <a:t>Kidney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pPr marL="0" indent="0">
                        <a:buFont typeface="Arial" panose="020B0604020202020204" pitchFamily="34" charset="0"/>
                        <a:buNone/>
                      </a:pPr>
                      <a:r>
                        <a:rPr lang="en-US" sz="1800" dirty="0"/>
                        <a:t>E</a:t>
                      </a:r>
                    </a:p>
                    <a:p>
                      <a:pPr marL="0" indent="0">
                        <a:buFont typeface="Arial" panose="020B0604020202020204" pitchFamily="34" charset="0"/>
                        <a:buNone/>
                      </a:pPr>
                      <a:r>
                        <a:rPr lang="en-US" sz="1800" b="1" dirty="0"/>
                        <a:t>Antioxidant</a:t>
                      </a:r>
                      <a:endParaRPr lang="en-US" sz="1800" b="1"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Protect tissue</a:t>
                      </a:r>
                    </a:p>
                    <a:p>
                      <a:pPr marL="0" indent="0">
                        <a:buFont typeface="Arial" panose="020B0604020202020204" pitchFamily="34" charset="0"/>
                        <a:buNone/>
                      </a:pPr>
                      <a:r>
                        <a:rPr lang="en-US" sz="1800" dirty="0">
                          <a:latin typeface="+mj-lt"/>
                          <a:cs typeface="Century Gothic"/>
                        </a:rPr>
                        <a:t>Skin </a:t>
                      </a:r>
                    </a:p>
                    <a:p>
                      <a:pPr marL="0" indent="0">
                        <a:buFont typeface="Arial" panose="020B0604020202020204" pitchFamily="34" charset="0"/>
                        <a:buNone/>
                      </a:pPr>
                      <a:r>
                        <a:rPr lang="en-US" sz="1800" dirty="0">
                          <a:latin typeface="+mj-lt"/>
                          <a:cs typeface="Century Gothic"/>
                        </a:rPr>
                        <a:t>Eye health</a:t>
                      </a:r>
                    </a:p>
                    <a:p>
                      <a:pPr marL="0" indent="0">
                        <a:buFont typeface="Arial" panose="020B0604020202020204" pitchFamily="34" charset="0"/>
                        <a:buNone/>
                      </a:pPr>
                      <a:r>
                        <a:rPr lang="en-US" sz="1800" dirty="0">
                          <a:latin typeface="+mj-lt"/>
                          <a:cs typeface="Century Gothic"/>
                        </a:rPr>
                        <a:t>Immune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Dairy Products</a:t>
                      </a:r>
                    </a:p>
                    <a:p>
                      <a:pPr marL="0" indent="0">
                        <a:buFont typeface="Arial" panose="020B0604020202020204" pitchFamily="34" charset="0"/>
                        <a:buNone/>
                      </a:pPr>
                      <a:r>
                        <a:rPr lang="en-US" sz="1800" dirty="0"/>
                        <a:t>Dark Green</a:t>
                      </a:r>
                      <a:r>
                        <a:rPr lang="en-US" sz="1800" baseline="0" dirty="0"/>
                        <a:t> veg</a:t>
                      </a:r>
                      <a:br>
                        <a:rPr lang="en-US" sz="1800" baseline="0" dirty="0"/>
                      </a:br>
                      <a:r>
                        <a:rPr lang="en-US" sz="1800" baseline="0" dirty="0"/>
                        <a:t>Nuts</a:t>
                      </a:r>
                    </a:p>
                    <a:p>
                      <a:pPr marL="0" indent="0">
                        <a:buFont typeface="Arial" panose="020B0604020202020204" pitchFamily="34" charset="0"/>
                        <a:buNone/>
                      </a:pPr>
                      <a:r>
                        <a:rPr lang="en-US" sz="1800" baseline="0" dirty="0">
                          <a:latin typeface="+mj-lt"/>
                          <a:cs typeface="Century Gothic"/>
                        </a:rPr>
                        <a:t>Vegetable oils</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Age quickly</a:t>
                      </a:r>
                    </a:p>
                    <a:p>
                      <a:pPr marL="0" indent="0">
                        <a:buFont typeface="Arial" panose="020B0604020202020204" pitchFamily="34" charset="0"/>
                        <a:buNone/>
                      </a:pPr>
                      <a:r>
                        <a:rPr lang="en-US" sz="1800" dirty="0"/>
                        <a:t>Wrinkles</a:t>
                      </a:r>
                    </a:p>
                    <a:p>
                      <a:pPr marL="0" indent="0">
                        <a:buFont typeface="Arial" panose="020B0604020202020204" pitchFamily="34" charset="0"/>
                        <a:buNone/>
                      </a:pPr>
                      <a:r>
                        <a:rPr lang="en-US" sz="1800" dirty="0"/>
                        <a:t>Skin loses</a:t>
                      </a:r>
                      <a:r>
                        <a:rPr lang="en-US" sz="1800" baseline="0" dirty="0"/>
                        <a:t> elasticity</a:t>
                      </a:r>
                    </a:p>
                    <a:p>
                      <a:pPr marL="0" indent="0">
                        <a:buFont typeface="Arial" panose="020B0604020202020204" pitchFamily="34" charset="0"/>
                        <a:buNone/>
                      </a:pPr>
                      <a:r>
                        <a:rPr lang="en-US" sz="1800" baseline="0" dirty="0">
                          <a:latin typeface="+mj-lt"/>
                          <a:cs typeface="Century Gothic"/>
                        </a:rPr>
                        <a:t>Weak muscles</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latin typeface="+mj-lt"/>
                          <a:cs typeface="Century Gothic"/>
                        </a:rPr>
                        <a:t>Blood clots</a:t>
                      </a:r>
                      <a:r>
                        <a:rPr lang="en-US" sz="1800" baseline="0" dirty="0">
                          <a:latin typeface="+mj-lt"/>
                          <a:cs typeface="Century Gothic"/>
                        </a:rPr>
                        <a:t> </a:t>
                      </a:r>
                    </a:p>
                    <a:p>
                      <a:pPr marL="0" indent="0">
                        <a:buFont typeface="Arial" panose="020B0604020202020204" pitchFamily="34" charset="0"/>
                        <a:buNone/>
                      </a:pPr>
                      <a:r>
                        <a:rPr lang="en-US" sz="1800" baseline="0" dirty="0">
                          <a:latin typeface="+mj-lt"/>
                          <a:cs typeface="Century Gothic"/>
                        </a:rPr>
                        <a:t>Nausea</a:t>
                      </a:r>
                    </a:p>
                    <a:p>
                      <a:pPr marL="0" indent="0">
                        <a:buFont typeface="Arial" panose="020B0604020202020204" pitchFamily="34" charset="0"/>
                        <a:buNone/>
                      </a:pPr>
                      <a:r>
                        <a:rPr lang="en-US" sz="1800" baseline="0" dirty="0">
                          <a:latin typeface="+mj-lt"/>
                          <a:cs typeface="Century Gothic"/>
                        </a:rPr>
                        <a:t>Blurred vision</a:t>
                      </a:r>
                    </a:p>
                    <a:p>
                      <a:pPr marL="0" indent="0">
                        <a:buFont typeface="Arial" panose="020B0604020202020204" pitchFamily="34" charset="0"/>
                        <a:buNone/>
                      </a:pP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pPr marL="0" indent="0">
                        <a:buFont typeface="Arial" panose="020B0604020202020204" pitchFamily="34" charset="0"/>
                        <a:buNone/>
                      </a:pPr>
                      <a:r>
                        <a:rPr lang="en-US" sz="1800" dirty="0"/>
                        <a:t>K</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Blood clotting</a:t>
                      </a:r>
                    </a:p>
                    <a:p>
                      <a:pPr marL="0" indent="0">
                        <a:buFont typeface="Arial" panose="020B0604020202020204" pitchFamily="34" charset="0"/>
                        <a:buNone/>
                      </a:pPr>
                      <a:r>
                        <a:rPr lang="en-US" sz="1800" dirty="0">
                          <a:latin typeface="+mj-lt"/>
                          <a:cs typeface="Century Gothic"/>
                        </a:rPr>
                        <a:t>Heal wounds</a:t>
                      </a:r>
                    </a:p>
                    <a:p>
                      <a:pPr marL="0" indent="0">
                        <a:buFont typeface="Arial" panose="020B0604020202020204" pitchFamily="34" charset="0"/>
                        <a:buNone/>
                      </a:pPr>
                      <a:r>
                        <a:rPr lang="en-US" sz="1800" dirty="0">
                          <a:latin typeface="+mj-lt"/>
                          <a:cs typeface="Century Gothic"/>
                        </a:rPr>
                        <a:t>Bones</a:t>
                      </a:r>
                      <a:r>
                        <a:rPr lang="en-US" sz="1800" baseline="0" dirty="0">
                          <a:latin typeface="+mj-lt"/>
                          <a:cs typeface="Century Gothic"/>
                        </a:rPr>
                        <a:t> </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t>Dark</a:t>
                      </a:r>
                      <a:r>
                        <a:rPr lang="en-US" sz="1800" baseline="0" dirty="0"/>
                        <a:t> Green Veg</a:t>
                      </a:r>
                    </a:p>
                    <a:p>
                      <a:pPr marL="0" indent="0">
                        <a:buFont typeface="Arial" panose="020B0604020202020204" pitchFamily="34" charset="0"/>
                        <a:buNone/>
                      </a:pPr>
                      <a:r>
                        <a:rPr lang="en-US" sz="1800" baseline="0" dirty="0"/>
                        <a:t>Fish, liver, </a:t>
                      </a:r>
                      <a:r>
                        <a:rPr lang="en-US" sz="1800" baseline="0" dirty="0">
                          <a:latin typeface="+mj-lt"/>
                        </a:rPr>
                        <a:t>meats</a:t>
                      </a:r>
                    </a:p>
                    <a:p>
                      <a:pPr marL="0" indent="0">
                        <a:buFont typeface="Arial" panose="020B0604020202020204" pitchFamily="34" charset="0"/>
                        <a:buNone/>
                      </a:pPr>
                      <a:r>
                        <a:rPr lang="en-US" sz="1800" baseline="0" dirty="0">
                          <a:latin typeface="+mj-lt"/>
                        </a:rPr>
                        <a:t>Cereals</a:t>
                      </a:r>
                    </a:p>
                    <a:p>
                      <a:pPr marL="0" indent="0">
                        <a:buFont typeface="Arial" panose="020B0604020202020204" pitchFamily="34" charset="0"/>
                        <a:buNone/>
                      </a:pPr>
                      <a:r>
                        <a:rPr lang="en-US" sz="1800" baseline="0" dirty="0">
                          <a:latin typeface="+mj-lt"/>
                        </a:rPr>
                        <a:t>Dairy products</a:t>
                      </a:r>
                      <a:endParaRPr lang="en-US" sz="18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err="1"/>
                        <a:t>Haemorrhages</a:t>
                      </a:r>
                      <a:endParaRPr lang="en-US" sz="1800" dirty="0"/>
                    </a:p>
                    <a:p>
                      <a:pPr marL="0" indent="0">
                        <a:buFont typeface="Arial" panose="020B0604020202020204" pitchFamily="34" charset="0"/>
                        <a:buNone/>
                      </a:pPr>
                      <a:r>
                        <a:rPr lang="en-US" sz="1800" dirty="0">
                          <a:latin typeface="+mj-lt"/>
                          <a:cs typeface="Century Gothic"/>
                        </a:rPr>
                        <a:t>- Uncontrolled</a:t>
                      </a:r>
                      <a:r>
                        <a:rPr lang="en-US" sz="1800" baseline="0" dirty="0">
                          <a:latin typeface="+mj-lt"/>
                          <a:cs typeface="Century Gothic"/>
                        </a:rPr>
                        <a:t> bleeding</a:t>
                      </a:r>
                      <a:endParaRPr lang="en-US" sz="1800" dirty="0">
                        <a:latin typeface="+mj-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1800" dirty="0">
                          <a:latin typeface="+mj-lt"/>
                          <a:cs typeface="Century Gothic"/>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23" name="Title 1"/>
          <p:cNvSpPr txBox="1">
            <a:spLocks/>
          </p:cNvSpPr>
          <p:nvPr/>
        </p:nvSpPr>
        <p:spPr>
          <a:xfrm>
            <a:off x="92543" y="7279"/>
            <a:ext cx="5545608" cy="526827"/>
          </a:xfrm>
          <a:prstGeom prst="rect">
            <a:avLst/>
          </a:prstGeom>
          <a:noFill/>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lumMod val="75000"/>
                    <a:lumOff val="25000"/>
                  </a:schemeClr>
                </a:solidFill>
                <a:ea typeface="Kozuka Gothic Pro H" panose="020B0800000000000000" pitchFamily="34" charset="-128"/>
              </a:rPr>
              <a:t>Fat Soluble </a:t>
            </a:r>
            <a:r>
              <a:rPr lang="en-US" sz="4000" b="1" dirty="0">
                <a:solidFill>
                  <a:schemeClr val="tx1">
                    <a:lumMod val="75000"/>
                    <a:lumOff val="25000"/>
                  </a:schemeClr>
                </a:solidFill>
              </a:rPr>
              <a:t>Vitamins</a:t>
            </a:r>
            <a:endParaRPr lang="en-GB" sz="4000" dirty="0">
              <a:solidFill>
                <a:schemeClr val="tx1">
                  <a:lumMod val="75000"/>
                  <a:lumOff val="25000"/>
                </a:schemeClr>
              </a:solidFill>
              <a:ea typeface="Kozuka Gothic Pro H" panose="020B0800000000000000" pitchFamily="34" charset="-128"/>
            </a:endParaRPr>
          </a:p>
        </p:txBody>
      </p:sp>
      <p:sp>
        <p:nvSpPr>
          <p:cNvPr id="16" name="Text Box 5"/>
          <p:cNvSpPr txBox="1">
            <a:spLocks noChangeArrowheads="1"/>
          </p:cNvSpPr>
          <p:nvPr/>
        </p:nvSpPr>
        <p:spPr bwMode="auto">
          <a:xfrm>
            <a:off x="92543" y="709128"/>
            <a:ext cx="1210056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2400" dirty="0"/>
              <a:t>This means if the vitamins aren’t used in the body they are stored in fat tissue. </a:t>
            </a:r>
          </a:p>
        </p:txBody>
      </p:sp>
    </p:spTree>
    <p:extLst>
      <p:ext uri="{BB962C8B-B14F-4D97-AF65-F5344CB8AC3E}">
        <p14:creationId xmlns:p14="http://schemas.microsoft.com/office/powerpoint/2010/main" val="1751725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44793" y="0"/>
            <a:ext cx="6491137" cy="526827"/>
          </a:xfrm>
          <a:prstGeom prst="rect">
            <a:avLst/>
          </a:prstGeom>
          <a:noFill/>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lumMod val="75000"/>
                    <a:lumOff val="25000"/>
                  </a:schemeClr>
                </a:solidFill>
                <a:ea typeface="Kozuka Gothic Pro H" panose="020B0800000000000000" pitchFamily="34" charset="-128"/>
              </a:rPr>
              <a:t>Water Soluble </a:t>
            </a:r>
            <a:r>
              <a:rPr lang="en-US" sz="4000" b="1" dirty="0">
                <a:solidFill>
                  <a:schemeClr val="tx1">
                    <a:lumMod val="75000"/>
                    <a:lumOff val="25000"/>
                  </a:schemeClr>
                </a:solidFill>
              </a:rPr>
              <a:t>Vitamins</a:t>
            </a:r>
            <a:endParaRPr lang="en-GB" sz="4000" dirty="0">
              <a:solidFill>
                <a:schemeClr val="tx1">
                  <a:lumMod val="75000"/>
                  <a:lumOff val="25000"/>
                </a:schemeClr>
              </a:solidFill>
              <a:ea typeface="Kozuka Gothic Pro H" panose="020B0800000000000000" pitchFamily="34" charset="-128"/>
            </a:endParaRPr>
          </a:p>
        </p:txBody>
      </p:sp>
      <p:graphicFrame>
        <p:nvGraphicFramePr>
          <p:cNvPr id="4" name="Table 3"/>
          <p:cNvGraphicFramePr>
            <a:graphicFrameLocks noGrp="1"/>
          </p:cNvGraphicFramePr>
          <p:nvPr>
            <p:extLst/>
          </p:nvPr>
        </p:nvGraphicFramePr>
        <p:xfrm>
          <a:off x="413166" y="1428849"/>
          <a:ext cx="11212775" cy="4401540"/>
        </p:xfrm>
        <a:graphic>
          <a:graphicData uri="http://schemas.openxmlformats.org/drawingml/2006/table">
            <a:tbl>
              <a:tblPr firstRow="1" bandRow="1">
                <a:tableStyleId>{9DCAF9ED-07DC-4A11-8D7F-57B35C25682E}</a:tableStyleId>
              </a:tblPr>
              <a:tblGrid>
                <a:gridCol w="1533098">
                  <a:extLst>
                    <a:ext uri="{9D8B030D-6E8A-4147-A177-3AD203B41FA5}">
                      <a16:colId xmlns="" xmlns:a16="http://schemas.microsoft.com/office/drawing/2014/main" val="20000"/>
                    </a:ext>
                  </a:extLst>
                </a:gridCol>
                <a:gridCol w="2021460">
                  <a:extLst>
                    <a:ext uri="{9D8B030D-6E8A-4147-A177-3AD203B41FA5}">
                      <a16:colId xmlns="" xmlns:a16="http://schemas.microsoft.com/office/drawing/2014/main" val="20001"/>
                    </a:ext>
                  </a:extLst>
                </a:gridCol>
                <a:gridCol w="3306993">
                  <a:extLst>
                    <a:ext uri="{9D8B030D-6E8A-4147-A177-3AD203B41FA5}">
                      <a16:colId xmlns="" xmlns:a16="http://schemas.microsoft.com/office/drawing/2014/main" val="20002"/>
                    </a:ext>
                  </a:extLst>
                </a:gridCol>
                <a:gridCol w="2175612">
                  <a:extLst>
                    <a:ext uri="{9D8B030D-6E8A-4147-A177-3AD203B41FA5}">
                      <a16:colId xmlns="" xmlns:a16="http://schemas.microsoft.com/office/drawing/2014/main" val="20003"/>
                    </a:ext>
                  </a:extLst>
                </a:gridCol>
                <a:gridCol w="2175612">
                  <a:extLst>
                    <a:ext uri="{9D8B030D-6E8A-4147-A177-3AD203B41FA5}">
                      <a16:colId xmlns="" xmlns:a16="http://schemas.microsoft.com/office/drawing/2014/main" val="1740100933"/>
                    </a:ext>
                  </a:extLst>
                </a:gridCol>
              </a:tblGrid>
              <a:tr h="622020">
                <a:tc>
                  <a:txBody>
                    <a:bodyPr/>
                    <a:lstStyle/>
                    <a:p>
                      <a:r>
                        <a:rPr lang="en-US" sz="1600" dirty="0"/>
                        <a:t>Water </a:t>
                      </a:r>
                      <a:r>
                        <a:rPr lang="en-US" sz="1600" baseline="0" dirty="0"/>
                        <a:t>Soluble</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Needed For</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Source</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Deficiency</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Excess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905048">
                <a:tc>
                  <a:txBody>
                    <a:bodyPr/>
                    <a:lstStyle/>
                    <a:p>
                      <a:r>
                        <a:rPr lang="en-US" sz="1600" dirty="0">
                          <a:latin typeface="+mn-lt"/>
                        </a:rPr>
                        <a:t>C</a:t>
                      </a:r>
                    </a:p>
                    <a:p>
                      <a:r>
                        <a:rPr lang="en-US" sz="1600" b="1" dirty="0">
                          <a:latin typeface="+mn-lt"/>
                        </a:rPr>
                        <a:t>Antioxidant</a:t>
                      </a:r>
                      <a:endParaRPr lang="en-US" sz="1600" b="1"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Century Gothic"/>
                        </a:rPr>
                        <a:t>Protects</a:t>
                      </a:r>
                      <a:r>
                        <a:rPr lang="en-US" sz="1600" baseline="0" dirty="0">
                          <a:latin typeface="+mn-lt"/>
                          <a:cs typeface="Century Gothic"/>
                        </a:rPr>
                        <a:t> the body from infection</a:t>
                      </a:r>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Century Gothic"/>
                        </a:rPr>
                        <a:t>Citrus</a:t>
                      </a:r>
                      <a:r>
                        <a:rPr lang="en-US" sz="1600" baseline="0" dirty="0">
                          <a:latin typeface="+mn-lt"/>
                          <a:cs typeface="Century Gothic"/>
                        </a:rPr>
                        <a:t> fruits</a:t>
                      </a:r>
                    </a:p>
                    <a:p>
                      <a:r>
                        <a:rPr lang="en-US" sz="1600" baseline="0" dirty="0">
                          <a:latin typeface="+mn-lt"/>
                          <a:cs typeface="Century Gothic"/>
                        </a:rPr>
                        <a:t>Green veg</a:t>
                      </a:r>
                    </a:p>
                    <a:p>
                      <a:r>
                        <a:rPr lang="en-US" sz="1600" baseline="0" dirty="0">
                          <a:latin typeface="+mn-lt"/>
                          <a:cs typeface="Century Gothic"/>
                        </a:rPr>
                        <a:t>Potatoes </a:t>
                      </a:r>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rPr>
                        <a:t>Scurvy- tiredness</a:t>
                      </a:r>
                    </a:p>
                    <a:p>
                      <a:r>
                        <a:rPr lang="en-US" sz="1600" dirty="0" err="1">
                          <a:latin typeface="+mn-lt"/>
                        </a:rPr>
                        <a:t>Anaemia</a:t>
                      </a:r>
                      <a:endParaRPr lang="en-US" sz="1600" dirty="0">
                        <a:latin typeface="+mn-lt"/>
                      </a:endParaRPr>
                    </a:p>
                    <a:p>
                      <a:r>
                        <a:rPr lang="en-US" sz="1600" dirty="0">
                          <a:latin typeface="+mn-lt"/>
                        </a:rPr>
                        <a:t>Cancer</a:t>
                      </a:r>
                    </a:p>
                    <a:p>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r>
                        <a:rPr lang="en-US" sz="1600" dirty="0">
                          <a:latin typeface="+mn-lt"/>
                        </a:rPr>
                        <a:t>B1</a:t>
                      </a:r>
                    </a:p>
                    <a:p>
                      <a:r>
                        <a:rPr lang="en-US" sz="1600" b="1" dirty="0">
                          <a:latin typeface="+mn-lt"/>
                        </a:rPr>
                        <a:t>Thiamin</a:t>
                      </a:r>
                      <a:endParaRPr lang="en-US" sz="1600" b="1"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latin typeface="+mn-lt"/>
                        </a:rPr>
                        <a:t>the nervous system and heart</a:t>
                      </a:r>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rPr>
                        <a:t>Bread, pasta, rice</a:t>
                      </a:r>
                    </a:p>
                    <a:p>
                      <a:r>
                        <a:rPr lang="en-US" sz="1600" dirty="0">
                          <a:latin typeface="+mn-lt"/>
                          <a:cs typeface="Century Gothic"/>
                        </a:rPr>
                        <a:t>Liver</a:t>
                      </a:r>
                    </a:p>
                    <a:p>
                      <a:r>
                        <a:rPr lang="en-US" sz="1600" dirty="0">
                          <a:latin typeface="+mn-lt"/>
                          <a:cs typeface="Century Gothic"/>
                        </a:rPr>
                        <a:t>eggs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err="1">
                          <a:latin typeface="+mn-lt"/>
                        </a:rPr>
                        <a:t>Beri-beri</a:t>
                      </a:r>
                      <a:r>
                        <a:rPr lang="en-US" sz="1600" dirty="0">
                          <a:latin typeface="+mn-lt"/>
                        </a:rPr>
                        <a:t> (disorder of the nervous system)</a:t>
                      </a:r>
                    </a:p>
                    <a:p>
                      <a:r>
                        <a:rPr lang="en-US" sz="1600" dirty="0">
                          <a:latin typeface="+mn-lt"/>
                          <a:cs typeface="Century Gothic"/>
                        </a:rPr>
                        <a:t>tiredness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r>
                        <a:rPr lang="en-US" sz="1600" dirty="0">
                          <a:latin typeface="+mn-lt"/>
                        </a:rPr>
                        <a:t>B2</a:t>
                      </a:r>
                    </a:p>
                    <a:p>
                      <a:r>
                        <a:rPr lang="en-US" sz="1600" b="1" dirty="0">
                          <a:latin typeface="+mn-lt"/>
                        </a:rPr>
                        <a:t>Riboflavin</a:t>
                      </a:r>
                      <a:endParaRPr lang="en-US" sz="1600" b="1"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rPr>
                        <a:t>Release of energy from food</a:t>
                      </a:r>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rPr>
                        <a:t>Milk</a:t>
                      </a:r>
                    </a:p>
                    <a:p>
                      <a:r>
                        <a:rPr lang="en-US" sz="1600" dirty="0">
                          <a:latin typeface="+mn-lt"/>
                        </a:rPr>
                        <a:t>Eggs</a:t>
                      </a:r>
                    </a:p>
                    <a:p>
                      <a:r>
                        <a:rPr lang="en-US" sz="1600" dirty="0">
                          <a:latin typeface="+mn-lt"/>
                        </a:rPr>
                        <a:t>Green</a:t>
                      </a:r>
                      <a:r>
                        <a:rPr lang="en-US" sz="1600" baseline="0" dirty="0">
                          <a:latin typeface="+mn-lt"/>
                        </a:rPr>
                        <a:t> veg</a:t>
                      </a:r>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rPr>
                        <a:t>Dry cracked skin around </a:t>
                      </a:r>
                      <a:r>
                        <a:rPr lang="en-US" sz="1600" baseline="0" dirty="0">
                          <a:latin typeface="+mn-lt"/>
                        </a:rPr>
                        <a:t>the mouth and nose.</a:t>
                      </a:r>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r>
                        <a:rPr lang="en-US" sz="1600" dirty="0">
                          <a:latin typeface="+mn-lt"/>
                        </a:rPr>
                        <a:t>B12</a:t>
                      </a:r>
                    </a:p>
                    <a:p>
                      <a:r>
                        <a:rPr lang="en-US" sz="1600" b="1" dirty="0">
                          <a:latin typeface="+mn-lt"/>
                          <a:cs typeface="Century Gothic"/>
                        </a:rPr>
                        <a:t>Cobalamin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rPr>
                        <a:t>Nervous system</a:t>
                      </a:r>
                      <a:r>
                        <a:rPr lang="en-US" sz="1600" baseline="0" dirty="0">
                          <a:latin typeface="+mn-lt"/>
                        </a:rPr>
                        <a:t> </a:t>
                      </a:r>
                    </a:p>
                    <a:p>
                      <a:r>
                        <a:rPr lang="en-US" sz="1600" baseline="0" dirty="0">
                          <a:latin typeface="+mn-lt"/>
                          <a:cs typeface="Century Gothic"/>
                        </a:rPr>
                        <a:t>Builds red blood cells</a:t>
                      </a:r>
                      <a:endParaRPr lang="en-US" sz="1600" dirty="0">
                        <a:latin typeface="+mn-lt"/>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Century Gothic"/>
                        </a:rPr>
                        <a:t>Milk</a:t>
                      </a:r>
                    </a:p>
                    <a:p>
                      <a:r>
                        <a:rPr lang="en-US" sz="1600" dirty="0">
                          <a:latin typeface="+mn-lt"/>
                          <a:cs typeface="Century Gothic"/>
                        </a:rPr>
                        <a:t>Eggs</a:t>
                      </a:r>
                    </a:p>
                    <a:p>
                      <a:r>
                        <a:rPr lang="en-US" sz="1600" dirty="0">
                          <a:latin typeface="+mn-lt"/>
                          <a:cs typeface="Century Gothic"/>
                        </a:rPr>
                        <a:t>Meat</a:t>
                      </a:r>
                    </a:p>
                    <a:p>
                      <a:r>
                        <a:rPr lang="en-US" sz="1600" dirty="0">
                          <a:latin typeface="+mn-lt"/>
                          <a:cs typeface="Century Gothic"/>
                        </a:rPr>
                        <a:t>fish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err="1">
                          <a:latin typeface="+mn-lt"/>
                        </a:rPr>
                        <a:t>Anaemia</a:t>
                      </a:r>
                      <a:r>
                        <a:rPr lang="en-US" sz="1600" baseline="0" dirty="0">
                          <a:latin typeface="+mn-lt"/>
                        </a:rPr>
                        <a:t> </a:t>
                      </a:r>
                    </a:p>
                    <a:p>
                      <a:r>
                        <a:rPr lang="en-US" sz="1600" baseline="0" dirty="0">
                          <a:latin typeface="+mn-lt"/>
                          <a:cs typeface="Century Gothic"/>
                        </a:rPr>
                        <a:t>Nerve damage</a:t>
                      </a:r>
                    </a:p>
                    <a:p>
                      <a:r>
                        <a:rPr lang="en-US" sz="1600" baseline="0" dirty="0">
                          <a:latin typeface="+mn-lt"/>
                          <a:cs typeface="Century Gothic"/>
                        </a:rPr>
                        <a:t>Tiredness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 Box 5"/>
          <p:cNvSpPr txBox="1">
            <a:spLocks noChangeArrowheads="1"/>
          </p:cNvSpPr>
          <p:nvPr/>
        </p:nvSpPr>
        <p:spPr bwMode="auto">
          <a:xfrm>
            <a:off x="92543" y="709128"/>
            <a:ext cx="1210056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2400" dirty="0"/>
              <a:t>This means if the vitamins aren’t used in the body they are passed through urine. </a:t>
            </a:r>
          </a:p>
        </p:txBody>
      </p:sp>
    </p:spTree>
    <p:extLst>
      <p:ext uri="{BB962C8B-B14F-4D97-AF65-F5344CB8AC3E}">
        <p14:creationId xmlns:p14="http://schemas.microsoft.com/office/powerpoint/2010/main" val="4070234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144793" y="0"/>
            <a:ext cx="6491137" cy="526827"/>
          </a:xfrm>
          <a:prstGeom prst="rect">
            <a:avLst/>
          </a:prstGeom>
          <a:noFill/>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lumMod val="75000"/>
                    <a:lumOff val="25000"/>
                  </a:schemeClr>
                </a:solidFill>
                <a:ea typeface="Kozuka Gothic Pro H" panose="020B0800000000000000" pitchFamily="34" charset="-128"/>
              </a:rPr>
              <a:t>Minerals</a:t>
            </a:r>
            <a:endParaRPr lang="en-GB" sz="4000" dirty="0">
              <a:solidFill>
                <a:schemeClr val="tx1">
                  <a:lumMod val="75000"/>
                  <a:lumOff val="25000"/>
                </a:schemeClr>
              </a:solidFill>
              <a:ea typeface="Kozuka Gothic Pro H" panose="020B0800000000000000" pitchFamily="34" charset="-128"/>
            </a:endParaRPr>
          </a:p>
        </p:txBody>
      </p:sp>
      <p:graphicFrame>
        <p:nvGraphicFramePr>
          <p:cNvPr id="4" name="Table 3"/>
          <p:cNvGraphicFramePr>
            <a:graphicFrameLocks noGrp="1"/>
          </p:cNvGraphicFramePr>
          <p:nvPr>
            <p:extLst/>
          </p:nvPr>
        </p:nvGraphicFramePr>
        <p:xfrm>
          <a:off x="413167" y="1128403"/>
          <a:ext cx="11212775" cy="3939986"/>
        </p:xfrm>
        <a:graphic>
          <a:graphicData uri="http://schemas.openxmlformats.org/drawingml/2006/table">
            <a:tbl>
              <a:tblPr firstRow="1" bandRow="1">
                <a:tableStyleId>{9DCAF9ED-07DC-4A11-8D7F-57B35C25682E}</a:tableStyleId>
              </a:tblPr>
              <a:tblGrid>
                <a:gridCol w="1533098">
                  <a:extLst>
                    <a:ext uri="{9D8B030D-6E8A-4147-A177-3AD203B41FA5}">
                      <a16:colId xmlns="" xmlns:a16="http://schemas.microsoft.com/office/drawing/2014/main" val="20000"/>
                    </a:ext>
                  </a:extLst>
                </a:gridCol>
                <a:gridCol w="2021460">
                  <a:extLst>
                    <a:ext uri="{9D8B030D-6E8A-4147-A177-3AD203B41FA5}">
                      <a16:colId xmlns="" xmlns:a16="http://schemas.microsoft.com/office/drawing/2014/main" val="20001"/>
                    </a:ext>
                  </a:extLst>
                </a:gridCol>
                <a:gridCol w="3306993">
                  <a:extLst>
                    <a:ext uri="{9D8B030D-6E8A-4147-A177-3AD203B41FA5}">
                      <a16:colId xmlns="" xmlns:a16="http://schemas.microsoft.com/office/drawing/2014/main" val="20002"/>
                    </a:ext>
                  </a:extLst>
                </a:gridCol>
                <a:gridCol w="2175612">
                  <a:extLst>
                    <a:ext uri="{9D8B030D-6E8A-4147-A177-3AD203B41FA5}">
                      <a16:colId xmlns="" xmlns:a16="http://schemas.microsoft.com/office/drawing/2014/main" val="20003"/>
                    </a:ext>
                  </a:extLst>
                </a:gridCol>
                <a:gridCol w="2175612">
                  <a:extLst>
                    <a:ext uri="{9D8B030D-6E8A-4147-A177-3AD203B41FA5}">
                      <a16:colId xmlns="" xmlns:a16="http://schemas.microsoft.com/office/drawing/2014/main" val="1740100933"/>
                    </a:ext>
                  </a:extLst>
                </a:gridCol>
              </a:tblGrid>
              <a:tr h="370840">
                <a:tc>
                  <a:txBody>
                    <a:bodyPr/>
                    <a:lstStyle/>
                    <a:p>
                      <a:r>
                        <a:rPr lang="en-US" sz="1600" dirty="0"/>
                        <a:t>Minerals </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Needed For</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Source</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Deficiency</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Excess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r>
                        <a:rPr lang="en-US" sz="1600" b="1" dirty="0">
                          <a:latin typeface="Century Gothic"/>
                          <a:cs typeface="Century Gothic"/>
                        </a:rPr>
                        <a:t>Calcium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Strong</a:t>
                      </a:r>
                      <a:r>
                        <a:rPr lang="en-US" sz="1600" baseline="0" dirty="0">
                          <a:latin typeface="Century Gothic"/>
                          <a:cs typeface="Century Gothic"/>
                        </a:rPr>
                        <a:t> bones and teeth</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Milk, cheese, tofu, green veg, hard</a:t>
                      </a:r>
                      <a:r>
                        <a:rPr lang="en-US" sz="1600" baseline="0" dirty="0">
                          <a:latin typeface="Century Gothic"/>
                          <a:cs typeface="Century Gothic"/>
                        </a:rPr>
                        <a:t> water</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Rickets, osteoporosis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Kidney stones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r>
                        <a:rPr lang="en-US" sz="1600" b="1" dirty="0">
                          <a:latin typeface="Century Gothic"/>
                          <a:cs typeface="Century Gothic"/>
                        </a:rPr>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Forms</a:t>
                      </a:r>
                      <a:r>
                        <a:rPr lang="en-US" sz="1600" baseline="0" dirty="0">
                          <a:latin typeface="Century Gothic"/>
                          <a:cs typeface="Century Gothic"/>
                        </a:rPr>
                        <a:t> part of the </a:t>
                      </a:r>
                      <a:r>
                        <a:rPr lang="en-US" sz="1600" dirty="0" err="1">
                          <a:latin typeface="Century Gothic"/>
                          <a:cs typeface="Century Gothic"/>
                        </a:rPr>
                        <a:t>heamoglobin</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Dark green</a:t>
                      </a:r>
                      <a:r>
                        <a:rPr lang="en-US" sz="1600" baseline="0" dirty="0">
                          <a:latin typeface="Century Gothic"/>
                          <a:cs typeface="Century Gothic"/>
                        </a:rPr>
                        <a:t> veg</a:t>
                      </a:r>
                    </a:p>
                    <a:p>
                      <a:r>
                        <a:rPr lang="en-US" sz="1600" baseline="0" dirty="0">
                          <a:latin typeface="Century Gothic"/>
                          <a:cs typeface="Century Gothic"/>
                        </a:rPr>
                        <a:t>Meat</a:t>
                      </a:r>
                    </a:p>
                    <a:p>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err="1">
                          <a:latin typeface="Century Gothic"/>
                          <a:cs typeface="Century Gothic"/>
                        </a:rPr>
                        <a:t>Anaemia</a:t>
                      </a:r>
                      <a:r>
                        <a:rPr lang="en-US" sz="1600" dirty="0">
                          <a:latin typeface="Century Gothic"/>
                          <a:cs typeface="Century Gothic"/>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Stomach pains</a:t>
                      </a:r>
                    </a:p>
                    <a:p>
                      <a:r>
                        <a:rPr lang="en-US" sz="1600" dirty="0">
                          <a:latin typeface="Century Gothic"/>
                          <a:cs typeface="Century Gothic"/>
                        </a:rPr>
                        <a:t>Constipation</a:t>
                      </a:r>
                    </a:p>
                    <a:p>
                      <a:r>
                        <a:rPr lang="en-US" sz="1600" dirty="0">
                          <a:latin typeface="Century Gothic"/>
                          <a:cs typeface="Century Gothic"/>
                        </a:rPr>
                        <a:t>Blood poisoning -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r>
                        <a:rPr lang="en-US" sz="1600" b="1" dirty="0">
                          <a:latin typeface="Century Gothic"/>
                          <a:cs typeface="Century Gothic"/>
                        </a:rPr>
                        <a:t>Sodium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Controls</a:t>
                      </a:r>
                      <a:r>
                        <a:rPr lang="en-US" sz="1600" baseline="0" dirty="0">
                          <a:latin typeface="Century Gothic"/>
                          <a:cs typeface="Century Gothic"/>
                        </a:rPr>
                        <a:t> water content</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Most foods</a:t>
                      </a:r>
                    </a:p>
                    <a:p>
                      <a:r>
                        <a:rPr lang="en-US" sz="1600" dirty="0">
                          <a:latin typeface="Century Gothic"/>
                          <a:cs typeface="Century Gothic"/>
                        </a:rPr>
                        <a:t>Or</a:t>
                      </a:r>
                      <a:r>
                        <a:rPr lang="en-US" sz="1600" baseline="0" dirty="0">
                          <a:latin typeface="Century Gothic"/>
                          <a:cs typeface="Century Gothic"/>
                        </a:rPr>
                        <a:t> added to food</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Nausea</a:t>
                      </a:r>
                    </a:p>
                    <a:p>
                      <a:r>
                        <a:rPr lang="en-US" sz="1600" dirty="0">
                          <a:latin typeface="Century Gothic"/>
                          <a:cs typeface="Century Gothic"/>
                        </a:rPr>
                        <a:t>Muscle</a:t>
                      </a:r>
                      <a:r>
                        <a:rPr lang="en-US" sz="1600" baseline="0" dirty="0">
                          <a:latin typeface="Century Gothic"/>
                          <a:cs typeface="Century Gothic"/>
                        </a:rPr>
                        <a:t> cramps</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Salt</a:t>
                      </a:r>
                      <a:r>
                        <a:rPr lang="en-US" sz="1600" baseline="0" dirty="0">
                          <a:latin typeface="Century Gothic"/>
                          <a:cs typeface="Century Gothic"/>
                        </a:rPr>
                        <a:t> is bad for you!!!</a:t>
                      </a:r>
                    </a:p>
                    <a:p>
                      <a:r>
                        <a:rPr lang="en-US" sz="1600" baseline="0" dirty="0">
                          <a:latin typeface="Century Gothic"/>
                          <a:cs typeface="Century Gothic"/>
                        </a:rPr>
                        <a:t>High blood pressure and heart disease</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100266">
                <a:tc>
                  <a:txBody>
                    <a:bodyPr/>
                    <a:lstStyle/>
                    <a:p>
                      <a:r>
                        <a:rPr lang="en-US" sz="1600" b="1" dirty="0">
                          <a:latin typeface="Century Gothic"/>
                          <a:cs typeface="Century Gothic"/>
                        </a:rPr>
                        <a:t>Phosphorus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Healthy bones and teeth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Protein</a:t>
                      </a:r>
                      <a:r>
                        <a:rPr lang="en-US" sz="1600" baseline="0" dirty="0">
                          <a:latin typeface="Century Gothic"/>
                          <a:cs typeface="Century Gothic"/>
                        </a:rPr>
                        <a:t> rich meats</a:t>
                      </a:r>
                    </a:p>
                    <a:p>
                      <a:r>
                        <a:rPr lang="en-US" sz="1600" baseline="0" dirty="0">
                          <a:latin typeface="Century Gothic"/>
                          <a:cs typeface="Century Gothic"/>
                        </a:rPr>
                        <a:t>Dairy products</a:t>
                      </a:r>
                    </a:p>
                    <a:p>
                      <a:r>
                        <a:rPr lang="en-US" sz="1600" baseline="0" dirty="0">
                          <a:latin typeface="Century Gothic"/>
                          <a:cs typeface="Century Gothic"/>
                        </a:rPr>
                        <a:t>Nuts</a:t>
                      </a:r>
                    </a:p>
                    <a:p>
                      <a:r>
                        <a:rPr lang="en-US" sz="1600" baseline="0" dirty="0">
                          <a:latin typeface="Century Gothic"/>
                          <a:cs typeface="Century Gothic"/>
                        </a:rPr>
                        <a:t>Cereal </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Weak muscles</a:t>
                      </a:r>
                    </a:p>
                    <a:p>
                      <a:r>
                        <a:rPr lang="en-US" sz="1600" dirty="0">
                          <a:latin typeface="Century Gothic"/>
                          <a:cs typeface="Century Gothic"/>
                        </a:rPr>
                        <a:t>Painful</a:t>
                      </a:r>
                      <a:r>
                        <a:rPr lang="en-US" sz="1600" baseline="0" dirty="0">
                          <a:latin typeface="Century Gothic"/>
                          <a:cs typeface="Century Gothic"/>
                        </a:rPr>
                        <a:t> bones</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a:cs typeface="Century Gothic"/>
                        </a:rPr>
                        <a:t>Hard</a:t>
                      </a:r>
                      <a:r>
                        <a:rPr lang="en-US" sz="1600" baseline="0" dirty="0">
                          <a:latin typeface="Century Gothic"/>
                          <a:cs typeface="Century Gothic"/>
                        </a:rPr>
                        <a:t> for your body to absorb calcium </a:t>
                      </a:r>
                      <a:endParaRPr lang="en-US" sz="1600" dirty="0">
                        <a:latin typeface="Century Gothic"/>
                        <a:cs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69185397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5507</TotalTime>
  <Words>8340</Words>
  <Application>Microsoft Office PowerPoint</Application>
  <PresentationFormat>Widescreen</PresentationFormat>
  <Paragraphs>1713</Paragraphs>
  <Slides>159</Slides>
  <Notes>70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159</vt:i4>
      </vt:variant>
    </vt:vector>
  </HeadingPairs>
  <TitlesOfParts>
    <vt:vector size="177" baseType="lpstr">
      <vt:lpstr>Kozuka Gothic Pro H</vt:lpstr>
      <vt:lpstr>MS PGothic</vt:lpstr>
      <vt:lpstr>Adobe Gothic Std B</vt:lpstr>
      <vt:lpstr>Aharoni</vt:lpstr>
      <vt:lpstr>Arial</vt:lpstr>
      <vt:lpstr>Arial Black</vt:lpstr>
      <vt:lpstr>Broadway</vt:lpstr>
      <vt:lpstr>Calibri</vt:lpstr>
      <vt:lpstr>Calibri Light</vt:lpstr>
      <vt:lpstr>Century Gothic</vt:lpstr>
      <vt:lpstr>Gill Sans MT</vt:lpstr>
      <vt:lpstr>Script MT Bold</vt:lpstr>
      <vt:lpstr>Symbol</vt:lpstr>
      <vt:lpstr>Tekton Pro Ext</vt:lpstr>
      <vt:lpstr>Times New Roman</vt:lpstr>
      <vt:lpstr>Wingdings</vt:lpstr>
      <vt:lpstr>Wingdings 3</vt:lpstr>
      <vt:lpstr>Gallery</vt:lpstr>
      <vt:lpstr>Year 9 Food Technology Miss Giddings </vt:lpstr>
      <vt:lpstr>Your journey in key stage four</vt:lpstr>
      <vt:lpstr>bake off</vt:lpstr>
      <vt:lpstr>Analysis Your brief </vt:lpstr>
      <vt:lpstr>PowerPoint Presentation</vt:lpstr>
      <vt:lpstr>PowerPoint Presentation</vt:lpstr>
      <vt:lpstr>PowerPoint Presentation</vt:lpstr>
      <vt:lpstr>Year 9 Food Technology Miss Giddings </vt:lpstr>
      <vt:lpstr>PowerPoint Presentation</vt:lpstr>
      <vt:lpstr>PowerPoint Presentation</vt:lpstr>
      <vt:lpstr>Food hygiene</vt:lpstr>
      <vt:lpstr>Food hygiene</vt:lpstr>
      <vt:lpstr>PowerPoint Presentation</vt:lpstr>
      <vt:lpstr>PowerPoint Presentation</vt:lpstr>
      <vt:lpstr>PowerPoint Presentation</vt:lpstr>
      <vt:lpstr>PowerPoint Presentation</vt:lpstr>
      <vt:lpstr>Personal hygiene Personal Appearance of Kitchen Staff</vt:lpstr>
      <vt:lpstr>High Risk Foods</vt:lpstr>
      <vt:lpstr>Low Risk Foods</vt:lpstr>
      <vt:lpstr>Buying safe foods </vt:lpstr>
      <vt:lpstr>Buying safe foods </vt:lpstr>
      <vt:lpstr>Buying safe foods </vt:lpstr>
      <vt:lpstr>Food storage </vt:lpstr>
      <vt:lpstr>Food storage </vt:lpstr>
      <vt:lpstr>Year 9 Food Technology Miss Giddings </vt:lpstr>
      <vt:lpstr>PowerPoint Presentation</vt:lpstr>
      <vt:lpstr>PowerPoint Presentation</vt:lpstr>
      <vt:lpstr>PowerPoint Presentation</vt:lpstr>
      <vt:lpstr>PowerPoint Presentation</vt:lpstr>
      <vt:lpstr>PowerPoint Presentation</vt:lpstr>
      <vt:lpstr>PowerPoint Presentation</vt:lpstr>
      <vt:lpstr>Other Pastries:</vt:lpstr>
      <vt:lpstr>Functions of Pastry Ingredients:</vt:lpstr>
      <vt:lpstr>PowerPoint Presentation</vt:lpstr>
      <vt:lpstr>PowerPoint Presentation</vt:lpstr>
      <vt:lpstr>PowerPoint Presentation</vt:lpstr>
      <vt:lpstr>PowerPoint Presentation</vt:lpstr>
      <vt:lpstr>Year 9 Food Technology Miss Giddings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9 Food Technology Miss Giddings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9 Food Technology Miss Giddings </vt:lpstr>
      <vt:lpstr>PowerPoint Presentation</vt:lpstr>
      <vt:lpstr>PowerPoint Presentation</vt:lpstr>
      <vt:lpstr>PowerPoint Presentation</vt:lpstr>
      <vt:lpstr>Practical Assessment  Expectations</vt:lpstr>
      <vt:lpstr>time plan</vt:lpstr>
      <vt:lpstr>PowerPoint Presentation</vt:lpstr>
      <vt:lpstr>PowerPoint Presentation</vt:lpstr>
      <vt:lpstr>Practical Assessment  Expectations</vt:lpstr>
      <vt:lpstr>time plan</vt:lpstr>
      <vt:lpstr>PowerPoint Presentation</vt:lpstr>
      <vt:lpstr>Year 9 Food Technology Miss Giddings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9 Food Technology Miss Giddings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 practise:</vt:lpstr>
      <vt:lpstr>Year 9 Food Technology Miss Giddings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9 Food Technology Miss Giddings </vt:lpstr>
      <vt:lpstr>PowerPoint Presentation</vt:lpstr>
      <vt:lpstr>PowerPoint Presentation</vt:lpstr>
      <vt:lpstr>https://www.youtube.com/watch?v=NdTAcAgOONw </vt:lpstr>
      <vt:lpstr>Year 9 Food Technology Miss Giddings </vt:lpstr>
      <vt:lpstr>PowerPoint Presentation</vt:lpstr>
      <vt:lpstr>PowerPoint Presentation</vt:lpstr>
      <vt:lpstr>PowerPoint Presentation</vt:lpstr>
      <vt:lpstr>Year 9 Food Technology Miss Giddings </vt:lpstr>
      <vt:lpstr>What does Ready meals mean?</vt:lpstr>
      <vt:lpstr>PowerPoint Presentation</vt:lpstr>
      <vt:lpstr>Ready meals can contain all groups of the eat well guide. Making it a well balanced meal </vt:lpstr>
      <vt:lpstr>PowerPoint Presentation</vt:lpstr>
      <vt:lpstr>PowerPoint Presentation</vt:lpstr>
      <vt:lpstr>What makes a good Mind map…</vt:lpstr>
      <vt:lpstr>PowerPoint Presentation</vt:lpstr>
      <vt:lpstr>PowerPoint Presentation</vt:lpstr>
      <vt:lpstr>PowerPoint Presentation</vt:lpstr>
      <vt:lpstr>PowerPoint Presentation</vt:lpstr>
      <vt:lpstr>Year 9 Food Technology Miss Giddings </vt:lpstr>
      <vt:lpstr>PowerPoint Presentation</vt:lpstr>
      <vt:lpstr>PowerPoint Presentation</vt:lpstr>
      <vt:lpstr>PowerPoint Presentation</vt:lpstr>
      <vt:lpstr>PowerPoint Presentation</vt:lpstr>
      <vt:lpstr>Design Development idea</vt:lpstr>
      <vt:lpstr>PowerPoint Presentation</vt:lpstr>
      <vt:lpstr>Year 9 Food Technology Miss Giddings </vt:lpstr>
      <vt:lpstr>PowerPoint Presentation</vt:lpstr>
      <vt:lpstr>Todays learning objectives </vt:lpstr>
      <vt:lpstr>PowerPoint Presentation</vt:lpstr>
      <vt:lpstr>PowerPoint Presentation</vt:lpstr>
      <vt:lpstr>Year 9 Food Technology Miss Giddings </vt:lpstr>
      <vt:lpstr>Written Assessment expectations</vt:lpstr>
      <vt:lpstr>PowerPoint Presentation</vt:lpstr>
      <vt:lpstr>Todays learning objectives </vt:lpstr>
      <vt:lpstr>Revision methods</vt:lpstr>
      <vt:lpstr>Year 9 Food Technology Miss Giddings </vt:lpstr>
      <vt:lpstr>Written Assessment expectations</vt:lpstr>
      <vt:lpstr>PowerPoint Presentation</vt:lpstr>
      <vt:lpstr>PowerPoint Presentation</vt:lpstr>
      <vt:lpstr>Email  rgiddings@thelinkacademy.org.uk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Food Technology</dc:title>
  <dc:creator>rebecca giddings</dc:creator>
  <cp:lastModifiedBy>jwhite</cp:lastModifiedBy>
  <cp:revision>427</cp:revision>
  <cp:lastPrinted>2019-09-12T12:22:14Z</cp:lastPrinted>
  <dcterms:created xsi:type="dcterms:W3CDTF">2017-08-05T15:43:10Z</dcterms:created>
  <dcterms:modified xsi:type="dcterms:W3CDTF">2020-11-10T14:42:44Z</dcterms:modified>
</cp:coreProperties>
</file>