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7" r:id="rId3"/>
    <p:sldId id="257" r:id="rId4"/>
    <p:sldId id="266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1" r:id="rId18"/>
    <p:sldId id="282" r:id="rId19"/>
    <p:sldId id="283" r:id="rId20"/>
    <p:sldId id="284" r:id="rId21"/>
    <p:sldId id="285" r:id="rId22"/>
    <p:sldId id="25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3821" autoAdjust="0"/>
  </p:normalViewPr>
  <p:slideViewPr>
    <p:cSldViewPr snapToGrid="0">
      <p:cViewPr varScale="1">
        <p:scale>
          <a:sx n="85" d="100"/>
          <a:sy n="85" d="100"/>
        </p:scale>
        <p:origin x="171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004D6-C367-487A-B670-E267EB18B57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BB30F-A94C-4E29-8320-396A5BFBE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4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Momentum of van= 2000 x 30 = 60000Kgm/s</a:t>
            </a:r>
          </a:p>
          <a:p>
            <a:r>
              <a:rPr lang="en-GB" dirty="0"/>
              <a:t>Car momentum is 0</a:t>
            </a:r>
          </a:p>
          <a:p>
            <a:r>
              <a:rPr lang="en-GB" dirty="0"/>
              <a:t>Total momentum of van and car after the collision Is 60000Kgm/s</a:t>
            </a:r>
          </a:p>
          <a:p>
            <a:r>
              <a:rPr lang="en-GB" dirty="0"/>
              <a:t>60000= 2800 x velocity of van</a:t>
            </a:r>
          </a:p>
          <a:p>
            <a:r>
              <a:rPr lang="en-GB" dirty="0"/>
              <a:t>V=60000/2800</a:t>
            </a:r>
          </a:p>
          <a:p>
            <a:r>
              <a:rPr lang="en-GB" dirty="0"/>
              <a:t>V=21.4 m/s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BB30F-A94C-4E29-8320-396A5BFBE60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7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C923-A31F-4495-8F4D-18443E893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42FA3-1493-4C1A-8A60-6A243201B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F6DFE-81AB-4710-AC20-C4569507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12389-760E-4B43-8A38-341DCC3D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4A0A0-01B2-48EE-AF4D-2E627C4B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4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3B99-A738-4330-BDAD-8B5877F6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9CC21-595F-491F-9CED-DC1C7F1E4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94A9D-B2FC-44D5-910D-A3C3DE1F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9B1CE-AD32-4DC1-932C-21BE5318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685A0-1D1C-41BC-B751-97E544F5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3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5D1D4-B03D-4949-BA9D-6CBF9B084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DEE60-70C8-4191-AE33-B585527F6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E123A-B5FD-436A-BE1A-2BFFDD81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69D7-000A-46BC-AA26-E64AA0CF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DFE5C-CB4C-440F-A3E6-43FC212F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EF29-ECB1-4F9A-A2A4-92390951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FEF76-11ED-4626-8A20-2A5A93F64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EB48A-42E0-4FE4-B6E8-E4E2C40A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78647-229A-49E1-9B9F-A15B1837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E82C6-0A80-43D6-9F32-F54BDD2E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5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D7BC-B63F-417A-94F3-51D7DE64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8E5A4-F8CA-4A7B-ABCC-BDC95A20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FA35B-0871-45C5-8D5C-3C5A29E7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17B1C-F537-4FAD-84CC-7575B4F1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289F-DBDF-4710-B070-BAF8C6CC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9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049E-FD1F-40C1-B3F0-C46D3F8F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FADC-E162-4DA6-91C2-305293DBE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B6620-F449-4F8F-824E-78AEE5198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49ACB-69DE-4F7D-93F5-58F0F2A4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CC49F-40B9-4EF4-9D17-878EECA9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C764A-20D8-422E-A791-7A45D619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9D95-E3B9-4A16-B761-4DAF9D4CB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421F4-4C91-4A4E-86B1-10A50FC8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A967B-BC47-42FC-86EA-3927EB591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12623-51D0-4B1A-9634-AD7399D85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AB45F-9576-48D4-8D77-0669459CE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BA423-45C8-4413-BC4E-4691D6C6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50F32-65EB-46CA-BA72-8B549923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41C6E0-4778-4123-B0BD-5EE25715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81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ABCC-3159-48A3-A061-0ECECF9D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08B94-473E-41FC-B84F-0C3B964F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AAC3-1CF9-4F71-AD83-F8D85DB4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B77AD-EF2B-4E3B-A280-A5BE38E7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5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4DD88-1664-491C-923E-B600699A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E7166-2414-48B7-ABA8-B581B8CE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AF75A-69E5-4152-BFE1-B1BE6CA13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1706-58BA-4FE8-BC3D-F3CBAF25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4CB54-69D3-4D8E-8DF3-077A3C092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C205D-0CC0-4E22-912E-5AF4D573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3C50E-1F68-4E5F-B939-63A14274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83CC7-E27B-4AB5-9025-F3DD9E74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2423D-9BF8-4AED-B6E3-1D25B633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4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0EFFF-48AD-49CF-BAB2-3699BF5E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EF188-DAFF-4C13-B407-AE74E675B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E8B-D5FC-45B8-8A7E-51AB378C1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6E97F-73D3-4CAA-B671-17C1F30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49569-30E3-40B3-8D49-57924135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B0B61-CC33-44C1-A7EE-5F3E68E5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2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3815F-F712-414C-AE27-26B55C20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58319-5677-4092-AEA9-9A6D0957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ECE16-7752-4263-BAF7-5AA980275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90FF-98E2-45F4-BF05-81F5E268C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03DA-EF89-4219-9102-ABA66CB01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96C067-99B4-46BB-8E4E-33F5C2616471}"/>
              </a:ext>
            </a:extLst>
          </p:cNvPr>
          <p:cNvSpPr txBox="1"/>
          <p:nvPr/>
        </p:nvSpPr>
        <p:spPr>
          <a:xfrm>
            <a:off x="7804299" y="223283"/>
            <a:ext cx="438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FF592E4-1F06-434C-AAF0-40B6F659F73E}" type="datetime2">
              <a:rPr lang="en-GB" sz="2400" u="sng" smtClean="0"/>
              <a:t>Wednesday, 01 July 2020</a:t>
            </a:fld>
            <a:endParaRPr lang="en-GB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41DB4-A922-4E1E-9E09-54FFC71707EB}"/>
              </a:ext>
            </a:extLst>
          </p:cNvPr>
          <p:cNvSpPr txBox="1"/>
          <p:nvPr/>
        </p:nvSpPr>
        <p:spPr>
          <a:xfrm>
            <a:off x="170122" y="208362"/>
            <a:ext cx="3444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err="1"/>
              <a:t>CwK</a:t>
            </a:r>
            <a:endParaRPr lang="en-GB" sz="2400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6AD77-5F0F-4FAF-AACD-88D75353E36F}"/>
              </a:ext>
            </a:extLst>
          </p:cNvPr>
          <p:cNvSpPr txBox="1"/>
          <p:nvPr/>
        </p:nvSpPr>
        <p:spPr>
          <a:xfrm>
            <a:off x="1531088" y="882502"/>
            <a:ext cx="778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Momentum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A74C9-FC19-4EB9-95B3-AE7288BC22E5}"/>
              </a:ext>
            </a:extLst>
          </p:cNvPr>
          <p:cNvSpPr txBox="1"/>
          <p:nvPr/>
        </p:nvSpPr>
        <p:spPr>
          <a:xfrm>
            <a:off x="414669" y="2110402"/>
            <a:ext cx="113626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Do Now Activity</a:t>
            </a:r>
          </a:p>
          <a:p>
            <a:endParaRPr lang="en-GB" sz="3200" dirty="0"/>
          </a:p>
          <a:p>
            <a:r>
              <a:rPr lang="en-GB" sz="3200" dirty="0"/>
              <a:t>Define stopping distance</a:t>
            </a:r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611640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B8242-9D8D-4601-B226-1A162A62B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Conservation of Momentum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02C7D-A2D3-4E93-A8FF-AB89CF8C5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a closed system the total momentum before an event is equal to the total momentum after the event</a:t>
            </a:r>
          </a:p>
          <a:p>
            <a:r>
              <a:rPr lang="en-GB" dirty="0"/>
              <a:t>This is called conservation of momentum</a:t>
            </a:r>
          </a:p>
          <a:p>
            <a:r>
              <a:rPr lang="en-GB" dirty="0"/>
              <a:t>When a moving object collides with another object, the total momentum of both objects is the same before the collision as it is after the collision.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51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8780E-DC09-4548-9BBA-8C5125B2D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7B06C-0969-487A-9AC3-74B48BED2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Collisions (This could be anything from sub-atomic particles to planets crashing into each other).</a:t>
            </a:r>
          </a:p>
          <a:p>
            <a:r>
              <a:rPr lang="en-GB" dirty="0"/>
              <a:t>Explosions (This could be a bullet fired from a gun, the ejection of an alpha particle from a nucleus or simply a person stepping out of a boat).</a:t>
            </a:r>
          </a:p>
          <a:p>
            <a:r>
              <a:rPr lang="en-GB" dirty="0"/>
              <a:t>A closed system is one in which no external forces act on the objects involved in the event.</a:t>
            </a:r>
          </a:p>
          <a:p>
            <a:r>
              <a:rPr lang="en-GB" dirty="0">
                <a:highlight>
                  <a:srgbClr val="FFFF00"/>
                </a:highlight>
              </a:rPr>
              <a:t>Remember momentum is a property of </a:t>
            </a:r>
            <a:r>
              <a:rPr lang="en-GB" b="1" i="1" u="sng" dirty="0">
                <a:highlight>
                  <a:srgbClr val="FFFF00"/>
                </a:highlight>
              </a:rPr>
              <a:t>moving</a:t>
            </a:r>
            <a:r>
              <a:rPr lang="en-GB" dirty="0">
                <a:highlight>
                  <a:srgbClr val="FFFF00"/>
                </a:highlight>
              </a:rPr>
              <a:t> objects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72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4BF0B-254F-4BC6-95E8-8393D884A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E1EA9-6503-446D-BD2C-CC62716A3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486"/>
            <a:ext cx="10515600" cy="4351338"/>
          </a:xfrm>
        </p:spPr>
        <p:txBody>
          <a:bodyPr/>
          <a:lstStyle/>
          <a:p>
            <a:r>
              <a:rPr lang="en-GB" dirty="0"/>
              <a:t>A railway truck of mass 800Kg moving with a constant velocity of 5m/s, collides and couples with another railway truck of mass 650kg which is stationary.</a:t>
            </a:r>
          </a:p>
          <a:p>
            <a:r>
              <a:rPr lang="en-GB" dirty="0"/>
              <a:t>Calculate the velocity with which both trucks move after the collision</a:t>
            </a:r>
          </a:p>
          <a:p>
            <a:r>
              <a:rPr lang="en-GB" dirty="0"/>
              <a:t>Total momentum before= total momentum after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A71004-9EE4-41DE-B66B-E4BC4A3E0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0499" y="4311610"/>
            <a:ext cx="7200800" cy="218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3432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B59C0-E4F4-415A-9521-2FA5A3B16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878" y="162699"/>
            <a:ext cx="10515600" cy="4351338"/>
          </a:xfrm>
        </p:spPr>
        <p:txBody>
          <a:bodyPr/>
          <a:lstStyle/>
          <a:p>
            <a:pPr algn="ctr">
              <a:buNone/>
            </a:pPr>
            <a:r>
              <a:rPr lang="en-GB" sz="4000" dirty="0"/>
              <a:t>Momentum before = Momentum after</a:t>
            </a:r>
          </a:p>
          <a:p>
            <a:pPr algn="ctr">
              <a:buNone/>
            </a:pPr>
            <a:r>
              <a:rPr lang="en-GB" sz="4000" dirty="0"/>
              <a:t>              (800 x 5) = (800 + 650) x V</a:t>
            </a:r>
          </a:p>
          <a:p>
            <a:pPr>
              <a:buNone/>
            </a:pPr>
            <a:r>
              <a:rPr lang="en-GB" sz="4000" dirty="0"/>
              <a:t>                          4000 = 1450V</a:t>
            </a:r>
          </a:p>
          <a:p>
            <a:pPr>
              <a:buNone/>
            </a:pPr>
            <a:r>
              <a:rPr lang="en-GB" sz="4000" dirty="0"/>
              <a:t>                                 V= 4000/1450</a:t>
            </a:r>
          </a:p>
          <a:p>
            <a:pPr>
              <a:buNone/>
            </a:pPr>
            <a:r>
              <a:rPr lang="en-GB" sz="4000" dirty="0"/>
              <a:t>                                 </a:t>
            </a:r>
            <a:r>
              <a:rPr lang="en-GB" sz="4000" dirty="0">
                <a:solidFill>
                  <a:srgbClr val="FF0000"/>
                </a:solidFill>
              </a:rPr>
              <a:t>V= 2.76m/s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A71004-9EE4-41DE-B66B-E4BC4A3E0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5600" y="4421811"/>
            <a:ext cx="7200800" cy="218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1393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B76493-82A9-4A50-935D-1FC0602D3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466" y="504711"/>
            <a:ext cx="9731671" cy="363031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F7B7B38-0DFA-4AFF-A6C5-6FE26CB6C214}"/>
              </a:ext>
            </a:extLst>
          </p:cNvPr>
          <p:cNvSpPr txBox="1">
            <a:spLocks/>
          </p:cNvSpPr>
          <p:nvPr/>
        </p:nvSpPr>
        <p:spPr>
          <a:xfrm>
            <a:off x="0" y="5096932"/>
            <a:ext cx="12192000" cy="176106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/>
              <a:t>The van collides with a stationary car, both the van and the car move after the collision, calculate the velocity of the van and the car after the collision.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84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B851291-7A87-42F2-BDB2-7F33096BCBAA}"/>
              </a:ext>
            </a:extLst>
          </p:cNvPr>
          <p:cNvSpPr txBox="1">
            <a:spLocks/>
          </p:cNvSpPr>
          <p:nvPr/>
        </p:nvSpPr>
        <p:spPr>
          <a:xfrm>
            <a:off x="783492" y="547952"/>
            <a:ext cx="9680331" cy="531480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A bullet of mass 4.0g is fired from a rifle of mass 2.0kg with a velocity of 380m/s. What is the initial recoil velocity of the rifle?</a:t>
            </a:r>
          </a:p>
          <a:p>
            <a:endParaRPr lang="en-GB" dirty="0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79167B7E-0A77-4A52-A286-882410ABBC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1719" y="2462558"/>
            <a:ext cx="8903503" cy="3159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815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C4A4CE7-C141-4B9E-B580-8A6065ACE67E}"/>
              </a:ext>
            </a:extLst>
          </p:cNvPr>
          <p:cNvSpPr txBox="1">
            <a:spLocks/>
          </p:cNvSpPr>
          <p:nvPr/>
        </p:nvSpPr>
        <p:spPr>
          <a:xfrm>
            <a:off x="868159" y="531019"/>
            <a:ext cx="9680331" cy="531480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dirty="0"/>
              <a:t>Momentum before = momentum after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/>
              <a:t>                           0 = (0.004 x 380) + (2.0 x v)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/>
              <a:t>                           0= 1.52 – 2v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/>
              <a:t>                           V= 1.52/2.0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/>
              <a:t>                            V= 0.76m/s</a:t>
            </a:r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E0B9D4-1A59-4A73-9D0F-D7F8281C8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0853" y="3242734"/>
            <a:ext cx="6598129" cy="234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FB1A2BA-7318-4BE0-ABB7-32AA12C2C4DA}"/>
              </a:ext>
            </a:extLst>
          </p:cNvPr>
          <p:cNvCxnSpPr>
            <a:cxnSpLocks/>
          </p:cNvCxnSpPr>
          <p:nvPr/>
        </p:nvCxnSpPr>
        <p:spPr>
          <a:xfrm flipH="1">
            <a:off x="4842933" y="1776931"/>
            <a:ext cx="400319" cy="24733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03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4742D-5876-4A73-99F2-D89688CAA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662782"/>
          </a:xfrm>
        </p:spPr>
        <p:txBody>
          <a:bodyPr>
            <a:normAutofit fontScale="90000"/>
          </a:bodyPr>
          <a:lstStyle/>
          <a:p>
            <a:r>
              <a:rPr lang="en-GB" dirty="0"/>
              <a:t>Change in Momentum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BF5BF-37F9-46C4-9452-DE190A36A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681038"/>
            <a:ext cx="12035481" cy="615870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When a force acts on an object that is moving, or able to move, a change in momentum occurs.</a:t>
            </a:r>
          </a:p>
          <a:p>
            <a:r>
              <a:rPr lang="en-GB" dirty="0"/>
              <a:t>The equations </a:t>
            </a:r>
            <a:r>
              <a:rPr lang="en-GB" i="1" dirty="0"/>
              <a:t>F </a:t>
            </a:r>
            <a:r>
              <a:rPr lang="en-GB" dirty="0"/>
              <a:t>= </a:t>
            </a:r>
            <a:r>
              <a:rPr lang="en-GB" i="1" dirty="0"/>
              <a:t>m </a:t>
            </a:r>
            <a:r>
              <a:rPr lang="en-GB" dirty="0"/>
              <a:t>× </a:t>
            </a:r>
            <a:r>
              <a:rPr lang="en-GB" i="1" dirty="0"/>
              <a:t>a </a:t>
            </a:r>
            <a:r>
              <a:rPr lang="en-GB" dirty="0"/>
              <a:t>and </a:t>
            </a:r>
            <a:r>
              <a:rPr lang="en-GB" i="1" dirty="0"/>
              <a:t>a </a:t>
            </a:r>
            <a:r>
              <a:rPr lang="en-GB" dirty="0"/>
              <a:t>= </a:t>
            </a:r>
            <a:r>
              <a:rPr lang="en-GB" i="1" u="sng" dirty="0"/>
              <a:t>v </a:t>
            </a:r>
            <a:r>
              <a:rPr lang="en-GB" u="sng" dirty="0"/>
              <a:t>− </a:t>
            </a:r>
            <a:r>
              <a:rPr lang="en-GB" i="1" u="sng" dirty="0"/>
              <a:t>u</a:t>
            </a:r>
          </a:p>
          <a:p>
            <a:pPr marL="0" indent="0">
              <a:buNone/>
            </a:pPr>
            <a:r>
              <a:rPr lang="en-GB" i="1" dirty="0"/>
              <a:t>                                                        t</a:t>
            </a:r>
          </a:p>
          <a:p>
            <a:r>
              <a:rPr lang="en-GB" dirty="0"/>
              <a:t>combine to give the equation </a:t>
            </a:r>
            <a:r>
              <a:rPr lang="en-GB" i="1" dirty="0"/>
              <a:t>F </a:t>
            </a:r>
            <a:r>
              <a:rPr lang="en-GB" dirty="0"/>
              <a:t>= </a:t>
            </a:r>
            <a:r>
              <a:rPr lang="en-GB" i="1" u="sng" dirty="0"/>
              <a:t>m </a:t>
            </a:r>
            <a:r>
              <a:rPr lang="en-GB" u="sng" dirty="0"/>
              <a:t>Δ </a:t>
            </a:r>
            <a:r>
              <a:rPr lang="en-GB" i="1" u="sng" dirty="0"/>
              <a:t>v</a:t>
            </a:r>
          </a:p>
          <a:p>
            <a:r>
              <a:rPr lang="en-GB" dirty="0"/>
              <a:t>                                                      </a:t>
            </a:r>
            <a:r>
              <a:rPr lang="el-GR" dirty="0"/>
              <a:t>Δ</a:t>
            </a:r>
            <a:r>
              <a:rPr lang="en-GB" dirty="0"/>
              <a:t>t</a:t>
            </a:r>
          </a:p>
          <a:p>
            <a:r>
              <a:rPr lang="en-GB" dirty="0"/>
              <a:t>where </a:t>
            </a:r>
            <a:r>
              <a:rPr lang="en-GB" i="1" dirty="0" err="1"/>
              <a:t>m</a:t>
            </a:r>
            <a:r>
              <a:rPr lang="en-GB" dirty="0" err="1"/>
              <a:t>Δ</a:t>
            </a:r>
            <a:r>
              <a:rPr lang="en-GB" i="1" dirty="0" err="1"/>
              <a:t>v</a:t>
            </a:r>
            <a:r>
              <a:rPr lang="en-GB" i="1" dirty="0"/>
              <a:t> </a:t>
            </a:r>
            <a:r>
              <a:rPr lang="en-GB" dirty="0"/>
              <a:t>= change in momentum</a:t>
            </a:r>
          </a:p>
          <a:p>
            <a:r>
              <a:rPr lang="en-GB" dirty="0" err="1"/>
              <a:t>ie</a:t>
            </a:r>
            <a:r>
              <a:rPr lang="en-GB" dirty="0"/>
              <a:t> force equals the rate of change of momentum.</a:t>
            </a:r>
            <a:r>
              <a:rPr lang="en-GB" i="1" dirty="0"/>
              <a:t> </a:t>
            </a:r>
          </a:p>
          <a:p>
            <a:r>
              <a:rPr lang="en-GB" dirty="0"/>
              <a:t>Force- N</a:t>
            </a:r>
          </a:p>
          <a:p>
            <a:r>
              <a:rPr lang="en-GB" dirty="0"/>
              <a:t>Change in momentum kgm/s</a:t>
            </a:r>
          </a:p>
          <a:p>
            <a:r>
              <a:rPr lang="en-GB" dirty="0"/>
              <a:t>Time s</a:t>
            </a:r>
          </a:p>
          <a:p>
            <a:r>
              <a:rPr lang="en-GB" dirty="0"/>
              <a:t>U- initial velocity</a:t>
            </a:r>
          </a:p>
          <a:p>
            <a:r>
              <a:rPr lang="en-GB" dirty="0"/>
              <a:t>V- final velocity</a:t>
            </a:r>
          </a:p>
          <a:p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57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0927D-588C-4CB6-B3BF-8CAB3456F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99848"/>
          </a:xfrm>
        </p:spPr>
        <p:txBody>
          <a:bodyPr>
            <a:normAutofit fontScale="90000"/>
          </a:bodyPr>
          <a:lstStyle/>
          <a:p>
            <a:r>
              <a:rPr lang="en-GB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367C6-C776-4991-AE77-4254219D1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351" y="741405"/>
            <a:ext cx="12006649" cy="543555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What is the force needed to change a cyclist’s momentum by 24kgm/s in 4 seconds</a:t>
            </a:r>
          </a:p>
          <a:p>
            <a:r>
              <a:rPr lang="en-GB" i="1" dirty="0">
                <a:solidFill>
                  <a:srgbClr val="FF0000"/>
                </a:solidFill>
              </a:rPr>
              <a:t>F </a:t>
            </a:r>
            <a:r>
              <a:rPr lang="en-GB" dirty="0">
                <a:solidFill>
                  <a:srgbClr val="FF0000"/>
                </a:solidFill>
              </a:rPr>
              <a:t>= </a:t>
            </a:r>
            <a:r>
              <a:rPr lang="en-GB" i="1" u="sng" dirty="0">
                <a:solidFill>
                  <a:srgbClr val="FF0000"/>
                </a:solidFill>
              </a:rPr>
              <a:t>m </a:t>
            </a:r>
            <a:r>
              <a:rPr lang="en-GB" u="sng" dirty="0">
                <a:solidFill>
                  <a:srgbClr val="FF0000"/>
                </a:solidFill>
              </a:rPr>
              <a:t>Δ </a:t>
            </a:r>
            <a:r>
              <a:rPr lang="en-GB" i="1" u="sng" dirty="0">
                <a:solidFill>
                  <a:srgbClr val="FF0000"/>
                </a:solidFill>
              </a:rPr>
              <a:t>v</a:t>
            </a:r>
          </a:p>
          <a:p>
            <a:r>
              <a:rPr lang="en-GB" dirty="0"/>
              <a:t>        </a:t>
            </a:r>
            <a:r>
              <a:rPr lang="el-GR" dirty="0">
                <a:solidFill>
                  <a:srgbClr val="FF0000"/>
                </a:solidFill>
              </a:rPr>
              <a:t>Δ</a:t>
            </a:r>
            <a:r>
              <a:rPr lang="en-GB" dirty="0">
                <a:solidFill>
                  <a:srgbClr val="FF0000"/>
                </a:solidFill>
              </a:rPr>
              <a:t>t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F= 24 ÷ 4</a:t>
            </a:r>
          </a:p>
          <a:p>
            <a:r>
              <a:rPr lang="en-GB" dirty="0">
                <a:solidFill>
                  <a:srgbClr val="FF0000"/>
                </a:solidFill>
              </a:rPr>
              <a:t>F= 6N</a:t>
            </a:r>
          </a:p>
          <a:p>
            <a:r>
              <a:rPr lang="en-GB" dirty="0"/>
              <a:t>What is the force needed to change a cars momentum by 3000kgm/s in 5 seconds</a:t>
            </a:r>
          </a:p>
          <a:p>
            <a:r>
              <a:rPr lang="en-GB" i="1" dirty="0">
                <a:solidFill>
                  <a:srgbClr val="FF0000"/>
                </a:solidFill>
              </a:rPr>
              <a:t>F </a:t>
            </a:r>
            <a:r>
              <a:rPr lang="en-GB" dirty="0">
                <a:solidFill>
                  <a:srgbClr val="FF0000"/>
                </a:solidFill>
              </a:rPr>
              <a:t>= </a:t>
            </a:r>
            <a:r>
              <a:rPr lang="en-GB" i="1" u="sng" dirty="0">
                <a:solidFill>
                  <a:srgbClr val="FF0000"/>
                </a:solidFill>
              </a:rPr>
              <a:t>m </a:t>
            </a:r>
            <a:r>
              <a:rPr lang="en-GB" u="sng" dirty="0">
                <a:solidFill>
                  <a:srgbClr val="FF0000"/>
                </a:solidFill>
              </a:rPr>
              <a:t>Δ </a:t>
            </a:r>
            <a:r>
              <a:rPr lang="en-GB" i="1" u="sng" dirty="0">
                <a:solidFill>
                  <a:srgbClr val="FF0000"/>
                </a:solidFill>
              </a:rPr>
              <a:t>v</a:t>
            </a:r>
          </a:p>
          <a:p>
            <a:r>
              <a:rPr lang="en-GB" dirty="0"/>
              <a:t>        </a:t>
            </a:r>
            <a:r>
              <a:rPr lang="el-GR" dirty="0">
                <a:solidFill>
                  <a:srgbClr val="FF0000"/>
                </a:solidFill>
              </a:rPr>
              <a:t>Δ</a:t>
            </a:r>
            <a:r>
              <a:rPr lang="en-GB" dirty="0">
                <a:solidFill>
                  <a:srgbClr val="FF0000"/>
                </a:solidFill>
              </a:rPr>
              <a:t>t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F= 3000÷5</a:t>
            </a:r>
          </a:p>
          <a:p>
            <a:r>
              <a:rPr lang="en-GB" dirty="0">
                <a:solidFill>
                  <a:srgbClr val="FF0000"/>
                </a:solidFill>
              </a:rPr>
              <a:t>F= 600N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63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BCCB7ED-19E3-4F7F-8840-FBF0F111D0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5718"/>
          <a:stretch/>
        </p:blipFill>
        <p:spPr>
          <a:xfrm>
            <a:off x="1582880" y="1"/>
            <a:ext cx="8228385" cy="37811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178390B-8AFF-47FF-A37F-CAA8A39E9A2A}"/>
              </a:ext>
            </a:extLst>
          </p:cNvPr>
          <p:cNvSpPr/>
          <p:nvPr/>
        </p:nvSpPr>
        <p:spPr>
          <a:xfrm>
            <a:off x="9119287" y="4040659"/>
            <a:ext cx="1050324" cy="40777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9F3E0B-6225-4962-B961-30B3F2112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40659"/>
            <a:ext cx="10515600" cy="2136304"/>
          </a:xfrm>
        </p:spPr>
        <p:txBody>
          <a:bodyPr/>
          <a:lstStyle/>
          <a:p>
            <a:r>
              <a:rPr lang="en-GB" dirty="0"/>
              <a:t>The golf club is in contact with the golf ball for 1.8ms and exerts a force of 1500N on the golf ball</a:t>
            </a:r>
          </a:p>
          <a:p>
            <a:r>
              <a:rPr lang="en-GB" dirty="0"/>
              <a:t>The mass of the golf ball is 0.045Kg</a:t>
            </a:r>
          </a:p>
          <a:p>
            <a:r>
              <a:rPr lang="en-GB" dirty="0"/>
              <a:t>Calculate the velocity of the ball as it leaves the golf club</a:t>
            </a:r>
          </a:p>
        </p:txBody>
      </p:sp>
    </p:spTree>
    <p:extLst>
      <p:ext uri="{BB962C8B-B14F-4D97-AF65-F5344CB8AC3E}">
        <p14:creationId xmlns:p14="http://schemas.microsoft.com/office/powerpoint/2010/main" val="314927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FB289-4344-4BBB-B7F9-D76C5B6F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 Assess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5F439-3439-49AD-8821-C40ED5183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Stopping distance=thinking distance + braking distance</a:t>
            </a:r>
          </a:p>
          <a:p>
            <a:r>
              <a:rPr lang="en-GB" dirty="0"/>
              <a:t>Thinking distance is the distance the car travels in the time it takes the driver to react</a:t>
            </a:r>
          </a:p>
          <a:p>
            <a:r>
              <a:rPr lang="en-GB" dirty="0"/>
              <a:t>Braking distance is the distance the car travels during the </a:t>
            </a:r>
            <a:r>
              <a:rPr lang="en-GB" dirty="0" err="1"/>
              <a:t>the</a:t>
            </a:r>
            <a:r>
              <a:rPr lang="en-GB" dirty="0"/>
              <a:t> time the braking force acts</a:t>
            </a:r>
          </a:p>
        </p:txBody>
      </p:sp>
    </p:spTree>
    <p:extLst>
      <p:ext uri="{BB962C8B-B14F-4D97-AF65-F5344CB8AC3E}">
        <p14:creationId xmlns:p14="http://schemas.microsoft.com/office/powerpoint/2010/main" val="35283237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429F7D-E439-400C-8D03-2920D0006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FCD5B1E-C548-46D0-8725-984161253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1.8ms = 0.0018s</a:t>
            </a:r>
          </a:p>
          <a:p>
            <a:r>
              <a:rPr lang="en-GB" i="1" dirty="0"/>
              <a:t>F </a:t>
            </a:r>
            <a:r>
              <a:rPr lang="en-GB" dirty="0"/>
              <a:t>= </a:t>
            </a:r>
            <a:r>
              <a:rPr lang="en-GB" i="1" u="sng" dirty="0"/>
              <a:t>m </a:t>
            </a:r>
            <a:r>
              <a:rPr lang="en-GB" u="sng" dirty="0"/>
              <a:t>Δ </a:t>
            </a:r>
            <a:r>
              <a:rPr lang="en-GB" i="1" u="sng" dirty="0"/>
              <a:t>v</a:t>
            </a:r>
          </a:p>
          <a:p>
            <a:pPr marL="0" indent="0">
              <a:buNone/>
            </a:pPr>
            <a:r>
              <a:rPr lang="en-GB" dirty="0"/>
              <a:t>           </a:t>
            </a:r>
            <a:r>
              <a:rPr lang="el-GR" dirty="0"/>
              <a:t>Δ </a:t>
            </a:r>
            <a:r>
              <a:rPr lang="en-GB" i="1" dirty="0"/>
              <a:t>t</a:t>
            </a:r>
          </a:p>
          <a:p>
            <a:endParaRPr lang="en-GB" dirty="0"/>
          </a:p>
          <a:p>
            <a:r>
              <a:rPr lang="en-GB" dirty="0"/>
              <a:t>1500=0.045 x </a:t>
            </a:r>
            <a:r>
              <a:rPr lang="en-GB" u="sng" dirty="0"/>
              <a:t>v (0.045 x 0)</a:t>
            </a:r>
          </a:p>
          <a:p>
            <a:pPr marL="0" indent="0">
              <a:buNone/>
            </a:pPr>
            <a:r>
              <a:rPr lang="en-GB" dirty="0"/>
              <a:t>                                 0.0018</a:t>
            </a:r>
          </a:p>
          <a:p>
            <a:r>
              <a:rPr lang="en-GB" dirty="0"/>
              <a:t>V=1500 x </a:t>
            </a:r>
            <a:r>
              <a:rPr lang="en-GB" u="sng" dirty="0"/>
              <a:t>0.0018</a:t>
            </a:r>
          </a:p>
          <a:p>
            <a:pPr marL="0" indent="0">
              <a:buNone/>
            </a:pPr>
            <a:r>
              <a:rPr lang="en-GB" dirty="0"/>
              <a:t>                     0.045</a:t>
            </a:r>
          </a:p>
          <a:p>
            <a:pPr marL="0" indent="0">
              <a:buNone/>
            </a:pPr>
            <a:r>
              <a:rPr lang="en-GB" dirty="0"/>
              <a:t>V=60m/s</a:t>
            </a:r>
          </a:p>
        </p:txBody>
      </p:sp>
    </p:spTree>
    <p:extLst>
      <p:ext uri="{BB962C8B-B14F-4D97-AF65-F5344CB8AC3E}">
        <p14:creationId xmlns:p14="http://schemas.microsoft.com/office/powerpoint/2010/main" val="359975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9BA2EC5-A1FA-41C8-ADC6-2D57137F1418}"/>
              </a:ext>
            </a:extLst>
          </p:cNvPr>
          <p:cNvSpPr txBox="1">
            <a:spLocks/>
          </p:cNvSpPr>
          <p:nvPr/>
        </p:nvSpPr>
        <p:spPr>
          <a:xfrm>
            <a:off x="1198129" y="3917092"/>
            <a:ext cx="9680331" cy="23744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longer the time of contact the greater the change of momentum </a:t>
            </a:r>
          </a:p>
          <a:p>
            <a:r>
              <a:rPr lang="en-GB" dirty="0"/>
              <a:t>since the mass of the golf ball is constant </a:t>
            </a:r>
          </a:p>
          <a:p>
            <a:r>
              <a:rPr lang="en-GB" dirty="0"/>
              <a:t>the velocity of the golf ball must increase </a:t>
            </a:r>
          </a:p>
          <a:p>
            <a:r>
              <a:rPr lang="en-GB" dirty="0"/>
              <a:t>increasing the distance the golf ball travels 	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959C2A-B20D-4801-ABEB-AD9F17822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129" y="327247"/>
            <a:ext cx="9285603" cy="279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12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6804F-8178-4B3E-BBF2-8DF3A848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FD2D-1CE2-43FF-8CAB-EDBACBD6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377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8578-877E-4078-BEC1-B703EA9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89" y="206189"/>
            <a:ext cx="4944140" cy="623703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Progress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EB3D-E8F9-47CA-9B5A-3F8422784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563"/>
            <a:ext cx="10515600" cy="520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/>
              <a:t>Good Progress</a:t>
            </a:r>
          </a:p>
          <a:p>
            <a:pPr marL="0" indent="0">
              <a:buNone/>
              <a:defRPr/>
            </a:pPr>
            <a:r>
              <a:rPr lang="en-US" sz="3200" dirty="0"/>
              <a:t>Recall and apply the momentum equation</a:t>
            </a:r>
          </a:p>
          <a:p>
            <a:pPr marL="0" indent="0">
              <a:buNone/>
              <a:defRPr/>
            </a:pPr>
            <a:r>
              <a:rPr lang="en-GB" sz="3200" dirty="0"/>
              <a:t>Define Momentum</a:t>
            </a:r>
          </a:p>
          <a:p>
            <a:pPr marL="0" indent="0">
              <a:buNone/>
            </a:pPr>
            <a:r>
              <a:rPr lang="en-GB" sz="3200" u="sng" dirty="0"/>
              <a:t>Outstanding Progress</a:t>
            </a:r>
          </a:p>
          <a:p>
            <a:pPr marL="0" indent="0">
              <a:buNone/>
            </a:pPr>
            <a:r>
              <a:rPr lang="en-US" sz="3200" dirty="0"/>
              <a:t>Apply the conservation of momentum</a:t>
            </a:r>
          </a:p>
          <a:p>
            <a:pPr marL="0" indent="0">
              <a:buNone/>
            </a:pPr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115231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E883E-EBDF-4517-8D86-82F446C2B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241" y="99311"/>
            <a:ext cx="5668926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Word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8509-283E-4606-89D7-A81A6A34C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r>
              <a:rPr lang="en-GB" sz="4400" dirty="0"/>
              <a:t>Momentum-has both size and direction it is a vector quantity</a:t>
            </a:r>
          </a:p>
        </p:txBody>
      </p:sp>
    </p:spTree>
    <p:extLst>
      <p:ext uri="{BB962C8B-B14F-4D97-AF65-F5344CB8AC3E}">
        <p14:creationId xmlns:p14="http://schemas.microsoft.com/office/powerpoint/2010/main" val="118360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1A22E-4C48-45D4-8D8C-334410682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162C3-454A-44ED-BF19-CB2E7160A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Momentum= mass x velocity</a:t>
            </a:r>
          </a:p>
          <a:p>
            <a:r>
              <a:rPr lang="en-GB" sz="3600" dirty="0"/>
              <a:t>Kgm/s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A7ACBF-8706-48FF-A127-2BB817853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1836" y="3669457"/>
            <a:ext cx="4242005" cy="156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2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A0E2-5495-4F69-BAD6-53E7B54E0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513BA-8292-43CC-A4AB-38070D5CF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A 1800 kg rhino is running north at 9.50 m/s. </a:t>
            </a:r>
          </a:p>
          <a:p>
            <a:pPr marL="0" indent="0">
              <a:buNone/>
            </a:pPr>
            <a:r>
              <a:rPr lang="en-GB" dirty="0"/>
              <a:t>       How much momentum does it have? 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457200" indent="-457200">
              <a:buAutoNum type="arabicPeriod" startAt="2"/>
            </a:pPr>
            <a:r>
              <a:rPr lang="en-GB" dirty="0"/>
              <a:t>A 40.0 kg rock that is falling off a cliff has 484 kg m/s momentum. What is the rock’s velocity?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195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0471-FF62-41C0-B49D-5EAE37E8F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712"/>
            <a:ext cx="10515600" cy="587925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A 1800 kg rhino is running north at 9.50 m/s. </a:t>
            </a:r>
          </a:p>
          <a:p>
            <a:pPr marL="0" indent="0">
              <a:buNone/>
            </a:pPr>
            <a:r>
              <a:rPr lang="en-GB" dirty="0"/>
              <a:t>How much momentum does it have?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p=mv = 1800 x 9.50 = 17, 1000 kg m/s to the north. 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457200" indent="-457200">
              <a:buAutoNum type="arabicPeriod" startAt="2"/>
            </a:pPr>
            <a:r>
              <a:rPr lang="en-GB" dirty="0"/>
              <a:t>A 40.0 kg rock that is falling off a cliff has 484 kg m/s momentum. What is the rock’s velocity?</a:t>
            </a:r>
          </a:p>
          <a:p>
            <a:pPr marL="457200" indent="-457200">
              <a:buAutoNum type="arabicPeriod" startAt="2"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p=mv, v= p/m = 484 / 40  = 12.1 m/s downwards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567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9FF35-092A-4352-BB79-F905D0CF4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4428" y="0"/>
            <a:ext cx="12266428" cy="6858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dirty="0"/>
              <a:t>An Olympic sprinter of mass 86 kg running at 10. 2 m/s.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A bullet of mass 8.5 Kg fired from a gun with a velocity of 300 m/s.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A super tanker of mass 200 000 tonnes (1 tonne = 1000 kg) cruising with a velocity of 12 m/s.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A fully-laden, Boeing-747 jumbo jet is cruising at 275 m/s during a transatlantic flight. If its momentum at this velocity is 121 000 000 kg m/s, calculate its mass.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A male cheetah has an average mass of 64 kg and its momentum when it is moving at top speed is 1920 kg m/s. Use this information to calculate its top speed.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207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C9DC6-805A-4593-A0DA-F35838818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284"/>
            <a:ext cx="10515600" cy="595367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P= 86 x 10.2</a:t>
            </a:r>
          </a:p>
          <a:p>
            <a:pPr marL="914400" lvl="1" indent="-514350"/>
            <a:r>
              <a:rPr lang="en-GB" b="1" dirty="0">
                <a:solidFill>
                  <a:srgbClr val="FF0000"/>
                </a:solidFill>
              </a:rPr>
              <a:t>P= 877Kgm/s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P= 8.5 x 30</a:t>
            </a:r>
          </a:p>
          <a:p>
            <a:pPr marL="914400" lvl="1" indent="-514350"/>
            <a:r>
              <a:rPr lang="en-GB" b="1" dirty="0">
                <a:solidFill>
                  <a:srgbClr val="FF0000"/>
                </a:solidFill>
              </a:rPr>
              <a:t>P= 255Kgm/s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P= 200000 x 12</a:t>
            </a:r>
          </a:p>
          <a:p>
            <a:pPr marL="914400" lvl="1" indent="-514350"/>
            <a:r>
              <a:rPr lang="en-GB" dirty="0"/>
              <a:t>P= 200 x 12</a:t>
            </a:r>
          </a:p>
          <a:p>
            <a:pPr marL="914400" lvl="1" indent="-514350"/>
            <a:r>
              <a:rPr lang="en-GB" b="1" dirty="0">
                <a:solidFill>
                  <a:srgbClr val="FF0000"/>
                </a:solidFill>
              </a:rPr>
              <a:t>P= 2400Kgm/s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M= 121000000 / 275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M= 44000Kg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V= 1920 / 64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V= 30m/s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67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1024</Words>
  <Application>Microsoft Office PowerPoint</Application>
  <PresentationFormat>Widescreen</PresentationFormat>
  <Paragraphs>129</Paragraphs>
  <Slides>22</Slides>
  <Notes>1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Comic Sans MS</vt:lpstr>
      <vt:lpstr>Office Theme</vt:lpstr>
      <vt:lpstr>PowerPoint Presentation</vt:lpstr>
      <vt:lpstr>Self Assess</vt:lpstr>
      <vt:lpstr>Progress Indicators</vt:lpstr>
      <vt:lpstr>Word Consciousness</vt:lpstr>
      <vt:lpstr>Equation</vt:lpstr>
      <vt:lpstr>Practice</vt:lpstr>
      <vt:lpstr>PowerPoint Presentation</vt:lpstr>
      <vt:lpstr>PowerPoint Presentation</vt:lpstr>
      <vt:lpstr>PowerPoint Presentation</vt:lpstr>
      <vt:lpstr>Conservation of Momentum</vt:lpstr>
      <vt:lpstr>Examples</vt:lpstr>
      <vt:lpstr>Practice</vt:lpstr>
      <vt:lpstr>PowerPoint Presentation</vt:lpstr>
      <vt:lpstr>PowerPoint Presentation</vt:lpstr>
      <vt:lpstr>PowerPoint Presentation</vt:lpstr>
      <vt:lpstr>PowerPoint Presentation</vt:lpstr>
      <vt:lpstr>Change in Momentum</vt:lpstr>
      <vt:lpstr>Practice</vt:lpstr>
      <vt:lpstr>PowerPoint Presentation</vt:lpstr>
      <vt:lpstr>PowerPoint Presentation</vt:lpstr>
      <vt:lpstr>PowerPoint Presentation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Sutton</dc:creator>
  <cp:lastModifiedBy>Dawn Sutton</cp:lastModifiedBy>
  <cp:revision>13</cp:revision>
  <dcterms:created xsi:type="dcterms:W3CDTF">2019-12-28T14:22:06Z</dcterms:created>
  <dcterms:modified xsi:type="dcterms:W3CDTF">2020-07-01T12:14:04Z</dcterms:modified>
</cp:coreProperties>
</file>