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787" r:id="rId5"/>
    <p:sldId id="788" r:id="rId6"/>
    <p:sldId id="789" r:id="rId7"/>
    <p:sldId id="790" r:id="rId8"/>
    <p:sldId id="791" r:id="rId9"/>
    <p:sldId id="792" r:id="rId10"/>
    <p:sldId id="793" r:id="rId11"/>
    <p:sldId id="794" r:id="rId12"/>
    <p:sldId id="795" r:id="rId13"/>
    <p:sldId id="796" r:id="rId14"/>
    <p:sldId id="797" r:id="rId15"/>
    <p:sldId id="798" r:id="rId16"/>
    <p:sldId id="799" r:id="rId17"/>
    <p:sldId id="80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92" autoAdjust="0"/>
    <p:restoredTop sz="94660"/>
  </p:normalViewPr>
  <p:slideViewPr>
    <p:cSldViewPr snapToGrid="0">
      <p:cViewPr varScale="1">
        <p:scale>
          <a:sx n="72" d="100"/>
          <a:sy n="72" d="100"/>
        </p:scale>
        <p:origin x="2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9869DB-B8FF-420D-837A-D7F7473580C1}" type="datetimeFigureOut">
              <a:rPr lang="en-GB" smtClean="0"/>
              <a:t>02/11/2020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810A2-7E79-4FED-8485-7D9074634988}" type="slidenum">
              <a:rPr lang="en-GB" smtClean="0"/>
              <a:t>‹#›</a:t>
            </a:fld>
            <a:endParaRPr lang="en-GB"/>
          </a:p>
        </p:txBody>
      </p:sp>
    </p:spTree>
    <p:extLst>
      <p:ext uri="{BB962C8B-B14F-4D97-AF65-F5344CB8AC3E}">
        <p14:creationId xmlns:p14="http://schemas.microsoft.com/office/powerpoint/2010/main" val="3957716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5DC5AA7-0A25-44A5-B1AF-B71D3F873F09}" type="slidenum">
              <a:rPr lang="en-GB" smtClean="0"/>
              <a:t>6</a:t>
            </a:fld>
            <a:endParaRPr lang="en-GB"/>
          </a:p>
        </p:txBody>
      </p:sp>
    </p:spTree>
    <p:extLst>
      <p:ext uri="{BB962C8B-B14F-4D97-AF65-F5344CB8AC3E}">
        <p14:creationId xmlns:p14="http://schemas.microsoft.com/office/powerpoint/2010/main" val="261853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BB85355-65B0-405C-8D42-7FC592D53A4D}" type="slidenum">
              <a:rPr lang="en-GB" smtClean="0"/>
              <a:pPr/>
              <a:t>9</a:t>
            </a:fld>
            <a:endParaRPr lang="en-GB"/>
          </a:p>
        </p:txBody>
      </p:sp>
    </p:spTree>
    <p:extLst>
      <p:ext uri="{BB962C8B-B14F-4D97-AF65-F5344CB8AC3E}">
        <p14:creationId xmlns:p14="http://schemas.microsoft.com/office/powerpoint/2010/main" val="1936044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18DD72-0F1E-4B0F-A66F-17F05F721A50}"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319701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18DD72-0F1E-4B0F-A66F-17F05F721A50}"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26727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18DD72-0F1E-4B0F-A66F-17F05F721A50}"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340459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18DD72-0F1E-4B0F-A66F-17F05F721A50}"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59748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18DD72-0F1E-4B0F-A66F-17F05F721A50}"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38832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18DD72-0F1E-4B0F-A66F-17F05F721A50}"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246862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8DD72-0F1E-4B0F-A66F-17F05F721A50}" type="datetimeFigureOut">
              <a:rPr lang="en-GB" smtClean="0"/>
              <a:t>02/11/2020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115644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18DD72-0F1E-4B0F-A66F-17F05F721A50}"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732091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8DD72-0F1E-4B0F-A66F-17F05F721A50}" type="datetimeFigureOut">
              <a:rPr lang="en-GB" smtClean="0"/>
              <a:t>02/11/2020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297997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18DD72-0F1E-4B0F-A66F-17F05F721A50}"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779264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18DD72-0F1E-4B0F-A66F-17F05F721A50}"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7F677-082B-4CF5-83F6-D2DC0D84C90F}" type="slidenum">
              <a:rPr lang="en-GB" smtClean="0"/>
              <a:t>‹#›</a:t>
            </a:fld>
            <a:endParaRPr lang="en-GB"/>
          </a:p>
        </p:txBody>
      </p:sp>
    </p:spTree>
    <p:extLst>
      <p:ext uri="{BB962C8B-B14F-4D97-AF65-F5344CB8AC3E}">
        <p14:creationId xmlns:p14="http://schemas.microsoft.com/office/powerpoint/2010/main" val="2921952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8DD72-0F1E-4B0F-A66F-17F05F721A50}" type="datetimeFigureOut">
              <a:rPr lang="en-GB" smtClean="0"/>
              <a:t>02/11/2020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7F677-082B-4CF5-83F6-D2DC0D84C90F}" type="slidenum">
              <a:rPr lang="en-GB" smtClean="0"/>
              <a:t>‹#›</a:t>
            </a:fld>
            <a:endParaRPr lang="en-GB"/>
          </a:p>
        </p:txBody>
      </p:sp>
    </p:spTree>
    <p:extLst>
      <p:ext uri="{BB962C8B-B14F-4D97-AF65-F5344CB8AC3E}">
        <p14:creationId xmlns:p14="http://schemas.microsoft.com/office/powerpoint/2010/main" val="2799223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amp;esrc=s&amp;source=images&amp;cd=&amp;cad=rja&amp;uact=8&amp;ved=0CAcQjRw&amp;url=http://www.adweek.com/socialtimes/pin-a-quote/91814&amp;ei=VjqVVaqsD6Ks7Aa-_oe4Aw&amp;bvm=bv.96952980,d.ZGU&amp;psig=AFQjCNHiQUJhraJL-VAfMO10Q8OeYhsPuA&amp;ust=1435929531028537"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K5g6P8-GmB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E094FAE-2D5B-442E-9E50-F878C3F8BFA8}"/>
              </a:ext>
            </a:extLst>
          </p:cNvPr>
          <p:cNvSpPr/>
          <p:nvPr/>
        </p:nvSpPr>
        <p:spPr>
          <a:xfrm>
            <a:off x="250257" y="182880"/>
            <a:ext cx="8701238" cy="1174282"/>
          </a:xfrm>
          <a:prstGeom prst="roundRect">
            <a:avLst/>
          </a:prstGeom>
          <a:solidFill>
            <a:srgbClr val="D6FA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9AAFC36-9D77-409B-9A03-045CC12CFB1A}"/>
              </a:ext>
            </a:extLst>
          </p:cNvPr>
          <p:cNvSpPr>
            <a:spLocks noGrp="1"/>
          </p:cNvSpPr>
          <p:nvPr>
            <p:ph type="ctrTitle"/>
          </p:nvPr>
        </p:nvSpPr>
        <p:spPr>
          <a:xfrm>
            <a:off x="281539" y="236839"/>
            <a:ext cx="8631454" cy="1129948"/>
          </a:xfrm>
        </p:spPr>
        <p:txBody>
          <a:bodyPr anchor="ctr">
            <a:normAutofit/>
          </a:bodyPr>
          <a:lstStyle/>
          <a:p>
            <a:r>
              <a:rPr lang="en-GB" dirty="0">
                <a:latin typeface="Comic Sans MS" panose="030F0702030302020204" pitchFamily="66" charset="0"/>
              </a:rPr>
              <a:t>Pressure in Liquids</a:t>
            </a:r>
          </a:p>
        </p:txBody>
      </p:sp>
      <p:sp>
        <p:nvSpPr>
          <p:cNvPr id="5" name="TextBox 4">
            <a:extLst>
              <a:ext uri="{FF2B5EF4-FFF2-40B4-BE49-F238E27FC236}">
                <a16:creationId xmlns:a16="http://schemas.microsoft.com/office/drawing/2014/main" id="{FF404D09-E159-4BBC-88D8-71D41E9EC433}"/>
              </a:ext>
            </a:extLst>
          </p:cNvPr>
          <p:cNvSpPr txBox="1"/>
          <p:nvPr/>
        </p:nvSpPr>
        <p:spPr>
          <a:xfrm>
            <a:off x="201931" y="1415684"/>
            <a:ext cx="8799095" cy="1184940"/>
          </a:xfrm>
          <a:prstGeom prst="rect">
            <a:avLst/>
          </a:prstGeom>
          <a:noFill/>
        </p:spPr>
        <p:txBody>
          <a:bodyPr wrap="square" rtlCol="0">
            <a:spAutoFit/>
          </a:bodyPr>
          <a:lstStyle/>
          <a:p>
            <a:r>
              <a:rPr lang="en-US" sz="2700" dirty="0">
                <a:solidFill>
                  <a:srgbClr val="0070C0"/>
                </a:solidFill>
                <a:latin typeface="Comic Sans MS" panose="030F0702030302020204" pitchFamily="66" charset="0"/>
              </a:rPr>
              <a:t>Learning objectives:</a:t>
            </a:r>
          </a:p>
          <a:p>
            <a:pPr marL="457200" indent="-457200">
              <a:buFont typeface="Arial" panose="020B0604020202020204" pitchFamily="34" charset="0"/>
              <a:buChar char="•"/>
            </a:pPr>
            <a:r>
              <a:rPr lang="en-US" sz="2200" dirty="0">
                <a:latin typeface="Comic Sans MS" panose="030F0702030302020204" pitchFamily="66" charset="0"/>
              </a:rPr>
              <a:t>Describe how liquid pressure changes with depth</a:t>
            </a:r>
          </a:p>
          <a:p>
            <a:pPr marL="457200" indent="-457200">
              <a:buFont typeface="Arial" panose="020B0604020202020204" pitchFamily="34" charset="0"/>
              <a:buChar char="•"/>
            </a:pPr>
            <a:r>
              <a:rPr lang="en-US" sz="2200" dirty="0">
                <a:latin typeface="Comic Sans MS" panose="030F0702030302020204" pitchFamily="66" charset="0"/>
              </a:rPr>
              <a:t>Explain why some things float and some things sink</a:t>
            </a:r>
          </a:p>
        </p:txBody>
      </p:sp>
      <p:sp>
        <p:nvSpPr>
          <p:cNvPr id="6" name="TextBox 5">
            <a:extLst>
              <a:ext uri="{FF2B5EF4-FFF2-40B4-BE49-F238E27FC236}">
                <a16:creationId xmlns:a16="http://schemas.microsoft.com/office/drawing/2014/main" id="{98D0DE4B-358D-4137-B98A-12B26A92DA2F}"/>
              </a:ext>
            </a:extLst>
          </p:cNvPr>
          <p:cNvSpPr txBox="1"/>
          <p:nvPr/>
        </p:nvSpPr>
        <p:spPr>
          <a:xfrm>
            <a:off x="38100" y="2610875"/>
            <a:ext cx="9039225" cy="1708160"/>
          </a:xfrm>
          <a:prstGeom prst="rect">
            <a:avLst/>
          </a:prstGeom>
          <a:noFill/>
        </p:spPr>
        <p:txBody>
          <a:bodyPr wrap="square" rtlCol="0">
            <a:spAutoFit/>
          </a:bodyPr>
          <a:lstStyle/>
          <a:p>
            <a:pPr algn="ctr"/>
            <a:r>
              <a:rPr lang="en-GB" sz="3500" dirty="0">
                <a:solidFill>
                  <a:srgbClr val="0070C0"/>
                </a:solidFill>
                <a:latin typeface="Comic Sans MS" panose="030F0702030302020204" pitchFamily="66" charset="0"/>
              </a:rPr>
              <a:t>Starter: </a:t>
            </a:r>
            <a:r>
              <a:rPr lang="en-GB" sz="3500" dirty="0">
                <a:latin typeface="Comic Sans MS" panose="030F0702030302020204" pitchFamily="66" charset="0"/>
              </a:rPr>
              <a:t>Explain how an increase in temperature will affect the gas pressure inside a balloon.</a:t>
            </a:r>
          </a:p>
        </p:txBody>
      </p:sp>
      <p:pic>
        <p:nvPicPr>
          <p:cNvPr id="8" name="Picture 7">
            <a:extLst>
              <a:ext uri="{FF2B5EF4-FFF2-40B4-BE49-F238E27FC236}">
                <a16:creationId xmlns:a16="http://schemas.microsoft.com/office/drawing/2014/main" id="{7F0B26D5-B89B-4A80-9DFF-7E77F5F1347E}"/>
              </a:ext>
            </a:extLst>
          </p:cNvPr>
          <p:cNvPicPr>
            <a:picLocks noChangeAspect="1"/>
          </p:cNvPicPr>
          <p:nvPr/>
        </p:nvPicPr>
        <p:blipFill>
          <a:blip r:embed="rId2"/>
          <a:stretch>
            <a:fillRect/>
          </a:stretch>
        </p:blipFill>
        <p:spPr>
          <a:xfrm>
            <a:off x="6686550" y="4444711"/>
            <a:ext cx="2278554" cy="2226769"/>
          </a:xfrm>
          <a:prstGeom prst="rect">
            <a:avLst/>
          </a:prstGeom>
        </p:spPr>
      </p:pic>
      <p:pic>
        <p:nvPicPr>
          <p:cNvPr id="1026" name="Picture 2" descr="Barrage, Dam, Landscape, Mountain, Weir">
            <a:extLst>
              <a:ext uri="{FF2B5EF4-FFF2-40B4-BE49-F238E27FC236}">
                <a16:creationId xmlns:a16="http://schemas.microsoft.com/office/drawing/2014/main" id="{A77B7067-3756-47A4-A10D-D6CD237F5F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4171950"/>
            <a:ext cx="34290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cean, Fish, Wave, Waves, Bird, Life">
            <a:extLst>
              <a:ext uri="{FF2B5EF4-FFF2-40B4-BE49-F238E27FC236}">
                <a16:creationId xmlns:a16="http://schemas.microsoft.com/office/drawing/2014/main" id="{BCDA3991-D64A-443F-AF81-E469D4E796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9949" y="4473445"/>
            <a:ext cx="3038475" cy="2108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78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a">
            <a:extLst>
              <a:ext uri="{FF2B5EF4-FFF2-40B4-BE49-F238E27FC236}">
                <a16:creationId xmlns:a16="http://schemas.microsoft.com/office/drawing/2014/main" id="{2740281F-B793-4CA9-8C5C-4143E3BB73BF}"/>
              </a:ext>
            </a:extLst>
          </p:cNvPr>
          <p:cNvPicPr>
            <a:picLocks noChangeAspect="1" noChangeArrowheads="1"/>
          </p:cNvPicPr>
          <p:nvPr/>
        </p:nvPicPr>
        <p:blipFill>
          <a:blip r:embed="rId2" cstate="print"/>
          <a:srcRect/>
          <a:stretch>
            <a:fillRect/>
          </a:stretch>
        </p:blipFill>
        <p:spPr bwMode="auto">
          <a:xfrm>
            <a:off x="257145" y="900105"/>
            <a:ext cx="4071098" cy="3250892"/>
          </a:xfrm>
          <a:prstGeom prst="rect">
            <a:avLst/>
          </a:prstGeom>
          <a:noFill/>
          <a:ln w="9525">
            <a:noFill/>
            <a:miter lim="800000"/>
            <a:headEnd/>
            <a:tailEnd/>
          </a:ln>
        </p:spPr>
      </p:pic>
      <p:sp>
        <p:nvSpPr>
          <p:cNvPr id="6" name="Arrow: Up 5">
            <a:extLst>
              <a:ext uri="{FF2B5EF4-FFF2-40B4-BE49-F238E27FC236}">
                <a16:creationId xmlns:a16="http://schemas.microsoft.com/office/drawing/2014/main" id="{A04AA821-BA58-4E92-A3E5-43A79AB55273}"/>
              </a:ext>
            </a:extLst>
          </p:cNvPr>
          <p:cNvSpPr/>
          <p:nvPr/>
        </p:nvSpPr>
        <p:spPr>
          <a:xfrm rot="19952063">
            <a:off x="2341433" y="3131603"/>
            <a:ext cx="409575" cy="306790"/>
          </a:xfrm>
          <a:prstGeom prst="upArrow">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rrow: Up 6">
            <a:extLst>
              <a:ext uri="{FF2B5EF4-FFF2-40B4-BE49-F238E27FC236}">
                <a16:creationId xmlns:a16="http://schemas.microsoft.com/office/drawing/2014/main" id="{D1ADCF70-A92E-4B79-9D74-0C7C2BC5E622}"/>
              </a:ext>
            </a:extLst>
          </p:cNvPr>
          <p:cNvSpPr/>
          <p:nvPr/>
        </p:nvSpPr>
        <p:spPr>
          <a:xfrm rot="19952063">
            <a:off x="2603673" y="2577915"/>
            <a:ext cx="409575" cy="328755"/>
          </a:xfrm>
          <a:prstGeom prst="upArrow">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Up 7">
            <a:extLst>
              <a:ext uri="{FF2B5EF4-FFF2-40B4-BE49-F238E27FC236}">
                <a16:creationId xmlns:a16="http://schemas.microsoft.com/office/drawing/2014/main" id="{7CADE362-4174-4E84-AA69-3A5840C594DB}"/>
              </a:ext>
            </a:extLst>
          </p:cNvPr>
          <p:cNvSpPr/>
          <p:nvPr/>
        </p:nvSpPr>
        <p:spPr>
          <a:xfrm rot="605510">
            <a:off x="1793430" y="3344357"/>
            <a:ext cx="409575" cy="298269"/>
          </a:xfrm>
          <a:prstGeom prst="upArrow">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Up 8">
            <a:extLst>
              <a:ext uri="{FF2B5EF4-FFF2-40B4-BE49-F238E27FC236}">
                <a16:creationId xmlns:a16="http://schemas.microsoft.com/office/drawing/2014/main" id="{9BE3C6FB-3226-4D19-9B8B-910221C13A27}"/>
              </a:ext>
            </a:extLst>
          </p:cNvPr>
          <p:cNvSpPr/>
          <p:nvPr/>
        </p:nvSpPr>
        <p:spPr>
          <a:xfrm rot="19952063">
            <a:off x="3041823" y="2054040"/>
            <a:ext cx="409575" cy="328755"/>
          </a:xfrm>
          <a:prstGeom prst="upArrow">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Up 9">
            <a:extLst>
              <a:ext uri="{FF2B5EF4-FFF2-40B4-BE49-F238E27FC236}">
                <a16:creationId xmlns:a16="http://schemas.microsoft.com/office/drawing/2014/main" id="{AE06F6F8-D163-4EAF-90B7-C00FACB926BB}"/>
              </a:ext>
            </a:extLst>
          </p:cNvPr>
          <p:cNvSpPr/>
          <p:nvPr/>
        </p:nvSpPr>
        <p:spPr>
          <a:xfrm rot="9899178">
            <a:off x="1911736" y="2280956"/>
            <a:ext cx="231648" cy="192332"/>
          </a:xfrm>
          <a:prstGeom prst="upArrow">
            <a:avLst>
              <a:gd name="adj1" fmla="val 43891"/>
              <a:gd name="adj2" fmla="val 50000"/>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Up 10">
            <a:extLst>
              <a:ext uri="{FF2B5EF4-FFF2-40B4-BE49-F238E27FC236}">
                <a16:creationId xmlns:a16="http://schemas.microsoft.com/office/drawing/2014/main" id="{4F38A41C-FC4D-4FF5-A080-0E7D59270915}"/>
              </a:ext>
            </a:extLst>
          </p:cNvPr>
          <p:cNvSpPr/>
          <p:nvPr/>
        </p:nvSpPr>
        <p:spPr>
          <a:xfrm rot="9899178">
            <a:off x="1540261" y="2871506"/>
            <a:ext cx="231648" cy="192332"/>
          </a:xfrm>
          <a:prstGeom prst="upArrow">
            <a:avLst>
              <a:gd name="adj1" fmla="val 43891"/>
              <a:gd name="adj2" fmla="val 50000"/>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Up 11">
            <a:extLst>
              <a:ext uri="{FF2B5EF4-FFF2-40B4-BE49-F238E27FC236}">
                <a16:creationId xmlns:a16="http://schemas.microsoft.com/office/drawing/2014/main" id="{3D8830B4-95A2-4BA0-A7DD-DBA4131CAE0D}"/>
              </a:ext>
            </a:extLst>
          </p:cNvPr>
          <p:cNvSpPr/>
          <p:nvPr/>
        </p:nvSpPr>
        <p:spPr>
          <a:xfrm rot="9899178">
            <a:off x="2235585" y="1976156"/>
            <a:ext cx="231648" cy="192332"/>
          </a:xfrm>
          <a:prstGeom prst="upArrow">
            <a:avLst>
              <a:gd name="adj1" fmla="val 43891"/>
              <a:gd name="adj2" fmla="val 50000"/>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Up 12">
            <a:extLst>
              <a:ext uri="{FF2B5EF4-FFF2-40B4-BE49-F238E27FC236}">
                <a16:creationId xmlns:a16="http://schemas.microsoft.com/office/drawing/2014/main" id="{7E3951B6-DE6A-457C-A1C8-CD19D35CAA32}"/>
              </a:ext>
            </a:extLst>
          </p:cNvPr>
          <p:cNvSpPr/>
          <p:nvPr/>
        </p:nvSpPr>
        <p:spPr>
          <a:xfrm rot="9899178">
            <a:off x="2530861" y="1738031"/>
            <a:ext cx="231648" cy="192332"/>
          </a:xfrm>
          <a:prstGeom prst="upArrow">
            <a:avLst>
              <a:gd name="adj1" fmla="val 43891"/>
              <a:gd name="adj2" fmla="val 50000"/>
            </a:avLst>
          </a:prstGeom>
          <a:solidFill>
            <a:srgbClr val="F0FEF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2D05F077-6B52-4C86-8343-4418276ABB0C}"/>
              </a:ext>
            </a:extLst>
          </p:cNvPr>
          <p:cNvSpPr txBox="1"/>
          <p:nvPr/>
        </p:nvSpPr>
        <p:spPr>
          <a:xfrm>
            <a:off x="285749" y="4162425"/>
            <a:ext cx="8601075" cy="2308324"/>
          </a:xfrm>
          <a:prstGeom prst="rect">
            <a:avLst/>
          </a:prstGeom>
          <a:noFill/>
        </p:spPr>
        <p:txBody>
          <a:bodyPr wrap="square" rtlCol="0">
            <a:spAutoFit/>
          </a:bodyPr>
          <a:lstStyle/>
          <a:p>
            <a:pPr algn="ctr"/>
            <a:r>
              <a:rPr lang="en-GB" sz="2400" dirty="0">
                <a:latin typeface="Comic Sans MS" panose="030F0702030302020204" pitchFamily="66" charset="0"/>
              </a:rPr>
              <a:t>The liquid pressure underneath the boy creates upthrust, this is the force that will keep him afloat.</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This is because there are far more water molecules below the boy than there are above him, this produces the upthrust effect.</a:t>
            </a:r>
          </a:p>
        </p:txBody>
      </p:sp>
      <p:pic>
        <p:nvPicPr>
          <p:cNvPr id="2" name="Picture 1">
            <a:extLst>
              <a:ext uri="{FF2B5EF4-FFF2-40B4-BE49-F238E27FC236}">
                <a16:creationId xmlns:a16="http://schemas.microsoft.com/office/drawing/2014/main" id="{6C008763-FC78-48C9-928E-E6B74AD9658E}"/>
              </a:ext>
            </a:extLst>
          </p:cNvPr>
          <p:cNvPicPr>
            <a:picLocks noChangeAspect="1"/>
          </p:cNvPicPr>
          <p:nvPr/>
        </p:nvPicPr>
        <p:blipFill>
          <a:blip r:embed="rId3"/>
          <a:stretch>
            <a:fillRect/>
          </a:stretch>
        </p:blipFill>
        <p:spPr>
          <a:xfrm>
            <a:off x="4297984" y="1142999"/>
            <a:ext cx="1274141" cy="2594767"/>
          </a:xfrm>
          <a:prstGeom prst="rect">
            <a:avLst/>
          </a:prstGeom>
        </p:spPr>
      </p:pic>
      <p:sp>
        <p:nvSpPr>
          <p:cNvPr id="16" name="TextBox 15">
            <a:extLst>
              <a:ext uri="{FF2B5EF4-FFF2-40B4-BE49-F238E27FC236}">
                <a16:creationId xmlns:a16="http://schemas.microsoft.com/office/drawing/2014/main" id="{9D4B5B6B-EFA0-40BE-A9F2-B306D9EC8F68}"/>
              </a:ext>
            </a:extLst>
          </p:cNvPr>
          <p:cNvSpPr txBox="1"/>
          <p:nvPr/>
        </p:nvSpPr>
        <p:spPr>
          <a:xfrm>
            <a:off x="5572126" y="1095375"/>
            <a:ext cx="3400424" cy="646331"/>
          </a:xfrm>
          <a:prstGeom prst="rect">
            <a:avLst/>
          </a:prstGeom>
          <a:noFill/>
        </p:spPr>
        <p:txBody>
          <a:bodyPr wrap="square" rtlCol="0">
            <a:spAutoFit/>
          </a:bodyPr>
          <a:lstStyle/>
          <a:p>
            <a:pPr algn="ctr"/>
            <a:r>
              <a:rPr lang="en-GB" i="1" dirty="0"/>
              <a:t>Liquid pressure at the surface of the sea is </a:t>
            </a:r>
            <a:r>
              <a:rPr lang="en-GB" b="1" i="1" dirty="0"/>
              <a:t>lower.</a:t>
            </a:r>
          </a:p>
        </p:txBody>
      </p:sp>
      <p:sp>
        <p:nvSpPr>
          <p:cNvPr id="17" name="TextBox 16">
            <a:extLst>
              <a:ext uri="{FF2B5EF4-FFF2-40B4-BE49-F238E27FC236}">
                <a16:creationId xmlns:a16="http://schemas.microsoft.com/office/drawing/2014/main" id="{1014C15F-F83C-4A06-9820-668F98DAD14A}"/>
              </a:ext>
            </a:extLst>
          </p:cNvPr>
          <p:cNvSpPr txBox="1"/>
          <p:nvPr/>
        </p:nvSpPr>
        <p:spPr>
          <a:xfrm>
            <a:off x="5667376" y="3114675"/>
            <a:ext cx="3267074" cy="646331"/>
          </a:xfrm>
          <a:prstGeom prst="rect">
            <a:avLst/>
          </a:prstGeom>
          <a:noFill/>
        </p:spPr>
        <p:txBody>
          <a:bodyPr wrap="square" rtlCol="0">
            <a:spAutoFit/>
          </a:bodyPr>
          <a:lstStyle/>
          <a:p>
            <a:pPr algn="ctr"/>
            <a:r>
              <a:rPr lang="en-GB" i="1" dirty="0"/>
              <a:t>Liquid pressure at the bottom of the sea is </a:t>
            </a:r>
            <a:r>
              <a:rPr lang="en-GB" b="1" i="1" dirty="0"/>
              <a:t>higher.</a:t>
            </a:r>
          </a:p>
        </p:txBody>
      </p:sp>
      <p:sp>
        <p:nvSpPr>
          <p:cNvPr id="18" name="TextBox 17">
            <a:extLst>
              <a:ext uri="{FF2B5EF4-FFF2-40B4-BE49-F238E27FC236}">
                <a16:creationId xmlns:a16="http://schemas.microsoft.com/office/drawing/2014/main" id="{32D22230-8401-4276-A38D-2738F6D15D63}"/>
              </a:ext>
            </a:extLst>
          </p:cNvPr>
          <p:cNvSpPr txBox="1"/>
          <p:nvPr/>
        </p:nvSpPr>
        <p:spPr>
          <a:xfrm>
            <a:off x="95250" y="228600"/>
            <a:ext cx="4381500" cy="707886"/>
          </a:xfrm>
          <a:prstGeom prst="rect">
            <a:avLst/>
          </a:prstGeom>
          <a:noFill/>
        </p:spPr>
        <p:txBody>
          <a:bodyPr wrap="square" rtlCol="0">
            <a:spAutoFit/>
          </a:bodyPr>
          <a:lstStyle/>
          <a:p>
            <a:r>
              <a:rPr lang="en-GB" sz="3900" dirty="0">
                <a:solidFill>
                  <a:srgbClr val="FF0000"/>
                </a:solidFill>
                <a:latin typeface="Comic Sans MS" panose="030F0702030302020204" pitchFamily="66" charset="0"/>
              </a:rPr>
              <a:t>Self-assessment:</a:t>
            </a:r>
          </a:p>
        </p:txBody>
      </p:sp>
      <p:pic>
        <p:nvPicPr>
          <p:cNvPr id="19" name="Picture 2" descr="Mark, Check, Tick, Red, Correct, Symbol">
            <a:extLst>
              <a:ext uri="{FF2B5EF4-FFF2-40B4-BE49-F238E27FC236}">
                <a16:creationId xmlns:a16="http://schemas.microsoft.com/office/drawing/2014/main" id="{AD8436F6-04C8-4333-B344-B437421B35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4350" y="5724525"/>
            <a:ext cx="895741" cy="934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7965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05A6D9-7BA5-4124-B196-21E7C0716D6A}"/>
              </a:ext>
            </a:extLst>
          </p:cNvPr>
          <p:cNvSpPr txBox="1"/>
          <p:nvPr/>
        </p:nvSpPr>
        <p:spPr>
          <a:xfrm>
            <a:off x="265814" y="212651"/>
            <a:ext cx="8718698" cy="1477328"/>
          </a:xfrm>
          <a:prstGeom prst="rect">
            <a:avLst/>
          </a:prstGeom>
          <a:noFill/>
        </p:spPr>
        <p:txBody>
          <a:bodyPr wrap="square" rtlCol="0">
            <a:spAutoFit/>
          </a:bodyPr>
          <a:lstStyle/>
          <a:p>
            <a:r>
              <a:rPr lang="en-GB" sz="3600" dirty="0">
                <a:solidFill>
                  <a:srgbClr val="0070C0"/>
                </a:solidFill>
                <a:latin typeface="Comic Sans MS" panose="030F0702030302020204" pitchFamily="66" charset="0"/>
              </a:rPr>
              <a:t>Plenary </a:t>
            </a:r>
            <a:r>
              <a:rPr lang="en-GB" sz="3600" dirty="0">
                <a:latin typeface="Comic Sans MS" panose="030F0702030302020204" pitchFamily="66" charset="0"/>
              </a:rPr>
              <a:t>~ Complete one of the following sentences in your book:</a:t>
            </a:r>
          </a:p>
          <a:p>
            <a:endParaRPr lang="en-US" dirty="0"/>
          </a:p>
        </p:txBody>
      </p:sp>
      <p:sp>
        <p:nvSpPr>
          <p:cNvPr id="6" name="Thought Bubble: Cloud 5">
            <a:extLst>
              <a:ext uri="{FF2B5EF4-FFF2-40B4-BE49-F238E27FC236}">
                <a16:creationId xmlns:a16="http://schemas.microsoft.com/office/drawing/2014/main" id="{A6BD09FD-D0FA-42CB-A1ED-2304E1F1EBE2}"/>
              </a:ext>
            </a:extLst>
          </p:cNvPr>
          <p:cNvSpPr/>
          <p:nvPr/>
        </p:nvSpPr>
        <p:spPr>
          <a:xfrm>
            <a:off x="6060559" y="1382234"/>
            <a:ext cx="2679405" cy="1956390"/>
          </a:xfrm>
          <a:prstGeom prst="cloudCallout">
            <a:avLst>
              <a:gd name="adj1" fmla="val -100992"/>
              <a:gd name="adj2" fmla="val 47826"/>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0070C0"/>
                </a:solidFill>
                <a:latin typeface="Eras Medium ITC" panose="020B0602030504020804" pitchFamily="34" charset="0"/>
              </a:rPr>
              <a:t>Today I have learnt that …</a:t>
            </a:r>
            <a:endParaRPr lang="en-US" sz="2400" dirty="0">
              <a:solidFill>
                <a:srgbClr val="0070C0"/>
              </a:solidFill>
              <a:latin typeface="Eras Medium ITC" panose="020B0602030504020804" pitchFamily="34" charset="0"/>
            </a:endParaRPr>
          </a:p>
        </p:txBody>
      </p:sp>
      <p:sp>
        <p:nvSpPr>
          <p:cNvPr id="7" name="Speech Bubble: Oval 6">
            <a:extLst>
              <a:ext uri="{FF2B5EF4-FFF2-40B4-BE49-F238E27FC236}">
                <a16:creationId xmlns:a16="http://schemas.microsoft.com/office/drawing/2014/main" id="{F2A0E2EC-B1E4-4D32-947F-E708DB25474A}"/>
              </a:ext>
            </a:extLst>
          </p:cNvPr>
          <p:cNvSpPr/>
          <p:nvPr/>
        </p:nvSpPr>
        <p:spPr>
          <a:xfrm>
            <a:off x="526310" y="1871330"/>
            <a:ext cx="3035597" cy="1956390"/>
          </a:xfrm>
          <a:prstGeom prst="wedgeEllipseCallout">
            <a:avLst>
              <a:gd name="adj1" fmla="val 81332"/>
              <a:gd name="adj2" fmla="val -33651"/>
            </a:avLst>
          </a:prstGeom>
          <a:solidFill>
            <a:srgbClr val="CAFAD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i="1" dirty="0">
                <a:solidFill>
                  <a:schemeClr val="tx1"/>
                </a:solidFill>
                <a:latin typeface="Palatino Linotype" panose="02040502050505030304" pitchFamily="18" charset="0"/>
              </a:rPr>
              <a:t>One thing I must remember from today’s lesson is…</a:t>
            </a:r>
            <a:endParaRPr lang="en-US" sz="2400" i="1" dirty="0">
              <a:solidFill>
                <a:schemeClr val="tx1"/>
              </a:solidFill>
              <a:latin typeface="Palatino Linotype" panose="02040502050505030304" pitchFamily="18" charset="0"/>
            </a:endParaRPr>
          </a:p>
        </p:txBody>
      </p:sp>
      <p:sp>
        <p:nvSpPr>
          <p:cNvPr id="8" name="Speech Bubble: Rectangle with Corners Rounded 7">
            <a:extLst>
              <a:ext uri="{FF2B5EF4-FFF2-40B4-BE49-F238E27FC236}">
                <a16:creationId xmlns:a16="http://schemas.microsoft.com/office/drawing/2014/main" id="{01ACFBEE-E165-4843-95E2-EFE4D9EB099E}"/>
              </a:ext>
            </a:extLst>
          </p:cNvPr>
          <p:cNvSpPr/>
          <p:nvPr/>
        </p:nvSpPr>
        <p:spPr>
          <a:xfrm>
            <a:off x="1169581" y="4890977"/>
            <a:ext cx="3742661" cy="1658677"/>
          </a:xfrm>
          <a:prstGeom prst="wedgeRoundRectCallout">
            <a:avLst>
              <a:gd name="adj1" fmla="val -68043"/>
              <a:gd name="adj2" fmla="val -99734"/>
              <a:gd name="adj3" fmla="val 16667"/>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MV Boli" panose="02000500030200090000" pitchFamily="2" charset="0"/>
                <a:cs typeface="MV Boli" panose="02000500030200090000" pitchFamily="2" charset="0"/>
              </a:rPr>
              <a:t>Before this lesson I already knew how to …</a:t>
            </a:r>
            <a:endParaRPr lang="en-US" sz="2400" dirty="0">
              <a:latin typeface="MV Boli" panose="02000500030200090000" pitchFamily="2" charset="0"/>
              <a:cs typeface="MV Boli" panose="02000500030200090000" pitchFamily="2" charset="0"/>
            </a:endParaRPr>
          </a:p>
        </p:txBody>
      </p:sp>
      <p:sp>
        <p:nvSpPr>
          <p:cNvPr id="10" name="Speech Bubble: Rectangle 9">
            <a:extLst>
              <a:ext uri="{FF2B5EF4-FFF2-40B4-BE49-F238E27FC236}">
                <a16:creationId xmlns:a16="http://schemas.microsoft.com/office/drawing/2014/main" id="{8385E7F9-B45D-4DAE-A4D8-113C728D9B78}"/>
              </a:ext>
            </a:extLst>
          </p:cNvPr>
          <p:cNvSpPr/>
          <p:nvPr/>
        </p:nvSpPr>
        <p:spPr>
          <a:xfrm>
            <a:off x="5550197" y="4327451"/>
            <a:ext cx="3009012" cy="1297170"/>
          </a:xfrm>
          <a:prstGeom prst="wedgeRectCallout">
            <a:avLst>
              <a:gd name="adj1" fmla="val 4372"/>
              <a:gd name="adj2" fmla="val 111292"/>
            </a:avLst>
          </a:prstGeom>
          <a:solidFill>
            <a:srgbClr val="FDF7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i="1" dirty="0">
                <a:solidFill>
                  <a:schemeClr val="tx1"/>
                </a:solidFill>
                <a:latin typeface="Consolas" panose="020B0609020204030204" pitchFamily="49" charset="0"/>
              </a:rPr>
              <a:t>I still don’t understand …. </a:t>
            </a:r>
            <a:endParaRPr lang="en-US" sz="2800" i="1" dirty="0">
              <a:solidFill>
                <a:schemeClr val="tx1"/>
              </a:solidFill>
              <a:latin typeface="Consolas" panose="020B0609020204030204" pitchFamily="49" charset="0"/>
            </a:endParaRPr>
          </a:p>
        </p:txBody>
      </p:sp>
    </p:spTree>
    <p:extLst>
      <p:ext uri="{BB962C8B-B14F-4D97-AF65-F5344CB8AC3E}">
        <p14:creationId xmlns:p14="http://schemas.microsoft.com/office/powerpoint/2010/main" val="310532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69555-4629-4413-86D3-623A42CC8165}"/>
              </a:ext>
            </a:extLst>
          </p:cNvPr>
          <p:cNvSpPr>
            <a:spLocks noGrp="1"/>
          </p:cNvSpPr>
          <p:nvPr>
            <p:ph type="title"/>
          </p:nvPr>
        </p:nvSpPr>
        <p:spPr/>
        <p:txBody>
          <a:bodyPr>
            <a:normAutofit/>
          </a:bodyPr>
          <a:lstStyle/>
          <a:p>
            <a:pPr algn="ctr"/>
            <a:r>
              <a:rPr lang="en-GB" sz="6600" b="1" dirty="0"/>
              <a:t>Resources</a:t>
            </a:r>
          </a:p>
        </p:txBody>
      </p:sp>
    </p:spTree>
    <p:extLst>
      <p:ext uri="{BB962C8B-B14F-4D97-AF65-F5344CB8AC3E}">
        <p14:creationId xmlns:p14="http://schemas.microsoft.com/office/powerpoint/2010/main" val="3271380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77B7358-41F5-49AA-9D17-828DE0025D8C}"/>
              </a:ext>
            </a:extLst>
          </p:cNvPr>
          <p:cNvPicPr>
            <a:picLocks noChangeAspect="1"/>
          </p:cNvPicPr>
          <p:nvPr/>
        </p:nvPicPr>
        <p:blipFill>
          <a:blip r:embed="rId2"/>
          <a:stretch>
            <a:fillRect/>
          </a:stretch>
        </p:blipFill>
        <p:spPr>
          <a:xfrm rot="16200000">
            <a:off x="-1667656" y="2008455"/>
            <a:ext cx="6528035" cy="2930223"/>
          </a:xfrm>
          <a:prstGeom prst="rect">
            <a:avLst/>
          </a:prstGeom>
        </p:spPr>
      </p:pic>
      <p:pic>
        <p:nvPicPr>
          <p:cNvPr id="6" name="Picture 5">
            <a:extLst>
              <a:ext uri="{FF2B5EF4-FFF2-40B4-BE49-F238E27FC236}">
                <a16:creationId xmlns:a16="http://schemas.microsoft.com/office/drawing/2014/main" id="{9C6AFEEE-61BD-432F-918C-08090F22B083}"/>
              </a:ext>
            </a:extLst>
          </p:cNvPr>
          <p:cNvPicPr>
            <a:picLocks noChangeAspect="1"/>
          </p:cNvPicPr>
          <p:nvPr/>
        </p:nvPicPr>
        <p:blipFill>
          <a:blip r:embed="rId2"/>
          <a:stretch>
            <a:fillRect/>
          </a:stretch>
        </p:blipFill>
        <p:spPr>
          <a:xfrm rot="16200000">
            <a:off x="1370819" y="1979880"/>
            <a:ext cx="6528035" cy="2930223"/>
          </a:xfrm>
          <a:prstGeom prst="rect">
            <a:avLst/>
          </a:prstGeom>
        </p:spPr>
      </p:pic>
      <p:pic>
        <p:nvPicPr>
          <p:cNvPr id="7" name="Picture 6">
            <a:extLst>
              <a:ext uri="{FF2B5EF4-FFF2-40B4-BE49-F238E27FC236}">
                <a16:creationId xmlns:a16="http://schemas.microsoft.com/office/drawing/2014/main" id="{C6F783BB-011B-453B-9977-1D6364772F61}"/>
              </a:ext>
            </a:extLst>
          </p:cNvPr>
          <p:cNvPicPr>
            <a:picLocks noChangeAspect="1"/>
          </p:cNvPicPr>
          <p:nvPr/>
        </p:nvPicPr>
        <p:blipFill>
          <a:blip r:embed="rId2"/>
          <a:stretch>
            <a:fillRect/>
          </a:stretch>
        </p:blipFill>
        <p:spPr>
          <a:xfrm rot="16200000">
            <a:off x="4333094" y="1951305"/>
            <a:ext cx="6528035" cy="2930223"/>
          </a:xfrm>
          <a:prstGeom prst="rect">
            <a:avLst/>
          </a:prstGeom>
        </p:spPr>
      </p:pic>
    </p:spTree>
    <p:extLst>
      <p:ext uri="{BB962C8B-B14F-4D97-AF65-F5344CB8AC3E}">
        <p14:creationId xmlns:p14="http://schemas.microsoft.com/office/powerpoint/2010/main" val="1202257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0">
            <a:extLst>
              <a:ext uri="{FF2B5EF4-FFF2-40B4-BE49-F238E27FC236}">
                <a16:creationId xmlns:a16="http://schemas.microsoft.com/office/drawing/2014/main" id="{7F306C07-CFEF-4D9B-A5F5-F39E0DC89821}"/>
              </a:ext>
            </a:extLst>
          </p:cNvPr>
          <p:cNvSpPr/>
          <p:nvPr/>
        </p:nvSpPr>
        <p:spPr>
          <a:xfrm>
            <a:off x="2511126" y="5133975"/>
            <a:ext cx="6632874" cy="1638300"/>
          </a:xfrm>
          <a:custGeom>
            <a:avLst/>
            <a:gdLst>
              <a:gd name="connsiteX0" fmla="*/ 136824 w 6512744"/>
              <a:gd name="connsiteY0" fmla="*/ 48234 h 2590963"/>
              <a:gd name="connsiteX1" fmla="*/ 984549 w 6512744"/>
              <a:gd name="connsiteY1" fmla="*/ 609 h 2590963"/>
              <a:gd name="connsiteX2" fmla="*/ 2565699 w 6512744"/>
              <a:gd name="connsiteY2" fmla="*/ 76809 h 2590963"/>
              <a:gd name="connsiteX3" fmla="*/ 3880149 w 6512744"/>
              <a:gd name="connsiteY3" fmla="*/ 476859 h 2590963"/>
              <a:gd name="connsiteX4" fmla="*/ 5508924 w 6512744"/>
              <a:gd name="connsiteY4" fmla="*/ 1391259 h 2590963"/>
              <a:gd name="connsiteX5" fmla="*/ 6451899 w 6512744"/>
              <a:gd name="connsiteY5" fmla="*/ 2448534 h 2590963"/>
              <a:gd name="connsiteX6" fmla="*/ 6318549 w 6512744"/>
              <a:gd name="connsiteY6" fmla="*/ 2515209 h 2590963"/>
              <a:gd name="connsiteX7" fmla="*/ 5499399 w 6512744"/>
              <a:gd name="connsiteY7" fmla="*/ 1838934 h 2590963"/>
              <a:gd name="connsiteX8" fmla="*/ 4480224 w 6512744"/>
              <a:gd name="connsiteY8" fmla="*/ 1162659 h 2590963"/>
              <a:gd name="connsiteX9" fmla="*/ 2660949 w 6512744"/>
              <a:gd name="connsiteY9" fmla="*/ 534009 h 2590963"/>
              <a:gd name="connsiteX10" fmla="*/ 784524 w 6512744"/>
              <a:gd name="connsiteY10" fmla="*/ 438759 h 2590963"/>
              <a:gd name="connsiteX11" fmla="*/ 70149 w 6512744"/>
              <a:gd name="connsiteY11" fmla="*/ 372084 h 2590963"/>
              <a:gd name="connsiteX12" fmla="*/ 32049 w 6512744"/>
              <a:gd name="connsiteY12" fmla="*/ 172059 h 2590963"/>
              <a:gd name="connsiteX13" fmla="*/ 136824 w 6512744"/>
              <a:gd name="connsiteY13" fmla="*/ 48234 h 259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12744" h="2590963">
                <a:moveTo>
                  <a:pt x="136824" y="48234"/>
                </a:moveTo>
                <a:cubicBezTo>
                  <a:pt x="295574" y="19659"/>
                  <a:pt x="579737" y="-4153"/>
                  <a:pt x="984549" y="609"/>
                </a:cubicBezTo>
                <a:cubicBezTo>
                  <a:pt x="1389361" y="5371"/>
                  <a:pt x="2083099" y="-2566"/>
                  <a:pt x="2565699" y="76809"/>
                </a:cubicBezTo>
                <a:cubicBezTo>
                  <a:pt x="3048299" y="156184"/>
                  <a:pt x="3389612" y="257784"/>
                  <a:pt x="3880149" y="476859"/>
                </a:cubicBezTo>
                <a:cubicBezTo>
                  <a:pt x="4370687" y="695934"/>
                  <a:pt x="5080299" y="1062647"/>
                  <a:pt x="5508924" y="1391259"/>
                </a:cubicBezTo>
                <a:cubicBezTo>
                  <a:pt x="5937549" y="1719871"/>
                  <a:pt x="6316962" y="2261209"/>
                  <a:pt x="6451899" y="2448534"/>
                </a:cubicBezTo>
                <a:cubicBezTo>
                  <a:pt x="6586837" y="2635859"/>
                  <a:pt x="6477299" y="2616809"/>
                  <a:pt x="6318549" y="2515209"/>
                </a:cubicBezTo>
                <a:cubicBezTo>
                  <a:pt x="6159799" y="2413609"/>
                  <a:pt x="5805786" y="2064359"/>
                  <a:pt x="5499399" y="1838934"/>
                </a:cubicBezTo>
                <a:cubicBezTo>
                  <a:pt x="5193012" y="1613509"/>
                  <a:pt x="4953299" y="1380147"/>
                  <a:pt x="4480224" y="1162659"/>
                </a:cubicBezTo>
                <a:cubicBezTo>
                  <a:pt x="4007149" y="945171"/>
                  <a:pt x="3276899" y="654659"/>
                  <a:pt x="2660949" y="534009"/>
                </a:cubicBezTo>
                <a:cubicBezTo>
                  <a:pt x="2044999" y="413359"/>
                  <a:pt x="1216324" y="465747"/>
                  <a:pt x="784524" y="438759"/>
                </a:cubicBezTo>
                <a:cubicBezTo>
                  <a:pt x="352724" y="411772"/>
                  <a:pt x="195561" y="416534"/>
                  <a:pt x="70149" y="372084"/>
                </a:cubicBezTo>
                <a:cubicBezTo>
                  <a:pt x="-55263" y="327634"/>
                  <a:pt x="24111" y="222859"/>
                  <a:pt x="32049" y="172059"/>
                </a:cubicBezTo>
                <a:cubicBezTo>
                  <a:pt x="39987" y="121259"/>
                  <a:pt x="-21926" y="76809"/>
                  <a:pt x="136824" y="48234"/>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2B91F8B6-96BE-4D61-B187-EFE2E1A070B7}"/>
              </a:ext>
            </a:extLst>
          </p:cNvPr>
          <p:cNvSpPr/>
          <p:nvPr/>
        </p:nvSpPr>
        <p:spPr>
          <a:xfrm>
            <a:off x="1552575" y="1876425"/>
            <a:ext cx="1257300" cy="40005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852DBBE4-2A8C-476E-9294-0B4656D4F1C0}"/>
              </a:ext>
            </a:extLst>
          </p:cNvPr>
          <p:cNvSpPr/>
          <p:nvPr/>
        </p:nvSpPr>
        <p:spPr>
          <a:xfrm>
            <a:off x="1562100" y="3495675"/>
            <a:ext cx="1257300" cy="40005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2FA87CA9-C744-4C17-A2B7-6C9717528727}"/>
              </a:ext>
            </a:extLst>
          </p:cNvPr>
          <p:cNvSpPr/>
          <p:nvPr/>
        </p:nvSpPr>
        <p:spPr>
          <a:xfrm>
            <a:off x="1562100" y="5114925"/>
            <a:ext cx="1257300" cy="40005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35C2F84-7A7A-41C8-B052-EC23F321002E}"/>
              </a:ext>
            </a:extLst>
          </p:cNvPr>
          <p:cNvSpPr/>
          <p:nvPr/>
        </p:nvSpPr>
        <p:spPr>
          <a:xfrm>
            <a:off x="781050" y="1019175"/>
            <a:ext cx="895350" cy="542925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69B66C32-EBA4-4F1C-9EDF-2CDDB2FCDEAB}"/>
              </a:ext>
            </a:extLst>
          </p:cNvPr>
          <p:cNvSpPr/>
          <p:nvPr/>
        </p:nvSpPr>
        <p:spPr>
          <a:xfrm>
            <a:off x="657225" y="714375"/>
            <a:ext cx="123825" cy="564832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81E401FA-3B72-4EFF-AD9A-01332559A3F6}"/>
              </a:ext>
            </a:extLst>
          </p:cNvPr>
          <p:cNvSpPr/>
          <p:nvPr/>
        </p:nvSpPr>
        <p:spPr>
          <a:xfrm>
            <a:off x="1609725" y="704850"/>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7D27E4E-78B0-4696-85A7-13FBBEE2EC8D}"/>
              </a:ext>
            </a:extLst>
          </p:cNvPr>
          <p:cNvSpPr/>
          <p:nvPr/>
        </p:nvSpPr>
        <p:spPr>
          <a:xfrm rot="5400000">
            <a:off x="2152650" y="1247775"/>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AF9BF40-EE55-472C-B291-0C3D2F8B6F7E}"/>
              </a:ext>
            </a:extLst>
          </p:cNvPr>
          <p:cNvSpPr/>
          <p:nvPr/>
        </p:nvSpPr>
        <p:spPr>
          <a:xfrm rot="5400000">
            <a:off x="2143125" y="1714500"/>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8B25BEE-3BDE-4EE6-A511-49CB60261950}"/>
              </a:ext>
            </a:extLst>
          </p:cNvPr>
          <p:cNvSpPr/>
          <p:nvPr/>
        </p:nvSpPr>
        <p:spPr>
          <a:xfrm>
            <a:off x="1600200" y="2257425"/>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1517D27D-F2ED-4CF8-A6D4-7A5598EAF01C}"/>
              </a:ext>
            </a:extLst>
          </p:cNvPr>
          <p:cNvSpPr/>
          <p:nvPr/>
        </p:nvSpPr>
        <p:spPr>
          <a:xfrm rot="5400000">
            <a:off x="2143125" y="2828925"/>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E4C8EA8D-BB46-496D-94AF-99F785B32401}"/>
              </a:ext>
            </a:extLst>
          </p:cNvPr>
          <p:cNvSpPr/>
          <p:nvPr/>
        </p:nvSpPr>
        <p:spPr>
          <a:xfrm>
            <a:off x="1600200" y="3886200"/>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CA080BBC-F67B-4F7C-85CE-B8BA5AFD57B7}"/>
              </a:ext>
            </a:extLst>
          </p:cNvPr>
          <p:cNvSpPr/>
          <p:nvPr/>
        </p:nvSpPr>
        <p:spPr>
          <a:xfrm rot="5400000">
            <a:off x="2143125" y="3333750"/>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A876C4F-C785-47C2-B9C0-7978622EEAB7}"/>
              </a:ext>
            </a:extLst>
          </p:cNvPr>
          <p:cNvSpPr/>
          <p:nvPr/>
        </p:nvSpPr>
        <p:spPr>
          <a:xfrm rot="5400000">
            <a:off x="2143125" y="4448175"/>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B0B24834-7370-495C-BC6A-0A50B7CBC226}"/>
              </a:ext>
            </a:extLst>
          </p:cNvPr>
          <p:cNvSpPr/>
          <p:nvPr/>
        </p:nvSpPr>
        <p:spPr>
          <a:xfrm>
            <a:off x="1590675" y="5553075"/>
            <a:ext cx="152401" cy="80962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7E1D868-2709-4462-B7F9-044C00A7D867}"/>
              </a:ext>
            </a:extLst>
          </p:cNvPr>
          <p:cNvSpPr/>
          <p:nvPr/>
        </p:nvSpPr>
        <p:spPr>
          <a:xfrm rot="5400000">
            <a:off x="2133600" y="4943475"/>
            <a:ext cx="123825" cy="120967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DE7352DA-88AB-4E6A-A343-F248EE49B6B6}"/>
              </a:ext>
            </a:extLst>
          </p:cNvPr>
          <p:cNvSpPr/>
          <p:nvPr/>
        </p:nvSpPr>
        <p:spPr>
          <a:xfrm rot="5400000">
            <a:off x="1323974" y="5133975"/>
            <a:ext cx="304800" cy="2743200"/>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eform: Shape 21">
            <a:extLst>
              <a:ext uri="{FF2B5EF4-FFF2-40B4-BE49-F238E27FC236}">
                <a16:creationId xmlns:a16="http://schemas.microsoft.com/office/drawing/2014/main" id="{EE64824F-8A06-4954-841A-7E9616D40A98}"/>
              </a:ext>
            </a:extLst>
          </p:cNvPr>
          <p:cNvSpPr/>
          <p:nvPr/>
        </p:nvSpPr>
        <p:spPr>
          <a:xfrm>
            <a:off x="1377651" y="3562349"/>
            <a:ext cx="6099474" cy="1438275"/>
          </a:xfrm>
          <a:custGeom>
            <a:avLst/>
            <a:gdLst>
              <a:gd name="connsiteX0" fmla="*/ 136824 w 6512744"/>
              <a:gd name="connsiteY0" fmla="*/ 48234 h 2590963"/>
              <a:gd name="connsiteX1" fmla="*/ 984549 w 6512744"/>
              <a:gd name="connsiteY1" fmla="*/ 609 h 2590963"/>
              <a:gd name="connsiteX2" fmla="*/ 2565699 w 6512744"/>
              <a:gd name="connsiteY2" fmla="*/ 76809 h 2590963"/>
              <a:gd name="connsiteX3" fmla="*/ 3880149 w 6512744"/>
              <a:gd name="connsiteY3" fmla="*/ 476859 h 2590963"/>
              <a:gd name="connsiteX4" fmla="*/ 5508924 w 6512744"/>
              <a:gd name="connsiteY4" fmla="*/ 1391259 h 2590963"/>
              <a:gd name="connsiteX5" fmla="*/ 6451899 w 6512744"/>
              <a:gd name="connsiteY5" fmla="*/ 2448534 h 2590963"/>
              <a:gd name="connsiteX6" fmla="*/ 6318549 w 6512744"/>
              <a:gd name="connsiteY6" fmla="*/ 2515209 h 2590963"/>
              <a:gd name="connsiteX7" fmla="*/ 5499399 w 6512744"/>
              <a:gd name="connsiteY7" fmla="*/ 1838934 h 2590963"/>
              <a:gd name="connsiteX8" fmla="*/ 4480224 w 6512744"/>
              <a:gd name="connsiteY8" fmla="*/ 1162659 h 2590963"/>
              <a:gd name="connsiteX9" fmla="*/ 2660949 w 6512744"/>
              <a:gd name="connsiteY9" fmla="*/ 534009 h 2590963"/>
              <a:gd name="connsiteX10" fmla="*/ 784524 w 6512744"/>
              <a:gd name="connsiteY10" fmla="*/ 438759 h 2590963"/>
              <a:gd name="connsiteX11" fmla="*/ 70149 w 6512744"/>
              <a:gd name="connsiteY11" fmla="*/ 372084 h 2590963"/>
              <a:gd name="connsiteX12" fmla="*/ 32049 w 6512744"/>
              <a:gd name="connsiteY12" fmla="*/ 172059 h 2590963"/>
              <a:gd name="connsiteX13" fmla="*/ 136824 w 6512744"/>
              <a:gd name="connsiteY13" fmla="*/ 48234 h 259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12744" h="2590963">
                <a:moveTo>
                  <a:pt x="136824" y="48234"/>
                </a:moveTo>
                <a:cubicBezTo>
                  <a:pt x="295574" y="19659"/>
                  <a:pt x="579737" y="-4153"/>
                  <a:pt x="984549" y="609"/>
                </a:cubicBezTo>
                <a:cubicBezTo>
                  <a:pt x="1389361" y="5371"/>
                  <a:pt x="2083099" y="-2566"/>
                  <a:pt x="2565699" y="76809"/>
                </a:cubicBezTo>
                <a:cubicBezTo>
                  <a:pt x="3048299" y="156184"/>
                  <a:pt x="3389612" y="257784"/>
                  <a:pt x="3880149" y="476859"/>
                </a:cubicBezTo>
                <a:cubicBezTo>
                  <a:pt x="4370687" y="695934"/>
                  <a:pt x="5080299" y="1062647"/>
                  <a:pt x="5508924" y="1391259"/>
                </a:cubicBezTo>
                <a:cubicBezTo>
                  <a:pt x="5937549" y="1719871"/>
                  <a:pt x="6316962" y="2261209"/>
                  <a:pt x="6451899" y="2448534"/>
                </a:cubicBezTo>
                <a:cubicBezTo>
                  <a:pt x="6586837" y="2635859"/>
                  <a:pt x="6477299" y="2616809"/>
                  <a:pt x="6318549" y="2515209"/>
                </a:cubicBezTo>
                <a:cubicBezTo>
                  <a:pt x="6159799" y="2413609"/>
                  <a:pt x="5805786" y="2064359"/>
                  <a:pt x="5499399" y="1838934"/>
                </a:cubicBezTo>
                <a:cubicBezTo>
                  <a:pt x="5193012" y="1613509"/>
                  <a:pt x="4953299" y="1380147"/>
                  <a:pt x="4480224" y="1162659"/>
                </a:cubicBezTo>
                <a:cubicBezTo>
                  <a:pt x="4007149" y="945171"/>
                  <a:pt x="3276899" y="654659"/>
                  <a:pt x="2660949" y="534009"/>
                </a:cubicBezTo>
                <a:cubicBezTo>
                  <a:pt x="2044999" y="413359"/>
                  <a:pt x="1216324" y="465747"/>
                  <a:pt x="784524" y="438759"/>
                </a:cubicBezTo>
                <a:cubicBezTo>
                  <a:pt x="352724" y="411772"/>
                  <a:pt x="195561" y="416534"/>
                  <a:pt x="70149" y="372084"/>
                </a:cubicBezTo>
                <a:cubicBezTo>
                  <a:pt x="-55263" y="327634"/>
                  <a:pt x="24111" y="222859"/>
                  <a:pt x="32049" y="172059"/>
                </a:cubicBezTo>
                <a:cubicBezTo>
                  <a:pt x="39987" y="121259"/>
                  <a:pt x="-21926" y="76809"/>
                  <a:pt x="136824" y="48234"/>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Freeform: Shape 22">
            <a:extLst>
              <a:ext uri="{FF2B5EF4-FFF2-40B4-BE49-F238E27FC236}">
                <a16:creationId xmlns:a16="http://schemas.microsoft.com/office/drawing/2014/main" id="{B0FB4BD1-49A0-438D-BA0E-00A00FE48A72}"/>
              </a:ext>
            </a:extLst>
          </p:cNvPr>
          <p:cNvSpPr/>
          <p:nvPr/>
        </p:nvSpPr>
        <p:spPr>
          <a:xfrm>
            <a:off x="2072976" y="1933574"/>
            <a:ext cx="4232574" cy="1781176"/>
          </a:xfrm>
          <a:custGeom>
            <a:avLst/>
            <a:gdLst>
              <a:gd name="connsiteX0" fmla="*/ 136824 w 6512744"/>
              <a:gd name="connsiteY0" fmla="*/ 48234 h 2590963"/>
              <a:gd name="connsiteX1" fmla="*/ 984549 w 6512744"/>
              <a:gd name="connsiteY1" fmla="*/ 609 h 2590963"/>
              <a:gd name="connsiteX2" fmla="*/ 2565699 w 6512744"/>
              <a:gd name="connsiteY2" fmla="*/ 76809 h 2590963"/>
              <a:gd name="connsiteX3" fmla="*/ 3880149 w 6512744"/>
              <a:gd name="connsiteY3" fmla="*/ 476859 h 2590963"/>
              <a:gd name="connsiteX4" fmla="*/ 5508924 w 6512744"/>
              <a:gd name="connsiteY4" fmla="*/ 1391259 h 2590963"/>
              <a:gd name="connsiteX5" fmla="*/ 6451899 w 6512744"/>
              <a:gd name="connsiteY5" fmla="*/ 2448534 h 2590963"/>
              <a:gd name="connsiteX6" fmla="*/ 6318549 w 6512744"/>
              <a:gd name="connsiteY6" fmla="*/ 2515209 h 2590963"/>
              <a:gd name="connsiteX7" fmla="*/ 5499399 w 6512744"/>
              <a:gd name="connsiteY7" fmla="*/ 1838934 h 2590963"/>
              <a:gd name="connsiteX8" fmla="*/ 4480224 w 6512744"/>
              <a:gd name="connsiteY8" fmla="*/ 1162659 h 2590963"/>
              <a:gd name="connsiteX9" fmla="*/ 2660949 w 6512744"/>
              <a:gd name="connsiteY9" fmla="*/ 534009 h 2590963"/>
              <a:gd name="connsiteX10" fmla="*/ 784524 w 6512744"/>
              <a:gd name="connsiteY10" fmla="*/ 438759 h 2590963"/>
              <a:gd name="connsiteX11" fmla="*/ 70149 w 6512744"/>
              <a:gd name="connsiteY11" fmla="*/ 372084 h 2590963"/>
              <a:gd name="connsiteX12" fmla="*/ 32049 w 6512744"/>
              <a:gd name="connsiteY12" fmla="*/ 172059 h 2590963"/>
              <a:gd name="connsiteX13" fmla="*/ 136824 w 6512744"/>
              <a:gd name="connsiteY13" fmla="*/ 48234 h 259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12744" h="2590963">
                <a:moveTo>
                  <a:pt x="136824" y="48234"/>
                </a:moveTo>
                <a:cubicBezTo>
                  <a:pt x="295574" y="19659"/>
                  <a:pt x="579737" y="-4153"/>
                  <a:pt x="984549" y="609"/>
                </a:cubicBezTo>
                <a:cubicBezTo>
                  <a:pt x="1389361" y="5371"/>
                  <a:pt x="2083099" y="-2566"/>
                  <a:pt x="2565699" y="76809"/>
                </a:cubicBezTo>
                <a:cubicBezTo>
                  <a:pt x="3048299" y="156184"/>
                  <a:pt x="3389612" y="257784"/>
                  <a:pt x="3880149" y="476859"/>
                </a:cubicBezTo>
                <a:cubicBezTo>
                  <a:pt x="4370687" y="695934"/>
                  <a:pt x="5080299" y="1062647"/>
                  <a:pt x="5508924" y="1391259"/>
                </a:cubicBezTo>
                <a:cubicBezTo>
                  <a:pt x="5937549" y="1719871"/>
                  <a:pt x="6316962" y="2261209"/>
                  <a:pt x="6451899" y="2448534"/>
                </a:cubicBezTo>
                <a:cubicBezTo>
                  <a:pt x="6586837" y="2635859"/>
                  <a:pt x="6477299" y="2616809"/>
                  <a:pt x="6318549" y="2515209"/>
                </a:cubicBezTo>
                <a:cubicBezTo>
                  <a:pt x="6159799" y="2413609"/>
                  <a:pt x="5805786" y="2064359"/>
                  <a:pt x="5499399" y="1838934"/>
                </a:cubicBezTo>
                <a:cubicBezTo>
                  <a:pt x="5193012" y="1613509"/>
                  <a:pt x="4953299" y="1380147"/>
                  <a:pt x="4480224" y="1162659"/>
                </a:cubicBezTo>
                <a:cubicBezTo>
                  <a:pt x="4007149" y="945171"/>
                  <a:pt x="3276899" y="654659"/>
                  <a:pt x="2660949" y="534009"/>
                </a:cubicBezTo>
                <a:cubicBezTo>
                  <a:pt x="2044999" y="413359"/>
                  <a:pt x="1216324" y="465747"/>
                  <a:pt x="784524" y="438759"/>
                </a:cubicBezTo>
                <a:cubicBezTo>
                  <a:pt x="352724" y="411772"/>
                  <a:pt x="195561" y="416534"/>
                  <a:pt x="70149" y="372084"/>
                </a:cubicBezTo>
                <a:cubicBezTo>
                  <a:pt x="-55263" y="327634"/>
                  <a:pt x="24111" y="222859"/>
                  <a:pt x="32049" y="172059"/>
                </a:cubicBezTo>
                <a:cubicBezTo>
                  <a:pt x="39987" y="121259"/>
                  <a:pt x="-21926" y="76809"/>
                  <a:pt x="136824" y="48234"/>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4512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A99CDC-5884-4649-B039-B06ADF5E3965}"/>
              </a:ext>
            </a:extLst>
          </p:cNvPr>
          <p:cNvSpPr txBox="1"/>
          <p:nvPr/>
        </p:nvSpPr>
        <p:spPr>
          <a:xfrm>
            <a:off x="230906" y="1498232"/>
            <a:ext cx="8749363" cy="3785652"/>
          </a:xfrm>
          <a:prstGeom prst="rect">
            <a:avLst/>
          </a:prstGeom>
          <a:noFill/>
        </p:spPr>
        <p:txBody>
          <a:bodyPr wrap="square" rtlCol="0">
            <a:spAutoFit/>
          </a:bodyPr>
          <a:lstStyle/>
          <a:p>
            <a:r>
              <a:rPr lang="en-US" sz="2400" dirty="0">
                <a:solidFill>
                  <a:srgbClr val="0070C0"/>
                </a:solidFill>
                <a:latin typeface="Comic Sans MS" panose="030F0702030302020204" pitchFamily="66" charset="0"/>
              </a:rPr>
              <a:t>Task: </a:t>
            </a:r>
            <a:r>
              <a:rPr lang="en-US" sz="2400" dirty="0">
                <a:latin typeface="Comic Sans MS" panose="030F0702030302020204" pitchFamily="66" charset="0"/>
              </a:rPr>
              <a:t>Watch the video and answer the following questions:</a:t>
            </a:r>
          </a:p>
          <a:p>
            <a:endParaRPr lang="en-US" sz="1600" dirty="0">
              <a:latin typeface="Comic Sans MS" panose="030F0702030302020204" pitchFamily="66" charset="0"/>
            </a:endParaRPr>
          </a:p>
          <a:p>
            <a:pPr marL="514350" indent="-514350">
              <a:buAutoNum type="arabicPeriod"/>
            </a:pPr>
            <a:r>
              <a:rPr lang="en-US" sz="2500" dirty="0">
                <a:latin typeface="Comic Sans MS" panose="030F0702030302020204" pitchFamily="66" charset="0"/>
              </a:rPr>
              <a:t>Describe the arrangement of particles in a solid.</a:t>
            </a:r>
          </a:p>
          <a:p>
            <a:pPr marL="514350" indent="-514350">
              <a:buAutoNum type="arabicPeriod"/>
            </a:pPr>
            <a:r>
              <a:rPr lang="en-US" sz="2500" dirty="0">
                <a:latin typeface="Comic Sans MS" panose="030F0702030302020204" pitchFamily="66" charset="0"/>
              </a:rPr>
              <a:t>Are you able to compress a solid? Explain your answers</a:t>
            </a:r>
          </a:p>
          <a:p>
            <a:pPr marL="514350" indent="-514350">
              <a:buAutoNum type="arabicPeriod"/>
            </a:pPr>
            <a:r>
              <a:rPr lang="en-US" sz="2500" dirty="0">
                <a:latin typeface="Comic Sans MS" panose="030F0702030302020204" pitchFamily="66" charset="0"/>
              </a:rPr>
              <a:t>Describe the arrangement of particles in a liquid.</a:t>
            </a:r>
          </a:p>
          <a:p>
            <a:pPr marL="514350" indent="-514350">
              <a:buAutoNum type="arabicPeriod"/>
            </a:pPr>
            <a:r>
              <a:rPr lang="en-US" sz="2500" dirty="0">
                <a:latin typeface="Comic Sans MS" panose="030F0702030302020204" pitchFamily="66" charset="0"/>
              </a:rPr>
              <a:t>Are you able to compress a liquid? Explain your answer.</a:t>
            </a:r>
          </a:p>
          <a:p>
            <a:pPr marL="514350" indent="-514350">
              <a:buAutoNum type="arabicPeriod"/>
            </a:pPr>
            <a:r>
              <a:rPr lang="en-US" sz="2500" dirty="0">
                <a:latin typeface="Comic Sans MS" panose="030F0702030302020204" pitchFamily="66" charset="0"/>
              </a:rPr>
              <a:t>Describe the arrangement of particles in a gas. </a:t>
            </a:r>
          </a:p>
          <a:p>
            <a:pPr marL="514350" indent="-514350">
              <a:buAutoNum type="arabicPeriod"/>
            </a:pPr>
            <a:r>
              <a:rPr lang="en-US" sz="2500" dirty="0">
                <a:latin typeface="Comic Sans MS" panose="030F0702030302020204" pitchFamily="66" charset="0"/>
              </a:rPr>
              <a:t>Are you able to compress a gas? Explain your answer.</a:t>
            </a:r>
            <a:endParaRPr lang="en-GB" sz="2500" dirty="0">
              <a:latin typeface="Comic Sans MS" panose="030F0702030302020204" pitchFamily="66" charset="0"/>
            </a:endParaRPr>
          </a:p>
        </p:txBody>
      </p:sp>
      <p:pic>
        <p:nvPicPr>
          <p:cNvPr id="5" name="Picture 2" descr="Ice, Cube, Blue, Water, Block, Frozen, Cold, Melting">
            <a:extLst>
              <a:ext uri="{FF2B5EF4-FFF2-40B4-BE49-F238E27FC236}">
                <a16:creationId xmlns:a16="http://schemas.microsoft.com/office/drawing/2014/main" id="{7A5FB6BA-1905-4A94-92D7-B4D2745C79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6725" y="5600468"/>
            <a:ext cx="1254190" cy="11666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Water, Glass, Drip, Drink, Clear, Thirst, Spray">
            <a:extLst>
              <a:ext uri="{FF2B5EF4-FFF2-40B4-BE49-F238E27FC236}">
                <a16:creationId xmlns:a16="http://schemas.microsoft.com/office/drawing/2014/main" id="{8331F360-129D-4C47-B47B-AA2CD755B4B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534" t="22770" r="15737" b="10226"/>
          <a:stretch/>
        </p:blipFill>
        <p:spPr bwMode="auto">
          <a:xfrm>
            <a:off x="5915025" y="5257457"/>
            <a:ext cx="1111918" cy="148473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Raindrops, Water, Nature, Liquid, Wet, Blue">
            <a:extLst>
              <a:ext uri="{FF2B5EF4-FFF2-40B4-BE49-F238E27FC236}">
                <a16:creationId xmlns:a16="http://schemas.microsoft.com/office/drawing/2014/main" id="{115AA972-BD25-46B9-BD8F-0235A10E3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5781" y="5263114"/>
            <a:ext cx="1693480" cy="125776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4EB128E-5C98-4D4B-AA83-5E5D8945E856}"/>
              </a:ext>
            </a:extLst>
          </p:cNvPr>
          <p:cNvSpPr txBox="1"/>
          <p:nvPr/>
        </p:nvSpPr>
        <p:spPr>
          <a:xfrm>
            <a:off x="200024" y="209550"/>
            <a:ext cx="8343901" cy="1077218"/>
          </a:xfrm>
          <a:prstGeom prst="rect">
            <a:avLst/>
          </a:prstGeom>
          <a:noFill/>
        </p:spPr>
        <p:txBody>
          <a:bodyPr wrap="square" rtlCol="0">
            <a:spAutoFit/>
          </a:bodyPr>
          <a:lstStyle/>
          <a:p>
            <a:r>
              <a:rPr lang="en-GB" sz="3200" dirty="0">
                <a:solidFill>
                  <a:srgbClr val="0070C0"/>
                </a:solidFill>
                <a:latin typeface="Comic Sans MS" panose="030F0702030302020204" pitchFamily="66" charset="0"/>
              </a:rPr>
              <a:t>Recap: </a:t>
            </a:r>
            <a:r>
              <a:rPr lang="en-GB" sz="3200" dirty="0">
                <a:latin typeface="Comic Sans MS" panose="030F0702030302020204" pitchFamily="66" charset="0"/>
              </a:rPr>
              <a:t>Arrangement of particles in solids, liquids and gases</a:t>
            </a:r>
          </a:p>
        </p:txBody>
      </p:sp>
    </p:spTree>
    <p:extLst>
      <p:ext uri="{BB962C8B-B14F-4D97-AF65-F5344CB8AC3E}">
        <p14:creationId xmlns:p14="http://schemas.microsoft.com/office/powerpoint/2010/main" val="2625282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13E9ED-C32D-4E99-98A9-86CF438E2320}"/>
              </a:ext>
            </a:extLst>
          </p:cNvPr>
          <p:cNvSpPr/>
          <p:nvPr/>
        </p:nvSpPr>
        <p:spPr>
          <a:xfrm>
            <a:off x="206944" y="219299"/>
            <a:ext cx="8503920" cy="5693866"/>
          </a:xfrm>
          <a:prstGeom prst="rect">
            <a:avLst/>
          </a:prstGeom>
        </p:spPr>
        <p:txBody>
          <a:bodyPr wrap="square">
            <a:spAutoFit/>
          </a:bodyPr>
          <a:lstStyle/>
          <a:p>
            <a:r>
              <a:rPr lang="en-US" sz="3200" dirty="0">
                <a:solidFill>
                  <a:srgbClr val="FF0000"/>
                </a:solidFill>
                <a:latin typeface="Comic Sans MS" panose="030F0702030302020204" pitchFamily="66" charset="0"/>
              </a:rPr>
              <a:t>Self-assessment:</a:t>
            </a:r>
          </a:p>
          <a:p>
            <a:pPr marL="514350" indent="-514350">
              <a:buAutoNum type="arabicPeriod"/>
            </a:pPr>
            <a:endParaRPr lang="en-US" sz="1600" dirty="0">
              <a:latin typeface="Comic Sans MS" panose="030F0702030302020204" pitchFamily="66" charset="0"/>
            </a:endParaRPr>
          </a:p>
          <a:p>
            <a:pPr marL="514350" indent="-514350">
              <a:buAutoNum type="arabicPeriod"/>
            </a:pPr>
            <a:r>
              <a:rPr lang="en-US" sz="2400" dirty="0">
                <a:latin typeface="Comic Sans MS" panose="030F0702030302020204" pitchFamily="66" charset="0"/>
              </a:rPr>
              <a:t>Particles in a solid are held in a regular pattern, where they can vibrate in fixed positions. </a:t>
            </a:r>
          </a:p>
          <a:p>
            <a:pPr marL="514350" indent="-514350">
              <a:buAutoNum type="arabicPeriod"/>
            </a:pPr>
            <a:r>
              <a:rPr lang="en-US" sz="2400" dirty="0">
                <a:latin typeface="Comic Sans MS" panose="030F0702030302020204" pitchFamily="66" charset="0"/>
              </a:rPr>
              <a:t>You cannot compress a solid because the particles are so closely packed together.</a:t>
            </a:r>
          </a:p>
          <a:p>
            <a:pPr marL="514350" indent="-514350">
              <a:buAutoNum type="arabicPeriod"/>
            </a:pPr>
            <a:r>
              <a:rPr lang="en-US" sz="2400" dirty="0">
                <a:latin typeface="Comic Sans MS" panose="030F0702030302020204" pitchFamily="66" charset="0"/>
              </a:rPr>
              <a:t>The particles in a liquid are free to move and so can flow over each other.</a:t>
            </a:r>
          </a:p>
          <a:p>
            <a:pPr marL="514350" indent="-514350">
              <a:buAutoNum type="arabicPeriod"/>
            </a:pPr>
            <a:r>
              <a:rPr lang="en-US" sz="2400" dirty="0">
                <a:latin typeface="Comic Sans MS" panose="030F0702030302020204" pitchFamily="66" charset="0"/>
              </a:rPr>
              <a:t>You are not able to compress a liquid as the particles are so closely packed together.</a:t>
            </a:r>
          </a:p>
          <a:p>
            <a:pPr marL="514350" indent="-514350">
              <a:buAutoNum type="arabicPeriod"/>
            </a:pPr>
            <a:r>
              <a:rPr lang="en-US" sz="2400" dirty="0">
                <a:latin typeface="Comic Sans MS" panose="030F0702030302020204" pitchFamily="66" charset="0"/>
              </a:rPr>
              <a:t>Particles found in a gas can move around randomly at very high speeds. </a:t>
            </a:r>
          </a:p>
          <a:p>
            <a:pPr marL="514350" indent="-514350">
              <a:buAutoNum type="arabicPeriod"/>
            </a:pPr>
            <a:r>
              <a:rPr lang="en-US" sz="2400" dirty="0">
                <a:latin typeface="Comic Sans MS" panose="030F0702030302020204" pitchFamily="66" charset="0"/>
              </a:rPr>
              <a:t>Yes, you are able to compress a gas because the particles are so far apart from each other that you are able to squash them together to compress the gas.</a:t>
            </a:r>
            <a:endParaRPr lang="en-GB" sz="2400" dirty="0">
              <a:latin typeface="Comic Sans MS" panose="030F0702030302020204" pitchFamily="66" charset="0"/>
            </a:endParaRPr>
          </a:p>
        </p:txBody>
      </p:sp>
      <p:pic>
        <p:nvPicPr>
          <p:cNvPr id="5" name="Picture 2" descr="Mark, Check, Tick, Red, Correct, Symbol, Choice, Yes">
            <a:extLst>
              <a:ext uri="{FF2B5EF4-FFF2-40B4-BE49-F238E27FC236}">
                <a16:creationId xmlns:a16="http://schemas.microsoft.com/office/drawing/2014/main" id="{D693CBC2-C7D0-47C9-A096-08CD3B0601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1028" y="5611527"/>
            <a:ext cx="1075470" cy="1120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3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3F008FE-22DD-4CBE-AF20-90F2D2DD8031}"/>
              </a:ext>
            </a:extLst>
          </p:cNvPr>
          <p:cNvSpPr/>
          <p:nvPr/>
        </p:nvSpPr>
        <p:spPr>
          <a:xfrm>
            <a:off x="4619626" y="5629275"/>
            <a:ext cx="2495550" cy="790575"/>
          </a:xfrm>
          <a:prstGeom prst="rect">
            <a:avLst/>
          </a:prstGeom>
          <a:gradFill>
            <a:gsLst>
              <a:gs pos="0">
                <a:schemeClr val="accent1">
                  <a:lumMod val="5000"/>
                  <a:lumOff val="95000"/>
                </a:schemeClr>
              </a:gs>
              <a:gs pos="55000">
                <a:schemeClr val="accent1">
                  <a:lumMod val="45000"/>
                  <a:lumOff val="55000"/>
                </a:schemeClr>
              </a:gs>
              <a:gs pos="0">
                <a:schemeClr val="accent1">
                  <a:lumMod val="45000"/>
                  <a:lumOff val="55000"/>
                </a:schemeClr>
              </a:gs>
              <a:gs pos="100000">
                <a:schemeClr val="accent5">
                  <a:lumMod val="75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0CDF40BC-DB93-46ED-A6E3-7EB29B40C92E}"/>
              </a:ext>
            </a:extLst>
          </p:cNvPr>
          <p:cNvSpPr/>
          <p:nvPr/>
        </p:nvSpPr>
        <p:spPr>
          <a:xfrm>
            <a:off x="2009775" y="4486275"/>
            <a:ext cx="2828925" cy="1933575"/>
          </a:xfrm>
          <a:prstGeom prst="rect">
            <a:avLst/>
          </a:prstGeom>
          <a:gradFill>
            <a:gsLst>
              <a:gs pos="0">
                <a:schemeClr val="accent1">
                  <a:lumMod val="5000"/>
                  <a:lumOff val="95000"/>
                </a:schemeClr>
              </a:gs>
              <a:gs pos="55000">
                <a:schemeClr val="accent1">
                  <a:lumMod val="45000"/>
                  <a:lumOff val="55000"/>
                </a:schemeClr>
              </a:gs>
              <a:gs pos="0">
                <a:schemeClr val="accent1">
                  <a:lumMod val="45000"/>
                  <a:lumOff val="55000"/>
                </a:schemeClr>
              </a:gs>
              <a:gs pos="100000">
                <a:schemeClr val="accent5">
                  <a:lumMod val="75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42844" y="1419212"/>
            <a:ext cx="8786874" cy="954107"/>
          </a:xfrm>
          <a:prstGeom prst="rect">
            <a:avLst/>
          </a:prstGeom>
          <a:noFill/>
        </p:spPr>
        <p:txBody>
          <a:bodyPr wrap="square" rtlCol="0">
            <a:spAutoFit/>
          </a:bodyPr>
          <a:lstStyle/>
          <a:p>
            <a:r>
              <a:rPr lang="en-GB" sz="2800" dirty="0">
                <a:latin typeface="Comic Sans MS" panose="030F0702030302020204" pitchFamily="66" charset="0"/>
              </a:rPr>
              <a:t>Liquids and gases have their own internal pressure because of their weight.  </a:t>
            </a:r>
          </a:p>
        </p:txBody>
      </p:sp>
      <p:sp>
        <p:nvSpPr>
          <p:cNvPr id="7" name="TextBox 6"/>
          <p:cNvSpPr txBox="1"/>
          <p:nvPr/>
        </p:nvSpPr>
        <p:spPr>
          <a:xfrm>
            <a:off x="223808" y="2752730"/>
            <a:ext cx="8643967" cy="1077218"/>
          </a:xfrm>
          <a:prstGeom prst="rect">
            <a:avLst/>
          </a:prstGeom>
          <a:solidFill>
            <a:srgbClr val="F0FEFE"/>
          </a:solidFill>
        </p:spPr>
        <p:txBody>
          <a:bodyPr wrap="square" rtlCol="0">
            <a:spAutoFit/>
          </a:bodyPr>
          <a:lstStyle/>
          <a:p>
            <a:pPr algn="ctr"/>
            <a:r>
              <a:rPr lang="en-GB" sz="3200" i="1" dirty="0">
                <a:solidFill>
                  <a:srgbClr val="0070C0"/>
                </a:solidFill>
                <a:latin typeface="Comic Sans MS" panose="030F0702030302020204" pitchFamily="66" charset="0"/>
              </a:rPr>
              <a:t>Think &gt; Pair &gt; Share: </a:t>
            </a:r>
            <a:r>
              <a:rPr lang="en-GB" sz="3200" i="1" dirty="0">
                <a:latin typeface="Comic Sans MS" panose="030F0702030302020204" pitchFamily="66" charset="0"/>
              </a:rPr>
              <a:t>Why do you think dams have thick walls at the base?</a:t>
            </a:r>
          </a:p>
        </p:txBody>
      </p:sp>
      <p:sp>
        <p:nvSpPr>
          <p:cNvPr id="2" name="TextBox 1">
            <a:extLst>
              <a:ext uri="{FF2B5EF4-FFF2-40B4-BE49-F238E27FC236}">
                <a16:creationId xmlns:a16="http://schemas.microsoft.com/office/drawing/2014/main" id="{795E46D8-8B8B-4207-8268-F69A31FD48BE}"/>
              </a:ext>
            </a:extLst>
          </p:cNvPr>
          <p:cNvSpPr txBox="1"/>
          <p:nvPr/>
        </p:nvSpPr>
        <p:spPr>
          <a:xfrm>
            <a:off x="1095375" y="228600"/>
            <a:ext cx="7048500" cy="1107996"/>
          </a:xfrm>
          <a:prstGeom prst="rect">
            <a:avLst/>
          </a:prstGeom>
          <a:noFill/>
        </p:spPr>
        <p:txBody>
          <a:bodyPr wrap="square" rtlCol="0">
            <a:spAutoFit/>
          </a:bodyPr>
          <a:lstStyle/>
          <a:p>
            <a:pPr algn="ctr"/>
            <a:r>
              <a:rPr lang="en-GB" sz="6600" dirty="0">
                <a:solidFill>
                  <a:srgbClr val="0070C0"/>
                </a:solidFill>
                <a:latin typeface="Comic Sans MS" panose="030F0702030302020204" pitchFamily="66" charset="0"/>
              </a:rPr>
              <a:t>Under Pressure</a:t>
            </a:r>
          </a:p>
        </p:txBody>
      </p:sp>
      <p:sp>
        <p:nvSpPr>
          <p:cNvPr id="10" name="Isosceles Triangle 9">
            <a:extLst>
              <a:ext uri="{FF2B5EF4-FFF2-40B4-BE49-F238E27FC236}">
                <a16:creationId xmlns:a16="http://schemas.microsoft.com/office/drawing/2014/main" id="{63A64234-7225-4C54-B717-6CAFDC5AD828}"/>
              </a:ext>
            </a:extLst>
          </p:cNvPr>
          <p:cNvSpPr/>
          <p:nvPr/>
        </p:nvSpPr>
        <p:spPr>
          <a:xfrm>
            <a:off x="4629150" y="4124325"/>
            <a:ext cx="1647825" cy="2305050"/>
          </a:xfrm>
          <a:prstGeom prst="triangle">
            <a:avLst>
              <a:gd name="adj" fmla="val 289"/>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2" descr="Trout, Fish, Rainbow Trout, Animal, Fish">
            <a:extLst>
              <a:ext uri="{FF2B5EF4-FFF2-40B4-BE49-F238E27FC236}">
                <a16:creationId xmlns:a16="http://schemas.microsoft.com/office/drawing/2014/main" id="{F8B36023-4A03-41A0-92E6-E088D3257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6150" y="4629150"/>
            <a:ext cx="933450" cy="46672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Trout, Fish, Rainbow Trout, Animal, Fish">
            <a:extLst>
              <a:ext uri="{FF2B5EF4-FFF2-40B4-BE49-F238E27FC236}">
                <a16:creationId xmlns:a16="http://schemas.microsoft.com/office/drawing/2014/main" id="{EF4EBE1B-75E2-46D1-B7D8-310481EA66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314575" y="5734050"/>
            <a:ext cx="723900" cy="361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dweek.com/socialtimes/wp-content/uploads/sites/2/2012/03/shutterstock_90181546.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347130"/>
            <a:ext cx="1339974" cy="12229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9511" y="188640"/>
            <a:ext cx="8783513" cy="1846659"/>
          </a:xfrm>
          <a:prstGeom prst="rect">
            <a:avLst/>
          </a:prstGeom>
          <a:noFill/>
        </p:spPr>
        <p:txBody>
          <a:bodyPr wrap="square" rtlCol="0">
            <a:spAutoFit/>
          </a:bodyPr>
          <a:lstStyle/>
          <a:p>
            <a:pPr algn="ctr"/>
            <a:r>
              <a:rPr lang="en-GB" sz="2400" dirty="0">
                <a:latin typeface="Comic Sans MS" panose="030F0702030302020204" pitchFamily="66" charset="0"/>
                <a:cs typeface="Consolas" panose="020B0609020204030204" pitchFamily="49" charset="0"/>
              </a:rPr>
              <a:t>Because there is a higher amount of water pressure at the bottom of the river than the top.</a:t>
            </a:r>
          </a:p>
          <a:p>
            <a:pPr algn="ctr"/>
            <a:endParaRPr lang="en-GB" sz="1600" dirty="0">
              <a:latin typeface="Comic Sans MS" panose="030F0702030302020204" pitchFamily="66" charset="0"/>
              <a:cs typeface="Consolas" panose="020B0609020204030204" pitchFamily="49" charset="0"/>
            </a:endParaRPr>
          </a:p>
          <a:p>
            <a:pPr algn="ctr"/>
            <a:r>
              <a:rPr lang="en-GB" sz="2400" dirty="0">
                <a:latin typeface="Comic Sans MS" panose="030F0702030302020204" pitchFamily="66" charset="0"/>
                <a:cs typeface="Consolas" panose="020B0609020204030204" pitchFamily="49" charset="0"/>
              </a:rPr>
              <a:t>This is because there are more particles pushing against the wall of the dam at this point.</a:t>
            </a:r>
          </a:p>
        </p:txBody>
      </p:sp>
      <p:sp>
        <p:nvSpPr>
          <p:cNvPr id="5" name="TextBox 4"/>
          <p:cNvSpPr txBox="1"/>
          <p:nvPr/>
        </p:nvSpPr>
        <p:spPr>
          <a:xfrm>
            <a:off x="169987" y="2159124"/>
            <a:ext cx="4306763" cy="3046988"/>
          </a:xfrm>
          <a:prstGeom prst="rect">
            <a:avLst/>
          </a:prstGeom>
          <a:solidFill>
            <a:srgbClr val="FFFFCC"/>
          </a:solidFill>
        </p:spPr>
        <p:txBody>
          <a:bodyPr wrap="square" rtlCol="0">
            <a:spAutoFit/>
          </a:bodyPr>
          <a:lstStyle/>
          <a:p>
            <a:pPr algn="ctr"/>
            <a:r>
              <a:rPr lang="en-GB" sz="2400" b="1" dirty="0">
                <a:solidFill>
                  <a:srgbClr val="00B050"/>
                </a:solidFill>
                <a:latin typeface="Comic Sans MS" panose="030F0702030302020204" pitchFamily="66" charset="0"/>
              </a:rPr>
              <a:t>Pressure</a:t>
            </a:r>
            <a:r>
              <a:rPr lang="en-GB" sz="2400" dirty="0">
                <a:solidFill>
                  <a:srgbClr val="00B050"/>
                </a:solidFill>
                <a:latin typeface="Comic Sans MS" panose="030F0702030302020204" pitchFamily="66" charset="0"/>
              </a:rPr>
              <a:t> is the amount of force pushing on a certain area. </a:t>
            </a:r>
          </a:p>
          <a:p>
            <a:pPr algn="ctr"/>
            <a:endParaRPr lang="en-GB" sz="2400" dirty="0">
              <a:solidFill>
                <a:srgbClr val="002060"/>
              </a:solidFill>
              <a:latin typeface="Comic Sans MS" panose="030F0702030302020204" pitchFamily="66" charset="0"/>
            </a:endParaRPr>
          </a:p>
          <a:p>
            <a:pPr algn="ctr"/>
            <a:r>
              <a:rPr lang="en-GB" sz="2400" dirty="0">
                <a:solidFill>
                  <a:srgbClr val="7030A0"/>
                </a:solidFill>
                <a:latin typeface="Comic Sans MS" panose="030F0702030302020204" pitchFamily="66" charset="0"/>
              </a:rPr>
              <a:t>The size of the pressure depends on the </a:t>
            </a:r>
            <a:r>
              <a:rPr lang="en-GB" sz="2400" i="1" u="sng" dirty="0">
                <a:solidFill>
                  <a:srgbClr val="7030A0"/>
                </a:solidFill>
                <a:latin typeface="Comic Sans MS" panose="030F0702030302020204" pitchFamily="66" charset="0"/>
              </a:rPr>
              <a:t>size of the force</a:t>
            </a:r>
            <a:r>
              <a:rPr lang="en-GB" sz="2400" dirty="0">
                <a:solidFill>
                  <a:srgbClr val="7030A0"/>
                </a:solidFill>
                <a:latin typeface="Comic Sans MS" panose="030F0702030302020204" pitchFamily="66" charset="0"/>
              </a:rPr>
              <a:t> and the </a:t>
            </a:r>
            <a:r>
              <a:rPr lang="en-GB" sz="2400" i="1" u="sng" dirty="0">
                <a:solidFill>
                  <a:srgbClr val="7030A0"/>
                </a:solidFill>
                <a:latin typeface="Comic Sans MS" panose="030F0702030302020204" pitchFamily="66" charset="0"/>
              </a:rPr>
              <a:t>size of the area it is pushing on</a:t>
            </a:r>
            <a:r>
              <a:rPr lang="en-GB" sz="2400" dirty="0">
                <a:solidFill>
                  <a:srgbClr val="7030A0"/>
                </a:solidFill>
                <a:latin typeface="Comic Sans MS" panose="030F0702030302020204" pitchFamily="66" charset="0"/>
              </a:rPr>
              <a:t>.</a:t>
            </a:r>
          </a:p>
        </p:txBody>
      </p:sp>
      <p:sp>
        <p:nvSpPr>
          <p:cNvPr id="7" name="TextBox 6"/>
          <p:cNvSpPr txBox="1"/>
          <p:nvPr/>
        </p:nvSpPr>
        <p:spPr>
          <a:xfrm>
            <a:off x="4638675" y="3160018"/>
            <a:ext cx="4295775" cy="3108543"/>
          </a:xfrm>
          <a:prstGeom prst="rect">
            <a:avLst/>
          </a:prstGeom>
          <a:solidFill>
            <a:srgbClr val="F0FEFE"/>
          </a:solidFill>
        </p:spPr>
        <p:txBody>
          <a:bodyPr wrap="square" rtlCol="0">
            <a:spAutoFit/>
          </a:bodyPr>
          <a:lstStyle/>
          <a:p>
            <a:pPr algn="ctr"/>
            <a:r>
              <a:rPr lang="en-GB" sz="2800" dirty="0">
                <a:latin typeface="Comic Sans MS" panose="030F0702030302020204" pitchFamily="66" charset="0"/>
              </a:rPr>
              <a:t>The larger the force the </a:t>
            </a:r>
            <a:r>
              <a:rPr lang="en-GB" sz="2800" dirty="0">
                <a:solidFill>
                  <a:srgbClr val="0070C0"/>
                </a:solidFill>
                <a:latin typeface="Comic Sans MS" panose="030F0702030302020204" pitchFamily="66" charset="0"/>
              </a:rPr>
              <a:t>bigger/smaller </a:t>
            </a:r>
            <a:r>
              <a:rPr lang="en-GB" sz="2800" dirty="0">
                <a:latin typeface="Comic Sans MS" panose="030F0702030302020204" pitchFamily="66" charset="0"/>
              </a:rPr>
              <a:t>the pressure.</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The larger the area the </a:t>
            </a:r>
            <a:r>
              <a:rPr lang="en-GB" sz="2800" dirty="0">
                <a:solidFill>
                  <a:srgbClr val="0070C0"/>
                </a:solidFill>
                <a:latin typeface="Comic Sans MS" panose="030F0702030302020204" pitchFamily="66" charset="0"/>
              </a:rPr>
              <a:t>bigger/smaller </a:t>
            </a:r>
            <a:r>
              <a:rPr lang="en-GB" sz="2800" dirty="0">
                <a:latin typeface="Comic Sans MS" panose="030F0702030302020204" pitchFamily="66" charset="0"/>
              </a:rPr>
              <a:t>the pressure</a:t>
            </a:r>
          </a:p>
        </p:txBody>
      </p:sp>
      <p:sp>
        <p:nvSpPr>
          <p:cNvPr id="8" name="TextBox 7"/>
          <p:cNvSpPr txBox="1"/>
          <p:nvPr/>
        </p:nvSpPr>
        <p:spPr>
          <a:xfrm>
            <a:off x="4491979" y="2086372"/>
            <a:ext cx="4404371" cy="830997"/>
          </a:xfrm>
          <a:prstGeom prst="rect">
            <a:avLst/>
          </a:prstGeom>
          <a:noFill/>
        </p:spPr>
        <p:txBody>
          <a:bodyPr wrap="square" rtlCol="0">
            <a:spAutoFit/>
          </a:bodyPr>
          <a:lstStyle/>
          <a:p>
            <a:r>
              <a:rPr lang="en-GB" sz="2400" dirty="0">
                <a:solidFill>
                  <a:srgbClr val="0070C0"/>
                </a:solidFill>
                <a:latin typeface="Comic Sans MS" panose="030F0702030302020204" pitchFamily="66" charset="0"/>
                <a:cs typeface="Consolas" panose="020B0609020204030204" pitchFamily="49" charset="0"/>
              </a:rPr>
              <a:t>Task: </a:t>
            </a:r>
            <a:r>
              <a:rPr lang="en-GB" sz="2400" dirty="0">
                <a:latin typeface="Comic Sans MS" panose="030F0702030302020204" pitchFamily="66" charset="0"/>
                <a:cs typeface="Consolas" panose="020B0609020204030204" pitchFamily="49" charset="0"/>
              </a:rPr>
              <a:t>Complete the following sentences:</a:t>
            </a:r>
          </a:p>
        </p:txBody>
      </p:sp>
      <p:pic>
        <p:nvPicPr>
          <p:cNvPr id="2" name="Picture 1">
            <a:extLst>
              <a:ext uri="{FF2B5EF4-FFF2-40B4-BE49-F238E27FC236}">
                <a16:creationId xmlns:a16="http://schemas.microsoft.com/office/drawing/2014/main" id="{146332ED-841E-43D5-8271-3B818B859079}"/>
              </a:ext>
            </a:extLst>
          </p:cNvPr>
          <p:cNvPicPr>
            <a:picLocks noChangeAspect="1"/>
          </p:cNvPicPr>
          <p:nvPr/>
        </p:nvPicPr>
        <p:blipFill>
          <a:blip r:embed="rId4"/>
          <a:stretch>
            <a:fillRect/>
          </a:stretch>
        </p:blipFill>
        <p:spPr>
          <a:xfrm>
            <a:off x="1318478" y="5219699"/>
            <a:ext cx="3141727" cy="1434185"/>
          </a:xfrm>
          <a:prstGeom prst="rect">
            <a:avLst/>
          </a:prstGeom>
        </p:spPr>
      </p:pic>
      <p:sp>
        <p:nvSpPr>
          <p:cNvPr id="10" name="TextBox 9">
            <a:extLst>
              <a:ext uri="{FF2B5EF4-FFF2-40B4-BE49-F238E27FC236}">
                <a16:creationId xmlns:a16="http://schemas.microsoft.com/office/drawing/2014/main" id="{6AB167DA-1370-491A-B51D-60F25DD04F69}"/>
              </a:ext>
            </a:extLst>
          </p:cNvPr>
          <p:cNvSpPr txBox="1"/>
          <p:nvPr/>
        </p:nvSpPr>
        <p:spPr>
          <a:xfrm>
            <a:off x="4600575" y="3102868"/>
            <a:ext cx="4352925" cy="3323987"/>
          </a:xfrm>
          <a:prstGeom prst="rect">
            <a:avLst/>
          </a:prstGeom>
          <a:solidFill>
            <a:srgbClr val="F0FEFE"/>
          </a:solidFill>
        </p:spPr>
        <p:txBody>
          <a:bodyPr wrap="square" rtlCol="0">
            <a:spAutoFit/>
          </a:bodyPr>
          <a:lstStyle/>
          <a:p>
            <a:pPr algn="ctr"/>
            <a:r>
              <a:rPr lang="en-GB" sz="3000" dirty="0">
                <a:latin typeface="Comic Sans MS" panose="030F0702030302020204" pitchFamily="66" charset="0"/>
              </a:rPr>
              <a:t>The larger the force the </a:t>
            </a:r>
            <a:r>
              <a:rPr lang="en-GB" sz="3000" dirty="0">
                <a:solidFill>
                  <a:srgbClr val="0070C0"/>
                </a:solidFill>
                <a:latin typeface="Comic Sans MS" panose="030F0702030302020204" pitchFamily="66" charset="0"/>
              </a:rPr>
              <a:t>bigger </a:t>
            </a:r>
            <a:r>
              <a:rPr lang="en-GB" sz="3000" dirty="0">
                <a:latin typeface="Comic Sans MS" panose="030F0702030302020204" pitchFamily="66" charset="0"/>
              </a:rPr>
              <a:t>the pressure.</a:t>
            </a:r>
          </a:p>
          <a:p>
            <a:pPr algn="ctr"/>
            <a:endParaRPr lang="en-GB" sz="3000" dirty="0">
              <a:latin typeface="Comic Sans MS" panose="030F0702030302020204" pitchFamily="66" charset="0"/>
            </a:endParaRPr>
          </a:p>
          <a:p>
            <a:pPr algn="ctr"/>
            <a:r>
              <a:rPr lang="en-GB" sz="3000" dirty="0">
                <a:latin typeface="Comic Sans MS" panose="030F0702030302020204" pitchFamily="66" charset="0"/>
              </a:rPr>
              <a:t>The larger the area the </a:t>
            </a:r>
            <a:r>
              <a:rPr lang="en-GB" sz="3000" dirty="0">
                <a:solidFill>
                  <a:srgbClr val="0070C0"/>
                </a:solidFill>
                <a:latin typeface="Comic Sans MS" panose="030F0702030302020204" pitchFamily="66" charset="0"/>
              </a:rPr>
              <a:t>smaller </a:t>
            </a:r>
            <a:r>
              <a:rPr lang="en-GB" sz="3000" dirty="0">
                <a:latin typeface="Comic Sans MS" panose="030F0702030302020204" pitchFamily="66" charset="0"/>
              </a:rPr>
              <a:t>the pressure.</a:t>
            </a:r>
          </a:p>
        </p:txBody>
      </p:sp>
    </p:spTree>
    <p:extLst>
      <p:ext uri="{BB962C8B-B14F-4D97-AF65-F5344CB8AC3E}">
        <p14:creationId xmlns:p14="http://schemas.microsoft.com/office/powerpoint/2010/main" val="261318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1029"/>
                                        </p:tgtEl>
                                        <p:attrNameLst>
                                          <p:attrName>style.visibility</p:attrName>
                                        </p:attrNameLst>
                                      </p:cBhvr>
                                      <p:to>
                                        <p:strVal val="visible"/>
                                      </p:to>
                                    </p:set>
                                    <p:animEffect transition="in" filter="barn(inVertical)">
                                      <p:cBhvr>
                                        <p:cTn id="10" dur="500"/>
                                        <p:tgtEl>
                                          <p:spTgt spid="102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312" y="2586633"/>
            <a:ext cx="8715436" cy="954107"/>
          </a:xfrm>
          <a:prstGeom prst="rect">
            <a:avLst/>
          </a:prstGeom>
          <a:noFill/>
        </p:spPr>
        <p:txBody>
          <a:bodyPr wrap="square" rtlCol="0">
            <a:spAutoFit/>
          </a:bodyPr>
          <a:lstStyle/>
          <a:p>
            <a:r>
              <a:rPr lang="en-GB" sz="2800" i="1" dirty="0">
                <a:solidFill>
                  <a:srgbClr val="0070C0"/>
                </a:solidFill>
                <a:latin typeface="Comic Sans MS" panose="030F0702030302020204" pitchFamily="66" charset="0"/>
              </a:rPr>
              <a:t>Task: </a:t>
            </a:r>
            <a:r>
              <a:rPr lang="en-GB" sz="2800" i="1" dirty="0">
                <a:latin typeface="Comic Sans MS" panose="030F0702030302020204" pitchFamily="66" charset="0"/>
              </a:rPr>
              <a:t>Watch the observation and complete the worksheet questions in your books:</a:t>
            </a:r>
          </a:p>
        </p:txBody>
      </p:sp>
      <p:sp>
        <p:nvSpPr>
          <p:cNvPr id="2" name="Rectangle 1">
            <a:extLst>
              <a:ext uri="{FF2B5EF4-FFF2-40B4-BE49-F238E27FC236}">
                <a16:creationId xmlns:a16="http://schemas.microsoft.com/office/drawing/2014/main" id="{84E4659E-1495-4D5F-A294-E8BC7BEFE71A}"/>
              </a:ext>
            </a:extLst>
          </p:cNvPr>
          <p:cNvSpPr/>
          <p:nvPr/>
        </p:nvSpPr>
        <p:spPr>
          <a:xfrm>
            <a:off x="133350" y="1289158"/>
            <a:ext cx="8905875" cy="1200329"/>
          </a:xfrm>
          <a:prstGeom prst="rect">
            <a:avLst/>
          </a:prstGeom>
        </p:spPr>
        <p:txBody>
          <a:bodyPr wrap="square">
            <a:spAutoFit/>
          </a:bodyPr>
          <a:lstStyle/>
          <a:p>
            <a:pPr algn="ctr">
              <a:spcAft>
                <a:spcPts val="300"/>
              </a:spcAft>
            </a:pPr>
            <a:r>
              <a:rPr lang="en-GB" sz="2400" dirty="0">
                <a:latin typeface="Comic Sans MS" panose="030F0702030302020204" pitchFamily="66" charset="0"/>
                <a:ea typeface="Times New Roman" panose="02020603050405020304" pitchFamily="18" charset="0"/>
                <a:cs typeface="Times New Roman" panose="02020603050405020304" pitchFamily="18" charset="0"/>
              </a:rPr>
              <a:t>If you look at the cross-section of a dam, you will notice that it is much thicker near the bottom than it is at the top. By the end of this activity you should be able to explain why.</a:t>
            </a:r>
            <a:endParaRPr lang="en-GB" sz="2400" dirty="0">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22681D6-33FC-4160-8B8C-481A2D98072F}"/>
              </a:ext>
            </a:extLst>
          </p:cNvPr>
          <p:cNvSpPr/>
          <p:nvPr/>
        </p:nvSpPr>
        <p:spPr>
          <a:xfrm>
            <a:off x="209550" y="3688490"/>
            <a:ext cx="8724900" cy="3016210"/>
          </a:xfrm>
          <a:prstGeom prst="rect">
            <a:avLst/>
          </a:prstGeom>
          <a:solidFill>
            <a:srgbClr val="F0FEFE"/>
          </a:solidFill>
        </p:spPr>
        <p:txBody>
          <a:bodyPr wrap="square">
            <a:spAutoFit/>
          </a:bodyPr>
          <a:lstStyle/>
          <a:p>
            <a:pPr marL="226695" indent="-226695">
              <a:spcAft>
                <a:spcPts val="300"/>
              </a:spcAft>
            </a:pPr>
            <a:r>
              <a:rPr lang="en-GB" sz="2000" b="1" dirty="0">
                <a:ea typeface="Times New Roman" panose="02020603050405020304" pitchFamily="18" charset="0"/>
                <a:cs typeface="Times New Roman" panose="02020603050405020304" pitchFamily="18" charset="0"/>
              </a:rPr>
              <a:t>1	</a:t>
            </a:r>
            <a:r>
              <a:rPr lang="en-GB" sz="2000" dirty="0">
                <a:ea typeface="Times New Roman" panose="02020603050405020304" pitchFamily="18" charset="0"/>
                <a:cs typeface="Times New Roman" panose="02020603050405020304" pitchFamily="18" charset="0"/>
              </a:rPr>
              <a:t>Were the holes in each spout the same size?</a:t>
            </a:r>
          </a:p>
          <a:p>
            <a:pPr marL="226695" indent="-226695">
              <a:spcAft>
                <a:spcPts val="300"/>
              </a:spcAft>
            </a:pPr>
            <a:r>
              <a:rPr lang="en-GB" sz="2000" b="1" dirty="0">
                <a:ea typeface="Times New Roman" panose="02020603050405020304" pitchFamily="18" charset="0"/>
                <a:cs typeface="Times New Roman" panose="02020603050405020304" pitchFamily="18" charset="0"/>
              </a:rPr>
              <a:t>2</a:t>
            </a:r>
            <a:r>
              <a:rPr lang="en-GB" sz="2000" dirty="0">
                <a:ea typeface="Times New Roman" panose="02020603050405020304" pitchFamily="18" charset="0"/>
                <a:cs typeface="Times New Roman" panose="02020603050405020304" pitchFamily="18" charset="0"/>
              </a:rPr>
              <a:t>	When did the water come out of the bottom spout fastest?</a:t>
            </a:r>
          </a:p>
          <a:p>
            <a:pPr marL="226695" indent="-226695">
              <a:spcAft>
                <a:spcPts val="300"/>
              </a:spcAft>
            </a:pPr>
            <a:r>
              <a:rPr lang="en-GB" sz="2000" b="1" dirty="0">
                <a:ea typeface="Times New Roman" panose="02020603050405020304" pitchFamily="18" charset="0"/>
                <a:cs typeface="Times New Roman" panose="02020603050405020304" pitchFamily="18" charset="0"/>
              </a:rPr>
              <a:t>4	</a:t>
            </a:r>
            <a:r>
              <a:rPr lang="en-GB" sz="2000" dirty="0">
                <a:ea typeface="Times New Roman" panose="02020603050405020304" pitchFamily="18" charset="0"/>
                <a:cs typeface="Times New Roman" panose="02020603050405020304" pitchFamily="18" charset="0"/>
              </a:rPr>
              <a:t>During the experiment, describe what happened to the way that the water came out of the spouts?</a:t>
            </a:r>
          </a:p>
          <a:p>
            <a:pPr marL="226695" indent="-226695">
              <a:spcAft>
                <a:spcPts val="300"/>
              </a:spcAft>
            </a:pPr>
            <a:r>
              <a:rPr lang="en-GB" sz="2000" b="1" dirty="0">
                <a:ea typeface="Times New Roman" panose="02020603050405020304" pitchFamily="18" charset="0"/>
                <a:cs typeface="Times New Roman" panose="02020603050405020304" pitchFamily="18" charset="0"/>
              </a:rPr>
              <a:t>4	</a:t>
            </a:r>
            <a:r>
              <a:rPr lang="en-GB" sz="2000" dirty="0">
                <a:ea typeface="Times New Roman" panose="02020603050405020304" pitchFamily="18" charset="0"/>
                <a:cs typeface="Times New Roman" panose="02020603050405020304" pitchFamily="18" charset="0"/>
              </a:rPr>
              <a:t>The way that the water comes out of the spout depends on the pressure: the bigger the pressure in the water, the faster the water comes out. Which spout has the biggest pressure to push the water out?</a:t>
            </a:r>
          </a:p>
          <a:p>
            <a:pPr marL="226695" indent="-226695">
              <a:spcAft>
                <a:spcPts val="300"/>
              </a:spcAft>
            </a:pPr>
            <a:r>
              <a:rPr lang="en-GB" sz="2000" b="1" dirty="0">
                <a:ea typeface="Times New Roman" panose="02020603050405020304" pitchFamily="18" charset="0"/>
                <a:cs typeface="Times New Roman" panose="02020603050405020304" pitchFamily="18" charset="0"/>
              </a:rPr>
              <a:t>5	</a:t>
            </a:r>
            <a:r>
              <a:rPr lang="en-GB" sz="2000" dirty="0">
                <a:ea typeface="Times New Roman" panose="02020603050405020304" pitchFamily="18" charset="0"/>
                <a:cs typeface="Times New Roman" panose="02020603050405020304" pitchFamily="18" charset="0"/>
              </a:rPr>
              <a:t>Link your answer to question 5 to the design of a dam. Why are dams thicker at the bottom?</a:t>
            </a:r>
            <a:endParaRPr lang="en-GB" sz="2000" dirty="0">
              <a:effectLst/>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AEBB088-3449-4211-91FE-DAA76880B6B4}"/>
              </a:ext>
            </a:extLst>
          </p:cNvPr>
          <p:cNvSpPr txBox="1"/>
          <p:nvPr/>
        </p:nvSpPr>
        <p:spPr>
          <a:xfrm>
            <a:off x="1095375" y="228600"/>
            <a:ext cx="7048500" cy="1015663"/>
          </a:xfrm>
          <a:prstGeom prst="rect">
            <a:avLst/>
          </a:prstGeom>
          <a:noFill/>
        </p:spPr>
        <p:txBody>
          <a:bodyPr wrap="square" rtlCol="0">
            <a:spAutoFit/>
          </a:bodyPr>
          <a:lstStyle/>
          <a:p>
            <a:pPr algn="ctr"/>
            <a:r>
              <a:rPr lang="en-GB" sz="6000" dirty="0">
                <a:solidFill>
                  <a:srgbClr val="0070C0"/>
                </a:solidFill>
                <a:latin typeface="Comic Sans MS" panose="030F0702030302020204" pitchFamily="66" charset="0"/>
              </a:rPr>
              <a:t>Under Pressure</a:t>
            </a:r>
          </a:p>
        </p:txBody>
      </p:sp>
      <p:sp>
        <p:nvSpPr>
          <p:cNvPr id="4" name="Rectangle 3">
            <a:extLst>
              <a:ext uri="{FF2B5EF4-FFF2-40B4-BE49-F238E27FC236}">
                <a16:creationId xmlns:a16="http://schemas.microsoft.com/office/drawing/2014/main" id="{D22A63D1-3059-4208-868C-BE257AFD102E}"/>
              </a:ext>
            </a:extLst>
          </p:cNvPr>
          <p:cNvSpPr/>
          <p:nvPr/>
        </p:nvSpPr>
        <p:spPr>
          <a:xfrm>
            <a:off x="6629400" y="3676650"/>
            <a:ext cx="2305050" cy="523220"/>
          </a:xfrm>
          <a:prstGeom prst="rect">
            <a:avLst/>
          </a:prstGeom>
        </p:spPr>
        <p:txBody>
          <a:bodyPr wrap="square">
            <a:spAutoFit/>
          </a:bodyPr>
          <a:lstStyle/>
          <a:p>
            <a:pPr algn="ctr"/>
            <a:r>
              <a:rPr lang="en-GB" sz="1400" dirty="0">
                <a:hlinkClick r:id="rId3"/>
              </a:rPr>
              <a:t>https://www.youtube.com/watch?v=K5g6P8-GmBg</a:t>
            </a:r>
            <a:endParaRPr lang="en-GB"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F7DC2C-9917-4A3F-BFC6-7F327D5B003F}"/>
              </a:ext>
            </a:extLst>
          </p:cNvPr>
          <p:cNvPicPr>
            <a:picLocks noChangeAspect="1"/>
          </p:cNvPicPr>
          <p:nvPr/>
        </p:nvPicPr>
        <p:blipFill>
          <a:blip r:embed="rId2"/>
          <a:stretch>
            <a:fillRect/>
          </a:stretch>
        </p:blipFill>
        <p:spPr>
          <a:xfrm>
            <a:off x="5648325" y="323849"/>
            <a:ext cx="3314700" cy="2079420"/>
          </a:xfrm>
          <a:prstGeom prst="rect">
            <a:avLst/>
          </a:prstGeom>
        </p:spPr>
      </p:pic>
      <p:sp>
        <p:nvSpPr>
          <p:cNvPr id="5" name="Rectangle 4">
            <a:extLst>
              <a:ext uri="{FF2B5EF4-FFF2-40B4-BE49-F238E27FC236}">
                <a16:creationId xmlns:a16="http://schemas.microsoft.com/office/drawing/2014/main" id="{37982B5B-81F6-4485-B680-5D1BDADD3738}"/>
              </a:ext>
            </a:extLst>
          </p:cNvPr>
          <p:cNvSpPr/>
          <p:nvPr/>
        </p:nvSpPr>
        <p:spPr>
          <a:xfrm>
            <a:off x="114300" y="2240690"/>
            <a:ext cx="8801100" cy="3631763"/>
          </a:xfrm>
          <a:prstGeom prst="rect">
            <a:avLst/>
          </a:prstGeom>
        </p:spPr>
        <p:txBody>
          <a:bodyPr wrap="square">
            <a:spAutoFit/>
          </a:bodyPr>
          <a:lstStyle/>
          <a:p>
            <a:pPr marL="342900" indent="-342900">
              <a:spcAft>
                <a:spcPts val="300"/>
              </a:spcAft>
              <a:buAutoNum type="arabicPlain"/>
            </a:pPr>
            <a:r>
              <a:rPr lang="en-GB" sz="2000" dirty="0">
                <a:ea typeface="Times New Roman" panose="02020603050405020304" pitchFamily="18" charset="0"/>
                <a:cs typeface="Times New Roman" panose="02020603050405020304" pitchFamily="18" charset="0"/>
              </a:rPr>
              <a:t>The holes in each spout were the same size</a:t>
            </a:r>
          </a:p>
          <a:p>
            <a:pPr marL="342900" indent="-342900">
              <a:spcAft>
                <a:spcPts val="300"/>
              </a:spcAft>
              <a:buAutoNum type="arabicPlain"/>
            </a:pPr>
            <a:r>
              <a:rPr lang="en-GB" sz="2000" dirty="0">
                <a:ea typeface="Times New Roman" panose="02020603050405020304" pitchFamily="18" charset="0"/>
                <a:cs typeface="Times New Roman" panose="02020603050405020304" pitchFamily="18" charset="0"/>
              </a:rPr>
              <a:t>The water came out the bottom fastest when the water column was full with water, at the very beginning of the demonstration.</a:t>
            </a:r>
          </a:p>
          <a:p>
            <a:pPr marL="342900" indent="-342900">
              <a:spcAft>
                <a:spcPts val="300"/>
              </a:spcAft>
              <a:buAutoNum type="arabicPlain" startAt="3"/>
            </a:pPr>
            <a:r>
              <a:rPr lang="en-GB" sz="2000" dirty="0">
                <a:ea typeface="Times New Roman" panose="02020603050405020304" pitchFamily="18" charset="0"/>
                <a:cs typeface="Times New Roman" panose="02020603050405020304" pitchFamily="18" charset="0"/>
              </a:rPr>
              <a:t>As water left the water column and was not replaced, the water level went down as more water left through the spouts.  As this happened, the speed and force in which the water left the spouts decreased. </a:t>
            </a:r>
          </a:p>
          <a:p>
            <a:pPr marL="342900" indent="-342900">
              <a:spcAft>
                <a:spcPts val="300"/>
              </a:spcAft>
              <a:buAutoNum type="arabicPlain" startAt="3"/>
            </a:pPr>
            <a:r>
              <a:rPr lang="en-GB" sz="2000" dirty="0">
                <a:ea typeface="Times New Roman" panose="02020603050405020304" pitchFamily="18" charset="0"/>
                <a:cs typeface="Times New Roman" panose="02020603050405020304" pitchFamily="18" charset="0"/>
              </a:rPr>
              <a:t>The spout at the bottom of the water column has the biggest pressure to push water out.</a:t>
            </a:r>
          </a:p>
          <a:p>
            <a:pPr marL="342900" indent="-342900">
              <a:spcAft>
                <a:spcPts val="300"/>
              </a:spcAft>
              <a:buAutoNum type="arabicPlain" startAt="3"/>
            </a:pPr>
            <a:r>
              <a:rPr lang="en-GB" sz="2000" dirty="0">
                <a:ea typeface="Times New Roman" panose="02020603050405020304" pitchFamily="18" charset="0"/>
                <a:cs typeface="Times New Roman" panose="02020603050405020304" pitchFamily="18" charset="0"/>
              </a:rPr>
              <a:t>Dams needs to be thicker at the bottom as the bottom of the dam is exposed to increased water pressure as so the dam needs to have thick, strong walls to withstand this pressure – keeping the water contained!</a:t>
            </a:r>
          </a:p>
        </p:txBody>
      </p:sp>
      <p:sp>
        <p:nvSpPr>
          <p:cNvPr id="6" name="TextBox 5">
            <a:extLst>
              <a:ext uri="{FF2B5EF4-FFF2-40B4-BE49-F238E27FC236}">
                <a16:creationId xmlns:a16="http://schemas.microsoft.com/office/drawing/2014/main" id="{AF41F791-5F84-4849-A8B1-6850ED18502B}"/>
              </a:ext>
            </a:extLst>
          </p:cNvPr>
          <p:cNvSpPr txBox="1"/>
          <p:nvPr/>
        </p:nvSpPr>
        <p:spPr>
          <a:xfrm>
            <a:off x="123825" y="257175"/>
            <a:ext cx="4381500" cy="707886"/>
          </a:xfrm>
          <a:prstGeom prst="rect">
            <a:avLst/>
          </a:prstGeom>
          <a:noFill/>
        </p:spPr>
        <p:txBody>
          <a:bodyPr wrap="square" rtlCol="0">
            <a:spAutoFit/>
          </a:bodyPr>
          <a:lstStyle/>
          <a:p>
            <a:r>
              <a:rPr lang="en-GB" sz="4000" dirty="0">
                <a:solidFill>
                  <a:srgbClr val="FF0000"/>
                </a:solidFill>
                <a:latin typeface="Comic Sans MS" panose="030F0702030302020204" pitchFamily="66" charset="0"/>
              </a:rPr>
              <a:t>Self-assessment:</a:t>
            </a:r>
          </a:p>
        </p:txBody>
      </p:sp>
      <p:pic>
        <p:nvPicPr>
          <p:cNvPr id="3074" name="Picture 2" descr="Mark, Check, Tick, Red, Correct, Symbol">
            <a:extLst>
              <a:ext uri="{FF2B5EF4-FFF2-40B4-BE49-F238E27FC236}">
                <a16:creationId xmlns:a16="http://schemas.microsoft.com/office/drawing/2014/main" id="{A859972A-E853-4174-ADB2-FCFDE7CC49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2754" y="5610225"/>
            <a:ext cx="1041137" cy="1085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9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7535232-34A1-44E8-A89F-ABBB6818436F}"/>
              </a:ext>
            </a:extLst>
          </p:cNvPr>
          <p:cNvSpPr txBox="1"/>
          <p:nvPr/>
        </p:nvSpPr>
        <p:spPr>
          <a:xfrm>
            <a:off x="257143" y="3705214"/>
            <a:ext cx="8686831" cy="2554545"/>
          </a:xfrm>
          <a:prstGeom prst="rect">
            <a:avLst/>
          </a:prstGeom>
          <a:noFill/>
        </p:spPr>
        <p:txBody>
          <a:bodyPr wrap="square" rtlCol="0">
            <a:spAutoFit/>
          </a:bodyPr>
          <a:lstStyle/>
          <a:p>
            <a:pPr algn="ctr"/>
            <a:r>
              <a:rPr lang="en-GB" sz="3200" dirty="0">
                <a:latin typeface="Comic Sans MS" panose="030F0702030302020204" pitchFamily="66" charset="0"/>
              </a:rPr>
              <a:t>The </a:t>
            </a:r>
            <a:r>
              <a:rPr lang="en-GB" sz="3200" dirty="0">
                <a:solidFill>
                  <a:srgbClr val="0070C0"/>
                </a:solidFill>
                <a:latin typeface="Comic Sans MS" panose="030F0702030302020204" pitchFamily="66" charset="0"/>
              </a:rPr>
              <a:t>arrows</a:t>
            </a:r>
            <a:r>
              <a:rPr lang="en-GB" sz="3200" dirty="0">
                <a:latin typeface="Comic Sans MS" panose="030F0702030302020204" pitchFamily="66" charset="0"/>
              </a:rPr>
              <a:t> are drawn all around the fish to show  </a:t>
            </a:r>
            <a:r>
              <a:rPr lang="en-GB" sz="3200" dirty="0">
                <a:solidFill>
                  <a:srgbClr val="0070C0"/>
                </a:solidFill>
                <a:latin typeface="Comic Sans MS" panose="030F0702030302020204" pitchFamily="66" charset="0"/>
              </a:rPr>
              <a:t>pressure</a:t>
            </a:r>
            <a:r>
              <a:rPr lang="en-GB" sz="3200" dirty="0">
                <a:latin typeface="Comic Sans MS" panose="030F0702030302020204" pitchFamily="66" charset="0"/>
              </a:rPr>
              <a:t> occurring from </a:t>
            </a:r>
            <a:r>
              <a:rPr lang="en-GB" sz="3200" dirty="0">
                <a:solidFill>
                  <a:srgbClr val="0070C0"/>
                </a:solidFill>
                <a:latin typeface="Comic Sans MS" panose="030F0702030302020204" pitchFamily="66" charset="0"/>
              </a:rPr>
              <a:t>all directions.</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The </a:t>
            </a:r>
            <a:r>
              <a:rPr lang="en-GB" sz="3200" dirty="0">
                <a:solidFill>
                  <a:srgbClr val="0070C0"/>
                </a:solidFill>
                <a:latin typeface="Comic Sans MS" panose="030F0702030302020204" pitchFamily="66" charset="0"/>
              </a:rPr>
              <a:t>different sized </a:t>
            </a:r>
            <a:r>
              <a:rPr lang="en-GB" sz="3200" dirty="0">
                <a:latin typeface="Comic Sans MS" panose="030F0702030302020204" pitchFamily="66" charset="0"/>
              </a:rPr>
              <a:t>arrows show that the amount of </a:t>
            </a:r>
            <a:r>
              <a:rPr lang="en-GB" sz="3200" dirty="0">
                <a:solidFill>
                  <a:srgbClr val="0070C0"/>
                </a:solidFill>
                <a:latin typeface="Comic Sans MS" panose="030F0702030302020204" pitchFamily="66" charset="0"/>
              </a:rPr>
              <a:t>pressure</a:t>
            </a:r>
            <a:r>
              <a:rPr lang="en-GB" sz="3200" dirty="0">
                <a:latin typeface="Comic Sans MS" panose="030F0702030302020204" pitchFamily="66" charset="0"/>
              </a:rPr>
              <a:t> is </a:t>
            </a:r>
            <a:r>
              <a:rPr lang="en-GB" sz="3200" dirty="0">
                <a:solidFill>
                  <a:srgbClr val="0070C0"/>
                </a:solidFill>
                <a:latin typeface="Comic Sans MS" panose="030F0702030302020204" pitchFamily="66" charset="0"/>
              </a:rPr>
              <a:t>not equal.</a:t>
            </a:r>
          </a:p>
        </p:txBody>
      </p:sp>
      <p:pic>
        <p:nvPicPr>
          <p:cNvPr id="2050" name="Picture 2" descr="Trout, Fish, Rainbow Trout, Animal, Fish">
            <a:extLst>
              <a:ext uri="{FF2B5EF4-FFF2-40B4-BE49-F238E27FC236}">
                <a16:creationId xmlns:a16="http://schemas.microsoft.com/office/drawing/2014/main" id="{169C0ED3-A892-456A-A4F5-1E38BEC0F3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675" y="542925"/>
            <a:ext cx="4400550" cy="2200275"/>
          </a:xfrm>
          <a:prstGeom prst="rect">
            <a:avLst/>
          </a:prstGeom>
          <a:noFill/>
          <a:extLst>
            <a:ext uri="{909E8E84-426E-40DD-AFC4-6F175D3DCCD1}">
              <a14:hiddenFill xmlns:a14="http://schemas.microsoft.com/office/drawing/2010/main">
                <a:solidFill>
                  <a:srgbClr val="FFFFFF"/>
                </a:solidFill>
              </a14:hiddenFill>
            </a:ext>
          </a:extLst>
        </p:spPr>
      </p:pic>
      <p:sp>
        <p:nvSpPr>
          <p:cNvPr id="7" name="Arrow: Up 6">
            <a:extLst>
              <a:ext uri="{FF2B5EF4-FFF2-40B4-BE49-F238E27FC236}">
                <a16:creationId xmlns:a16="http://schemas.microsoft.com/office/drawing/2014/main" id="{38EC6815-8A6F-4202-AA6A-669F8C7F972E}"/>
              </a:ext>
            </a:extLst>
          </p:cNvPr>
          <p:cNvSpPr/>
          <p:nvPr/>
        </p:nvSpPr>
        <p:spPr>
          <a:xfrm rot="776038">
            <a:off x="2609851" y="2286000"/>
            <a:ext cx="581025" cy="714375"/>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Up 8">
            <a:extLst>
              <a:ext uri="{FF2B5EF4-FFF2-40B4-BE49-F238E27FC236}">
                <a16:creationId xmlns:a16="http://schemas.microsoft.com/office/drawing/2014/main" id="{15CCABDD-0E94-4D59-B4C7-D2EEB0C62444}"/>
              </a:ext>
            </a:extLst>
          </p:cNvPr>
          <p:cNvSpPr/>
          <p:nvPr/>
        </p:nvSpPr>
        <p:spPr>
          <a:xfrm>
            <a:off x="4733926" y="2476500"/>
            <a:ext cx="581025" cy="714375"/>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rrow: Up 9">
            <a:extLst>
              <a:ext uri="{FF2B5EF4-FFF2-40B4-BE49-F238E27FC236}">
                <a16:creationId xmlns:a16="http://schemas.microsoft.com/office/drawing/2014/main" id="{52530688-B521-4046-8264-6053836089E4}"/>
              </a:ext>
            </a:extLst>
          </p:cNvPr>
          <p:cNvSpPr/>
          <p:nvPr/>
        </p:nvSpPr>
        <p:spPr>
          <a:xfrm rot="636256">
            <a:off x="3648076" y="2466974"/>
            <a:ext cx="581025" cy="714375"/>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Up 10">
            <a:extLst>
              <a:ext uri="{FF2B5EF4-FFF2-40B4-BE49-F238E27FC236}">
                <a16:creationId xmlns:a16="http://schemas.microsoft.com/office/drawing/2014/main" id="{32E45AA4-81F8-4EA9-93EF-B31D13C56342}"/>
              </a:ext>
            </a:extLst>
          </p:cNvPr>
          <p:cNvSpPr/>
          <p:nvPr/>
        </p:nvSpPr>
        <p:spPr>
          <a:xfrm rot="20702516">
            <a:off x="5788217" y="2256591"/>
            <a:ext cx="580842" cy="765032"/>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row: Up 11">
            <a:extLst>
              <a:ext uri="{FF2B5EF4-FFF2-40B4-BE49-F238E27FC236}">
                <a16:creationId xmlns:a16="http://schemas.microsoft.com/office/drawing/2014/main" id="{0315BD85-C375-4D9F-9686-6963F6B64657}"/>
              </a:ext>
            </a:extLst>
          </p:cNvPr>
          <p:cNvSpPr/>
          <p:nvPr/>
        </p:nvSpPr>
        <p:spPr>
          <a:xfrm rot="9641265">
            <a:off x="2957410" y="818128"/>
            <a:ext cx="463918" cy="393090"/>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Up 12">
            <a:extLst>
              <a:ext uri="{FF2B5EF4-FFF2-40B4-BE49-F238E27FC236}">
                <a16:creationId xmlns:a16="http://schemas.microsoft.com/office/drawing/2014/main" id="{96CF829C-F2D8-433C-AC49-D915E8032401}"/>
              </a:ext>
            </a:extLst>
          </p:cNvPr>
          <p:cNvSpPr/>
          <p:nvPr/>
        </p:nvSpPr>
        <p:spPr>
          <a:xfrm rot="10556340">
            <a:off x="3724324" y="610048"/>
            <a:ext cx="463918" cy="420979"/>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Up 13">
            <a:extLst>
              <a:ext uri="{FF2B5EF4-FFF2-40B4-BE49-F238E27FC236}">
                <a16:creationId xmlns:a16="http://schemas.microsoft.com/office/drawing/2014/main" id="{5951CFF8-62F6-4270-A8C7-957EFD70E869}"/>
              </a:ext>
            </a:extLst>
          </p:cNvPr>
          <p:cNvSpPr/>
          <p:nvPr/>
        </p:nvSpPr>
        <p:spPr>
          <a:xfrm rot="11820036">
            <a:off x="5057824" y="552898"/>
            <a:ext cx="463918" cy="420979"/>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Arrow: Up 14">
            <a:extLst>
              <a:ext uri="{FF2B5EF4-FFF2-40B4-BE49-F238E27FC236}">
                <a16:creationId xmlns:a16="http://schemas.microsoft.com/office/drawing/2014/main" id="{1685917C-62CE-41C9-A461-2DE166AFB385}"/>
              </a:ext>
            </a:extLst>
          </p:cNvPr>
          <p:cNvSpPr/>
          <p:nvPr/>
        </p:nvSpPr>
        <p:spPr>
          <a:xfrm rot="11886413">
            <a:off x="5867450" y="752923"/>
            <a:ext cx="463918" cy="420979"/>
          </a:xfrm>
          <a:prstGeom prst="upArrow">
            <a:avLst/>
          </a:prstGeom>
          <a:solidFill>
            <a:srgbClr val="DD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1382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222251"/>
            <a:ext cx="8420100" cy="1325563"/>
          </a:xfrm>
        </p:spPr>
        <p:txBody>
          <a:bodyPr/>
          <a:lstStyle/>
          <a:p>
            <a:r>
              <a:rPr lang="en-GB" dirty="0">
                <a:solidFill>
                  <a:srgbClr val="0070C0"/>
                </a:solidFill>
                <a:latin typeface="Comic Sans MS" panose="030F0702030302020204" pitchFamily="66" charset="0"/>
              </a:rPr>
              <a:t>Task </a:t>
            </a:r>
            <a:r>
              <a:rPr lang="en-GB" dirty="0">
                <a:latin typeface="Comic Sans MS" panose="030F0702030302020204" pitchFamily="66" charset="0"/>
              </a:rPr>
              <a:t>– Pressure in the Pool</a:t>
            </a:r>
          </a:p>
        </p:txBody>
      </p:sp>
      <p:pic>
        <p:nvPicPr>
          <p:cNvPr id="2050" name="Picture 2" descr="aa"/>
          <p:cNvPicPr>
            <a:picLocks noChangeAspect="1" noChangeArrowheads="1"/>
          </p:cNvPicPr>
          <p:nvPr/>
        </p:nvPicPr>
        <p:blipFill>
          <a:blip r:embed="rId3" cstate="print"/>
          <a:srcRect/>
          <a:stretch>
            <a:fillRect/>
          </a:stretch>
        </p:blipFill>
        <p:spPr bwMode="auto">
          <a:xfrm>
            <a:off x="476220" y="2405055"/>
            <a:ext cx="4071098" cy="3250892"/>
          </a:xfrm>
          <a:prstGeom prst="rect">
            <a:avLst/>
          </a:prstGeom>
          <a:noFill/>
          <a:ln w="9525">
            <a:noFill/>
            <a:miter lim="800000"/>
            <a:headEnd/>
            <a:tailEnd/>
          </a:ln>
        </p:spPr>
      </p:pic>
      <p:sp>
        <p:nvSpPr>
          <p:cNvPr id="4" name="Rectangle 3">
            <a:extLst>
              <a:ext uri="{FF2B5EF4-FFF2-40B4-BE49-F238E27FC236}">
                <a16:creationId xmlns:a16="http://schemas.microsoft.com/office/drawing/2014/main" id="{C6BDA61B-0A61-4A51-8336-109D3071DCFE}"/>
              </a:ext>
            </a:extLst>
          </p:cNvPr>
          <p:cNvSpPr/>
          <p:nvPr/>
        </p:nvSpPr>
        <p:spPr>
          <a:xfrm>
            <a:off x="4524375" y="1661636"/>
            <a:ext cx="4238625" cy="4708981"/>
          </a:xfrm>
          <a:prstGeom prst="rect">
            <a:avLst/>
          </a:prstGeom>
        </p:spPr>
        <p:txBody>
          <a:bodyPr wrap="square">
            <a:spAutoFit/>
          </a:bodyPr>
          <a:lstStyle/>
          <a:p>
            <a:pPr marL="514350" indent="-514350" algn="ctr">
              <a:buFont typeface="+mj-lt"/>
              <a:buAutoNum type="arabicPeriod"/>
            </a:pPr>
            <a:r>
              <a:rPr lang="en-GB" sz="3000" dirty="0">
                <a:latin typeface="Comic Sans MS" panose="030F0702030302020204" pitchFamily="66" charset="0"/>
              </a:rPr>
              <a:t>Draw the following diagram in your book </a:t>
            </a:r>
          </a:p>
          <a:p>
            <a:pPr marL="514350" indent="-514350" algn="ctr">
              <a:buFont typeface="+mj-lt"/>
              <a:buAutoNum type="arabicPeriod"/>
            </a:pPr>
            <a:endParaRPr lang="en-GB" sz="3000" dirty="0">
              <a:latin typeface="Comic Sans MS" panose="030F0702030302020204" pitchFamily="66" charset="0"/>
            </a:endParaRPr>
          </a:p>
          <a:p>
            <a:pPr marL="514350" indent="-514350" algn="ctr">
              <a:buFont typeface="+mj-lt"/>
              <a:buAutoNum type="arabicPeriod"/>
            </a:pPr>
            <a:r>
              <a:rPr lang="en-GB" sz="3000" dirty="0">
                <a:latin typeface="Comic Sans MS" panose="030F0702030302020204" pitchFamily="66" charset="0"/>
              </a:rPr>
              <a:t>Can you draw </a:t>
            </a:r>
            <a:r>
              <a:rPr lang="en-GB" sz="3000" dirty="0">
                <a:solidFill>
                  <a:srgbClr val="0070C0"/>
                </a:solidFill>
                <a:latin typeface="Comic Sans MS" panose="030F0702030302020204" pitchFamily="66" charset="0"/>
              </a:rPr>
              <a:t>four arrows </a:t>
            </a:r>
            <a:r>
              <a:rPr lang="en-GB" sz="3000" dirty="0">
                <a:latin typeface="Comic Sans MS" panose="030F0702030302020204" pitchFamily="66" charset="0"/>
              </a:rPr>
              <a:t>on to show </a:t>
            </a:r>
            <a:r>
              <a:rPr lang="en-US" sz="3000" dirty="0">
                <a:latin typeface="Comic Sans MS" panose="030F0702030302020204" pitchFamily="66" charset="0"/>
              </a:rPr>
              <a:t>the </a:t>
            </a:r>
            <a:r>
              <a:rPr lang="en-US" sz="3000" dirty="0">
                <a:solidFill>
                  <a:srgbClr val="0070C0"/>
                </a:solidFill>
                <a:latin typeface="Comic Sans MS" panose="030F0702030302020204" pitchFamily="66" charset="0"/>
              </a:rPr>
              <a:t>directions</a:t>
            </a:r>
            <a:r>
              <a:rPr lang="en-US" sz="3000" dirty="0">
                <a:latin typeface="Comic Sans MS" panose="030F0702030302020204" pitchFamily="66" charset="0"/>
              </a:rPr>
              <a:t> in which the water exerts </a:t>
            </a:r>
            <a:r>
              <a:rPr lang="en-US" sz="3000" dirty="0">
                <a:solidFill>
                  <a:srgbClr val="0070C0"/>
                </a:solidFill>
                <a:latin typeface="Comic Sans MS" panose="030F0702030302020204" pitchFamily="66" charset="0"/>
              </a:rPr>
              <a:t>pressure on the boy</a:t>
            </a:r>
            <a:endParaRPr lang="en-GB" sz="30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2705833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87E40B7BE40447878EAE91306EB914" ma:contentTypeVersion="3" ma:contentTypeDescription="Create a new document." ma:contentTypeScope="" ma:versionID="fe72bccc741046af90487527e394a497">
  <xsd:schema xmlns:xsd="http://www.w3.org/2001/XMLSchema" xmlns:xs="http://www.w3.org/2001/XMLSchema" xmlns:p="http://schemas.microsoft.com/office/2006/metadata/properties" xmlns:ns2="d296abfb-16c7-422c-bf55-7f7bb10bff50" targetNamespace="http://schemas.microsoft.com/office/2006/metadata/properties" ma:root="true" ma:fieldsID="16f56b878bc2373f87bd81e6cc722402" ns2:_="">
    <xsd:import namespace="d296abfb-16c7-422c-bf55-7f7bb10bff50"/>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abfb-16c7-422c-bf55-7f7bb10bff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E5994C-4BA6-4BC7-B131-7FD1DE1E2067}">
  <ds:schemaRefs>
    <ds:schemaRef ds:uri="http://schemas.microsoft.com/office/2006/documentManagement/types"/>
    <ds:schemaRef ds:uri="http://purl.org/dc/terms/"/>
    <ds:schemaRef ds:uri="http://purl.org/dc/elements/1.1/"/>
    <ds:schemaRef ds:uri="http://purl.org/dc/dcmitype/"/>
    <ds:schemaRef ds:uri="http://schemas.microsoft.com/office/2006/metadata/properties"/>
    <ds:schemaRef ds:uri="3eb4558b-8982-4134-8cf8-0edee52307a7"/>
    <ds:schemaRef ds:uri="http://schemas.openxmlformats.org/package/2006/metadata/core-properties"/>
    <ds:schemaRef ds:uri="http://schemas.microsoft.com/office/infopath/2007/PartnerControls"/>
    <ds:schemaRef ds:uri="049f97e1-32ae-4d3d-9c64-63be60dba368"/>
    <ds:schemaRef ds:uri="http://www.w3.org/XML/1998/namespace"/>
  </ds:schemaRefs>
</ds:datastoreItem>
</file>

<file path=customXml/itemProps2.xml><?xml version="1.0" encoding="utf-8"?>
<ds:datastoreItem xmlns:ds="http://schemas.openxmlformats.org/officeDocument/2006/customXml" ds:itemID="{CACAB196-437B-4312-99EC-AAF784ED3A9C}">
  <ds:schemaRefs>
    <ds:schemaRef ds:uri="http://schemas.microsoft.com/sharepoint/v3/contenttype/forms"/>
  </ds:schemaRefs>
</ds:datastoreItem>
</file>

<file path=customXml/itemProps3.xml><?xml version="1.0" encoding="utf-8"?>
<ds:datastoreItem xmlns:ds="http://schemas.openxmlformats.org/officeDocument/2006/customXml" ds:itemID="{969A7533-C43F-493B-8BD6-8CA672A8214E}"/>
</file>

<file path=docProps/app.xml><?xml version="1.0" encoding="utf-8"?>
<Properties xmlns="http://schemas.openxmlformats.org/officeDocument/2006/extended-properties" xmlns:vt="http://schemas.openxmlformats.org/officeDocument/2006/docPropsVTypes">
  <Template>Office Theme</Template>
  <TotalTime>1</TotalTime>
  <Words>883</Words>
  <Application>Microsoft Office PowerPoint</Application>
  <PresentationFormat>On-screen Show (4:3)</PresentationFormat>
  <Paragraphs>74</Paragraphs>
  <Slides>14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Comic Sans MS</vt:lpstr>
      <vt:lpstr>Consolas</vt:lpstr>
      <vt:lpstr>Eras Medium ITC</vt:lpstr>
      <vt:lpstr>MV Boli</vt:lpstr>
      <vt:lpstr>Palatino Linotype</vt:lpstr>
      <vt:lpstr>Times New Roman</vt:lpstr>
      <vt:lpstr>Office Theme</vt:lpstr>
      <vt:lpstr>Pressure in Liquids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Task – Pressure in the Pool</vt:lpstr>
      <vt:lpstr>PowerPoint Presentation</vt:lpstr>
      <vt:lpstr>PowerPoint Presentation</vt:lpstr>
      <vt:lpstr>Resources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Pressure in Liquids</dc:title>
  <dc:creator>Matt Holden</dc:creator>
  <cp:lastModifiedBy>Kiran Mattoo</cp:lastModifiedBy>
  <cp:revision>1</cp:revision>
  <dcterms:created xsi:type="dcterms:W3CDTF">2020-08-27T16:42:33Z</dcterms:created>
  <dcterms:modified xsi:type="dcterms:W3CDTF">2020-11-02T15:55:22Z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0x0101002B87E40B7BE40447878EAE91306EB914</vt:lpwstr>
  </property>
</Properties>
</file>