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12898-0B5C-4FD2-98FF-93072E5B6F5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74258E-0180-4C4D-B3B6-E8B606BE48CE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en-US" dirty="0"/>
            <a:t>Explored the role of the monarchy in modern society.</a:t>
          </a:r>
        </a:p>
      </dgm:t>
    </dgm:pt>
    <dgm:pt modelId="{F075DE5E-A7F6-471D-B1CB-C2DC9E5A2985}" type="parTrans" cxnId="{E4CEB9E0-A447-4338-A0C9-4CA3FCE1C49B}">
      <dgm:prSet/>
      <dgm:spPr/>
      <dgm:t>
        <a:bodyPr/>
        <a:lstStyle/>
        <a:p>
          <a:endParaRPr lang="en-US"/>
        </a:p>
      </dgm:t>
    </dgm:pt>
    <dgm:pt modelId="{8881615F-5CFE-4BE1-8174-F76698AA57FC}" type="sibTrans" cxnId="{E4CEB9E0-A447-4338-A0C9-4CA3FCE1C49B}">
      <dgm:prSet/>
      <dgm:spPr/>
      <dgm:t>
        <a:bodyPr/>
        <a:lstStyle/>
        <a:p>
          <a:endParaRPr lang="en-US"/>
        </a:p>
      </dgm:t>
    </dgm:pt>
    <dgm:pt modelId="{9D270672-A924-4484-98F1-026109417396}">
      <dgm:prSet phldrT="[Text]" phldr="1"/>
      <dgm:spPr/>
      <dgm:t>
        <a:bodyPr/>
        <a:lstStyle/>
        <a:p>
          <a:endParaRPr lang="en-US" dirty="0"/>
        </a:p>
      </dgm:t>
    </dgm:pt>
    <dgm:pt modelId="{36764727-5F6F-4805-AE31-FA9AF0C79CCE}" type="parTrans" cxnId="{9D35B9CD-C9DB-43EC-94BC-F24F692CFE37}">
      <dgm:prSet/>
      <dgm:spPr/>
      <dgm:t>
        <a:bodyPr/>
        <a:lstStyle/>
        <a:p>
          <a:endParaRPr lang="en-US"/>
        </a:p>
      </dgm:t>
    </dgm:pt>
    <dgm:pt modelId="{679DB20C-9391-402D-B927-DD0175984915}" type="sibTrans" cxnId="{9D35B9CD-C9DB-43EC-94BC-F24F692CFE37}">
      <dgm:prSet/>
      <dgm:spPr/>
      <dgm:t>
        <a:bodyPr/>
        <a:lstStyle/>
        <a:p>
          <a:endParaRPr lang="en-US"/>
        </a:p>
      </dgm:t>
    </dgm:pt>
    <dgm:pt modelId="{22517444-2D09-47E7-A055-E000D4AA66C4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Insight into everyday life as a member of the royal family</a:t>
          </a:r>
        </a:p>
      </dgm:t>
    </dgm:pt>
    <dgm:pt modelId="{C233EA29-13A6-412F-9475-FACAE331934C}" type="parTrans" cxnId="{C3C16C32-5409-4B68-806C-B2928339DDDF}">
      <dgm:prSet/>
      <dgm:spPr/>
      <dgm:t>
        <a:bodyPr/>
        <a:lstStyle/>
        <a:p>
          <a:endParaRPr lang="en-US"/>
        </a:p>
      </dgm:t>
    </dgm:pt>
    <dgm:pt modelId="{909C7C6F-0BB3-4110-A78D-9497152A38FC}" type="sibTrans" cxnId="{C3C16C32-5409-4B68-806C-B2928339DDDF}">
      <dgm:prSet/>
      <dgm:spPr/>
      <dgm:t>
        <a:bodyPr/>
        <a:lstStyle/>
        <a:p>
          <a:endParaRPr lang="en-US"/>
        </a:p>
      </dgm:t>
    </dgm:pt>
    <dgm:pt modelId="{C87E7549-25F8-469B-9BAB-916097323D17}">
      <dgm:prSet phldrT="[Text]" phldr="1"/>
      <dgm:spPr/>
      <dgm:t>
        <a:bodyPr/>
        <a:lstStyle/>
        <a:p>
          <a:endParaRPr lang="en-US" dirty="0"/>
        </a:p>
      </dgm:t>
    </dgm:pt>
    <dgm:pt modelId="{F8511CEB-E6AF-4921-A908-3DA81A7DDDEA}" type="parTrans" cxnId="{C7390A6C-7DF0-4251-B253-76472CA5214F}">
      <dgm:prSet/>
      <dgm:spPr/>
      <dgm:t>
        <a:bodyPr/>
        <a:lstStyle/>
        <a:p>
          <a:endParaRPr lang="en-US"/>
        </a:p>
      </dgm:t>
    </dgm:pt>
    <dgm:pt modelId="{3BE71934-9A03-4E8A-8C0E-952354410596}" type="sibTrans" cxnId="{C7390A6C-7DF0-4251-B253-76472CA5214F}">
      <dgm:prSet/>
      <dgm:spPr/>
      <dgm:t>
        <a:bodyPr/>
        <a:lstStyle/>
        <a:p>
          <a:endParaRPr lang="en-US"/>
        </a:p>
      </dgm:t>
    </dgm:pt>
    <dgm:pt modelId="{878BC6BE-3918-47A7-8113-C40F0AB83A04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Create an autobiography from the perspective of Queen Elizabeth II.</a:t>
          </a:r>
        </a:p>
      </dgm:t>
    </dgm:pt>
    <dgm:pt modelId="{769A85C4-729A-47A6-8F8C-2D56EC852D89}" type="parTrans" cxnId="{3408FA4E-B888-4591-86D1-88F6171F3874}">
      <dgm:prSet/>
      <dgm:spPr/>
      <dgm:t>
        <a:bodyPr/>
        <a:lstStyle/>
        <a:p>
          <a:endParaRPr lang="en-US"/>
        </a:p>
      </dgm:t>
    </dgm:pt>
    <dgm:pt modelId="{580160BF-1F01-451D-A9D3-8062D259CE3E}" type="sibTrans" cxnId="{3408FA4E-B888-4591-86D1-88F6171F3874}">
      <dgm:prSet/>
      <dgm:spPr/>
      <dgm:t>
        <a:bodyPr/>
        <a:lstStyle/>
        <a:p>
          <a:endParaRPr lang="en-US"/>
        </a:p>
      </dgm:t>
    </dgm:pt>
    <dgm:pt modelId="{8E560D77-881C-48D9-A944-AFEF62A0C9A3}" type="pres">
      <dgm:prSet presAssocID="{F1F12898-0B5C-4FD2-98FF-93072E5B6F5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CB6E480D-8366-46C7-900A-894EEBA8D426}" type="pres">
      <dgm:prSet presAssocID="{A874258E-0180-4C4D-B3B6-E8B606BE48CE}" presName="composite" presStyleCnt="0"/>
      <dgm:spPr/>
    </dgm:pt>
    <dgm:pt modelId="{0E04D851-F15F-4343-A7E3-BCACA13F098E}" type="pres">
      <dgm:prSet presAssocID="{A874258E-0180-4C4D-B3B6-E8B606BE48CE}" presName="bentUpArrow1" presStyleLbl="alignImgPlace1" presStyleIdx="0" presStyleCnt="2"/>
      <dgm:spPr>
        <a:solidFill>
          <a:srgbClr val="00B0F0"/>
        </a:solidFill>
      </dgm:spPr>
    </dgm:pt>
    <dgm:pt modelId="{064F6A4E-6649-41FE-9F7E-0FD591E20CEC}" type="pres">
      <dgm:prSet presAssocID="{A874258E-0180-4C4D-B3B6-E8B606BE48CE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354D39-0B1C-4C9C-815B-BDD1B5746EDD}" type="pres">
      <dgm:prSet presAssocID="{A874258E-0180-4C4D-B3B6-E8B606BE48CE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D3C406-86E7-44BC-BE20-165A5F4935B6}" type="pres">
      <dgm:prSet presAssocID="{8881615F-5CFE-4BE1-8174-F76698AA57FC}" presName="sibTrans" presStyleCnt="0"/>
      <dgm:spPr/>
    </dgm:pt>
    <dgm:pt modelId="{535545DE-5AEF-45FF-8459-FBF0897EEAAD}" type="pres">
      <dgm:prSet presAssocID="{22517444-2D09-47E7-A055-E000D4AA66C4}" presName="composite" presStyleCnt="0"/>
      <dgm:spPr/>
    </dgm:pt>
    <dgm:pt modelId="{D068FED9-96D5-4E7C-B483-072463F4641C}" type="pres">
      <dgm:prSet presAssocID="{22517444-2D09-47E7-A055-E000D4AA66C4}" presName="bentUpArrow1" presStyleLbl="alignImgPlace1" presStyleIdx="1" presStyleCnt="2"/>
      <dgm:spPr>
        <a:solidFill>
          <a:srgbClr val="00B0F0"/>
        </a:solidFill>
      </dgm:spPr>
    </dgm:pt>
    <dgm:pt modelId="{75ADDAB6-EDD0-4D47-92F7-73ABB7ECBDE5}" type="pres">
      <dgm:prSet presAssocID="{22517444-2D09-47E7-A055-E000D4AA66C4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397636-07B2-45DD-862D-1729CB8ECB22}" type="pres">
      <dgm:prSet presAssocID="{22517444-2D09-47E7-A055-E000D4AA66C4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43E776-3E48-49E9-BF5C-79389676F3E5}" type="pres">
      <dgm:prSet presAssocID="{909C7C6F-0BB3-4110-A78D-9497152A38FC}" presName="sibTrans" presStyleCnt="0"/>
      <dgm:spPr/>
    </dgm:pt>
    <dgm:pt modelId="{CB5C0B21-74CD-4125-813D-855B13126507}" type="pres">
      <dgm:prSet presAssocID="{878BC6BE-3918-47A7-8113-C40F0AB83A04}" presName="composite" presStyleCnt="0"/>
      <dgm:spPr/>
    </dgm:pt>
    <dgm:pt modelId="{698908F5-3661-4634-AA51-972239BC2BDF}" type="pres">
      <dgm:prSet presAssocID="{878BC6BE-3918-47A7-8113-C40F0AB83A04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408FA4E-B888-4591-86D1-88F6171F3874}" srcId="{F1F12898-0B5C-4FD2-98FF-93072E5B6F53}" destId="{878BC6BE-3918-47A7-8113-C40F0AB83A04}" srcOrd="2" destOrd="0" parTransId="{769A85C4-729A-47A6-8F8C-2D56EC852D89}" sibTransId="{580160BF-1F01-451D-A9D3-8062D259CE3E}"/>
    <dgm:cxn modelId="{C7390A6C-7DF0-4251-B253-76472CA5214F}" srcId="{22517444-2D09-47E7-A055-E000D4AA66C4}" destId="{C87E7549-25F8-469B-9BAB-916097323D17}" srcOrd="0" destOrd="0" parTransId="{F8511CEB-E6AF-4921-A908-3DA81A7DDDEA}" sibTransId="{3BE71934-9A03-4E8A-8C0E-952354410596}"/>
    <dgm:cxn modelId="{2803C196-66B0-4E6B-833B-CA6DD599F3C5}" type="presOf" srcId="{F1F12898-0B5C-4FD2-98FF-93072E5B6F53}" destId="{8E560D77-881C-48D9-A944-AFEF62A0C9A3}" srcOrd="0" destOrd="0" presId="urn:microsoft.com/office/officeart/2005/8/layout/StepDownProcess"/>
    <dgm:cxn modelId="{E4CEB9E0-A447-4338-A0C9-4CA3FCE1C49B}" srcId="{F1F12898-0B5C-4FD2-98FF-93072E5B6F53}" destId="{A874258E-0180-4C4D-B3B6-E8B606BE48CE}" srcOrd="0" destOrd="0" parTransId="{F075DE5E-A7F6-471D-B1CB-C2DC9E5A2985}" sibTransId="{8881615F-5CFE-4BE1-8174-F76698AA57FC}"/>
    <dgm:cxn modelId="{518383EB-6010-4E07-B45C-7E3447E46A13}" type="presOf" srcId="{A874258E-0180-4C4D-B3B6-E8B606BE48CE}" destId="{064F6A4E-6649-41FE-9F7E-0FD591E20CEC}" srcOrd="0" destOrd="0" presId="urn:microsoft.com/office/officeart/2005/8/layout/StepDownProcess"/>
    <dgm:cxn modelId="{7C4D9086-CDA8-49E8-8DDE-27F6A8A3585F}" type="presOf" srcId="{22517444-2D09-47E7-A055-E000D4AA66C4}" destId="{75ADDAB6-EDD0-4D47-92F7-73ABB7ECBDE5}" srcOrd="0" destOrd="0" presId="urn:microsoft.com/office/officeart/2005/8/layout/StepDownProcess"/>
    <dgm:cxn modelId="{C1C03B63-89AD-4692-9A2C-423E53ECD6F2}" type="presOf" srcId="{C87E7549-25F8-469B-9BAB-916097323D17}" destId="{A1397636-07B2-45DD-862D-1729CB8ECB22}" srcOrd="0" destOrd="0" presId="urn:microsoft.com/office/officeart/2005/8/layout/StepDownProcess"/>
    <dgm:cxn modelId="{C82EF2D5-44C2-42E8-9111-1DD7E0C21704}" type="presOf" srcId="{878BC6BE-3918-47A7-8113-C40F0AB83A04}" destId="{698908F5-3661-4634-AA51-972239BC2BDF}" srcOrd="0" destOrd="0" presId="urn:microsoft.com/office/officeart/2005/8/layout/StepDownProcess"/>
    <dgm:cxn modelId="{C3C16C32-5409-4B68-806C-B2928339DDDF}" srcId="{F1F12898-0B5C-4FD2-98FF-93072E5B6F53}" destId="{22517444-2D09-47E7-A055-E000D4AA66C4}" srcOrd="1" destOrd="0" parTransId="{C233EA29-13A6-412F-9475-FACAE331934C}" sibTransId="{909C7C6F-0BB3-4110-A78D-9497152A38FC}"/>
    <dgm:cxn modelId="{8E0895EA-1A56-42B9-BEEF-0024CC353637}" type="presOf" srcId="{9D270672-A924-4484-98F1-026109417396}" destId="{FC354D39-0B1C-4C9C-815B-BDD1B5746EDD}" srcOrd="0" destOrd="0" presId="urn:microsoft.com/office/officeart/2005/8/layout/StepDownProcess"/>
    <dgm:cxn modelId="{9D35B9CD-C9DB-43EC-94BC-F24F692CFE37}" srcId="{A874258E-0180-4C4D-B3B6-E8B606BE48CE}" destId="{9D270672-A924-4484-98F1-026109417396}" srcOrd="0" destOrd="0" parTransId="{36764727-5F6F-4805-AE31-FA9AF0C79CCE}" sibTransId="{679DB20C-9391-402D-B927-DD0175984915}"/>
    <dgm:cxn modelId="{5E0F3352-CA92-4583-BF79-10C717831FCE}" type="presParOf" srcId="{8E560D77-881C-48D9-A944-AFEF62A0C9A3}" destId="{CB6E480D-8366-46C7-900A-894EEBA8D426}" srcOrd="0" destOrd="0" presId="urn:microsoft.com/office/officeart/2005/8/layout/StepDownProcess"/>
    <dgm:cxn modelId="{97B98756-8D99-4E7A-A707-5E05FD37C571}" type="presParOf" srcId="{CB6E480D-8366-46C7-900A-894EEBA8D426}" destId="{0E04D851-F15F-4343-A7E3-BCACA13F098E}" srcOrd="0" destOrd="0" presId="urn:microsoft.com/office/officeart/2005/8/layout/StepDownProcess"/>
    <dgm:cxn modelId="{2F8C6C28-4830-4085-84EA-55CA90831F8E}" type="presParOf" srcId="{CB6E480D-8366-46C7-900A-894EEBA8D426}" destId="{064F6A4E-6649-41FE-9F7E-0FD591E20CEC}" srcOrd="1" destOrd="0" presId="urn:microsoft.com/office/officeart/2005/8/layout/StepDownProcess"/>
    <dgm:cxn modelId="{DDC9830C-A84B-475F-A8C9-46B3265E6724}" type="presParOf" srcId="{CB6E480D-8366-46C7-900A-894EEBA8D426}" destId="{FC354D39-0B1C-4C9C-815B-BDD1B5746EDD}" srcOrd="2" destOrd="0" presId="urn:microsoft.com/office/officeart/2005/8/layout/StepDownProcess"/>
    <dgm:cxn modelId="{C5DE713A-EA83-4725-8E92-FDD28C35F8CB}" type="presParOf" srcId="{8E560D77-881C-48D9-A944-AFEF62A0C9A3}" destId="{C4D3C406-86E7-44BC-BE20-165A5F4935B6}" srcOrd="1" destOrd="0" presId="urn:microsoft.com/office/officeart/2005/8/layout/StepDownProcess"/>
    <dgm:cxn modelId="{ED421C7C-9FFC-4D02-A503-0B2876017D30}" type="presParOf" srcId="{8E560D77-881C-48D9-A944-AFEF62A0C9A3}" destId="{535545DE-5AEF-45FF-8459-FBF0897EEAAD}" srcOrd="2" destOrd="0" presId="urn:microsoft.com/office/officeart/2005/8/layout/StepDownProcess"/>
    <dgm:cxn modelId="{247DC7B3-F743-4325-AFD4-10C783E2AC3C}" type="presParOf" srcId="{535545DE-5AEF-45FF-8459-FBF0897EEAAD}" destId="{D068FED9-96D5-4E7C-B483-072463F4641C}" srcOrd="0" destOrd="0" presId="urn:microsoft.com/office/officeart/2005/8/layout/StepDownProcess"/>
    <dgm:cxn modelId="{5A7966F0-2B9E-45E3-B9D4-40439F6896AA}" type="presParOf" srcId="{535545DE-5AEF-45FF-8459-FBF0897EEAAD}" destId="{75ADDAB6-EDD0-4D47-92F7-73ABB7ECBDE5}" srcOrd="1" destOrd="0" presId="urn:microsoft.com/office/officeart/2005/8/layout/StepDownProcess"/>
    <dgm:cxn modelId="{0BA277BD-C8BB-426D-99B0-09C6D1FFD747}" type="presParOf" srcId="{535545DE-5AEF-45FF-8459-FBF0897EEAAD}" destId="{A1397636-07B2-45DD-862D-1729CB8ECB22}" srcOrd="2" destOrd="0" presId="urn:microsoft.com/office/officeart/2005/8/layout/StepDownProcess"/>
    <dgm:cxn modelId="{6F76A448-865F-4F9C-BDB9-72BB46064584}" type="presParOf" srcId="{8E560D77-881C-48D9-A944-AFEF62A0C9A3}" destId="{4E43E776-3E48-49E9-BF5C-79389676F3E5}" srcOrd="3" destOrd="0" presId="urn:microsoft.com/office/officeart/2005/8/layout/StepDownProcess"/>
    <dgm:cxn modelId="{34290AAE-A880-4AA2-8EDC-B1246E9D2741}" type="presParOf" srcId="{8E560D77-881C-48D9-A944-AFEF62A0C9A3}" destId="{CB5C0B21-74CD-4125-813D-855B13126507}" srcOrd="4" destOrd="0" presId="urn:microsoft.com/office/officeart/2005/8/layout/StepDownProcess"/>
    <dgm:cxn modelId="{DF8E6855-972A-4501-ABCD-7F43596EC7F9}" type="presParOf" srcId="{CB5C0B21-74CD-4125-813D-855B13126507}" destId="{698908F5-3661-4634-AA51-972239BC2BD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4D851-F15F-4343-A7E3-BCACA13F098E}">
      <dsp:nvSpPr>
        <dsp:cNvPr id="0" name=""/>
        <dsp:cNvSpPr/>
      </dsp:nvSpPr>
      <dsp:spPr>
        <a:xfrm rot="5400000">
          <a:off x="3314401" y="1301474"/>
          <a:ext cx="1151042" cy="13104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F6A4E-6649-41FE-9F7E-0FD591E20CEC}">
      <dsp:nvSpPr>
        <dsp:cNvPr id="0" name=""/>
        <dsp:cNvSpPr/>
      </dsp:nvSpPr>
      <dsp:spPr>
        <a:xfrm>
          <a:off x="3009445" y="25521"/>
          <a:ext cx="1937677" cy="1356311"/>
        </a:xfrm>
        <a:prstGeom prst="roundRect">
          <a:avLst>
            <a:gd name="adj" fmla="val 16670"/>
          </a:avLst>
        </a:prstGeom>
        <a:solidFill>
          <a:srgbClr val="FF0000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Explored the role of the monarchy in modern society.</a:t>
          </a:r>
        </a:p>
      </dsp:txBody>
      <dsp:txXfrm>
        <a:off x="3075667" y="91743"/>
        <a:ext cx="1805233" cy="1223867"/>
      </dsp:txXfrm>
    </dsp:sp>
    <dsp:sp modelId="{FC354D39-0B1C-4C9C-815B-BDD1B5746EDD}">
      <dsp:nvSpPr>
        <dsp:cNvPr id="0" name=""/>
        <dsp:cNvSpPr/>
      </dsp:nvSpPr>
      <dsp:spPr>
        <a:xfrm>
          <a:off x="4947123" y="154876"/>
          <a:ext cx="1409282" cy="1096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4947123" y="154876"/>
        <a:ext cx="1409282" cy="1096230"/>
      </dsp:txXfrm>
    </dsp:sp>
    <dsp:sp modelId="{D068FED9-96D5-4E7C-B483-072463F4641C}">
      <dsp:nvSpPr>
        <dsp:cNvPr id="0" name=""/>
        <dsp:cNvSpPr/>
      </dsp:nvSpPr>
      <dsp:spPr>
        <a:xfrm rot="5400000">
          <a:off x="4920942" y="2825060"/>
          <a:ext cx="1151042" cy="13104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DDAB6-EDD0-4D47-92F7-73ABB7ECBDE5}">
      <dsp:nvSpPr>
        <dsp:cNvPr id="0" name=""/>
        <dsp:cNvSpPr/>
      </dsp:nvSpPr>
      <dsp:spPr>
        <a:xfrm>
          <a:off x="4615986" y="1549106"/>
          <a:ext cx="1937677" cy="1356311"/>
        </a:xfrm>
        <a:prstGeom prst="roundRect">
          <a:avLst>
            <a:gd name="adj" fmla="val 1667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Insight into everyday life as a member of the royal family</a:t>
          </a:r>
        </a:p>
      </dsp:txBody>
      <dsp:txXfrm>
        <a:off x="4682208" y="1615328"/>
        <a:ext cx="1805233" cy="1223867"/>
      </dsp:txXfrm>
    </dsp:sp>
    <dsp:sp modelId="{A1397636-07B2-45DD-862D-1729CB8ECB22}">
      <dsp:nvSpPr>
        <dsp:cNvPr id="0" name=""/>
        <dsp:cNvSpPr/>
      </dsp:nvSpPr>
      <dsp:spPr>
        <a:xfrm>
          <a:off x="6553663" y="1678461"/>
          <a:ext cx="1409282" cy="1096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6553663" y="1678461"/>
        <a:ext cx="1409282" cy="1096230"/>
      </dsp:txXfrm>
    </dsp:sp>
    <dsp:sp modelId="{698908F5-3661-4634-AA51-972239BC2BDF}">
      <dsp:nvSpPr>
        <dsp:cNvPr id="0" name=""/>
        <dsp:cNvSpPr/>
      </dsp:nvSpPr>
      <dsp:spPr>
        <a:xfrm>
          <a:off x="6222526" y="3072692"/>
          <a:ext cx="1937677" cy="1356311"/>
        </a:xfrm>
        <a:prstGeom prst="roundRect">
          <a:avLst>
            <a:gd name="adj" fmla="val 1667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Create an autobiography from the perspective of Queen Elizabeth II.</a:t>
          </a:r>
        </a:p>
      </dsp:txBody>
      <dsp:txXfrm>
        <a:off x="6288748" y="3138914"/>
        <a:ext cx="1805233" cy="1223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5967F-5FAB-4E7E-9A64-C85DCCFBE776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7A7BC-31B0-4E7C-96BF-1699A1A3D9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54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DD0A38-781F-414F-BD2C-FA8AAE07957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827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Model to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C8DA6D-519D-4D69-B6CA-27558958F9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92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AB32-F48D-4D4B-8E64-881388A29108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61F8-3494-46EC-A690-CF2E1F16D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97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AB32-F48D-4D4B-8E64-881388A29108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61F8-3494-46EC-A690-CF2E1F16D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57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AB32-F48D-4D4B-8E64-881388A29108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61F8-3494-46EC-A690-CF2E1F16D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3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AB32-F48D-4D4B-8E64-881388A29108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61F8-3494-46EC-A690-CF2E1F16D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2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AB32-F48D-4D4B-8E64-881388A29108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61F8-3494-46EC-A690-CF2E1F16D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90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AB32-F48D-4D4B-8E64-881388A29108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61F8-3494-46EC-A690-CF2E1F16D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75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AB32-F48D-4D4B-8E64-881388A29108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61F8-3494-46EC-A690-CF2E1F16D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4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AB32-F48D-4D4B-8E64-881388A29108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61F8-3494-46EC-A690-CF2E1F16D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8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AB32-F48D-4D4B-8E64-881388A29108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61F8-3494-46EC-A690-CF2E1F16D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2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AB32-F48D-4D4B-8E64-881388A29108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61F8-3494-46EC-A690-CF2E1F16D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3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AB32-F48D-4D4B-8E64-881388A29108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61F8-3494-46EC-A690-CF2E1F16D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72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AB32-F48D-4D4B-8E64-881388A29108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261F8-3494-46EC-A690-CF2E1F16D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91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9B32F54E-76CC-46BE-BB08-FC2AB9B7CC9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8873" y="3246735"/>
          <a:ext cx="8128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05473109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1579462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Lesson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5709743"/>
                  </a:ext>
                </a:extLst>
              </a:tr>
              <a:tr h="530014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Create the autobiography from Queen Elizabeth’s perspective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6072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‘London’ analysis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8152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‘London’ quotation analysis and demonstrate task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006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Understanding the appeal of pathos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444029"/>
                  </a:ext>
                </a:extLst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516284" y="1155470"/>
            <a:ext cx="4846320" cy="1271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Week Two</a:t>
            </a:r>
          </a:p>
        </p:txBody>
      </p:sp>
    </p:spTree>
    <p:extLst>
      <p:ext uri="{BB962C8B-B14F-4D97-AF65-F5344CB8AC3E}">
        <p14:creationId xmlns:p14="http://schemas.microsoft.com/office/powerpoint/2010/main" val="286694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xmlns="" id="{93F75455-F803-4EE9-B12C-DD035A4B80C6}"/>
              </a:ext>
            </a:extLst>
          </p:cNvPr>
          <p:cNvSpPr/>
          <p:nvPr/>
        </p:nvSpPr>
        <p:spPr>
          <a:xfrm>
            <a:off x="6695768" y="1138084"/>
            <a:ext cx="4842936" cy="408530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DNA: What makes an effective autobiography?</a:t>
            </a:r>
            <a:endParaRPr lang="en-GB" sz="2800" u="sng" dirty="0"/>
          </a:p>
        </p:txBody>
      </p:sp>
      <p:sp>
        <p:nvSpPr>
          <p:cNvPr id="13" name="Oval 12"/>
          <p:cNvSpPr/>
          <p:nvPr/>
        </p:nvSpPr>
        <p:spPr>
          <a:xfrm>
            <a:off x="75040" y="53656"/>
            <a:ext cx="1052187" cy="8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10045A5-5E48-457F-BA97-71FC5A21EE55}"/>
              </a:ext>
            </a:extLst>
          </p:cNvPr>
          <p:cNvSpPr txBox="1"/>
          <p:nvPr/>
        </p:nvSpPr>
        <p:spPr>
          <a:xfrm>
            <a:off x="2511469" y="-4175"/>
            <a:ext cx="7169061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cs typeface="Calibri"/>
              </a:rPr>
              <a:t>Week Two focus: Understanding Pathos and the Key Themes</a:t>
            </a:r>
            <a:endParaRPr lang="en-US" dirty="0">
              <a:cs typeface="Calibri"/>
            </a:endParaRPr>
          </a:p>
        </p:txBody>
      </p:sp>
      <p:pic>
        <p:nvPicPr>
          <p:cNvPr id="1026" name="Picture 2" descr="Image result for Question">
            <a:extLst>
              <a:ext uri="{FF2B5EF4-FFF2-40B4-BE49-F238E27FC236}">
                <a16:creationId xmlns:a16="http://schemas.microsoft.com/office/drawing/2014/main" xmlns="" id="{57298FAD-286F-4AC1-91CC-BF782F995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96" y="1386348"/>
            <a:ext cx="5470333" cy="408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B64AA6E-4781-4B58-B7A8-86EF69FFBA08}"/>
              </a:ext>
            </a:extLst>
          </p:cNvPr>
          <p:cNvSpPr/>
          <p:nvPr/>
        </p:nvSpPr>
        <p:spPr>
          <a:xfrm>
            <a:off x="438412" y="6056334"/>
            <a:ext cx="11073008" cy="764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Assessment reminder: The paparazzi have a damaging impact on society. Write an article in which you explain your </a:t>
            </a:r>
          </a:p>
          <a:p>
            <a:r>
              <a:rPr lang="en-GB" dirty="0"/>
              <a:t>point of view on this statement. </a:t>
            </a:r>
          </a:p>
        </p:txBody>
      </p:sp>
    </p:spTree>
    <p:extLst>
      <p:ext uri="{BB962C8B-B14F-4D97-AF65-F5344CB8AC3E}">
        <p14:creationId xmlns:p14="http://schemas.microsoft.com/office/powerpoint/2010/main" val="408263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xmlns="" id="{F7AF5301-BCAA-41A4-896D-386F0133B418}"/>
              </a:ext>
            </a:extLst>
          </p:cNvPr>
          <p:cNvSpPr txBox="1">
            <a:spLocks/>
          </p:cNvSpPr>
          <p:nvPr/>
        </p:nvSpPr>
        <p:spPr>
          <a:xfrm>
            <a:off x="1629952" y="242798"/>
            <a:ext cx="9144000" cy="1198806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Year 9: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 Transactional Writing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 Semibold" panose="020B0702040204020203" pitchFamily="34" charset="0"/>
              <a:ea typeface="+mj-ea"/>
              <a:cs typeface="Segoe UI Semibold" panose="020B0702040204020203" pitchFamily="34" charset="0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xmlns="" id="{5C1606B5-359E-44EA-8429-2D0A5A0A551B}"/>
              </a:ext>
            </a:extLst>
          </p:cNvPr>
          <p:cNvSpPr txBox="1">
            <a:spLocks/>
          </p:cNvSpPr>
          <p:nvPr/>
        </p:nvSpPr>
        <p:spPr>
          <a:xfrm>
            <a:off x="1733006" y="1670124"/>
            <a:ext cx="9144000" cy="3099740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Lesson Title: Applying Ethos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Lesson Focus:</a:t>
            </a:r>
            <a:r>
              <a:rPr kumimoji="0" lang="en-GB" sz="3500" b="1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 distinctive character voice and establish a clear and logical viewpoint through careful selection in fiction and non-fiction writing</a:t>
            </a:r>
            <a:endParaRPr kumimoji="0" lang="en-GB" sz="3500" b="1" i="0" u="none" strike="noStrike" kern="1200" cap="none" spc="0" normalizeH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Progress indicators: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76543" y="4559559"/>
          <a:ext cx="6794618" cy="1668512"/>
        </p:xfrm>
        <a:graphic>
          <a:graphicData uri="http://schemas.openxmlformats.org/drawingml/2006/table">
            <a:tbl>
              <a:tblPr firstRow="1" bandRow="1"/>
              <a:tblGrid>
                <a:gridCol w="649130">
                  <a:extLst>
                    <a:ext uri="{9D8B030D-6E8A-4147-A177-3AD203B41FA5}">
                      <a16:colId xmlns:a16="http://schemas.microsoft.com/office/drawing/2014/main" xmlns="" val="935326277"/>
                    </a:ext>
                  </a:extLst>
                </a:gridCol>
                <a:gridCol w="2948379">
                  <a:extLst>
                    <a:ext uri="{9D8B030D-6E8A-4147-A177-3AD203B41FA5}">
                      <a16:colId xmlns:a16="http://schemas.microsoft.com/office/drawing/2014/main" xmlns="" val="2509799390"/>
                    </a:ext>
                  </a:extLst>
                </a:gridCol>
                <a:gridCol w="3197109">
                  <a:extLst>
                    <a:ext uri="{9D8B030D-6E8A-4147-A177-3AD203B41FA5}">
                      <a16:colId xmlns:a16="http://schemas.microsoft.com/office/drawing/2014/main" xmlns="" val="4286054926"/>
                    </a:ext>
                  </a:extLst>
                </a:gridCol>
              </a:tblGrid>
              <a:tr h="4171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GB" dirty="0"/>
                        <a:t>Good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GB" dirty="0"/>
                        <a:t>Outstanding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5890811"/>
                  </a:ext>
                </a:extLst>
              </a:tr>
              <a:tr h="4171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GB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GB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0191414"/>
                  </a:ext>
                </a:extLst>
              </a:tr>
              <a:tr h="41712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7995126"/>
                  </a:ext>
                </a:extLst>
              </a:tr>
              <a:tr h="41712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971764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8412" y="6056334"/>
            <a:ext cx="11073008" cy="764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Assessment reminder: The paparazzi have a damaging impact on society. Write an article in which you explain your </a:t>
            </a:r>
          </a:p>
          <a:p>
            <a:r>
              <a:rPr lang="en-GB" dirty="0"/>
              <a:t>point of view on this statement. </a:t>
            </a:r>
          </a:p>
        </p:txBody>
      </p:sp>
    </p:spTree>
    <p:extLst>
      <p:ext uri="{BB962C8B-B14F-4D97-AF65-F5344CB8AC3E}">
        <p14:creationId xmlns:p14="http://schemas.microsoft.com/office/powerpoint/2010/main" val="3379328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GB" dirty="0"/>
              <a:t>Learning Journey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1169650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687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24C84A-959C-4F45-8DFB-42CC2936C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Demonstrate Task: Autobiography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E2592F-6E55-41D6-821E-DE2785AA4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61464"/>
            <a:ext cx="5181600" cy="4934869"/>
          </a:xfrm>
          <a:solidFill>
            <a:srgbClr val="F5AADF"/>
          </a:solidFill>
        </p:spPr>
        <p:txBody>
          <a:bodyPr>
            <a:noAutofit/>
          </a:bodyPr>
          <a:lstStyle/>
          <a:p>
            <a:r>
              <a:rPr lang="en-GB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Task: Imagine that you are Queen Elizabeth writing an autobiography about </a:t>
            </a:r>
            <a:r>
              <a:rPr lang="en-GB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 day</a:t>
            </a:r>
            <a:r>
              <a:rPr lang="en-GB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her royal duties.</a:t>
            </a:r>
          </a:p>
          <a:p>
            <a:endParaRPr lang="en-GB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 criteria:</a:t>
            </a:r>
          </a:p>
          <a:p>
            <a:endParaRPr lang="en-GB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 in first person.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 and imaginative vocabulary choices.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Explains her feelings in detail.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 a range of sentence types.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A91B5EF-9FA7-4085-88F4-5320C10AD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90345"/>
            <a:ext cx="5181600" cy="5005988"/>
          </a:xfrm>
          <a:solidFill>
            <a:srgbClr val="F5AADF"/>
          </a:solidFill>
        </p:spPr>
        <p:txBody>
          <a:bodyPr>
            <a:normAutofit fontScale="92500" lnSpcReduction="10000"/>
          </a:bodyPr>
          <a:lstStyle/>
          <a:p>
            <a:r>
              <a:rPr lang="en-GB" u="sng" dirty="0"/>
              <a:t>Structure:</a:t>
            </a:r>
          </a:p>
          <a:p>
            <a:endParaRPr lang="en-GB" dirty="0"/>
          </a:p>
          <a:p>
            <a:r>
              <a:rPr lang="en-GB" u="sng" dirty="0"/>
              <a:t>Paragraph one: </a:t>
            </a:r>
            <a:r>
              <a:rPr lang="en-GB" dirty="0"/>
              <a:t>Introduce the autobiography and explain its focus.</a:t>
            </a:r>
          </a:p>
          <a:p>
            <a:endParaRPr lang="en-GB" dirty="0"/>
          </a:p>
          <a:p>
            <a:r>
              <a:rPr lang="en-GB" u="sng" dirty="0"/>
              <a:t>Paragraph two: </a:t>
            </a:r>
            <a:r>
              <a:rPr lang="en-GB" dirty="0"/>
              <a:t>describe the tasks/jobs that you will have to do today.</a:t>
            </a:r>
          </a:p>
          <a:p>
            <a:endParaRPr lang="en-GB" dirty="0"/>
          </a:p>
          <a:p>
            <a:r>
              <a:rPr lang="en-GB" u="sng" dirty="0"/>
              <a:t>Paragraph three: </a:t>
            </a:r>
            <a:r>
              <a:rPr lang="en-GB" dirty="0"/>
              <a:t>Explain how you feel about these duties/the pressures of being a Queen.</a:t>
            </a:r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xmlns="" id="{44752BF3-B32B-437F-B7D1-81CDD8061B1C}"/>
              </a:ext>
            </a:extLst>
          </p:cNvPr>
          <p:cNvSpPr/>
          <p:nvPr/>
        </p:nvSpPr>
        <p:spPr>
          <a:xfrm>
            <a:off x="9680530" y="-101600"/>
            <a:ext cx="4318000" cy="38506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Pupils to spend 35-40 minutes creating the autobiography</a:t>
            </a:r>
          </a:p>
        </p:txBody>
      </p:sp>
    </p:spTree>
    <p:extLst>
      <p:ext uri="{BB962C8B-B14F-4D97-AF65-F5344CB8AC3E}">
        <p14:creationId xmlns:p14="http://schemas.microsoft.com/office/powerpoint/2010/main" val="392668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5">
            <a:extLst>
              <a:ext uri="{FF2B5EF4-FFF2-40B4-BE49-F238E27FC236}">
                <a16:creationId xmlns:a16="http://schemas.microsoft.com/office/drawing/2014/main" xmlns="" id="{3E58A243-4030-2A47-9538-3BA447811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236" y="1325563"/>
            <a:ext cx="6960781" cy="5163105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Whole Class Live Modelling 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EFAF5EB9-6C03-6646-8F68-3321CE507ECA}"/>
              </a:ext>
            </a:extLst>
          </p:cNvPr>
          <p:cNvSpPr/>
          <p:nvPr/>
        </p:nvSpPr>
        <p:spPr>
          <a:xfrm>
            <a:off x="5805552" y="2137330"/>
            <a:ext cx="3875805" cy="249500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Teacher note – Model an introductory paragraph.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CD85CEA9-9F2D-8B49-B341-819D36A2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236" y="0"/>
            <a:ext cx="6758763" cy="1325563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dk1"/>
                </a:solidFill>
                <a:latin typeface="Gill Sans"/>
                <a:sym typeface="Gill Sans"/>
              </a:rPr>
              <a:t>Write an autobiography from the perspective of Queen Elizabeth.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433236" cy="6974958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2720576" y="382773"/>
            <a:ext cx="2302363" cy="21265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Sentence starters</a:t>
            </a:r>
          </a:p>
        </p:txBody>
      </p:sp>
    </p:spTree>
    <p:extLst>
      <p:ext uri="{BB962C8B-B14F-4D97-AF65-F5344CB8AC3E}">
        <p14:creationId xmlns:p14="http://schemas.microsoft.com/office/powerpoint/2010/main" val="2144803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24C84A-959C-4F45-8DFB-42CC2936C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Self assessment: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E2592F-6E55-41D6-821E-DE2785AA4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61464"/>
            <a:ext cx="5181600" cy="4934869"/>
          </a:xfrm>
          <a:solidFill>
            <a:srgbClr val="F5AADF"/>
          </a:solidFill>
        </p:spPr>
        <p:txBody>
          <a:bodyPr>
            <a:noAutofit/>
          </a:bodyPr>
          <a:lstStyle/>
          <a:p>
            <a:r>
              <a:rPr lang="en-GB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 you meet the requirements of the success criteria?</a:t>
            </a:r>
          </a:p>
          <a:p>
            <a:endParaRPr lang="en-GB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 criteria:</a:t>
            </a:r>
          </a:p>
          <a:p>
            <a:endParaRPr lang="en-GB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 in first person.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 and imaginative vocabulary choices.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Explains her feelings in detail.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 a range of sentence types.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A91B5EF-9FA7-4085-88F4-5320C10AD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90345"/>
            <a:ext cx="5181600" cy="5005988"/>
          </a:xfrm>
          <a:solidFill>
            <a:srgbClr val="F5AADF"/>
          </a:solidFill>
        </p:spPr>
        <p:txBody>
          <a:bodyPr>
            <a:normAutofit fontScale="92500" lnSpcReduction="10000"/>
          </a:bodyPr>
          <a:lstStyle/>
          <a:p>
            <a:r>
              <a:rPr lang="en-GB" u="sng" dirty="0"/>
              <a:t>Structure:</a:t>
            </a:r>
          </a:p>
          <a:p>
            <a:endParaRPr lang="en-GB" dirty="0"/>
          </a:p>
          <a:p>
            <a:r>
              <a:rPr lang="en-GB" u="sng" dirty="0"/>
              <a:t>Paragraph one: </a:t>
            </a:r>
            <a:r>
              <a:rPr lang="en-GB" dirty="0"/>
              <a:t>Introduce the autobiography and explain its focus.</a:t>
            </a:r>
          </a:p>
          <a:p>
            <a:endParaRPr lang="en-GB" dirty="0"/>
          </a:p>
          <a:p>
            <a:r>
              <a:rPr lang="en-GB" u="sng" dirty="0"/>
              <a:t>Paragraph two: </a:t>
            </a:r>
            <a:r>
              <a:rPr lang="en-GB" dirty="0"/>
              <a:t>describe the tasks/jobs that you will have to do today.</a:t>
            </a:r>
          </a:p>
          <a:p>
            <a:endParaRPr lang="en-GB" dirty="0"/>
          </a:p>
          <a:p>
            <a:r>
              <a:rPr lang="en-GB" u="sng" dirty="0"/>
              <a:t>Paragraph three: </a:t>
            </a:r>
            <a:r>
              <a:rPr lang="en-GB" dirty="0"/>
              <a:t>Explain how you feel about these duties/the pressures of being a Queen.</a:t>
            </a:r>
          </a:p>
        </p:txBody>
      </p:sp>
      <p:sp>
        <p:nvSpPr>
          <p:cNvPr id="6" name="Cloud 5"/>
          <p:cNvSpPr/>
          <p:nvPr/>
        </p:nvSpPr>
        <p:spPr>
          <a:xfrm>
            <a:off x="9680530" y="180491"/>
            <a:ext cx="2254102" cy="19138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WWW: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EBI: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80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5FC20FFEB924FB6AA678D6441D5BF" ma:contentTypeVersion="8" ma:contentTypeDescription="Create a new document." ma:contentTypeScope="" ma:versionID="1ac0c792b655add9680a99f9379e73c0">
  <xsd:schema xmlns:xsd="http://www.w3.org/2001/XMLSchema" xmlns:xs="http://www.w3.org/2001/XMLSchema" xmlns:p="http://schemas.microsoft.com/office/2006/metadata/properties" xmlns:ns2="2ee453fb-70d4-481f-b8ac-3f33dad850c1" xmlns:ns3="049f97e1-32ae-4d3d-9c64-63be60dba368" targetNamespace="http://schemas.microsoft.com/office/2006/metadata/properties" ma:root="true" ma:fieldsID="c35a207da0f87ea1a58ccf35b1a207c4" ns2:_="" ns3:_="">
    <xsd:import namespace="2ee453fb-70d4-481f-b8ac-3f33dad850c1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453fb-70d4-481f-b8ac-3f33dad850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062268-A6A3-464E-98CD-0083E9B02547}"/>
</file>

<file path=customXml/itemProps2.xml><?xml version="1.0" encoding="utf-8"?>
<ds:datastoreItem xmlns:ds="http://schemas.openxmlformats.org/officeDocument/2006/customXml" ds:itemID="{17657AAF-ADF4-4581-AB11-09C4C2170B2E}"/>
</file>

<file path=customXml/itemProps3.xml><?xml version="1.0" encoding="utf-8"?>
<ds:datastoreItem xmlns:ds="http://schemas.openxmlformats.org/officeDocument/2006/customXml" ds:itemID="{B99E90AC-839B-48B9-BDE7-842F97A5BC9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Widescreen</PresentationFormat>
  <Paragraphs>72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Gill Sans</vt:lpstr>
      <vt:lpstr>Segoe UI Light</vt:lpstr>
      <vt:lpstr>Segoe UI Semibold</vt:lpstr>
      <vt:lpstr>Times New Roman</vt:lpstr>
      <vt:lpstr>Office Theme</vt:lpstr>
      <vt:lpstr>PowerPoint Presentation</vt:lpstr>
      <vt:lpstr>PowerPoint Presentation</vt:lpstr>
      <vt:lpstr>PowerPoint Presentation</vt:lpstr>
      <vt:lpstr>Learning Journey</vt:lpstr>
      <vt:lpstr>Demonstrate Task: Autobiography </vt:lpstr>
      <vt:lpstr>Write an autobiography from the perspective of Queen Elizabeth.</vt:lpstr>
      <vt:lpstr>Self assessment: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C. Martin</dc:creator>
  <cp:lastModifiedBy>Ms C. Martin</cp:lastModifiedBy>
  <cp:revision>1</cp:revision>
  <dcterms:created xsi:type="dcterms:W3CDTF">2020-11-02T15:44:02Z</dcterms:created>
  <dcterms:modified xsi:type="dcterms:W3CDTF">2020-11-02T15:44:09Z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0x01010057A5FC20FFEB924FB6AA678D6441D5BF</vt:lpwstr>
  </property>
</Properties>
</file>