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69" r:id="rId2"/>
    <p:sldId id="279" r:id="rId3"/>
    <p:sldId id="304" r:id="rId4"/>
    <p:sldId id="305" r:id="rId5"/>
    <p:sldId id="370" r:id="rId6"/>
    <p:sldId id="374" r:id="rId7"/>
    <p:sldId id="267" r:id="rId8"/>
    <p:sldId id="375" r:id="rId9"/>
    <p:sldId id="284" r:id="rId10"/>
    <p:sldId id="273" r:id="rId11"/>
    <p:sldId id="275" r:id="rId12"/>
    <p:sldId id="266" r:id="rId13"/>
    <p:sldId id="306" r:id="rId14"/>
    <p:sldId id="376" r:id="rId15"/>
    <p:sldId id="377" r:id="rId16"/>
    <p:sldId id="280" r:id="rId17"/>
    <p:sldId id="281" r:id="rId18"/>
    <p:sldId id="28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66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F60A7-3491-416C-A7A4-379274914361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0796D-FFBA-4CC6-AA19-9879D13BA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464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0hrqLTubDM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m55kgyApYrY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960EF8-65DC-4376-9DAA-81706E980CB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318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Melting point of rubidium = 39 </a:t>
            </a:r>
            <a:r>
              <a:rPr lang="en-GB" sz="1200" b="0" dirty="0">
                <a:solidFill>
                  <a:schemeClr val="tx1"/>
                </a:solidFill>
              </a:rPr>
              <a:t>°C</a:t>
            </a:r>
            <a:r>
              <a:rPr lang="en-GB" dirty="0"/>
              <a:t>  (allow any value between 34 and 46)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0796D-FFBA-4CC6-AA19-9879D13BA92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914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Melting point of rubidium = 39 </a:t>
            </a:r>
            <a:r>
              <a:rPr lang="en-GB" sz="1200" b="0" dirty="0">
                <a:solidFill>
                  <a:schemeClr val="tx1"/>
                </a:solidFill>
              </a:rPr>
              <a:t>°C</a:t>
            </a:r>
            <a:r>
              <a:rPr lang="en-GB" dirty="0"/>
              <a:t>  (allow any value between 34 and 46)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0796D-FFBA-4CC6-AA19-9879D13BA92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425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unable to do the demonstration an alternative is this video: </a:t>
            </a:r>
            <a:r>
              <a:rPr lang="en-GB" dirty="0">
                <a:hlinkClick r:id="rId3"/>
              </a:rPr>
              <a:t>https://www.youtube.com/watch?v=y0hrqLTubDM</a:t>
            </a:r>
            <a:endParaRPr lang="en-GB" dirty="0"/>
          </a:p>
          <a:p>
            <a:r>
              <a:rPr lang="en-GB" dirty="0"/>
              <a:t>Brainiac video to show rubidium and caesium: </a:t>
            </a:r>
            <a:r>
              <a:rPr lang="en-GB" dirty="0">
                <a:hlinkClick r:id="rId4"/>
              </a:rPr>
              <a:t>https://www.youtube.com/watch?v=m55kgyApYrY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0796D-FFBA-4CC6-AA19-9879D13BA92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982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CE8B656-D705-4A1D-9475-1140A0ED8C78}" type="slidenum">
              <a:rPr lang="en-GB" altLang="en-US" smtClean="0"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6B56BEB-90EA-4BF9-8A05-CAF8C0F409E8}" type="slidenum">
              <a:rPr lang="en-GB" altLang="en-US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GB" altLang="en-US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en-US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F4CAC6A-7A98-4875-B7F6-9E4D57326576}" type="slidenum">
              <a:rPr lang="en-GB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44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505109-4D07-4CD1-A528-453989A5FC8D}" type="slidenum">
              <a:rPr lang="en-GB" altLang="en-US" smtClean="0"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258AA94-359F-4670-9E2D-61EF7182C2D4}" type="slidenum">
              <a:rPr lang="en-GB" altLang="en-US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GB" altLang="en-US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>
                <a:latin typeface="Calibri" panose="020F0502020204030204" pitchFamily="34" charset="0"/>
                <a:ea typeface="Microsoft YaHei" panose="020B0503020204020204" pitchFamily="34" charset="-122"/>
              </a:rPr>
              <a:t>markscheme and examiner report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49E0156-151E-4C7C-A1EB-1FA7E08719EF}" type="slidenum">
              <a:rPr lang="en-GB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828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9742" y="552168"/>
            <a:ext cx="5746693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>
            <a:normAutofit/>
          </a:bodyPr>
          <a:lstStyle>
            <a:lvl1pPr algn="ctr">
              <a:defRPr sz="27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9742" y="2348163"/>
            <a:ext cx="5746693" cy="590980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2"/>
            <a:ext cx="3125788" cy="30845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0" y="3111500"/>
            <a:ext cx="3125788" cy="37465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279776" y="2938463"/>
            <a:ext cx="5746750" cy="34401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>
              <a:buNone/>
              <a:defRPr b="1" u="sng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>
          <a:xfrm>
            <a:off x="5280025" y="0"/>
            <a:ext cx="3863975" cy="376238"/>
          </a:xfrm>
        </p:spPr>
        <p:txBody>
          <a:bodyPr/>
          <a:lstStyle>
            <a:lvl1pPr>
              <a:defRPr sz="1350" b="1" u="sng"/>
            </a:lvl1pPr>
          </a:lstStyle>
          <a:p>
            <a:pPr>
              <a:defRPr/>
            </a:pPr>
            <a:fld id="{1AE31E61-5800-426F-BFD7-250FF3D43173}" type="datetime2">
              <a:rPr lang="en-GB"/>
              <a:pPr>
                <a:defRPr/>
              </a:pPr>
              <a:t>Friday, 12 June 2020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3295650" y="6459538"/>
            <a:ext cx="57308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2: STRUCTURE &amp; BONDING</a:t>
            </a:r>
          </a:p>
        </p:txBody>
      </p:sp>
    </p:spTree>
    <p:extLst>
      <p:ext uri="{BB962C8B-B14F-4D97-AF65-F5344CB8AC3E}">
        <p14:creationId xmlns:p14="http://schemas.microsoft.com/office/powerpoint/2010/main" val="179752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8EA1D-DFE1-4CC3-AC9D-1775807BF850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1371600"/>
          </a:xfrm>
          <a:prstGeom prst="roundRect">
            <a:avLst/>
          </a:prstGeom>
          <a:solidFill>
            <a:srgbClr val="B4D6F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0175"/>
            <a:ext cx="8686800" cy="1470025"/>
          </a:xfrm>
        </p:spPr>
        <p:txBody>
          <a:bodyPr>
            <a:noAutofit/>
          </a:bodyPr>
          <a:lstStyle/>
          <a:p>
            <a:r>
              <a:rPr lang="en-GB" sz="4000" dirty="0">
                <a:latin typeface="Calibri" panose="020F0502020204030204" pitchFamily="34" charset="0"/>
                <a:cs typeface="Calibri" panose="020F0502020204030204" pitchFamily="34" charset="0"/>
              </a:rPr>
              <a:t>80/20 – THINK! What do you NEED to cover with your set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BE0408-5D0B-4A6E-BC14-EA2F2FB59EF2}"/>
              </a:ext>
            </a:extLst>
          </p:cNvPr>
          <p:cNvSpPr txBox="1"/>
          <p:nvPr/>
        </p:nvSpPr>
        <p:spPr>
          <a:xfrm>
            <a:off x="228600" y="626616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Specification reference: 5.1.2.5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1CC4775-C55C-4581-8BFF-3A89754B3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529974"/>
              </p:ext>
            </p:extLst>
          </p:nvPr>
        </p:nvGraphicFramePr>
        <p:xfrm>
          <a:off x="152400" y="1676400"/>
          <a:ext cx="8839200" cy="4435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81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45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+mn-lt"/>
                        </a:rPr>
                        <a:t>Grade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+mn-lt"/>
                        </a:rPr>
                        <a:t>Objective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Outcomes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2254"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+mn-cs"/>
                        </a:rPr>
                        <a:t>1-3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To be able to describe and predict the properties of elements found in Group 1 based upon their electronic configuration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Identify</a:t>
                      </a:r>
                      <a:r>
                        <a:rPr lang="en-GB" sz="2000" baseline="0" dirty="0"/>
                        <a:t> how</a:t>
                      </a:r>
                      <a:r>
                        <a:rPr lang="en-GB" sz="2000" dirty="0"/>
                        <a:t> properties of the elements</a:t>
                      </a:r>
                      <a:r>
                        <a:rPr lang="en-GB" sz="2000" baseline="0" dirty="0"/>
                        <a:t> in Group 1 depend on the outer shell of electrons of these atoms</a:t>
                      </a:r>
                      <a:endParaRPr lang="en-GB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6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Describe the reactions of the first three alkali metals with oxygen, chlorine and</a:t>
                      </a:r>
                      <a:r>
                        <a:rPr lang="en-GB" sz="2000" baseline="0" dirty="0"/>
                        <a:t> water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Predict properties</a:t>
                      </a:r>
                      <a:r>
                        <a:rPr lang="en-GB" sz="2000" baseline="0" dirty="0"/>
                        <a:t> from the given trends down the group</a:t>
                      </a:r>
                      <a:endParaRPr lang="en-GB" sz="20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8619"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+mn-cs"/>
                        </a:rPr>
                        <a:t>4-6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5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2000" dirty="0"/>
                        <a:t>Construct balanced symbol equations for the reactions of the first three alkali metals with oxygen, chlorine and water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060">
                <a:tc>
                  <a:txBody>
                    <a:bodyPr/>
                    <a:lstStyle/>
                    <a:p>
                      <a:pPr algn="ctr"/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+mn-cs"/>
                        </a:rPr>
                        <a:t>7-9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504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96752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dirty="0">
                <a:latin typeface="+mj-lt"/>
              </a:rPr>
              <a:t>Group 1 metals are very ___________. Group 1 __________    in reactivity as the ___________ electron gets further away from the nucleus and so is easier to _______. We can make them more ________ by reacting them with other chemicals.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4125"/>
            <a:ext cx="7337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Summary of reactivity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793092"/>
            <a:ext cx="9144000" cy="8321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+mj-lt"/>
              </a:rPr>
              <a:t>INCREASES        STABLE 	OUTER      REACTIVE     LOSE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9F69CB-2EFF-4B89-B83D-14FE2164EFC3}"/>
              </a:ext>
            </a:extLst>
          </p:cNvPr>
          <p:cNvSpPr txBox="1"/>
          <p:nvPr/>
        </p:nvSpPr>
        <p:spPr>
          <a:xfrm>
            <a:off x="9770" y="5805264"/>
            <a:ext cx="9134230" cy="954107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Challenge: Why does the distance from the nucleus effect how easy it is to lose an electron?</a:t>
            </a:r>
          </a:p>
        </p:txBody>
      </p:sp>
    </p:spTree>
    <p:extLst>
      <p:ext uri="{BB962C8B-B14F-4D97-AF65-F5344CB8AC3E}">
        <p14:creationId xmlns:p14="http://schemas.microsoft.com/office/powerpoint/2010/main" val="2453079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96752"/>
            <a:ext cx="91440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>
                <a:latin typeface="+mj-lt"/>
              </a:rPr>
              <a:t>Group 1 metals are very </a:t>
            </a:r>
            <a:r>
              <a:rPr lang="en-GB" sz="4000" b="1" dirty="0">
                <a:solidFill>
                  <a:srgbClr val="0070C0"/>
                </a:solidFill>
                <a:latin typeface="+mj-lt"/>
              </a:rPr>
              <a:t>reactive</a:t>
            </a:r>
            <a:r>
              <a:rPr lang="en-GB" sz="4000" dirty="0">
                <a:latin typeface="+mj-lt"/>
              </a:rPr>
              <a:t>. Group 1 </a:t>
            </a:r>
            <a:r>
              <a:rPr lang="en-GB" sz="4000" b="1" dirty="0">
                <a:solidFill>
                  <a:srgbClr val="0070C0"/>
                </a:solidFill>
                <a:latin typeface="+mj-lt"/>
              </a:rPr>
              <a:t>increases </a:t>
            </a:r>
            <a:r>
              <a:rPr lang="en-GB" sz="4000" dirty="0">
                <a:latin typeface="+mj-lt"/>
              </a:rPr>
              <a:t> in reactivity as the </a:t>
            </a:r>
            <a:r>
              <a:rPr lang="en-GB" sz="4000" b="1" dirty="0">
                <a:solidFill>
                  <a:srgbClr val="0070C0"/>
                </a:solidFill>
                <a:latin typeface="+mj-lt"/>
              </a:rPr>
              <a:t>outer </a:t>
            </a:r>
            <a:r>
              <a:rPr lang="en-GB" sz="4000" dirty="0">
                <a:latin typeface="+mj-lt"/>
              </a:rPr>
              <a:t>electron gets further away from the nucleus and so is easier to </a:t>
            </a:r>
            <a:r>
              <a:rPr lang="en-GB" sz="4000" b="1" dirty="0">
                <a:solidFill>
                  <a:srgbClr val="0070C0"/>
                </a:solidFill>
                <a:latin typeface="+mj-lt"/>
              </a:rPr>
              <a:t>lose</a:t>
            </a:r>
            <a:r>
              <a:rPr lang="en-GB" sz="4000" dirty="0">
                <a:latin typeface="+mj-lt"/>
              </a:rPr>
              <a:t>. We can make them more </a:t>
            </a:r>
            <a:r>
              <a:rPr lang="en-GB" sz="4000" b="1" dirty="0">
                <a:solidFill>
                  <a:srgbClr val="0070C0"/>
                </a:solidFill>
                <a:latin typeface="+mj-lt"/>
              </a:rPr>
              <a:t>stable</a:t>
            </a:r>
            <a:r>
              <a:rPr lang="en-GB" sz="4000" dirty="0">
                <a:latin typeface="+mj-lt"/>
              </a:rPr>
              <a:t> by reacting them with other chemicals.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903335" y="252716"/>
            <a:ext cx="7337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Summary of reactivity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1F5650B-5725-40BE-AD17-BC9223F30921}"/>
              </a:ext>
            </a:extLst>
          </p:cNvPr>
          <p:cNvSpPr/>
          <p:nvPr/>
        </p:nvSpPr>
        <p:spPr>
          <a:xfrm>
            <a:off x="5148064" y="1340768"/>
            <a:ext cx="1800200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6667EB4-CBB8-47C3-85BF-8D8640456503}"/>
              </a:ext>
            </a:extLst>
          </p:cNvPr>
          <p:cNvSpPr/>
          <p:nvPr/>
        </p:nvSpPr>
        <p:spPr>
          <a:xfrm>
            <a:off x="0" y="1850119"/>
            <a:ext cx="2123728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3ADDF3C-C7CB-427B-8712-5276E9DD1418}"/>
              </a:ext>
            </a:extLst>
          </p:cNvPr>
          <p:cNvSpPr/>
          <p:nvPr/>
        </p:nvSpPr>
        <p:spPr>
          <a:xfrm>
            <a:off x="6076546" y="1850119"/>
            <a:ext cx="1800200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F6A1A65-66FB-4646-BEAF-DEB1F92F1A78}"/>
              </a:ext>
            </a:extLst>
          </p:cNvPr>
          <p:cNvSpPr/>
          <p:nvPr/>
        </p:nvSpPr>
        <p:spPr>
          <a:xfrm>
            <a:off x="5508104" y="3089578"/>
            <a:ext cx="1008112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254A06F-3ABC-4AA7-820E-F853A43679D2}"/>
              </a:ext>
            </a:extLst>
          </p:cNvPr>
          <p:cNvSpPr/>
          <p:nvPr/>
        </p:nvSpPr>
        <p:spPr>
          <a:xfrm>
            <a:off x="3692414" y="3721900"/>
            <a:ext cx="1311634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2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16"/>
          <p:cNvSpPr>
            <a:spLocks noGrp="1" noChangeArrowheads="1"/>
          </p:cNvSpPr>
          <p:nvPr>
            <p:ph idx="1"/>
          </p:nvPr>
        </p:nvSpPr>
        <p:spPr>
          <a:xfrm>
            <a:off x="433220" y="3861048"/>
            <a:ext cx="8351837" cy="1152277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 anchor="ctr" anchorCtr="1">
            <a:normAutofit/>
          </a:bodyPr>
          <a:lstStyle/>
          <a:p>
            <a:pPr marL="0" indent="0" eaLnBrk="1" hangingPunct="1">
              <a:buNone/>
            </a:pPr>
            <a:r>
              <a:rPr lang="en-GB" sz="2800" dirty="0">
                <a:solidFill>
                  <a:srgbClr val="FF0000"/>
                </a:solidFill>
                <a:latin typeface="+mj-lt"/>
              </a:rPr>
              <a:t>metal</a:t>
            </a:r>
            <a:r>
              <a:rPr lang="en-GB" sz="2800" dirty="0">
                <a:latin typeface="+mj-lt"/>
              </a:rPr>
              <a:t>   +   water     </a:t>
            </a:r>
            <a:r>
              <a:rPr lang="en-GB" sz="2800" dirty="0">
                <a:latin typeface="+mj-lt"/>
                <a:sym typeface="Wingdings" pitchFamily="2" charset="2"/>
              </a:rPr>
              <a:t>   </a:t>
            </a:r>
            <a:r>
              <a:rPr lang="en-GB" sz="28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metal</a:t>
            </a:r>
            <a:r>
              <a:rPr lang="en-GB" sz="2800" dirty="0">
                <a:latin typeface="+mj-lt"/>
                <a:sym typeface="Wingdings" pitchFamily="2" charset="2"/>
              </a:rPr>
              <a:t> hydroxide   +   hydrogen</a:t>
            </a:r>
          </a:p>
          <a:p>
            <a:pPr marL="0" indent="0" eaLnBrk="1" hangingPunct="1">
              <a:buNone/>
            </a:pPr>
            <a:r>
              <a:rPr lang="en-GB" sz="2800" dirty="0">
                <a:latin typeface="+mj-lt"/>
                <a:sym typeface="Wingdings" pitchFamily="2" charset="2"/>
              </a:rPr>
              <a:t>             </a:t>
            </a:r>
            <a:r>
              <a:rPr lang="en-GB" sz="28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M</a:t>
            </a:r>
            <a:r>
              <a:rPr lang="en-GB" sz="2800" dirty="0">
                <a:latin typeface="+mj-lt"/>
                <a:sym typeface="Wingdings" pitchFamily="2" charset="2"/>
              </a:rPr>
              <a:t>   +    H</a:t>
            </a:r>
            <a:r>
              <a:rPr lang="en-GB" sz="2800" baseline="-25000" dirty="0">
                <a:latin typeface="+mj-lt"/>
                <a:sym typeface="Wingdings" pitchFamily="2" charset="2"/>
              </a:rPr>
              <a:t>2</a:t>
            </a:r>
            <a:r>
              <a:rPr lang="en-GB" sz="2800" dirty="0">
                <a:latin typeface="+mj-lt"/>
                <a:sym typeface="Wingdings" pitchFamily="2" charset="2"/>
              </a:rPr>
              <a:t>O        </a:t>
            </a:r>
            <a:r>
              <a:rPr lang="en-GB" sz="28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M</a:t>
            </a:r>
            <a:r>
              <a:rPr lang="en-GB" sz="2800" dirty="0">
                <a:latin typeface="+mj-lt"/>
                <a:sym typeface="Wingdings" pitchFamily="2" charset="2"/>
              </a:rPr>
              <a:t>OH  +     H</a:t>
            </a:r>
            <a:r>
              <a:rPr lang="en-GB" sz="2800" baseline="-25000" dirty="0">
                <a:latin typeface="+mj-lt"/>
                <a:sym typeface="Wingdings" pitchFamily="2" charset="2"/>
              </a:rPr>
              <a:t>2</a:t>
            </a:r>
            <a:r>
              <a:rPr lang="en-GB" sz="2800" dirty="0">
                <a:latin typeface="+mj-lt"/>
                <a:sym typeface="Wingdings" pitchFamily="2" charset="2"/>
              </a:rPr>
              <a:t> </a:t>
            </a:r>
          </a:p>
        </p:txBody>
      </p:sp>
      <p:sp>
        <p:nvSpPr>
          <p:cNvPr id="10244" name="Text Box 17"/>
          <p:cNvSpPr txBox="1">
            <a:spLocks noChangeArrowheads="1"/>
          </p:cNvSpPr>
          <p:nvPr/>
        </p:nvSpPr>
        <p:spPr bwMode="auto">
          <a:xfrm>
            <a:off x="330898" y="5190088"/>
            <a:ext cx="8642350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dirty="0">
                <a:latin typeface="+mj-lt"/>
              </a:rPr>
              <a:t>Task - write word and </a:t>
            </a:r>
            <a:r>
              <a:rPr lang="en-GB" sz="2800" b="1" dirty="0">
                <a:latin typeface="+mj-lt"/>
              </a:rPr>
              <a:t>balanced</a:t>
            </a:r>
            <a:r>
              <a:rPr lang="en-GB" sz="2800" dirty="0">
                <a:latin typeface="+mj-lt"/>
              </a:rPr>
              <a:t> symbol equations for the reactions of lithium, sodium and potassium with oxygen, chlorine and water using the above equation to help you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9C5AC0-7F5B-4903-AEED-E6587E79499F}"/>
              </a:ext>
            </a:extLst>
          </p:cNvPr>
          <p:cNvSpPr txBox="1"/>
          <p:nvPr/>
        </p:nvSpPr>
        <p:spPr>
          <a:xfrm>
            <a:off x="0" y="-2453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All group 1 elements react in similar ways as they have one electron in their outer shell:</a:t>
            </a:r>
          </a:p>
        </p:txBody>
      </p:sp>
      <p:sp>
        <p:nvSpPr>
          <p:cNvPr id="6" name="Text Box 16">
            <a:extLst>
              <a:ext uri="{FF2B5EF4-FFF2-40B4-BE49-F238E27FC236}">
                <a16:creationId xmlns:a16="http://schemas.microsoft.com/office/drawing/2014/main" id="{EBABD417-8538-4239-9530-F71BE2679DAD}"/>
              </a:ext>
            </a:extLst>
          </p:cNvPr>
          <p:cNvSpPr txBox="1">
            <a:spLocks noChangeArrowheads="1"/>
          </p:cNvSpPr>
          <p:nvPr/>
        </p:nvSpPr>
        <p:spPr>
          <a:xfrm>
            <a:off x="433219" y="806463"/>
            <a:ext cx="8351837" cy="11522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>
                <a:solidFill>
                  <a:srgbClr val="FF0000"/>
                </a:solidFill>
                <a:latin typeface="+mj-lt"/>
              </a:rPr>
              <a:t>metal</a:t>
            </a:r>
            <a:r>
              <a:rPr lang="en-GB" sz="2800" dirty="0">
                <a:latin typeface="+mj-lt"/>
              </a:rPr>
              <a:t>   +   oxygen     </a:t>
            </a:r>
            <a:r>
              <a:rPr lang="en-GB" sz="2800" dirty="0">
                <a:latin typeface="+mj-lt"/>
                <a:sym typeface="Wingdings" pitchFamily="2" charset="2"/>
              </a:rPr>
              <a:t>   </a:t>
            </a:r>
            <a:r>
              <a:rPr lang="en-GB" sz="28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metal</a:t>
            </a:r>
            <a:r>
              <a:rPr lang="en-GB" sz="2800" dirty="0">
                <a:latin typeface="+mj-lt"/>
                <a:sym typeface="Wingdings" pitchFamily="2" charset="2"/>
              </a:rPr>
              <a:t> oxide</a:t>
            </a:r>
          </a:p>
          <a:p>
            <a:pPr marL="0" indent="0">
              <a:buFont typeface="Arial" pitchFamily="34" charset="0"/>
              <a:buNone/>
            </a:pPr>
            <a:r>
              <a:rPr lang="en-GB" sz="2800" dirty="0">
                <a:latin typeface="+mj-lt"/>
                <a:sym typeface="Wingdings" pitchFamily="2" charset="2"/>
              </a:rPr>
              <a:t>         </a:t>
            </a:r>
            <a:r>
              <a:rPr lang="en-GB" sz="28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M</a:t>
            </a:r>
            <a:r>
              <a:rPr lang="en-GB" sz="2800" dirty="0">
                <a:latin typeface="+mj-lt"/>
                <a:sym typeface="Wingdings" pitchFamily="2" charset="2"/>
              </a:rPr>
              <a:t> +    O</a:t>
            </a:r>
            <a:r>
              <a:rPr lang="en-GB" sz="2800" baseline="-25000" dirty="0">
                <a:latin typeface="+mj-lt"/>
                <a:sym typeface="Wingdings" pitchFamily="2" charset="2"/>
              </a:rPr>
              <a:t>2</a:t>
            </a:r>
            <a:r>
              <a:rPr lang="en-GB" sz="2800" dirty="0">
                <a:latin typeface="+mj-lt"/>
                <a:sym typeface="Wingdings" pitchFamily="2" charset="2"/>
              </a:rPr>
              <a:t>        </a:t>
            </a:r>
            <a:r>
              <a:rPr lang="en-GB" sz="28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M</a:t>
            </a:r>
            <a:r>
              <a:rPr lang="en-GB" sz="2800" baseline="-250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2</a:t>
            </a:r>
            <a:r>
              <a:rPr lang="en-GB" sz="2800" dirty="0">
                <a:latin typeface="+mj-lt"/>
                <a:sym typeface="Wingdings" pitchFamily="2" charset="2"/>
              </a:rPr>
              <a:t>O </a:t>
            </a:r>
          </a:p>
        </p:txBody>
      </p:sp>
      <p:sp>
        <p:nvSpPr>
          <p:cNvPr id="9" name="Text Box 16">
            <a:extLst>
              <a:ext uri="{FF2B5EF4-FFF2-40B4-BE49-F238E27FC236}">
                <a16:creationId xmlns:a16="http://schemas.microsoft.com/office/drawing/2014/main" id="{D5BD300D-B33F-4433-8E43-80459B102BD9}"/>
              </a:ext>
            </a:extLst>
          </p:cNvPr>
          <p:cNvSpPr txBox="1">
            <a:spLocks noChangeArrowheads="1"/>
          </p:cNvSpPr>
          <p:nvPr/>
        </p:nvSpPr>
        <p:spPr>
          <a:xfrm>
            <a:off x="433220" y="2415494"/>
            <a:ext cx="8351837" cy="11522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>
                <a:solidFill>
                  <a:srgbClr val="FF0000"/>
                </a:solidFill>
                <a:latin typeface="+mj-lt"/>
              </a:rPr>
              <a:t>metal</a:t>
            </a:r>
            <a:r>
              <a:rPr lang="en-GB" sz="2800" dirty="0">
                <a:latin typeface="+mj-lt"/>
              </a:rPr>
              <a:t>   +   chlorine     </a:t>
            </a:r>
            <a:r>
              <a:rPr lang="en-GB" sz="2800" dirty="0">
                <a:latin typeface="+mj-lt"/>
                <a:sym typeface="Wingdings" pitchFamily="2" charset="2"/>
              </a:rPr>
              <a:t>   </a:t>
            </a:r>
            <a:r>
              <a:rPr lang="en-GB" sz="28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metal</a:t>
            </a:r>
            <a:r>
              <a:rPr lang="en-GB" sz="2800" dirty="0">
                <a:latin typeface="+mj-lt"/>
                <a:sym typeface="Wingdings" pitchFamily="2" charset="2"/>
              </a:rPr>
              <a:t> chloride</a:t>
            </a:r>
          </a:p>
          <a:p>
            <a:pPr marL="0" indent="0">
              <a:buFont typeface="Arial" pitchFamily="34" charset="0"/>
              <a:buNone/>
            </a:pPr>
            <a:r>
              <a:rPr lang="en-GB" sz="2800" dirty="0">
                <a:latin typeface="+mj-lt"/>
                <a:sym typeface="Wingdings" pitchFamily="2" charset="2"/>
              </a:rPr>
              <a:t>         </a:t>
            </a:r>
            <a:r>
              <a:rPr lang="en-GB" sz="28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M</a:t>
            </a:r>
            <a:r>
              <a:rPr lang="en-GB" sz="2800" dirty="0">
                <a:latin typeface="+mj-lt"/>
                <a:sym typeface="Wingdings" pitchFamily="2" charset="2"/>
              </a:rPr>
              <a:t> +    Cl</a:t>
            </a:r>
            <a:r>
              <a:rPr lang="en-GB" sz="2800" baseline="-25000" dirty="0">
                <a:latin typeface="+mj-lt"/>
                <a:sym typeface="Wingdings" pitchFamily="2" charset="2"/>
              </a:rPr>
              <a:t>2</a:t>
            </a:r>
            <a:r>
              <a:rPr lang="en-GB" sz="2800" dirty="0">
                <a:latin typeface="+mj-lt"/>
                <a:sym typeface="Wingdings" pitchFamily="2" charset="2"/>
              </a:rPr>
              <a:t>        </a:t>
            </a:r>
            <a:r>
              <a:rPr lang="en-GB" sz="2800" dirty="0" err="1">
                <a:solidFill>
                  <a:srgbClr val="FF0000"/>
                </a:solidFill>
                <a:latin typeface="+mj-lt"/>
                <a:sym typeface="Wingdings" pitchFamily="2" charset="2"/>
              </a:rPr>
              <a:t>M</a:t>
            </a:r>
            <a:r>
              <a:rPr lang="en-GB" sz="2800" dirty="0" err="1">
                <a:latin typeface="+mj-lt"/>
                <a:sym typeface="Wingdings" pitchFamily="2" charset="2"/>
              </a:rPr>
              <a:t>Cl</a:t>
            </a:r>
            <a:r>
              <a:rPr lang="en-GB" sz="2800" dirty="0">
                <a:latin typeface="+mj-lt"/>
                <a:sym typeface="Wingdings" pitchFamily="2" charset="2"/>
              </a:rPr>
              <a:t> </a:t>
            </a:r>
          </a:p>
        </p:txBody>
      </p:sp>
    </p:spTree>
  </p:cSld>
  <p:clrMapOvr>
    <a:masterClrMapping/>
  </p:clrMapOvr>
  <p:transition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5DAA8-4CB9-49A3-9595-0540B848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Reactions of lithium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Lithium + oxygen </a:t>
            </a:r>
            <a:r>
              <a:rPr lang="en-GB" dirty="0">
                <a:sym typeface="Wingdings" panose="05000000000000000000" pitchFamily="2" charset="2"/>
              </a:rPr>
              <a:t> lithium oxide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4Li + O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 2Li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O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Lithium + chlorine </a:t>
            </a:r>
            <a:r>
              <a:rPr lang="en-GB" dirty="0">
                <a:sym typeface="Wingdings" panose="05000000000000000000" pitchFamily="2" charset="2"/>
              </a:rPr>
              <a:t> lithium chloride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2Li + Cl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2LiCl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Lithium + water </a:t>
            </a:r>
            <a:r>
              <a:rPr lang="en-GB" dirty="0">
                <a:sym typeface="Wingdings" panose="05000000000000000000" pitchFamily="2" charset="2"/>
              </a:rPr>
              <a:t> lithium hydroxide + hydrogen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2Li </a:t>
            </a:r>
            <a:r>
              <a:rPr lang="en-GB" baseline="-25000" dirty="0">
                <a:sym typeface="Wingdings" pitchFamily="2" charset="2"/>
              </a:rPr>
              <a:t>  </a:t>
            </a:r>
            <a:r>
              <a:rPr lang="en-GB" dirty="0">
                <a:sym typeface="Wingdings" pitchFamily="2" charset="2"/>
              </a:rPr>
              <a:t>+    2H</a:t>
            </a:r>
            <a:r>
              <a:rPr lang="en-GB" baseline="-25000" dirty="0">
                <a:sym typeface="Wingdings" pitchFamily="2" charset="2"/>
              </a:rPr>
              <a:t>2</a:t>
            </a:r>
            <a:r>
              <a:rPr lang="en-GB" dirty="0">
                <a:sym typeface="Wingdings" pitchFamily="2" charset="2"/>
              </a:rPr>
              <a:t>O       2 </a:t>
            </a:r>
            <a:r>
              <a:rPr lang="en-GB" dirty="0" err="1">
                <a:sym typeface="Wingdings" pitchFamily="2" charset="2"/>
              </a:rPr>
              <a:t>LiOH</a:t>
            </a:r>
            <a:r>
              <a:rPr lang="en-GB" dirty="0">
                <a:sym typeface="Wingdings" pitchFamily="2" charset="2"/>
              </a:rPr>
              <a:t> +     H</a:t>
            </a:r>
            <a:r>
              <a:rPr lang="en-GB" baseline="-25000" dirty="0">
                <a:sym typeface="Wingdings" pitchFamily="2" charset="2"/>
              </a:rPr>
              <a:t>2</a:t>
            </a:r>
          </a:p>
          <a:p>
            <a:pPr marL="0" indent="0">
              <a:buNone/>
            </a:pPr>
            <a:endParaRPr lang="en-GB" baseline="-25000" dirty="0">
              <a:sym typeface="Wingdings" pitchFamily="2" charset="2"/>
            </a:endParaRPr>
          </a:p>
          <a:p>
            <a:pPr marL="0" indent="0">
              <a:buNone/>
            </a:pP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362166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5DAA8-4CB9-49A3-9595-0540B848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Reactions of sodium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Sodium + oxygen </a:t>
            </a:r>
            <a:r>
              <a:rPr lang="en-GB" dirty="0">
                <a:sym typeface="Wingdings" panose="05000000000000000000" pitchFamily="2" charset="2"/>
              </a:rPr>
              <a:t> sodium oxide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4Na + O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 2Na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O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Sodium + chlorine </a:t>
            </a:r>
            <a:r>
              <a:rPr lang="en-GB" dirty="0">
                <a:sym typeface="Wingdings" panose="05000000000000000000" pitchFamily="2" charset="2"/>
              </a:rPr>
              <a:t> Sodium chloride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2Na + Cl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2NaCl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Sodium + water </a:t>
            </a:r>
            <a:r>
              <a:rPr lang="en-GB" dirty="0">
                <a:sym typeface="Wingdings" panose="05000000000000000000" pitchFamily="2" charset="2"/>
              </a:rPr>
              <a:t> sodium hydroxide + hydrogen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2Na </a:t>
            </a:r>
            <a:r>
              <a:rPr lang="en-GB" baseline="-25000" dirty="0">
                <a:sym typeface="Wingdings" pitchFamily="2" charset="2"/>
              </a:rPr>
              <a:t>  </a:t>
            </a:r>
            <a:r>
              <a:rPr lang="en-GB" dirty="0">
                <a:sym typeface="Wingdings" pitchFamily="2" charset="2"/>
              </a:rPr>
              <a:t>+    2H</a:t>
            </a:r>
            <a:r>
              <a:rPr lang="en-GB" baseline="-25000" dirty="0">
                <a:sym typeface="Wingdings" pitchFamily="2" charset="2"/>
              </a:rPr>
              <a:t>2</a:t>
            </a:r>
            <a:r>
              <a:rPr lang="en-GB" dirty="0">
                <a:sym typeface="Wingdings" pitchFamily="2" charset="2"/>
              </a:rPr>
              <a:t>O       2NaOH +     H</a:t>
            </a:r>
            <a:r>
              <a:rPr lang="en-GB" baseline="-25000" dirty="0">
                <a:sym typeface="Wingdings" pitchFamily="2" charset="2"/>
              </a:rPr>
              <a:t>2</a:t>
            </a:r>
          </a:p>
          <a:p>
            <a:pPr marL="0" indent="0">
              <a:buNone/>
            </a:pPr>
            <a:endParaRPr lang="en-GB" baseline="-25000" dirty="0">
              <a:sym typeface="Wingdings" pitchFamily="2" charset="2"/>
            </a:endParaRPr>
          </a:p>
          <a:p>
            <a:pPr marL="0" indent="0">
              <a:buNone/>
            </a:pP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139389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5DAA8-4CB9-49A3-9595-0540B848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Reactions of potassium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Potassium + oxygen </a:t>
            </a:r>
            <a:r>
              <a:rPr lang="en-GB" dirty="0">
                <a:sym typeface="Wingdings" panose="05000000000000000000" pitchFamily="2" charset="2"/>
              </a:rPr>
              <a:t> potassium oxide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4K + O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 2K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O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Potassium + chlorine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Potassium</a:t>
            </a:r>
            <a:r>
              <a:rPr lang="en-GB" dirty="0">
                <a:sym typeface="Wingdings" panose="05000000000000000000" pitchFamily="2" charset="2"/>
              </a:rPr>
              <a:t> chloride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2K + Cl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2KCl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Potassium + water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Potassium</a:t>
            </a:r>
            <a:r>
              <a:rPr lang="en-GB" dirty="0">
                <a:sym typeface="Wingdings" panose="05000000000000000000" pitchFamily="2" charset="2"/>
              </a:rPr>
              <a:t> hydroxide + 							hydrogen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2K </a:t>
            </a:r>
            <a:r>
              <a:rPr lang="en-GB" baseline="-25000" dirty="0">
                <a:sym typeface="Wingdings" pitchFamily="2" charset="2"/>
              </a:rPr>
              <a:t>  </a:t>
            </a:r>
            <a:r>
              <a:rPr lang="en-GB" dirty="0">
                <a:sym typeface="Wingdings" pitchFamily="2" charset="2"/>
              </a:rPr>
              <a:t>+    2H</a:t>
            </a:r>
            <a:r>
              <a:rPr lang="en-GB" baseline="-25000" dirty="0">
                <a:sym typeface="Wingdings" pitchFamily="2" charset="2"/>
              </a:rPr>
              <a:t>2</a:t>
            </a:r>
            <a:r>
              <a:rPr lang="en-GB" dirty="0">
                <a:sym typeface="Wingdings" pitchFamily="2" charset="2"/>
              </a:rPr>
              <a:t>O       2KOH +     H</a:t>
            </a:r>
            <a:r>
              <a:rPr lang="en-GB" baseline="-25000" dirty="0">
                <a:sym typeface="Wingdings" pitchFamily="2" charset="2"/>
              </a:rPr>
              <a:t>2</a:t>
            </a:r>
          </a:p>
          <a:p>
            <a:pPr marL="0" indent="0">
              <a:buNone/>
            </a:pPr>
            <a:endParaRPr lang="en-GB" baseline="-25000" dirty="0">
              <a:sym typeface="Wingdings" pitchFamily="2" charset="2"/>
            </a:endParaRPr>
          </a:p>
          <a:p>
            <a:pPr marL="0" indent="0">
              <a:buNone/>
            </a:pP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119073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FDD388-7D9D-4898-A0A7-6BB2B156303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187" t="26189" r="35826" b="16384"/>
          <a:stretch/>
        </p:blipFill>
        <p:spPr>
          <a:xfrm>
            <a:off x="2411760" y="1124744"/>
            <a:ext cx="4320480" cy="5367871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F73ACD7-CA3B-4CF5-847A-F7300141C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915"/>
            <a:ext cx="8229600" cy="1143000"/>
          </a:xfrm>
        </p:spPr>
        <p:txBody>
          <a:bodyPr/>
          <a:lstStyle/>
          <a:p>
            <a:r>
              <a:rPr lang="en-GB" dirty="0"/>
              <a:t>Plenary- exam question</a:t>
            </a:r>
          </a:p>
        </p:txBody>
      </p:sp>
    </p:spTree>
    <p:extLst>
      <p:ext uri="{BB962C8B-B14F-4D97-AF65-F5344CB8AC3E}">
        <p14:creationId xmlns:p14="http://schemas.microsoft.com/office/powerpoint/2010/main" val="18223743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9144000" cy="4346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78126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41055C-0E4B-4566-A3A6-6EDD51F40F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75" t="26189" r="12988" b="34592"/>
          <a:stretch/>
        </p:blipFill>
        <p:spPr>
          <a:xfrm>
            <a:off x="0" y="1412776"/>
            <a:ext cx="9181015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942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79512" y="488998"/>
            <a:ext cx="8830521" cy="635746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GB" altLang="en-US" sz="3200" u="sng" dirty="0"/>
              <a:t>Group 1-Alkali Metals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6"/>
          </p:nvPr>
        </p:nvSpPr>
        <p:spPr>
          <a:xfrm>
            <a:off x="4589656" y="42422"/>
            <a:ext cx="4786848" cy="376238"/>
          </a:xfrm>
        </p:spPr>
        <p:txBody>
          <a:bodyPr/>
          <a:lstStyle/>
          <a:p>
            <a:pPr>
              <a:defRPr/>
            </a:pPr>
            <a:fld id="{AB060160-A774-4983-9FF4-98227D6120C8}" type="datetime2">
              <a:rPr lang="en-GB" sz="3200"/>
              <a:pPr>
                <a:defRPr/>
              </a:pPr>
              <a:t>Friday, 12 June 2020</a:t>
            </a:fld>
            <a:endParaRPr lang="en-US" sz="3200" dirty="0"/>
          </a:p>
        </p:txBody>
      </p:sp>
      <p:sp>
        <p:nvSpPr>
          <p:cNvPr id="512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79512" y="1257810"/>
            <a:ext cx="8830521" cy="433143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DO IT NOW</a:t>
            </a:r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r>
              <a:rPr lang="en-GB" altLang="en-US" sz="2800" u="none" dirty="0">
                <a:solidFill>
                  <a:srgbClr val="FF0000"/>
                </a:solidFill>
              </a:rPr>
              <a:t>Give the element symbols of all elements in group 1</a:t>
            </a:r>
            <a:r>
              <a:rPr lang="en-GB" altLang="en-US" sz="2800" dirty="0"/>
              <a:t> </a:t>
            </a:r>
          </a:p>
          <a:p>
            <a:pPr marL="457200" indent="-457200" eaLnBrk="1" hangingPunct="1">
              <a:spcBef>
                <a:spcPct val="0"/>
              </a:spcBef>
              <a:buAutoNum type="arabicPeriod"/>
            </a:pPr>
            <a:r>
              <a:rPr lang="en-GB" altLang="en-US" sz="2800" u="none" dirty="0">
                <a:solidFill>
                  <a:schemeClr val="accent6">
                    <a:lumMod val="75000"/>
                  </a:schemeClr>
                </a:solidFill>
              </a:rPr>
              <a:t>Write the electron structure for the first 3 elements in group 1 and describe how the electron structures are connected</a:t>
            </a:r>
          </a:p>
          <a:p>
            <a:pPr marL="457200" indent="-457200" eaLnBrk="1" hangingPunct="1">
              <a:spcBef>
                <a:spcPct val="0"/>
              </a:spcBef>
              <a:buAutoNum type="arabicPeriod"/>
            </a:pPr>
            <a:r>
              <a:rPr lang="en-GB" altLang="en-US" sz="2800" u="none" dirty="0">
                <a:solidFill>
                  <a:srgbClr val="00B050"/>
                </a:solidFill>
              </a:rPr>
              <a:t>Explain how and why group 1 elements become ions and the type of ion that is formed</a:t>
            </a:r>
          </a:p>
          <a:p>
            <a:pPr marL="457200" indent="-457200" eaLnBrk="1" hangingPunct="1">
              <a:spcBef>
                <a:spcPct val="0"/>
              </a:spcBef>
              <a:buAutoNum type="arabicPeriod"/>
            </a:pPr>
            <a:r>
              <a:rPr lang="en-GB" altLang="en-US" sz="2800" u="none" dirty="0">
                <a:solidFill>
                  <a:srgbClr val="CC66FF"/>
                </a:solidFill>
              </a:rPr>
              <a:t>Construct a diagram to show how the second element in group 1 becomes an 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31E85A-DC96-4D4A-A790-D7AC44058DD9}"/>
              </a:ext>
            </a:extLst>
          </p:cNvPr>
          <p:cNvSpPr txBox="1"/>
          <p:nvPr/>
        </p:nvSpPr>
        <p:spPr>
          <a:xfrm>
            <a:off x="179513" y="5695001"/>
            <a:ext cx="8820286" cy="830997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Challenge: Other than electron structure, why are these elements placed in group 1? Give examples.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4E2A2D-1D6F-4118-A411-C38B61583AA9}"/>
              </a:ext>
            </a:extLst>
          </p:cNvPr>
          <p:cNvSpPr txBox="1"/>
          <p:nvPr/>
        </p:nvSpPr>
        <p:spPr>
          <a:xfrm>
            <a:off x="151376" y="21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CWK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04556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79512" y="488998"/>
            <a:ext cx="8830521" cy="635746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GB" altLang="en-US" sz="3200" u="sng" dirty="0"/>
              <a:t>Group 1-Alkali Metals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6"/>
          </p:nvPr>
        </p:nvSpPr>
        <p:spPr>
          <a:xfrm>
            <a:off x="5545792" y="42422"/>
            <a:ext cx="4786848" cy="376238"/>
          </a:xfrm>
        </p:spPr>
        <p:txBody>
          <a:bodyPr/>
          <a:lstStyle/>
          <a:p>
            <a:pPr>
              <a:defRPr/>
            </a:pPr>
            <a:fld id="{AB060160-A774-4983-9FF4-98227D6120C8}" type="datetime2">
              <a:rPr lang="en-GB" sz="3200"/>
              <a:pPr>
                <a:defRPr/>
              </a:pPr>
              <a:t>Friday, 12 June 2020</a:t>
            </a:fld>
            <a:endParaRPr lang="en-US" sz="3200" dirty="0"/>
          </a:p>
        </p:txBody>
      </p:sp>
      <p:sp>
        <p:nvSpPr>
          <p:cNvPr id="512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79512" y="1257810"/>
            <a:ext cx="8830521" cy="5267534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DO IT NOW</a:t>
            </a:r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r>
              <a:rPr lang="en-GB" altLang="en-US" sz="2800" u="none" dirty="0">
                <a:solidFill>
                  <a:srgbClr val="FF0000"/>
                </a:solidFill>
              </a:rPr>
              <a:t>Give the element symbols of all elements in group 1</a:t>
            </a:r>
            <a:endParaRPr lang="en-GB" altLang="en-US" sz="2800" dirty="0"/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endParaRPr lang="en-GB" altLang="en-US" sz="2800" dirty="0"/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endParaRPr lang="en-GB" altLang="en-US" sz="2800" dirty="0"/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endParaRPr lang="en-GB" altLang="en-US" sz="2800" dirty="0"/>
          </a:p>
          <a:p>
            <a:pPr marL="457200" indent="-457200" eaLnBrk="1" hangingPunct="1">
              <a:spcBef>
                <a:spcPct val="0"/>
              </a:spcBef>
              <a:buAutoNum type="arabicPeriod"/>
            </a:pPr>
            <a:r>
              <a:rPr lang="en-GB" altLang="en-US" sz="2800" u="none" dirty="0">
                <a:solidFill>
                  <a:schemeClr val="accent6">
                    <a:lumMod val="75000"/>
                  </a:schemeClr>
                </a:solidFill>
              </a:rPr>
              <a:t>Write the electron structure for the first 3 elements in group 1 and describe how the electron structures are connected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4E2A2D-1D6F-4118-A411-C38B61583AA9}"/>
              </a:ext>
            </a:extLst>
          </p:cNvPr>
          <p:cNvSpPr txBox="1"/>
          <p:nvPr/>
        </p:nvSpPr>
        <p:spPr>
          <a:xfrm>
            <a:off x="151376" y="21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CWK</a:t>
            </a:r>
            <a:endParaRPr lang="en-GB" b="1" u="sn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E4ABE8-67DD-4FA8-8AB7-F1B98EA1452B}"/>
              </a:ext>
            </a:extLst>
          </p:cNvPr>
          <p:cNvSpPr txBox="1"/>
          <p:nvPr/>
        </p:nvSpPr>
        <p:spPr>
          <a:xfrm>
            <a:off x="835452" y="2060848"/>
            <a:ext cx="7776864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rgbClr val="002060"/>
                </a:solidFill>
              </a:rPr>
              <a:t>Rb</a:t>
            </a:r>
            <a:endParaRPr lang="en-GB" sz="28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Fr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34FB0D-12ED-4860-B335-F325B9D6D3D4}"/>
              </a:ext>
            </a:extLst>
          </p:cNvPr>
          <p:cNvSpPr txBox="1"/>
          <p:nvPr/>
        </p:nvSpPr>
        <p:spPr>
          <a:xfrm>
            <a:off x="971600" y="5043683"/>
            <a:ext cx="7776864" cy="5232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</a:rPr>
              <a:t>1. Lithium =  2,1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64E73F-0D8E-4AFA-A47E-50D444FF9822}"/>
              </a:ext>
            </a:extLst>
          </p:cNvPr>
          <p:cNvSpPr txBox="1"/>
          <p:nvPr/>
        </p:nvSpPr>
        <p:spPr>
          <a:xfrm>
            <a:off x="975157" y="5557027"/>
            <a:ext cx="7776864" cy="5232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</a:rPr>
              <a:t>2. Sodium = 2,8,1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C56192-DA42-4D46-90B2-A14A89C9F739}"/>
              </a:ext>
            </a:extLst>
          </p:cNvPr>
          <p:cNvSpPr txBox="1"/>
          <p:nvPr/>
        </p:nvSpPr>
        <p:spPr>
          <a:xfrm>
            <a:off x="971600" y="5967254"/>
            <a:ext cx="7776864" cy="5232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</a:rPr>
              <a:t>3. Potassium = 2,8,8,1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EEF525-ACE0-48D1-926A-6F4F067E598A}"/>
              </a:ext>
            </a:extLst>
          </p:cNvPr>
          <p:cNvSpPr txBox="1"/>
          <p:nvPr/>
        </p:nvSpPr>
        <p:spPr>
          <a:xfrm>
            <a:off x="4744412" y="4907692"/>
            <a:ext cx="3964502" cy="138499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</a:rPr>
              <a:t>All group 1 elements have 1 electron in their outer shell</a:t>
            </a:r>
          </a:p>
        </p:txBody>
      </p:sp>
    </p:spTree>
    <p:extLst>
      <p:ext uri="{BB962C8B-B14F-4D97-AF65-F5344CB8AC3E}">
        <p14:creationId xmlns:p14="http://schemas.microsoft.com/office/powerpoint/2010/main" val="343119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79512" y="488998"/>
            <a:ext cx="8830521" cy="635746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GB" altLang="en-US" sz="3200" u="sng" dirty="0"/>
              <a:t>Group 1-Alkali Metals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6"/>
          </p:nvPr>
        </p:nvSpPr>
        <p:spPr>
          <a:xfrm>
            <a:off x="5473784" y="42422"/>
            <a:ext cx="4786848" cy="376238"/>
          </a:xfrm>
        </p:spPr>
        <p:txBody>
          <a:bodyPr/>
          <a:lstStyle/>
          <a:p>
            <a:pPr>
              <a:defRPr/>
            </a:pPr>
            <a:fld id="{AB060160-A774-4983-9FF4-98227D6120C8}" type="datetime2">
              <a:rPr lang="en-GB" sz="3200"/>
              <a:pPr>
                <a:defRPr/>
              </a:pPr>
              <a:t>Friday, 12 June 2020</a:t>
            </a:fld>
            <a:endParaRPr lang="en-US" sz="3200" dirty="0"/>
          </a:p>
        </p:txBody>
      </p:sp>
      <p:sp>
        <p:nvSpPr>
          <p:cNvPr id="512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79512" y="1257810"/>
            <a:ext cx="8830521" cy="541155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z="2400" dirty="0"/>
              <a:t>DO IT NOW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 startAt="3"/>
            </a:pPr>
            <a:r>
              <a:rPr lang="en-GB" altLang="en-US" sz="2800" u="none" dirty="0">
                <a:solidFill>
                  <a:srgbClr val="00B050"/>
                </a:solidFill>
              </a:rPr>
              <a:t>Explain how and why group 1 elements become ions and the type of ion that is formed</a:t>
            </a:r>
          </a:p>
          <a:p>
            <a:pPr marL="457200" indent="-457200" eaLnBrk="1" hangingPunct="1">
              <a:spcBef>
                <a:spcPct val="0"/>
              </a:spcBef>
              <a:buAutoNum type="arabicPeriod" startAt="3"/>
            </a:pPr>
            <a:endParaRPr lang="en-GB" altLang="en-US" sz="2800" u="none" dirty="0">
              <a:solidFill>
                <a:srgbClr val="00B050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AutoNum type="arabicPeriod" startAt="3"/>
            </a:pPr>
            <a:endParaRPr lang="en-GB" altLang="en-US" sz="2800" u="none" dirty="0">
              <a:solidFill>
                <a:srgbClr val="00B050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AutoNum type="arabicPeriod" startAt="3"/>
            </a:pPr>
            <a:r>
              <a:rPr lang="en-GB" altLang="en-US" sz="2800" u="none" dirty="0">
                <a:solidFill>
                  <a:srgbClr val="CC66FF"/>
                </a:solidFill>
              </a:rPr>
              <a:t>Construct a diagram to show how the second element in group 1 becomes an 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4E2A2D-1D6F-4118-A411-C38B61583AA9}"/>
              </a:ext>
            </a:extLst>
          </p:cNvPr>
          <p:cNvSpPr txBox="1"/>
          <p:nvPr/>
        </p:nvSpPr>
        <p:spPr>
          <a:xfrm>
            <a:off x="151376" y="21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CWK</a:t>
            </a:r>
            <a:endParaRPr lang="en-GB" b="1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F4C6CD-A8D8-4592-A1B5-C86CD641F3DA}"/>
              </a:ext>
            </a:extLst>
          </p:cNvPr>
          <p:cNvSpPr txBox="1"/>
          <p:nvPr/>
        </p:nvSpPr>
        <p:spPr>
          <a:xfrm>
            <a:off x="485200" y="2474893"/>
            <a:ext cx="8208911" cy="95410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</a:rPr>
              <a:t>All group 1 elements lose 1 electron to gain a full outer shell and become +1 ions</a:t>
            </a:r>
          </a:p>
        </p:txBody>
      </p:sp>
      <p:pic>
        <p:nvPicPr>
          <p:cNvPr id="1026" name="Picture 2" descr="Sodium Octet Shell">
            <a:extLst>
              <a:ext uri="{FF2B5EF4-FFF2-40B4-BE49-F238E27FC236}">
                <a16:creationId xmlns:a16="http://schemas.microsoft.com/office/drawing/2014/main" id="{AEABD4D5-7651-4164-9D6F-B09B04AE8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195" y="4293537"/>
            <a:ext cx="4715085" cy="223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12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5F063-9CF6-4B2A-9745-F7452438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8006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GOOD PROGRESS: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OUTSTANDING PROGRESS: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F158EA-583B-4FB4-AE40-293B10DE0766}"/>
              </a:ext>
            </a:extLst>
          </p:cNvPr>
          <p:cNvSpPr/>
          <p:nvPr/>
        </p:nvSpPr>
        <p:spPr>
          <a:xfrm>
            <a:off x="228600" y="228600"/>
            <a:ext cx="86868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86800F-00C6-4FAB-B275-C286A18884B2}"/>
              </a:ext>
            </a:extLst>
          </p:cNvPr>
          <p:cNvSpPr txBox="1">
            <a:spLocks/>
          </p:cNvSpPr>
          <p:nvPr/>
        </p:nvSpPr>
        <p:spPr>
          <a:xfrm>
            <a:off x="228600" y="228601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omic Sans MS" pitchFamily="66" charset="0"/>
              </a:rPr>
              <a:t>Progress indicators</a:t>
            </a:r>
          </a:p>
        </p:txBody>
      </p:sp>
    </p:spTree>
    <p:extLst>
      <p:ext uri="{BB962C8B-B14F-4D97-AF65-F5344CB8AC3E}">
        <p14:creationId xmlns:p14="http://schemas.microsoft.com/office/powerpoint/2010/main" val="1949585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77E29-28B0-4070-A223-5D7DDE554E9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GB" u="sng" dirty="0"/>
              <a:t>Word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1A958-8465-40DB-88D9-F4AAE6F56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3600" b="1" dirty="0"/>
          </a:p>
          <a:p>
            <a:pPr marL="0" indent="0">
              <a:buNone/>
            </a:pPr>
            <a:endParaRPr lang="en-GB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BE1E85-04BC-46D3-ACA2-C7BCC81A7865}"/>
              </a:ext>
            </a:extLst>
          </p:cNvPr>
          <p:cNvSpPr txBox="1"/>
          <p:nvPr/>
        </p:nvSpPr>
        <p:spPr>
          <a:xfrm>
            <a:off x="628651" y="1625651"/>
            <a:ext cx="78866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  <a:r>
              <a:rPr lang="en-GB" sz="2800" b="1" dirty="0"/>
              <a:t>Trend</a:t>
            </a:r>
            <a:r>
              <a:rPr lang="en-GB" sz="2800" dirty="0"/>
              <a:t> – describing the pattern shown in a specific property </a:t>
            </a:r>
          </a:p>
        </p:txBody>
      </p:sp>
    </p:spTree>
    <p:extLst>
      <p:ext uri="{BB962C8B-B14F-4D97-AF65-F5344CB8AC3E}">
        <p14:creationId xmlns:p14="http://schemas.microsoft.com/office/powerpoint/2010/main" val="737128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39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/>
              <a:t>Task 1- Use the data to describe the trends in group 7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277770"/>
              </p:ext>
            </p:extLst>
          </p:nvPr>
        </p:nvGraphicFramePr>
        <p:xfrm>
          <a:off x="0" y="773948"/>
          <a:ext cx="9144000" cy="3386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1571692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2238043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45027174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9525723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37038475"/>
                    </a:ext>
                  </a:extLst>
                </a:gridCol>
              </a:tblGrid>
              <a:tr h="789359"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Element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Melting point (°C)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Boiling</a:t>
                      </a:r>
                      <a:r>
                        <a:rPr lang="en-GB" sz="2600" b="1" baseline="0" dirty="0">
                          <a:solidFill>
                            <a:schemeClr val="tx1"/>
                          </a:solidFill>
                        </a:rPr>
                        <a:t> point (</a:t>
                      </a:r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°C)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Density (g/cm</a:t>
                      </a:r>
                      <a:r>
                        <a:rPr lang="en-GB" sz="2600" b="1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Atomic radius (nm)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900340433"/>
                  </a:ext>
                </a:extLst>
              </a:tr>
              <a:tr h="505102"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Lithium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181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1330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0.534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0.155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803433414"/>
                  </a:ext>
                </a:extLst>
              </a:tr>
              <a:tr h="505102"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Sodium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883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0.971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0.190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67477882"/>
                  </a:ext>
                </a:extLst>
              </a:tr>
              <a:tr h="505102"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Potassium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759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0.862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0.235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036981200"/>
                  </a:ext>
                </a:extLst>
              </a:tr>
              <a:tr h="505102"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Rubidium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688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1.63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0.243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93389364"/>
                  </a:ext>
                </a:extLst>
              </a:tr>
              <a:tr h="505102"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Caesium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671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1.93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0.267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3886717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DB6AB9F-DEC9-41B6-87FE-371A7B861CD8}"/>
              </a:ext>
            </a:extLst>
          </p:cNvPr>
          <p:cNvSpPr txBox="1"/>
          <p:nvPr/>
        </p:nvSpPr>
        <p:spPr>
          <a:xfrm>
            <a:off x="0" y="5924968"/>
            <a:ext cx="9144000" cy="923330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r>
              <a:rPr lang="en-GB" sz="2700" dirty="0"/>
              <a:t>Challenge- Water has a density of 1 g/cm</a:t>
            </a:r>
            <a:r>
              <a:rPr lang="en-GB" sz="2700" baseline="30000" dirty="0"/>
              <a:t>3</a:t>
            </a:r>
            <a:r>
              <a:rPr lang="en-GB" sz="2700" dirty="0"/>
              <a:t>, which elements would float on water and why?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E39432-7E46-4CB4-B94F-ADD2A35E0B6E}"/>
              </a:ext>
            </a:extLst>
          </p:cNvPr>
          <p:cNvSpPr txBox="1">
            <a:spLocks/>
          </p:cNvSpPr>
          <p:nvPr/>
        </p:nvSpPr>
        <p:spPr>
          <a:xfrm>
            <a:off x="0" y="1056906"/>
            <a:ext cx="4572000" cy="48745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700" u="sng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C7B447-4798-4440-BBB6-A312F43E3D0B}"/>
              </a:ext>
            </a:extLst>
          </p:cNvPr>
          <p:cNvSpPr txBox="1"/>
          <p:nvPr/>
        </p:nvSpPr>
        <p:spPr>
          <a:xfrm>
            <a:off x="0" y="4149080"/>
            <a:ext cx="90364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dirty="0"/>
              <a:t>Describe </a:t>
            </a:r>
            <a:r>
              <a:rPr lang="en-GB" sz="2800" b="1" dirty="0"/>
              <a:t>5</a:t>
            </a:r>
            <a:r>
              <a:rPr lang="en-GB" sz="2800" dirty="0"/>
              <a:t> trends as you go down group 1 using the data above (also include the trend for </a:t>
            </a:r>
            <a:r>
              <a:rPr lang="en-GB" sz="2800" b="1" dirty="0"/>
              <a:t>atomic number</a:t>
            </a:r>
            <a:r>
              <a:rPr lang="en-GB" sz="2800" dirty="0"/>
              <a:t>)</a:t>
            </a:r>
          </a:p>
          <a:p>
            <a:pPr marL="514350" indent="-514350">
              <a:buAutoNum type="arabicPeriod"/>
            </a:pPr>
            <a:r>
              <a:rPr lang="en-GB" sz="2800" dirty="0"/>
              <a:t>Predict the melting point of rubidium and explain why you predicted that number</a:t>
            </a:r>
          </a:p>
        </p:txBody>
      </p:sp>
    </p:spTree>
    <p:extLst>
      <p:ext uri="{BB962C8B-B14F-4D97-AF65-F5344CB8AC3E}">
        <p14:creationId xmlns:p14="http://schemas.microsoft.com/office/powerpoint/2010/main" val="3192994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B6AB9F-DEC9-41B6-87FE-371A7B861CD8}"/>
              </a:ext>
            </a:extLst>
          </p:cNvPr>
          <p:cNvSpPr txBox="1"/>
          <p:nvPr/>
        </p:nvSpPr>
        <p:spPr>
          <a:xfrm>
            <a:off x="0" y="5924968"/>
            <a:ext cx="9144000" cy="923330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r>
              <a:rPr lang="en-GB" sz="2700" dirty="0"/>
              <a:t>Challenge- Water has a density of 1 g/cm</a:t>
            </a:r>
            <a:r>
              <a:rPr lang="en-GB" sz="2700" baseline="30000" dirty="0"/>
              <a:t>3</a:t>
            </a:r>
            <a:r>
              <a:rPr lang="en-GB" sz="2700" dirty="0"/>
              <a:t>, which elements would float on water and why?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E39432-7E46-4CB4-B94F-ADD2A35E0B6E}"/>
              </a:ext>
            </a:extLst>
          </p:cNvPr>
          <p:cNvSpPr txBox="1">
            <a:spLocks/>
          </p:cNvSpPr>
          <p:nvPr/>
        </p:nvSpPr>
        <p:spPr>
          <a:xfrm>
            <a:off x="0" y="1056906"/>
            <a:ext cx="4572000" cy="48745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700" u="sng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C7B447-4798-4440-BBB6-A312F43E3D0B}"/>
              </a:ext>
            </a:extLst>
          </p:cNvPr>
          <p:cNvSpPr txBox="1"/>
          <p:nvPr/>
        </p:nvSpPr>
        <p:spPr>
          <a:xfrm>
            <a:off x="53752" y="2393692"/>
            <a:ext cx="90364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dirty="0"/>
              <a:t>As you go down group 1:</a:t>
            </a:r>
          </a:p>
          <a:p>
            <a:r>
              <a:rPr lang="en-GB" sz="2800" dirty="0"/>
              <a:t>	-The melting point _____________</a:t>
            </a:r>
          </a:p>
          <a:p>
            <a:r>
              <a:rPr lang="en-GB" sz="2800" dirty="0"/>
              <a:t>	-The boiling point _____________</a:t>
            </a:r>
          </a:p>
          <a:p>
            <a:r>
              <a:rPr lang="en-GB" sz="2800" dirty="0"/>
              <a:t>	-The density _____________</a:t>
            </a:r>
          </a:p>
          <a:p>
            <a:r>
              <a:rPr lang="en-GB" sz="2800" dirty="0"/>
              <a:t>	-The atomic radius _____________</a:t>
            </a:r>
          </a:p>
          <a:p>
            <a:r>
              <a:rPr lang="en-GB" sz="2800" dirty="0"/>
              <a:t>	- The atomic number _____________</a:t>
            </a:r>
          </a:p>
          <a:p>
            <a:r>
              <a:rPr lang="en-GB" sz="2800" dirty="0"/>
              <a:t>2. The melting point of rubidium = </a:t>
            </a:r>
          </a:p>
          <a:p>
            <a:r>
              <a:rPr lang="en-GB" sz="2800" dirty="0"/>
              <a:t>    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486AE9-84AD-4D1C-99F8-9E2599A601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0"/>
            <a:ext cx="6383179" cy="239369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4382537-EDAC-4667-8297-2293FEEF44E1}"/>
              </a:ext>
            </a:extLst>
          </p:cNvPr>
          <p:cNvSpPr txBox="1"/>
          <p:nvPr/>
        </p:nvSpPr>
        <p:spPr>
          <a:xfrm>
            <a:off x="3851920" y="2780928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</a:rPr>
              <a:t>DECREASES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603F7C-A87A-43CC-BC26-954A1F313A14}"/>
              </a:ext>
            </a:extLst>
          </p:cNvPr>
          <p:cNvSpPr txBox="1"/>
          <p:nvPr/>
        </p:nvSpPr>
        <p:spPr>
          <a:xfrm>
            <a:off x="3851920" y="319991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</a:rPr>
              <a:t>DECREASES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05EE69-4655-43B7-9FE4-BE41A1DB1008}"/>
              </a:ext>
            </a:extLst>
          </p:cNvPr>
          <p:cNvSpPr txBox="1"/>
          <p:nvPr/>
        </p:nvSpPr>
        <p:spPr>
          <a:xfrm>
            <a:off x="2915816" y="3657497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</a:rPr>
              <a:t>INCREASES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A1BF16-453D-425E-A71E-42EA1B68EB78}"/>
              </a:ext>
            </a:extLst>
          </p:cNvPr>
          <p:cNvSpPr txBox="1"/>
          <p:nvPr/>
        </p:nvSpPr>
        <p:spPr>
          <a:xfrm>
            <a:off x="3799064" y="4068361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</a:rPr>
              <a:t>INCREASES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588FEC-E3EE-41D3-ADED-2F4CD391873D}"/>
              </a:ext>
            </a:extLst>
          </p:cNvPr>
          <p:cNvSpPr txBox="1"/>
          <p:nvPr/>
        </p:nvSpPr>
        <p:spPr>
          <a:xfrm>
            <a:off x="4196168" y="4494996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</a:rPr>
              <a:t>INCREASES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09C00C-AE68-449A-BF86-63699586DBA9}"/>
              </a:ext>
            </a:extLst>
          </p:cNvPr>
          <p:cNvSpPr txBox="1"/>
          <p:nvPr/>
        </p:nvSpPr>
        <p:spPr>
          <a:xfrm>
            <a:off x="5076056" y="4921302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</a:rPr>
              <a:t>39 °C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E50941-F907-4491-BB60-79A24E3011A3}"/>
              </a:ext>
            </a:extLst>
          </p:cNvPr>
          <p:cNvSpPr txBox="1"/>
          <p:nvPr/>
        </p:nvSpPr>
        <p:spPr>
          <a:xfrm>
            <a:off x="467544" y="5346544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</a:rPr>
              <a:t>*Any value between 34 and 46 is acceptable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EB2414-D488-4C00-99D3-9B50E09D28ED}"/>
              </a:ext>
            </a:extLst>
          </p:cNvPr>
          <p:cNvSpPr txBox="1"/>
          <p:nvPr/>
        </p:nvSpPr>
        <p:spPr>
          <a:xfrm>
            <a:off x="1265" y="5933891"/>
            <a:ext cx="9144000" cy="923330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r>
              <a:rPr lang="en-GB" sz="2700" dirty="0"/>
              <a:t>Challenge- Lithium, sodium and potassium all float on water as they have a lower density than water (all below 1 g/cm</a:t>
            </a:r>
            <a:r>
              <a:rPr lang="en-GB" sz="2700" baseline="30000" dirty="0"/>
              <a:t>3</a:t>
            </a:r>
            <a:r>
              <a:rPr lang="en-GB" sz="27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3691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7D6B2-A7ED-463C-A29F-390B3F796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/>
              <a:t>Demo of alkali metals in water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8D8314-B360-4F5C-AEB9-ACC150966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16624"/>
          </a:xfrm>
        </p:spPr>
        <p:txBody>
          <a:bodyPr>
            <a:normAutofit/>
          </a:bodyPr>
          <a:lstStyle/>
          <a:p>
            <a:r>
              <a:rPr lang="en-GB" sz="2800" dirty="0"/>
              <a:t>Watch your teacher put the first three alkali metals in water</a:t>
            </a:r>
          </a:p>
          <a:p>
            <a:pPr marL="514350" indent="-514350">
              <a:buAutoNum type="arabicPeriod"/>
            </a:pPr>
            <a:r>
              <a:rPr lang="en-GB" sz="2800" dirty="0"/>
              <a:t>Write down observations for each metal</a:t>
            </a:r>
          </a:p>
          <a:p>
            <a:pPr marL="514350" indent="-514350">
              <a:buAutoNum type="arabicPeriod"/>
            </a:pPr>
            <a:endParaRPr lang="en-GB" sz="2800" dirty="0"/>
          </a:p>
          <a:p>
            <a:pPr marL="514350" indent="-514350">
              <a:buAutoNum type="arabicPeriod"/>
            </a:pPr>
            <a:endParaRPr lang="en-GB" sz="2800" dirty="0"/>
          </a:p>
          <a:p>
            <a:pPr marL="514350" indent="-514350">
              <a:buAutoNum type="arabicPeriod"/>
            </a:pPr>
            <a:endParaRPr lang="en-GB" sz="2800" dirty="0"/>
          </a:p>
          <a:p>
            <a:pPr marL="514350" indent="-514350">
              <a:buAutoNum type="arabicPeriod"/>
            </a:pPr>
            <a:endParaRPr lang="en-GB" sz="2800" dirty="0"/>
          </a:p>
          <a:p>
            <a:pPr marL="514350" indent="-514350">
              <a:buAutoNum type="arabicPeriod"/>
            </a:pPr>
            <a:endParaRPr lang="en-GB" sz="2800" dirty="0"/>
          </a:p>
          <a:p>
            <a:pPr marL="514350" indent="-514350">
              <a:buAutoNum type="arabicPeriod"/>
            </a:pPr>
            <a:r>
              <a:rPr lang="en-GB" sz="2800" dirty="0"/>
              <a:t>What is the trend in reactivity as you go down the group?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26AF592-2714-4F92-8FEA-06E6A18CC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605681"/>
              </p:ext>
            </p:extLst>
          </p:nvPr>
        </p:nvGraphicFramePr>
        <p:xfrm>
          <a:off x="179512" y="2420888"/>
          <a:ext cx="8784976" cy="26642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0616">
                  <a:extLst>
                    <a:ext uri="{9D8B030D-6E8A-4147-A177-3AD203B41FA5}">
                      <a16:colId xmlns:a16="http://schemas.microsoft.com/office/drawing/2014/main" val="2081674237"/>
                    </a:ext>
                  </a:extLst>
                </a:gridCol>
                <a:gridCol w="7004360">
                  <a:extLst>
                    <a:ext uri="{9D8B030D-6E8A-4147-A177-3AD203B41FA5}">
                      <a16:colId xmlns:a16="http://schemas.microsoft.com/office/drawing/2014/main" val="951796379"/>
                    </a:ext>
                  </a:extLst>
                </a:gridCol>
              </a:tblGrid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Lithium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076230"/>
                  </a:ext>
                </a:extLst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Sodium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686756"/>
                  </a:ext>
                </a:extLst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Potassium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92181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03DE8F2-65BC-443D-B6B8-5C9CE6A52DC8}"/>
              </a:ext>
            </a:extLst>
          </p:cNvPr>
          <p:cNvSpPr txBox="1"/>
          <p:nvPr/>
        </p:nvSpPr>
        <p:spPr>
          <a:xfrm>
            <a:off x="1979712" y="2420888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Floats on water, fizzes, hydrogen gas produced, metal disappears (reacted to form soluble lithium hydroxide)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F36F23-A43F-4732-B88C-DE0E34690D53}"/>
              </a:ext>
            </a:extLst>
          </p:cNvPr>
          <p:cNvSpPr txBox="1"/>
          <p:nvPr/>
        </p:nvSpPr>
        <p:spPr>
          <a:xfrm>
            <a:off x="1979712" y="3337537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Melts into silvery ball, floats and moves around surface of water, fizzes, hydrogen gas produced,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DE96D6-99EF-49A1-A1BB-45B9386A1B1E}"/>
              </a:ext>
            </a:extLst>
          </p:cNvPr>
          <p:cNvSpPr txBox="1"/>
          <p:nvPr/>
        </p:nvSpPr>
        <p:spPr>
          <a:xfrm>
            <a:off x="1979712" y="4238097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Floats and moves quickly across surface of water, hydrogen gas ignites and burns with lilac flame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E5D3CD-5299-4693-B763-F15C05BF5F01}"/>
              </a:ext>
            </a:extLst>
          </p:cNvPr>
          <p:cNvSpPr txBox="1"/>
          <p:nvPr/>
        </p:nvSpPr>
        <p:spPr>
          <a:xfrm>
            <a:off x="827584" y="6112806"/>
            <a:ext cx="7740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</a:rPr>
              <a:t>As you go down the group the reactivity </a:t>
            </a:r>
            <a:r>
              <a:rPr lang="en-GB" sz="2800" b="1" dirty="0">
                <a:solidFill>
                  <a:srgbClr val="002060"/>
                </a:solidFill>
              </a:rPr>
              <a:t>INCREASES</a:t>
            </a:r>
          </a:p>
        </p:txBody>
      </p:sp>
    </p:spTree>
    <p:extLst>
      <p:ext uri="{BB962C8B-B14F-4D97-AF65-F5344CB8AC3E}">
        <p14:creationId xmlns:p14="http://schemas.microsoft.com/office/powerpoint/2010/main" val="355917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B3CC26-2E6D-4F94-9E73-9FD26B65E42B}"/>
</file>

<file path=customXml/itemProps2.xml><?xml version="1.0" encoding="utf-8"?>
<ds:datastoreItem xmlns:ds="http://schemas.openxmlformats.org/officeDocument/2006/customXml" ds:itemID="{4D58F1F4-1EF9-4668-96C6-00A43D5A26A5}"/>
</file>

<file path=customXml/itemProps3.xml><?xml version="1.0" encoding="utf-8"?>
<ds:datastoreItem xmlns:ds="http://schemas.openxmlformats.org/officeDocument/2006/customXml" ds:itemID="{DBC256E8-49BD-466B-9143-90AC9CC606B3}"/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1038</Words>
  <Application>Microsoft Office PowerPoint</Application>
  <PresentationFormat>On-screen Show (4:3)</PresentationFormat>
  <Paragraphs>182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Comic Sans MS</vt:lpstr>
      <vt:lpstr>Office Theme</vt:lpstr>
      <vt:lpstr>80/20 – THINK! What do you NEED to cover with your set</vt:lpstr>
      <vt:lpstr>Group 1-Alkali Metals</vt:lpstr>
      <vt:lpstr>Group 1-Alkali Metals</vt:lpstr>
      <vt:lpstr>Group 1-Alkali Metals</vt:lpstr>
      <vt:lpstr>PowerPoint Presentation</vt:lpstr>
      <vt:lpstr>Word consciousness</vt:lpstr>
      <vt:lpstr>Task 1- Use the data to describe the trends in group 7</vt:lpstr>
      <vt:lpstr>PowerPoint Presentation</vt:lpstr>
      <vt:lpstr>Demo of alkali metals in water</vt:lpstr>
      <vt:lpstr>PowerPoint Presentation</vt:lpstr>
      <vt:lpstr>PowerPoint Presentation</vt:lpstr>
      <vt:lpstr>PowerPoint Presentation</vt:lpstr>
      <vt:lpstr>Reactions of lithium</vt:lpstr>
      <vt:lpstr>Reactions of sodium</vt:lpstr>
      <vt:lpstr>Reactions of potassium</vt:lpstr>
      <vt:lpstr>Plenary- exam question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Gurps</dc:creator>
  <cp:lastModifiedBy>My Computer</cp:lastModifiedBy>
  <cp:revision>41</cp:revision>
  <dcterms:created xsi:type="dcterms:W3CDTF">2015-08-20T21:02:24Z</dcterms:created>
  <dcterms:modified xsi:type="dcterms:W3CDTF">2020-06-12T12:09:13Z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