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528" r:id="rId5"/>
    <p:sldId id="370" r:id="rId6"/>
    <p:sldId id="529" r:id="rId7"/>
    <p:sldId id="530" r:id="rId8"/>
    <p:sldId id="531" r:id="rId9"/>
    <p:sldId id="536" r:id="rId10"/>
    <p:sldId id="532" r:id="rId11"/>
    <p:sldId id="533" r:id="rId12"/>
    <p:sldId id="537" r:id="rId13"/>
    <p:sldId id="534" r:id="rId14"/>
    <p:sldId id="53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5" autoAdjust="0"/>
    <p:restoredTop sz="94660"/>
  </p:normalViewPr>
  <p:slideViewPr>
    <p:cSldViewPr snapToGrid="0">
      <p:cViewPr varScale="1">
        <p:scale>
          <a:sx n="90" d="100"/>
          <a:sy n="90"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50FC62-8E87-4759-98E5-D13A28B1D5FB}"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114255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50FC62-8E87-4759-98E5-D13A28B1D5FB}"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53444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50FC62-8E87-4759-98E5-D13A28B1D5FB}"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366081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50FC62-8E87-4759-98E5-D13A28B1D5FB}"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2782210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50FC62-8E87-4759-98E5-D13A28B1D5FB}"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650735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50FC62-8E87-4759-98E5-D13A28B1D5FB}"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434247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50FC62-8E87-4759-98E5-D13A28B1D5FB}" type="datetimeFigureOut">
              <a:rPr lang="en-GB" smtClean="0"/>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2322835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50FC62-8E87-4759-98E5-D13A28B1D5FB}" type="datetimeFigureOut">
              <a:rPr lang="en-GB" smtClean="0"/>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2343224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50FC62-8E87-4759-98E5-D13A28B1D5FB}" type="datetimeFigureOut">
              <a:rPr lang="en-GB" smtClean="0"/>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2507147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50FC62-8E87-4759-98E5-D13A28B1D5FB}"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1017624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50FC62-8E87-4759-98E5-D13A28B1D5FB}"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9FF0DD-EEAD-4817-878C-5E0D6684B29C}" type="slidenum">
              <a:rPr lang="en-GB" smtClean="0"/>
              <a:t>‹#›</a:t>
            </a:fld>
            <a:endParaRPr lang="en-GB"/>
          </a:p>
        </p:txBody>
      </p:sp>
    </p:spTree>
    <p:extLst>
      <p:ext uri="{BB962C8B-B14F-4D97-AF65-F5344CB8AC3E}">
        <p14:creationId xmlns:p14="http://schemas.microsoft.com/office/powerpoint/2010/main" val="2822756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50FC62-8E87-4759-98E5-D13A28B1D5FB}" type="datetimeFigureOut">
              <a:rPr lang="en-GB" smtClean="0"/>
              <a:t>24/09/2020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9FF0DD-EEAD-4817-878C-5E0D6684B29C}" type="slidenum">
              <a:rPr lang="en-GB" smtClean="0"/>
              <a:t>‹#›</a:t>
            </a:fld>
            <a:endParaRPr lang="en-GB"/>
          </a:p>
        </p:txBody>
      </p:sp>
    </p:spTree>
    <p:extLst>
      <p:ext uri="{BB962C8B-B14F-4D97-AF65-F5344CB8AC3E}">
        <p14:creationId xmlns:p14="http://schemas.microsoft.com/office/powerpoint/2010/main" val="1153415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5344" y="160331"/>
            <a:ext cx="8533311" cy="1345475"/>
          </a:xfrm>
          <a:prstGeom prst="roundRect">
            <a:avLst/>
          </a:prstGeom>
          <a:solidFill>
            <a:schemeClr val="accent6">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18803" y="403907"/>
            <a:ext cx="8706394" cy="954631"/>
          </a:xfrm>
        </p:spPr>
        <p:txBody>
          <a:bodyPr>
            <a:noAutofit/>
          </a:bodyPr>
          <a:lstStyle/>
          <a:p>
            <a:r>
              <a:rPr lang="en-GB" sz="6600" dirty="0">
                <a:solidFill>
                  <a:srgbClr val="002060"/>
                </a:solidFill>
                <a:latin typeface="Comic Sans MS" panose="030F0702030302020204" pitchFamily="66" charset="0"/>
              </a:rPr>
              <a:t>Bacterial Infections</a:t>
            </a:r>
          </a:p>
        </p:txBody>
      </p:sp>
      <p:sp>
        <p:nvSpPr>
          <p:cNvPr id="10" name="Rectangle 9"/>
          <p:cNvSpPr/>
          <p:nvPr/>
        </p:nvSpPr>
        <p:spPr>
          <a:xfrm>
            <a:off x="6314258" y="4325935"/>
            <a:ext cx="2524397" cy="2239721"/>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endParaRPr lang="en-US" sz="2400" u="sng" dirty="0">
              <a:solidFill>
                <a:schemeClr val="accent6">
                  <a:lumMod val="50000"/>
                </a:schemeClr>
              </a:solidFill>
              <a:latin typeface="Comic Sans MS"/>
              <a:cs typeface="Comic Sans MS"/>
            </a:endParaRPr>
          </a:p>
          <a:p>
            <a:pPr algn="ctr"/>
            <a:endParaRPr lang="en-US" sz="2000" u="sng" dirty="0">
              <a:solidFill>
                <a:schemeClr val="accent6">
                  <a:lumMod val="50000"/>
                </a:schemeClr>
              </a:solidFill>
              <a:latin typeface="Comic Sans MS"/>
              <a:cs typeface="Comic Sans MS"/>
            </a:endParaRPr>
          </a:p>
          <a:p>
            <a:pPr algn="ctr"/>
            <a:r>
              <a:rPr lang="en-US" sz="2000" u="sng" dirty="0">
                <a:solidFill>
                  <a:schemeClr val="accent6">
                    <a:lumMod val="50000"/>
                  </a:schemeClr>
                </a:solidFill>
                <a:latin typeface="Comic Sans MS"/>
                <a:cs typeface="Comic Sans MS"/>
              </a:rPr>
              <a:t>Keywords</a:t>
            </a:r>
          </a:p>
          <a:p>
            <a:pPr algn="ctr"/>
            <a:endParaRPr lang="en-US" sz="2000" dirty="0">
              <a:solidFill>
                <a:schemeClr val="accent6">
                  <a:lumMod val="50000"/>
                </a:schemeClr>
              </a:solidFill>
              <a:latin typeface="Comic Sans MS"/>
              <a:cs typeface="Comic Sans MS"/>
            </a:endParaRPr>
          </a:p>
          <a:p>
            <a:pPr algn="ctr"/>
            <a:r>
              <a:rPr lang="en-US" sz="2000" dirty="0">
                <a:solidFill>
                  <a:schemeClr val="accent6">
                    <a:lumMod val="50000"/>
                  </a:schemeClr>
                </a:solidFill>
                <a:latin typeface="Comic Sans MS"/>
                <a:cs typeface="Comic Sans MS"/>
              </a:rPr>
              <a:t>Pathogen</a:t>
            </a:r>
          </a:p>
          <a:p>
            <a:pPr algn="ctr"/>
            <a:r>
              <a:rPr lang="en-US" sz="2000" dirty="0">
                <a:solidFill>
                  <a:schemeClr val="accent6">
                    <a:lumMod val="50000"/>
                  </a:schemeClr>
                </a:solidFill>
                <a:latin typeface="Comic Sans MS"/>
                <a:cs typeface="Comic Sans MS"/>
              </a:rPr>
              <a:t>Bacteria</a:t>
            </a:r>
          </a:p>
          <a:p>
            <a:pPr algn="ctr"/>
            <a:r>
              <a:rPr lang="en-US" sz="2000" dirty="0">
                <a:solidFill>
                  <a:schemeClr val="accent6">
                    <a:lumMod val="50000"/>
                  </a:schemeClr>
                </a:solidFill>
                <a:latin typeface="Comic Sans MS"/>
                <a:cs typeface="Comic Sans MS"/>
              </a:rPr>
              <a:t>Salmonella</a:t>
            </a:r>
          </a:p>
          <a:p>
            <a:pPr algn="ctr"/>
            <a:r>
              <a:rPr lang="en-US" sz="2000" dirty="0">
                <a:solidFill>
                  <a:schemeClr val="accent6">
                    <a:lumMod val="50000"/>
                  </a:schemeClr>
                </a:solidFill>
                <a:latin typeface="Comic Sans MS"/>
                <a:cs typeface="Comic Sans MS"/>
              </a:rPr>
              <a:t>Gonorrhea</a:t>
            </a:r>
          </a:p>
          <a:p>
            <a:pPr algn="ctr"/>
            <a:r>
              <a:rPr lang="en-US" sz="2000" dirty="0">
                <a:solidFill>
                  <a:schemeClr val="accent6">
                    <a:lumMod val="50000"/>
                  </a:schemeClr>
                </a:solidFill>
                <a:latin typeface="Comic Sans MS"/>
                <a:cs typeface="Comic Sans MS"/>
              </a:rPr>
              <a:t>Communicable</a:t>
            </a:r>
            <a:endParaRPr lang="en-US" sz="2400" dirty="0">
              <a:solidFill>
                <a:schemeClr val="accent6">
                  <a:lumMod val="50000"/>
                </a:schemeClr>
              </a:solidFill>
              <a:latin typeface="Comic Sans MS"/>
              <a:cs typeface="Comic Sans MS"/>
            </a:endParaRPr>
          </a:p>
          <a:p>
            <a:pPr algn="ctr"/>
            <a:endParaRPr lang="en-US" sz="2400" dirty="0">
              <a:solidFill>
                <a:schemeClr val="accent6">
                  <a:lumMod val="50000"/>
                </a:schemeClr>
              </a:solidFill>
              <a:latin typeface="Comic Sans MS"/>
              <a:cs typeface="Comic Sans MS"/>
            </a:endParaRPr>
          </a:p>
          <a:p>
            <a:pPr algn="ctr"/>
            <a:endParaRPr lang="en-US" sz="2400" dirty="0">
              <a:solidFill>
                <a:schemeClr val="accent6">
                  <a:lumMod val="50000"/>
                </a:schemeClr>
              </a:solidFill>
              <a:latin typeface="Comic Sans MS"/>
              <a:cs typeface="Comic Sans MS"/>
            </a:endParaRPr>
          </a:p>
        </p:txBody>
      </p:sp>
      <p:sp>
        <p:nvSpPr>
          <p:cNvPr id="3" name="Rectangle 2"/>
          <p:cNvSpPr/>
          <p:nvPr/>
        </p:nvSpPr>
        <p:spPr>
          <a:xfrm>
            <a:off x="218803" y="2125333"/>
            <a:ext cx="5620888" cy="4401205"/>
          </a:xfrm>
          <a:prstGeom prst="rect">
            <a:avLst/>
          </a:prstGeom>
        </p:spPr>
        <p:txBody>
          <a:bodyPr wrap="square">
            <a:spAutoFit/>
          </a:bodyPr>
          <a:lstStyle/>
          <a:p>
            <a:pPr marL="514350" indent="-514350">
              <a:buAutoNum type="arabicPeriod"/>
            </a:pPr>
            <a:r>
              <a:rPr lang="en-US" sz="2800" dirty="0">
                <a:solidFill>
                  <a:srgbClr val="FF0000"/>
                </a:solidFill>
                <a:latin typeface="Comic Sans MS"/>
                <a:cs typeface="Comic Sans MS"/>
              </a:rPr>
              <a:t>What are some examples of viral diseases?</a:t>
            </a:r>
          </a:p>
          <a:p>
            <a:pPr marL="514350" indent="-514350">
              <a:buAutoNum type="arabicPeriod"/>
            </a:pPr>
            <a:endParaRPr lang="en-US" sz="2800" dirty="0">
              <a:latin typeface="Comic Sans MS"/>
              <a:cs typeface="Comic Sans MS"/>
            </a:endParaRPr>
          </a:p>
          <a:p>
            <a:pPr marL="514350" indent="-514350">
              <a:buFontTx/>
              <a:buAutoNum type="arabicPeriod"/>
            </a:pPr>
            <a:r>
              <a:rPr lang="en-US" sz="2800" dirty="0">
                <a:solidFill>
                  <a:schemeClr val="accent2">
                    <a:lumMod val="75000"/>
                  </a:schemeClr>
                </a:solidFill>
                <a:latin typeface="Comic Sans MS"/>
                <a:cs typeface="Comic Sans MS"/>
              </a:rPr>
              <a:t>Can you describe the process by which bacteria cause infection in somebody? </a:t>
            </a:r>
          </a:p>
          <a:p>
            <a:pPr marL="514350" indent="-514350">
              <a:buFontTx/>
              <a:buAutoNum type="arabicPeriod"/>
            </a:pPr>
            <a:endParaRPr lang="en-US" sz="2800" dirty="0">
              <a:solidFill>
                <a:schemeClr val="accent2">
                  <a:lumMod val="75000"/>
                </a:schemeClr>
              </a:solidFill>
              <a:latin typeface="Comic Sans MS"/>
              <a:cs typeface="Comic Sans MS"/>
            </a:endParaRPr>
          </a:p>
          <a:p>
            <a:pPr marL="514350" indent="-514350">
              <a:buFontTx/>
              <a:buAutoNum type="arabicPeriod"/>
            </a:pPr>
            <a:r>
              <a:rPr lang="en-US" sz="2800" dirty="0">
                <a:solidFill>
                  <a:srgbClr val="00B050"/>
                </a:solidFill>
                <a:latin typeface="Comic Sans MS"/>
                <a:cs typeface="Comic Sans MS"/>
              </a:rPr>
              <a:t>Why do you think antibiotics are used to treat bacterial infections? </a:t>
            </a:r>
          </a:p>
        </p:txBody>
      </p:sp>
      <p:sp>
        <p:nvSpPr>
          <p:cNvPr id="4" name="TextBox 3"/>
          <p:cNvSpPr txBox="1"/>
          <p:nvPr/>
        </p:nvSpPr>
        <p:spPr>
          <a:xfrm>
            <a:off x="218803" y="1602114"/>
            <a:ext cx="2784170" cy="523220"/>
          </a:xfrm>
          <a:prstGeom prst="rect">
            <a:avLst/>
          </a:prstGeom>
          <a:noFill/>
        </p:spPr>
        <p:txBody>
          <a:bodyPr wrap="square" rtlCol="0">
            <a:spAutoFit/>
          </a:bodyPr>
          <a:lstStyle/>
          <a:p>
            <a:r>
              <a:rPr lang="en-GB" sz="2800" b="1" dirty="0"/>
              <a:t>Do now activity:</a:t>
            </a:r>
          </a:p>
        </p:txBody>
      </p:sp>
      <p:pic>
        <p:nvPicPr>
          <p:cNvPr id="7" name="Picture 6">
            <a:extLst>
              <a:ext uri="{FF2B5EF4-FFF2-40B4-BE49-F238E27FC236}">
                <a16:creationId xmlns:a16="http://schemas.microsoft.com/office/drawing/2014/main" id="{FBF54C24-7574-4218-A494-CC3F93EE0A1C}"/>
              </a:ext>
            </a:extLst>
          </p:cNvPr>
          <p:cNvPicPr>
            <a:picLocks noChangeAspect="1"/>
          </p:cNvPicPr>
          <p:nvPr/>
        </p:nvPicPr>
        <p:blipFill>
          <a:blip r:embed="rId2"/>
          <a:stretch>
            <a:fillRect/>
          </a:stretch>
        </p:blipFill>
        <p:spPr>
          <a:xfrm>
            <a:off x="6066872" y="1651865"/>
            <a:ext cx="2858325" cy="2528011"/>
          </a:xfrm>
          <a:prstGeom prst="rect">
            <a:avLst/>
          </a:prstGeom>
        </p:spPr>
      </p:pic>
    </p:spTree>
    <p:extLst>
      <p:ext uri="{BB962C8B-B14F-4D97-AF65-F5344CB8AC3E}">
        <p14:creationId xmlns:p14="http://schemas.microsoft.com/office/powerpoint/2010/main" val="1020901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2121" y="256452"/>
            <a:ext cx="8692179" cy="5724644"/>
          </a:xfrm>
          <a:prstGeom prst="rect">
            <a:avLst/>
          </a:prstGeom>
          <a:noFill/>
        </p:spPr>
        <p:txBody>
          <a:bodyPr wrap="square" rtlCol="0">
            <a:spAutoFit/>
          </a:bodyPr>
          <a:lstStyle/>
          <a:p>
            <a:r>
              <a:rPr lang="en-GB" sz="2000" b="1" u="sng" dirty="0"/>
              <a:t>Salmonella food poisoning</a:t>
            </a:r>
          </a:p>
          <a:p>
            <a:endParaRPr lang="en-GB" dirty="0"/>
          </a:p>
          <a:p>
            <a:r>
              <a:rPr lang="en-GB" dirty="0"/>
              <a:t>Salmonella is a type of bacteria that lives in the guts of many animals.  This is why the bacteria is often found on raw meat, eggs, poultry and some egg products such as mayonaise. </a:t>
            </a:r>
          </a:p>
          <a:p>
            <a:endParaRPr lang="en-GB" dirty="0"/>
          </a:p>
          <a:p>
            <a:r>
              <a:rPr lang="en-GB" dirty="0"/>
              <a:t>If this bacteria gets into the gut of our bodies it can cause Salmonella food poisoning.  One common cause of this infection is eating undercooked food or by preparing foods in unhygienic conditions.</a:t>
            </a:r>
          </a:p>
          <a:p>
            <a:endParaRPr lang="en-GB" dirty="0"/>
          </a:p>
          <a:p>
            <a:r>
              <a:rPr lang="en-GB" dirty="0"/>
              <a:t>The symptoms develop within 72 hours of eating the infected food. Symptoms include vomiting, diarrhoea and cramps.  The symptoms don’t last long, usually only a few days, so antibiotics are often not administered.  In countries where malnutrition is a problem Salmonella can be a lot more dangerous. It is estimated that 2.2 million people are killed by sickness and diarrhoea each year, including Salmonella poisoning.</a:t>
            </a:r>
          </a:p>
          <a:p>
            <a:endParaRPr lang="en-GB" dirty="0"/>
          </a:p>
          <a:p>
            <a:r>
              <a:rPr lang="en-GB" dirty="0"/>
              <a:t>In the UK, poultry are vaccinated against Salmonella to control the spread of disease. </a:t>
            </a:r>
          </a:p>
          <a:p>
            <a:endParaRPr lang="en-GB" dirty="0"/>
          </a:p>
          <a:p>
            <a:r>
              <a:rPr lang="en-GB" dirty="0"/>
              <a:t>To prevent food poisoning keep raw chicken away from uncooked food, wash hands and surfaces well after handling raw chicken and cook the chicken through thoroughly.</a:t>
            </a:r>
          </a:p>
        </p:txBody>
      </p:sp>
    </p:spTree>
    <p:extLst>
      <p:ext uri="{BB962C8B-B14F-4D97-AF65-F5344CB8AC3E}">
        <p14:creationId xmlns:p14="http://schemas.microsoft.com/office/powerpoint/2010/main" val="250398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86917"/>
            <a:ext cx="9143999" cy="6771084"/>
          </a:xfrm>
          <a:prstGeom prst="rect">
            <a:avLst/>
          </a:prstGeom>
          <a:noFill/>
        </p:spPr>
        <p:txBody>
          <a:bodyPr wrap="square" rtlCol="0">
            <a:spAutoFit/>
          </a:bodyPr>
          <a:lstStyle/>
          <a:p>
            <a:r>
              <a:rPr lang="en-GB" sz="2000" b="1" u="sng" dirty="0"/>
              <a:t>Bacterial diseases in plants</a:t>
            </a:r>
          </a:p>
          <a:p>
            <a:endParaRPr lang="en-GB" dirty="0"/>
          </a:p>
          <a:p>
            <a:r>
              <a:rPr lang="en-GB" dirty="0"/>
              <a:t>There are relatively few bacterial diseases of plants an these diseases are usually found in tropical and sub-tropical regions.</a:t>
            </a:r>
          </a:p>
          <a:p>
            <a:endParaRPr lang="en-GB" dirty="0"/>
          </a:p>
          <a:p>
            <a:r>
              <a:rPr lang="en-GB" i="1" dirty="0" err="1"/>
              <a:t>Agrobacterium</a:t>
            </a:r>
            <a:r>
              <a:rPr lang="en-GB" i="1" dirty="0"/>
              <a:t> </a:t>
            </a:r>
            <a:r>
              <a:rPr lang="en-GB" i="1" dirty="0" err="1"/>
              <a:t>turnefaciens</a:t>
            </a:r>
            <a:r>
              <a:rPr lang="en-GB" i="1" dirty="0"/>
              <a:t> </a:t>
            </a:r>
            <a:r>
              <a:rPr lang="en-GB" dirty="0"/>
              <a:t>is a bacterium that causes crown galls to grow between the root and the shoot of an infected plant.  The bacteria inserts plasmids into the plant cells, this genetically modifies the cells and causes a mass of cells to grow.</a:t>
            </a:r>
          </a:p>
          <a:p>
            <a:endParaRPr lang="en-GB" dirty="0"/>
          </a:p>
          <a:p>
            <a:r>
              <a:rPr lang="en-GB" sz="2000" b="1" u="sng" dirty="0"/>
              <a:t>Gonorrhoea</a:t>
            </a:r>
          </a:p>
          <a:p>
            <a:endParaRPr lang="en-GB" dirty="0"/>
          </a:p>
          <a:p>
            <a:r>
              <a:rPr lang="en-GB" dirty="0"/>
              <a:t>This is a sexually transmitted disease, which can also be known as a sexually transmitted infection.  The bacteria is able to spread from person to person during unprotected sex. </a:t>
            </a:r>
          </a:p>
          <a:p>
            <a:endParaRPr lang="en-GB" dirty="0"/>
          </a:p>
          <a:p>
            <a:r>
              <a:rPr lang="en-GB" dirty="0"/>
              <a:t>The symptoms of gonorrhoea are apparent early on, but if left untreated the symptoms will disappear even though the infection persists within the body.  The early symptoms include a thick yellow or green discharge from the vagina or penis and pain on urination.  However, some men and women do not get any symptoms at all. If left untreated it can cause long-term pelvic pain, infertility and ectopic pregnancies.</a:t>
            </a:r>
          </a:p>
          <a:p>
            <a:endParaRPr lang="en-GB" dirty="0"/>
          </a:p>
          <a:p>
            <a:r>
              <a:rPr lang="en-GB" dirty="0"/>
              <a:t>Gonorrhoea can be treated with antibiotics, originally penicillin cured the infection but recent strains of the bacterium have made it increasingly difficult to treat. All sexual partners must be treated with antibiotics to prevent the spread of the disease within the community.  The spread can also be prevented by using condoms.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pPr marL="0" indent="0">
              <a:buNone/>
            </a:pPr>
            <a:r>
              <a:rPr lang="en-GB" dirty="0">
                <a:solidFill>
                  <a:schemeClr val="dk1"/>
                </a:solidFill>
              </a:rPr>
              <a:t>State three different bacterial infections </a:t>
            </a:r>
          </a:p>
          <a:p>
            <a:pPr marL="0" indent="0">
              <a:buNone/>
            </a:pPr>
            <a:r>
              <a:rPr lang="en-GB" dirty="0">
                <a:solidFill>
                  <a:schemeClr val="dk1"/>
                </a:solidFill>
              </a:rPr>
              <a:t>Describe the symptoms of salmonella and gonorrhoea </a:t>
            </a:r>
            <a:endParaRPr lang="en-GB" dirty="0"/>
          </a:p>
          <a:p>
            <a:pPr marL="0" indent="0">
              <a:buNone/>
            </a:pPr>
            <a:endParaRPr lang="en-GB" dirty="0"/>
          </a:p>
          <a:p>
            <a:pPr marL="0" indent="0">
              <a:buNone/>
            </a:pPr>
            <a:r>
              <a:rPr lang="en-GB" dirty="0"/>
              <a:t>OUTSTANDING PROGRESS:</a:t>
            </a:r>
          </a:p>
          <a:p>
            <a:pPr marL="0" indent="0">
              <a:buNone/>
            </a:pPr>
            <a:r>
              <a:rPr lang="en-GB" dirty="0">
                <a:solidFill>
                  <a:schemeClr val="dk1"/>
                </a:solidFill>
              </a:rPr>
              <a:t>Explain how bacterial infections can be spread from person to person</a:t>
            </a: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1"/>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503" y="245020"/>
            <a:ext cx="8830492" cy="1990723"/>
          </a:xfrm>
        </p:spPr>
        <p:txBody>
          <a:bodyPr>
            <a:normAutofit/>
          </a:bodyPr>
          <a:lstStyle/>
          <a:p>
            <a:pPr marL="0" indent="0" algn="ctr">
              <a:buNone/>
            </a:pPr>
            <a:r>
              <a:rPr lang="en-GB" sz="3200" dirty="0">
                <a:latin typeface="Comic Sans MS" panose="030F0702030302020204" pitchFamily="66" charset="0"/>
              </a:rPr>
              <a:t>Bacterial diseases affect plants and animals.  </a:t>
            </a:r>
          </a:p>
          <a:p>
            <a:pPr marL="0" indent="0" algn="ctr">
              <a:buNone/>
            </a:pPr>
            <a:endParaRPr lang="en-GB" sz="1600" dirty="0">
              <a:latin typeface="Comic Sans MS" panose="030F0702030302020204" pitchFamily="66" charset="0"/>
            </a:endParaRPr>
          </a:p>
          <a:p>
            <a:pPr marL="0" indent="0" algn="ctr">
              <a:buNone/>
            </a:pPr>
            <a:r>
              <a:rPr lang="en-GB" sz="3200" dirty="0">
                <a:latin typeface="Comic Sans MS" panose="030F0702030302020204" pitchFamily="66" charset="0"/>
              </a:rPr>
              <a:t>In the early 20</a:t>
            </a:r>
            <a:r>
              <a:rPr lang="en-GB" sz="3200" baseline="30000" dirty="0">
                <a:latin typeface="Comic Sans MS" panose="030F0702030302020204" pitchFamily="66" charset="0"/>
              </a:rPr>
              <a:t>th</a:t>
            </a:r>
            <a:r>
              <a:rPr lang="en-GB" sz="3200" dirty="0">
                <a:latin typeface="Comic Sans MS" panose="030F0702030302020204" pitchFamily="66" charset="0"/>
              </a:rPr>
              <a:t> century, more than 30% of all deaths were due to infectious disease.</a:t>
            </a:r>
          </a:p>
        </p:txBody>
      </p:sp>
      <p:sp>
        <p:nvSpPr>
          <p:cNvPr id="8" name="TextBox 7"/>
          <p:cNvSpPr txBox="1"/>
          <p:nvPr/>
        </p:nvSpPr>
        <p:spPr>
          <a:xfrm>
            <a:off x="827540" y="2374587"/>
            <a:ext cx="7615646" cy="1200329"/>
          </a:xfrm>
          <a:prstGeom prst="rect">
            <a:avLst/>
          </a:prstGeom>
          <a:solidFill>
            <a:schemeClr val="accent4">
              <a:lumMod val="20000"/>
              <a:lumOff val="80000"/>
            </a:schemeClr>
          </a:solidFill>
        </p:spPr>
        <p:txBody>
          <a:bodyPr wrap="square" rtlCol="0">
            <a:spAutoFit/>
          </a:bodyPr>
          <a:lstStyle/>
          <a:p>
            <a:pPr algn="ctr"/>
            <a:r>
              <a:rPr lang="en-GB" sz="3600" dirty="0">
                <a:solidFill>
                  <a:srgbClr val="7030A0"/>
                </a:solidFill>
                <a:latin typeface="Comic Sans MS" panose="030F0702030302020204" pitchFamily="66" charset="0"/>
              </a:rPr>
              <a:t>This percentage is now far lower, why do you think this is the case?</a:t>
            </a:r>
          </a:p>
        </p:txBody>
      </p:sp>
      <p:pic>
        <p:nvPicPr>
          <p:cNvPr id="7170" name="Picture 2" descr="Bacteria, Bacterium, Microbiology, Biology, Health"/>
          <p:cNvPicPr>
            <a:picLocks noChangeAspect="1" noChangeArrowheads="1"/>
          </p:cNvPicPr>
          <p:nvPr/>
        </p:nvPicPr>
        <p:blipFill>
          <a:blip r:embed="rId2" cstate="print"/>
          <a:srcRect/>
          <a:stretch>
            <a:fillRect/>
          </a:stretch>
        </p:blipFill>
        <p:spPr bwMode="auto">
          <a:xfrm>
            <a:off x="4169201" y="3875601"/>
            <a:ext cx="4657408" cy="2619792"/>
          </a:xfrm>
          <a:prstGeom prst="rect">
            <a:avLst/>
          </a:prstGeom>
          <a:noFill/>
        </p:spPr>
      </p:pic>
      <p:pic>
        <p:nvPicPr>
          <p:cNvPr id="7172" name="Picture 4" descr="Bacteria, Black, Health, Microbiology, Infection, Cell"/>
          <p:cNvPicPr>
            <a:picLocks noChangeAspect="1" noChangeArrowheads="1"/>
          </p:cNvPicPr>
          <p:nvPr/>
        </p:nvPicPr>
        <p:blipFill>
          <a:blip r:embed="rId3" cstate="print"/>
          <a:srcRect l="44483" t="15517" b="6724"/>
          <a:stretch>
            <a:fillRect/>
          </a:stretch>
        </p:blipFill>
        <p:spPr bwMode="auto">
          <a:xfrm>
            <a:off x="651641" y="3983005"/>
            <a:ext cx="2690649" cy="2512387"/>
          </a:xfrm>
          <a:prstGeom prst="rect">
            <a:avLst/>
          </a:prstGeom>
          <a:noFill/>
        </p:spPr>
      </p:pic>
    </p:spTree>
    <p:extLst>
      <p:ext uri="{BB962C8B-B14F-4D97-AF65-F5344CB8AC3E}">
        <p14:creationId xmlns:p14="http://schemas.microsoft.com/office/powerpoint/2010/main" val="1903646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828" y="271145"/>
            <a:ext cx="7886700" cy="4351338"/>
          </a:xfrm>
        </p:spPr>
        <p:txBody>
          <a:bodyPr>
            <a:normAutofit/>
          </a:bodyPr>
          <a:lstStyle/>
          <a:p>
            <a:pPr marL="0" indent="0">
              <a:buNone/>
            </a:pPr>
            <a:r>
              <a:rPr lang="en-GB" sz="3600" dirty="0">
                <a:solidFill>
                  <a:srgbClr val="002060"/>
                </a:solidFill>
                <a:latin typeface="Comic Sans MS" panose="030F0702030302020204" pitchFamily="66" charset="0"/>
              </a:rPr>
              <a:t>Three bacterial diseases:</a:t>
            </a:r>
          </a:p>
          <a:p>
            <a:pPr marL="0" indent="0">
              <a:buNone/>
            </a:pPr>
            <a:endParaRPr lang="en-GB" sz="3600" dirty="0">
              <a:solidFill>
                <a:srgbClr val="002060"/>
              </a:solidFill>
              <a:latin typeface="Comic Sans MS" panose="030F0702030302020204" pitchFamily="66" charset="0"/>
            </a:endParaRPr>
          </a:p>
          <a:p>
            <a:r>
              <a:rPr lang="en-GB" sz="3600" dirty="0">
                <a:solidFill>
                  <a:srgbClr val="002060"/>
                </a:solidFill>
                <a:latin typeface="Comic Sans MS" panose="030F0702030302020204" pitchFamily="66" charset="0"/>
              </a:rPr>
              <a:t> Salmonella food poisoning</a:t>
            </a:r>
          </a:p>
          <a:p>
            <a:r>
              <a:rPr lang="en-GB" sz="3600" dirty="0">
                <a:solidFill>
                  <a:srgbClr val="002060"/>
                </a:solidFill>
                <a:latin typeface="Comic Sans MS" panose="030F0702030302020204" pitchFamily="66" charset="0"/>
              </a:rPr>
              <a:t> Gonorrhoea</a:t>
            </a:r>
          </a:p>
          <a:p>
            <a:r>
              <a:rPr lang="en-GB" sz="3600" dirty="0">
                <a:solidFill>
                  <a:srgbClr val="002060"/>
                </a:solidFill>
                <a:latin typeface="Comic Sans MS" panose="030F0702030302020204" pitchFamily="66" charset="0"/>
              </a:rPr>
              <a:t> Bacterial disease in plants</a:t>
            </a:r>
          </a:p>
        </p:txBody>
      </p:sp>
      <p:sp>
        <p:nvSpPr>
          <p:cNvPr id="4" name="Rounded Rectangle 3"/>
          <p:cNvSpPr/>
          <p:nvPr/>
        </p:nvSpPr>
        <p:spPr>
          <a:xfrm>
            <a:off x="352103" y="3910544"/>
            <a:ext cx="8542069" cy="2547257"/>
          </a:xfrm>
          <a:prstGeom prst="roundRect">
            <a:avLst/>
          </a:prstGeom>
          <a:solidFill>
            <a:srgbClr val="00B0F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40327" y="4122343"/>
            <a:ext cx="8063345" cy="2123658"/>
          </a:xfrm>
          <a:prstGeom prst="rect">
            <a:avLst/>
          </a:prstGeom>
          <a:noFill/>
        </p:spPr>
        <p:txBody>
          <a:bodyPr wrap="square" rtlCol="0">
            <a:spAutoFit/>
          </a:bodyPr>
          <a:lstStyle/>
          <a:p>
            <a:pPr algn="ctr"/>
            <a:r>
              <a:rPr lang="en-GB" sz="4400" dirty="0">
                <a:solidFill>
                  <a:schemeClr val="bg1"/>
                </a:solidFill>
                <a:latin typeface="Comic Sans MS" panose="030F0702030302020204" pitchFamily="66" charset="0"/>
              </a:rPr>
              <a:t>What do you already know about any of these three diseases?</a:t>
            </a:r>
          </a:p>
        </p:txBody>
      </p:sp>
      <p:pic>
        <p:nvPicPr>
          <p:cNvPr id="6146" name="Picture 2" descr="Chicken, Raw, Food, Eat, Frisch, Cook, Garlic, Tomatoes"/>
          <p:cNvPicPr>
            <a:picLocks noChangeAspect="1" noChangeArrowheads="1"/>
          </p:cNvPicPr>
          <p:nvPr/>
        </p:nvPicPr>
        <p:blipFill>
          <a:blip r:embed="rId2" cstate="print"/>
          <a:srcRect/>
          <a:stretch>
            <a:fillRect/>
          </a:stretch>
        </p:blipFill>
        <p:spPr bwMode="auto">
          <a:xfrm>
            <a:off x="6542117" y="195809"/>
            <a:ext cx="2339124" cy="1559417"/>
          </a:xfrm>
          <a:prstGeom prst="rect">
            <a:avLst/>
          </a:prstGeom>
          <a:noFill/>
        </p:spPr>
      </p:pic>
      <p:pic>
        <p:nvPicPr>
          <p:cNvPr id="6148" name="Picture 4" descr="Red Condoms, Contraception, Contraceptives"/>
          <p:cNvPicPr>
            <a:picLocks noChangeAspect="1" noChangeArrowheads="1"/>
          </p:cNvPicPr>
          <p:nvPr/>
        </p:nvPicPr>
        <p:blipFill>
          <a:blip r:embed="rId3" cstate="print"/>
          <a:srcRect/>
          <a:stretch>
            <a:fillRect/>
          </a:stretch>
        </p:blipFill>
        <p:spPr bwMode="auto">
          <a:xfrm>
            <a:off x="7259195" y="2007476"/>
            <a:ext cx="1525372" cy="1096361"/>
          </a:xfrm>
          <a:prstGeom prst="rect">
            <a:avLst/>
          </a:prstGeom>
          <a:noFill/>
        </p:spPr>
      </p:pic>
    </p:spTree>
    <p:extLst>
      <p:ext uri="{BB962C8B-B14F-4D97-AF65-F5344CB8AC3E}">
        <p14:creationId xmlns:p14="http://schemas.microsoft.com/office/powerpoint/2010/main" val="3318703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42860172"/>
              </p:ext>
            </p:extLst>
          </p:nvPr>
        </p:nvGraphicFramePr>
        <p:xfrm>
          <a:off x="156754" y="1176471"/>
          <a:ext cx="8830491" cy="4046130"/>
        </p:xfrm>
        <a:graphic>
          <a:graphicData uri="http://schemas.openxmlformats.org/drawingml/2006/table">
            <a:tbl>
              <a:tblPr firstRow="1" bandRow="1">
                <a:tableStyleId>{5C22544A-7EE6-4342-B048-85BDC9FD1C3A}</a:tableStyleId>
              </a:tblPr>
              <a:tblGrid>
                <a:gridCol w="2534491">
                  <a:extLst>
                    <a:ext uri="{9D8B030D-6E8A-4147-A177-3AD203B41FA5}">
                      <a16:colId xmlns:a16="http://schemas.microsoft.com/office/drawing/2014/main" val="2983948769"/>
                    </a:ext>
                  </a:extLst>
                </a:gridCol>
                <a:gridCol w="1880754">
                  <a:extLst>
                    <a:ext uri="{9D8B030D-6E8A-4147-A177-3AD203B41FA5}">
                      <a16:colId xmlns:a16="http://schemas.microsoft.com/office/drawing/2014/main" val="3085106611"/>
                    </a:ext>
                  </a:extLst>
                </a:gridCol>
                <a:gridCol w="2140727">
                  <a:extLst>
                    <a:ext uri="{9D8B030D-6E8A-4147-A177-3AD203B41FA5}">
                      <a16:colId xmlns:a16="http://schemas.microsoft.com/office/drawing/2014/main" val="3812794353"/>
                    </a:ext>
                  </a:extLst>
                </a:gridCol>
                <a:gridCol w="2274519">
                  <a:extLst>
                    <a:ext uri="{9D8B030D-6E8A-4147-A177-3AD203B41FA5}">
                      <a16:colId xmlns:a16="http://schemas.microsoft.com/office/drawing/2014/main" val="3676055064"/>
                    </a:ext>
                  </a:extLst>
                </a:gridCol>
              </a:tblGrid>
              <a:tr h="14287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a:t>Description of the </a:t>
                      </a:r>
                    </a:p>
                    <a:p>
                      <a:pPr algn="ctr"/>
                      <a:r>
                        <a:rPr lang="en-GB" sz="2400" dirty="0"/>
                        <a:t>bacterial infection</a:t>
                      </a:r>
                    </a:p>
                  </a:txBody>
                  <a:tcPr/>
                </a:tc>
                <a:tc>
                  <a:txBody>
                    <a:bodyPr/>
                    <a:lstStyle/>
                    <a:p>
                      <a:pPr algn="ctr"/>
                      <a:r>
                        <a:rPr lang="en-GB" sz="2400" dirty="0"/>
                        <a:t>How does this bacteria</a:t>
                      </a:r>
                      <a:r>
                        <a:rPr lang="en-GB" sz="2400" baseline="0" dirty="0"/>
                        <a:t> spread?</a:t>
                      </a:r>
                      <a:endParaRPr lang="en-GB" sz="2400" dirty="0"/>
                    </a:p>
                  </a:txBody>
                  <a:tcPr/>
                </a:tc>
                <a:tc>
                  <a:txBody>
                    <a:bodyPr/>
                    <a:lstStyle/>
                    <a:p>
                      <a:pPr algn="ctr"/>
                      <a:r>
                        <a:rPr lang="en-GB" sz="2400" dirty="0"/>
                        <a:t>Symptoms of this infection?</a:t>
                      </a:r>
                    </a:p>
                  </a:txBody>
                  <a:tcPr/>
                </a:tc>
                <a:tc>
                  <a:txBody>
                    <a:bodyPr/>
                    <a:lstStyle/>
                    <a:p>
                      <a:pPr algn="ctr"/>
                      <a:r>
                        <a:rPr lang="en-GB" sz="2400" baseline="0" dirty="0"/>
                        <a:t>Preventing the spread of infection?</a:t>
                      </a:r>
                      <a:endParaRPr lang="en-GB" sz="2400" dirty="0"/>
                    </a:p>
                  </a:txBody>
                  <a:tcPr/>
                </a:tc>
                <a:extLst>
                  <a:ext uri="{0D108BD9-81ED-4DB2-BD59-A6C34878D82A}">
                    <a16:rowId xmlns:a16="http://schemas.microsoft.com/office/drawing/2014/main" val="755404100"/>
                  </a:ext>
                </a:extLst>
              </a:tr>
              <a:tr h="1428705">
                <a:tc>
                  <a:txBody>
                    <a:bodyPr/>
                    <a:lstStyle/>
                    <a:p>
                      <a:r>
                        <a:rPr lang="en-GB" sz="2400" dirty="0"/>
                        <a:t>Salmonella food poisoning</a:t>
                      </a:r>
                    </a:p>
                  </a:txBody>
                  <a:tcPr/>
                </a:tc>
                <a:tc>
                  <a:txBody>
                    <a:bodyPr/>
                    <a:lstStyle/>
                    <a:p>
                      <a:endParaRPr lang="en-GB" sz="2400" dirty="0"/>
                    </a:p>
                  </a:txBody>
                  <a:tcPr/>
                </a:tc>
                <a:tc>
                  <a:txBody>
                    <a:bodyPr/>
                    <a:lstStyle/>
                    <a:p>
                      <a:endParaRPr lang="en-GB" sz="2400"/>
                    </a:p>
                  </a:txBody>
                  <a:tcPr/>
                </a:tc>
                <a:tc>
                  <a:txBody>
                    <a:bodyPr/>
                    <a:lstStyle/>
                    <a:p>
                      <a:endParaRPr lang="en-GB" sz="2400"/>
                    </a:p>
                  </a:txBody>
                  <a:tcPr/>
                </a:tc>
                <a:extLst>
                  <a:ext uri="{0D108BD9-81ED-4DB2-BD59-A6C34878D82A}">
                    <a16:rowId xmlns:a16="http://schemas.microsoft.com/office/drawing/2014/main" val="3449074237"/>
                  </a:ext>
                </a:extLst>
              </a:tr>
              <a:tr h="1092539">
                <a:tc>
                  <a:txBody>
                    <a:bodyPr/>
                    <a:lstStyle/>
                    <a:p>
                      <a:r>
                        <a:rPr lang="en-GB" sz="2400" dirty="0"/>
                        <a:t>Gonorrhoea</a:t>
                      </a:r>
                    </a:p>
                    <a:p>
                      <a:endParaRPr lang="en-GB" sz="2400" dirty="0"/>
                    </a:p>
                    <a:p>
                      <a:endParaRPr lang="en-GB" sz="2400" dirty="0"/>
                    </a:p>
                  </a:txBody>
                  <a:tcPr/>
                </a:tc>
                <a:tc>
                  <a:txBody>
                    <a:bodyPr/>
                    <a:lstStyle/>
                    <a:p>
                      <a:endParaRPr lang="en-GB" sz="2400"/>
                    </a:p>
                  </a:txBody>
                  <a:tcPr/>
                </a:tc>
                <a:tc>
                  <a:txBody>
                    <a:bodyPr/>
                    <a:lstStyle/>
                    <a:p>
                      <a:endParaRPr lang="en-GB" sz="2400" dirty="0"/>
                    </a:p>
                  </a:txBody>
                  <a:tcPr/>
                </a:tc>
                <a:tc>
                  <a:txBody>
                    <a:bodyPr/>
                    <a:lstStyle/>
                    <a:p>
                      <a:endParaRPr lang="en-GB" sz="2400" dirty="0"/>
                    </a:p>
                  </a:txBody>
                  <a:tcPr/>
                </a:tc>
                <a:extLst>
                  <a:ext uri="{0D108BD9-81ED-4DB2-BD59-A6C34878D82A}">
                    <a16:rowId xmlns:a16="http://schemas.microsoft.com/office/drawing/2014/main" val="4007263182"/>
                  </a:ext>
                </a:extLst>
              </a:tr>
            </a:tbl>
          </a:graphicData>
        </a:graphic>
      </p:graphicFrame>
      <p:sp>
        <p:nvSpPr>
          <p:cNvPr id="5" name="TextBox 4"/>
          <p:cNvSpPr txBox="1"/>
          <p:nvPr/>
        </p:nvSpPr>
        <p:spPr>
          <a:xfrm>
            <a:off x="156754" y="222365"/>
            <a:ext cx="8830491" cy="954107"/>
          </a:xfrm>
          <a:prstGeom prst="rect">
            <a:avLst/>
          </a:prstGeom>
          <a:noFill/>
        </p:spPr>
        <p:txBody>
          <a:bodyPr wrap="square" rtlCol="0">
            <a:spAutoFit/>
          </a:bodyPr>
          <a:lstStyle/>
          <a:p>
            <a:r>
              <a:rPr lang="en-GB" sz="2800" dirty="0">
                <a:solidFill>
                  <a:srgbClr val="0070C0"/>
                </a:solidFill>
                <a:latin typeface="Comic Sans MS" panose="030F0702030302020204" pitchFamily="66" charset="0"/>
              </a:rPr>
              <a:t>Task: </a:t>
            </a:r>
            <a:r>
              <a:rPr lang="en-GB" sz="2800" dirty="0">
                <a:solidFill>
                  <a:srgbClr val="002060"/>
                </a:solidFill>
                <a:latin typeface="Comic Sans MS" panose="030F0702030302020204" pitchFamily="66" charset="0"/>
              </a:rPr>
              <a:t>Use the information around the room to copy and complete the table below: </a:t>
            </a:r>
          </a:p>
        </p:txBody>
      </p:sp>
      <p:sp>
        <p:nvSpPr>
          <p:cNvPr id="2" name="Rectangle: Rounded Corners 1">
            <a:extLst>
              <a:ext uri="{FF2B5EF4-FFF2-40B4-BE49-F238E27FC236}">
                <a16:creationId xmlns:a16="http://schemas.microsoft.com/office/drawing/2014/main" id="{1D5FA985-D3D5-453E-B0AF-F5464A406100}"/>
              </a:ext>
            </a:extLst>
          </p:cNvPr>
          <p:cNvSpPr/>
          <p:nvPr/>
        </p:nvSpPr>
        <p:spPr>
          <a:xfrm>
            <a:off x="156754" y="5372100"/>
            <a:ext cx="8830491" cy="1263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b="1" dirty="0"/>
              <a:t>Challenge: </a:t>
            </a:r>
            <a:r>
              <a:rPr lang="en-GB" sz="3200" dirty="0"/>
              <a:t>Do plants get bacterial diseases? If so can you give an example?</a:t>
            </a:r>
          </a:p>
        </p:txBody>
      </p:sp>
    </p:spTree>
    <p:extLst>
      <p:ext uri="{BB962C8B-B14F-4D97-AF65-F5344CB8AC3E}">
        <p14:creationId xmlns:p14="http://schemas.microsoft.com/office/powerpoint/2010/main" val="2927111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49228889"/>
              </p:ext>
            </p:extLst>
          </p:nvPr>
        </p:nvGraphicFramePr>
        <p:xfrm>
          <a:off x="156754" y="619108"/>
          <a:ext cx="8830491" cy="4981592"/>
        </p:xfrm>
        <a:graphic>
          <a:graphicData uri="http://schemas.openxmlformats.org/drawingml/2006/table">
            <a:tbl>
              <a:tblPr firstRow="1" bandRow="1">
                <a:tableStyleId>{5940675A-B579-460E-94D1-54222C63F5DA}</a:tableStyleId>
              </a:tblPr>
              <a:tblGrid>
                <a:gridCol w="2129246">
                  <a:extLst>
                    <a:ext uri="{9D8B030D-6E8A-4147-A177-3AD203B41FA5}">
                      <a16:colId xmlns:a16="http://schemas.microsoft.com/office/drawing/2014/main" val="2983948769"/>
                    </a:ext>
                  </a:extLst>
                </a:gridCol>
                <a:gridCol w="1901536">
                  <a:extLst>
                    <a:ext uri="{9D8B030D-6E8A-4147-A177-3AD203B41FA5}">
                      <a16:colId xmlns:a16="http://schemas.microsoft.com/office/drawing/2014/main" val="3085106611"/>
                    </a:ext>
                  </a:extLst>
                </a:gridCol>
                <a:gridCol w="1922319">
                  <a:extLst>
                    <a:ext uri="{9D8B030D-6E8A-4147-A177-3AD203B41FA5}">
                      <a16:colId xmlns:a16="http://schemas.microsoft.com/office/drawing/2014/main" val="3812794353"/>
                    </a:ext>
                  </a:extLst>
                </a:gridCol>
                <a:gridCol w="2877390">
                  <a:extLst>
                    <a:ext uri="{9D8B030D-6E8A-4147-A177-3AD203B41FA5}">
                      <a16:colId xmlns:a16="http://schemas.microsoft.com/office/drawing/2014/main" val="3676055064"/>
                    </a:ext>
                  </a:extLst>
                </a:gridCol>
              </a:tblGrid>
              <a:tr h="7474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1" dirty="0"/>
                        <a:t>Description of the </a:t>
                      </a:r>
                    </a:p>
                    <a:p>
                      <a:pPr algn="ctr"/>
                      <a:r>
                        <a:rPr lang="en-GB" sz="2000" b="1" dirty="0"/>
                        <a:t>bacterial infection</a:t>
                      </a:r>
                    </a:p>
                  </a:txBody>
                  <a:tcPr/>
                </a:tc>
                <a:tc>
                  <a:txBody>
                    <a:bodyPr/>
                    <a:lstStyle/>
                    <a:p>
                      <a:pPr algn="ctr"/>
                      <a:r>
                        <a:rPr lang="en-GB" sz="1900" b="1" dirty="0">
                          <a:solidFill>
                            <a:schemeClr val="tx1"/>
                          </a:solidFill>
                        </a:rPr>
                        <a:t>How does this bacteria</a:t>
                      </a:r>
                      <a:r>
                        <a:rPr lang="en-GB" sz="1900" b="1" baseline="0" dirty="0">
                          <a:solidFill>
                            <a:schemeClr val="tx1"/>
                          </a:solidFill>
                        </a:rPr>
                        <a:t> spread?</a:t>
                      </a:r>
                      <a:endParaRPr lang="en-GB" sz="1900" b="1" dirty="0">
                        <a:solidFill>
                          <a:schemeClr val="tx1"/>
                        </a:solidFill>
                      </a:endParaRPr>
                    </a:p>
                  </a:txBody>
                  <a:tcPr/>
                </a:tc>
                <a:tc>
                  <a:txBody>
                    <a:bodyPr/>
                    <a:lstStyle/>
                    <a:p>
                      <a:pPr algn="ctr"/>
                      <a:r>
                        <a:rPr lang="en-GB" sz="2000" b="1" dirty="0">
                          <a:solidFill>
                            <a:schemeClr val="tx1"/>
                          </a:solidFill>
                        </a:rPr>
                        <a:t>Symptoms of this infection?</a:t>
                      </a:r>
                    </a:p>
                  </a:txBody>
                  <a:tcPr/>
                </a:tc>
                <a:tc>
                  <a:txBody>
                    <a:bodyPr/>
                    <a:lstStyle/>
                    <a:p>
                      <a:pPr algn="ctr"/>
                      <a:r>
                        <a:rPr lang="en-GB" sz="2000" b="1" baseline="0" dirty="0">
                          <a:solidFill>
                            <a:schemeClr val="tx1"/>
                          </a:solidFill>
                        </a:rPr>
                        <a:t>Preventing the spread of infection?</a:t>
                      </a:r>
                      <a:endParaRPr lang="en-GB" sz="2000" b="1" dirty="0">
                        <a:solidFill>
                          <a:schemeClr val="tx1"/>
                        </a:solidFill>
                      </a:endParaRPr>
                    </a:p>
                  </a:txBody>
                  <a:tcPr/>
                </a:tc>
                <a:extLst>
                  <a:ext uri="{0D108BD9-81ED-4DB2-BD59-A6C34878D82A}">
                    <a16:rowId xmlns:a16="http://schemas.microsoft.com/office/drawing/2014/main" val="755404100"/>
                  </a:ext>
                </a:extLst>
              </a:tr>
              <a:tr h="1961425">
                <a:tc>
                  <a:txBody>
                    <a:bodyPr/>
                    <a:lstStyle/>
                    <a:p>
                      <a:r>
                        <a:rPr lang="en-GB" sz="2000" b="1" dirty="0"/>
                        <a:t>Salmonella food poisoning</a:t>
                      </a:r>
                    </a:p>
                  </a:txBody>
                  <a:tcPr/>
                </a:tc>
                <a:tc>
                  <a:txBody>
                    <a:bodyPr/>
                    <a:lstStyle/>
                    <a:p>
                      <a:r>
                        <a:rPr lang="en-US" sz="2000" dirty="0">
                          <a:solidFill>
                            <a:srgbClr val="FF0000"/>
                          </a:solidFill>
                        </a:rPr>
                        <a:t>-Eating undercooked meat </a:t>
                      </a:r>
                    </a:p>
                    <a:p>
                      <a:r>
                        <a:rPr lang="en-US" sz="2000" dirty="0">
                          <a:solidFill>
                            <a:srgbClr val="FF0000"/>
                          </a:solidFill>
                        </a:rPr>
                        <a:t>-Preparing foods in unhygienic conditions</a:t>
                      </a:r>
                      <a:endParaRPr lang="en-GB" sz="2000" dirty="0">
                        <a:solidFill>
                          <a:srgbClr val="FF0000"/>
                        </a:solidFill>
                      </a:endParaRPr>
                    </a:p>
                  </a:txBody>
                  <a:tcPr/>
                </a:tc>
                <a:tc>
                  <a:txBody>
                    <a:bodyPr/>
                    <a:lstStyle/>
                    <a:p>
                      <a:r>
                        <a:rPr lang="en-GB" sz="2000" dirty="0">
                          <a:solidFill>
                            <a:srgbClr val="FF0000"/>
                          </a:solidFill>
                        </a:rPr>
                        <a:t>-Vomiting</a:t>
                      </a:r>
                    </a:p>
                    <a:p>
                      <a:r>
                        <a:rPr lang="en-GB" sz="2000" dirty="0">
                          <a:solidFill>
                            <a:srgbClr val="FF0000"/>
                          </a:solidFill>
                        </a:rPr>
                        <a:t>-Diarrhoea </a:t>
                      </a:r>
                    </a:p>
                    <a:p>
                      <a:r>
                        <a:rPr lang="en-GB" sz="2000" dirty="0">
                          <a:solidFill>
                            <a:srgbClr val="FF0000"/>
                          </a:solidFill>
                        </a:rPr>
                        <a:t>-Cramps</a:t>
                      </a:r>
                    </a:p>
                  </a:txBody>
                  <a:tcPr/>
                </a:tc>
                <a:tc>
                  <a:txBody>
                    <a:bodyPr/>
                    <a:lstStyle/>
                    <a:p>
                      <a:r>
                        <a:rPr lang="en-US" sz="2000" dirty="0"/>
                        <a:t>-</a:t>
                      </a:r>
                      <a:r>
                        <a:rPr lang="en-US" sz="2000" dirty="0">
                          <a:solidFill>
                            <a:srgbClr val="FF0000"/>
                          </a:solidFill>
                        </a:rPr>
                        <a:t>Keep raw meat away from other food </a:t>
                      </a:r>
                    </a:p>
                    <a:p>
                      <a:r>
                        <a:rPr lang="en-US" sz="2000" dirty="0">
                          <a:solidFill>
                            <a:srgbClr val="FF0000"/>
                          </a:solidFill>
                        </a:rPr>
                        <a:t>-Wash hands and surfaces after handling raw meat</a:t>
                      </a:r>
                    </a:p>
                    <a:p>
                      <a:r>
                        <a:rPr lang="en-US" sz="2000" dirty="0">
                          <a:solidFill>
                            <a:srgbClr val="FF0000"/>
                          </a:solidFill>
                        </a:rPr>
                        <a:t>-Cook the meat through thoroughly</a:t>
                      </a:r>
                      <a:endParaRPr lang="en-GB" sz="2000" dirty="0">
                        <a:solidFill>
                          <a:srgbClr val="FF0000"/>
                        </a:solidFill>
                      </a:endParaRPr>
                    </a:p>
                  </a:txBody>
                  <a:tcPr/>
                </a:tc>
                <a:extLst>
                  <a:ext uri="{0D108BD9-81ED-4DB2-BD59-A6C34878D82A}">
                    <a16:rowId xmlns:a16="http://schemas.microsoft.com/office/drawing/2014/main" val="3449074237"/>
                  </a:ext>
                </a:extLst>
              </a:tr>
              <a:tr h="2272763">
                <a:tc>
                  <a:txBody>
                    <a:bodyPr/>
                    <a:lstStyle/>
                    <a:p>
                      <a:r>
                        <a:rPr lang="en-GB" sz="2000" b="1" dirty="0"/>
                        <a:t>Gonorrhoea</a:t>
                      </a:r>
                    </a:p>
                    <a:p>
                      <a:endParaRPr lang="en-GB" sz="2000" b="1" dirty="0"/>
                    </a:p>
                    <a:p>
                      <a:endParaRPr lang="en-GB" sz="2000" b="1" dirty="0"/>
                    </a:p>
                  </a:txBody>
                  <a:tcPr/>
                </a:tc>
                <a:tc>
                  <a:txBody>
                    <a:bodyPr/>
                    <a:lstStyle/>
                    <a:p>
                      <a:r>
                        <a:rPr lang="en-US" sz="2000" dirty="0">
                          <a:solidFill>
                            <a:srgbClr val="FF0000"/>
                          </a:solidFill>
                        </a:rPr>
                        <a:t>-During unprotected sex</a:t>
                      </a:r>
                      <a:endParaRPr lang="en-GB" sz="2000" dirty="0">
                        <a:solidFill>
                          <a:srgbClr val="FF0000"/>
                        </a:solidFill>
                      </a:endParaRPr>
                    </a:p>
                  </a:txBody>
                  <a:tcPr/>
                </a:tc>
                <a:tc>
                  <a:txBody>
                    <a:bodyPr/>
                    <a:lstStyle/>
                    <a:p>
                      <a:r>
                        <a:rPr lang="en-GB" sz="2000" dirty="0">
                          <a:solidFill>
                            <a:srgbClr val="FF0000"/>
                          </a:solidFill>
                        </a:rPr>
                        <a:t>-Thick yellow or green discharge from the vagina or penis</a:t>
                      </a:r>
                    </a:p>
                    <a:p>
                      <a:r>
                        <a:rPr lang="en-GB" sz="2000" dirty="0">
                          <a:solidFill>
                            <a:srgbClr val="FF0000"/>
                          </a:solidFill>
                        </a:rPr>
                        <a:t>-Pain on urination</a:t>
                      </a:r>
                    </a:p>
                    <a:p>
                      <a:r>
                        <a:rPr lang="en-GB" sz="2000" dirty="0">
                          <a:solidFill>
                            <a:srgbClr val="FF0000"/>
                          </a:solidFill>
                        </a:rPr>
                        <a:t>-Infertility</a:t>
                      </a:r>
                    </a:p>
                  </a:txBody>
                  <a:tcPr/>
                </a:tc>
                <a:tc>
                  <a:txBody>
                    <a:bodyPr/>
                    <a:lstStyle/>
                    <a:p>
                      <a:r>
                        <a:rPr lang="en-GB" sz="2000" dirty="0">
                          <a:solidFill>
                            <a:srgbClr val="FF0000"/>
                          </a:solidFill>
                        </a:rPr>
                        <a:t>-Use condoms during sex</a:t>
                      </a:r>
                    </a:p>
                    <a:p>
                      <a:r>
                        <a:rPr lang="en-GB" sz="2000" dirty="0">
                          <a:solidFill>
                            <a:srgbClr val="FF0000"/>
                          </a:solidFill>
                        </a:rPr>
                        <a:t>-Treat infections with antibiotics (penicillin) BUT resistant strains are now present</a:t>
                      </a:r>
                    </a:p>
                  </a:txBody>
                  <a:tcPr/>
                </a:tc>
                <a:extLst>
                  <a:ext uri="{0D108BD9-81ED-4DB2-BD59-A6C34878D82A}">
                    <a16:rowId xmlns:a16="http://schemas.microsoft.com/office/drawing/2014/main" val="4007263182"/>
                  </a:ext>
                </a:extLst>
              </a:tr>
            </a:tbl>
          </a:graphicData>
        </a:graphic>
      </p:graphicFrame>
      <p:sp>
        <p:nvSpPr>
          <p:cNvPr id="2" name="Rectangle 1">
            <a:extLst>
              <a:ext uri="{FF2B5EF4-FFF2-40B4-BE49-F238E27FC236}">
                <a16:creationId xmlns:a16="http://schemas.microsoft.com/office/drawing/2014/main" id="{43C113E8-8589-455D-BC66-A40C71598565}"/>
              </a:ext>
            </a:extLst>
          </p:cNvPr>
          <p:cNvSpPr/>
          <p:nvPr/>
        </p:nvSpPr>
        <p:spPr>
          <a:xfrm>
            <a:off x="156754" y="95888"/>
            <a:ext cx="3081293" cy="523220"/>
          </a:xfrm>
          <a:prstGeom prst="rect">
            <a:avLst/>
          </a:prstGeom>
        </p:spPr>
        <p:txBody>
          <a:bodyPr wrap="none">
            <a:spAutoFit/>
          </a:bodyPr>
          <a:lstStyle/>
          <a:p>
            <a:r>
              <a:rPr lang="en-GB" sz="2800" dirty="0">
                <a:solidFill>
                  <a:srgbClr val="FF0000"/>
                </a:solidFill>
                <a:latin typeface="Comic Sans MS" pitchFamily="66" charset="0"/>
              </a:rPr>
              <a:t>Self-assessment:</a:t>
            </a:r>
          </a:p>
        </p:txBody>
      </p:sp>
      <p:sp>
        <p:nvSpPr>
          <p:cNvPr id="6" name="Rectangle: Rounded Corners 5">
            <a:extLst>
              <a:ext uri="{FF2B5EF4-FFF2-40B4-BE49-F238E27FC236}">
                <a16:creationId xmlns:a16="http://schemas.microsoft.com/office/drawing/2014/main" id="{4A1A6A77-7146-4FDC-A3CC-BC93FD992104}"/>
              </a:ext>
            </a:extLst>
          </p:cNvPr>
          <p:cNvSpPr/>
          <p:nvPr/>
        </p:nvSpPr>
        <p:spPr>
          <a:xfrm>
            <a:off x="156754" y="5752597"/>
            <a:ext cx="8830491" cy="972590"/>
          </a:xfrm>
          <a:prstGeom prst="roundRect">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r>
              <a:rPr lang="en-GB" sz="2000" b="1" dirty="0">
                <a:solidFill>
                  <a:srgbClr val="FF0000"/>
                </a:solidFill>
              </a:rPr>
              <a:t>Challenge:</a:t>
            </a:r>
            <a:r>
              <a:rPr lang="en-GB" sz="2000" dirty="0">
                <a:solidFill>
                  <a:srgbClr val="FF0000"/>
                </a:solidFill>
              </a:rPr>
              <a:t> Relatively few bacterial diseases of plants, usually found in hot regions.  </a:t>
            </a:r>
            <a:r>
              <a:rPr lang="en-GB" sz="2000" i="1" dirty="0">
                <a:solidFill>
                  <a:srgbClr val="FF0000"/>
                </a:solidFill>
              </a:rPr>
              <a:t>Agrobacterium </a:t>
            </a:r>
            <a:r>
              <a:rPr lang="en-GB" sz="2000" i="1" dirty="0" err="1">
                <a:solidFill>
                  <a:srgbClr val="FF0000"/>
                </a:solidFill>
              </a:rPr>
              <a:t>turnefaciens</a:t>
            </a:r>
            <a:r>
              <a:rPr lang="en-GB" sz="2000" i="1" dirty="0">
                <a:solidFill>
                  <a:srgbClr val="FF0000"/>
                </a:solidFill>
              </a:rPr>
              <a:t> </a:t>
            </a:r>
            <a:r>
              <a:rPr lang="en-GB" sz="2000" dirty="0">
                <a:solidFill>
                  <a:srgbClr val="FF0000"/>
                </a:solidFill>
              </a:rPr>
              <a:t>bacterium causes crown galls to grow between the root and the shoot of an infected plant.</a:t>
            </a:r>
          </a:p>
        </p:txBody>
      </p:sp>
    </p:spTree>
    <p:extLst>
      <p:ext uri="{BB962C8B-B14F-4D97-AF65-F5344CB8AC3E}">
        <p14:creationId xmlns:p14="http://schemas.microsoft.com/office/powerpoint/2010/main" val="2415995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638" y="231958"/>
            <a:ext cx="8541476" cy="4351338"/>
          </a:xfrm>
        </p:spPr>
        <p:txBody>
          <a:bodyPr>
            <a:normAutofit/>
          </a:bodyPr>
          <a:lstStyle/>
          <a:p>
            <a:pPr marL="0" indent="0">
              <a:buNone/>
            </a:pPr>
            <a:r>
              <a:rPr lang="en-GB" sz="4000" dirty="0">
                <a:solidFill>
                  <a:srgbClr val="0070C0"/>
                </a:solidFill>
                <a:latin typeface="Comic Sans MS" panose="030F0702030302020204" pitchFamily="66" charset="0"/>
              </a:rPr>
              <a:t>Quick check: </a:t>
            </a:r>
            <a:r>
              <a:rPr lang="en-GB" sz="4000" dirty="0">
                <a:latin typeface="Comic Sans MS" panose="030F0702030302020204" pitchFamily="66" charset="0"/>
              </a:rPr>
              <a:t>True or False?</a:t>
            </a:r>
          </a:p>
        </p:txBody>
      </p:sp>
      <p:sp>
        <p:nvSpPr>
          <p:cNvPr id="5" name="TextBox 4"/>
          <p:cNvSpPr txBox="1"/>
          <p:nvPr/>
        </p:nvSpPr>
        <p:spPr>
          <a:xfrm>
            <a:off x="210638" y="1254034"/>
            <a:ext cx="8647611" cy="4893647"/>
          </a:xfrm>
          <a:prstGeom prst="rect">
            <a:avLst/>
          </a:prstGeom>
          <a:noFill/>
        </p:spPr>
        <p:txBody>
          <a:bodyPr wrap="square" rtlCol="0">
            <a:spAutoFit/>
          </a:bodyPr>
          <a:lstStyle/>
          <a:p>
            <a:pPr marL="457200" indent="-457200">
              <a:buFont typeface="Arial" panose="020B0604020202020204" pitchFamily="34" charset="0"/>
              <a:buChar char="•"/>
            </a:pPr>
            <a:r>
              <a:rPr lang="en-GB" sz="2400" dirty="0">
                <a:solidFill>
                  <a:srgbClr val="002060"/>
                </a:solidFill>
                <a:latin typeface="Comic Sans MS" panose="030F0702030302020204" pitchFamily="66" charset="0"/>
              </a:rPr>
              <a:t>Salmonella is a bacteria which lives in the guts of many different animals.</a:t>
            </a:r>
          </a:p>
          <a:p>
            <a:pPr marL="457200" indent="-457200">
              <a:buFont typeface="Arial" panose="020B0604020202020204" pitchFamily="34" charset="0"/>
              <a:buChar char="•"/>
            </a:pPr>
            <a:endParaRPr lang="en-GB" sz="2400" dirty="0">
              <a:solidFill>
                <a:srgbClr val="002060"/>
              </a:solidFill>
              <a:latin typeface="Comic Sans MS" panose="030F0702030302020204" pitchFamily="66" charset="0"/>
            </a:endParaRPr>
          </a:p>
          <a:p>
            <a:pPr marL="457200" indent="-457200">
              <a:buFont typeface="Arial" panose="020B0604020202020204" pitchFamily="34" charset="0"/>
              <a:buChar char="•"/>
            </a:pPr>
            <a:r>
              <a:rPr lang="en-GB" sz="2400" dirty="0">
                <a:solidFill>
                  <a:srgbClr val="002060"/>
                </a:solidFill>
                <a:latin typeface="Comic Sans MS" panose="030F0702030302020204" pitchFamily="66" charset="0"/>
              </a:rPr>
              <a:t>Usually a Salmonella infection can last for many days and a course of antibiotics are given</a:t>
            </a:r>
          </a:p>
          <a:p>
            <a:pPr marL="457200" indent="-457200">
              <a:buFont typeface="Arial" panose="020B0604020202020204" pitchFamily="34" charset="0"/>
              <a:buChar char="•"/>
            </a:pPr>
            <a:endParaRPr lang="en-GB" sz="2400" dirty="0">
              <a:solidFill>
                <a:srgbClr val="002060"/>
              </a:solidFill>
              <a:latin typeface="Comic Sans MS" panose="030F0702030302020204" pitchFamily="66" charset="0"/>
            </a:endParaRPr>
          </a:p>
          <a:p>
            <a:pPr marL="457200" indent="-457200">
              <a:buFont typeface="Arial" panose="020B0604020202020204" pitchFamily="34" charset="0"/>
              <a:buChar char="•"/>
            </a:pPr>
            <a:r>
              <a:rPr lang="en-GB" sz="2400" dirty="0">
                <a:solidFill>
                  <a:srgbClr val="002060"/>
                </a:solidFill>
                <a:latin typeface="Comic Sans MS" panose="030F0702030302020204" pitchFamily="66" charset="0"/>
              </a:rPr>
              <a:t>Gonorrhoea is a disease which can spread by people having unprotected sex</a:t>
            </a:r>
          </a:p>
          <a:p>
            <a:pPr marL="457200" indent="-457200">
              <a:buFont typeface="Arial" panose="020B0604020202020204" pitchFamily="34" charset="0"/>
              <a:buChar char="•"/>
            </a:pPr>
            <a:endParaRPr lang="en-GB" sz="2400" dirty="0">
              <a:solidFill>
                <a:srgbClr val="002060"/>
              </a:solidFill>
              <a:latin typeface="Comic Sans MS" panose="030F0702030302020204" pitchFamily="66" charset="0"/>
            </a:endParaRPr>
          </a:p>
          <a:p>
            <a:pPr marL="457200" indent="-457200">
              <a:buFont typeface="Arial" panose="020B0604020202020204" pitchFamily="34" charset="0"/>
              <a:buChar char="•"/>
            </a:pPr>
            <a:r>
              <a:rPr lang="en-GB" sz="2400" dirty="0">
                <a:solidFill>
                  <a:srgbClr val="002060"/>
                </a:solidFill>
                <a:latin typeface="Comic Sans MS" panose="030F0702030302020204" pitchFamily="66" charset="0"/>
              </a:rPr>
              <a:t>Babies born to mothers infected with gonorrhoea may have severe eye infection and potentially become blind.</a:t>
            </a:r>
          </a:p>
          <a:p>
            <a:pPr marL="457200" indent="-457200">
              <a:buFont typeface="Arial" panose="020B0604020202020204" pitchFamily="34" charset="0"/>
              <a:buChar char="•"/>
            </a:pPr>
            <a:endParaRPr lang="en-GB" sz="2400" dirty="0">
              <a:solidFill>
                <a:srgbClr val="002060"/>
              </a:solidFill>
              <a:latin typeface="Comic Sans MS" panose="030F0702030302020204" pitchFamily="66" charset="0"/>
            </a:endParaRPr>
          </a:p>
          <a:p>
            <a:pPr marL="457200" indent="-457200">
              <a:buFont typeface="Arial" panose="020B0604020202020204" pitchFamily="34" charset="0"/>
              <a:buChar char="•"/>
            </a:pPr>
            <a:r>
              <a:rPr lang="en-GB" sz="2400" dirty="0">
                <a:solidFill>
                  <a:srgbClr val="002060"/>
                </a:solidFill>
                <a:latin typeface="Comic Sans MS" panose="030F0702030302020204" pitchFamily="66" charset="0"/>
              </a:rPr>
              <a:t>There are many types of bacterial diseases of plants</a:t>
            </a:r>
          </a:p>
        </p:txBody>
      </p:sp>
      <p:sp>
        <p:nvSpPr>
          <p:cNvPr id="6" name="Rectangle 5"/>
          <p:cNvSpPr/>
          <p:nvPr/>
        </p:nvSpPr>
        <p:spPr>
          <a:xfrm>
            <a:off x="4245429" y="3984170"/>
            <a:ext cx="979714" cy="326571"/>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TRUE</a:t>
            </a:r>
          </a:p>
        </p:txBody>
      </p:sp>
      <p:sp>
        <p:nvSpPr>
          <p:cNvPr id="7" name="Rectangle 6"/>
          <p:cNvSpPr/>
          <p:nvPr/>
        </p:nvSpPr>
        <p:spPr>
          <a:xfrm>
            <a:off x="3501662" y="1798319"/>
            <a:ext cx="979714" cy="326571"/>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TRUE</a:t>
            </a:r>
          </a:p>
        </p:txBody>
      </p:sp>
      <p:sp>
        <p:nvSpPr>
          <p:cNvPr id="8" name="Rectangle 7"/>
          <p:cNvSpPr/>
          <p:nvPr/>
        </p:nvSpPr>
        <p:spPr>
          <a:xfrm>
            <a:off x="7772400" y="5278801"/>
            <a:ext cx="979714" cy="326571"/>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TRUE</a:t>
            </a:r>
          </a:p>
        </p:txBody>
      </p:sp>
      <p:sp>
        <p:nvSpPr>
          <p:cNvPr id="9" name="Rectangle 8"/>
          <p:cNvSpPr/>
          <p:nvPr/>
        </p:nvSpPr>
        <p:spPr>
          <a:xfrm>
            <a:off x="6122126" y="2883944"/>
            <a:ext cx="979714" cy="326571"/>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FALSE</a:t>
            </a:r>
          </a:p>
        </p:txBody>
      </p:sp>
      <p:sp>
        <p:nvSpPr>
          <p:cNvPr id="11" name="Rectangle 10"/>
          <p:cNvSpPr/>
          <p:nvPr/>
        </p:nvSpPr>
        <p:spPr>
          <a:xfrm>
            <a:off x="7101840" y="6147681"/>
            <a:ext cx="979714" cy="326571"/>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FALSE</a:t>
            </a:r>
          </a:p>
        </p:txBody>
      </p:sp>
    </p:spTree>
    <p:extLst>
      <p:ext uri="{BB962C8B-B14F-4D97-AF65-F5344CB8AC3E}">
        <p14:creationId xmlns:p14="http://schemas.microsoft.com/office/powerpoint/2010/main" val="1216377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ppt_x"/>
                                          </p:val>
                                        </p:tav>
                                        <p:tav tm="100000">
                                          <p:val>
                                            <p:strVal val="#ppt_x"/>
                                          </p:val>
                                        </p:tav>
                                      </p:tavLst>
                                    </p:anim>
                                    <p:anim calcmode="lin" valueType="num">
                                      <p:cBhvr additive="base">
                                        <p:cTn id="3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792" y="395836"/>
            <a:ext cx="8528413" cy="760821"/>
          </a:xfrm>
        </p:spPr>
        <p:txBody>
          <a:bodyPr>
            <a:normAutofit/>
          </a:bodyPr>
          <a:lstStyle/>
          <a:p>
            <a:pPr marL="0" indent="0" algn="ctr">
              <a:buNone/>
            </a:pPr>
            <a:r>
              <a:rPr lang="en-GB" sz="4800" dirty="0">
                <a:solidFill>
                  <a:srgbClr val="002060"/>
                </a:solidFill>
                <a:latin typeface="Comic Sans MS" panose="030F0702030302020204" pitchFamily="66" charset="0"/>
              </a:rPr>
              <a:t>Plenary – Exit Card</a:t>
            </a:r>
          </a:p>
        </p:txBody>
      </p:sp>
      <p:sp>
        <p:nvSpPr>
          <p:cNvPr id="4" name="TextBox 3"/>
          <p:cNvSpPr txBox="1"/>
          <p:nvPr/>
        </p:nvSpPr>
        <p:spPr>
          <a:xfrm>
            <a:off x="738867" y="2370017"/>
            <a:ext cx="7666265" cy="2677656"/>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What went well?</a:t>
            </a:r>
          </a:p>
          <a:p>
            <a:pPr algn="ctr"/>
            <a:endParaRPr lang="en-GB" sz="3600" dirty="0">
              <a:solidFill>
                <a:srgbClr val="00B050"/>
              </a:solidFill>
              <a:latin typeface="Comic Sans MS" panose="030F0702030302020204" pitchFamily="66" charset="0"/>
            </a:endParaRPr>
          </a:p>
          <a:p>
            <a:pPr algn="ctr"/>
            <a:r>
              <a:rPr lang="en-GB" sz="6600" dirty="0">
                <a:solidFill>
                  <a:srgbClr val="FF0000"/>
                </a:solidFill>
                <a:latin typeface="Comic Sans MS" panose="030F0702030302020204" pitchFamily="66" charset="0"/>
              </a:rPr>
              <a:t>Even Better If?</a:t>
            </a:r>
          </a:p>
        </p:txBody>
      </p:sp>
    </p:spTree>
    <p:extLst>
      <p:ext uri="{BB962C8B-B14F-4D97-AF65-F5344CB8AC3E}">
        <p14:creationId xmlns:p14="http://schemas.microsoft.com/office/powerpoint/2010/main" val="2654554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056FF-D1F4-4BA0-B1E5-7B1FA4A7189E}"/>
              </a:ext>
            </a:extLst>
          </p:cNvPr>
          <p:cNvSpPr>
            <a:spLocks noGrp="1"/>
          </p:cNvSpPr>
          <p:nvPr>
            <p:ph type="title"/>
          </p:nvPr>
        </p:nvSpPr>
        <p:spPr>
          <a:xfrm>
            <a:off x="628650" y="2027672"/>
            <a:ext cx="7886700" cy="1325563"/>
          </a:xfrm>
        </p:spPr>
        <p:txBody>
          <a:bodyPr>
            <a:normAutofit/>
          </a:bodyPr>
          <a:lstStyle/>
          <a:p>
            <a:pPr algn="ctr"/>
            <a:r>
              <a:rPr lang="en-GB" sz="5400" dirty="0"/>
              <a:t>Resources</a:t>
            </a:r>
          </a:p>
        </p:txBody>
      </p:sp>
    </p:spTree>
    <p:extLst>
      <p:ext uri="{BB962C8B-B14F-4D97-AF65-F5344CB8AC3E}">
        <p14:creationId xmlns:p14="http://schemas.microsoft.com/office/powerpoint/2010/main" val="3698808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77D64A-EA0D-45F4-AE7F-F872F2D74F14}">
  <ds:schemaRefs>
    <ds:schemaRef ds:uri="049f97e1-32ae-4d3d-9c64-63be60dba368"/>
    <ds:schemaRef ds:uri="http://purl.org/dc/terms/"/>
    <ds:schemaRef ds:uri="http://schemas.microsoft.com/office/infopath/2007/PartnerControls"/>
    <ds:schemaRef ds:uri="http://schemas.microsoft.com/office/2006/documentManagement/types"/>
    <ds:schemaRef ds:uri="3eb4558b-8982-4134-8cf8-0edee52307a7"/>
    <ds:schemaRef ds:uri="http://purl.org/dc/elements/1.1/"/>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19D039F-96DB-4CCE-A196-EAC3A7E75B3C}">
  <ds:schemaRefs>
    <ds:schemaRef ds:uri="http://schemas.microsoft.com/sharepoint/v3/contenttype/forms"/>
  </ds:schemaRefs>
</ds:datastoreItem>
</file>

<file path=customXml/itemProps3.xml><?xml version="1.0" encoding="utf-8"?>
<ds:datastoreItem xmlns:ds="http://schemas.openxmlformats.org/officeDocument/2006/customXml" ds:itemID="{909231D9-D280-483A-824E-144999AA16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863</Words>
  <Application>Microsoft Office PowerPoint</Application>
  <PresentationFormat>On-screen Show (4:3)</PresentationFormat>
  <Paragraphs>109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Comic Sans MS</vt:lpstr>
      <vt:lpstr>Office Theme</vt:lpstr>
      <vt:lpstr>Bacterial Infections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Resources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Dawn</cp:lastModifiedBy>
  <cp:revision>5</cp:revision>
  <dcterms:created xsi:type="dcterms:W3CDTF">2020-05-02T11:16:22Z</dcterms:created>
  <dcterms:modified xsi:type="dcterms:W3CDTF">2020-09-24T07:40:58Z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