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85" r:id="rId2"/>
    <p:sldId id="300" r:id="rId3"/>
    <p:sldId id="256" r:id="rId4"/>
    <p:sldId id="301" r:id="rId5"/>
    <p:sldId id="302" r:id="rId6"/>
    <p:sldId id="303" r:id="rId7"/>
    <p:sldId id="304" r:id="rId8"/>
    <p:sldId id="305" r:id="rId9"/>
    <p:sldId id="306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56E0"/>
    <a:srgbClr val="0070C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281" autoAdjust="0"/>
  </p:normalViewPr>
  <p:slideViewPr>
    <p:cSldViewPr>
      <p:cViewPr varScale="1">
        <p:scale>
          <a:sx n="104" d="100"/>
          <a:sy n="104" d="100"/>
        </p:scale>
        <p:origin x="144" y="426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306A6-3454-40FD-A3D8-F039C44CDB3B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010D6-F18C-4CE3-ACF1-ED4CF1B0AD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733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cTwu6TFZ08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ictgames.com/flipCounter/mobile/index.htm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hlinkClick r:id="rId3"/>
              </a:rPr>
              <a:t>https://www.youtube.com/watch?v=kcTwu6TFZ08</a:t>
            </a:r>
            <a:endParaRPr lang="en-GB" dirty="0" smtClean="0">
              <a:hlinkClick r:id="rId4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010D6-F18C-4CE3-ACF1-ED4CF1B0AD8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767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29172"/>
            <a:ext cx="9144000" cy="1102519"/>
          </a:xfrm>
          <a:solidFill>
            <a:schemeClr val="bg1"/>
          </a:solidFill>
        </p:spPr>
        <p:txBody>
          <a:bodyPr>
            <a:noAutofit/>
          </a:bodyPr>
          <a:lstStyle>
            <a:lvl1pPr algn="ctr">
              <a:defRPr sz="8000" b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Candy Square BTN Striped" panose="020B0704010102040306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128646"/>
            <a:ext cx="9144000" cy="9012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192191"/>
            <a:ext cx="9144000" cy="68580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Add specification number here</a:t>
            </a:r>
          </a:p>
        </p:txBody>
      </p:sp>
    </p:spTree>
    <p:extLst>
      <p:ext uri="{BB962C8B-B14F-4D97-AF65-F5344CB8AC3E}">
        <p14:creationId xmlns:p14="http://schemas.microsoft.com/office/powerpoint/2010/main" val="52777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4731990"/>
            <a:ext cx="4499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dirty="0" smtClean="0">
                <a:solidFill>
                  <a:srgbClr val="B556E0"/>
                </a:solidFill>
              </a:rPr>
              <a:t>Good</a:t>
            </a:r>
            <a:r>
              <a:rPr lang="en-GB" sz="1200" dirty="0" smtClean="0">
                <a:solidFill>
                  <a:srgbClr val="B556E0"/>
                </a:solidFill>
              </a:rPr>
              <a:t> – Describe the use of binary in computers</a:t>
            </a:r>
            <a:endParaRPr lang="en-GB" sz="1200" dirty="0">
              <a:solidFill>
                <a:srgbClr val="B556E0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90093"/>
            <a:ext cx="9144000" cy="461665"/>
            <a:chOff x="0" y="4690093"/>
            <a:chExt cx="9144000" cy="461665"/>
          </a:xfrm>
        </p:grpSpPr>
        <p:cxnSp>
          <p:nvCxnSpPr>
            <p:cNvPr id="5" name="Straight Connector 4"/>
            <p:cNvCxnSpPr/>
            <p:nvPr userDrawn="1"/>
          </p:nvCxnSpPr>
          <p:spPr>
            <a:xfrm>
              <a:off x="0" y="4690093"/>
              <a:ext cx="9144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4572000" y="4690093"/>
              <a:ext cx="0" cy="46166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 userDrawn="1"/>
        </p:nvSpPr>
        <p:spPr>
          <a:xfrm>
            <a:off x="4572001" y="4702373"/>
            <a:ext cx="4464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200" b="1" dirty="0" smtClean="0">
                <a:solidFill>
                  <a:srgbClr val="00B050"/>
                </a:solidFill>
              </a:rPr>
              <a:t>Outstanding</a:t>
            </a:r>
            <a:r>
              <a:rPr lang="en-GB" sz="1200" dirty="0" smtClean="0">
                <a:solidFill>
                  <a:srgbClr val="00B050"/>
                </a:solidFill>
              </a:rPr>
              <a:t> – Convert denary whole numbers (0-255) into 8-bit binary numbers and vice versa.</a:t>
            </a:r>
            <a:endParaRPr lang="en-GB" sz="1200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-1"/>
            <a:ext cx="9144000" cy="64007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-19999" y="71113"/>
            <a:ext cx="9144000" cy="484413"/>
          </a:xfrm>
          <a:noFill/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28383" y="187035"/>
            <a:ext cx="1095617" cy="273844"/>
          </a:xfrm>
        </p:spPr>
        <p:txBody>
          <a:bodyPr/>
          <a:lstStyle>
            <a:lvl1pPr>
              <a:defRPr b="1">
                <a:solidFill>
                  <a:srgbClr val="FFFF00"/>
                </a:solidFill>
              </a:defRPr>
            </a:lvl1pPr>
          </a:lstStyle>
          <a:p>
            <a:fld id="{E0CEF087-38EA-436E-A704-8C4195E9F122}" type="datetime1">
              <a:rPr lang="en-GB" smtClean="0"/>
              <a:pPr/>
              <a:t>26/03/2019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383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19BD-7837-4A96-8068-59BD5BFD070A}" type="datetime1">
              <a:rPr lang="en-GB" smtClean="0"/>
              <a:t>26/03/2019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107504" y="771525"/>
            <a:ext cx="4384228" cy="396046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652268" y="771525"/>
            <a:ext cx="4384228" cy="396046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7534"/>
          </a:xfrm>
          <a:solidFill>
            <a:srgbClr val="0070C0"/>
          </a:solidFill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367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753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735547"/>
            <a:ext cx="8640960" cy="3859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28384" y="4803998"/>
            <a:ext cx="10081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095D19BD-7837-4A96-8068-59BD5BFD070A}" type="datetime1">
              <a:rPr lang="en-GB" smtClean="0"/>
              <a:t>26/03/2019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622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ndy Square BTN Striped" panose="020B0704010102040306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tgames.com/flipCounter/mobile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kcTwu6TFZ08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735546"/>
            <a:ext cx="8352928" cy="392443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b="1" u="sng" dirty="0">
                <a:latin typeface="Times New Roman"/>
                <a:ea typeface="Times New Roman"/>
                <a:cs typeface="Times New Roman"/>
                <a:sym typeface="Times New Roman"/>
              </a:rPr>
              <a:t>What do you know? </a:t>
            </a:r>
          </a:p>
          <a:p>
            <a:endParaRPr lang="en-US" sz="12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buNone/>
            </a:pPr>
            <a:r>
              <a:rPr lang="en-US" sz="3600" dirty="0">
                <a:latin typeface="Times New Roman"/>
                <a:ea typeface="Times New Roman"/>
                <a:cs typeface="Times New Roman"/>
                <a:sym typeface="Times New Roman"/>
              </a:rPr>
              <a:t>Which 2 numbers make up binary code? 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36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[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1]</a:t>
            </a:r>
          </a:p>
          <a:p>
            <a:pPr lvl="0">
              <a:spcBef>
                <a:spcPts val="0"/>
              </a:spcBef>
              <a:buNone/>
            </a:pPr>
            <a:r>
              <a:rPr lang="en-US" sz="3600" dirty="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lang="en-US" sz="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None/>
            </a:pP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 is bigger </a:t>
            </a:r>
            <a:r>
              <a:rPr lang="en-US" sz="3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GB or 10,000 KB?	  	</a:t>
            </a:r>
            <a:r>
              <a:rPr lang="en-US" sz="36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</a:t>
            </a: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1]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None/>
            </a:pP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endParaRPr lang="en-US" sz="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do computers use binary?		    </a:t>
            </a:r>
            <a:r>
              <a:rPr lang="en-US" sz="3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en-US" sz="36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[2]</a:t>
            </a:r>
          </a:p>
          <a:p>
            <a:pPr lvl="0">
              <a:spcBef>
                <a:spcPts val="0"/>
              </a:spcBef>
              <a:buNone/>
            </a:pPr>
            <a:endParaRPr lang="en-US" sz="36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3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</a:t>
            </a: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many bits in a </a:t>
            </a:r>
            <a:r>
              <a:rPr lang="en-US" sz="3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byte?</a:t>
            </a: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</a:t>
            </a:r>
            <a:r>
              <a:rPr lang="en-US" sz="3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36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</a:t>
            </a: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1]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None/>
            </a:pP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endParaRPr lang="en-GB" dirty="0"/>
          </a:p>
          <a:p>
            <a:pPr marL="0" indent="0">
              <a:buNone/>
            </a:pPr>
            <a:endParaRPr lang="en-GB" sz="2400" dirty="0"/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EF087-38EA-436E-A704-8C4195E9F122}" type="datetime1">
              <a:rPr lang="en-GB" smtClean="0"/>
              <a:t>26/03/2019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 </a:t>
            </a:r>
            <a:r>
              <a:rPr lang="en-GB" dirty="0" smtClean="0"/>
              <a:t>Now Activity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9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735546"/>
            <a:ext cx="8352928" cy="392443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600" b="1" u="sng" dirty="0">
                <a:latin typeface="Times New Roman"/>
                <a:ea typeface="Times New Roman"/>
                <a:cs typeface="Times New Roman"/>
                <a:sym typeface="Times New Roman"/>
              </a:rPr>
              <a:t>What do you know? </a:t>
            </a:r>
          </a:p>
          <a:p>
            <a:endParaRPr lang="en-US" sz="1200" b="1" u="sng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buNone/>
            </a:pPr>
            <a:r>
              <a:rPr lang="en-US" sz="3600" dirty="0">
                <a:latin typeface="Times New Roman"/>
                <a:ea typeface="Times New Roman"/>
                <a:cs typeface="Times New Roman"/>
                <a:sym typeface="Times New Roman"/>
              </a:rPr>
              <a:t>Which 2 numbers make up binary code? </a:t>
            </a:r>
            <a:r>
              <a:rPr lang="en-US" sz="3600" dirty="0" smtClean="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36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[</a:t>
            </a:r>
            <a:r>
              <a:rPr lang="en-US" sz="3600" b="1" dirty="0">
                <a:latin typeface="Times New Roman"/>
                <a:ea typeface="Times New Roman"/>
                <a:cs typeface="Times New Roman"/>
                <a:sym typeface="Times New Roman"/>
              </a:rPr>
              <a:t>1]</a:t>
            </a:r>
          </a:p>
          <a:p>
            <a:pPr lvl="0">
              <a:spcBef>
                <a:spcPts val="0"/>
              </a:spcBef>
              <a:buNone/>
            </a:pPr>
            <a:r>
              <a:rPr lang="en-US" sz="3600" dirty="0"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and 1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None/>
            </a:pPr>
            <a:endParaRPr lang="en-US" sz="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None/>
            </a:pP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 is bigger </a:t>
            </a:r>
            <a:r>
              <a:rPr lang="en-US" sz="3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GB or 10,000 KB?	  	</a:t>
            </a:r>
            <a:r>
              <a:rPr lang="en-US" sz="36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</a:t>
            </a: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1]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None/>
            </a:pP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1GB</a:t>
            </a:r>
            <a:endParaRPr lang="en-US" sz="36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endParaRPr lang="en-US" sz="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do computers use binary?		    </a:t>
            </a:r>
            <a:r>
              <a:rPr lang="en-US" sz="3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en-US" sz="36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</a:t>
            </a: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2]</a:t>
            </a:r>
          </a:p>
          <a:p>
            <a:pPr marL="895350" lvl="2" indent="0">
              <a:buClr>
                <a:schemeClr val="dk1"/>
              </a:buClr>
              <a:buSzPct val="30555"/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T</a:t>
            </a:r>
            <a:r>
              <a:rPr lang="en-GB" sz="3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</a:t>
            </a:r>
            <a:r>
              <a:rPr lang="en-GB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circuits in a computer's processor are made up of billions of </a:t>
            </a:r>
            <a:r>
              <a:rPr lang="en-GB" sz="3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transistors.</a:t>
            </a:r>
          </a:p>
          <a:p>
            <a:pPr marL="895350" lvl="2" indent="0">
              <a:buClr>
                <a:schemeClr val="dk1"/>
              </a:buClr>
              <a:buSzPct val="30555"/>
              <a:buNone/>
            </a:pPr>
            <a:r>
              <a:rPr lang="en-GB" sz="3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= on / 0 = off</a:t>
            </a:r>
            <a:endParaRPr lang="en-US" sz="8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None/>
            </a:pPr>
            <a:r>
              <a:rPr lang="en-US" sz="3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</a:t>
            </a: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many bits in a </a:t>
            </a:r>
            <a:r>
              <a:rPr lang="en-US" sz="3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byte?</a:t>
            </a: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</a:t>
            </a:r>
            <a:r>
              <a:rPr lang="en-US" sz="36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</a:t>
            </a: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1]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None/>
            </a:pP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400" dirty="0"/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EF087-38EA-436E-A704-8C4195E9F122}" type="datetime1">
              <a:rPr lang="en-GB" smtClean="0"/>
              <a:t>26/03/2019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 </a:t>
            </a:r>
            <a:r>
              <a:rPr lang="en-GB" dirty="0" smtClean="0"/>
              <a:t>Now Activity - Answers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98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3588"/>
            <a:ext cx="9144000" cy="1102519"/>
          </a:xfrm>
        </p:spPr>
        <p:txBody>
          <a:bodyPr/>
          <a:lstStyle/>
          <a:p>
            <a:r>
              <a:rPr lang="en-GB" sz="4400" dirty="0"/>
              <a:t>Unit </a:t>
            </a:r>
            <a:r>
              <a:rPr lang="en-GB" sz="4400" dirty="0" smtClean="0"/>
              <a:t>12</a:t>
            </a:r>
            <a:r>
              <a:rPr lang="en-GB" sz="4400" dirty="0"/>
              <a:t/>
            </a:r>
            <a:br>
              <a:rPr lang="en-GB" sz="4400" dirty="0"/>
            </a:br>
            <a:r>
              <a:rPr lang="en-GB" sz="4400" dirty="0" smtClean="0"/>
              <a:t>Data Representation</a:t>
            </a:r>
            <a:endParaRPr lang="en-GB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99742"/>
            <a:ext cx="9144000" cy="1530170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/>
              <a:t>Lesson 1</a:t>
            </a:r>
          </a:p>
          <a:p>
            <a:pPr algn="l"/>
            <a:r>
              <a:rPr lang="en-GB" b="1" dirty="0">
                <a:solidFill>
                  <a:srgbClr val="B556E0"/>
                </a:solidFill>
              </a:rPr>
              <a:t>Good</a:t>
            </a:r>
            <a:r>
              <a:rPr lang="en-GB" dirty="0">
                <a:solidFill>
                  <a:srgbClr val="B556E0"/>
                </a:solidFill>
              </a:rPr>
              <a:t> – Describe </a:t>
            </a:r>
            <a:r>
              <a:rPr lang="en-GB" dirty="0" smtClean="0">
                <a:solidFill>
                  <a:srgbClr val="B556E0"/>
                </a:solidFill>
              </a:rPr>
              <a:t>the use of binary in computers</a:t>
            </a:r>
            <a:endParaRPr lang="en-GB" dirty="0">
              <a:solidFill>
                <a:srgbClr val="B556E0"/>
              </a:solidFill>
            </a:endParaRPr>
          </a:p>
          <a:p>
            <a:pPr algn="l"/>
            <a:r>
              <a:rPr lang="en-GB" b="1" dirty="0" smtClean="0">
                <a:solidFill>
                  <a:srgbClr val="00B050"/>
                </a:solidFill>
              </a:rPr>
              <a:t>Outstanding</a:t>
            </a:r>
            <a:r>
              <a:rPr lang="en-GB" dirty="0">
                <a:solidFill>
                  <a:srgbClr val="00B050"/>
                </a:solidFill>
              </a:rPr>
              <a:t> – </a:t>
            </a:r>
            <a:r>
              <a:rPr lang="en-GB" dirty="0" smtClean="0">
                <a:solidFill>
                  <a:srgbClr val="00B050"/>
                </a:solidFill>
              </a:rPr>
              <a:t>Convert denary </a:t>
            </a:r>
            <a:r>
              <a:rPr lang="en-GB" dirty="0">
                <a:solidFill>
                  <a:srgbClr val="00B050"/>
                </a:solidFill>
              </a:rPr>
              <a:t>whole numbers (0-255) into 8-bit binary numbers and vice </a:t>
            </a:r>
            <a:r>
              <a:rPr lang="en-GB" dirty="0" smtClean="0">
                <a:solidFill>
                  <a:srgbClr val="00B050"/>
                </a:solidFill>
              </a:rPr>
              <a:t>versa.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4457700"/>
            <a:ext cx="9144000" cy="685800"/>
          </a:xfrm>
        </p:spPr>
        <p:txBody>
          <a:bodyPr>
            <a:normAutofit/>
          </a:bodyPr>
          <a:lstStyle/>
          <a:p>
            <a:pPr algn="l"/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Binary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= a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BASE 2 number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system invented by Gottfried Leibniz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Binary numbers shown on a moni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r="19565"/>
          <a:stretch/>
        </p:blipFill>
        <p:spPr bwMode="auto">
          <a:xfrm>
            <a:off x="7020272" y="86747"/>
            <a:ext cx="2016224" cy="177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55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6600"/>
                </a:solidFill>
                <a:ea typeface="Ubuntu"/>
                <a:cs typeface="Calibri" panose="020F0502020204030204" pitchFamily="34" charset="0"/>
                <a:sym typeface="Ubuntu"/>
              </a:rPr>
              <a:t>Computers </a:t>
            </a:r>
            <a:r>
              <a:rPr lang="en-US" dirty="0">
                <a:solidFill>
                  <a:srgbClr val="000000"/>
                </a:solidFill>
                <a:ea typeface="Ubuntu"/>
                <a:cs typeface="Calibri" panose="020F0502020204030204" pitchFamily="34" charset="0"/>
                <a:sym typeface="Ubuntu"/>
              </a:rPr>
              <a:t>are powered by</a:t>
            </a:r>
            <a:r>
              <a:rPr lang="en-US" dirty="0">
                <a:solidFill>
                  <a:srgbClr val="FF6600"/>
                </a:solidFill>
                <a:ea typeface="Ubuntu"/>
                <a:cs typeface="Calibri" panose="020F0502020204030204" pitchFamily="34" charset="0"/>
                <a:sym typeface="Ubuntu"/>
              </a:rPr>
              <a:t> </a:t>
            </a:r>
            <a:r>
              <a:rPr lang="en-US" dirty="0" smtClean="0">
                <a:solidFill>
                  <a:srgbClr val="FF6600"/>
                </a:solidFill>
                <a:ea typeface="Ubuntu"/>
                <a:cs typeface="Calibri" panose="020F0502020204030204" pitchFamily="34" charset="0"/>
                <a:sym typeface="Ubuntu"/>
              </a:rPr>
              <a:t>electricity</a:t>
            </a:r>
          </a:p>
          <a:p>
            <a:pPr marL="0" indent="0" algn="ctr">
              <a:buNone/>
            </a:pPr>
            <a:endParaRPr lang="en-US" dirty="0">
              <a:solidFill>
                <a:srgbClr val="FF6600"/>
              </a:solidFill>
              <a:ea typeface="Ubuntu"/>
              <a:cs typeface="Calibri" panose="020F0502020204030204" pitchFamily="34" charset="0"/>
              <a:sym typeface="Ubuntu"/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FF6600"/>
              </a:solidFill>
              <a:ea typeface="Ubuntu"/>
              <a:cs typeface="Calibri" panose="020F0502020204030204" pitchFamily="34" charset="0"/>
              <a:sym typeface="Ubuntu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6600"/>
                </a:solidFill>
                <a:ea typeface="Ubuntu"/>
                <a:cs typeface="Calibri" panose="020F0502020204030204" pitchFamily="34" charset="0"/>
                <a:sym typeface="Ubuntu"/>
              </a:rPr>
              <a:t>electricity </a:t>
            </a:r>
            <a:r>
              <a:rPr lang="en-US" dirty="0">
                <a:ea typeface="Ubuntu"/>
                <a:cs typeface="Calibri" panose="020F0502020204030204" pitchFamily="34" charset="0"/>
                <a:sym typeface="Ubuntu"/>
              </a:rPr>
              <a:t>can be in two </a:t>
            </a:r>
            <a:r>
              <a:rPr lang="en-US" dirty="0">
                <a:solidFill>
                  <a:srgbClr val="FF6600"/>
                </a:solidFill>
                <a:ea typeface="Ubuntu"/>
                <a:cs typeface="Calibri" panose="020F0502020204030204" pitchFamily="34" charset="0"/>
                <a:sym typeface="Ubuntu"/>
              </a:rPr>
              <a:t>states</a:t>
            </a:r>
          </a:p>
          <a:p>
            <a:pPr marL="0" indent="0" algn="ctr">
              <a:buNone/>
            </a:pPr>
            <a:endParaRPr lang="en-US" dirty="0">
              <a:solidFill>
                <a:srgbClr val="FF6600"/>
              </a:solidFill>
              <a:ea typeface="Ubuntu"/>
              <a:cs typeface="Calibri" panose="020F0502020204030204" pitchFamily="34" charset="0"/>
              <a:sym typeface="Ubuntu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ON     </a:t>
            </a:r>
            <a:r>
              <a:rPr lang="en-US" dirty="0" smtClean="0">
                <a:latin typeface="Ubuntu"/>
                <a:ea typeface="Ubuntu"/>
                <a:cs typeface="Ubuntu"/>
                <a:sym typeface="Ubuntu"/>
              </a:rPr>
              <a:t>Or</a:t>
            </a:r>
            <a:r>
              <a:rPr lang="en-US" dirty="0"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dirty="0" smtClean="0">
                <a:latin typeface="Ubuntu"/>
                <a:ea typeface="Ubuntu"/>
                <a:cs typeface="Ubuntu"/>
                <a:sym typeface="Ubuntu"/>
              </a:rPr>
              <a:t>    </a:t>
            </a:r>
            <a:r>
              <a:rPr lang="en-US" b="1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OFF</a:t>
            </a:r>
            <a:endParaRPr lang="en-US" b="1" dirty="0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do computers use Binary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EF087-38EA-436E-A704-8C4195E9F122}" type="datetime1">
              <a:rPr lang="en-GB" smtClean="0"/>
              <a:pPr/>
              <a:t>26/03/2019</a:t>
            </a:fld>
            <a:endParaRPr lang="en-GB" dirty="0"/>
          </a:p>
        </p:txBody>
      </p:sp>
      <p:pic>
        <p:nvPicPr>
          <p:cNvPr id="5" name="Shape 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30355" y="1203598"/>
            <a:ext cx="1243291" cy="886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342015">
            <a:off x="3346330" y="1614074"/>
            <a:ext cx="541353" cy="61765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40"/>
          <p:cNvSpPr txBox="1"/>
          <p:nvPr/>
        </p:nvSpPr>
        <p:spPr>
          <a:xfrm>
            <a:off x="1541773" y="4623197"/>
            <a:ext cx="6984899" cy="588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endParaRPr lang="en-US" sz="3000" b="0" i="0" u="none" strike="noStrike" cap="none" baseline="0" dirty="0">
              <a:solidFill>
                <a:srgbClr val="FF66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9" name="Shape 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412811">
            <a:off x="3282048" y="3482932"/>
            <a:ext cx="911522" cy="96499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42"/>
          <p:cNvSpPr txBox="1"/>
          <p:nvPr/>
        </p:nvSpPr>
        <p:spPr>
          <a:xfrm>
            <a:off x="5715698" y="5559072"/>
            <a:ext cx="1225499" cy="628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endParaRPr lang="en-US" sz="3200" b="1" i="0" u="none" strike="noStrike" cap="none" baseline="0" dirty="0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" name="Shape 43"/>
          <p:cNvSpPr txBox="1"/>
          <p:nvPr/>
        </p:nvSpPr>
        <p:spPr>
          <a:xfrm>
            <a:off x="3340909" y="5559072"/>
            <a:ext cx="793800" cy="628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lang="en-US" sz="3200" b="1" i="0" u="none" strike="noStrike" cap="none" baseline="0" dirty="0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Shape 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53383" y="3682703"/>
            <a:ext cx="767006" cy="76700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45"/>
          <p:cNvSpPr txBox="1"/>
          <p:nvPr/>
        </p:nvSpPr>
        <p:spPr>
          <a:xfrm>
            <a:off x="4710735" y="6044272"/>
            <a:ext cx="642600" cy="588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endParaRPr lang="en-US" sz="3000" dirty="0">
              <a:latin typeface="Ubuntu"/>
              <a:ea typeface="Ubuntu"/>
              <a:cs typeface="Ubuntu"/>
              <a:sym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358370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735547"/>
            <a:ext cx="8640960" cy="1625957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Ubuntu"/>
                <a:ea typeface="Ubuntu"/>
                <a:cs typeface="Ubuntu"/>
                <a:sym typeface="Ubuntu"/>
              </a:rPr>
              <a:t>By repeatedly turning the electricity on and off computers create long sequence of ON and OFF </a:t>
            </a:r>
            <a:r>
              <a:rPr lang="en-US" sz="1800" dirty="0" smtClean="0">
                <a:latin typeface="Ubuntu"/>
                <a:ea typeface="Ubuntu"/>
                <a:cs typeface="Ubuntu"/>
                <a:sym typeface="Ubuntu"/>
              </a:rPr>
              <a:t>events.</a:t>
            </a:r>
          </a:p>
          <a:p>
            <a:pPr marL="0" indent="0">
              <a:buNone/>
            </a:pPr>
            <a:r>
              <a:rPr lang="en-GB" sz="1800" dirty="0" smtClean="0">
                <a:latin typeface="Ubuntu"/>
                <a:ea typeface="Ubuntu"/>
                <a:cs typeface="Ubuntu"/>
                <a:sym typeface="Ubuntu"/>
              </a:rPr>
              <a:t>We </a:t>
            </a:r>
            <a:r>
              <a:rPr lang="en-GB" sz="1800" dirty="0">
                <a:latin typeface="Ubuntu"/>
                <a:ea typeface="Ubuntu"/>
                <a:cs typeface="Ubuntu"/>
                <a:sym typeface="Ubuntu"/>
              </a:rPr>
              <a:t>represent </a:t>
            </a:r>
            <a:r>
              <a:rPr lang="en-GB" sz="1800" b="1" dirty="0">
                <a:solidFill>
                  <a:srgbClr val="008000"/>
                </a:solidFill>
                <a:latin typeface="Ubuntu"/>
                <a:ea typeface="Ubuntu"/>
                <a:cs typeface="Ubuntu"/>
                <a:sym typeface="Ubuntu"/>
              </a:rPr>
              <a:t>ON</a:t>
            </a:r>
            <a:r>
              <a:rPr lang="en-GB" sz="1800" dirty="0">
                <a:latin typeface="Ubuntu"/>
                <a:ea typeface="Ubuntu"/>
                <a:cs typeface="Ubuntu"/>
                <a:sym typeface="Ubuntu"/>
              </a:rPr>
              <a:t> as </a:t>
            </a:r>
            <a:r>
              <a:rPr lang="en-GB" sz="1800" b="1" dirty="0">
                <a:solidFill>
                  <a:srgbClr val="008000"/>
                </a:solidFill>
                <a:latin typeface="Ubuntu"/>
                <a:ea typeface="Ubuntu"/>
                <a:cs typeface="Ubuntu"/>
                <a:sym typeface="Ubuntu"/>
              </a:rPr>
              <a:t>1</a:t>
            </a:r>
            <a:r>
              <a:rPr lang="en-GB" sz="1800" dirty="0">
                <a:latin typeface="Ubuntu"/>
                <a:ea typeface="Ubuntu"/>
                <a:cs typeface="Ubuntu"/>
                <a:sym typeface="Ubuntu"/>
              </a:rPr>
              <a:t> and </a:t>
            </a:r>
            <a:r>
              <a:rPr lang="en-GB" sz="1800" b="1" dirty="0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OFF</a:t>
            </a:r>
            <a:r>
              <a:rPr lang="en-GB" sz="1800" dirty="0">
                <a:latin typeface="Ubuntu"/>
                <a:ea typeface="Ubuntu"/>
                <a:cs typeface="Ubuntu"/>
                <a:sym typeface="Ubuntu"/>
              </a:rPr>
              <a:t> as </a:t>
            </a:r>
            <a:r>
              <a:rPr lang="en-GB" sz="1800" b="1" dirty="0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0</a:t>
            </a:r>
            <a:r>
              <a:rPr lang="en-GB" sz="1800" dirty="0">
                <a:latin typeface="Ubuntu"/>
                <a:ea typeface="Ubuntu"/>
                <a:cs typeface="Ubuntu"/>
                <a:sym typeface="Ubuntu"/>
              </a:rPr>
              <a:t>. </a:t>
            </a:r>
            <a:endParaRPr lang="en-GB" sz="1800" dirty="0" smtClean="0">
              <a:latin typeface="Ubuntu"/>
              <a:ea typeface="Ubuntu"/>
              <a:cs typeface="Ubuntu"/>
              <a:sym typeface="Ubuntu"/>
            </a:endParaRPr>
          </a:p>
          <a:p>
            <a:pPr marL="0" indent="0">
              <a:buNone/>
            </a:pPr>
            <a:r>
              <a:rPr lang="en-GB" sz="1800" dirty="0" smtClean="0">
                <a:latin typeface="Ubuntu"/>
                <a:ea typeface="Ubuntu"/>
                <a:cs typeface="Ubuntu"/>
                <a:sym typeface="Ubuntu"/>
              </a:rPr>
              <a:t>These </a:t>
            </a:r>
            <a:r>
              <a:rPr lang="en-GB" sz="1800" dirty="0">
                <a:latin typeface="Ubuntu"/>
                <a:ea typeface="Ubuntu"/>
                <a:cs typeface="Ubuntu"/>
                <a:sym typeface="Ubuntu"/>
              </a:rPr>
              <a:t>sequences of 1’s and 0’s (ON and OFF events) are called binary code.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computers use Binary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EF087-38EA-436E-A704-8C4195E9F122}" type="datetime1">
              <a:rPr lang="en-GB" smtClean="0"/>
              <a:pPr/>
              <a:t>26/03/2019</a:t>
            </a:fld>
            <a:endParaRPr lang="en-GB" dirty="0"/>
          </a:p>
        </p:txBody>
      </p:sp>
      <p:pic>
        <p:nvPicPr>
          <p:cNvPr id="5" name="Shape 6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412811">
            <a:off x="2209526" y="2569634"/>
            <a:ext cx="911522" cy="964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6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412811">
            <a:off x="3934720" y="2569634"/>
            <a:ext cx="911522" cy="964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6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412811">
            <a:off x="4871394" y="2569634"/>
            <a:ext cx="911522" cy="96499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72"/>
          <p:cNvSpPr txBox="1"/>
          <p:nvPr/>
        </p:nvSpPr>
        <p:spPr>
          <a:xfrm>
            <a:off x="5047863" y="2086813"/>
            <a:ext cx="577849" cy="4189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b="1" i="0" u="none" strike="noStrike" cap="none" baseline="0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</a:p>
        </p:txBody>
      </p:sp>
      <p:sp>
        <p:nvSpPr>
          <p:cNvPr id="12" name="Shape 74"/>
          <p:cNvSpPr txBox="1"/>
          <p:nvPr/>
        </p:nvSpPr>
        <p:spPr>
          <a:xfrm>
            <a:off x="5885003" y="2096876"/>
            <a:ext cx="650353" cy="4189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r>
              <a:rPr lang="en-US" b="1" i="0" u="none" strike="noStrike" cap="none" baseline="0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OFF</a:t>
            </a:r>
          </a:p>
        </p:txBody>
      </p:sp>
      <p:sp>
        <p:nvSpPr>
          <p:cNvPr id="18" name="Shape 80"/>
          <p:cNvSpPr/>
          <p:nvPr/>
        </p:nvSpPr>
        <p:spPr>
          <a:xfrm>
            <a:off x="2339752" y="3669733"/>
            <a:ext cx="4223390" cy="719235"/>
          </a:xfrm>
          <a:prstGeom prst="rect">
            <a:avLst/>
          </a:prstGeom>
          <a:noFill/>
          <a:ln w="57150" cap="rnd">
            <a:solidFill>
              <a:srgbClr val="00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  <a:latin typeface="Tahoma"/>
                <a:ea typeface="Tahoma"/>
                <a:cs typeface="Tahoma"/>
                <a:sym typeface="Tahoma"/>
              </a:rPr>
              <a:t>1     0      1      1     0 </a:t>
            </a:r>
            <a:r>
              <a:rPr lang="en-US" sz="3200" dirty="0" smtClean="0">
                <a:sym typeface="Tahoma"/>
              </a:rPr>
              <a:t>   </a:t>
            </a:r>
            <a:endParaRPr lang="en-US" sz="3200" b="1" dirty="0">
              <a:solidFill>
                <a:srgbClr val="008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Shape 81"/>
          <p:cNvSpPr txBox="1"/>
          <p:nvPr/>
        </p:nvSpPr>
        <p:spPr>
          <a:xfrm>
            <a:off x="6973106" y="3259463"/>
            <a:ext cx="1976172" cy="4767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ct val="25000"/>
              <a:buFont typeface="Comic Sans MS"/>
              <a:buNone/>
            </a:pPr>
            <a:r>
              <a:rPr lang="en-US" sz="2400" b="0" i="0" u="none" strike="noStrike" cap="none" baseline="0" dirty="0">
                <a:solidFill>
                  <a:srgbClr val="00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Binary Code</a:t>
            </a:r>
          </a:p>
        </p:txBody>
      </p:sp>
      <p:cxnSp>
        <p:nvCxnSpPr>
          <p:cNvPr id="20" name="Shape 82"/>
          <p:cNvCxnSpPr/>
          <p:nvPr/>
        </p:nvCxnSpPr>
        <p:spPr>
          <a:xfrm flipH="1">
            <a:off x="6563142" y="3676529"/>
            <a:ext cx="504056" cy="119357"/>
          </a:xfrm>
          <a:prstGeom prst="straightConnector1">
            <a:avLst/>
          </a:prstGeom>
          <a:noFill/>
          <a:ln w="50800" cap="rnd">
            <a:solidFill>
              <a:srgbClr val="0066FF"/>
            </a:solidFill>
            <a:prstDash val="solid"/>
            <a:miter/>
            <a:headEnd type="none" w="med" len="med"/>
            <a:tailEnd type="triangle" w="med" len="med"/>
          </a:ln>
        </p:spPr>
      </p:cxnSp>
      <p:pic>
        <p:nvPicPr>
          <p:cNvPr id="21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4914" y="2740848"/>
            <a:ext cx="767006" cy="767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6136" y="2758447"/>
            <a:ext cx="767006" cy="76700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72"/>
          <p:cNvSpPr txBox="1"/>
          <p:nvPr/>
        </p:nvSpPr>
        <p:spPr>
          <a:xfrm>
            <a:off x="4091924" y="2086813"/>
            <a:ext cx="577849" cy="4189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b="1" i="0" u="none" strike="noStrike" cap="none" baseline="0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</a:p>
        </p:txBody>
      </p:sp>
      <p:sp>
        <p:nvSpPr>
          <p:cNvPr id="26" name="Shape 72"/>
          <p:cNvSpPr txBox="1"/>
          <p:nvPr/>
        </p:nvSpPr>
        <p:spPr>
          <a:xfrm>
            <a:off x="2364483" y="2086812"/>
            <a:ext cx="577849" cy="4189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b="1" i="0" u="none" strike="noStrike" cap="none" baseline="0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</a:p>
        </p:txBody>
      </p:sp>
      <p:sp>
        <p:nvSpPr>
          <p:cNvPr id="27" name="Shape 74"/>
          <p:cNvSpPr txBox="1"/>
          <p:nvPr/>
        </p:nvSpPr>
        <p:spPr>
          <a:xfrm>
            <a:off x="3181179" y="2104412"/>
            <a:ext cx="650353" cy="4189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r>
              <a:rPr lang="en-US" b="1" i="0" u="none" strike="noStrike" cap="none" baseline="0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OFF</a:t>
            </a:r>
          </a:p>
        </p:txBody>
      </p:sp>
    </p:spTree>
    <p:extLst>
      <p:ext uri="{BB962C8B-B14F-4D97-AF65-F5344CB8AC3E}">
        <p14:creationId xmlns:p14="http://schemas.microsoft.com/office/powerpoint/2010/main" val="196228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dirty="0">
                <a:solidFill>
                  <a:srgbClr val="000000"/>
                </a:solidFill>
                <a:latin typeface="+mj-lt"/>
                <a:ea typeface="Ubuntu"/>
                <a:cs typeface="Ubuntu"/>
                <a:sym typeface="Ubuntu"/>
              </a:rPr>
              <a:t>Computers can use these binary codes to </a:t>
            </a:r>
          </a:p>
          <a:p>
            <a:pPr marL="0" lvl="0" indent="0" algn="ctr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SzPct val="25000"/>
              <a:buNone/>
            </a:pPr>
            <a:r>
              <a:rPr lang="en-US" dirty="0">
                <a:solidFill>
                  <a:srgbClr val="FF6600"/>
                </a:solidFill>
                <a:latin typeface="+mj-lt"/>
                <a:ea typeface="Ubuntu"/>
                <a:cs typeface="Ubuntu"/>
                <a:sym typeface="Ubuntu"/>
              </a:rPr>
              <a:t>represent anything</a:t>
            </a:r>
            <a:r>
              <a:rPr lang="en-US" dirty="0">
                <a:solidFill>
                  <a:srgbClr val="000000"/>
                </a:solidFill>
                <a:latin typeface="+mj-lt"/>
                <a:ea typeface="Ubuntu"/>
                <a:cs typeface="Ubuntu"/>
                <a:sym typeface="Ubuntu"/>
              </a:rPr>
              <a:t>!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computers use Binary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EF087-38EA-436E-A704-8C4195E9F122}" type="datetime1">
              <a:rPr lang="en-GB" smtClean="0"/>
              <a:pPr/>
              <a:t>26/03/2019</a:t>
            </a:fld>
            <a:endParaRPr lang="en-GB" dirty="0"/>
          </a:p>
        </p:txBody>
      </p:sp>
      <p:sp>
        <p:nvSpPr>
          <p:cNvPr id="5" name="Shape 91"/>
          <p:cNvSpPr txBox="1"/>
          <p:nvPr/>
        </p:nvSpPr>
        <p:spPr>
          <a:xfrm>
            <a:off x="166589" y="1680584"/>
            <a:ext cx="1813122" cy="628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r>
              <a:rPr lang="en-US" sz="2400" b="1" i="0" u="none" strike="noStrike" cap="none" baseline="0" dirty="0" smtClea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01000000</a:t>
            </a:r>
            <a:endParaRPr lang="en-US" sz="2400" b="1" i="0" u="none" strike="noStrike" cap="none" baseline="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" name="Shape 92"/>
          <p:cNvSpPr txBox="1"/>
          <p:nvPr/>
        </p:nvSpPr>
        <p:spPr>
          <a:xfrm>
            <a:off x="1979712" y="1609144"/>
            <a:ext cx="1427238" cy="70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en-US" sz="3200" b="0" i="0" u="none" strike="noStrike" cap="none" baseline="0" dirty="0">
                <a:solidFill>
                  <a:srgbClr val="00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= “A”</a:t>
            </a:r>
          </a:p>
        </p:txBody>
      </p:sp>
      <p:sp>
        <p:nvSpPr>
          <p:cNvPr id="7" name="Shape 93"/>
          <p:cNvSpPr txBox="1"/>
          <p:nvPr/>
        </p:nvSpPr>
        <p:spPr>
          <a:xfrm>
            <a:off x="5304081" y="1677794"/>
            <a:ext cx="1813122" cy="628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r>
              <a:rPr lang="en-US" sz="2400" b="1" i="0" u="none" strike="noStrike" cap="none" baseline="0" dirty="0" smtClea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01000000</a:t>
            </a:r>
            <a:endParaRPr lang="en-US" sz="2400" b="1" i="0" u="none" strike="noStrike" cap="none" baseline="0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" name="Shape 94"/>
          <p:cNvSpPr txBox="1"/>
          <p:nvPr/>
        </p:nvSpPr>
        <p:spPr>
          <a:xfrm>
            <a:off x="7117204" y="1677794"/>
            <a:ext cx="1427238" cy="70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en-US" sz="3200" b="0" i="0" u="none" strike="noStrike" cap="none" baseline="0">
                <a:solidFill>
                  <a:srgbClr val="00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= </a:t>
            </a:r>
            <a:r>
              <a:rPr lang="en-US" sz="3200" b="0" i="0" u="none" strike="noStrike" cap="none" baseline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Red</a:t>
            </a:r>
          </a:p>
        </p:txBody>
      </p:sp>
      <p:sp>
        <p:nvSpPr>
          <p:cNvPr id="9" name="Shape 95"/>
          <p:cNvSpPr txBox="1"/>
          <p:nvPr/>
        </p:nvSpPr>
        <p:spPr>
          <a:xfrm>
            <a:off x="2022991" y="2387845"/>
            <a:ext cx="2385300" cy="238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ahoma"/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0</a:t>
            </a:r>
            <a:r>
              <a:rPr lang="en-US" sz="2400" b="1" i="0" u="none" strike="noStrike" cap="none" baseline="0" dirty="0" smtClea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10000010101011010101101010101001000001010010111101010</a:t>
            </a:r>
            <a:r>
              <a:rPr lang="en-US" sz="2400" b="1" i="0" u="none" strike="noStrike" cap="none" baseline="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….</a:t>
            </a:r>
          </a:p>
        </p:txBody>
      </p:sp>
      <p:sp>
        <p:nvSpPr>
          <p:cNvPr id="10" name="Shape 96"/>
          <p:cNvSpPr txBox="1"/>
          <p:nvPr/>
        </p:nvSpPr>
        <p:spPr>
          <a:xfrm>
            <a:off x="4301826" y="3064642"/>
            <a:ext cx="1002255" cy="70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omic Sans MS"/>
              <a:buNone/>
            </a:pPr>
            <a:r>
              <a:rPr lang="en-US" sz="3200" b="0" i="0" u="none" strike="noStrike" cap="none" baseline="0" dirty="0">
                <a:solidFill>
                  <a:srgbClr val="0066FF"/>
                </a:solidFill>
                <a:latin typeface="Comic Sans MS"/>
                <a:ea typeface="Comic Sans MS"/>
                <a:cs typeface="Comic Sans MS"/>
                <a:sym typeface="Comic Sans MS"/>
              </a:rPr>
              <a:t>= </a:t>
            </a:r>
          </a:p>
        </p:txBody>
      </p:sp>
      <p:pic>
        <p:nvPicPr>
          <p:cNvPr id="11" name="Shape 9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908081" y="2860171"/>
            <a:ext cx="1096896" cy="1091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481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3939901"/>
            <a:ext cx="8640960" cy="654721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hlinkClick r:id="rId3"/>
              </a:rPr>
              <a:t>http</a:t>
            </a:r>
            <a:r>
              <a:rPr lang="en-GB" dirty="0">
                <a:hlinkClick r:id="rId3"/>
              </a:rPr>
              <a:t>://www.ictgames.com/flipCounter/mobile/index.html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Video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EF087-38EA-436E-A704-8C4195E9F122}" type="datetime1">
              <a:rPr lang="en-GB" smtClean="0"/>
              <a:pPr/>
              <a:t>26/03/2019</a:t>
            </a:fld>
            <a:endParaRPr lang="en-GB" dirty="0"/>
          </a:p>
        </p:txBody>
      </p:sp>
      <p:pic>
        <p:nvPicPr>
          <p:cNvPr id="7" name="Picture 6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l="1772" t="17719" r="36310" b="38859"/>
          <a:stretch/>
        </p:blipFill>
        <p:spPr>
          <a:xfrm>
            <a:off x="1547664" y="699542"/>
            <a:ext cx="5616624" cy="315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2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We usually use a denary number system in maths.</a:t>
            </a:r>
          </a:p>
          <a:p>
            <a:pPr marL="0" indent="0">
              <a:buNone/>
            </a:pPr>
            <a:r>
              <a:rPr lang="en-GB" dirty="0" smtClean="0"/>
              <a:t>In </a:t>
            </a:r>
            <a:r>
              <a:rPr lang="en-GB" dirty="0"/>
              <a:t>a denary number system each digit is worth </a:t>
            </a:r>
            <a:r>
              <a:rPr lang="en-GB" dirty="0">
                <a:solidFill>
                  <a:srgbClr val="FF0000"/>
                </a:solidFill>
              </a:rPr>
              <a:t>10</a:t>
            </a:r>
            <a:r>
              <a:rPr lang="en-GB" dirty="0"/>
              <a:t> times the digit before </a:t>
            </a:r>
            <a:r>
              <a:rPr lang="en-GB" dirty="0" smtClean="0"/>
              <a:t>it.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>
              <a:sym typeface="Ubuntu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  <a:ea typeface="Ubuntu"/>
                <a:cs typeface="Ubuntu"/>
                <a:sym typeface="Ubuntu"/>
              </a:rPr>
              <a:t>so </a:t>
            </a:r>
            <a:r>
              <a:rPr lang="en-US" dirty="0">
                <a:latin typeface="+mj-lt"/>
                <a:ea typeface="Ubuntu"/>
                <a:cs typeface="Ubuntu"/>
                <a:sym typeface="Ubuntu"/>
              </a:rPr>
              <a:t>3 hundreds, 2 tens and 9 units is 329 because (</a:t>
            </a:r>
            <a:r>
              <a:rPr lang="en-US" dirty="0">
                <a:solidFill>
                  <a:srgbClr val="FF0000"/>
                </a:solidFill>
                <a:latin typeface="+mj-lt"/>
                <a:ea typeface="Ubuntu"/>
                <a:cs typeface="Ubuntu"/>
                <a:sym typeface="Ubuntu"/>
              </a:rPr>
              <a:t>3*100</a:t>
            </a:r>
            <a:r>
              <a:rPr lang="en-US" dirty="0">
                <a:latin typeface="+mj-lt"/>
                <a:ea typeface="Ubuntu"/>
                <a:cs typeface="Ubuntu"/>
                <a:sym typeface="Ubuntu"/>
              </a:rPr>
              <a:t>)+(</a:t>
            </a:r>
            <a:r>
              <a:rPr lang="en-US" dirty="0">
                <a:solidFill>
                  <a:srgbClr val="FF0000"/>
                </a:solidFill>
                <a:latin typeface="+mj-lt"/>
                <a:ea typeface="Ubuntu"/>
                <a:cs typeface="Ubuntu"/>
                <a:sym typeface="Ubuntu"/>
              </a:rPr>
              <a:t>2*10</a:t>
            </a:r>
            <a:r>
              <a:rPr lang="en-US" dirty="0">
                <a:latin typeface="+mj-lt"/>
                <a:ea typeface="Ubuntu"/>
                <a:cs typeface="Ubuntu"/>
                <a:sym typeface="Ubuntu"/>
              </a:rPr>
              <a:t>)+(</a:t>
            </a:r>
            <a:r>
              <a:rPr lang="en-US" dirty="0">
                <a:solidFill>
                  <a:srgbClr val="FF0000"/>
                </a:solidFill>
                <a:latin typeface="+mj-lt"/>
                <a:ea typeface="Ubuntu"/>
                <a:cs typeface="Ubuntu"/>
                <a:sym typeface="Ubuntu"/>
              </a:rPr>
              <a:t>1*9</a:t>
            </a:r>
            <a:r>
              <a:rPr lang="en-US" dirty="0">
                <a:latin typeface="+mj-lt"/>
                <a:ea typeface="Ubuntu"/>
                <a:cs typeface="Ubuntu"/>
                <a:sym typeface="Ubuntu"/>
              </a:rPr>
              <a:t>)= </a:t>
            </a:r>
            <a:r>
              <a:rPr lang="en-US" dirty="0">
                <a:solidFill>
                  <a:srgbClr val="FF0000"/>
                </a:solidFill>
                <a:latin typeface="+mj-lt"/>
                <a:ea typeface="Ubuntu"/>
                <a:cs typeface="Ubuntu"/>
                <a:sym typeface="Ubuntu"/>
              </a:rPr>
              <a:t>329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Denary Number System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EF087-38EA-436E-A704-8C4195E9F122}" type="datetime1">
              <a:rPr lang="en-GB" smtClean="0"/>
              <a:pPr/>
              <a:t>26/03/2019</a:t>
            </a:fld>
            <a:endParaRPr lang="en-GB" dirty="0"/>
          </a:p>
        </p:txBody>
      </p:sp>
      <p:graphicFrame>
        <p:nvGraphicFramePr>
          <p:cNvPr id="5" name="Shape 23"/>
          <p:cNvGraphicFramePr/>
          <p:nvPr>
            <p:extLst>
              <p:ext uri="{D42A27DB-BD31-4B8C-83A1-F6EECF244321}">
                <p14:modId xmlns:p14="http://schemas.microsoft.com/office/powerpoint/2010/main" val="1191348821"/>
              </p:ext>
            </p:extLst>
          </p:nvPr>
        </p:nvGraphicFramePr>
        <p:xfrm>
          <a:off x="251520" y="2025035"/>
          <a:ext cx="8694300" cy="12801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0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7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9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9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9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</a:rPr>
                        <a:t>100,000</a:t>
                      </a:r>
                    </a:p>
                  </a:txBody>
                  <a:tcPr marL="91425" marR="91425" marT="91425" marB="914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-US" sz="3000" b="1" dirty="0">
                          <a:solidFill>
                            <a:srgbClr val="FFFFFF"/>
                          </a:solidFill>
                        </a:rPr>
                        <a:t>10,000</a:t>
                      </a:r>
                    </a:p>
                  </a:txBody>
                  <a:tcPr marL="91425" marR="91425" marT="91425" marB="914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</a:rPr>
                        <a:t>1000</a:t>
                      </a:r>
                    </a:p>
                  </a:txBody>
                  <a:tcPr marL="91425" marR="91425" marT="91425" marB="914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</a:rPr>
                        <a:t>100</a:t>
                      </a:r>
                    </a:p>
                  </a:txBody>
                  <a:tcPr marL="91425" marR="91425" marT="91425" marB="914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</a:rPr>
                        <a:t>10</a:t>
                      </a:r>
                    </a:p>
                  </a:txBody>
                  <a:tcPr marL="91425" marR="91425" marT="91425" marB="914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</a:rPr>
                        <a:t>1</a:t>
                      </a:r>
                    </a:p>
                  </a:txBody>
                  <a:tcPr marL="91425" marR="91425" marT="91425" marB="91425">
                    <a:solidFill>
                      <a:srgbClr val="6D9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endParaRPr sz="3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endParaRPr sz="3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endParaRPr sz="3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-US" sz="3000" b="1"/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-US" sz="3000" b="1"/>
                        <a:t>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-US" sz="3000" b="1" dirty="0"/>
                        <a:t>9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430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Computers use a binary number system.</a:t>
            </a:r>
          </a:p>
          <a:p>
            <a:pPr marL="0" indent="0">
              <a:buNone/>
            </a:pPr>
            <a:r>
              <a:rPr lang="en-GB" dirty="0" smtClean="0"/>
              <a:t>In </a:t>
            </a:r>
            <a:r>
              <a:rPr lang="en-GB" dirty="0"/>
              <a:t>a binary number system each digit is worth 2 times the digit before </a:t>
            </a:r>
            <a:r>
              <a:rPr lang="en-GB" dirty="0" smtClean="0"/>
              <a:t>it.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so 1 eight, 1 four and 1 one is 13 because (</a:t>
            </a:r>
            <a:r>
              <a:rPr lang="en-GB" dirty="0">
                <a:solidFill>
                  <a:srgbClr val="FF0000"/>
                </a:solidFill>
              </a:rPr>
              <a:t>1*8</a:t>
            </a:r>
            <a:r>
              <a:rPr lang="en-GB" dirty="0"/>
              <a:t>)+(</a:t>
            </a:r>
            <a:r>
              <a:rPr lang="en-GB" dirty="0">
                <a:solidFill>
                  <a:srgbClr val="FF0000"/>
                </a:solidFill>
              </a:rPr>
              <a:t>1*4</a:t>
            </a:r>
            <a:r>
              <a:rPr lang="en-GB" dirty="0"/>
              <a:t>)+(</a:t>
            </a:r>
            <a:r>
              <a:rPr lang="en-GB" dirty="0">
                <a:solidFill>
                  <a:srgbClr val="FF0000"/>
                </a:solidFill>
              </a:rPr>
              <a:t>1*1</a:t>
            </a:r>
            <a:r>
              <a:rPr lang="en-GB" dirty="0"/>
              <a:t>)= </a:t>
            </a:r>
            <a:r>
              <a:rPr lang="en-GB" dirty="0">
                <a:solidFill>
                  <a:srgbClr val="FF0000"/>
                </a:solidFill>
              </a:rPr>
              <a:t>13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Binary Number System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EF087-38EA-436E-A704-8C4195E9F122}" type="datetime1">
              <a:rPr lang="en-GB" smtClean="0"/>
              <a:pPr/>
              <a:t>26/03/2019</a:t>
            </a:fld>
            <a:endParaRPr lang="en-GB" dirty="0"/>
          </a:p>
        </p:txBody>
      </p:sp>
      <p:graphicFrame>
        <p:nvGraphicFramePr>
          <p:cNvPr id="5" name="Shape 32"/>
          <p:cNvGraphicFramePr/>
          <p:nvPr>
            <p:extLst>
              <p:ext uri="{D42A27DB-BD31-4B8C-83A1-F6EECF244321}">
                <p14:modId xmlns:p14="http://schemas.microsoft.com/office/powerpoint/2010/main" val="4070559831"/>
              </p:ext>
            </p:extLst>
          </p:nvPr>
        </p:nvGraphicFramePr>
        <p:xfrm>
          <a:off x="224850" y="2025035"/>
          <a:ext cx="8694300" cy="12801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0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7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9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9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9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3000" b="1" dirty="0">
                          <a:solidFill>
                            <a:srgbClr val="FFFFFF"/>
                          </a:solidFill>
                        </a:rPr>
                        <a:t>32</a:t>
                      </a:r>
                    </a:p>
                  </a:txBody>
                  <a:tcPr marL="91425" marR="91425" marT="91425" marB="914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</a:rPr>
                        <a:t>16</a:t>
                      </a:r>
                    </a:p>
                  </a:txBody>
                  <a:tcPr marL="91425" marR="91425" marT="91425" marB="914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</a:rPr>
                        <a:t>8</a:t>
                      </a:r>
                    </a:p>
                  </a:txBody>
                  <a:tcPr marL="91425" marR="91425" marT="91425" marB="914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</a:rPr>
                        <a:t>4</a:t>
                      </a:r>
                    </a:p>
                  </a:txBody>
                  <a:tcPr marL="91425" marR="91425" marT="91425" marB="914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</a:rPr>
                        <a:t>2</a:t>
                      </a:r>
                    </a:p>
                  </a:txBody>
                  <a:tcPr marL="91425" marR="91425" marT="91425" marB="91425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3000" b="1">
                          <a:solidFill>
                            <a:srgbClr val="FFFFFF"/>
                          </a:solidFill>
                        </a:rPr>
                        <a:t>1</a:t>
                      </a:r>
                    </a:p>
                  </a:txBody>
                  <a:tcPr marL="91425" marR="91425" marT="91425" marB="91425">
                    <a:solidFill>
                      <a:srgbClr val="6D9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30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3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3000" b="1"/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3000" b="1"/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3000" b="1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3000" b="1" dirty="0"/>
                        <a:t>1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402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.1.1 databla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64C84913E9864F9C226E06F4D89945" ma:contentTypeVersion="9" ma:contentTypeDescription="Create a new document." ma:contentTypeScope="" ma:versionID="2934e28a1b5935441b7357d16ee3d152">
  <xsd:schema xmlns:xsd="http://www.w3.org/2001/XMLSchema" xmlns:xs="http://www.w3.org/2001/XMLSchema" xmlns:p="http://schemas.microsoft.com/office/2006/metadata/properties" xmlns:ns2="1e24005f-468e-418f-8e33-78b588c56834" targetNamespace="http://schemas.microsoft.com/office/2006/metadata/properties" ma:root="true" ma:fieldsID="ab86afc27e75f48487bec225262c7b37" ns2:_="">
    <xsd:import namespace="1e24005f-468e-418f-8e33-78b588c568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24005f-468e-418f-8e33-78b588c568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0E4A74-6425-470A-B1C5-1A93DED4AF39}"/>
</file>

<file path=customXml/itemProps2.xml><?xml version="1.0" encoding="utf-8"?>
<ds:datastoreItem xmlns:ds="http://schemas.openxmlformats.org/officeDocument/2006/customXml" ds:itemID="{9F629425-F1E8-4365-AEE2-51F93533DEBE}"/>
</file>

<file path=customXml/itemProps3.xml><?xml version="1.0" encoding="utf-8"?>
<ds:datastoreItem xmlns:ds="http://schemas.openxmlformats.org/officeDocument/2006/customXml" ds:itemID="{86404869-C0AE-4D62-B556-7C6F2A86AA30}"/>
</file>

<file path=docProps/app.xml><?xml version="1.0" encoding="utf-8"?>
<Properties xmlns="http://schemas.openxmlformats.org/officeDocument/2006/extended-properties" xmlns:vt="http://schemas.openxmlformats.org/officeDocument/2006/docPropsVTypes">
  <Template>2.1.1 datablast</Template>
  <TotalTime>3161</TotalTime>
  <Words>312</Words>
  <Application>Microsoft Office PowerPoint</Application>
  <PresentationFormat>On-screen Show (16:9)</PresentationFormat>
  <Paragraphs>103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Candy Square BTN Striped</vt:lpstr>
      <vt:lpstr>Century Gothic</vt:lpstr>
      <vt:lpstr>Comic Sans MS</vt:lpstr>
      <vt:lpstr>Tahoma</vt:lpstr>
      <vt:lpstr>Times New Roman</vt:lpstr>
      <vt:lpstr>Ubuntu</vt:lpstr>
      <vt:lpstr>2.1.1 datablast</vt:lpstr>
      <vt:lpstr>Do Now Activity</vt:lpstr>
      <vt:lpstr>Do Now Activity - Answers</vt:lpstr>
      <vt:lpstr>Unit 12 Data Representation</vt:lpstr>
      <vt:lpstr>Why do computers use Binary</vt:lpstr>
      <vt:lpstr>Why do computers use Binary</vt:lpstr>
      <vt:lpstr>Why do computers use Binary</vt:lpstr>
      <vt:lpstr>Video</vt:lpstr>
      <vt:lpstr>Denary Number System</vt:lpstr>
      <vt:lpstr>Binary Number System</vt:lpstr>
    </vt:vector>
  </TitlesOfParts>
  <Company>Hillcrest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Science</dc:title>
  <dc:creator>David Atton</dc:creator>
  <cp:lastModifiedBy>David Atton</cp:lastModifiedBy>
  <cp:revision>143</cp:revision>
  <dcterms:created xsi:type="dcterms:W3CDTF">2015-05-05T10:47:24Z</dcterms:created>
  <dcterms:modified xsi:type="dcterms:W3CDTF">2019-03-26T12:20:33Z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0x010100CB64C84913E9864F9C226E06F4D89945</vt:lpwstr>
  </property>
</Properties>
</file>