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487" r:id="rId5"/>
    <p:sldId id="370" r:id="rId6"/>
    <p:sldId id="488" r:id="rId7"/>
    <p:sldId id="489" r:id="rId8"/>
    <p:sldId id="490" r:id="rId9"/>
    <p:sldId id="491" r:id="rId10"/>
    <p:sldId id="492" r:id="rId11"/>
    <p:sldId id="493" r:id="rId12"/>
    <p:sldId id="494" r:id="rId13"/>
    <p:sldId id="497" r:id="rId14"/>
    <p:sldId id="495" r:id="rId15"/>
    <p:sldId id="49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102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7F83B-CBBE-4B6B-8114-E8F06E7FA880}" type="datetimeFigureOut">
              <a:rPr lang="en-GB" smtClean="0"/>
              <a:t>09/11/2020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D670D-5BE5-4C97-8166-0827833D8DBB}" type="slidenum">
              <a:rPr lang="en-GB" smtClean="0"/>
              <a:t>‹#›</a:t>
            </a:fld>
            <a:endParaRPr lang="en-GB"/>
          </a:p>
        </p:txBody>
      </p:sp>
    </p:spTree>
    <p:extLst>
      <p:ext uri="{BB962C8B-B14F-4D97-AF65-F5344CB8AC3E}">
        <p14:creationId xmlns:p14="http://schemas.microsoft.com/office/powerpoint/2010/main" val="2858303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Image of stomach acid:</a:t>
            </a:r>
            <a:r>
              <a:rPr lang="en-GB" baseline="0" dirty="0"/>
              <a:t> By </a:t>
            </a:r>
            <a:r>
              <a:rPr lang="en-GB" baseline="0" dirty="0" err="1"/>
              <a:t>BruceBlaus</a:t>
            </a:r>
            <a:r>
              <a:rPr lang="en-GB" baseline="0" dirty="0"/>
              <a:t> (Own work) [CC BY-SA 4.0 (https://creativecommons.org/licenses/by-sa/4.0)], via Wikimedia Commons</a:t>
            </a:r>
            <a:endParaRPr lang="en-GB" dirty="0"/>
          </a:p>
        </p:txBody>
      </p:sp>
      <p:sp>
        <p:nvSpPr>
          <p:cNvPr id="4" name="Slide Number Placeholder 3"/>
          <p:cNvSpPr>
            <a:spLocks noGrp="1"/>
          </p:cNvSpPr>
          <p:nvPr>
            <p:ph type="sldNum" sz="quarter" idx="10"/>
          </p:nvPr>
        </p:nvSpPr>
        <p:spPr/>
        <p:txBody>
          <a:bodyPr/>
          <a:lstStyle/>
          <a:p>
            <a:fld id="{956E91D2-58CD-4551-8026-B985211BF936}" type="slidenum">
              <a:rPr lang="en-GB" smtClean="0"/>
              <a:pPr/>
              <a:t>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9AFE96-A069-4961-A2C3-3D66EDCEA4BA}"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8D2942-275B-4D30-8D43-4E20FD7F0D62}" type="slidenum">
              <a:rPr lang="en-GB" smtClean="0"/>
              <a:t>‹#›</a:t>
            </a:fld>
            <a:endParaRPr lang="en-GB"/>
          </a:p>
        </p:txBody>
      </p:sp>
    </p:spTree>
    <p:extLst>
      <p:ext uri="{BB962C8B-B14F-4D97-AF65-F5344CB8AC3E}">
        <p14:creationId xmlns:p14="http://schemas.microsoft.com/office/powerpoint/2010/main" val="2671258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9AFE96-A069-4961-A2C3-3D66EDCEA4BA}"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8D2942-275B-4D30-8D43-4E20FD7F0D62}" type="slidenum">
              <a:rPr lang="en-GB" smtClean="0"/>
              <a:t>‹#›</a:t>
            </a:fld>
            <a:endParaRPr lang="en-GB"/>
          </a:p>
        </p:txBody>
      </p:sp>
    </p:spTree>
    <p:extLst>
      <p:ext uri="{BB962C8B-B14F-4D97-AF65-F5344CB8AC3E}">
        <p14:creationId xmlns:p14="http://schemas.microsoft.com/office/powerpoint/2010/main" val="3276642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9AFE96-A069-4961-A2C3-3D66EDCEA4BA}"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8D2942-275B-4D30-8D43-4E20FD7F0D62}" type="slidenum">
              <a:rPr lang="en-GB" smtClean="0"/>
              <a:t>‹#›</a:t>
            </a:fld>
            <a:endParaRPr lang="en-GB"/>
          </a:p>
        </p:txBody>
      </p:sp>
    </p:spTree>
    <p:extLst>
      <p:ext uri="{BB962C8B-B14F-4D97-AF65-F5344CB8AC3E}">
        <p14:creationId xmlns:p14="http://schemas.microsoft.com/office/powerpoint/2010/main" val="881719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9AFE96-A069-4961-A2C3-3D66EDCEA4BA}"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8D2942-275B-4D30-8D43-4E20FD7F0D62}" type="slidenum">
              <a:rPr lang="en-GB" smtClean="0"/>
              <a:t>‹#›</a:t>
            </a:fld>
            <a:endParaRPr lang="en-GB"/>
          </a:p>
        </p:txBody>
      </p:sp>
    </p:spTree>
    <p:extLst>
      <p:ext uri="{BB962C8B-B14F-4D97-AF65-F5344CB8AC3E}">
        <p14:creationId xmlns:p14="http://schemas.microsoft.com/office/powerpoint/2010/main" val="35420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9AFE96-A069-4961-A2C3-3D66EDCEA4BA}"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8D2942-275B-4D30-8D43-4E20FD7F0D62}" type="slidenum">
              <a:rPr lang="en-GB" smtClean="0"/>
              <a:t>‹#›</a:t>
            </a:fld>
            <a:endParaRPr lang="en-GB"/>
          </a:p>
        </p:txBody>
      </p:sp>
    </p:spTree>
    <p:extLst>
      <p:ext uri="{BB962C8B-B14F-4D97-AF65-F5344CB8AC3E}">
        <p14:creationId xmlns:p14="http://schemas.microsoft.com/office/powerpoint/2010/main" val="357720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9AFE96-A069-4961-A2C3-3D66EDCEA4BA}" type="datetimeFigureOut">
              <a:rPr lang="en-GB" smtClean="0"/>
              <a:t>09/11/2020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8D2942-275B-4D30-8D43-4E20FD7F0D62}" type="slidenum">
              <a:rPr lang="en-GB" smtClean="0"/>
              <a:t>‹#›</a:t>
            </a:fld>
            <a:endParaRPr lang="en-GB"/>
          </a:p>
        </p:txBody>
      </p:sp>
    </p:spTree>
    <p:extLst>
      <p:ext uri="{BB962C8B-B14F-4D97-AF65-F5344CB8AC3E}">
        <p14:creationId xmlns:p14="http://schemas.microsoft.com/office/powerpoint/2010/main" val="3865612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9AFE96-A069-4961-A2C3-3D66EDCEA4BA}" type="datetimeFigureOut">
              <a:rPr lang="en-GB" smtClean="0"/>
              <a:t>09/11/2020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18D2942-275B-4D30-8D43-4E20FD7F0D62}" type="slidenum">
              <a:rPr lang="en-GB" smtClean="0"/>
              <a:t>‹#›</a:t>
            </a:fld>
            <a:endParaRPr lang="en-GB"/>
          </a:p>
        </p:txBody>
      </p:sp>
    </p:spTree>
    <p:extLst>
      <p:ext uri="{BB962C8B-B14F-4D97-AF65-F5344CB8AC3E}">
        <p14:creationId xmlns:p14="http://schemas.microsoft.com/office/powerpoint/2010/main" val="976511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9AFE96-A069-4961-A2C3-3D66EDCEA4BA}" type="datetimeFigureOut">
              <a:rPr lang="en-GB" smtClean="0"/>
              <a:t>09/11/2020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18D2942-275B-4D30-8D43-4E20FD7F0D62}" type="slidenum">
              <a:rPr lang="en-GB" smtClean="0"/>
              <a:t>‹#›</a:t>
            </a:fld>
            <a:endParaRPr lang="en-GB"/>
          </a:p>
        </p:txBody>
      </p:sp>
    </p:spTree>
    <p:extLst>
      <p:ext uri="{BB962C8B-B14F-4D97-AF65-F5344CB8AC3E}">
        <p14:creationId xmlns:p14="http://schemas.microsoft.com/office/powerpoint/2010/main" val="2815445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AFE96-A069-4961-A2C3-3D66EDCEA4BA}" type="datetimeFigureOut">
              <a:rPr lang="en-GB" smtClean="0"/>
              <a:t>09/11/2020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18D2942-275B-4D30-8D43-4E20FD7F0D62}" type="slidenum">
              <a:rPr lang="en-GB" smtClean="0"/>
              <a:t>‹#›</a:t>
            </a:fld>
            <a:endParaRPr lang="en-GB"/>
          </a:p>
        </p:txBody>
      </p:sp>
    </p:spTree>
    <p:extLst>
      <p:ext uri="{BB962C8B-B14F-4D97-AF65-F5344CB8AC3E}">
        <p14:creationId xmlns:p14="http://schemas.microsoft.com/office/powerpoint/2010/main" val="3015385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9AFE96-A069-4961-A2C3-3D66EDCEA4BA}" type="datetimeFigureOut">
              <a:rPr lang="en-GB" smtClean="0"/>
              <a:t>09/11/2020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8D2942-275B-4D30-8D43-4E20FD7F0D62}" type="slidenum">
              <a:rPr lang="en-GB" smtClean="0"/>
              <a:t>‹#›</a:t>
            </a:fld>
            <a:endParaRPr lang="en-GB"/>
          </a:p>
        </p:txBody>
      </p:sp>
    </p:spTree>
    <p:extLst>
      <p:ext uri="{BB962C8B-B14F-4D97-AF65-F5344CB8AC3E}">
        <p14:creationId xmlns:p14="http://schemas.microsoft.com/office/powerpoint/2010/main" val="1403109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9AFE96-A069-4961-A2C3-3D66EDCEA4BA}" type="datetimeFigureOut">
              <a:rPr lang="en-GB" smtClean="0"/>
              <a:t>09/11/2020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8D2942-275B-4D30-8D43-4E20FD7F0D62}" type="slidenum">
              <a:rPr lang="en-GB" smtClean="0"/>
              <a:t>‹#›</a:t>
            </a:fld>
            <a:endParaRPr lang="en-GB"/>
          </a:p>
        </p:txBody>
      </p:sp>
    </p:spTree>
    <p:extLst>
      <p:ext uri="{BB962C8B-B14F-4D97-AF65-F5344CB8AC3E}">
        <p14:creationId xmlns:p14="http://schemas.microsoft.com/office/powerpoint/2010/main" val="3443167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AFE96-A069-4961-A2C3-3D66EDCEA4BA}" type="datetimeFigureOut">
              <a:rPr lang="en-GB" smtClean="0"/>
              <a:t>09/11/2020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D2942-275B-4D30-8D43-4E20FD7F0D62}" type="slidenum">
              <a:rPr lang="en-GB" smtClean="0"/>
              <a:t>‹#›</a:t>
            </a:fld>
            <a:endParaRPr lang="en-GB"/>
          </a:p>
        </p:txBody>
      </p:sp>
    </p:spTree>
    <p:extLst>
      <p:ext uri="{BB962C8B-B14F-4D97-AF65-F5344CB8AC3E}">
        <p14:creationId xmlns:p14="http://schemas.microsoft.com/office/powerpoint/2010/main" val="1871117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bbc.co.uk/schools/gcsebitesize/science/aqa_pre_2011/human/defendingagainstinfectionact.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151" y="187221"/>
            <a:ext cx="8353697" cy="1016483"/>
          </a:xfrm>
          <a:solidFill>
            <a:schemeClr val="accent5">
              <a:lumMod val="20000"/>
              <a:lumOff val="80000"/>
            </a:schemeClr>
          </a:solidFill>
        </p:spPr>
        <p:txBody>
          <a:bodyPr>
            <a:normAutofit/>
          </a:bodyPr>
          <a:lstStyle/>
          <a:p>
            <a:r>
              <a:rPr lang="en-GB" dirty="0">
                <a:latin typeface="Comic Sans MS" panose="030F0702030302020204" pitchFamily="66" charset="0"/>
              </a:rPr>
              <a:t>Defence mechanisms</a:t>
            </a:r>
          </a:p>
        </p:txBody>
      </p:sp>
      <p:sp>
        <p:nvSpPr>
          <p:cNvPr id="8" name="Rectangle 7"/>
          <p:cNvSpPr/>
          <p:nvPr/>
        </p:nvSpPr>
        <p:spPr>
          <a:xfrm>
            <a:off x="5928852" y="4611328"/>
            <a:ext cx="2849387" cy="1989601"/>
          </a:xfrm>
          <a:prstGeom prst="rect">
            <a:avLst/>
          </a:prstGeom>
          <a:solidFill>
            <a:schemeClr val="accent5">
              <a:lumMod val="20000"/>
              <a:lumOff val="80000"/>
            </a:schemeClr>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u="sng" dirty="0">
              <a:solidFill>
                <a:schemeClr val="accent6">
                  <a:lumMod val="50000"/>
                </a:schemeClr>
              </a:solidFill>
              <a:latin typeface="Comic Sans MS"/>
              <a:cs typeface="Comic Sans MS"/>
            </a:endParaRPr>
          </a:p>
          <a:p>
            <a:pPr algn="ctr"/>
            <a:r>
              <a:rPr lang="en-US" sz="2000" u="sng" dirty="0">
                <a:solidFill>
                  <a:schemeClr val="accent6">
                    <a:lumMod val="50000"/>
                  </a:schemeClr>
                </a:solidFill>
                <a:latin typeface="Comic Sans MS"/>
                <a:cs typeface="Comic Sans MS"/>
              </a:rPr>
              <a:t>Keywords</a:t>
            </a:r>
          </a:p>
          <a:p>
            <a:pPr algn="ctr"/>
            <a:endParaRPr lang="en-US" sz="1200" dirty="0">
              <a:solidFill>
                <a:schemeClr val="accent6">
                  <a:lumMod val="50000"/>
                </a:schemeClr>
              </a:solidFill>
              <a:latin typeface="Comic Sans MS"/>
              <a:cs typeface="Comic Sans MS"/>
            </a:endParaRPr>
          </a:p>
          <a:p>
            <a:pPr algn="ctr"/>
            <a:r>
              <a:rPr lang="en-US" dirty="0">
                <a:solidFill>
                  <a:schemeClr val="accent6">
                    <a:lumMod val="50000"/>
                  </a:schemeClr>
                </a:solidFill>
                <a:latin typeface="Comic Sans MS"/>
                <a:cs typeface="Comic Sans MS"/>
              </a:rPr>
              <a:t>Pathogen</a:t>
            </a:r>
          </a:p>
          <a:p>
            <a:pPr algn="ctr"/>
            <a:r>
              <a:rPr lang="en-US" dirty="0">
                <a:solidFill>
                  <a:schemeClr val="accent6">
                    <a:lumMod val="50000"/>
                  </a:schemeClr>
                </a:solidFill>
                <a:latin typeface="Comic Sans MS"/>
                <a:cs typeface="Comic Sans MS"/>
              </a:rPr>
              <a:t>White blood cell</a:t>
            </a:r>
          </a:p>
          <a:p>
            <a:pPr algn="ctr"/>
            <a:r>
              <a:rPr lang="en-US" dirty="0">
                <a:solidFill>
                  <a:schemeClr val="accent6">
                    <a:lumMod val="50000"/>
                  </a:schemeClr>
                </a:solidFill>
                <a:latin typeface="Comic Sans MS"/>
                <a:cs typeface="Comic Sans MS"/>
              </a:rPr>
              <a:t>Antibodies</a:t>
            </a:r>
          </a:p>
          <a:p>
            <a:pPr algn="ctr"/>
            <a:r>
              <a:rPr lang="en-US" dirty="0">
                <a:solidFill>
                  <a:schemeClr val="accent6">
                    <a:lumMod val="50000"/>
                  </a:schemeClr>
                </a:solidFill>
                <a:latin typeface="Comic Sans MS"/>
                <a:cs typeface="Comic Sans MS"/>
              </a:rPr>
              <a:t>Antigen</a:t>
            </a:r>
          </a:p>
          <a:p>
            <a:pPr algn="ctr"/>
            <a:r>
              <a:rPr lang="en-US" dirty="0">
                <a:solidFill>
                  <a:schemeClr val="accent6">
                    <a:lumMod val="50000"/>
                  </a:schemeClr>
                </a:solidFill>
                <a:latin typeface="Comic Sans MS"/>
                <a:cs typeface="Comic Sans MS"/>
              </a:rPr>
              <a:t>Antitoxin</a:t>
            </a:r>
          </a:p>
          <a:p>
            <a:pPr algn="ctr"/>
            <a:endParaRPr lang="en-US" sz="2400" dirty="0">
              <a:solidFill>
                <a:schemeClr val="accent6">
                  <a:lumMod val="50000"/>
                </a:schemeClr>
              </a:solidFill>
              <a:latin typeface="Comic Sans MS"/>
              <a:cs typeface="Comic Sans MS"/>
            </a:endParaRPr>
          </a:p>
        </p:txBody>
      </p:sp>
      <p:sp>
        <p:nvSpPr>
          <p:cNvPr id="3" name="TextBox 2"/>
          <p:cNvSpPr txBox="1"/>
          <p:nvPr/>
        </p:nvSpPr>
        <p:spPr>
          <a:xfrm>
            <a:off x="324466" y="1960591"/>
            <a:ext cx="5240592" cy="4401205"/>
          </a:xfrm>
          <a:prstGeom prst="rect">
            <a:avLst/>
          </a:prstGeom>
          <a:noFill/>
        </p:spPr>
        <p:txBody>
          <a:bodyPr wrap="square" rtlCol="0">
            <a:spAutoFit/>
          </a:bodyPr>
          <a:lstStyle/>
          <a:p>
            <a:pPr marL="514350" indent="-514350">
              <a:buFont typeface="+mj-lt"/>
              <a:buAutoNum type="arabicPeriod"/>
            </a:pPr>
            <a:r>
              <a:rPr lang="en-US" sz="2800" dirty="0">
                <a:solidFill>
                  <a:srgbClr val="FF0000"/>
                </a:solidFill>
                <a:latin typeface="Comic Sans MS"/>
                <a:cs typeface="Comic Sans MS"/>
              </a:rPr>
              <a:t>What is a ‘communicable’ disease?</a:t>
            </a:r>
          </a:p>
          <a:p>
            <a:pPr marL="514350" indent="-514350">
              <a:buFont typeface="+mj-lt"/>
              <a:buAutoNum type="arabicPeriod"/>
            </a:pPr>
            <a:endParaRPr lang="en-US" sz="2800" dirty="0">
              <a:solidFill>
                <a:srgbClr val="FF0000"/>
              </a:solidFill>
              <a:latin typeface="Comic Sans MS"/>
              <a:cs typeface="Comic Sans MS"/>
            </a:endParaRPr>
          </a:p>
          <a:p>
            <a:pPr marL="514350" indent="-514350">
              <a:buFont typeface="+mj-lt"/>
              <a:buAutoNum type="arabicPeriod"/>
            </a:pPr>
            <a:r>
              <a:rPr lang="en-US" sz="2800" dirty="0">
                <a:solidFill>
                  <a:schemeClr val="accent2">
                    <a:lumMod val="75000"/>
                  </a:schemeClr>
                </a:solidFill>
                <a:latin typeface="Comic Sans MS"/>
                <a:cs typeface="Comic Sans MS"/>
              </a:rPr>
              <a:t>How do communicable diseases spread from person to person?</a:t>
            </a:r>
          </a:p>
          <a:p>
            <a:pPr marL="514350" indent="-514350">
              <a:buFont typeface="+mj-lt"/>
              <a:buAutoNum type="arabicPeriod"/>
            </a:pPr>
            <a:endParaRPr lang="en-US" sz="2800" dirty="0">
              <a:solidFill>
                <a:schemeClr val="accent2">
                  <a:lumMod val="75000"/>
                </a:schemeClr>
              </a:solidFill>
              <a:latin typeface="Comic Sans MS"/>
              <a:cs typeface="Comic Sans MS"/>
            </a:endParaRPr>
          </a:p>
          <a:p>
            <a:pPr marL="514350" indent="-514350">
              <a:buFont typeface="+mj-lt"/>
              <a:buAutoNum type="arabicPeriod"/>
            </a:pPr>
            <a:r>
              <a:rPr lang="en-US" sz="2800" dirty="0">
                <a:solidFill>
                  <a:srgbClr val="00B050"/>
                </a:solidFill>
                <a:latin typeface="Comic Sans MS"/>
                <a:cs typeface="Comic Sans MS"/>
              </a:rPr>
              <a:t>What is a white blood cell? How can it protect you against disease?</a:t>
            </a:r>
          </a:p>
        </p:txBody>
      </p:sp>
      <p:sp>
        <p:nvSpPr>
          <p:cNvPr id="9" name="TextBox 8"/>
          <p:cNvSpPr txBox="1"/>
          <p:nvPr/>
        </p:nvSpPr>
        <p:spPr>
          <a:xfrm>
            <a:off x="324465" y="1289760"/>
            <a:ext cx="3097161" cy="584775"/>
          </a:xfrm>
          <a:prstGeom prst="rect">
            <a:avLst/>
          </a:prstGeom>
          <a:noFill/>
        </p:spPr>
        <p:txBody>
          <a:bodyPr wrap="square" rtlCol="0">
            <a:spAutoFit/>
          </a:bodyPr>
          <a:lstStyle/>
          <a:p>
            <a:r>
              <a:rPr lang="en-GB" sz="3200" b="1" i="1" dirty="0"/>
              <a:t>Do now activity:</a:t>
            </a:r>
          </a:p>
        </p:txBody>
      </p:sp>
      <p:pic>
        <p:nvPicPr>
          <p:cNvPr id="5" name="Picture 4">
            <a:extLst>
              <a:ext uri="{FF2B5EF4-FFF2-40B4-BE49-F238E27FC236}">
                <a16:creationId xmlns:a16="http://schemas.microsoft.com/office/drawing/2014/main" id="{5CD1657A-6D6E-42D8-980E-27CBF318A639}"/>
              </a:ext>
            </a:extLst>
          </p:cNvPr>
          <p:cNvPicPr>
            <a:picLocks noChangeAspect="1"/>
          </p:cNvPicPr>
          <p:nvPr/>
        </p:nvPicPr>
        <p:blipFill>
          <a:blip r:embed="rId2"/>
          <a:stretch>
            <a:fillRect/>
          </a:stretch>
        </p:blipFill>
        <p:spPr>
          <a:xfrm>
            <a:off x="5928852" y="1375324"/>
            <a:ext cx="2849387" cy="3118018"/>
          </a:xfrm>
          <a:prstGeom prst="rect">
            <a:avLst/>
          </a:prstGeom>
        </p:spPr>
      </p:pic>
    </p:spTree>
    <p:extLst>
      <p:ext uri="{BB962C8B-B14F-4D97-AF65-F5344CB8AC3E}">
        <p14:creationId xmlns:p14="http://schemas.microsoft.com/office/powerpoint/2010/main" val="1760846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65250" y="5578391"/>
            <a:ext cx="8813500" cy="8925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800" b="1" i="1">
                <a:solidFill>
                  <a:srgbClr val="0070C0"/>
                </a:solidFill>
              </a:rPr>
              <a:t>Extension:  </a:t>
            </a:r>
            <a:r>
              <a:rPr lang="en-GB" sz="2400" i="1">
                <a:solidFill>
                  <a:srgbClr val="FF0000"/>
                </a:solidFill>
              </a:rPr>
              <a:t>If we didn’t have white blood cells then pathogens would ALWAYS make us ill and we would also never get better</a:t>
            </a:r>
            <a:endParaRPr lang="en-GB" sz="2800" i="1" dirty="0">
              <a:solidFill>
                <a:srgbClr val="FF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94527" y="506777"/>
            <a:ext cx="8813499" cy="4912322"/>
          </a:xfrm>
          <a:prstGeom prst="rect">
            <a:avLst/>
          </a:prstGeom>
          <a:noFill/>
          <a:ln w="9525">
            <a:noFill/>
            <a:miter lim="800000"/>
            <a:headEnd/>
            <a:tailEnd/>
          </a:ln>
          <a:effectLst/>
        </p:spPr>
      </p:pic>
      <p:pic>
        <p:nvPicPr>
          <p:cNvPr id="2" name="Picture 1">
            <a:extLst>
              <a:ext uri="{FF2B5EF4-FFF2-40B4-BE49-F238E27FC236}">
                <a16:creationId xmlns:a16="http://schemas.microsoft.com/office/drawing/2014/main" id="{CE14F41F-4FAA-4908-AE6D-3FFEAF91A2C1}"/>
              </a:ext>
            </a:extLst>
          </p:cNvPr>
          <p:cNvPicPr>
            <a:picLocks noChangeAspect="1"/>
          </p:cNvPicPr>
          <p:nvPr/>
        </p:nvPicPr>
        <p:blipFill>
          <a:blip r:embed="rId3"/>
          <a:stretch>
            <a:fillRect/>
          </a:stretch>
        </p:blipFill>
        <p:spPr>
          <a:xfrm>
            <a:off x="482914" y="3846161"/>
            <a:ext cx="2692906" cy="1413179"/>
          </a:xfrm>
          <a:prstGeom prst="rect">
            <a:avLst/>
          </a:prstGeom>
        </p:spPr>
      </p:pic>
      <p:sp>
        <p:nvSpPr>
          <p:cNvPr id="4" name="Rectangle 3">
            <a:extLst>
              <a:ext uri="{FF2B5EF4-FFF2-40B4-BE49-F238E27FC236}">
                <a16:creationId xmlns:a16="http://schemas.microsoft.com/office/drawing/2014/main" id="{D9018F60-21C3-4BFC-A111-D85D586FFECB}"/>
              </a:ext>
            </a:extLst>
          </p:cNvPr>
          <p:cNvSpPr/>
          <p:nvPr/>
        </p:nvSpPr>
        <p:spPr>
          <a:xfrm>
            <a:off x="94527" y="100073"/>
            <a:ext cx="3081293" cy="523220"/>
          </a:xfrm>
          <a:prstGeom prst="rect">
            <a:avLst/>
          </a:prstGeom>
        </p:spPr>
        <p:txBody>
          <a:bodyPr wrap="none">
            <a:spAutoFit/>
          </a:bodyPr>
          <a:lstStyle/>
          <a:p>
            <a:r>
              <a:rPr lang="en-GB" sz="2800">
                <a:solidFill>
                  <a:srgbClr val="FF0000"/>
                </a:solidFill>
                <a:latin typeface="Comic Sans MS" pitchFamily="66" charset="0"/>
              </a:rPr>
              <a:t>Self-assessment:</a:t>
            </a:r>
            <a:endParaRPr lang="en-GB" sz="2800" dirty="0">
              <a:solidFill>
                <a:srgbClr val="FF0000"/>
              </a:solidFill>
              <a:latin typeface="Comic Sans MS" pitchFamily="66" charset="0"/>
            </a:endParaRPr>
          </a:p>
        </p:txBody>
      </p:sp>
      <p:sp>
        <p:nvSpPr>
          <p:cNvPr id="5" name="Rectangle 4">
            <a:extLst>
              <a:ext uri="{FF2B5EF4-FFF2-40B4-BE49-F238E27FC236}">
                <a16:creationId xmlns:a16="http://schemas.microsoft.com/office/drawing/2014/main" id="{AE268877-AA4A-4174-A5E1-413B84E6DBB4}"/>
              </a:ext>
            </a:extLst>
          </p:cNvPr>
          <p:cNvSpPr/>
          <p:nvPr/>
        </p:nvSpPr>
        <p:spPr>
          <a:xfrm>
            <a:off x="3500283" y="1082622"/>
            <a:ext cx="5160803" cy="1107996"/>
          </a:xfrm>
          <a:prstGeom prst="rect">
            <a:avLst/>
          </a:prstGeom>
        </p:spPr>
        <p:txBody>
          <a:bodyPr wrap="square">
            <a:spAutoFit/>
          </a:bodyPr>
          <a:lstStyle/>
          <a:p>
            <a:r>
              <a:rPr lang="en-US" sz="2200">
                <a:solidFill>
                  <a:srgbClr val="FF0000"/>
                </a:solidFill>
              </a:rPr>
              <a:t>Phagocytes are white blood cells which engulf (take in) pathogens and destroy them</a:t>
            </a:r>
            <a:endParaRPr lang="en-US" sz="2200" dirty="0">
              <a:solidFill>
                <a:srgbClr val="FF0000"/>
              </a:solidFill>
            </a:endParaRPr>
          </a:p>
        </p:txBody>
      </p:sp>
      <p:sp>
        <p:nvSpPr>
          <p:cNvPr id="6" name="Rectangle 5">
            <a:extLst>
              <a:ext uri="{FF2B5EF4-FFF2-40B4-BE49-F238E27FC236}">
                <a16:creationId xmlns:a16="http://schemas.microsoft.com/office/drawing/2014/main" id="{09A416EE-45FF-4C5C-B19F-71F21C0D2E73}"/>
              </a:ext>
            </a:extLst>
          </p:cNvPr>
          <p:cNvSpPr/>
          <p:nvPr/>
        </p:nvSpPr>
        <p:spPr>
          <a:xfrm>
            <a:off x="3500283" y="2349910"/>
            <a:ext cx="5160803" cy="1446550"/>
          </a:xfrm>
          <a:prstGeom prst="rect">
            <a:avLst/>
          </a:prstGeom>
        </p:spPr>
        <p:txBody>
          <a:bodyPr wrap="square">
            <a:spAutoFit/>
          </a:bodyPr>
          <a:lstStyle/>
          <a:p>
            <a:r>
              <a:rPr lang="en-US" sz="2200">
                <a:solidFill>
                  <a:srgbClr val="FF0000"/>
                </a:solidFill>
              </a:rPr>
              <a:t>Some white blood cells called lymphocytes produce antitoxins which attach to toxins released from bacteria and prevent them from damaging the body</a:t>
            </a:r>
            <a:endParaRPr lang="en-US" sz="2200" dirty="0">
              <a:solidFill>
                <a:srgbClr val="FF0000"/>
              </a:solidFill>
            </a:endParaRPr>
          </a:p>
        </p:txBody>
      </p:sp>
      <p:sp>
        <p:nvSpPr>
          <p:cNvPr id="7" name="Rectangle 6">
            <a:extLst>
              <a:ext uri="{FF2B5EF4-FFF2-40B4-BE49-F238E27FC236}">
                <a16:creationId xmlns:a16="http://schemas.microsoft.com/office/drawing/2014/main" id="{B4140703-5628-41DF-9139-6625DC0D6D9A}"/>
              </a:ext>
            </a:extLst>
          </p:cNvPr>
          <p:cNvSpPr/>
          <p:nvPr/>
        </p:nvSpPr>
        <p:spPr>
          <a:xfrm>
            <a:off x="3500284" y="3846161"/>
            <a:ext cx="5160802" cy="1107996"/>
          </a:xfrm>
          <a:prstGeom prst="rect">
            <a:avLst/>
          </a:prstGeom>
        </p:spPr>
        <p:txBody>
          <a:bodyPr wrap="square">
            <a:spAutoFit/>
          </a:bodyPr>
          <a:lstStyle/>
          <a:p>
            <a:r>
              <a:rPr lang="en-US" sz="2200">
                <a:solidFill>
                  <a:srgbClr val="FF0000"/>
                </a:solidFill>
              </a:rPr>
              <a:t>Lymphocytes can also produce antibodies to attach to antigens on the outside of pathogens to prevent them damaging cells</a:t>
            </a:r>
            <a:endParaRPr lang="en-US" sz="2200" dirty="0">
              <a:solidFill>
                <a:srgbClr val="FF0000"/>
              </a:solidFill>
            </a:endParaRPr>
          </a:p>
        </p:txBody>
      </p:sp>
      <p:pic>
        <p:nvPicPr>
          <p:cNvPr id="20" name="Picture 2" descr="Mark, Check, Tick, Red, Correct, Symbol, Choice, Yes">
            <a:extLst>
              <a:ext uri="{FF2B5EF4-FFF2-40B4-BE49-F238E27FC236}">
                <a16:creationId xmlns:a16="http://schemas.microsoft.com/office/drawing/2014/main" id="{8A94F21C-1C49-4B84-B1EE-FB0088440AAD}"/>
              </a:ext>
            </a:extLst>
          </p:cNvPr>
          <p:cNvPicPr>
            <a:picLocks noChangeAspect="1" noChangeArrowheads="1"/>
          </p:cNvPicPr>
          <p:nvPr/>
        </p:nvPicPr>
        <p:blipFill>
          <a:blip r:embed="rId4" cstate="print"/>
          <a:srcRect/>
          <a:stretch>
            <a:fillRect/>
          </a:stretch>
        </p:blipFill>
        <p:spPr bwMode="auto">
          <a:xfrm>
            <a:off x="8084289" y="5746818"/>
            <a:ext cx="894461" cy="932000"/>
          </a:xfrm>
          <a:prstGeom prst="rect">
            <a:avLst/>
          </a:prstGeom>
          <a:noFill/>
        </p:spPr>
      </p:pic>
    </p:spTree>
    <p:extLst>
      <p:ext uri="{BB962C8B-B14F-4D97-AF65-F5344CB8AC3E}">
        <p14:creationId xmlns:p14="http://schemas.microsoft.com/office/powerpoint/2010/main" val="2887687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6326" y="263602"/>
            <a:ext cx="6818811" cy="707886"/>
          </a:xfrm>
          <a:prstGeom prst="rect">
            <a:avLst/>
          </a:prstGeom>
          <a:noFill/>
        </p:spPr>
        <p:txBody>
          <a:bodyPr wrap="square" rtlCol="0">
            <a:spAutoFit/>
          </a:bodyPr>
          <a:lstStyle/>
          <a:p>
            <a:r>
              <a:rPr lang="en-GB" sz="4000" dirty="0">
                <a:solidFill>
                  <a:srgbClr val="002060"/>
                </a:solidFill>
                <a:latin typeface="Comic Sans MS" panose="030F0702030302020204" pitchFamily="66" charset="0"/>
              </a:rPr>
              <a:t>Plenary – </a:t>
            </a:r>
            <a:r>
              <a:rPr lang="en-GB" sz="4000" dirty="0">
                <a:solidFill>
                  <a:srgbClr val="0070C0"/>
                </a:solidFill>
                <a:latin typeface="Comic Sans MS" panose="030F0702030302020204" pitchFamily="66" charset="0"/>
              </a:rPr>
              <a:t>Exit Card </a:t>
            </a:r>
          </a:p>
        </p:txBody>
      </p:sp>
      <p:sp>
        <p:nvSpPr>
          <p:cNvPr id="6" name="Rectangle 5"/>
          <p:cNvSpPr/>
          <p:nvPr/>
        </p:nvSpPr>
        <p:spPr>
          <a:xfrm>
            <a:off x="750277" y="2801817"/>
            <a:ext cx="7338646" cy="3552092"/>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832338" y="2930771"/>
            <a:ext cx="7150899" cy="2677656"/>
          </a:xfrm>
          <a:prstGeom prst="rect">
            <a:avLst/>
          </a:prstGeom>
          <a:noFill/>
        </p:spPr>
        <p:txBody>
          <a:bodyPr wrap="square" rtlCol="0">
            <a:spAutoFit/>
          </a:bodyPr>
          <a:lstStyle/>
          <a:p>
            <a:r>
              <a:rPr lang="en-GB" sz="2400" b="1" dirty="0">
                <a:latin typeface="Candara" pitchFamily="34" charset="0"/>
              </a:rPr>
              <a:t>Three facts I learnt today are…</a:t>
            </a:r>
          </a:p>
          <a:p>
            <a:endParaRPr lang="en-GB" sz="2400" b="1" dirty="0">
              <a:latin typeface="Candara" pitchFamily="34" charset="0"/>
            </a:endParaRPr>
          </a:p>
          <a:p>
            <a:endParaRPr lang="en-GB" sz="2400" b="1" dirty="0">
              <a:latin typeface="Candara" pitchFamily="34" charset="0"/>
            </a:endParaRPr>
          </a:p>
          <a:p>
            <a:r>
              <a:rPr lang="en-GB" sz="2400" b="1" dirty="0">
                <a:latin typeface="Candara" pitchFamily="34" charset="0"/>
              </a:rPr>
              <a:t>One thing I didn’t understand was ….</a:t>
            </a:r>
          </a:p>
          <a:p>
            <a:endParaRPr lang="en-GB" sz="2400" b="1" dirty="0">
              <a:latin typeface="Candara" pitchFamily="34" charset="0"/>
            </a:endParaRPr>
          </a:p>
          <a:p>
            <a:endParaRPr lang="en-GB" sz="2400" b="1" dirty="0">
              <a:latin typeface="Candara" pitchFamily="34" charset="0"/>
            </a:endParaRPr>
          </a:p>
          <a:p>
            <a:r>
              <a:rPr lang="en-GB" sz="2400" b="1" dirty="0">
                <a:latin typeface="Candara" pitchFamily="34" charset="0"/>
              </a:rPr>
              <a:t>A quiz question for my peers is…</a:t>
            </a:r>
          </a:p>
        </p:txBody>
      </p:sp>
      <p:sp>
        <p:nvSpPr>
          <p:cNvPr id="8" name="TextBox 7"/>
          <p:cNvSpPr txBox="1"/>
          <p:nvPr/>
        </p:nvSpPr>
        <p:spPr>
          <a:xfrm>
            <a:off x="328246" y="1195756"/>
            <a:ext cx="8370277" cy="1384995"/>
          </a:xfrm>
          <a:prstGeom prst="rect">
            <a:avLst/>
          </a:prstGeom>
          <a:noFill/>
        </p:spPr>
        <p:txBody>
          <a:bodyPr wrap="square" rtlCol="0">
            <a:spAutoFit/>
          </a:bodyPr>
          <a:lstStyle/>
          <a:p>
            <a:r>
              <a:rPr lang="en-GB" sz="2800" dirty="0">
                <a:solidFill>
                  <a:srgbClr val="0070C0"/>
                </a:solidFill>
                <a:latin typeface="Comic Sans MS" pitchFamily="66" charset="0"/>
              </a:rPr>
              <a:t>Task: </a:t>
            </a:r>
            <a:r>
              <a:rPr lang="en-GB" sz="2800" dirty="0">
                <a:latin typeface="Comic Sans MS" pitchFamily="66" charset="0"/>
              </a:rPr>
              <a:t>Fill in your exit card, write your name on it and make sure you hand it to the teacher as you leave</a:t>
            </a:r>
          </a:p>
        </p:txBody>
      </p:sp>
      <p:pic>
        <p:nvPicPr>
          <p:cNvPr id="10" name="Picture 1"/>
          <p:cNvPicPr>
            <a:picLocks noChangeAspect="1" noChangeArrowheads="1"/>
          </p:cNvPicPr>
          <p:nvPr/>
        </p:nvPicPr>
        <p:blipFill>
          <a:blip r:embed="rId2" cstate="print"/>
          <a:srcRect/>
          <a:stretch>
            <a:fillRect/>
          </a:stretch>
        </p:blipFill>
        <p:spPr bwMode="auto">
          <a:xfrm>
            <a:off x="8010770" y="164644"/>
            <a:ext cx="957384" cy="1031111"/>
          </a:xfrm>
          <a:prstGeom prst="rect">
            <a:avLst/>
          </a:prstGeom>
          <a:noFill/>
          <a:ln w="9525">
            <a:noFill/>
            <a:miter lim="800000"/>
            <a:headEnd/>
            <a:tailEnd/>
          </a:ln>
          <a:effectLst/>
        </p:spPr>
      </p:pic>
    </p:spTree>
    <p:extLst>
      <p:ext uri="{BB962C8B-B14F-4D97-AF65-F5344CB8AC3E}">
        <p14:creationId xmlns:p14="http://schemas.microsoft.com/office/powerpoint/2010/main" val="2160664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405149" y="4593989"/>
            <a:ext cx="1071570" cy="319639"/>
          </a:xfrm>
          <a:prstGeom prst="rect">
            <a:avLst/>
          </a:prstGeom>
          <a:noFill/>
        </p:spPr>
        <p:txBody>
          <a:bodyPr wrap="square" rtlCol="0">
            <a:spAutoFit/>
          </a:bodyPr>
          <a:lstStyle/>
          <a:p>
            <a:r>
              <a:rPr lang="en-GB" sz="1477" dirty="0"/>
              <a:t>pathogens</a:t>
            </a:r>
          </a:p>
        </p:txBody>
      </p:sp>
      <p:sp>
        <p:nvSpPr>
          <p:cNvPr id="26" name="TextBox 25"/>
          <p:cNvSpPr txBox="1"/>
          <p:nvPr/>
        </p:nvSpPr>
        <p:spPr>
          <a:xfrm>
            <a:off x="1596225" y="4801288"/>
            <a:ext cx="1071570" cy="319639"/>
          </a:xfrm>
          <a:prstGeom prst="rect">
            <a:avLst/>
          </a:prstGeom>
          <a:noFill/>
        </p:spPr>
        <p:txBody>
          <a:bodyPr wrap="square" rtlCol="0">
            <a:spAutoFit/>
          </a:bodyPr>
          <a:lstStyle/>
          <a:p>
            <a:r>
              <a:rPr lang="en-GB" sz="1477" dirty="0"/>
              <a:t>antibodies</a:t>
            </a:r>
          </a:p>
        </p:txBody>
      </p:sp>
      <p:sp>
        <p:nvSpPr>
          <p:cNvPr id="27" name="TextBox 26"/>
          <p:cNvSpPr txBox="1"/>
          <p:nvPr/>
        </p:nvSpPr>
        <p:spPr>
          <a:xfrm>
            <a:off x="333711" y="5319360"/>
            <a:ext cx="1643074" cy="319639"/>
          </a:xfrm>
          <a:prstGeom prst="rect">
            <a:avLst/>
          </a:prstGeom>
          <a:noFill/>
        </p:spPr>
        <p:txBody>
          <a:bodyPr wrap="square" rtlCol="0">
            <a:spAutoFit/>
          </a:bodyPr>
          <a:lstStyle/>
          <a:p>
            <a:r>
              <a:rPr lang="en-GB" sz="1477" dirty="0"/>
              <a:t>white blood cells</a:t>
            </a:r>
          </a:p>
        </p:txBody>
      </p:sp>
      <p:sp>
        <p:nvSpPr>
          <p:cNvPr id="28" name="TextBox 27"/>
          <p:cNvSpPr txBox="1"/>
          <p:nvPr/>
        </p:nvSpPr>
        <p:spPr>
          <a:xfrm>
            <a:off x="2976917" y="4593989"/>
            <a:ext cx="1000132" cy="319639"/>
          </a:xfrm>
          <a:prstGeom prst="rect">
            <a:avLst/>
          </a:prstGeom>
          <a:noFill/>
        </p:spPr>
        <p:txBody>
          <a:bodyPr wrap="square" rtlCol="0">
            <a:spAutoFit/>
          </a:bodyPr>
          <a:lstStyle/>
          <a:p>
            <a:r>
              <a:rPr lang="en-GB" sz="1477" dirty="0"/>
              <a:t>antitoxins</a:t>
            </a:r>
          </a:p>
        </p:txBody>
      </p:sp>
      <p:sp>
        <p:nvSpPr>
          <p:cNvPr id="29" name="TextBox 28"/>
          <p:cNvSpPr txBox="1"/>
          <p:nvPr/>
        </p:nvSpPr>
        <p:spPr>
          <a:xfrm>
            <a:off x="2748353" y="5532446"/>
            <a:ext cx="714380" cy="319639"/>
          </a:xfrm>
          <a:prstGeom prst="rect">
            <a:avLst/>
          </a:prstGeom>
          <a:noFill/>
        </p:spPr>
        <p:txBody>
          <a:bodyPr wrap="square" rtlCol="0">
            <a:spAutoFit/>
          </a:bodyPr>
          <a:lstStyle/>
          <a:p>
            <a:r>
              <a:rPr lang="en-GB" sz="1477" dirty="0"/>
              <a:t>toxins</a:t>
            </a:r>
          </a:p>
        </p:txBody>
      </p:sp>
      <p:sp>
        <p:nvSpPr>
          <p:cNvPr id="30" name="TextBox 29"/>
          <p:cNvSpPr txBox="1"/>
          <p:nvPr/>
        </p:nvSpPr>
        <p:spPr>
          <a:xfrm>
            <a:off x="948154" y="6064198"/>
            <a:ext cx="928694" cy="319639"/>
          </a:xfrm>
          <a:prstGeom prst="rect">
            <a:avLst/>
          </a:prstGeom>
          <a:noFill/>
        </p:spPr>
        <p:txBody>
          <a:bodyPr wrap="square" rtlCol="0">
            <a:spAutoFit/>
          </a:bodyPr>
          <a:lstStyle/>
          <a:p>
            <a:r>
              <a:rPr lang="en-GB" sz="1477" dirty="0"/>
              <a:t>bacteria</a:t>
            </a:r>
          </a:p>
        </p:txBody>
      </p:sp>
      <p:sp>
        <p:nvSpPr>
          <p:cNvPr id="32" name="TextBox 31"/>
          <p:cNvSpPr txBox="1"/>
          <p:nvPr/>
        </p:nvSpPr>
        <p:spPr>
          <a:xfrm>
            <a:off x="2976917" y="6110673"/>
            <a:ext cx="1143008" cy="319639"/>
          </a:xfrm>
          <a:prstGeom prst="rect">
            <a:avLst/>
          </a:prstGeom>
          <a:noFill/>
        </p:spPr>
        <p:txBody>
          <a:bodyPr wrap="square" rtlCol="0">
            <a:spAutoFit/>
          </a:bodyPr>
          <a:lstStyle/>
          <a:p>
            <a:r>
              <a:rPr lang="en-GB" sz="1477" dirty="0"/>
              <a:t>destroy</a:t>
            </a:r>
          </a:p>
        </p:txBody>
      </p:sp>
      <p:sp>
        <p:nvSpPr>
          <p:cNvPr id="33" name="TextBox 32"/>
          <p:cNvSpPr txBox="1"/>
          <p:nvPr/>
        </p:nvSpPr>
        <p:spPr>
          <a:xfrm>
            <a:off x="5000628" y="4484085"/>
            <a:ext cx="1071570" cy="319639"/>
          </a:xfrm>
          <a:prstGeom prst="rect">
            <a:avLst/>
          </a:prstGeom>
          <a:noFill/>
        </p:spPr>
        <p:txBody>
          <a:bodyPr wrap="square" rtlCol="0">
            <a:spAutoFit/>
          </a:bodyPr>
          <a:lstStyle/>
          <a:p>
            <a:r>
              <a:rPr lang="en-GB" sz="1477" dirty="0"/>
              <a:t>pathogens</a:t>
            </a:r>
          </a:p>
        </p:txBody>
      </p:sp>
      <p:sp>
        <p:nvSpPr>
          <p:cNvPr id="34" name="TextBox 33"/>
          <p:cNvSpPr txBox="1"/>
          <p:nvPr/>
        </p:nvSpPr>
        <p:spPr>
          <a:xfrm>
            <a:off x="6215074" y="4813799"/>
            <a:ext cx="1071570" cy="319639"/>
          </a:xfrm>
          <a:prstGeom prst="rect">
            <a:avLst/>
          </a:prstGeom>
          <a:noFill/>
        </p:spPr>
        <p:txBody>
          <a:bodyPr wrap="square" rtlCol="0">
            <a:spAutoFit/>
          </a:bodyPr>
          <a:lstStyle/>
          <a:p>
            <a:r>
              <a:rPr lang="en-GB" sz="1477" dirty="0"/>
              <a:t>antibodies</a:t>
            </a:r>
          </a:p>
        </p:txBody>
      </p:sp>
      <p:sp>
        <p:nvSpPr>
          <p:cNvPr id="35" name="TextBox 34"/>
          <p:cNvSpPr txBox="1"/>
          <p:nvPr/>
        </p:nvSpPr>
        <p:spPr>
          <a:xfrm>
            <a:off x="4860033" y="5356599"/>
            <a:ext cx="1643074" cy="319639"/>
          </a:xfrm>
          <a:prstGeom prst="rect">
            <a:avLst/>
          </a:prstGeom>
          <a:noFill/>
        </p:spPr>
        <p:txBody>
          <a:bodyPr wrap="square" rtlCol="0">
            <a:spAutoFit/>
          </a:bodyPr>
          <a:lstStyle/>
          <a:p>
            <a:r>
              <a:rPr lang="en-GB" sz="1477" dirty="0"/>
              <a:t>white blood cells</a:t>
            </a:r>
          </a:p>
        </p:txBody>
      </p:sp>
      <p:sp>
        <p:nvSpPr>
          <p:cNvPr id="36" name="TextBox 35"/>
          <p:cNvSpPr txBox="1"/>
          <p:nvPr/>
        </p:nvSpPr>
        <p:spPr>
          <a:xfrm>
            <a:off x="7572396" y="4484085"/>
            <a:ext cx="1000132" cy="319639"/>
          </a:xfrm>
          <a:prstGeom prst="rect">
            <a:avLst/>
          </a:prstGeom>
          <a:noFill/>
        </p:spPr>
        <p:txBody>
          <a:bodyPr wrap="square" rtlCol="0">
            <a:spAutoFit/>
          </a:bodyPr>
          <a:lstStyle/>
          <a:p>
            <a:r>
              <a:rPr lang="en-GB" sz="1477" dirty="0"/>
              <a:t>antitoxins</a:t>
            </a:r>
          </a:p>
        </p:txBody>
      </p:sp>
      <p:sp>
        <p:nvSpPr>
          <p:cNvPr id="37" name="TextBox 36"/>
          <p:cNvSpPr txBox="1"/>
          <p:nvPr/>
        </p:nvSpPr>
        <p:spPr>
          <a:xfrm>
            <a:off x="7572396" y="5143513"/>
            <a:ext cx="714380" cy="319639"/>
          </a:xfrm>
          <a:prstGeom prst="rect">
            <a:avLst/>
          </a:prstGeom>
          <a:noFill/>
        </p:spPr>
        <p:txBody>
          <a:bodyPr wrap="square" rtlCol="0">
            <a:spAutoFit/>
          </a:bodyPr>
          <a:lstStyle/>
          <a:p>
            <a:r>
              <a:rPr lang="en-GB" sz="1477" dirty="0"/>
              <a:t>toxins</a:t>
            </a:r>
          </a:p>
        </p:txBody>
      </p:sp>
      <p:sp>
        <p:nvSpPr>
          <p:cNvPr id="38" name="TextBox 37"/>
          <p:cNvSpPr txBox="1"/>
          <p:nvPr/>
        </p:nvSpPr>
        <p:spPr>
          <a:xfrm>
            <a:off x="7452321" y="5755413"/>
            <a:ext cx="928694" cy="319639"/>
          </a:xfrm>
          <a:prstGeom prst="rect">
            <a:avLst/>
          </a:prstGeom>
          <a:noFill/>
        </p:spPr>
        <p:txBody>
          <a:bodyPr wrap="square" rtlCol="0">
            <a:spAutoFit/>
          </a:bodyPr>
          <a:lstStyle/>
          <a:p>
            <a:r>
              <a:rPr lang="en-GB" sz="1477" dirty="0"/>
              <a:t>bacteria</a:t>
            </a:r>
          </a:p>
        </p:txBody>
      </p:sp>
      <p:sp>
        <p:nvSpPr>
          <p:cNvPr id="40" name="TextBox 39"/>
          <p:cNvSpPr txBox="1"/>
          <p:nvPr/>
        </p:nvSpPr>
        <p:spPr>
          <a:xfrm>
            <a:off x="5652121" y="6087758"/>
            <a:ext cx="1143008" cy="319639"/>
          </a:xfrm>
          <a:prstGeom prst="rect">
            <a:avLst/>
          </a:prstGeom>
          <a:noFill/>
        </p:spPr>
        <p:txBody>
          <a:bodyPr wrap="square" rtlCol="0">
            <a:spAutoFit/>
          </a:bodyPr>
          <a:lstStyle/>
          <a:p>
            <a:r>
              <a:rPr lang="en-GB" sz="1477" dirty="0"/>
              <a:t>destroy</a:t>
            </a:r>
          </a:p>
        </p:txBody>
      </p:sp>
      <p:cxnSp>
        <p:nvCxnSpPr>
          <p:cNvPr id="21" name="Straight Connector 20"/>
          <p:cNvCxnSpPr/>
          <p:nvPr/>
        </p:nvCxnSpPr>
        <p:spPr>
          <a:xfrm rot="16200000" flipH="1">
            <a:off x="1299612" y="3393282"/>
            <a:ext cx="6330462"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92369" y="5067164"/>
            <a:ext cx="1071570" cy="319639"/>
          </a:xfrm>
          <a:prstGeom prst="rect">
            <a:avLst/>
          </a:prstGeom>
          <a:noFill/>
        </p:spPr>
        <p:txBody>
          <a:bodyPr wrap="square" rtlCol="0">
            <a:spAutoFit/>
          </a:bodyPr>
          <a:lstStyle/>
          <a:p>
            <a:r>
              <a:rPr lang="en-GB" sz="1477" dirty="0"/>
              <a:t>antigen</a:t>
            </a:r>
          </a:p>
        </p:txBody>
      </p:sp>
      <p:sp>
        <p:nvSpPr>
          <p:cNvPr id="41" name="TextBox 40"/>
          <p:cNvSpPr txBox="1"/>
          <p:nvPr/>
        </p:nvSpPr>
        <p:spPr>
          <a:xfrm>
            <a:off x="6948264" y="6087758"/>
            <a:ext cx="1071570" cy="319639"/>
          </a:xfrm>
          <a:prstGeom prst="rect">
            <a:avLst/>
          </a:prstGeom>
          <a:noFill/>
        </p:spPr>
        <p:txBody>
          <a:bodyPr wrap="square" rtlCol="0">
            <a:spAutoFit/>
          </a:bodyPr>
          <a:lstStyle/>
          <a:p>
            <a:r>
              <a:rPr lang="en-GB" sz="1477" dirty="0"/>
              <a:t>antigen</a:t>
            </a:r>
          </a:p>
        </p:txBody>
      </p:sp>
      <p:graphicFrame>
        <p:nvGraphicFramePr>
          <p:cNvPr id="31" name="Table 30"/>
          <p:cNvGraphicFramePr>
            <a:graphicFrameLocks noGrp="1"/>
          </p:cNvGraphicFramePr>
          <p:nvPr/>
        </p:nvGraphicFramePr>
        <p:xfrm>
          <a:off x="211016" y="212969"/>
          <a:ext cx="4067907" cy="4165600"/>
        </p:xfrm>
        <a:graphic>
          <a:graphicData uri="http://schemas.openxmlformats.org/drawingml/2006/table">
            <a:tbl>
              <a:tblPr firstRow="1" bandRow="1">
                <a:tableStyleId>{5C22544A-7EE6-4342-B048-85BDC9FD1C3A}</a:tableStyleId>
              </a:tblPr>
              <a:tblGrid>
                <a:gridCol w="1533287">
                  <a:extLst>
                    <a:ext uri="{9D8B030D-6E8A-4147-A177-3AD203B41FA5}">
                      <a16:colId xmlns:a16="http://schemas.microsoft.com/office/drawing/2014/main" val="20000"/>
                    </a:ext>
                  </a:extLst>
                </a:gridCol>
                <a:gridCol w="2534620">
                  <a:extLst>
                    <a:ext uri="{9D8B030D-6E8A-4147-A177-3AD203B41FA5}">
                      <a16:colId xmlns:a16="http://schemas.microsoft.com/office/drawing/2014/main" val="20001"/>
                    </a:ext>
                  </a:extLst>
                </a:gridCol>
              </a:tblGrid>
              <a:tr h="370840">
                <a:tc>
                  <a:txBody>
                    <a:bodyPr/>
                    <a:lstStyle/>
                    <a:p>
                      <a:r>
                        <a:rPr lang="en-GB" sz="1050" dirty="0">
                          <a:solidFill>
                            <a:schemeClr val="tx1"/>
                          </a:solidFill>
                        </a:rPr>
                        <a:t>Role</a:t>
                      </a:r>
                      <a:r>
                        <a:rPr lang="en-GB" sz="1050" baseline="0" dirty="0">
                          <a:solidFill>
                            <a:schemeClr val="tx1"/>
                          </a:solidFill>
                        </a:rPr>
                        <a:t> of white blood cell</a:t>
                      </a:r>
                      <a:endParaRPr lang="en-GB"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50" dirty="0">
                          <a:solidFill>
                            <a:schemeClr val="tx1"/>
                          </a:solidFill>
                        </a:rPr>
                        <a:t>How it protects</a:t>
                      </a:r>
                      <a:r>
                        <a:rPr lang="en-GB" sz="1050" baseline="0" dirty="0">
                          <a:solidFill>
                            <a:schemeClr val="tx1"/>
                          </a:solidFill>
                        </a:rPr>
                        <a:t> you against disease</a:t>
                      </a:r>
                      <a:endParaRPr lang="en-GB"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1025" name="Picture 1"/>
          <p:cNvPicPr>
            <a:picLocks noChangeAspect="1" noChangeArrowheads="1"/>
          </p:cNvPicPr>
          <p:nvPr/>
        </p:nvPicPr>
        <p:blipFill>
          <a:blip r:embed="rId2" cstate="print"/>
          <a:srcRect b="19328"/>
          <a:stretch>
            <a:fillRect/>
          </a:stretch>
        </p:blipFill>
        <p:spPr bwMode="auto">
          <a:xfrm>
            <a:off x="453904" y="680458"/>
            <a:ext cx="1173267" cy="1019387"/>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b="27130"/>
          <a:stretch>
            <a:fillRect/>
          </a:stretch>
        </p:blipFill>
        <p:spPr bwMode="auto">
          <a:xfrm>
            <a:off x="384177" y="1854744"/>
            <a:ext cx="1234171" cy="1017409"/>
          </a:xfrm>
          <a:prstGeom prst="rect">
            <a:avLst/>
          </a:prstGeom>
          <a:noFill/>
          <a:ln w="9525">
            <a:noFill/>
            <a:miter lim="800000"/>
            <a:headEnd/>
            <a:tailEnd/>
          </a:ln>
          <a:effectLst/>
        </p:spPr>
      </p:pic>
      <p:graphicFrame>
        <p:nvGraphicFramePr>
          <p:cNvPr id="45" name="Table 44"/>
          <p:cNvGraphicFramePr>
            <a:graphicFrameLocks noGrp="1"/>
          </p:cNvGraphicFramePr>
          <p:nvPr/>
        </p:nvGraphicFramePr>
        <p:xfrm>
          <a:off x="4829909" y="212969"/>
          <a:ext cx="4067907" cy="4165600"/>
        </p:xfrm>
        <a:graphic>
          <a:graphicData uri="http://schemas.openxmlformats.org/drawingml/2006/table">
            <a:tbl>
              <a:tblPr firstRow="1" bandRow="1">
                <a:tableStyleId>{5C22544A-7EE6-4342-B048-85BDC9FD1C3A}</a:tableStyleId>
              </a:tblPr>
              <a:tblGrid>
                <a:gridCol w="1533287">
                  <a:extLst>
                    <a:ext uri="{9D8B030D-6E8A-4147-A177-3AD203B41FA5}">
                      <a16:colId xmlns:a16="http://schemas.microsoft.com/office/drawing/2014/main" val="20000"/>
                    </a:ext>
                  </a:extLst>
                </a:gridCol>
                <a:gridCol w="2534620">
                  <a:extLst>
                    <a:ext uri="{9D8B030D-6E8A-4147-A177-3AD203B41FA5}">
                      <a16:colId xmlns:a16="http://schemas.microsoft.com/office/drawing/2014/main" val="20001"/>
                    </a:ext>
                  </a:extLst>
                </a:gridCol>
              </a:tblGrid>
              <a:tr h="370840">
                <a:tc>
                  <a:txBody>
                    <a:bodyPr/>
                    <a:lstStyle/>
                    <a:p>
                      <a:r>
                        <a:rPr lang="en-GB" sz="1050" dirty="0">
                          <a:solidFill>
                            <a:schemeClr val="tx1"/>
                          </a:solidFill>
                        </a:rPr>
                        <a:t>Role</a:t>
                      </a:r>
                      <a:r>
                        <a:rPr lang="en-GB" sz="1050" baseline="0" dirty="0">
                          <a:solidFill>
                            <a:schemeClr val="tx1"/>
                          </a:solidFill>
                        </a:rPr>
                        <a:t> of white blood cell</a:t>
                      </a:r>
                      <a:endParaRPr lang="en-GB"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50" dirty="0">
                          <a:solidFill>
                            <a:schemeClr val="tx1"/>
                          </a:solidFill>
                        </a:rPr>
                        <a:t>How it protects</a:t>
                      </a:r>
                      <a:r>
                        <a:rPr lang="en-GB" sz="1050" baseline="0" dirty="0">
                          <a:solidFill>
                            <a:schemeClr val="tx1"/>
                          </a:solidFill>
                        </a:rPr>
                        <a:t> you against disease</a:t>
                      </a:r>
                      <a:endParaRPr lang="en-GB"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p>
                      <a:endParaRPr lang="en-GB"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46" name="Picture 1"/>
          <p:cNvPicPr>
            <a:picLocks noChangeAspect="1" noChangeArrowheads="1"/>
          </p:cNvPicPr>
          <p:nvPr/>
        </p:nvPicPr>
        <p:blipFill>
          <a:blip r:embed="rId2" cstate="print"/>
          <a:srcRect b="19328"/>
          <a:stretch>
            <a:fillRect/>
          </a:stretch>
        </p:blipFill>
        <p:spPr bwMode="auto">
          <a:xfrm>
            <a:off x="5072797" y="680458"/>
            <a:ext cx="1173267" cy="1019387"/>
          </a:xfrm>
          <a:prstGeom prst="rect">
            <a:avLst/>
          </a:prstGeom>
          <a:noFill/>
          <a:ln w="9525">
            <a:noFill/>
            <a:miter lim="800000"/>
            <a:headEnd/>
            <a:tailEnd/>
          </a:ln>
          <a:effectLst/>
        </p:spPr>
      </p:pic>
      <p:pic>
        <p:nvPicPr>
          <p:cNvPr id="47" name="Picture 2"/>
          <p:cNvPicPr>
            <a:picLocks noChangeAspect="1" noChangeArrowheads="1"/>
          </p:cNvPicPr>
          <p:nvPr/>
        </p:nvPicPr>
        <p:blipFill>
          <a:blip r:embed="rId3" cstate="print"/>
          <a:srcRect b="27130"/>
          <a:stretch>
            <a:fillRect/>
          </a:stretch>
        </p:blipFill>
        <p:spPr bwMode="auto">
          <a:xfrm>
            <a:off x="5003070" y="1854744"/>
            <a:ext cx="1234171" cy="1017409"/>
          </a:xfrm>
          <a:prstGeom prst="rect">
            <a:avLst/>
          </a:prstGeom>
          <a:noFill/>
          <a:ln w="9525">
            <a:noFill/>
            <a:miter lim="800000"/>
            <a:headEnd/>
            <a:tailEnd/>
          </a:ln>
          <a:effectLst/>
        </p:spPr>
      </p:pic>
      <p:pic>
        <p:nvPicPr>
          <p:cNvPr id="2" name="Picture 1">
            <a:extLst>
              <a:ext uri="{FF2B5EF4-FFF2-40B4-BE49-F238E27FC236}">
                <a16:creationId xmlns:a16="http://schemas.microsoft.com/office/drawing/2014/main" id="{433114C2-AD74-45DE-8271-0698D2C2F6F5}"/>
              </a:ext>
            </a:extLst>
          </p:cNvPr>
          <p:cNvPicPr>
            <a:picLocks noChangeAspect="1"/>
          </p:cNvPicPr>
          <p:nvPr/>
        </p:nvPicPr>
        <p:blipFill rotWithShape="1">
          <a:blip r:embed="rId4"/>
          <a:srcRect l="61812" t="29487" r="14975" b="29734"/>
          <a:stretch/>
        </p:blipFill>
        <p:spPr>
          <a:xfrm>
            <a:off x="362054" y="3111327"/>
            <a:ext cx="1234171" cy="1219565"/>
          </a:xfrm>
          <a:prstGeom prst="rect">
            <a:avLst/>
          </a:prstGeom>
        </p:spPr>
      </p:pic>
      <p:pic>
        <p:nvPicPr>
          <p:cNvPr id="3" name="Picture 2">
            <a:extLst>
              <a:ext uri="{FF2B5EF4-FFF2-40B4-BE49-F238E27FC236}">
                <a16:creationId xmlns:a16="http://schemas.microsoft.com/office/drawing/2014/main" id="{5A698C4A-C2C5-43DE-8B52-76849C1A3502}"/>
              </a:ext>
            </a:extLst>
          </p:cNvPr>
          <p:cNvPicPr>
            <a:picLocks noChangeAspect="1"/>
          </p:cNvPicPr>
          <p:nvPr/>
        </p:nvPicPr>
        <p:blipFill>
          <a:blip r:embed="rId5"/>
          <a:stretch>
            <a:fillRect/>
          </a:stretch>
        </p:blipFill>
        <p:spPr>
          <a:xfrm>
            <a:off x="4965747" y="3095314"/>
            <a:ext cx="1237595" cy="1219306"/>
          </a:xfrm>
          <a:prstGeom prst="rect">
            <a:avLst/>
          </a:prstGeom>
        </p:spPr>
      </p:pic>
    </p:spTree>
    <p:extLst>
      <p:ext uri="{BB962C8B-B14F-4D97-AF65-F5344CB8AC3E}">
        <p14:creationId xmlns:p14="http://schemas.microsoft.com/office/powerpoint/2010/main" val="2642702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5F063-9CF6-4B2A-9745-F7452438C116}"/>
              </a:ext>
            </a:extLst>
          </p:cNvPr>
          <p:cNvSpPr>
            <a:spLocks noGrp="1"/>
          </p:cNvSpPr>
          <p:nvPr>
            <p:ph idx="1"/>
          </p:nvPr>
        </p:nvSpPr>
        <p:spPr>
          <a:xfrm>
            <a:off x="304800" y="1828800"/>
            <a:ext cx="8610600" cy="4800600"/>
          </a:xfrm>
        </p:spPr>
        <p:txBody>
          <a:bodyPr/>
          <a:lstStyle/>
          <a:p>
            <a:pPr marL="0" indent="0">
              <a:buNone/>
            </a:pPr>
            <a:r>
              <a:rPr lang="en-GB" dirty="0"/>
              <a:t>GOOD PROGRESS:</a:t>
            </a:r>
          </a:p>
          <a:p>
            <a:pPr marL="0" indent="0">
              <a:buNone/>
            </a:pPr>
            <a:r>
              <a:rPr lang="en-GB" dirty="0"/>
              <a:t>- </a:t>
            </a:r>
            <a:r>
              <a:rPr lang="en-GB" dirty="0">
                <a:solidFill>
                  <a:schemeClr val="dk1"/>
                </a:solidFill>
              </a:rPr>
              <a:t>Identify the different mechanisms that can prevent pathogens from entering your body</a:t>
            </a:r>
          </a:p>
          <a:p>
            <a:pPr marL="0" indent="0">
              <a:buNone/>
            </a:pPr>
            <a:r>
              <a:rPr lang="en-GB" dirty="0"/>
              <a:t>-Describe the role of white blood cells as part of your immune system</a:t>
            </a:r>
          </a:p>
          <a:p>
            <a:pPr marL="0" indent="0">
              <a:buNone/>
            </a:pPr>
            <a:endParaRPr lang="en-GB" dirty="0"/>
          </a:p>
          <a:p>
            <a:pPr marL="0" indent="0">
              <a:buNone/>
            </a:pPr>
            <a:r>
              <a:rPr lang="en-GB" dirty="0"/>
              <a:t>OUTSTANDING PROGRESS:</a:t>
            </a:r>
          </a:p>
          <a:p>
            <a:pPr marL="0" indent="0">
              <a:buNone/>
            </a:pPr>
            <a:r>
              <a:rPr lang="en-GB" dirty="0"/>
              <a:t>-Explain the different mechanisms that white blood cells can employ to destroy pathogens</a:t>
            </a:r>
          </a:p>
          <a:p>
            <a:pPr marL="0" indent="0">
              <a:buNone/>
            </a:pPr>
            <a:endParaRPr lang="en-GB" dirty="0"/>
          </a:p>
        </p:txBody>
      </p:sp>
      <p:sp>
        <p:nvSpPr>
          <p:cNvPr id="7" name="Rectangle: Rounded Corners 6">
            <a:extLst>
              <a:ext uri="{FF2B5EF4-FFF2-40B4-BE49-F238E27FC236}">
                <a16:creationId xmlns:a16="http://schemas.microsoft.com/office/drawing/2014/main" id="{0BF158EA-583B-4FB4-AE40-293B10DE0766}"/>
              </a:ext>
            </a:extLst>
          </p:cNvPr>
          <p:cNvSpPr/>
          <p:nvPr/>
        </p:nvSpPr>
        <p:spPr>
          <a:xfrm>
            <a:off x="228600" y="228600"/>
            <a:ext cx="8686800"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D86800F-00C6-4FAB-B275-C286A18884B2}"/>
              </a:ext>
            </a:extLst>
          </p:cNvPr>
          <p:cNvSpPr txBox="1">
            <a:spLocks/>
          </p:cNvSpPr>
          <p:nvPr/>
        </p:nvSpPr>
        <p:spPr>
          <a:xfrm>
            <a:off x="228600" y="228601"/>
            <a:ext cx="8686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a:latin typeface="Comic Sans MS" pitchFamily="66" charset="0"/>
              </a:rPr>
              <a:t>Progress indicators</a:t>
            </a:r>
          </a:p>
        </p:txBody>
      </p:sp>
    </p:spTree>
    <p:extLst>
      <p:ext uri="{BB962C8B-B14F-4D97-AF65-F5344CB8AC3E}">
        <p14:creationId xmlns:p14="http://schemas.microsoft.com/office/powerpoint/2010/main" val="194958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990286" y="1512957"/>
            <a:ext cx="3401417" cy="772763"/>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Eyes, ears, mouth and nose!</a:t>
            </a:r>
          </a:p>
        </p:txBody>
      </p:sp>
      <p:sp>
        <p:nvSpPr>
          <p:cNvPr id="6" name="Left Arrow 5"/>
          <p:cNvSpPr/>
          <p:nvPr/>
        </p:nvSpPr>
        <p:spPr>
          <a:xfrm>
            <a:off x="4563927" y="3943048"/>
            <a:ext cx="3013914" cy="1162282"/>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Sexually transmitted through bodily fluids</a:t>
            </a:r>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ackgroundRemoval t="4412" b="94706" l="4948" r="97938"/>
                    </a14:imgEffect>
                  </a14:imgLayer>
                </a14:imgProps>
              </a:ext>
            </a:extLst>
          </a:blip>
          <a:stretch>
            <a:fillRect/>
          </a:stretch>
        </p:blipFill>
        <p:spPr>
          <a:xfrm rot="9648289">
            <a:off x="4920777" y="2469329"/>
            <a:ext cx="1742114" cy="1221276"/>
          </a:xfrm>
          <a:prstGeom prst="rect">
            <a:avLst/>
          </a:prstGeom>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ackgroundRemoval t="1000" b="98000" l="435" r="98696"/>
                    </a14:imgEffect>
                  </a14:imgLayer>
                </a14:imgProps>
              </a:ext>
            </a:extLst>
          </a:blip>
          <a:stretch>
            <a:fillRect/>
          </a:stretch>
        </p:blipFill>
        <p:spPr>
          <a:xfrm>
            <a:off x="3883895" y="3085986"/>
            <a:ext cx="1446176" cy="943158"/>
          </a:xfrm>
          <a:prstGeom prst="rect">
            <a:avLst/>
          </a:prstGeom>
        </p:spPr>
      </p:pic>
      <p:sp>
        <p:nvSpPr>
          <p:cNvPr id="9" name="Left Arrow 8"/>
          <p:cNvSpPr/>
          <p:nvPr/>
        </p:nvSpPr>
        <p:spPr>
          <a:xfrm>
            <a:off x="6286499" y="2005912"/>
            <a:ext cx="2857501" cy="1080074"/>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Intravenous drug use and vaccination</a:t>
            </a:r>
          </a:p>
        </p:txBody>
      </p:sp>
      <p:sp>
        <p:nvSpPr>
          <p:cNvPr id="10" name="Right Arrow 9"/>
          <p:cNvSpPr/>
          <p:nvPr/>
        </p:nvSpPr>
        <p:spPr>
          <a:xfrm>
            <a:off x="457201" y="3085985"/>
            <a:ext cx="3654640" cy="1244489"/>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Through open wounds, cuts, grazes and blisters</a:t>
            </a:r>
          </a:p>
        </p:txBody>
      </p:sp>
      <p:sp>
        <p:nvSpPr>
          <p:cNvPr id="13" name="TextBox 12"/>
          <p:cNvSpPr txBox="1"/>
          <p:nvPr/>
        </p:nvSpPr>
        <p:spPr>
          <a:xfrm>
            <a:off x="203697" y="143450"/>
            <a:ext cx="8809673" cy="1077218"/>
          </a:xfrm>
          <a:prstGeom prst="rect">
            <a:avLst/>
          </a:prstGeom>
          <a:solidFill>
            <a:srgbClr val="FFFF00"/>
          </a:solidFill>
        </p:spPr>
        <p:txBody>
          <a:bodyPr wrap="square" rtlCol="0">
            <a:spAutoFit/>
          </a:bodyPr>
          <a:lstStyle/>
          <a:p>
            <a:pPr algn="ctr"/>
            <a:r>
              <a:rPr lang="en-GB" sz="3200" dirty="0">
                <a:solidFill>
                  <a:srgbClr val="002060"/>
                </a:solidFill>
                <a:latin typeface="Comic Sans MS" panose="030F0702030302020204" pitchFamily="66" charset="0"/>
              </a:rPr>
              <a:t>Label the diagram with ways in which pathogens can enter your body</a:t>
            </a:r>
          </a:p>
        </p:txBody>
      </p:sp>
      <p:pic>
        <p:nvPicPr>
          <p:cNvPr id="12290" name="Picture 2" descr="Male, Figure, Human, Body, Form, Shape, Standing"/>
          <p:cNvPicPr>
            <a:picLocks noChangeAspect="1" noChangeArrowheads="1"/>
          </p:cNvPicPr>
          <p:nvPr/>
        </p:nvPicPr>
        <p:blipFill>
          <a:blip r:embed="rId6" cstate="print"/>
          <a:srcRect/>
          <a:stretch>
            <a:fillRect/>
          </a:stretch>
        </p:blipFill>
        <p:spPr bwMode="auto">
          <a:xfrm>
            <a:off x="3203575" y="1451521"/>
            <a:ext cx="2703239" cy="5406479"/>
          </a:xfrm>
          <a:prstGeom prst="rect">
            <a:avLst/>
          </a:prstGeom>
          <a:noFill/>
        </p:spPr>
      </p:pic>
    </p:spTree>
    <p:extLst>
      <p:ext uri="{BB962C8B-B14F-4D97-AF65-F5344CB8AC3E}">
        <p14:creationId xmlns:p14="http://schemas.microsoft.com/office/powerpoint/2010/main" val="162459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par>
                                <p:cTn id="21" presetID="9"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reatment, Finger, Keep, Hand, Wrist, Hand Massage"/>
          <p:cNvPicPr>
            <a:picLocks noChangeAspect="1" noChangeArrowheads="1"/>
          </p:cNvPicPr>
          <p:nvPr/>
        </p:nvPicPr>
        <p:blipFill>
          <a:blip r:embed="rId3" cstate="print"/>
          <a:srcRect/>
          <a:stretch>
            <a:fillRect/>
          </a:stretch>
        </p:blipFill>
        <p:spPr bwMode="auto">
          <a:xfrm>
            <a:off x="460302" y="2955333"/>
            <a:ext cx="2872445" cy="1905987"/>
          </a:xfrm>
          <a:prstGeom prst="rect">
            <a:avLst/>
          </a:prstGeom>
          <a:noFill/>
        </p:spPr>
      </p:pic>
      <p:sp>
        <p:nvSpPr>
          <p:cNvPr id="5" name="TextBox 4"/>
          <p:cNvSpPr txBox="1"/>
          <p:nvPr/>
        </p:nvSpPr>
        <p:spPr>
          <a:xfrm>
            <a:off x="213914" y="91425"/>
            <a:ext cx="8794280" cy="1815882"/>
          </a:xfrm>
          <a:prstGeom prst="rect">
            <a:avLst/>
          </a:prstGeom>
          <a:noFill/>
        </p:spPr>
        <p:txBody>
          <a:bodyPr wrap="square" rtlCol="0">
            <a:spAutoFit/>
          </a:bodyPr>
          <a:lstStyle/>
          <a:p>
            <a:pPr algn="ctr"/>
            <a:r>
              <a:rPr lang="en-GB" sz="2800" dirty="0">
                <a:solidFill>
                  <a:srgbClr val="002060"/>
                </a:solidFill>
                <a:latin typeface="Comic Sans MS" panose="030F0702030302020204" pitchFamily="66" charset="0"/>
              </a:rPr>
              <a:t>Each day you come across millions of disease-causing microorganisms.  Fortunately your body has several ways of stopping the pathogens getting inside.  </a:t>
            </a:r>
          </a:p>
        </p:txBody>
      </p:sp>
      <p:sp>
        <p:nvSpPr>
          <p:cNvPr id="10" name="TextBox 9"/>
          <p:cNvSpPr txBox="1"/>
          <p:nvPr/>
        </p:nvSpPr>
        <p:spPr>
          <a:xfrm>
            <a:off x="2008782" y="4324224"/>
            <a:ext cx="1928826" cy="584775"/>
          </a:xfrm>
          <a:prstGeom prst="rect">
            <a:avLst/>
          </a:prstGeom>
          <a:noFill/>
        </p:spPr>
        <p:txBody>
          <a:bodyPr wrap="square" rtlCol="0">
            <a:spAutoFit/>
          </a:bodyPr>
          <a:lstStyle/>
          <a:p>
            <a:pPr algn="ctr"/>
            <a:r>
              <a:rPr lang="en-GB" sz="3200" dirty="0">
                <a:solidFill>
                  <a:srgbClr val="002060"/>
                </a:solidFill>
              </a:rPr>
              <a:t>Your skin</a:t>
            </a:r>
          </a:p>
        </p:txBody>
      </p:sp>
      <p:sp>
        <p:nvSpPr>
          <p:cNvPr id="17" name="TextBox 16"/>
          <p:cNvSpPr txBox="1"/>
          <p:nvPr/>
        </p:nvSpPr>
        <p:spPr>
          <a:xfrm>
            <a:off x="3743671" y="2829779"/>
            <a:ext cx="2721484" cy="954107"/>
          </a:xfrm>
          <a:prstGeom prst="rect">
            <a:avLst/>
          </a:prstGeom>
          <a:noFill/>
        </p:spPr>
        <p:txBody>
          <a:bodyPr wrap="square" rtlCol="0">
            <a:spAutoFit/>
          </a:bodyPr>
          <a:lstStyle/>
          <a:p>
            <a:pPr algn="ctr"/>
            <a:r>
              <a:rPr lang="en-GB" sz="2800" dirty="0">
                <a:solidFill>
                  <a:srgbClr val="002060"/>
                </a:solidFill>
              </a:rPr>
              <a:t>A scab can form a seal over a cut</a:t>
            </a:r>
          </a:p>
        </p:txBody>
      </p:sp>
      <p:sp>
        <p:nvSpPr>
          <p:cNvPr id="21" name="TextBox 20"/>
          <p:cNvSpPr txBox="1"/>
          <p:nvPr/>
        </p:nvSpPr>
        <p:spPr>
          <a:xfrm>
            <a:off x="3138836" y="5493363"/>
            <a:ext cx="2857520" cy="954107"/>
          </a:xfrm>
          <a:prstGeom prst="rect">
            <a:avLst/>
          </a:prstGeom>
          <a:noFill/>
        </p:spPr>
        <p:txBody>
          <a:bodyPr wrap="square" rtlCol="0">
            <a:spAutoFit/>
          </a:bodyPr>
          <a:lstStyle/>
          <a:p>
            <a:pPr algn="ctr"/>
            <a:r>
              <a:rPr lang="en-GB" sz="2800" dirty="0">
                <a:solidFill>
                  <a:srgbClr val="002060"/>
                </a:solidFill>
              </a:rPr>
              <a:t>Breathing system produces mucus</a:t>
            </a:r>
          </a:p>
        </p:txBody>
      </p:sp>
      <p:sp>
        <p:nvSpPr>
          <p:cNvPr id="11" name="TextBox 10"/>
          <p:cNvSpPr txBox="1"/>
          <p:nvPr/>
        </p:nvSpPr>
        <p:spPr>
          <a:xfrm>
            <a:off x="6500794" y="5132537"/>
            <a:ext cx="2643206" cy="523220"/>
          </a:xfrm>
          <a:prstGeom prst="rect">
            <a:avLst/>
          </a:prstGeom>
          <a:noFill/>
        </p:spPr>
        <p:txBody>
          <a:bodyPr wrap="square" rtlCol="0">
            <a:spAutoFit/>
          </a:bodyPr>
          <a:lstStyle/>
          <a:p>
            <a:pPr algn="ctr"/>
            <a:r>
              <a:rPr lang="en-GB" sz="2800" dirty="0">
                <a:solidFill>
                  <a:srgbClr val="002060"/>
                </a:solidFill>
              </a:rPr>
              <a:t>Stomach Acid</a:t>
            </a:r>
          </a:p>
        </p:txBody>
      </p:sp>
      <p:sp>
        <p:nvSpPr>
          <p:cNvPr id="2" name="TextBox 1"/>
          <p:cNvSpPr txBox="1"/>
          <p:nvPr/>
        </p:nvSpPr>
        <p:spPr>
          <a:xfrm>
            <a:off x="452694" y="2092344"/>
            <a:ext cx="8316720" cy="646331"/>
          </a:xfrm>
          <a:prstGeom prst="rect">
            <a:avLst/>
          </a:prstGeom>
          <a:solidFill>
            <a:schemeClr val="accent5">
              <a:lumMod val="20000"/>
              <a:lumOff val="80000"/>
            </a:schemeClr>
          </a:solidFill>
        </p:spPr>
        <p:txBody>
          <a:bodyPr wrap="square" rtlCol="0">
            <a:spAutoFit/>
          </a:bodyPr>
          <a:lstStyle/>
          <a:p>
            <a:pPr algn="ctr"/>
            <a:r>
              <a:rPr lang="en-GB" sz="3600" dirty="0">
                <a:solidFill>
                  <a:srgbClr val="002060"/>
                </a:solidFill>
                <a:latin typeface="Comic Sans MS" panose="030F0702030302020204" pitchFamily="66" charset="0"/>
              </a:rPr>
              <a:t>Can you think of any examples?</a:t>
            </a:r>
          </a:p>
        </p:txBody>
      </p:sp>
      <p:pic>
        <p:nvPicPr>
          <p:cNvPr id="11268" name="Picture 4" descr="Hand, Injury, Skin Abrasion, Gall, Bloody, Accident"/>
          <p:cNvPicPr>
            <a:picLocks noChangeAspect="1" noChangeArrowheads="1"/>
          </p:cNvPicPr>
          <p:nvPr/>
        </p:nvPicPr>
        <p:blipFill>
          <a:blip r:embed="rId4" cstate="print"/>
          <a:srcRect/>
          <a:stretch>
            <a:fillRect/>
          </a:stretch>
        </p:blipFill>
        <p:spPr bwMode="auto">
          <a:xfrm>
            <a:off x="4256689" y="3809252"/>
            <a:ext cx="1753147" cy="1168765"/>
          </a:xfrm>
          <a:prstGeom prst="rect">
            <a:avLst/>
          </a:prstGeom>
          <a:noFill/>
        </p:spPr>
      </p:pic>
      <p:pic>
        <p:nvPicPr>
          <p:cNvPr id="11270" name="Picture 6" descr="File:GERD.png"/>
          <p:cNvPicPr>
            <a:picLocks noChangeAspect="1" noChangeArrowheads="1"/>
          </p:cNvPicPr>
          <p:nvPr/>
        </p:nvPicPr>
        <p:blipFill>
          <a:blip r:embed="rId5" cstate="print"/>
          <a:srcRect b="8347"/>
          <a:stretch>
            <a:fillRect/>
          </a:stretch>
        </p:blipFill>
        <p:spPr bwMode="auto">
          <a:xfrm>
            <a:off x="6808624" y="3101734"/>
            <a:ext cx="1862411" cy="2048336"/>
          </a:xfrm>
          <a:prstGeom prst="rect">
            <a:avLst/>
          </a:prstGeom>
          <a:noFill/>
        </p:spPr>
      </p:pic>
      <p:pic>
        <p:nvPicPr>
          <p:cNvPr id="11272" name="Picture 8" descr="biology arm muscle chest human body face sculpture nose art science head anatomy organ body stomach medical liver anatomical sense lungs intestine"/>
          <p:cNvPicPr>
            <a:picLocks noChangeAspect="1" noChangeArrowheads="1"/>
          </p:cNvPicPr>
          <p:nvPr/>
        </p:nvPicPr>
        <p:blipFill>
          <a:blip r:embed="rId6" cstate="print"/>
          <a:srcRect/>
          <a:stretch>
            <a:fillRect/>
          </a:stretch>
        </p:blipFill>
        <p:spPr bwMode="auto">
          <a:xfrm>
            <a:off x="1989416" y="5090902"/>
            <a:ext cx="1084281" cy="1626421"/>
          </a:xfrm>
          <a:prstGeom prst="rect">
            <a:avLst/>
          </a:prstGeom>
          <a:noFill/>
        </p:spPr>
      </p:pic>
    </p:spTree>
    <p:extLst>
      <p:ext uri="{BB962C8B-B14F-4D97-AF65-F5344CB8AC3E}">
        <p14:creationId xmlns:p14="http://schemas.microsoft.com/office/powerpoint/2010/main" val="195190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1"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Male, Figure, Human, Body, Form, Shape, Standing"/>
          <p:cNvPicPr>
            <a:picLocks noChangeAspect="1" noChangeArrowheads="1"/>
          </p:cNvPicPr>
          <p:nvPr/>
        </p:nvPicPr>
        <p:blipFill>
          <a:blip r:embed="rId2" cstate="print"/>
          <a:srcRect/>
          <a:stretch>
            <a:fillRect/>
          </a:stretch>
        </p:blipFill>
        <p:spPr bwMode="auto">
          <a:xfrm>
            <a:off x="6087452" y="1418492"/>
            <a:ext cx="2703239" cy="5275385"/>
          </a:xfrm>
          <a:prstGeom prst="rect">
            <a:avLst/>
          </a:prstGeom>
          <a:noFill/>
        </p:spPr>
      </p:pic>
      <p:sp>
        <p:nvSpPr>
          <p:cNvPr id="4" name="Title 1"/>
          <p:cNvSpPr txBox="1">
            <a:spLocks/>
          </p:cNvSpPr>
          <p:nvPr/>
        </p:nvSpPr>
        <p:spPr>
          <a:xfrm>
            <a:off x="611560" y="188641"/>
            <a:ext cx="7772400" cy="1097220"/>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6000" dirty="0">
                <a:solidFill>
                  <a:srgbClr val="002060"/>
                </a:solidFill>
              </a:rPr>
              <a:t>Defence Mechanisms</a:t>
            </a:r>
            <a:endParaRPr kumimoji="0" lang="en-GB" sz="6000" b="0" i="0" u="none" strike="noStrike" kern="1200" cap="none" spc="0" normalizeH="0" baseline="0" noProof="0" dirty="0">
              <a:ln>
                <a:noFill/>
              </a:ln>
              <a:solidFill>
                <a:srgbClr val="002060"/>
              </a:solidFill>
              <a:effectLst/>
              <a:uLnTx/>
              <a:uFillTx/>
              <a:latin typeface="+mn-lt"/>
              <a:ea typeface="+mn-ea"/>
              <a:cs typeface="+mn-cs"/>
            </a:endParaRPr>
          </a:p>
        </p:txBody>
      </p:sp>
      <p:sp>
        <p:nvSpPr>
          <p:cNvPr id="7" name="TextBox 6"/>
          <p:cNvSpPr txBox="1"/>
          <p:nvPr/>
        </p:nvSpPr>
        <p:spPr>
          <a:xfrm>
            <a:off x="186206" y="1418492"/>
            <a:ext cx="5715040" cy="1815882"/>
          </a:xfrm>
          <a:prstGeom prst="rect">
            <a:avLst/>
          </a:prstGeom>
          <a:noFill/>
        </p:spPr>
        <p:txBody>
          <a:bodyPr wrap="square" rtlCol="0">
            <a:spAutoFit/>
          </a:bodyPr>
          <a:lstStyle/>
          <a:p>
            <a:pPr algn="ctr"/>
            <a:r>
              <a:rPr lang="en-GB" sz="2800" b="1" i="1" dirty="0">
                <a:solidFill>
                  <a:srgbClr val="0070C0"/>
                </a:solidFill>
              </a:rPr>
              <a:t>Task:  </a:t>
            </a:r>
            <a:r>
              <a:rPr lang="en-GB" sz="2800" i="1" dirty="0"/>
              <a:t>Add labels onto your body diagram to show the three main ways in which your body prevents pathogens getting in.</a:t>
            </a:r>
            <a:endParaRPr lang="en-GB" i="1" dirty="0"/>
          </a:p>
        </p:txBody>
      </p:sp>
      <p:sp>
        <p:nvSpPr>
          <p:cNvPr id="8" name="TextBox 7"/>
          <p:cNvSpPr txBox="1"/>
          <p:nvPr/>
        </p:nvSpPr>
        <p:spPr>
          <a:xfrm>
            <a:off x="571472" y="3500438"/>
            <a:ext cx="1071570" cy="461665"/>
          </a:xfrm>
          <a:prstGeom prst="rect">
            <a:avLst/>
          </a:prstGeom>
          <a:solidFill>
            <a:srgbClr val="FFFF00"/>
          </a:solidFill>
        </p:spPr>
        <p:txBody>
          <a:bodyPr wrap="square" rtlCol="0">
            <a:spAutoFit/>
          </a:bodyPr>
          <a:lstStyle/>
          <a:p>
            <a:r>
              <a:rPr lang="en-GB" sz="2400" dirty="0">
                <a:solidFill>
                  <a:srgbClr val="002060"/>
                </a:solidFill>
              </a:rPr>
              <a:t>barrier</a:t>
            </a:r>
          </a:p>
        </p:txBody>
      </p:sp>
      <p:sp>
        <p:nvSpPr>
          <p:cNvPr id="9" name="TextBox 8"/>
          <p:cNvSpPr txBox="1"/>
          <p:nvPr/>
        </p:nvSpPr>
        <p:spPr>
          <a:xfrm>
            <a:off x="1928794" y="3857628"/>
            <a:ext cx="714380" cy="461665"/>
          </a:xfrm>
          <a:prstGeom prst="rect">
            <a:avLst/>
          </a:prstGeom>
          <a:solidFill>
            <a:srgbClr val="FFFF00"/>
          </a:solidFill>
        </p:spPr>
        <p:txBody>
          <a:bodyPr wrap="square" rtlCol="0">
            <a:spAutoFit/>
          </a:bodyPr>
          <a:lstStyle/>
          <a:p>
            <a:r>
              <a:rPr lang="en-GB" sz="2400" dirty="0">
                <a:solidFill>
                  <a:srgbClr val="002060"/>
                </a:solidFill>
              </a:rPr>
              <a:t>skin</a:t>
            </a:r>
          </a:p>
        </p:txBody>
      </p:sp>
      <p:sp>
        <p:nvSpPr>
          <p:cNvPr id="10" name="TextBox 9"/>
          <p:cNvSpPr txBox="1"/>
          <p:nvPr/>
        </p:nvSpPr>
        <p:spPr>
          <a:xfrm>
            <a:off x="3000364" y="3500438"/>
            <a:ext cx="1000132" cy="461665"/>
          </a:xfrm>
          <a:prstGeom prst="rect">
            <a:avLst/>
          </a:prstGeom>
          <a:solidFill>
            <a:srgbClr val="FFFF00"/>
          </a:solidFill>
        </p:spPr>
        <p:txBody>
          <a:bodyPr wrap="square" rtlCol="0">
            <a:spAutoFit/>
          </a:bodyPr>
          <a:lstStyle/>
          <a:p>
            <a:r>
              <a:rPr lang="en-GB" sz="2400" dirty="0">
                <a:solidFill>
                  <a:srgbClr val="002060"/>
                </a:solidFill>
              </a:rPr>
              <a:t>mucus</a:t>
            </a:r>
          </a:p>
        </p:txBody>
      </p:sp>
      <p:sp>
        <p:nvSpPr>
          <p:cNvPr id="11" name="TextBox 10"/>
          <p:cNvSpPr txBox="1"/>
          <p:nvPr/>
        </p:nvSpPr>
        <p:spPr>
          <a:xfrm>
            <a:off x="142844" y="4214818"/>
            <a:ext cx="1428760" cy="461665"/>
          </a:xfrm>
          <a:prstGeom prst="rect">
            <a:avLst/>
          </a:prstGeom>
          <a:solidFill>
            <a:srgbClr val="FFFF00"/>
          </a:solidFill>
        </p:spPr>
        <p:txBody>
          <a:bodyPr wrap="square" rtlCol="0">
            <a:spAutoFit/>
          </a:bodyPr>
          <a:lstStyle/>
          <a:p>
            <a:pPr algn="ctr"/>
            <a:r>
              <a:rPr lang="en-GB" sz="2400" dirty="0">
                <a:solidFill>
                  <a:srgbClr val="002060"/>
                </a:solidFill>
              </a:rPr>
              <a:t>pathogen</a:t>
            </a:r>
          </a:p>
        </p:txBody>
      </p:sp>
      <p:sp>
        <p:nvSpPr>
          <p:cNvPr id="12" name="TextBox 11"/>
          <p:cNvSpPr txBox="1"/>
          <p:nvPr/>
        </p:nvSpPr>
        <p:spPr>
          <a:xfrm>
            <a:off x="2928926" y="4429132"/>
            <a:ext cx="785818" cy="461665"/>
          </a:xfrm>
          <a:prstGeom prst="rect">
            <a:avLst/>
          </a:prstGeom>
          <a:solidFill>
            <a:srgbClr val="FFFF00"/>
          </a:solidFill>
        </p:spPr>
        <p:txBody>
          <a:bodyPr wrap="square" rtlCol="0">
            <a:spAutoFit/>
          </a:bodyPr>
          <a:lstStyle/>
          <a:p>
            <a:pPr algn="ctr"/>
            <a:r>
              <a:rPr lang="en-GB" sz="2400" dirty="0">
                <a:solidFill>
                  <a:srgbClr val="002060"/>
                </a:solidFill>
              </a:rPr>
              <a:t>clot</a:t>
            </a:r>
          </a:p>
        </p:txBody>
      </p:sp>
      <p:sp>
        <p:nvSpPr>
          <p:cNvPr id="13" name="TextBox 12"/>
          <p:cNvSpPr txBox="1"/>
          <p:nvPr/>
        </p:nvSpPr>
        <p:spPr>
          <a:xfrm>
            <a:off x="4286248" y="3786190"/>
            <a:ext cx="785818" cy="461665"/>
          </a:xfrm>
          <a:prstGeom prst="rect">
            <a:avLst/>
          </a:prstGeom>
          <a:solidFill>
            <a:srgbClr val="FFFF00"/>
          </a:solidFill>
        </p:spPr>
        <p:txBody>
          <a:bodyPr wrap="square" rtlCol="0">
            <a:spAutoFit/>
          </a:bodyPr>
          <a:lstStyle/>
          <a:p>
            <a:pPr algn="ctr"/>
            <a:r>
              <a:rPr lang="en-GB" sz="2400" dirty="0">
                <a:solidFill>
                  <a:srgbClr val="002060"/>
                </a:solidFill>
              </a:rPr>
              <a:t>scab</a:t>
            </a:r>
          </a:p>
        </p:txBody>
      </p:sp>
      <p:sp>
        <p:nvSpPr>
          <p:cNvPr id="15" name="TextBox 14"/>
          <p:cNvSpPr txBox="1"/>
          <p:nvPr/>
        </p:nvSpPr>
        <p:spPr>
          <a:xfrm>
            <a:off x="0" y="5143512"/>
            <a:ext cx="6643702" cy="400110"/>
          </a:xfrm>
          <a:prstGeom prst="rect">
            <a:avLst/>
          </a:prstGeom>
          <a:noFill/>
        </p:spPr>
        <p:txBody>
          <a:bodyPr wrap="square" rtlCol="0">
            <a:spAutoFit/>
          </a:bodyPr>
          <a:lstStyle/>
          <a:p>
            <a:pPr algn="ctr"/>
            <a:r>
              <a:rPr lang="en-GB" sz="2000" b="1" dirty="0">
                <a:solidFill>
                  <a:srgbClr val="00B050"/>
                </a:solidFill>
              </a:rPr>
              <a:t>Green</a:t>
            </a:r>
            <a:r>
              <a:rPr lang="en-GB" sz="2000" dirty="0"/>
              <a:t> – 5/6 words     </a:t>
            </a:r>
            <a:r>
              <a:rPr lang="en-GB" sz="2000" b="1" dirty="0">
                <a:solidFill>
                  <a:schemeClr val="accent6">
                    <a:lumMod val="75000"/>
                  </a:schemeClr>
                </a:solidFill>
              </a:rPr>
              <a:t>Amber</a:t>
            </a:r>
            <a:r>
              <a:rPr lang="en-GB" sz="2000" dirty="0"/>
              <a:t> – 3/4 words      </a:t>
            </a:r>
            <a:r>
              <a:rPr lang="en-GB" sz="2000" b="1" dirty="0">
                <a:solidFill>
                  <a:srgbClr val="FF0000"/>
                </a:solidFill>
              </a:rPr>
              <a:t>Red</a:t>
            </a:r>
            <a:r>
              <a:rPr lang="en-GB" sz="2000" dirty="0"/>
              <a:t> – 1/2 words</a:t>
            </a:r>
          </a:p>
        </p:txBody>
      </p:sp>
      <p:sp>
        <p:nvSpPr>
          <p:cNvPr id="16" name="TextBox 15"/>
          <p:cNvSpPr txBox="1"/>
          <p:nvPr/>
        </p:nvSpPr>
        <p:spPr>
          <a:xfrm>
            <a:off x="285720" y="6000768"/>
            <a:ext cx="5643602" cy="461665"/>
          </a:xfrm>
          <a:prstGeom prst="rect">
            <a:avLst/>
          </a:prstGeom>
          <a:solidFill>
            <a:srgbClr val="FFFF00"/>
          </a:solidFill>
        </p:spPr>
        <p:txBody>
          <a:bodyPr wrap="square" rtlCol="0">
            <a:spAutoFit/>
          </a:bodyPr>
          <a:lstStyle/>
          <a:p>
            <a:r>
              <a:rPr lang="en-GB" sz="2400" b="1" i="1" dirty="0">
                <a:solidFill>
                  <a:srgbClr val="002060"/>
                </a:solidFill>
              </a:rPr>
              <a:t>Extension:  </a:t>
            </a:r>
            <a:r>
              <a:rPr lang="en-GB" sz="2400" i="1" dirty="0">
                <a:solidFill>
                  <a:srgbClr val="002060"/>
                </a:solidFill>
              </a:rPr>
              <a:t>Complete question 2 on page 33 </a:t>
            </a:r>
          </a:p>
        </p:txBody>
      </p:sp>
    </p:spTree>
    <p:extLst>
      <p:ext uri="{BB962C8B-B14F-4D97-AF65-F5344CB8AC3E}">
        <p14:creationId xmlns:p14="http://schemas.microsoft.com/office/powerpoint/2010/main" val="2605878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5391" y="145768"/>
            <a:ext cx="8807854" cy="1815882"/>
          </a:xfrm>
          <a:prstGeom prst="rect">
            <a:avLst/>
          </a:prstGeom>
          <a:noFill/>
        </p:spPr>
        <p:txBody>
          <a:bodyPr wrap="square" rtlCol="0">
            <a:spAutoFit/>
          </a:bodyPr>
          <a:lstStyle/>
          <a:p>
            <a:pPr algn="ctr"/>
            <a:r>
              <a:rPr lang="en-GB" sz="2800" dirty="0">
                <a:latin typeface="Comic Sans MS" panose="030F0702030302020204" pitchFamily="66" charset="0"/>
              </a:rPr>
              <a:t>Some pathogens still manage to get inside your body.  Once there they meet with your second line of defence – the </a:t>
            </a:r>
            <a:r>
              <a:rPr lang="en-GB" sz="2800" b="1" dirty="0">
                <a:latin typeface="Comic Sans MS" panose="030F0702030302020204" pitchFamily="66" charset="0"/>
              </a:rPr>
              <a:t>white blood cells </a:t>
            </a:r>
            <a:r>
              <a:rPr lang="en-GB" sz="2800" dirty="0">
                <a:latin typeface="Comic Sans MS" panose="030F0702030302020204" pitchFamily="66" charset="0"/>
              </a:rPr>
              <a:t>of your </a:t>
            </a:r>
            <a:r>
              <a:rPr lang="en-GB" sz="2800" b="1" dirty="0">
                <a:latin typeface="Comic Sans MS" panose="030F0702030302020204" pitchFamily="66" charset="0"/>
              </a:rPr>
              <a:t>immune system</a:t>
            </a:r>
            <a:r>
              <a:rPr lang="en-GB" sz="2800" dirty="0">
                <a:latin typeface="Comic Sans MS" panose="030F0702030302020204" pitchFamily="66" charset="0"/>
              </a:rPr>
              <a:t>.</a:t>
            </a:r>
          </a:p>
        </p:txBody>
      </p:sp>
      <p:sp>
        <p:nvSpPr>
          <p:cNvPr id="10" name="TextBox 9"/>
          <p:cNvSpPr txBox="1"/>
          <p:nvPr/>
        </p:nvSpPr>
        <p:spPr>
          <a:xfrm>
            <a:off x="216829" y="4183643"/>
            <a:ext cx="2071702" cy="707886"/>
          </a:xfrm>
          <a:prstGeom prst="rect">
            <a:avLst/>
          </a:prstGeom>
          <a:noFill/>
        </p:spPr>
        <p:txBody>
          <a:bodyPr wrap="square" rtlCol="0">
            <a:spAutoFit/>
          </a:bodyPr>
          <a:lstStyle/>
          <a:p>
            <a:r>
              <a:rPr lang="en-GB" sz="2000" dirty="0">
                <a:solidFill>
                  <a:srgbClr val="002060"/>
                </a:solidFill>
              </a:rPr>
              <a:t>Take in pathogens and destroy them</a:t>
            </a:r>
          </a:p>
        </p:txBody>
      </p:sp>
      <p:sp>
        <p:nvSpPr>
          <p:cNvPr id="11" name="TextBox 10"/>
          <p:cNvSpPr txBox="1"/>
          <p:nvPr/>
        </p:nvSpPr>
        <p:spPr>
          <a:xfrm>
            <a:off x="244996" y="5565644"/>
            <a:ext cx="2428893" cy="646331"/>
          </a:xfrm>
          <a:prstGeom prst="rect">
            <a:avLst/>
          </a:prstGeom>
          <a:solidFill>
            <a:srgbClr val="FFFF99"/>
          </a:solidFill>
        </p:spPr>
        <p:txBody>
          <a:bodyPr wrap="square" rtlCol="0">
            <a:spAutoFit/>
          </a:bodyPr>
          <a:lstStyle/>
          <a:p>
            <a:pPr algn="ctr"/>
            <a:r>
              <a:rPr lang="en-GB" sz="3600" dirty="0">
                <a:solidFill>
                  <a:srgbClr val="002060"/>
                </a:solidFill>
              </a:rPr>
              <a:t>Phagocytes</a:t>
            </a:r>
          </a:p>
        </p:txBody>
      </p:sp>
      <p:cxnSp>
        <p:nvCxnSpPr>
          <p:cNvPr id="13" name="Straight Arrow Connector 12"/>
          <p:cNvCxnSpPr/>
          <p:nvPr/>
        </p:nvCxnSpPr>
        <p:spPr>
          <a:xfrm rot="16200000" flipH="1">
            <a:off x="3145787" y="4112205"/>
            <a:ext cx="714380" cy="285752"/>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931473" y="4612271"/>
            <a:ext cx="2786082" cy="1015663"/>
          </a:xfrm>
          <a:prstGeom prst="rect">
            <a:avLst/>
          </a:prstGeom>
          <a:noFill/>
          <a:ln>
            <a:solidFill>
              <a:schemeClr val="bg1"/>
            </a:solidFill>
          </a:ln>
        </p:spPr>
        <p:txBody>
          <a:bodyPr wrap="square" rtlCol="0">
            <a:spAutoFit/>
          </a:bodyPr>
          <a:lstStyle/>
          <a:p>
            <a:pPr algn="ctr"/>
            <a:r>
              <a:rPr lang="en-GB" sz="2000" dirty="0">
                <a:solidFill>
                  <a:srgbClr val="002060"/>
                </a:solidFill>
              </a:rPr>
              <a:t>Some produce antitoxins which cancel the toxins released from pathogens</a:t>
            </a:r>
          </a:p>
        </p:txBody>
      </p:sp>
      <p:sp>
        <p:nvSpPr>
          <p:cNvPr id="20" name="TextBox 19"/>
          <p:cNvSpPr txBox="1"/>
          <p:nvPr/>
        </p:nvSpPr>
        <p:spPr>
          <a:xfrm>
            <a:off x="6127515" y="4738308"/>
            <a:ext cx="2786082" cy="1015663"/>
          </a:xfrm>
          <a:prstGeom prst="rect">
            <a:avLst/>
          </a:prstGeom>
          <a:noFill/>
          <a:ln>
            <a:solidFill>
              <a:schemeClr val="bg1"/>
            </a:solidFill>
          </a:ln>
        </p:spPr>
        <p:txBody>
          <a:bodyPr wrap="square" rtlCol="0">
            <a:spAutoFit/>
          </a:bodyPr>
          <a:lstStyle/>
          <a:p>
            <a:pPr algn="ctr"/>
            <a:r>
              <a:rPr lang="en-GB" sz="2000" dirty="0">
                <a:solidFill>
                  <a:srgbClr val="002060"/>
                </a:solidFill>
              </a:rPr>
              <a:t>Special chemicals called antibodies target pathogens and kill them</a:t>
            </a:r>
          </a:p>
        </p:txBody>
      </p:sp>
      <p:sp>
        <p:nvSpPr>
          <p:cNvPr id="21" name="TextBox 20"/>
          <p:cNvSpPr txBox="1"/>
          <p:nvPr/>
        </p:nvSpPr>
        <p:spPr>
          <a:xfrm>
            <a:off x="5869361" y="5949280"/>
            <a:ext cx="3036115" cy="646331"/>
          </a:xfrm>
          <a:prstGeom prst="rect">
            <a:avLst/>
          </a:prstGeom>
          <a:solidFill>
            <a:srgbClr val="FFFF99"/>
          </a:solidFill>
        </p:spPr>
        <p:txBody>
          <a:bodyPr wrap="square" rtlCol="0">
            <a:spAutoFit/>
          </a:bodyPr>
          <a:lstStyle/>
          <a:p>
            <a:pPr algn="ctr"/>
            <a:r>
              <a:rPr lang="en-GB" sz="3600" dirty="0">
                <a:solidFill>
                  <a:srgbClr val="002060"/>
                </a:solidFill>
              </a:rPr>
              <a:t>Lymphocytes</a:t>
            </a:r>
          </a:p>
        </p:txBody>
      </p:sp>
      <p:cxnSp>
        <p:nvCxnSpPr>
          <p:cNvPr id="9" name="Straight Arrow Connector 8"/>
          <p:cNvCxnSpPr/>
          <p:nvPr/>
        </p:nvCxnSpPr>
        <p:spPr>
          <a:xfrm rot="16200000" flipH="1">
            <a:off x="252548" y="3719296"/>
            <a:ext cx="714380" cy="214314"/>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118338" y="2157048"/>
            <a:ext cx="1266093" cy="890952"/>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3282462" y="2426677"/>
            <a:ext cx="152400" cy="12895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entagon 17"/>
          <p:cNvSpPr/>
          <p:nvPr/>
        </p:nvSpPr>
        <p:spPr>
          <a:xfrm rot="4857627">
            <a:off x="3730038" y="3045539"/>
            <a:ext cx="225286" cy="159126"/>
          </a:xfrm>
          <a:prstGeom prst="homePlate">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entagon 21"/>
          <p:cNvSpPr/>
          <p:nvPr/>
        </p:nvSpPr>
        <p:spPr>
          <a:xfrm rot="4857627">
            <a:off x="3987944" y="2998647"/>
            <a:ext cx="225286" cy="159126"/>
          </a:xfrm>
          <a:prstGeom prst="homePlate">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entagon 22"/>
          <p:cNvSpPr/>
          <p:nvPr/>
        </p:nvSpPr>
        <p:spPr>
          <a:xfrm rot="4857627">
            <a:off x="3448684" y="3033816"/>
            <a:ext cx="225286" cy="159126"/>
          </a:xfrm>
          <a:prstGeom prst="homePlate">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hevron 24"/>
          <p:cNvSpPr/>
          <p:nvPr/>
        </p:nvSpPr>
        <p:spPr>
          <a:xfrm rot="16200000">
            <a:off x="4173415" y="3610708"/>
            <a:ext cx="199292" cy="175846"/>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Chevron 25"/>
          <p:cNvSpPr/>
          <p:nvPr/>
        </p:nvSpPr>
        <p:spPr>
          <a:xfrm rot="16200000">
            <a:off x="4501661" y="3305908"/>
            <a:ext cx="199292" cy="175846"/>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Chevron 26"/>
          <p:cNvSpPr/>
          <p:nvPr/>
        </p:nvSpPr>
        <p:spPr>
          <a:xfrm rot="16200000">
            <a:off x="4700954" y="3786555"/>
            <a:ext cx="199292" cy="175846"/>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Rounded Rectangle 27"/>
          <p:cNvSpPr/>
          <p:nvPr/>
        </p:nvSpPr>
        <p:spPr>
          <a:xfrm rot="21135382">
            <a:off x="4149969" y="4067908"/>
            <a:ext cx="633046" cy="269631"/>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4276969" y="4138246"/>
            <a:ext cx="400538" cy="150446"/>
          </a:xfrm>
          <a:custGeom>
            <a:avLst/>
            <a:gdLst>
              <a:gd name="connsiteX0" fmla="*/ 72292 w 400538"/>
              <a:gd name="connsiteY0" fmla="*/ 93785 h 150446"/>
              <a:gd name="connsiteX1" fmla="*/ 177800 w 400538"/>
              <a:gd name="connsiteY1" fmla="*/ 0 h 150446"/>
              <a:gd name="connsiteX2" fmla="*/ 295031 w 400538"/>
              <a:gd name="connsiteY2" fmla="*/ 93785 h 150446"/>
              <a:gd name="connsiteX3" fmla="*/ 365369 w 400538"/>
              <a:gd name="connsiteY3" fmla="*/ 117231 h 150446"/>
              <a:gd name="connsiteX4" fmla="*/ 365369 w 400538"/>
              <a:gd name="connsiteY4" fmla="*/ 0 h 150446"/>
              <a:gd name="connsiteX5" fmla="*/ 154354 w 400538"/>
              <a:gd name="connsiteY5" fmla="*/ 117231 h 150446"/>
              <a:gd name="connsiteX6" fmla="*/ 25400 w 400538"/>
              <a:gd name="connsiteY6" fmla="*/ 140677 h 150446"/>
              <a:gd name="connsiteX7" fmla="*/ 1954 w 400538"/>
              <a:gd name="connsiteY7" fmla="*/ 58616 h 15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538" h="150446">
                <a:moveTo>
                  <a:pt x="72292" y="93785"/>
                </a:moveTo>
                <a:cubicBezTo>
                  <a:pt x="106484" y="46892"/>
                  <a:pt x="140677" y="0"/>
                  <a:pt x="177800" y="0"/>
                </a:cubicBezTo>
                <a:cubicBezTo>
                  <a:pt x="214923" y="0"/>
                  <a:pt x="263770" y="74247"/>
                  <a:pt x="295031" y="93785"/>
                </a:cubicBezTo>
                <a:cubicBezTo>
                  <a:pt x="326293" y="113324"/>
                  <a:pt x="353646" y="132862"/>
                  <a:pt x="365369" y="117231"/>
                </a:cubicBezTo>
                <a:cubicBezTo>
                  <a:pt x="377092" y="101600"/>
                  <a:pt x="400538" y="0"/>
                  <a:pt x="365369" y="0"/>
                </a:cubicBezTo>
                <a:cubicBezTo>
                  <a:pt x="330200" y="0"/>
                  <a:pt x="211015" y="93785"/>
                  <a:pt x="154354" y="117231"/>
                </a:cubicBezTo>
                <a:cubicBezTo>
                  <a:pt x="97693" y="140677"/>
                  <a:pt x="50800" y="150446"/>
                  <a:pt x="25400" y="140677"/>
                </a:cubicBezTo>
                <a:cubicBezTo>
                  <a:pt x="0" y="130908"/>
                  <a:pt x="977" y="94762"/>
                  <a:pt x="1954" y="58616"/>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Chevron 29"/>
          <p:cNvSpPr/>
          <p:nvPr/>
        </p:nvSpPr>
        <p:spPr>
          <a:xfrm rot="16200000">
            <a:off x="3657599" y="3505200"/>
            <a:ext cx="199292" cy="175846"/>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Pentagon 30"/>
          <p:cNvSpPr/>
          <p:nvPr/>
        </p:nvSpPr>
        <p:spPr>
          <a:xfrm rot="4857627" flipH="1">
            <a:off x="3636405" y="3656988"/>
            <a:ext cx="248654" cy="155179"/>
          </a:xfrm>
          <a:prstGeom prst="homePlate">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32"/>
          <p:cNvCxnSpPr/>
          <p:nvPr/>
        </p:nvCxnSpPr>
        <p:spPr>
          <a:xfrm flipH="1">
            <a:off x="3938954" y="2426677"/>
            <a:ext cx="609600" cy="1992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360985" y="2063261"/>
            <a:ext cx="1488830" cy="646331"/>
          </a:xfrm>
          <a:prstGeom prst="rect">
            <a:avLst/>
          </a:prstGeom>
          <a:noFill/>
        </p:spPr>
        <p:txBody>
          <a:bodyPr wrap="square" rtlCol="0">
            <a:spAutoFit/>
          </a:bodyPr>
          <a:lstStyle/>
          <a:p>
            <a:pPr algn="ctr"/>
            <a:r>
              <a:rPr lang="en-GB" dirty="0"/>
              <a:t>White blood cell</a:t>
            </a:r>
          </a:p>
        </p:txBody>
      </p:sp>
      <p:sp>
        <p:nvSpPr>
          <p:cNvPr id="35" name="TextBox 34"/>
          <p:cNvSpPr txBox="1"/>
          <p:nvPr/>
        </p:nvSpPr>
        <p:spPr>
          <a:xfrm>
            <a:off x="4759570" y="4185138"/>
            <a:ext cx="1301261" cy="369332"/>
          </a:xfrm>
          <a:prstGeom prst="rect">
            <a:avLst/>
          </a:prstGeom>
          <a:noFill/>
        </p:spPr>
        <p:txBody>
          <a:bodyPr wrap="square" rtlCol="0">
            <a:spAutoFit/>
          </a:bodyPr>
          <a:lstStyle/>
          <a:p>
            <a:pPr algn="ctr"/>
            <a:r>
              <a:rPr lang="en-GB" dirty="0"/>
              <a:t>Bacterium</a:t>
            </a:r>
          </a:p>
        </p:txBody>
      </p:sp>
      <p:cxnSp>
        <p:nvCxnSpPr>
          <p:cNvPr id="37" name="Straight Arrow Connector 36"/>
          <p:cNvCxnSpPr>
            <a:cxnSpLocks/>
          </p:cNvCxnSpPr>
          <p:nvPr/>
        </p:nvCxnSpPr>
        <p:spPr>
          <a:xfrm flipH="1" flipV="1">
            <a:off x="4759571" y="4183644"/>
            <a:ext cx="254881" cy="10504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4865078" y="3552092"/>
            <a:ext cx="269629" cy="17584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935416" y="3294184"/>
            <a:ext cx="984737" cy="369332"/>
          </a:xfrm>
          <a:prstGeom prst="rect">
            <a:avLst/>
          </a:prstGeom>
          <a:noFill/>
        </p:spPr>
        <p:txBody>
          <a:bodyPr wrap="square" rtlCol="0">
            <a:spAutoFit/>
          </a:bodyPr>
          <a:lstStyle/>
          <a:p>
            <a:pPr algn="ctr"/>
            <a:r>
              <a:rPr lang="en-GB" dirty="0"/>
              <a:t>Toxin</a:t>
            </a:r>
          </a:p>
        </p:txBody>
      </p:sp>
      <p:sp>
        <p:nvSpPr>
          <p:cNvPr id="42" name="TextBox 41"/>
          <p:cNvSpPr txBox="1"/>
          <p:nvPr/>
        </p:nvSpPr>
        <p:spPr>
          <a:xfrm>
            <a:off x="4443047" y="2754922"/>
            <a:ext cx="1629507" cy="369332"/>
          </a:xfrm>
          <a:prstGeom prst="rect">
            <a:avLst/>
          </a:prstGeom>
          <a:noFill/>
        </p:spPr>
        <p:txBody>
          <a:bodyPr wrap="square" rtlCol="0">
            <a:spAutoFit/>
          </a:bodyPr>
          <a:lstStyle/>
          <a:p>
            <a:pPr algn="ctr"/>
            <a:r>
              <a:rPr lang="en-GB" dirty="0"/>
              <a:t>Antitoxin</a:t>
            </a:r>
          </a:p>
        </p:txBody>
      </p:sp>
      <p:cxnSp>
        <p:nvCxnSpPr>
          <p:cNvPr id="43" name="Straight Arrow Connector 42"/>
          <p:cNvCxnSpPr/>
          <p:nvPr/>
        </p:nvCxnSpPr>
        <p:spPr>
          <a:xfrm flipH="1">
            <a:off x="4220308" y="2965938"/>
            <a:ext cx="527538" cy="7033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rot="21135382">
            <a:off x="1195754" y="2801816"/>
            <a:ext cx="633046" cy="269631"/>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46"/>
          <p:cNvSpPr/>
          <p:nvPr/>
        </p:nvSpPr>
        <p:spPr>
          <a:xfrm>
            <a:off x="1322754" y="2872154"/>
            <a:ext cx="400538" cy="150446"/>
          </a:xfrm>
          <a:custGeom>
            <a:avLst/>
            <a:gdLst>
              <a:gd name="connsiteX0" fmla="*/ 72292 w 400538"/>
              <a:gd name="connsiteY0" fmla="*/ 93785 h 150446"/>
              <a:gd name="connsiteX1" fmla="*/ 177800 w 400538"/>
              <a:gd name="connsiteY1" fmla="*/ 0 h 150446"/>
              <a:gd name="connsiteX2" fmla="*/ 295031 w 400538"/>
              <a:gd name="connsiteY2" fmla="*/ 93785 h 150446"/>
              <a:gd name="connsiteX3" fmla="*/ 365369 w 400538"/>
              <a:gd name="connsiteY3" fmla="*/ 117231 h 150446"/>
              <a:gd name="connsiteX4" fmla="*/ 365369 w 400538"/>
              <a:gd name="connsiteY4" fmla="*/ 0 h 150446"/>
              <a:gd name="connsiteX5" fmla="*/ 154354 w 400538"/>
              <a:gd name="connsiteY5" fmla="*/ 117231 h 150446"/>
              <a:gd name="connsiteX6" fmla="*/ 25400 w 400538"/>
              <a:gd name="connsiteY6" fmla="*/ 140677 h 150446"/>
              <a:gd name="connsiteX7" fmla="*/ 1954 w 400538"/>
              <a:gd name="connsiteY7" fmla="*/ 58616 h 15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538" h="150446">
                <a:moveTo>
                  <a:pt x="72292" y="93785"/>
                </a:moveTo>
                <a:cubicBezTo>
                  <a:pt x="106484" y="46892"/>
                  <a:pt x="140677" y="0"/>
                  <a:pt x="177800" y="0"/>
                </a:cubicBezTo>
                <a:cubicBezTo>
                  <a:pt x="214923" y="0"/>
                  <a:pt x="263770" y="74247"/>
                  <a:pt x="295031" y="93785"/>
                </a:cubicBezTo>
                <a:cubicBezTo>
                  <a:pt x="326293" y="113324"/>
                  <a:pt x="353646" y="132862"/>
                  <a:pt x="365369" y="117231"/>
                </a:cubicBezTo>
                <a:cubicBezTo>
                  <a:pt x="377092" y="101600"/>
                  <a:pt x="400538" y="0"/>
                  <a:pt x="365369" y="0"/>
                </a:cubicBezTo>
                <a:cubicBezTo>
                  <a:pt x="330200" y="0"/>
                  <a:pt x="211015" y="93785"/>
                  <a:pt x="154354" y="117231"/>
                </a:cubicBezTo>
                <a:cubicBezTo>
                  <a:pt x="97693" y="140677"/>
                  <a:pt x="50800" y="150446"/>
                  <a:pt x="25400" y="140677"/>
                </a:cubicBezTo>
                <a:cubicBezTo>
                  <a:pt x="0" y="130908"/>
                  <a:pt x="977" y="94762"/>
                  <a:pt x="1954" y="58616"/>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8" name="Straight Arrow Connector 47"/>
          <p:cNvCxnSpPr>
            <a:cxnSpLocks/>
          </p:cNvCxnSpPr>
          <p:nvPr/>
        </p:nvCxnSpPr>
        <p:spPr>
          <a:xfrm flipH="1" flipV="1">
            <a:off x="1723292" y="3048000"/>
            <a:ext cx="234462" cy="23446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699847" y="3247292"/>
            <a:ext cx="1301261" cy="369332"/>
          </a:xfrm>
          <a:prstGeom prst="rect">
            <a:avLst/>
          </a:prstGeom>
          <a:noFill/>
        </p:spPr>
        <p:txBody>
          <a:bodyPr wrap="square" rtlCol="0">
            <a:spAutoFit/>
          </a:bodyPr>
          <a:lstStyle/>
          <a:p>
            <a:pPr algn="ctr"/>
            <a:r>
              <a:rPr lang="en-GB" dirty="0"/>
              <a:t>Bacterium</a:t>
            </a:r>
          </a:p>
        </p:txBody>
      </p:sp>
      <p:sp>
        <p:nvSpPr>
          <p:cNvPr id="50" name="Freeform 49"/>
          <p:cNvSpPr/>
          <p:nvPr/>
        </p:nvSpPr>
        <p:spPr>
          <a:xfrm>
            <a:off x="199292" y="1828799"/>
            <a:ext cx="1875692" cy="1763697"/>
          </a:xfrm>
          <a:custGeom>
            <a:avLst/>
            <a:gdLst>
              <a:gd name="connsiteX0" fmla="*/ 1113692 w 1875692"/>
              <a:gd name="connsiteY0" fmla="*/ 750277 h 1763697"/>
              <a:gd name="connsiteX1" fmla="*/ 1160584 w 1875692"/>
              <a:gd name="connsiteY1" fmla="*/ 726831 h 1763697"/>
              <a:gd name="connsiteX2" fmla="*/ 1488831 w 1875692"/>
              <a:gd name="connsiteY2" fmla="*/ 726831 h 1763697"/>
              <a:gd name="connsiteX3" fmla="*/ 1594338 w 1875692"/>
              <a:gd name="connsiteY3" fmla="*/ 762000 h 1763697"/>
              <a:gd name="connsiteX4" fmla="*/ 1629508 w 1875692"/>
              <a:gd name="connsiteY4" fmla="*/ 773723 h 1763697"/>
              <a:gd name="connsiteX5" fmla="*/ 1711569 w 1875692"/>
              <a:gd name="connsiteY5" fmla="*/ 797170 h 1763697"/>
              <a:gd name="connsiteX6" fmla="*/ 1852246 w 1875692"/>
              <a:gd name="connsiteY6" fmla="*/ 762000 h 1763697"/>
              <a:gd name="connsiteX7" fmla="*/ 1875692 w 1875692"/>
              <a:gd name="connsiteY7" fmla="*/ 691662 h 1763697"/>
              <a:gd name="connsiteX8" fmla="*/ 1863969 w 1875692"/>
              <a:gd name="connsiteY8" fmla="*/ 597877 h 1763697"/>
              <a:gd name="connsiteX9" fmla="*/ 1828800 w 1875692"/>
              <a:gd name="connsiteY9" fmla="*/ 504093 h 1763697"/>
              <a:gd name="connsiteX10" fmla="*/ 1817077 w 1875692"/>
              <a:gd name="connsiteY10" fmla="*/ 468923 h 1763697"/>
              <a:gd name="connsiteX11" fmla="*/ 1770184 w 1875692"/>
              <a:gd name="connsiteY11" fmla="*/ 375139 h 1763697"/>
              <a:gd name="connsiteX12" fmla="*/ 1688123 w 1875692"/>
              <a:gd name="connsiteY12" fmla="*/ 257908 h 1763697"/>
              <a:gd name="connsiteX13" fmla="*/ 1606061 w 1875692"/>
              <a:gd name="connsiteY13" fmla="*/ 211016 h 1763697"/>
              <a:gd name="connsiteX14" fmla="*/ 1570892 w 1875692"/>
              <a:gd name="connsiteY14" fmla="*/ 175846 h 1763697"/>
              <a:gd name="connsiteX15" fmla="*/ 1465384 w 1875692"/>
              <a:gd name="connsiteY15" fmla="*/ 105508 h 1763697"/>
              <a:gd name="connsiteX16" fmla="*/ 1430215 w 1875692"/>
              <a:gd name="connsiteY16" fmla="*/ 82062 h 1763697"/>
              <a:gd name="connsiteX17" fmla="*/ 1395046 w 1875692"/>
              <a:gd name="connsiteY17" fmla="*/ 58616 h 1763697"/>
              <a:gd name="connsiteX18" fmla="*/ 1348154 w 1875692"/>
              <a:gd name="connsiteY18" fmla="*/ 46893 h 1763697"/>
              <a:gd name="connsiteX19" fmla="*/ 1289538 w 1875692"/>
              <a:gd name="connsiteY19" fmla="*/ 35170 h 1763697"/>
              <a:gd name="connsiteX20" fmla="*/ 1219200 w 1875692"/>
              <a:gd name="connsiteY20" fmla="*/ 11723 h 1763697"/>
              <a:gd name="connsiteX21" fmla="*/ 961292 w 1875692"/>
              <a:gd name="connsiteY21" fmla="*/ 0 h 1763697"/>
              <a:gd name="connsiteX22" fmla="*/ 820615 w 1875692"/>
              <a:gd name="connsiteY22" fmla="*/ 11723 h 1763697"/>
              <a:gd name="connsiteX23" fmla="*/ 785446 w 1875692"/>
              <a:gd name="connsiteY23" fmla="*/ 23446 h 1763697"/>
              <a:gd name="connsiteX24" fmla="*/ 691661 w 1875692"/>
              <a:gd name="connsiteY24" fmla="*/ 46893 h 1763697"/>
              <a:gd name="connsiteX25" fmla="*/ 656492 w 1875692"/>
              <a:gd name="connsiteY25" fmla="*/ 58616 h 1763697"/>
              <a:gd name="connsiteX26" fmla="*/ 597877 w 1875692"/>
              <a:gd name="connsiteY26" fmla="*/ 70339 h 1763697"/>
              <a:gd name="connsiteX27" fmla="*/ 527538 w 1875692"/>
              <a:gd name="connsiteY27" fmla="*/ 93785 h 1763697"/>
              <a:gd name="connsiteX28" fmla="*/ 398584 w 1875692"/>
              <a:gd name="connsiteY28" fmla="*/ 128954 h 1763697"/>
              <a:gd name="connsiteX29" fmla="*/ 363415 w 1875692"/>
              <a:gd name="connsiteY29" fmla="*/ 140677 h 1763697"/>
              <a:gd name="connsiteX30" fmla="*/ 328246 w 1875692"/>
              <a:gd name="connsiteY30" fmla="*/ 164123 h 1763697"/>
              <a:gd name="connsiteX31" fmla="*/ 246184 w 1875692"/>
              <a:gd name="connsiteY31" fmla="*/ 211016 h 1763697"/>
              <a:gd name="connsiteX32" fmla="*/ 187569 w 1875692"/>
              <a:gd name="connsiteY32" fmla="*/ 281354 h 1763697"/>
              <a:gd name="connsiteX33" fmla="*/ 152400 w 1875692"/>
              <a:gd name="connsiteY33" fmla="*/ 316523 h 1763697"/>
              <a:gd name="connsiteX34" fmla="*/ 117231 w 1875692"/>
              <a:gd name="connsiteY34" fmla="*/ 410308 h 1763697"/>
              <a:gd name="connsiteX35" fmla="*/ 93784 w 1875692"/>
              <a:gd name="connsiteY35" fmla="*/ 480646 h 1763697"/>
              <a:gd name="connsiteX36" fmla="*/ 82061 w 1875692"/>
              <a:gd name="connsiteY36" fmla="*/ 527539 h 1763697"/>
              <a:gd name="connsiteX37" fmla="*/ 46892 w 1875692"/>
              <a:gd name="connsiteY37" fmla="*/ 609600 h 1763697"/>
              <a:gd name="connsiteX38" fmla="*/ 23446 w 1875692"/>
              <a:gd name="connsiteY38" fmla="*/ 703385 h 1763697"/>
              <a:gd name="connsiteX39" fmla="*/ 0 w 1875692"/>
              <a:gd name="connsiteY39" fmla="*/ 867508 h 1763697"/>
              <a:gd name="connsiteX40" fmla="*/ 23446 w 1875692"/>
              <a:gd name="connsiteY40" fmla="*/ 1078523 h 1763697"/>
              <a:gd name="connsiteX41" fmla="*/ 46892 w 1875692"/>
              <a:gd name="connsiteY41" fmla="*/ 1148862 h 1763697"/>
              <a:gd name="connsiteX42" fmla="*/ 58615 w 1875692"/>
              <a:gd name="connsiteY42" fmla="*/ 1184031 h 1763697"/>
              <a:gd name="connsiteX43" fmla="*/ 70338 w 1875692"/>
              <a:gd name="connsiteY43" fmla="*/ 1219200 h 1763697"/>
              <a:gd name="connsiteX44" fmla="*/ 93784 w 1875692"/>
              <a:gd name="connsiteY44" fmla="*/ 1254370 h 1763697"/>
              <a:gd name="connsiteX45" fmla="*/ 117231 w 1875692"/>
              <a:gd name="connsiteY45" fmla="*/ 1277816 h 1763697"/>
              <a:gd name="connsiteX46" fmla="*/ 152400 w 1875692"/>
              <a:gd name="connsiteY46" fmla="*/ 1289539 h 1763697"/>
              <a:gd name="connsiteX47" fmla="*/ 175846 w 1875692"/>
              <a:gd name="connsiteY47" fmla="*/ 1324708 h 1763697"/>
              <a:gd name="connsiteX48" fmla="*/ 246184 w 1875692"/>
              <a:gd name="connsiteY48" fmla="*/ 1359877 h 1763697"/>
              <a:gd name="connsiteX49" fmla="*/ 293077 w 1875692"/>
              <a:gd name="connsiteY49" fmla="*/ 1383323 h 1763697"/>
              <a:gd name="connsiteX50" fmla="*/ 316523 w 1875692"/>
              <a:gd name="connsiteY50" fmla="*/ 1406770 h 1763697"/>
              <a:gd name="connsiteX51" fmla="*/ 339969 w 1875692"/>
              <a:gd name="connsiteY51" fmla="*/ 1441939 h 1763697"/>
              <a:gd name="connsiteX52" fmla="*/ 375138 w 1875692"/>
              <a:gd name="connsiteY52" fmla="*/ 1453662 h 1763697"/>
              <a:gd name="connsiteX53" fmla="*/ 410308 w 1875692"/>
              <a:gd name="connsiteY53" fmla="*/ 1488831 h 1763697"/>
              <a:gd name="connsiteX54" fmla="*/ 457200 w 1875692"/>
              <a:gd name="connsiteY54" fmla="*/ 1559170 h 1763697"/>
              <a:gd name="connsiteX55" fmla="*/ 527538 w 1875692"/>
              <a:gd name="connsiteY55" fmla="*/ 1594339 h 1763697"/>
              <a:gd name="connsiteX56" fmla="*/ 562708 w 1875692"/>
              <a:gd name="connsiteY56" fmla="*/ 1641231 h 1763697"/>
              <a:gd name="connsiteX57" fmla="*/ 609600 w 1875692"/>
              <a:gd name="connsiteY57" fmla="*/ 1652954 h 1763697"/>
              <a:gd name="connsiteX58" fmla="*/ 644769 w 1875692"/>
              <a:gd name="connsiteY58" fmla="*/ 1676400 h 1763697"/>
              <a:gd name="connsiteX59" fmla="*/ 679938 w 1875692"/>
              <a:gd name="connsiteY59" fmla="*/ 1688123 h 1763697"/>
              <a:gd name="connsiteX60" fmla="*/ 726831 w 1875692"/>
              <a:gd name="connsiteY60" fmla="*/ 1711570 h 1763697"/>
              <a:gd name="connsiteX61" fmla="*/ 797169 w 1875692"/>
              <a:gd name="connsiteY61" fmla="*/ 1723293 h 1763697"/>
              <a:gd name="connsiteX62" fmla="*/ 855784 w 1875692"/>
              <a:gd name="connsiteY62" fmla="*/ 1735016 h 1763697"/>
              <a:gd name="connsiteX63" fmla="*/ 890954 w 1875692"/>
              <a:gd name="connsiteY63" fmla="*/ 1758462 h 1763697"/>
              <a:gd name="connsiteX64" fmla="*/ 1031631 w 1875692"/>
              <a:gd name="connsiteY64" fmla="*/ 1735016 h 1763697"/>
              <a:gd name="connsiteX65" fmla="*/ 1066800 w 1875692"/>
              <a:gd name="connsiteY65" fmla="*/ 1711570 h 1763697"/>
              <a:gd name="connsiteX66" fmla="*/ 1066800 w 1875692"/>
              <a:gd name="connsiteY66" fmla="*/ 1629508 h 1763697"/>
              <a:gd name="connsiteX67" fmla="*/ 1031631 w 1875692"/>
              <a:gd name="connsiteY67" fmla="*/ 1547446 h 1763697"/>
              <a:gd name="connsiteX68" fmla="*/ 1019908 w 1875692"/>
              <a:gd name="connsiteY68" fmla="*/ 1512277 h 1763697"/>
              <a:gd name="connsiteX69" fmla="*/ 961292 w 1875692"/>
              <a:gd name="connsiteY69" fmla="*/ 1453662 h 1763697"/>
              <a:gd name="connsiteX70" fmla="*/ 937846 w 1875692"/>
              <a:gd name="connsiteY70" fmla="*/ 1418493 h 1763697"/>
              <a:gd name="connsiteX71" fmla="*/ 902677 w 1875692"/>
              <a:gd name="connsiteY71" fmla="*/ 1348154 h 1763697"/>
              <a:gd name="connsiteX72" fmla="*/ 867508 w 1875692"/>
              <a:gd name="connsiteY72" fmla="*/ 1324708 h 1763697"/>
              <a:gd name="connsiteX73" fmla="*/ 808892 w 1875692"/>
              <a:gd name="connsiteY73" fmla="*/ 1266093 h 1763697"/>
              <a:gd name="connsiteX74" fmla="*/ 785446 w 1875692"/>
              <a:gd name="connsiteY74" fmla="*/ 1242646 h 1763697"/>
              <a:gd name="connsiteX75" fmla="*/ 773723 w 1875692"/>
              <a:gd name="connsiteY75" fmla="*/ 1207477 h 1763697"/>
              <a:gd name="connsiteX76" fmla="*/ 750277 w 1875692"/>
              <a:gd name="connsiteY76" fmla="*/ 1172308 h 1763697"/>
              <a:gd name="connsiteX77" fmla="*/ 808892 w 1875692"/>
              <a:gd name="connsiteY77" fmla="*/ 996462 h 1763697"/>
              <a:gd name="connsiteX78" fmla="*/ 844061 w 1875692"/>
              <a:gd name="connsiteY78" fmla="*/ 984739 h 1763697"/>
              <a:gd name="connsiteX79" fmla="*/ 867508 w 1875692"/>
              <a:gd name="connsiteY79" fmla="*/ 961293 h 1763697"/>
              <a:gd name="connsiteX80" fmla="*/ 879231 w 1875692"/>
              <a:gd name="connsiteY80" fmla="*/ 926123 h 1763697"/>
              <a:gd name="connsiteX81" fmla="*/ 914400 w 1875692"/>
              <a:gd name="connsiteY81" fmla="*/ 902677 h 1763697"/>
              <a:gd name="connsiteX82" fmla="*/ 1008184 w 1875692"/>
              <a:gd name="connsiteY82" fmla="*/ 820616 h 1763697"/>
              <a:gd name="connsiteX83" fmla="*/ 1078523 w 1875692"/>
              <a:gd name="connsiteY83" fmla="*/ 797170 h 1763697"/>
              <a:gd name="connsiteX84" fmla="*/ 1113692 w 1875692"/>
              <a:gd name="connsiteY84" fmla="*/ 785446 h 1763697"/>
              <a:gd name="connsiteX85" fmla="*/ 1113692 w 1875692"/>
              <a:gd name="connsiteY85" fmla="*/ 750277 h 176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875692" h="1763697">
                <a:moveTo>
                  <a:pt x="1113692" y="750277"/>
                </a:moveTo>
                <a:cubicBezTo>
                  <a:pt x="1121507" y="740508"/>
                  <a:pt x="1144521" y="733715"/>
                  <a:pt x="1160584" y="726831"/>
                </a:cubicBezTo>
                <a:cubicBezTo>
                  <a:pt x="1262505" y="683151"/>
                  <a:pt x="1389132" y="722843"/>
                  <a:pt x="1488831" y="726831"/>
                </a:cubicBezTo>
                <a:lnTo>
                  <a:pt x="1594338" y="762000"/>
                </a:lnTo>
                <a:cubicBezTo>
                  <a:pt x="1606061" y="765908"/>
                  <a:pt x="1617520" y="770726"/>
                  <a:pt x="1629508" y="773723"/>
                </a:cubicBezTo>
                <a:cubicBezTo>
                  <a:pt x="1688388" y="788443"/>
                  <a:pt x="1661115" y="780351"/>
                  <a:pt x="1711569" y="797170"/>
                </a:cubicBezTo>
                <a:cubicBezTo>
                  <a:pt x="1729355" y="795194"/>
                  <a:pt x="1828137" y="800574"/>
                  <a:pt x="1852246" y="762000"/>
                </a:cubicBezTo>
                <a:cubicBezTo>
                  <a:pt x="1865345" y="741042"/>
                  <a:pt x="1875692" y="691662"/>
                  <a:pt x="1875692" y="691662"/>
                </a:cubicBezTo>
                <a:cubicBezTo>
                  <a:pt x="1871784" y="660400"/>
                  <a:pt x="1869605" y="628874"/>
                  <a:pt x="1863969" y="597877"/>
                </a:cubicBezTo>
                <a:cubicBezTo>
                  <a:pt x="1860839" y="580659"/>
                  <a:pt x="1830870" y="509614"/>
                  <a:pt x="1828800" y="504093"/>
                </a:cubicBezTo>
                <a:cubicBezTo>
                  <a:pt x="1824461" y="492522"/>
                  <a:pt x="1822191" y="480173"/>
                  <a:pt x="1817077" y="468923"/>
                </a:cubicBezTo>
                <a:cubicBezTo>
                  <a:pt x="1802614" y="437104"/>
                  <a:pt x="1770184" y="375139"/>
                  <a:pt x="1770184" y="375139"/>
                </a:cubicBezTo>
                <a:cubicBezTo>
                  <a:pt x="1750419" y="296078"/>
                  <a:pt x="1769854" y="339639"/>
                  <a:pt x="1688123" y="257908"/>
                </a:cubicBezTo>
                <a:cubicBezTo>
                  <a:pt x="1641561" y="211346"/>
                  <a:pt x="1669038" y="226760"/>
                  <a:pt x="1606061" y="211016"/>
                </a:cubicBezTo>
                <a:cubicBezTo>
                  <a:pt x="1594338" y="199293"/>
                  <a:pt x="1583979" y="186025"/>
                  <a:pt x="1570892" y="175846"/>
                </a:cubicBezTo>
                <a:cubicBezTo>
                  <a:pt x="1570875" y="175833"/>
                  <a:pt x="1482977" y="117237"/>
                  <a:pt x="1465384" y="105508"/>
                </a:cubicBezTo>
                <a:lnTo>
                  <a:pt x="1430215" y="82062"/>
                </a:lnTo>
                <a:cubicBezTo>
                  <a:pt x="1418492" y="74247"/>
                  <a:pt x="1408715" y="62033"/>
                  <a:pt x="1395046" y="58616"/>
                </a:cubicBezTo>
                <a:cubicBezTo>
                  <a:pt x="1379415" y="54708"/>
                  <a:pt x="1363882" y="50388"/>
                  <a:pt x="1348154" y="46893"/>
                </a:cubicBezTo>
                <a:cubicBezTo>
                  <a:pt x="1328703" y="42571"/>
                  <a:pt x="1308761" y="40413"/>
                  <a:pt x="1289538" y="35170"/>
                </a:cubicBezTo>
                <a:cubicBezTo>
                  <a:pt x="1265695" y="28667"/>
                  <a:pt x="1243889" y="12845"/>
                  <a:pt x="1219200" y="11723"/>
                </a:cubicBezTo>
                <a:lnTo>
                  <a:pt x="961292" y="0"/>
                </a:lnTo>
                <a:cubicBezTo>
                  <a:pt x="914400" y="3908"/>
                  <a:pt x="867257" y="5504"/>
                  <a:pt x="820615" y="11723"/>
                </a:cubicBezTo>
                <a:cubicBezTo>
                  <a:pt x="808366" y="13356"/>
                  <a:pt x="797368" y="20195"/>
                  <a:pt x="785446" y="23446"/>
                </a:cubicBezTo>
                <a:cubicBezTo>
                  <a:pt x="754358" y="31925"/>
                  <a:pt x="722231" y="36703"/>
                  <a:pt x="691661" y="46893"/>
                </a:cubicBezTo>
                <a:cubicBezTo>
                  <a:pt x="679938" y="50801"/>
                  <a:pt x="668480" y="55619"/>
                  <a:pt x="656492" y="58616"/>
                </a:cubicBezTo>
                <a:cubicBezTo>
                  <a:pt x="637162" y="63449"/>
                  <a:pt x="617100" y="65096"/>
                  <a:pt x="597877" y="70339"/>
                </a:cubicBezTo>
                <a:cubicBezTo>
                  <a:pt x="574033" y="76842"/>
                  <a:pt x="551773" y="88938"/>
                  <a:pt x="527538" y="93785"/>
                </a:cubicBezTo>
                <a:cubicBezTo>
                  <a:pt x="444689" y="110355"/>
                  <a:pt x="487825" y="99207"/>
                  <a:pt x="398584" y="128954"/>
                </a:cubicBezTo>
                <a:cubicBezTo>
                  <a:pt x="386861" y="132862"/>
                  <a:pt x="373697" y="133822"/>
                  <a:pt x="363415" y="140677"/>
                </a:cubicBezTo>
                <a:cubicBezTo>
                  <a:pt x="351692" y="148492"/>
                  <a:pt x="340479" y="157133"/>
                  <a:pt x="328246" y="164123"/>
                </a:cubicBezTo>
                <a:cubicBezTo>
                  <a:pt x="291769" y="184967"/>
                  <a:pt x="277338" y="185055"/>
                  <a:pt x="246184" y="211016"/>
                </a:cubicBezTo>
                <a:cubicBezTo>
                  <a:pt x="190142" y="257717"/>
                  <a:pt x="229483" y="231057"/>
                  <a:pt x="187569" y="281354"/>
                </a:cubicBezTo>
                <a:cubicBezTo>
                  <a:pt x="176955" y="294090"/>
                  <a:pt x="164123" y="304800"/>
                  <a:pt x="152400" y="316523"/>
                </a:cubicBezTo>
                <a:cubicBezTo>
                  <a:pt x="113090" y="395144"/>
                  <a:pt x="141175" y="330496"/>
                  <a:pt x="117231" y="410308"/>
                </a:cubicBezTo>
                <a:cubicBezTo>
                  <a:pt x="110129" y="433980"/>
                  <a:pt x="99778" y="456670"/>
                  <a:pt x="93784" y="480646"/>
                </a:cubicBezTo>
                <a:cubicBezTo>
                  <a:pt x="89876" y="496277"/>
                  <a:pt x="87718" y="512453"/>
                  <a:pt x="82061" y="527539"/>
                </a:cubicBezTo>
                <a:cubicBezTo>
                  <a:pt x="50037" y="612939"/>
                  <a:pt x="66300" y="538439"/>
                  <a:pt x="46892" y="609600"/>
                </a:cubicBezTo>
                <a:cubicBezTo>
                  <a:pt x="38413" y="640688"/>
                  <a:pt x="28744" y="671600"/>
                  <a:pt x="23446" y="703385"/>
                </a:cubicBezTo>
                <a:cubicBezTo>
                  <a:pt x="6544" y="804799"/>
                  <a:pt x="14671" y="750137"/>
                  <a:pt x="0" y="867508"/>
                </a:cubicBezTo>
                <a:cubicBezTo>
                  <a:pt x="5319" y="936655"/>
                  <a:pt x="4833" y="1010275"/>
                  <a:pt x="23446" y="1078523"/>
                </a:cubicBezTo>
                <a:cubicBezTo>
                  <a:pt x="29949" y="1102367"/>
                  <a:pt x="39077" y="1125416"/>
                  <a:pt x="46892" y="1148862"/>
                </a:cubicBezTo>
                <a:lnTo>
                  <a:pt x="58615" y="1184031"/>
                </a:lnTo>
                <a:cubicBezTo>
                  <a:pt x="62523" y="1195754"/>
                  <a:pt x="63484" y="1208918"/>
                  <a:pt x="70338" y="1219200"/>
                </a:cubicBezTo>
                <a:cubicBezTo>
                  <a:pt x="78153" y="1230923"/>
                  <a:pt x="84982" y="1243368"/>
                  <a:pt x="93784" y="1254370"/>
                </a:cubicBezTo>
                <a:cubicBezTo>
                  <a:pt x="100689" y="1263001"/>
                  <a:pt x="107753" y="1272129"/>
                  <a:pt x="117231" y="1277816"/>
                </a:cubicBezTo>
                <a:cubicBezTo>
                  <a:pt x="127827" y="1284174"/>
                  <a:pt x="140677" y="1285631"/>
                  <a:pt x="152400" y="1289539"/>
                </a:cubicBezTo>
                <a:cubicBezTo>
                  <a:pt x="160215" y="1301262"/>
                  <a:pt x="165883" y="1314745"/>
                  <a:pt x="175846" y="1324708"/>
                </a:cubicBezTo>
                <a:cubicBezTo>
                  <a:pt x="204007" y="1352869"/>
                  <a:pt x="212813" y="1345575"/>
                  <a:pt x="246184" y="1359877"/>
                </a:cubicBezTo>
                <a:cubicBezTo>
                  <a:pt x="262247" y="1366761"/>
                  <a:pt x="277446" y="1375508"/>
                  <a:pt x="293077" y="1383323"/>
                </a:cubicBezTo>
                <a:cubicBezTo>
                  <a:pt x="300892" y="1391139"/>
                  <a:pt x="309618" y="1398139"/>
                  <a:pt x="316523" y="1406770"/>
                </a:cubicBezTo>
                <a:cubicBezTo>
                  <a:pt x="325324" y="1417772"/>
                  <a:pt x="328967" y="1433137"/>
                  <a:pt x="339969" y="1441939"/>
                </a:cubicBezTo>
                <a:cubicBezTo>
                  <a:pt x="349618" y="1449658"/>
                  <a:pt x="363415" y="1449754"/>
                  <a:pt x="375138" y="1453662"/>
                </a:cubicBezTo>
                <a:cubicBezTo>
                  <a:pt x="386861" y="1465385"/>
                  <a:pt x="400129" y="1475744"/>
                  <a:pt x="410308" y="1488831"/>
                </a:cubicBezTo>
                <a:cubicBezTo>
                  <a:pt x="427608" y="1511074"/>
                  <a:pt x="433754" y="1543539"/>
                  <a:pt x="457200" y="1559170"/>
                </a:cubicBezTo>
                <a:cubicBezTo>
                  <a:pt x="502651" y="1589471"/>
                  <a:pt x="479003" y="1578161"/>
                  <a:pt x="527538" y="1594339"/>
                </a:cubicBezTo>
                <a:cubicBezTo>
                  <a:pt x="539261" y="1609970"/>
                  <a:pt x="546809" y="1629875"/>
                  <a:pt x="562708" y="1641231"/>
                </a:cubicBezTo>
                <a:cubicBezTo>
                  <a:pt x="575819" y="1650596"/>
                  <a:pt x="594791" y="1646607"/>
                  <a:pt x="609600" y="1652954"/>
                </a:cubicBezTo>
                <a:cubicBezTo>
                  <a:pt x="622550" y="1658504"/>
                  <a:pt x="632167" y="1670099"/>
                  <a:pt x="644769" y="1676400"/>
                </a:cubicBezTo>
                <a:cubicBezTo>
                  <a:pt x="655822" y="1681926"/>
                  <a:pt x="668580" y="1683255"/>
                  <a:pt x="679938" y="1688123"/>
                </a:cubicBezTo>
                <a:cubicBezTo>
                  <a:pt x="696001" y="1695007"/>
                  <a:pt x="710092" y="1706548"/>
                  <a:pt x="726831" y="1711570"/>
                </a:cubicBezTo>
                <a:cubicBezTo>
                  <a:pt x="749598" y="1718400"/>
                  <a:pt x="773783" y="1719041"/>
                  <a:pt x="797169" y="1723293"/>
                </a:cubicBezTo>
                <a:cubicBezTo>
                  <a:pt x="816773" y="1726857"/>
                  <a:pt x="836246" y="1731108"/>
                  <a:pt x="855784" y="1735016"/>
                </a:cubicBezTo>
                <a:cubicBezTo>
                  <a:pt x="867507" y="1742831"/>
                  <a:pt x="876913" y="1757292"/>
                  <a:pt x="890954" y="1758462"/>
                </a:cubicBezTo>
                <a:cubicBezTo>
                  <a:pt x="953774" y="1763697"/>
                  <a:pt x="982088" y="1751530"/>
                  <a:pt x="1031631" y="1735016"/>
                </a:cubicBezTo>
                <a:cubicBezTo>
                  <a:pt x="1043354" y="1727201"/>
                  <a:pt x="1057999" y="1722572"/>
                  <a:pt x="1066800" y="1711570"/>
                </a:cubicBezTo>
                <a:cubicBezTo>
                  <a:pt x="1088626" y="1684287"/>
                  <a:pt x="1074991" y="1658176"/>
                  <a:pt x="1066800" y="1629508"/>
                </a:cubicBezTo>
                <a:cubicBezTo>
                  <a:pt x="1051090" y="1574524"/>
                  <a:pt x="1058426" y="1609968"/>
                  <a:pt x="1031631" y="1547446"/>
                </a:cubicBezTo>
                <a:cubicBezTo>
                  <a:pt x="1026763" y="1536088"/>
                  <a:pt x="1027322" y="1522163"/>
                  <a:pt x="1019908" y="1512277"/>
                </a:cubicBezTo>
                <a:cubicBezTo>
                  <a:pt x="1003329" y="1490172"/>
                  <a:pt x="976619" y="1476653"/>
                  <a:pt x="961292" y="1453662"/>
                </a:cubicBezTo>
                <a:lnTo>
                  <a:pt x="937846" y="1418493"/>
                </a:lnTo>
                <a:cubicBezTo>
                  <a:pt x="928311" y="1389889"/>
                  <a:pt x="925403" y="1370880"/>
                  <a:pt x="902677" y="1348154"/>
                </a:cubicBezTo>
                <a:cubicBezTo>
                  <a:pt x="892714" y="1338191"/>
                  <a:pt x="878111" y="1333986"/>
                  <a:pt x="867508" y="1324708"/>
                </a:cubicBezTo>
                <a:cubicBezTo>
                  <a:pt x="846713" y="1306513"/>
                  <a:pt x="828431" y="1285632"/>
                  <a:pt x="808892" y="1266093"/>
                </a:cubicBezTo>
                <a:lnTo>
                  <a:pt x="785446" y="1242646"/>
                </a:lnTo>
                <a:cubicBezTo>
                  <a:pt x="781538" y="1230923"/>
                  <a:pt x="779249" y="1218530"/>
                  <a:pt x="773723" y="1207477"/>
                </a:cubicBezTo>
                <a:cubicBezTo>
                  <a:pt x="767422" y="1194875"/>
                  <a:pt x="751447" y="1186349"/>
                  <a:pt x="750277" y="1172308"/>
                </a:cubicBezTo>
                <a:cubicBezTo>
                  <a:pt x="747754" y="1142036"/>
                  <a:pt x="756194" y="1014028"/>
                  <a:pt x="808892" y="996462"/>
                </a:cubicBezTo>
                <a:lnTo>
                  <a:pt x="844061" y="984739"/>
                </a:lnTo>
                <a:cubicBezTo>
                  <a:pt x="851877" y="976924"/>
                  <a:pt x="861821" y="970771"/>
                  <a:pt x="867508" y="961293"/>
                </a:cubicBezTo>
                <a:cubicBezTo>
                  <a:pt x="873866" y="950697"/>
                  <a:pt x="871511" y="935773"/>
                  <a:pt x="879231" y="926123"/>
                </a:cubicBezTo>
                <a:cubicBezTo>
                  <a:pt x="888032" y="915121"/>
                  <a:pt x="902677" y="910492"/>
                  <a:pt x="914400" y="902677"/>
                </a:cubicBezTo>
                <a:cubicBezTo>
                  <a:pt x="941754" y="861647"/>
                  <a:pt x="949569" y="840154"/>
                  <a:pt x="1008184" y="820616"/>
                </a:cubicBezTo>
                <a:lnTo>
                  <a:pt x="1078523" y="797170"/>
                </a:lnTo>
                <a:lnTo>
                  <a:pt x="1113692" y="785446"/>
                </a:lnTo>
                <a:cubicBezTo>
                  <a:pt x="1151624" y="747514"/>
                  <a:pt x="1105877" y="760046"/>
                  <a:pt x="1113692" y="750277"/>
                </a:cubicBezTo>
                <a:close/>
              </a:path>
            </a:pathLst>
          </a:cu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Oval 50"/>
          <p:cNvSpPr/>
          <p:nvPr/>
        </p:nvSpPr>
        <p:spPr>
          <a:xfrm>
            <a:off x="539262" y="2180491"/>
            <a:ext cx="304800" cy="23446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Oval 51"/>
          <p:cNvSpPr/>
          <p:nvPr/>
        </p:nvSpPr>
        <p:spPr>
          <a:xfrm>
            <a:off x="6189784" y="2063264"/>
            <a:ext cx="1266093" cy="890952"/>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p:cNvSpPr/>
          <p:nvPr/>
        </p:nvSpPr>
        <p:spPr>
          <a:xfrm>
            <a:off x="6353908" y="2332893"/>
            <a:ext cx="152400" cy="12895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5" name="Straight Arrow Connector 54"/>
          <p:cNvCxnSpPr/>
          <p:nvPr/>
        </p:nvCxnSpPr>
        <p:spPr>
          <a:xfrm flipH="1">
            <a:off x="7010400" y="2332893"/>
            <a:ext cx="609600" cy="1992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432431" y="1969477"/>
            <a:ext cx="1488830" cy="646331"/>
          </a:xfrm>
          <a:prstGeom prst="rect">
            <a:avLst/>
          </a:prstGeom>
          <a:noFill/>
        </p:spPr>
        <p:txBody>
          <a:bodyPr wrap="square" rtlCol="0">
            <a:spAutoFit/>
          </a:bodyPr>
          <a:lstStyle/>
          <a:p>
            <a:pPr algn="ctr"/>
            <a:r>
              <a:rPr lang="en-GB" dirty="0"/>
              <a:t>White blood cell</a:t>
            </a:r>
          </a:p>
        </p:txBody>
      </p:sp>
      <p:sp>
        <p:nvSpPr>
          <p:cNvPr id="57" name="TextBox 56"/>
          <p:cNvSpPr txBox="1"/>
          <p:nvPr/>
        </p:nvSpPr>
        <p:spPr>
          <a:xfrm>
            <a:off x="7514493" y="2661138"/>
            <a:ext cx="1629507" cy="369332"/>
          </a:xfrm>
          <a:prstGeom prst="rect">
            <a:avLst/>
          </a:prstGeom>
          <a:noFill/>
        </p:spPr>
        <p:txBody>
          <a:bodyPr wrap="square" rtlCol="0">
            <a:spAutoFit/>
          </a:bodyPr>
          <a:lstStyle/>
          <a:p>
            <a:pPr algn="ctr"/>
            <a:r>
              <a:rPr lang="en-GB" dirty="0"/>
              <a:t>Antibody</a:t>
            </a:r>
          </a:p>
        </p:txBody>
      </p:sp>
      <p:cxnSp>
        <p:nvCxnSpPr>
          <p:cNvPr id="58" name="Straight Arrow Connector 57"/>
          <p:cNvCxnSpPr>
            <a:endCxn id="57" idx="1"/>
          </p:cNvCxnSpPr>
          <p:nvPr/>
        </p:nvCxnSpPr>
        <p:spPr>
          <a:xfrm flipH="1" flipV="1">
            <a:off x="7514493" y="2845804"/>
            <a:ext cx="304799" cy="2635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Half Frame 58"/>
          <p:cNvSpPr/>
          <p:nvPr/>
        </p:nvSpPr>
        <p:spPr>
          <a:xfrm rot="2561855">
            <a:off x="6588368" y="2965937"/>
            <a:ext cx="363416" cy="339969"/>
          </a:xfrm>
          <a:prstGeom prst="halfFrame">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0" name="Half Frame 59"/>
          <p:cNvSpPr/>
          <p:nvPr/>
        </p:nvSpPr>
        <p:spPr>
          <a:xfrm rot="1393179">
            <a:off x="7115906" y="2836984"/>
            <a:ext cx="363416" cy="339969"/>
          </a:xfrm>
          <a:prstGeom prst="halfFrame">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1" name="TextBox 70"/>
          <p:cNvSpPr txBox="1"/>
          <p:nvPr/>
        </p:nvSpPr>
        <p:spPr>
          <a:xfrm>
            <a:off x="5943602" y="3352800"/>
            <a:ext cx="1031630" cy="369332"/>
          </a:xfrm>
          <a:prstGeom prst="rect">
            <a:avLst/>
          </a:prstGeom>
          <a:noFill/>
        </p:spPr>
        <p:txBody>
          <a:bodyPr wrap="square" rtlCol="0">
            <a:spAutoFit/>
          </a:bodyPr>
          <a:lstStyle/>
          <a:p>
            <a:pPr algn="ctr"/>
            <a:r>
              <a:rPr lang="en-GB" dirty="0"/>
              <a:t>Antigen</a:t>
            </a:r>
          </a:p>
        </p:txBody>
      </p:sp>
      <p:pic>
        <p:nvPicPr>
          <p:cNvPr id="7" name="Picture 6">
            <a:extLst>
              <a:ext uri="{FF2B5EF4-FFF2-40B4-BE49-F238E27FC236}">
                <a16:creationId xmlns:a16="http://schemas.microsoft.com/office/drawing/2014/main" id="{4F08B069-8332-46E7-976C-95CD377ED428}"/>
              </a:ext>
            </a:extLst>
          </p:cNvPr>
          <p:cNvPicPr>
            <a:picLocks noChangeAspect="1"/>
          </p:cNvPicPr>
          <p:nvPr/>
        </p:nvPicPr>
        <p:blipFill>
          <a:blip r:embed="rId2"/>
          <a:stretch>
            <a:fillRect/>
          </a:stretch>
        </p:blipFill>
        <p:spPr>
          <a:xfrm>
            <a:off x="6872839" y="3601612"/>
            <a:ext cx="1301261" cy="1232946"/>
          </a:xfrm>
          <a:prstGeom prst="rect">
            <a:avLst/>
          </a:prstGeom>
        </p:spPr>
      </p:pic>
      <p:cxnSp>
        <p:nvCxnSpPr>
          <p:cNvPr id="72" name="Straight Arrow Connector 71"/>
          <p:cNvCxnSpPr>
            <a:cxnSpLocks/>
          </p:cNvCxnSpPr>
          <p:nvPr/>
        </p:nvCxnSpPr>
        <p:spPr>
          <a:xfrm>
            <a:off x="6846277" y="3528646"/>
            <a:ext cx="468016" cy="19348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Half Frame 69"/>
          <p:cNvSpPr/>
          <p:nvPr/>
        </p:nvSpPr>
        <p:spPr>
          <a:xfrm rot="3789074">
            <a:off x="7584941" y="3533889"/>
            <a:ext cx="300361" cy="275583"/>
          </a:xfrm>
          <a:prstGeom prst="halfFrame">
            <a:avLst>
              <a:gd name="adj1" fmla="val 27120"/>
              <a:gd name="adj2" fmla="val 33333"/>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259111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8923" y="5554785"/>
            <a:ext cx="6400800" cy="923330"/>
          </a:xfrm>
          <a:prstGeom prst="rect">
            <a:avLst/>
          </a:prstGeom>
        </p:spPr>
        <p:txBody>
          <a:bodyPr wrap="square">
            <a:spAutoFit/>
          </a:bodyPr>
          <a:lstStyle/>
          <a:p>
            <a:pPr algn="ctr"/>
            <a:r>
              <a:rPr lang="en-GB" dirty="0">
                <a:hlinkClick r:id="rId2"/>
              </a:rPr>
              <a:t>http://www.bbc.co.uk/schools/gcsebitesize/science/aqa_pre_2011/human/defendingagainstinfectionact.shtml</a:t>
            </a:r>
            <a:endParaRPr lang="en-GB" dirty="0"/>
          </a:p>
          <a:p>
            <a:pPr algn="ctr"/>
            <a:endParaRPr lang="en-GB" dirty="0"/>
          </a:p>
        </p:txBody>
      </p:sp>
      <p:pic>
        <p:nvPicPr>
          <p:cNvPr id="8194" name="Picture 2" descr="hand plant flower petal heart red produce macro health human body science illustration organ bacteria epidemic macro photography organism valentine's day sickness sense pathogen microbiology pneumonia electron microscope klebsiella pneumoniae stained red bacterium blue stain white blood cell computer wallpaper"/>
          <p:cNvPicPr>
            <a:picLocks noChangeAspect="1" noChangeArrowheads="1"/>
          </p:cNvPicPr>
          <p:nvPr/>
        </p:nvPicPr>
        <p:blipFill>
          <a:blip r:embed="rId3" cstate="print"/>
          <a:srcRect/>
          <a:stretch>
            <a:fillRect/>
          </a:stretch>
        </p:blipFill>
        <p:spPr bwMode="auto">
          <a:xfrm>
            <a:off x="7420754" y="5064369"/>
            <a:ext cx="1513260" cy="1582617"/>
          </a:xfrm>
          <a:prstGeom prst="rect">
            <a:avLst/>
          </a:prstGeom>
          <a:noFill/>
        </p:spPr>
      </p:pic>
      <p:sp>
        <p:nvSpPr>
          <p:cNvPr id="7" name="TextBox 6"/>
          <p:cNvSpPr txBox="1"/>
          <p:nvPr/>
        </p:nvSpPr>
        <p:spPr>
          <a:xfrm>
            <a:off x="199292" y="199292"/>
            <a:ext cx="8757138" cy="4893647"/>
          </a:xfrm>
          <a:prstGeom prst="rect">
            <a:avLst/>
          </a:prstGeom>
          <a:noFill/>
        </p:spPr>
        <p:txBody>
          <a:bodyPr wrap="square" rtlCol="0">
            <a:spAutoFit/>
          </a:bodyPr>
          <a:lstStyle/>
          <a:p>
            <a:r>
              <a:rPr lang="en-GB" sz="3200" b="1" dirty="0">
                <a:solidFill>
                  <a:srgbClr val="0070C0"/>
                </a:solidFill>
                <a:latin typeface="Comic Sans MS" pitchFamily="66" charset="0"/>
              </a:rPr>
              <a:t>Task: </a:t>
            </a:r>
            <a:r>
              <a:rPr lang="en-GB" sz="3200" dirty="0">
                <a:latin typeface="Comic Sans MS" pitchFamily="66" charset="0"/>
              </a:rPr>
              <a:t>Watch the parts 1-2 of the animation and answer the following questions:</a:t>
            </a:r>
          </a:p>
          <a:p>
            <a:endParaRPr lang="en-GB" sz="3200" dirty="0">
              <a:latin typeface="Comic Sans MS" pitchFamily="66" charset="0"/>
            </a:endParaRPr>
          </a:p>
          <a:p>
            <a:pPr marL="342900" indent="-342900">
              <a:buAutoNum type="arabicPeriod"/>
            </a:pPr>
            <a:r>
              <a:rPr lang="en-GB" sz="2400" dirty="0">
                <a:latin typeface="Comic Sans MS" pitchFamily="66" charset="0"/>
              </a:rPr>
              <a:t>How does bacteria make us ill?</a:t>
            </a:r>
          </a:p>
          <a:p>
            <a:pPr marL="342900" indent="-342900">
              <a:buAutoNum type="arabicPeriod"/>
            </a:pPr>
            <a:endParaRPr lang="en-GB" sz="2400" dirty="0">
              <a:latin typeface="Comic Sans MS" pitchFamily="66" charset="0"/>
            </a:endParaRPr>
          </a:p>
          <a:p>
            <a:pPr marL="342900" indent="-342900">
              <a:buAutoNum type="arabicPeriod"/>
            </a:pPr>
            <a:r>
              <a:rPr lang="en-GB" sz="2400" dirty="0">
                <a:latin typeface="Comic Sans MS" pitchFamily="66" charset="0"/>
              </a:rPr>
              <a:t>How do viruses spread within the body?</a:t>
            </a:r>
          </a:p>
          <a:p>
            <a:pPr marL="342900" indent="-342900">
              <a:buAutoNum type="arabicPeriod"/>
            </a:pPr>
            <a:endParaRPr lang="en-GB" sz="2400" dirty="0">
              <a:latin typeface="Comic Sans MS" pitchFamily="66" charset="0"/>
            </a:endParaRPr>
          </a:p>
          <a:p>
            <a:pPr marL="342900" indent="-342900">
              <a:buAutoNum type="arabicPeriod"/>
            </a:pPr>
            <a:r>
              <a:rPr lang="en-GB" sz="2400" dirty="0">
                <a:latin typeface="Comic Sans MS" pitchFamily="66" charset="0"/>
              </a:rPr>
              <a:t>Name two examples of white blood cells</a:t>
            </a:r>
          </a:p>
          <a:p>
            <a:pPr marL="342900" indent="-342900">
              <a:buAutoNum type="arabicPeriod"/>
            </a:pPr>
            <a:endParaRPr lang="en-GB" sz="2400" dirty="0">
              <a:latin typeface="Comic Sans MS" pitchFamily="66" charset="0"/>
            </a:endParaRPr>
          </a:p>
          <a:p>
            <a:pPr marL="342900" indent="-342900">
              <a:buAutoNum type="arabicPeriod"/>
            </a:pPr>
            <a:r>
              <a:rPr lang="en-GB" sz="2400" dirty="0">
                <a:latin typeface="Comic Sans MS" pitchFamily="66" charset="0"/>
              </a:rPr>
              <a:t>How do phagocytes help to defeat pathogens?</a:t>
            </a:r>
          </a:p>
          <a:p>
            <a:pPr marL="342900" indent="-342900">
              <a:buAutoNum type="arabicPeriod"/>
            </a:pPr>
            <a:endParaRPr lang="en-GB" sz="2400" dirty="0">
              <a:latin typeface="Comic Sans MS" pitchFamily="66" charset="0"/>
            </a:endParaRPr>
          </a:p>
          <a:p>
            <a:pPr marL="342900" indent="-342900">
              <a:buAutoNum type="arabicPeriod"/>
            </a:pPr>
            <a:r>
              <a:rPr lang="en-GB" sz="2400" dirty="0">
                <a:latin typeface="Comic Sans MS" pitchFamily="66" charset="0"/>
              </a:rPr>
              <a:t>How do lymphocytes help to defeat pathogens?</a:t>
            </a:r>
          </a:p>
        </p:txBody>
      </p:sp>
    </p:spTree>
    <p:extLst>
      <p:ext uri="{BB962C8B-B14F-4D97-AF65-F5344CB8AC3E}">
        <p14:creationId xmlns:p14="http://schemas.microsoft.com/office/powerpoint/2010/main" val="1062267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7569" y="246185"/>
            <a:ext cx="8499231" cy="6124754"/>
          </a:xfrm>
          <a:prstGeom prst="rect">
            <a:avLst/>
          </a:prstGeom>
          <a:noFill/>
        </p:spPr>
        <p:txBody>
          <a:bodyPr wrap="square" rtlCol="0">
            <a:spAutoFit/>
          </a:bodyPr>
          <a:lstStyle/>
          <a:p>
            <a:r>
              <a:rPr lang="en-GB" sz="3200" dirty="0">
                <a:solidFill>
                  <a:srgbClr val="FF0000"/>
                </a:solidFill>
                <a:latin typeface="Comic Sans MS" pitchFamily="66" charset="0"/>
              </a:rPr>
              <a:t>Self-assessment:</a:t>
            </a:r>
          </a:p>
          <a:p>
            <a:endParaRPr lang="en-GB" sz="2400" dirty="0">
              <a:solidFill>
                <a:srgbClr val="FF0000"/>
              </a:solidFill>
              <a:latin typeface="Comic Sans MS" pitchFamily="66" charset="0"/>
            </a:endParaRPr>
          </a:p>
          <a:p>
            <a:pPr marL="457200" indent="-457200">
              <a:buAutoNum type="arabicPeriod"/>
            </a:pPr>
            <a:r>
              <a:rPr lang="en-GB" sz="2400" dirty="0">
                <a:latin typeface="Comic Sans MS" pitchFamily="66" charset="0"/>
              </a:rPr>
              <a:t>Bacteria make us ill by releasing toxins into our bloodstream</a:t>
            </a:r>
          </a:p>
          <a:p>
            <a:pPr marL="457200" indent="-457200">
              <a:buAutoNum type="arabicPeriod"/>
            </a:pPr>
            <a:endParaRPr lang="en-GB" sz="2400" dirty="0">
              <a:latin typeface="Comic Sans MS" pitchFamily="66" charset="0"/>
            </a:endParaRPr>
          </a:p>
          <a:p>
            <a:pPr marL="457200" indent="-457200">
              <a:buAutoNum type="arabicPeriod"/>
            </a:pPr>
            <a:r>
              <a:rPr lang="en-GB" sz="2400" dirty="0">
                <a:latin typeface="Comic Sans MS" pitchFamily="66" charset="0"/>
              </a:rPr>
              <a:t>Viruses spread by invading our cells, reproducing within our cells and then bursting out and spreading throughout the body within the bloodstream</a:t>
            </a:r>
          </a:p>
          <a:p>
            <a:pPr marL="457200" indent="-457200">
              <a:buAutoNum type="arabicPeriod"/>
            </a:pPr>
            <a:endParaRPr lang="en-GB" sz="2400" dirty="0">
              <a:latin typeface="Comic Sans MS" pitchFamily="66" charset="0"/>
            </a:endParaRPr>
          </a:p>
          <a:p>
            <a:pPr marL="457200" indent="-457200">
              <a:buAutoNum type="arabicPeriod"/>
            </a:pPr>
            <a:r>
              <a:rPr lang="en-GB" sz="2400" dirty="0">
                <a:latin typeface="Comic Sans MS" pitchFamily="66" charset="0"/>
              </a:rPr>
              <a:t>Phagocytes &amp; lymphocytes</a:t>
            </a:r>
          </a:p>
          <a:p>
            <a:pPr marL="457200" indent="-457200">
              <a:buAutoNum type="arabicPeriod"/>
            </a:pPr>
            <a:endParaRPr lang="en-GB" sz="2400" dirty="0">
              <a:latin typeface="Comic Sans MS" pitchFamily="66" charset="0"/>
            </a:endParaRPr>
          </a:p>
          <a:p>
            <a:pPr marL="457200" indent="-457200">
              <a:buAutoNum type="arabicPeriod"/>
            </a:pPr>
            <a:r>
              <a:rPr lang="en-GB" sz="2400" dirty="0">
                <a:latin typeface="Comic Sans MS" pitchFamily="66" charset="0"/>
              </a:rPr>
              <a:t>Phagocytes defeat pathogens by ingesting them and releasing enzymes to destroy the pathogen</a:t>
            </a:r>
          </a:p>
          <a:p>
            <a:pPr marL="457200" indent="-457200">
              <a:buAutoNum type="arabicPeriod"/>
            </a:pPr>
            <a:endParaRPr lang="en-GB" sz="2400" dirty="0">
              <a:latin typeface="Comic Sans MS" pitchFamily="66" charset="0"/>
            </a:endParaRPr>
          </a:p>
          <a:p>
            <a:pPr marL="457200" indent="-457200">
              <a:buAutoNum type="arabicPeriod"/>
            </a:pPr>
            <a:r>
              <a:rPr lang="en-GB" sz="2400" dirty="0">
                <a:latin typeface="Comic Sans MS" pitchFamily="66" charset="0"/>
              </a:rPr>
              <a:t>Lymphocytes multiple and produce lots of antibodies to destroy the pathogen.</a:t>
            </a:r>
          </a:p>
        </p:txBody>
      </p:sp>
      <p:pic>
        <p:nvPicPr>
          <p:cNvPr id="28674" name="Picture 2" descr="Check, Check Mark, Red, Mark, Tick, Symbol, Choice"/>
          <p:cNvPicPr>
            <a:picLocks noChangeAspect="1" noChangeArrowheads="1"/>
          </p:cNvPicPr>
          <p:nvPr/>
        </p:nvPicPr>
        <p:blipFill>
          <a:blip r:embed="rId2" cstate="print"/>
          <a:srcRect/>
          <a:stretch>
            <a:fillRect/>
          </a:stretch>
        </p:blipFill>
        <p:spPr bwMode="auto">
          <a:xfrm>
            <a:off x="8057050" y="5747603"/>
            <a:ext cx="919409" cy="95799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15133" y="2488375"/>
            <a:ext cx="1285884" cy="400110"/>
          </a:xfrm>
          <a:prstGeom prst="rect">
            <a:avLst/>
          </a:prstGeom>
          <a:solidFill>
            <a:srgbClr val="FFFF00"/>
          </a:solidFill>
        </p:spPr>
        <p:txBody>
          <a:bodyPr wrap="square" rtlCol="0">
            <a:spAutoFit/>
          </a:bodyPr>
          <a:lstStyle/>
          <a:p>
            <a:r>
              <a:rPr lang="en-GB" sz="2000" dirty="0">
                <a:solidFill>
                  <a:srgbClr val="002060"/>
                </a:solidFill>
              </a:rPr>
              <a:t>pathogens</a:t>
            </a:r>
          </a:p>
        </p:txBody>
      </p:sp>
      <p:sp>
        <p:nvSpPr>
          <p:cNvPr id="11" name="TextBox 10"/>
          <p:cNvSpPr txBox="1"/>
          <p:nvPr/>
        </p:nvSpPr>
        <p:spPr>
          <a:xfrm>
            <a:off x="6101017" y="3059879"/>
            <a:ext cx="1285884" cy="400110"/>
          </a:xfrm>
          <a:prstGeom prst="rect">
            <a:avLst/>
          </a:prstGeom>
          <a:solidFill>
            <a:srgbClr val="FFFF00"/>
          </a:solidFill>
        </p:spPr>
        <p:txBody>
          <a:bodyPr wrap="square" rtlCol="0">
            <a:spAutoFit/>
          </a:bodyPr>
          <a:lstStyle/>
          <a:p>
            <a:r>
              <a:rPr lang="en-GB" sz="2000" dirty="0">
                <a:solidFill>
                  <a:srgbClr val="002060"/>
                </a:solidFill>
              </a:rPr>
              <a:t>antibodies</a:t>
            </a:r>
          </a:p>
        </p:txBody>
      </p:sp>
      <p:sp>
        <p:nvSpPr>
          <p:cNvPr id="12" name="TextBox 11"/>
          <p:cNvSpPr txBox="1"/>
          <p:nvPr/>
        </p:nvSpPr>
        <p:spPr>
          <a:xfrm>
            <a:off x="5172323" y="4417201"/>
            <a:ext cx="2000264" cy="400110"/>
          </a:xfrm>
          <a:prstGeom prst="rect">
            <a:avLst/>
          </a:prstGeom>
          <a:solidFill>
            <a:srgbClr val="FFFF00"/>
          </a:solidFill>
        </p:spPr>
        <p:txBody>
          <a:bodyPr wrap="square" rtlCol="0">
            <a:spAutoFit/>
          </a:bodyPr>
          <a:lstStyle/>
          <a:p>
            <a:r>
              <a:rPr lang="en-GB" sz="2000" dirty="0">
                <a:solidFill>
                  <a:srgbClr val="002060"/>
                </a:solidFill>
              </a:rPr>
              <a:t>white blood cells</a:t>
            </a:r>
          </a:p>
        </p:txBody>
      </p:sp>
      <p:sp>
        <p:nvSpPr>
          <p:cNvPr id="13" name="TextBox 12"/>
          <p:cNvSpPr txBox="1"/>
          <p:nvPr/>
        </p:nvSpPr>
        <p:spPr>
          <a:xfrm>
            <a:off x="7672653" y="2345499"/>
            <a:ext cx="1357322" cy="400110"/>
          </a:xfrm>
          <a:prstGeom prst="rect">
            <a:avLst/>
          </a:prstGeom>
          <a:solidFill>
            <a:srgbClr val="FFFF00"/>
          </a:solidFill>
        </p:spPr>
        <p:txBody>
          <a:bodyPr wrap="square" rtlCol="0">
            <a:spAutoFit/>
          </a:bodyPr>
          <a:lstStyle/>
          <a:p>
            <a:pPr algn="ctr"/>
            <a:r>
              <a:rPr lang="en-GB" sz="2000" dirty="0">
                <a:solidFill>
                  <a:srgbClr val="002060"/>
                </a:solidFill>
              </a:rPr>
              <a:t>antitoxins</a:t>
            </a:r>
          </a:p>
        </p:txBody>
      </p:sp>
      <p:sp>
        <p:nvSpPr>
          <p:cNvPr id="14" name="TextBox 13"/>
          <p:cNvSpPr txBox="1"/>
          <p:nvPr/>
        </p:nvSpPr>
        <p:spPr>
          <a:xfrm>
            <a:off x="7172587" y="3845697"/>
            <a:ext cx="928694" cy="400110"/>
          </a:xfrm>
          <a:prstGeom prst="rect">
            <a:avLst/>
          </a:prstGeom>
          <a:solidFill>
            <a:srgbClr val="FFFF00"/>
          </a:solidFill>
        </p:spPr>
        <p:txBody>
          <a:bodyPr wrap="square" rtlCol="0">
            <a:spAutoFit/>
          </a:bodyPr>
          <a:lstStyle/>
          <a:p>
            <a:pPr algn="ctr"/>
            <a:r>
              <a:rPr lang="en-GB" sz="2000" dirty="0">
                <a:solidFill>
                  <a:srgbClr val="002060"/>
                </a:solidFill>
              </a:rPr>
              <a:t>toxins</a:t>
            </a:r>
          </a:p>
        </p:txBody>
      </p:sp>
      <p:sp>
        <p:nvSpPr>
          <p:cNvPr id="15" name="TextBox 14"/>
          <p:cNvSpPr txBox="1"/>
          <p:nvPr/>
        </p:nvSpPr>
        <p:spPr>
          <a:xfrm>
            <a:off x="4958009" y="3631383"/>
            <a:ext cx="1143008" cy="400110"/>
          </a:xfrm>
          <a:prstGeom prst="rect">
            <a:avLst/>
          </a:prstGeom>
          <a:solidFill>
            <a:srgbClr val="FFFF00"/>
          </a:solidFill>
        </p:spPr>
        <p:txBody>
          <a:bodyPr wrap="square" rtlCol="0">
            <a:spAutoFit/>
          </a:bodyPr>
          <a:lstStyle/>
          <a:p>
            <a:pPr algn="ctr"/>
            <a:r>
              <a:rPr lang="en-GB" sz="2000" dirty="0">
                <a:solidFill>
                  <a:srgbClr val="002060"/>
                </a:solidFill>
              </a:rPr>
              <a:t>bacteria</a:t>
            </a:r>
          </a:p>
        </p:txBody>
      </p:sp>
      <p:sp>
        <p:nvSpPr>
          <p:cNvPr id="16" name="TextBox 15"/>
          <p:cNvSpPr txBox="1"/>
          <p:nvPr/>
        </p:nvSpPr>
        <p:spPr>
          <a:xfrm>
            <a:off x="7815529" y="4702953"/>
            <a:ext cx="928694" cy="400110"/>
          </a:xfrm>
          <a:prstGeom prst="rect">
            <a:avLst/>
          </a:prstGeom>
          <a:solidFill>
            <a:srgbClr val="FFFF00"/>
          </a:solidFill>
        </p:spPr>
        <p:txBody>
          <a:bodyPr wrap="square" rtlCol="0">
            <a:spAutoFit/>
          </a:bodyPr>
          <a:lstStyle/>
          <a:p>
            <a:r>
              <a:rPr lang="en-GB" sz="2000" dirty="0">
                <a:solidFill>
                  <a:srgbClr val="002060"/>
                </a:solidFill>
              </a:rPr>
              <a:t>viruses</a:t>
            </a:r>
          </a:p>
        </p:txBody>
      </p:sp>
      <p:sp>
        <p:nvSpPr>
          <p:cNvPr id="17" name="TextBox 16"/>
          <p:cNvSpPr txBox="1"/>
          <p:nvPr/>
        </p:nvSpPr>
        <p:spPr>
          <a:xfrm>
            <a:off x="7601215" y="3202755"/>
            <a:ext cx="1428760" cy="400110"/>
          </a:xfrm>
          <a:prstGeom prst="rect">
            <a:avLst/>
          </a:prstGeom>
          <a:solidFill>
            <a:srgbClr val="FFFF00"/>
          </a:solidFill>
        </p:spPr>
        <p:txBody>
          <a:bodyPr wrap="square" rtlCol="0">
            <a:spAutoFit/>
          </a:bodyPr>
          <a:lstStyle/>
          <a:p>
            <a:pPr algn="ctr"/>
            <a:r>
              <a:rPr lang="en-GB" sz="2000" dirty="0">
                <a:solidFill>
                  <a:srgbClr val="002060"/>
                </a:solidFill>
              </a:rPr>
              <a:t>destroying</a:t>
            </a:r>
          </a:p>
        </p:txBody>
      </p:sp>
      <p:sp>
        <p:nvSpPr>
          <p:cNvPr id="18" name="TextBox 17"/>
          <p:cNvSpPr txBox="1"/>
          <p:nvPr/>
        </p:nvSpPr>
        <p:spPr>
          <a:xfrm>
            <a:off x="4600851" y="214430"/>
            <a:ext cx="4429124" cy="2062103"/>
          </a:xfrm>
          <a:prstGeom prst="rect">
            <a:avLst/>
          </a:prstGeom>
          <a:noFill/>
        </p:spPr>
        <p:txBody>
          <a:bodyPr wrap="square" rtlCol="0">
            <a:spAutoFit/>
          </a:bodyPr>
          <a:lstStyle/>
          <a:p>
            <a:pPr algn="ctr"/>
            <a:r>
              <a:rPr lang="en-GB" sz="3200" i="1" dirty="0">
                <a:solidFill>
                  <a:srgbClr val="7030A0"/>
                </a:solidFill>
              </a:rPr>
              <a:t>Task:  Fill in the table with information on how white blood cells protect you against disease</a:t>
            </a:r>
          </a:p>
        </p:txBody>
      </p:sp>
      <p:sp>
        <p:nvSpPr>
          <p:cNvPr id="19" name="TextBox 18"/>
          <p:cNvSpPr txBox="1"/>
          <p:nvPr/>
        </p:nvSpPr>
        <p:spPr>
          <a:xfrm>
            <a:off x="193004" y="5419099"/>
            <a:ext cx="8815693" cy="1077218"/>
          </a:xfrm>
          <a:prstGeom prst="rect">
            <a:avLst/>
          </a:prstGeom>
          <a:solidFill>
            <a:schemeClr val="accent5">
              <a:lumMod val="40000"/>
              <a:lumOff val="60000"/>
            </a:schemeClr>
          </a:solidFill>
        </p:spPr>
        <p:txBody>
          <a:bodyPr wrap="square" rtlCol="0">
            <a:spAutoFit/>
          </a:bodyPr>
          <a:lstStyle/>
          <a:p>
            <a:pPr algn="ctr"/>
            <a:r>
              <a:rPr lang="en-GB" sz="3200" b="1" i="1" dirty="0">
                <a:solidFill>
                  <a:srgbClr val="0070C0"/>
                </a:solidFill>
              </a:rPr>
              <a:t>Extension:  </a:t>
            </a:r>
            <a:r>
              <a:rPr lang="en-GB" sz="3200" i="1" dirty="0">
                <a:solidFill>
                  <a:srgbClr val="002060"/>
                </a:solidFill>
              </a:rPr>
              <a:t>Describe what you think would happen if we didn’t have white blood cells?</a:t>
            </a:r>
          </a:p>
        </p:txBody>
      </p:sp>
      <p:pic>
        <p:nvPicPr>
          <p:cNvPr id="1026" name="Picture 2"/>
          <p:cNvPicPr>
            <a:picLocks noChangeAspect="1" noChangeArrowheads="1"/>
          </p:cNvPicPr>
          <p:nvPr/>
        </p:nvPicPr>
        <p:blipFill>
          <a:blip r:embed="rId2" cstate="print"/>
          <a:srcRect/>
          <a:stretch>
            <a:fillRect/>
          </a:stretch>
        </p:blipFill>
        <p:spPr bwMode="auto">
          <a:xfrm>
            <a:off x="309677" y="328246"/>
            <a:ext cx="4043370" cy="4138490"/>
          </a:xfrm>
          <a:prstGeom prst="rect">
            <a:avLst/>
          </a:prstGeom>
          <a:noFill/>
          <a:ln w="9525">
            <a:noFill/>
            <a:miter lim="800000"/>
            <a:headEnd/>
            <a:tailEnd/>
          </a:ln>
          <a:effectLst/>
        </p:spPr>
      </p:pic>
      <p:pic>
        <p:nvPicPr>
          <p:cNvPr id="2" name="Picture 1">
            <a:extLst>
              <a:ext uri="{FF2B5EF4-FFF2-40B4-BE49-F238E27FC236}">
                <a16:creationId xmlns:a16="http://schemas.microsoft.com/office/drawing/2014/main" id="{CE14F41F-4FAA-4908-AE6D-3FFEAF91A2C1}"/>
              </a:ext>
            </a:extLst>
          </p:cNvPr>
          <p:cNvPicPr>
            <a:picLocks noChangeAspect="1"/>
          </p:cNvPicPr>
          <p:nvPr/>
        </p:nvPicPr>
        <p:blipFill>
          <a:blip r:embed="rId3"/>
          <a:stretch>
            <a:fillRect/>
          </a:stretch>
        </p:blipFill>
        <p:spPr>
          <a:xfrm>
            <a:off x="423921" y="3145398"/>
            <a:ext cx="1237595" cy="1219306"/>
          </a:xfrm>
          <a:prstGeom prst="rect">
            <a:avLst/>
          </a:prstGeom>
        </p:spPr>
      </p:pic>
    </p:spTree>
    <p:extLst>
      <p:ext uri="{BB962C8B-B14F-4D97-AF65-F5344CB8AC3E}">
        <p14:creationId xmlns:p14="http://schemas.microsoft.com/office/powerpoint/2010/main" val="37429309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87E40B7BE40447878EAE91306EB914" ma:contentTypeVersion="3" ma:contentTypeDescription="Create a new document." ma:contentTypeScope="" ma:versionID="fe72bccc741046af90487527e394a497">
  <xsd:schema xmlns:xsd="http://www.w3.org/2001/XMLSchema" xmlns:xs="http://www.w3.org/2001/XMLSchema" xmlns:p="http://schemas.microsoft.com/office/2006/metadata/properties" xmlns:ns2="d296abfb-16c7-422c-bf55-7f7bb10bff50" targetNamespace="http://schemas.microsoft.com/office/2006/metadata/properties" ma:root="true" ma:fieldsID="16f56b878bc2373f87bd81e6cc722402" ns2:_="">
    <xsd:import namespace="d296abfb-16c7-422c-bf55-7f7bb10bff50"/>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6abfb-16c7-422c-bf55-7f7bb10bff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793AA8-CE94-40B9-8F4A-8AA7D776C28C}">
  <ds:schemaRef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3eb4558b-8982-4134-8cf8-0edee52307a7"/>
    <ds:schemaRef ds:uri="http://purl.org/dc/dcmitype/"/>
    <ds:schemaRef ds:uri="http://www.w3.org/XML/1998/namespace"/>
    <ds:schemaRef ds:uri="http://purl.org/dc/elements/1.1/"/>
    <ds:schemaRef ds:uri="049f97e1-32ae-4d3d-9c64-63be60dba368"/>
    <ds:schemaRef ds:uri="http://schemas.microsoft.com/office/2006/metadata/properties"/>
  </ds:schemaRefs>
</ds:datastoreItem>
</file>

<file path=customXml/itemProps2.xml><?xml version="1.0" encoding="utf-8"?>
<ds:datastoreItem xmlns:ds="http://schemas.openxmlformats.org/officeDocument/2006/customXml" ds:itemID="{C010975A-8CA3-4AAA-AADD-7607E75375A6}">
  <ds:schemaRefs>
    <ds:schemaRef ds:uri="http://schemas.microsoft.com/sharepoint/v3/contenttype/forms"/>
  </ds:schemaRefs>
</ds:datastoreItem>
</file>

<file path=customXml/itemProps3.xml><?xml version="1.0" encoding="utf-8"?>
<ds:datastoreItem xmlns:ds="http://schemas.openxmlformats.org/officeDocument/2006/customXml" ds:itemID="{28D71DA1-BEF4-4162-A3C9-94F401B9BCA4}"/>
</file>

<file path=docProps/app.xml><?xml version="1.0" encoding="utf-8"?>
<Properties xmlns="http://schemas.openxmlformats.org/officeDocument/2006/extended-properties" xmlns:vt="http://schemas.openxmlformats.org/officeDocument/2006/docPropsVTypes">
  <Template>Office Theme</Template>
  <TotalTime>1</TotalTime>
  <Words>694</Words>
  <Application>Microsoft Office PowerPoint</Application>
  <PresentationFormat>On-screen Show (4:3)</PresentationFormat>
  <Paragraphs>158</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Candara</vt:lpstr>
      <vt:lpstr>Comic Sans MS</vt:lpstr>
      <vt:lpstr>Office Theme</vt:lpstr>
      <vt:lpstr>Defence mechanisms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Defence mechanisms</dc:title>
  <dc:creator>Matt Holden</dc:creator>
  <cp:lastModifiedBy>Helen Bradford</cp:lastModifiedBy>
  <cp:revision>6</cp:revision>
  <dcterms:created xsi:type="dcterms:W3CDTF">2020-05-02T09:52:41Z</dcterms:created>
  <dcterms:modified xsi:type="dcterms:W3CDTF">2020-11-09T15:42:06Z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0x0101002B87E40B7BE40447878EAE91306EB914</vt:lpwstr>
  </property>
</Properties>
</file>