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50" r:id="rId2"/>
    <p:sldId id="451" r:id="rId3"/>
    <p:sldId id="437" r:id="rId4"/>
    <p:sldId id="436" r:id="rId5"/>
    <p:sldId id="438" r:id="rId6"/>
    <p:sldId id="444" r:id="rId7"/>
    <p:sldId id="439" r:id="rId8"/>
    <p:sldId id="445" r:id="rId9"/>
    <p:sldId id="265" r:id="rId10"/>
    <p:sldId id="282" r:id="rId11"/>
    <p:sldId id="259" r:id="rId12"/>
    <p:sldId id="310" r:id="rId13"/>
    <p:sldId id="309" r:id="rId14"/>
    <p:sldId id="308" r:id="rId15"/>
    <p:sldId id="453" r:id="rId16"/>
    <p:sldId id="45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EE32"/>
    <a:srgbClr val="FF3300"/>
    <a:srgbClr val="CC0000"/>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03" autoAdjust="0"/>
    <p:restoredTop sz="94660"/>
  </p:normalViewPr>
  <p:slideViewPr>
    <p:cSldViewPr snapToGrid="0">
      <p:cViewPr varScale="1">
        <p:scale>
          <a:sx n="107" d="100"/>
          <a:sy n="107" d="100"/>
        </p:scale>
        <p:origin x="114" y="27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93B0-5A1B-46E5-AD3A-584B378128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F14C5EF-3367-4F1C-84C0-13EB51A635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E43C74-B51B-40B1-825A-FC6D25C54B91}"/>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F7EDA1F1-DF7C-444E-A504-ACAFBBF23D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460EE2-76C3-4A25-91FF-C18122F24B6F}"/>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426517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9E30-41F7-410A-B878-9D7374B269D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577672-A16C-417F-9941-DC9A45002F2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E72525-E18B-4471-AFB6-FB541EAB8C70}"/>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80640252-537C-43F0-9AFC-DAA47C104D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AFB5DA-61B4-4452-910A-BC433D45677A}"/>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302689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5D992A-40F2-49A6-A913-F1A9DD40EB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2B8417-AB5C-470E-A405-E699605E34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B60675-4AC2-48E9-8B2D-4D102EB44879}"/>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F9E8C40B-FE46-455E-B9D2-599DFCCE29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81D6E0-6D1A-4445-AB85-7BF480172E73}"/>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18766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DEA5A-A35B-4CA2-BBC7-D586935CAC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372B26-0FD0-419A-9486-E53315D2272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E2C1F0-E6E9-41ED-8A99-A63EBA6630D0}"/>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53E70693-DE3E-4785-B295-1C214160BD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CBC805-0014-48DB-98D6-2ED5F41D4683}"/>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121231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8151A-5C49-41CF-9C82-4CF978FFC7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2469B08-0218-4491-A244-27AAA4DB86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EB7AC59-FABC-4DBD-9F85-38F44CA2F5BA}"/>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E9F4E146-1BE6-4BDD-A068-71EB421DB1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55B902-1C09-47D3-ADAB-BC021957910E}"/>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3774379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45518-E721-44A2-ADFE-030651C9ED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1FA5A7-F54E-4D51-998F-CE2B7779E8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4D03CD-443C-42E4-87A0-6A06A4FC660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4A5F6B-563B-4C97-8741-3541E0C97106}"/>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6" name="Footer Placeholder 5">
            <a:extLst>
              <a:ext uri="{FF2B5EF4-FFF2-40B4-BE49-F238E27FC236}">
                <a16:creationId xmlns:a16="http://schemas.microsoft.com/office/drawing/2014/main" id="{4BBBCC05-FC9E-4EB0-B225-A3FD243988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9A012C-8580-4444-AFB6-AAC9DA8CD3F7}"/>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33438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7E992-F6C8-4B06-86AE-F6DE27E99E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203086-ABE8-44F6-B6AF-93866E34A7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396947-8D75-4F6D-9FA3-D1F6B26360B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2E0B42-E084-4602-ABF6-86300A3F84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4854FB3-B048-4F81-85D6-DE939F506C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E25A98F-6261-4280-8DBA-A48F0852B3B6}"/>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8" name="Footer Placeholder 7">
            <a:extLst>
              <a:ext uri="{FF2B5EF4-FFF2-40B4-BE49-F238E27FC236}">
                <a16:creationId xmlns:a16="http://schemas.microsoft.com/office/drawing/2014/main" id="{BDA2E977-4C61-4C22-8172-6ED5C30DE0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33252E9-5E1B-46A4-8DE9-BD21136B60EB}"/>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2259792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80AAE-26E0-421B-A33B-CDADC73FEE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4889FC-EE67-42C7-8D90-F5B4532AF6EA}"/>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4" name="Footer Placeholder 3">
            <a:extLst>
              <a:ext uri="{FF2B5EF4-FFF2-40B4-BE49-F238E27FC236}">
                <a16:creationId xmlns:a16="http://schemas.microsoft.com/office/drawing/2014/main" id="{0A3AB0D6-F956-4390-9E54-D456557659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C86B2C4-F700-4875-8C9D-CD8A7F98DF98}"/>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332877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4B3C21-A42B-4A02-8DA5-87D89644F76C}"/>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3" name="Footer Placeholder 2">
            <a:extLst>
              <a:ext uri="{FF2B5EF4-FFF2-40B4-BE49-F238E27FC236}">
                <a16:creationId xmlns:a16="http://schemas.microsoft.com/office/drawing/2014/main" id="{6B7F2F08-DC05-4174-8365-141532AFDA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00BDCD6-BBD4-4A75-B84D-2716C0E328B3}"/>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2691132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D2AD-AB1C-40F4-A60F-D5DC142D8A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0D1A60A-EFC7-4D4E-B370-E735134B6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789545-34D4-4737-90AE-329FE24FB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A86046-CDD4-4CC0-9260-506890F97E93}"/>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6" name="Footer Placeholder 5">
            <a:extLst>
              <a:ext uri="{FF2B5EF4-FFF2-40B4-BE49-F238E27FC236}">
                <a16:creationId xmlns:a16="http://schemas.microsoft.com/office/drawing/2014/main" id="{3647F870-D3F0-4A47-AEEE-A3665D977F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CC264F-CA2C-46FA-A4EC-AAFA124BA0E1}"/>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2113666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4A9A-1457-4255-9F29-535686E83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6B8B338-1373-4AEA-A197-EAC2837E71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F3E54DF-6E2E-47AF-8C9A-2082ED80C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473842-9C83-49DE-B4CC-7C73EFCD308F}"/>
              </a:ext>
            </a:extLst>
          </p:cNvPr>
          <p:cNvSpPr>
            <a:spLocks noGrp="1"/>
          </p:cNvSpPr>
          <p:nvPr>
            <p:ph type="dt" sz="half" idx="10"/>
          </p:nvPr>
        </p:nvSpPr>
        <p:spPr/>
        <p:txBody>
          <a:bodyPr/>
          <a:lstStyle/>
          <a:p>
            <a:fld id="{CFE4E6C6-7B6F-4D4C-B53A-684442145B7B}" type="datetimeFigureOut">
              <a:rPr lang="en-GB" smtClean="0"/>
              <a:t>21/04/2021</a:t>
            </a:fld>
            <a:endParaRPr lang="en-GB"/>
          </a:p>
        </p:txBody>
      </p:sp>
      <p:sp>
        <p:nvSpPr>
          <p:cNvPr id="6" name="Footer Placeholder 5">
            <a:extLst>
              <a:ext uri="{FF2B5EF4-FFF2-40B4-BE49-F238E27FC236}">
                <a16:creationId xmlns:a16="http://schemas.microsoft.com/office/drawing/2014/main" id="{3B7C5978-BACF-4734-AF10-4F5169DBBD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AD6D1A-CC8A-42A0-9100-F31EC938E56D}"/>
              </a:ext>
            </a:extLst>
          </p:cNvPr>
          <p:cNvSpPr>
            <a:spLocks noGrp="1"/>
          </p:cNvSpPr>
          <p:nvPr>
            <p:ph type="sldNum" sz="quarter" idx="12"/>
          </p:nvPr>
        </p:nvSpPr>
        <p:spPr/>
        <p:txBody>
          <a:bodyPr/>
          <a:lstStyle/>
          <a:p>
            <a:fld id="{10E4E938-6866-4795-9C71-15829E3B6D12}" type="slidenum">
              <a:rPr lang="en-GB" smtClean="0"/>
              <a:t>‹#›</a:t>
            </a:fld>
            <a:endParaRPr lang="en-GB"/>
          </a:p>
        </p:txBody>
      </p:sp>
    </p:spTree>
    <p:extLst>
      <p:ext uri="{BB962C8B-B14F-4D97-AF65-F5344CB8AC3E}">
        <p14:creationId xmlns:p14="http://schemas.microsoft.com/office/powerpoint/2010/main" val="282076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9D8C90-FA2D-4586-9B5B-28F9691C43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1926F9-F742-42E9-B63B-0CE265D10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A10D9F-E536-42A5-8F8E-82B84A8D20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4E6C6-7B6F-4D4C-B53A-684442145B7B}" type="datetimeFigureOut">
              <a:rPr lang="en-GB" smtClean="0"/>
              <a:t>21/04/2021</a:t>
            </a:fld>
            <a:endParaRPr lang="en-GB"/>
          </a:p>
        </p:txBody>
      </p:sp>
      <p:sp>
        <p:nvSpPr>
          <p:cNvPr id="5" name="Footer Placeholder 4">
            <a:extLst>
              <a:ext uri="{FF2B5EF4-FFF2-40B4-BE49-F238E27FC236}">
                <a16:creationId xmlns:a16="http://schemas.microsoft.com/office/drawing/2014/main" id="{E1F548AA-E359-4CFF-BA6E-61EF9AC9DB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407FCDF-78F8-412A-9E60-94573E79BA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4E938-6866-4795-9C71-15829E3B6D12}" type="slidenum">
              <a:rPr lang="en-GB" smtClean="0"/>
              <a:t>‹#›</a:t>
            </a:fld>
            <a:endParaRPr lang="en-GB"/>
          </a:p>
        </p:txBody>
      </p:sp>
    </p:spTree>
    <p:extLst>
      <p:ext uri="{BB962C8B-B14F-4D97-AF65-F5344CB8AC3E}">
        <p14:creationId xmlns:p14="http://schemas.microsoft.com/office/powerpoint/2010/main" val="1063282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png"/><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s://www.bbc.co.uk/bitesize/guides/zc6cqhv/video" TargetMode="Externa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www.youtube.com/watch?v=fEo21LbnJJM" TargetMode="Externa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hyperlink" Target="https://www.youtube.com/watch?v=RhMOCxXcDrQ" TargetMode="External"/><Relationship Id="rId1" Type="http://schemas.openxmlformats.org/officeDocument/2006/relationships/slideLayout" Target="../slideLayouts/slideLayout7.xml"/><Relationship Id="rId6" Type="http://schemas.openxmlformats.org/officeDocument/2006/relationships/hyperlink" Target="https://www.youtube.com/watch?v=yLHz2Ea10Mg" TargetMode="External"/><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5400" b="1" u="sng" dirty="0"/>
              <a:t>Do Now Activity</a:t>
            </a:r>
          </a:p>
        </p:txBody>
      </p:sp>
      <p:sp>
        <p:nvSpPr>
          <p:cNvPr id="5" name="Content Placeholder 4"/>
          <p:cNvSpPr>
            <a:spLocks noGrp="1"/>
          </p:cNvSpPr>
          <p:nvPr>
            <p:ph idx="1"/>
          </p:nvPr>
        </p:nvSpPr>
        <p:spPr/>
        <p:txBody>
          <a:bodyPr/>
          <a:lstStyle/>
          <a:p>
            <a:r>
              <a:rPr lang="en-GB" dirty="0"/>
              <a:t>An investigation is carried out to determine the effect of caffeine on reaction time in a group of students. This investigation uses the ruler drop test to determine reaction time. </a:t>
            </a:r>
          </a:p>
          <a:p>
            <a:endParaRPr lang="en-GB" dirty="0"/>
          </a:p>
          <a:p>
            <a:r>
              <a:rPr lang="en-GB" dirty="0"/>
              <a:t>What would be the independent and dependent variables in this investigation?</a:t>
            </a:r>
          </a:p>
          <a:p>
            <a:endParaRPr lang="en-GB" dirty="0"/>
          </a:p>
          <a:p>
            <a:r>
              <a:rPr lang="en-GB" dirty="0"/>
              <a:t>What 3 things would you need to control? BE SPECIFIC, THINK – what will affect the results if you don’t control it?</a:t>
            </a:r>
          </a:p>
        </p:txBody>
      </p:sp>
    </p:spTree>
    <p:extLst>
      <p:ext uri="{BB962C8B-B14F-4D97-AF65-F5344CB8AC3E}">
        <p14:creationId xmlns:p14="http://schemas.microsoft.com/office/powerpoint/2010/main" val="506443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043D4E9A-565F-489B-8679-3430EAA08CAC}"/>
              </a:ext>
            </a:extLst>
          </p:cNvPr>
          <p:cNvSpPr txBox="1">
            <a:spLocks/>
          </p:cNvSpPr>
          <p:nvPr/>
        </p:nvSpPr>
        <p:spPr>
          <a:xfrm>
            <a:off x="3703" y="10053"/>
            <a:ext cx="12192000" cy="867535"/>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Field Investigations</a:t>
            </a:r>
          </a:p>
        </p:txBody>
      </p:sp>
      <p:sp>
        <p:nvSpPr>
          <p:cNvPr id="2" name="Rectangle 1">
            <a:extLst>
              <a:ext uri="{FF2B5EF4-FFF2-40B4-BE49-F238E27FC236}">
                <a16:creationId xmlns:a16="http://schemas.microsoft.com/office/drawing/2014/main" id="{E074645D-5120-4154-AFC7-7820C3E1100E}"/>
              </a:ext>
            </a:extLst>
          </p:cNvPr>
          <p:cNvSpPr/>
          <p:nvPr/>
        </p:nvSpPr>
        <p:spPr>
          <a:xfrm>
            <a:off x="244928" y="877588"/>
            <a:ext cx="11789229" cy="1337610"/>
          </a:xfrm>
          <a:prstGeom prst="rect">
            <a:avLst/>
          </a:prstGeom>
        </p:spPr>
        <p:txBody>
          <a:bodyPr wrap="square">
            <a:spAutoFit/>
          </a:bodyPr>
          <a:lstStyle/>
          <a:p>
            <a:pPr>
              <a:lnSpc>
                <a:spcPct val="115000"/>
              </a:lnSpc>
              <a:spcAft>
                <a:spcPts val="0"/>
              </a:spcAft>
            </a:pPr>
            <a:r>
              <a:rPr lang="en-GB" sz="2400" u="sng" dirty="0">
                <a:latin typeface="Comic Sans MS" panose="030F0702030302020204" pitchFamily="66" charset="0"/>
                <a:ea typeface="Times New Roman" panose="02020603050405020304" pitchFamily="18" charset="0"/>
                <a:cs typeface="Arial" panose="020B0604020202020204" pitchFamily="34" charset="0"/>
              </a:rPr>
              <a:t>Aims:</a:t>
            </a:r>
          </a:p>
          <a:p>
            <a:pPr>
              <a:lnSpc>
                <a:spcPct val="115000"/>
              </a:lnSpc>
              <a:spcAft>
                <a:spcPts val="0"/>
              </a:spcAft>
            </a:pPr>
            <a:r>
              <a:rPr lang="en-GB" sz="2400" dirty="0">
                <a:latin typeface="Comic Sans MS" panose="030F0702030302020204" pitchFamily="66" charset="0"/>
                <a:ea typeface="Times New Roman" panose="02020603050405020304" pitchFamily="18" charset="0"/>
                <a:cs typeface="Arial" panose="020B0604020202020204" pitchFamily="34" charset="0"/>
              </a:rPr>
              <a:t>1. Investigating the population size of a plant species using random sampling.</a:t>
            </a:r>
            <a:endParaRPr lang="en-GB" sz="2400" dirty="0">
              <a:latin typeface="Comic Sans MS" panose="030F0702030302020204" pitchFamily="66" charset="0"/>
              <a:ea typeface="Times New Roman" panose="02020603050405020304" pitchFamily="18" charset="0"/>
              <a:cs typeface="Times New Roman" panose="02020603050405020304" pitchFamily="18" charset="0"/>
            </a:endParaRPr>
          </a:p>
          <a:p>
            <a:pPr>
              <a:lnSpc>
                <a:spcPct val="115000"/>
              </a:lnSpc>
              <a:spcAft>
                <a:spcPts val="0"/>
              </a:spcAft>
            </a:pPr>
            <a:r>
              <a:rPr lang="en-GB" sz="2400" dirty="0">
                <a:latin typeface="Comic Sans MS" panose="030F0702030302020204" pitchFamily="66" charset="0"/>
                <a:ea typeface="Times New Roman" panose="02020603050405020304" pitchFamily="18" charset="0"/>
                <a:cs typeface="Arial" panose="020B0604020202020204" pitchFamily="34" charset="0"/>
              </a:rPr>
              <a:t>2. Investigating the effect of a factor on plant distribution using a transect line.</a:t>
            </a:r>
            <a:endParaRPr lang="en-GB" sz="2400"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2CFEB0B4-F61F-4A59-97D0-456DCC53B22B}"/>
              </a:ext>
            </a:extLst>
          </p:cNvPr>
          <p:cNvSpPr/>
          <p:nvPr/>
        </p:nvSpPr>
        <p:spPr>
          <a:xfrm>
            <a:off x="370114" y="2455075"/>
            <a:ext cx="3448073" cy="3785650"/>
          </a:xfrm>
          <a:prstGeom prst="rect">
            <a:avLst/>
          </a:prstGeom>
          <a:ln>
            <a:solidFill>
              <a:schemeClr val="tx1"/>
            </a:solidFill>
          </a:ln>
        </p:spPr>
        <p:txBody>
          <a:bodyPr wrap="square">
            <a:spAutoFit/>
          </a:bodyPr>
          <a:lstStyle/>
          <a:p>
            <a:pPr>
              <a:lnSpc>
                <a:spcPct val="115000"/>
              </a:lnSpc>
            </a:pPr>
            <a:r>
              <a:rPr lang="en-GB" sz="2000" u="sng" dirty="0">
                <a:latin typeface="Comic Sans MS" panose="030F0702030302020204" pitchFamily="66" charset="0"/>
              </a:rPr>
              <a:t>Apparatus:</a:t>
            </a:r>
            <a:endParaRPr lang="en-GB" sz="2000" dirty="0">
              <a:latin typeface="Comic Sans MS" panose="030F0702030302020204" pitchFamily="66" charset="0"/>
              <a:ea typeface="Times New Roman" panose="02020603050405020304" pitchFamily="18" charset="0"/>
              <a:cs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en-GB" sz="2000" dirty="0">
                <a:latin typeface="Comic Sans MS" panose="030F0702030302020204" pitchFamily="66" charset="0"/>
                <a:ea typeface="Times New Roman" panose="02020603050405020304" pitchFamily="18" charset="0"/>
                <a:cs typeface="Arial" panose="020B0604020202020204" pitchFamily="34" charset="0"/>
              </a:rPr>
              <a:t>a </a:t>
            </a:r>
            <a:r>
              <a:rPr lang="en-GB" sz="2000" dirty="0">
                <a:latin typeface="Comic Sans MS" panose="030F0702030302020204" pitchFamily="66" charset="0"/>
                <a:ea typeface="Calibri" panose="020F0502020204030204" pitchFamily="34" charset="0"/>
                <a:cs typeface="Times New Roman" panose="02020603050405020304" pitchFamily="18" charset="0"/>
              </a:rPr>
              <a:t> 25cm x 25cm quadrat</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2 x 30 m tape measure</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a clipboard</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50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a pen</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50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rPr>
              <a:t>Paper</a:t>
            </a:r>
          </a:p>
          <a:p>
            <a:pPr marL="342900" lvl="0" indent="-342900">
              <a:lnSpc>
                <a:spcPct val="150000"/>
              </a:lnSpc>
              <a:spcBef>
                <a:spcPts val="600"/>
              </a:spcBef>
              <a:spcAft>
                <a:spcPts val="0"/>
              </a:spcAft>
              <a:buFont typeface="Symbol" panose="05050102010706020507" pitchFamily="18" charset="2"/>
              <a:buChar char=""/>
            </a:pPr>
            <a:r>
              <a:rPr lang="en-GB" sz="2000" dirty="0">
                <a:effectLst/>
                <a:latin typeface="Comic Sans MS" panose="030F0702030302020204" pitchFamily="66" charset="0"/>
              </a:rPr>
              <a:t>Optional: Identification charts and pencil</a:t>
            </a:r>
          </a:p>
        </p:txBody>
      </p:sp>
      <p:pic>
        <p:nvPicPr>
          <p:cNvPr id="6" name="Picture 5">
            <a:extLst>
              <a:ext uri="{FF2B5EF4-FFF2-40B4-BE49-F238E27FC236}">
                <a16:creationId xmlns:a16="http://schemas.microsoft.com/office/drawing/2014/main" id="{19989364-CD0A-412E-8E12-2B63DDDA79F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4354" b="-2636"/>
          <a:stretch/>
        </p:blipFill>
        <p:spPr>
          <a:xfrm>
            <a:off x="6964111" y="2455072"/>
            <a:ext cx="4857775" cy="3919224"/>
          </a:xfrm>
          <a:prstGeom prst="rect">
            <a:avLst/>
          </a:prstGeom>
        </p:spPr>
      </p:pic>
      <p:sp>
        <p:nvSpPr>
          <p:cNvPr id="7" name="TextBox 6">
            <a:extLst>
              <a:ext uri="{FF2B5EF4-FFF2-40B4-BE49-F238E27FC236}">
                <a16:creationId xmlns:a16="http://schemas.microsoft.com/office/drawing/2014/main" id="{5414C59D-3F59-47DC-A108-58740B993DF8}"/>
              </a:ext>
            </a:extLst>
          </p:cNvPr>
          <p:cNvSpPr txBox="1"/>
          <p:nvPr/>
        </p:nvSpPr>
        <p:spPr>
          <a:xfrm>
            <a:off x="3946662" y="2455074"/>
            <a:ext cx="2888974" cy="3785652"/>
          </a:xfrm>
          <a:prstGeom prst="rect">
            <a:avLst/>
          </a:prstGeom>
          <a:noFill/>
          <a:ln>
            <a:solidFill>
              <a:schemeClr val="tx1"/>
            </a:solidFill>
          </a:ln>
        </p:spPr>
        <p:txBody>
          <a:bodyPr wrap="square" rtlCol="0">
            <a:spAutoFit/>
          </a:bodyPr>
          <a:lstStyle/>
          <a:p>
            <a:r>
              <a:rPr lang="en-GB" sz="2000" u="sng" dirty="0">
                <a:latin typeface="Comic Sans MS" panose="030F0702030302020204" pitchFamily="66" charset="0"/>
              </a:rPr>
              <a:t>Safety:</a:t>
            </a:r>
          </a:p>
          <a:p>
            <a:pPr marL="342900" indent="-342900">
              <a:buFont typeface="Arial" panose="020B0604020202020204" pitchFamily="34" charset="0"/>
              <a:buChar char="•"/>
            </a:pPr>
            <a:r>
              <a:rPr lang="en-GB" sz="2000" dirty="0">
                <a:latin typeface="Comic Sans MS" panose="030F0702030302020204" pitchFamily="66" charset="0"/>
              </a:rPr>
              <a:t>Consider the safety aspects of your chosen site, such as poisonous plants, animal faeces or open water and take appropriate precautions while working.</a:t>
            </a:r>
          </a:p>
          <a:p>
            <a:pPr marL="342900" indent="-342900">
              <a:buFont typeface="Arial" panose="020B0604020202020204" pitchFamily="34" charset="0"/>
              <a:buChar char="•"/>
            </a:pPr>
            <a:r>
              <a:rPr lang="en-GB" sz="2000" dirty="0">
                <a:latin typeface="Comic Sans MS" panose="030F0702030302020204" pitchFamily="66" charset="0"/>
              </a:rPr>
              <a:t>Wash hands after investigation.</a:t>
            </a:r>
          </a:p>
        </p:txBody>
      </p:sp>
      <p:pic>
        <p:nvPicPr>
          <p:cNvPr id="8" name="Picture 7" descr="Home">
            <a:hlinkClick r:id="" action="ppaction://hlinkshowjump?jump=firstslide"/>
            <a:extLst>
              <a:ext uri="{FF2B5EF4-FFF2-40B4-BE49-F238E27FC236}">
                <a16:creationId xmlns:a16="http://schemas.microsoft.com/office/drawing/2014/main" id="{711548CB-40CB-475E-A653-490C3F737DA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9" name="Graphic 8" descr="Line Arrow: Rotate left">
            <a:hlinkClick r:id="" action="ppaction://noaction"/>
            <a:extLst>
              <a:ext uri="{FF2B5EF4-FFF2-40B4-BE49-F238E27FC236}">
                <a16:creationId xmlns:a16="http://schemas.microsoft.com/office/drawing/2014/main" id="{588FB2BB-56BF-4789-AC7B-A78E376D047B}"/>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1292" y="-36812"/>
            <a:ext cx="914400" cy="914400"/>
          </a:xfrm>
          <a:prstGeom prst="rect">
            <a:avLst/>
          </a:prstGeom>
        </p:spPr>
      </p:pic>
    </p:spTree>
    <p:extLst>
      <p:ext uri="{BB962C8B-B14F-4D97-AF65-F5344CB8AC3E}">
        <p14:creationId xmlns:p14="http://schemas.microsoft.com/office/powerpoint/2010/main" val="89601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043D4E9A-565F-489B-8679-3430EAA08CAC}"/>
              </a:ext>
            </a:extLst>
          </p:cNvPr>
          <p:cNvSpPr txBox="1">
            <a:spLocks/>
          </p:cNvSpPr>
          <p:nvPr/>
        </p:nvSpPr>
        <p:spPr>
          <a:xfrm>
            <a:off x="3703" y="10053"/>
            <a:ext cx="12192000" cy="867535"/>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         </a:t>
            </a:r>
            <a:r>
              <a:rPr lang="en-GB" sz="4000" dirty="0">
                <a:latin typeface="Comic Sans MS" panose="030F0702030302020204" pitchFamily="66" charset="0"/>
              </a:rPr>
              <a:t>Field Investigations – Quick Questions</a:t>
            </a:r>
          </a:p>
        </p:txBody>
      </p:sp>
      <p:sp>
        <p:nvSpPr>
          <p:cNvPr id="6" name="Content Placeholder 5">
            <a:extLst>
              <a:ext uri="{FF2B5EF4-FFF2-40B4-BE49-F238E27FC236}">
                <a16:creationId xmlns:a16="http://schemas.microsoft.com/office/drawing/2014/main" id="{E8A5173A-7438-47DB-B30C-CF737942DA08}"/>
              </a:ext>
            </a:extLst>
          </p:cNvPr>
          <p:cNvSpPr>
            <a:spLocks noGrp="1"/>
          </p:cNvSpPr>
          <p:nvPr>
            <p:ph idx="1"/>
          </p:nvPr>
        </p:nvSpPr>
        <p:spPr>
          <a:xfrm>
            <a:off x="490330" y="1151582"/>
            <a:ext cx="11410122" cy="5399260"/>
          </a:xfrm>
        </p:spPr>
        <p:txBody>
          <a:bodyPr>
            <a:normAutofit/>
          </a:bodyPr>
          <a:lstStyle/>
          <a:p>
            <a:pPr marL="514350" indent="-514350">
              <a:buFont typeface="+mj-lt"/>
              <a:buAutoNum type="arabicPeriod"/>
            </a:pPr>
            <a:r>
              <a:rPr lang="en-GB" sz="2400" dirty="0">
                <a:latin typeface="Comic Sans MS" panose="030F0702030302020204" pitchFamily="66" charset="0"/>
              </a:rPr>
              <a:t>Environments are sometimes sampled along a straight line. </a:t>
            </a:r>
          </a:p>
          <a:p>
            <a:pPr marL="0" indent="0">
              <a:buNone/>
            </a:pPr>
            <a:r>
              <a:rPr lang="en-GB" sz="2400" dirty="0">
                <a:latin typeface="Comic Sans MS" panose="030F0702030302020204" pitchFamily="66" charset="0"/>
              </a:rPr>
              <a:t>What is such a line called? </a:t>
            </a:r>
          </a:p>
          <a:p>
            <a:pPr marL="514350" indent="-514350">
              <a:buFont typeface="+mj-lt"/>
              <a:buAutoNum type="arabicPeriod"/>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2.   Two students visited two locations and measured the lichens on nine trees in each place. Their results are below.</a:t>
            </a:r>
          </a:p>
          <a:p>
            <a:pPr marL="514350" indent="-514350">
              <a:buFont typeface="+mj-lt"/>
              <a:buAutoNum type="arabicPeriod"/>
            </a:pPr>
            <a:endParaRPr lang="en-GB" dirty="0"/>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Calculate the mean for each location. Give your answer to one decimal place.</a:t>
            </a:r>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3. </a:t>
            </a:r>
            <a:r>
              <a:rPr lang="en-US" sz="2400" dirty="0">
                <a:latin typeface="Comic Sans MS" panose="030F0702030302020204" pitchFamily="66" charset="0"/>
              </a:rPr>
              <a:t>A student wants to investigate the population size of daisies in trampled and un-trampled parts of a school field, what variables should be controlled in this investigation?</a:t>
            </a:r>
            <a:endParaRPr lang="en-GB" sz="2400" dirty="0">
              <a:latin typeface="Comic Sans MS" panose="030F0702030302020204" pitchFamily="66" charset="0"/>
            </a:endParaRPr>
          </a:p>
        </p:txBody>
      </p:sp>
      <p:graphicFrame>
        <p:nvGraphicFramePr>
          <p:cNvPr id="9" name="Table 8">
            <a:extLst>
              <a:ext uri="{FF2B5EF4-FFF2-40B4-BE49-F238E27FC236}">
                <a16:creationId xmlns:a16="http://schemas.microsoft.com/office/drawing/2014/main" id="{3D8CEC65-B777-44B6-B53C-B98917EC2ADB}"/>
              </a:ext>
            </a:extLst>
          </p:cNvPr>
          <p:cNvGraphicFramePr>
            <a:graphicFrameLocks noGrp="1"/>
          </p:cNvGraphicFramePr>
          <p:nvPr>
            <p:extLst>
              <p:ext uri="{D42A27DB-BD31-4B8C-83A1-F6EECF244321}">
                <p14:modId xmlns:p14="http://schemas.microsoft.com/office/powerpoint/2010/main" val="2663900139"/>
              </p:ext>
            </p:extLst>
          </p:nvPr>
        </p:nvGraphicFramePr>
        <p:xfrm>
          <a:off x="2332385" y="3192910"/>
          <a:ext cx="7527230" cy="1051560"/>
        </p:xfrm>
        <a:graphic>
          <a:graphicData uri="http://schemas.openxmlformats.org/drawingml/2006/table">
            <a:tbl>
              <a:tblPr>
                <a:tableStyleId>{5940675A-B579-460E-94D1-54222C63F5DA}</a:tableStyleId>
              </a:tblPr>
              <a:tblGrid>
                <a:gridCol w="1020417">
                  <a:extLst>
                    <a:ext uri="{9D8B030D-6E8A-4147-A177-3AD203B41FA5}">
                      <a16:colId xmlns:a16="http://schemas.microsoft.com/office/drawing/2014/main" val="486676866"/>
                    </a:ext>
                  </a:extLst>
                </a:gridCol>
                <a:gridCol w="702365">
                  <a:extLst>
                    <a:ext uri="{9D8B030D-6E8A-4147-A177-3AD203B41FA5}">
                      <a16:colId xmlns:a16="http://schemas.microsoft.com/office/drawing/2014/main" val="4181543380"/>
                    </a:ext>
                  </a:extLst>
                </a:gridCol>
                <a:gridCol w="689113">
                  <a:extLst>
                    <a:ext uri="{9D8B030D-6E8A-4147-A177-3AD203B41FA5}">
                      <a16:colId xmlns:a16="http://schemas.microsoft.com/office/drawing/2014/main" val="2260952348"/>
                    </a:ext>
                  </a:extLst>
                </a:gridCol>
                <a:gridCol w="715618">
                  <a:extLst>
                    <a:ext uri="{9D8B030D-6E8A-4147-A177-3AD203B41FA5}">
                      <a16:colId xmlns:a16="http://schemas.microsoft.com/office/drawing/2014/main" val="2729582629"/>
                    </a:ext>
                  </a:extLst>
                </a:gridCol>
                <a:gridCol w="715617">
                  <a:extLst>
                    <a:ext uri="{9D8B030D-6E8A-4147-A177-3AD203B41FA5}">
                      <a16:colId xmlns:a16="http://schemas.microsoft.com/office/drawing/2014/main" val="82370304"/>
                    </a:ext>
                  </a:extLst>
                </a:gridCol>
                <a:gridCol w="728870">
                  <a:extLst>
                    <a:ext uri="{9D8B030D-6E8A-4147-A177-3AD203B41FA5}">
                      <a16:colId xmlns:a16="http://schemas.microsoft.com/office/drawing/2014/main" val="2884760415"/>
                    </a:ext>
                  </a:extLst>
                </a:gridCol>
                <a:gridCol w="697061">
                  <a:extLst>
                    <a:ext uri="{9D8B030D-6E8A-4147-A177-3AD203B41FA5}">
                      <a16:colId xmlns:a16="http://schemas.microsoft.com/office/drawing/2014/main" val="438998952"/>
                    </a:ext>
                  </a:extLst>
                </a:gridCol>
                <a:gridCol w="752723">
                  <a:extLst>
                    <a:ext uri="{9D8B030D-6E8A-4147-A177-3AD203B41FA5}">
                      <a16:colId xmlns:a16="http://schemas.microsoft.com/office/drawing/2014/main" val="707083235"/>
                    </a:ext>
                  </a:extLst>
                </a:gridCol>
                <a:gridCol w="752723">
                  <a:extLst>
                    <a:ext uri="{9D8B030D-6E8A-4147-A177-3AD203B41FA5}">
                      <a16:colId xmlns:a16="http://schemas.microsoft.com/office/drawing/2014/main" val="1477684350"/>
                    </a:ext>
                  </a:extLst>
                </a:gridCol>
                <a:gridCol w="752723">
                  <a:extLst>
                    <a:ext uri="{9D8B030D-6E8A-4147-A177-3AD203B41FA5}">
                      <a16:colId xmlns:a16="http://schemas.microsoft.com/office/drawing/2014/main" val="1337235896"/>
                    </a:ext>
                  </a:extLst>
                </a:gridCol>
              </a:tblGrid>
              <a:tr h="0">
                <a:tc>
                  <a:txBody>
                    <a:bodyPr/>
                    <a:lstStyle/>
                    <a:p>
                      <a:pPr algn="ctr"/>
                      <a:r>
                        <a:rPr lang="en-GB" b="1">
                          <a:effectLst/>
                        </a:rPr>
                        <a:t>Location</a:t>
                      </a:r>
                      <a:endParaRPr lang="en-GB" b="1">
                        <a:solidFill>
                          <a:srgbClr val="231F20"/>
                        </a:solidFill>
                        <a:effectLst/>
                      </a:endParaRPr>
                    </a:p>
                  </a:txBody>
                  <a:tcPr marL="38100" marR="38100" marT="38100" marB="38100" anchor="ctr">
                    <a:solidFill>
                      <a:schemeClr val="bg1"/>
                    </a:solidFill>
                  </a:tcPr>
                </a:tc>
                <a:tc>
                  <a:txBody>
                    <a:bodyPr/>
                    <a:lstStyle/>
                    <a:p>
                      <a:pPr algn="ctr"/>
                      <a:r>
                        <a:rPr lang="en-GB" b="1" dirty="0">
                          <a:effectLst/>
                        </a:rPr>
                        <a:t>Tree 1</a:t>
                      </a:r>
                      <a:endParaRPr lang="en-GB" b="1" dirty="0">
                        <a:solidFill>
                          <a:srgbClr val="231F20"/>
                        </a:solidFill>
                        <a:effectLst/>
                      </a:endParaRPr>
                    </a:p>
                  </a:txBody>
                  <a:tcPr marL="38100" marR="38100" marT="38100" marB="38100" anchor="ctr">
                    <a:solidFill>
                      <a:schemeClr val="bg1"/>
                    </a:solidFill>
                  </a:tcPr>
                </a:tc>
                <a:tc>
                  <a:txBody>
                    <a:bodyPr/>
                    <a:lstStyle/>
                    <a:p>
                      <a:pPr algn="ctr"/>
                      <a:r>
                        <a:rPr lang="en-GB" b="1">
                          <a:effectLst/>
                        </a:rPr>
                        <a:t>Tree 2</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3</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4</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5</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6</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7</a:t>
                      </a:r>
                      <a:endParaRPr lang="en-GB" b="1">
                        <a:solidFill>
                          <a:srgbClr val="231F20"/>
                        </a:solidFill>
                        <a:effectLst/>
                      </a:endParaRPr>
                    </a:p>
                  </a:txBody>
                  <a:tcPr marL="38100" marR="38100" marT="38100" marB="38100" anchor="ctr">
                    <a:solidFill>
                      <a:schemeClr val="bg1"/>
                    </a:solidFill>
                  </a:tcPr>
                </a:tc>
                <a:tc>
                  <a:txBody>
                    <a:bodyPr/>
                    <a:lstStyle/>
                    <a:p>
                      <a:pPr algn="ctr"/>
                      <a:r>
                        <a:rPr lang="en-GB" b="1" dirty="0">
                          <a:effectLst/>
                        </a:rPr>
                        <a:t>Tree 8</a:t>
                      </a:r>
                      <a:endParaRPr lang="en-GB" b="1" dirty="0">
                        <a:solidFill>
                          <a:srgbClr val="231F20"/>
                        </a:solidFill>
                        <a:effectLst/>
                      </a:endParaRPr>
                    </a:p>
                  </a:txBody>
                  <a:tcPr marL="38100" marR="38100" marT="38100" marB="38100" anchor="ctr">
                    <a:solidFill>
                      <a:schemeClr val="bg1"/>
                    </a:solidFill>
                  </a:tcPr>
                </a:tc>
                <a:tc>
                  <a:txBody>
                    <a:bodyPr/>
                    <a:lstStyle/>
                    <a:p>
                      <a:pPr algn="ctr"/>
                      <a:r>
                        <a:rPr lang="en-GB" b="1" dirty="0">
                          <a:effectLst/>
                        </a:rPr>
                        <a:t>Tree 9</a:t>
                      </a:r>
                      <a:endParaRPr lang="en-GB" b="1" dirty="0">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2201687818"/>
                  </a:ext>
                </a:extLst>
              </a:tr>
              <a:tr h="0">
                <a:tc>
                  <a:txBody>
                    <a:bodyPr/>
                    <a:lstStyle/>
                    <a:p>
                      <a:r>
                        <a:rPr lang="en-GB" b="1">
                          <a:effectLst/>
                        </a:rPr>
                        <a:t>London</a:t>
                      </a:r>
                      <a:endParaRPr lang="en-GB" b="1">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tc>
                  <a:txBody>
                    <a:bodyPr/>
                    <a:lstStyle/>
                    <a:p>
                      <a:r>
                        <a:rPr lang="en-GB">
                          <a:effectLst/>
                        </a:rPr>
                        <a:t>6</a:t>
                      </a:r>
                      <a:endParaRPr lang="en-GB">
                        <a:solidFill>
                          <a:srgbClr val="231F20"/>
                        </a:solidFill>
                        <a:effectLst/>
                      </a:endParaRPr>
                    </a:p>
                  </a:txBody>
                  <a:tcPr marL="38100" marR="38100" marT="38100" marB="38100" anchor="ctr">
                    <a:solidFill>
                      <a:schemeClr val="bg1"/>
                    </a:solidFill>
                  </a:tcPr>
                </a:tc>
                <a:tc>
                  <a:txBody>
                    <a:bodyPr/>
                    <a:lstStyle/>
                    <a:p>
                      <a:r>
                        <a:rPr lang="en-GB">
                          <a:effectLst/>
                        </a:rPr>
                        <a:t>11</a:t>
                      </a:r>
                      <a:endParaRPr lang="en-GB">
                        <a:solidFill>
                          <a:srgbClr val="231F20"/>
                        </a:solidFill>
                        <a:effectLst/>
                      </a:endParaRPr>
                    </a:p>
                  </a:txBody>
                  <a:tcPr marL="38100" marR="38100" marT="38100" marB="38100" anchor="ctr">
                    <a:solidFill>
                      <a:schemeClr val="bg1"/>
                    </a:solidFill>
                  </a:tcPr>
                </a:tc>
                <a:tc>
                  <a:txBody>
                    <a:bodyPr/>
                    <a:lstStyle/>
                    <a:p>
                      <a:r>
                        <a:rPr lang="en-GB">
                          <a:effectLst/>
                        </a:rPr>
                        <a:t>13</a:t>
                      </a:r>
                      <a:endParaRPr lang="en-GB">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6</a:t>
                      </a:r>
                      <a:endParaRPr lang="en-GB">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1557518027"/>
                  </a:ext>
                </a:extLst>
              </a:tr>
              <a:tr h="0">
                <a:tc>
                  <a:txBody>
                    <a:bodyPr/>
                    <a:lstStyle/>
                    <a:p>
                      <a:r>
                        <a:rPr lang="en-GB" b="1" dirty="0">
                          <a:effectLst/>
                        </a:rPr>
                        <a:t>N. Wales</a:t>
                      </a:r>
                      <a:endParaRPr lang="en-GB" b="1" dirty="0">
                        <a:solidFill>
                          <a:srgbClr val="231F20"/>
                        </a:solidFill>
                        <a:effectLst/>
                      </a:endParaRPr>
                    </a:p>
                  </a:txBody>
                  <a:tcPr marL="38100" marR="38100" marT="38100" marB="38100" anchor="ctr">
                    <a:solidFill>
                      <a:schemeClr val="bg1"/>
                    </a:solidFill>
                  </a:tcPr>
                </a:tc>
                <a:tc>
                  <a:txBody>
                    <a:bodyPr/>
                    <a:lstStyle/>
                    <a:p>
                      <a:r>
                        <a:rPr lang="en-GB">
                          <a:effectLst/>
                        </a:rPr>
                        <a:t>21</a:t>
                      </a:r>
                      <a:endParaRPr lang="en-GB">
                        <a:solidFill>
                          <a:srgbClr val="231F20"/>
                        </a:solidFill>
                        <a:effectLst/>
                      </a:endParaRPr>
                    </a:p>
                  </a:txBody>
                  <a:tcPr marL="38100" marR="38100" marT="38100" marB="38100" anchor="ctr">
                    <a:solidFill>
                      <a:schemeClr val="bg1"/>
                    </a:solidFill>
                  </a:tcPr>
                </a:tc>
                <a:tc>
                  <a:txBody>
                    <a:bodyPr/>
                    <a:lstStyle/>
                    <a:p>
                      <a:r>
                        <a:rPr lang="en-GB">
                          <a:effectLst/>
                        </a:rPr>
                        <a:t>13</a:t>
                      </a:r>
                      <a:endParaRPr lang="en-GB">
                        <a:solidFill>
                          <a:srgbClr val="231F20"/>
                        </a:solidFill>
                        <a:effectLst/>
                      </a:endParaRPr>
                    </a:p>
                  </a:txBody>
                  <a:tcPr marL="38100" marR="38100" marT="38100" marB="38100" anchor="ctr">
                    <a:solidFill>
                      <a:schemeClr val="bg1"/>
                    </a:solidFill>
                  </a:tcPr>
                </a:tc>
                <a:tc>
                  <a:txBody>
                    <a:bodyPr/>
                    <a:lstStyle/>
                    <a:p>
                      <a:r>
                        <a:rPr lang="en-GB">
                          <a:effectLst/>
                        </a:rPr>
                        <a:t>18</a:t>
                      </a:r>
                      <a:endParaRPr lang="en-GB">
                        <a:solidFill>
                          <a:srgbClr val="231F20"/>
                        </a:solidFill>
                        <a:effectLst/>
                      </a:endParaRPr>
                    </a:p>
                  </a:txBody>
                  <a:tcPr marL="38100" marR="38100" marT="38100" marB="38100" anchor="ctr">
                    <a:solidFill>
                      <a:schemeClr val="bg1"/>
                    </a:solidFill>
                  </a:tcPr>
                </a:tc>
                <a:tc>
                  <a:txBody>
                    <a:bodyPr/>
                    <a:lstStyle/>
                    <a:p>
                      <a:r>
                        <a:rPr lang="en-GB">
                          <a:effectLst/>
                        </a:rPr>
                        <a:t>7</a:t>
                      </a:r>
                      <a:endParaRPr lang="en-GB">
                        <a:solidFill>
                          <a:srgbClr val="231F20"/>
                        </a:solidFill>
                        <a:effectLst/>
                      </a:endParaRPr>
                    </a:p>
                  </a:txBody>
                  <a:tcPr marL="38100" marR="38100" marT="38100" marB="38100" anchor="ctr">
                    <a:solidFill>
                      <a:schemeClr val="bg1"/>
                    </a:solidFill>
                  </a:tcPr>
                </a:tc>
                <a:tc>
                  <a:txBody>
                    <a:bodyPr/>
                    <a:lstStyle/>
                    <a:p>
                      <a:r>
                        <a:rPr lang="en-GB">
                          <a:effectLst/>
                        </a:rPr>
                        <a:t>16</a:t>
                      </a:r>
                      <a:endParaRPr lang="en-GB">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5</a:t>
                      </a:r>
                      <a:endParaRPr lang="en-GB">
                        <a:solidFill>
                          <a:srgbClr val="231F20"/>
                        </a:solidFill>
                        <a:effectLst/>
                      </a:endParaRPr>
                    </a:p>
                  </a:txBody>
                  <a:tcPr marL="38100" marR="38100" marT="38100" marB="38100" anchor="ctr">
                    <a:solidFill>
                      <a:schemeClr val="bg1"/>
                    </a:solidFill>
                  </a:tcPr>
                </a:tc>
                <a:tc>
                  <a:txBody>
                    <a:bodyPr/>
                    <a:lstStyle/>
                    <a:p>
                      <a:r>
                        <a:rPr lang="en-GB">
                          <a:effectLst/>
                        </a:rPr>
                        <a:t>19</a:t>
                      </a:r>
                      <a:endParaRPr lang="en-GB">
                        <a:solidFill>
                          <a:srgbClr val="231F20"/>
                        </a:solidFill>
                        <a:effectLst/>
                      </a:endParaRPr>
                    </a:p>
                  </a:txBody>
                  <a:tcPr marL="38100" marR="38100" marT="38100" marB="38100" anchor="ctr">
                    <a:solidFill>
                      <a:schemeClr val="bg1"/>
                    </a:solidFill>
                  </a:tcPr>
                </a:tc>
                <a:tc>
                  <a:txBody>
                    <a:bodyPr/>
                    <a:lstStyle/>
                    <a:p>
                      <a:r>
                        <a:rPr lang="en-GB" dirty="0">
                          <a:effectLst/>
                        </a:rPr>
                        <a:t>1</a:t>
                      </a:r>
                      <a:endParaRPr lang="en-GB" dirty="0">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1331850298"/>
                  </a:ext>
                </a:extLst>
              </a:tr>
            </a:tbl>
          </a:graphicData>
        </a:graphic>
      </p:graphicFrame>
      <p:pic>
        <p:nvPicPr>
          <p:cNvPr id="10" name="Picture 9" descr="Home">
            <a:hlinkClick r:id="" action="ppaction://hlinkshowjump?jump=firstslide"/>
            <a:extLst>
              <a:ext uri="{FF2B5EF4-FFF2-40B4-BE49-F238E27FC236}">
                <a16:creationId xmlns:a16="http://schemas.microsoft.com/office/drawing/2014/main" id="{CB24C7AC-794D-4824-966A-BC7726FC1E3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11" name="Graphic 10" descr="Line Arrow: Rotate left">
            <a:hlinkClick r:id="" action="ppaction://noaction"/>
            <a:extLst>
              <a:ext uri="{FF2B5EF4-FFF2-40B4-BE49-F238E27FC236}">
                <a16:creationId xmlns:a16="http://schemas.microsoft.com/office/drawing/2014/main" id="{EF020532-9C73-475E-8CB0-A9CC48A3B543}"/>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spTree>
    <p:extLst>
      <p:ext uri="{BB962C8B-B14F-4D97-AF65-F5344CB8AC3E}">
        <p14:creationId xmlns:p14="http://schemas.microsoft.com/office/powerpoint/2010/main" val="2359107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043D4E9A-565F-489B-8679-3430EAA08CAC}"/>
              </a:ext>
            </a:extLst>
          </p:cNvPr>
          <p:cNvSpPr txBox="1">
            <a:spLocks/>
          </p:cNvSpPr>
          <p:nvPr/>
        </p:nvSpPr>
        <p:spPr>
          <a:xfrm>
            <a:off x="3703" y="10053"/>
            <a:ext cx="12192000" cy="867535"/>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dirty="0">
                <a:latin typeface="Comic Sans MS" panose="030F0702030302020204" pitchFamily="66" charset="0"/>
              </a:rPr>
              <a:t>            </a:t>
            </a:r>
            <a:r>
              <a:rPr lang="en-GB" sz="3200" dirty="0">
                <a:latin typeface="Comic Sans MS" panose="030F0702030302020204" pitchFamily="66" charset="0"/>
              </a:rPr>
              <a:t>Field Investigations – Quick Questions - </a:t>
            </a:r>
            <a:r>
              <a:rPr lang="en-GB" sz="3200" u="sng" dirty="0">
                <a:latin typeface="Comic Sans MS" panose="030F0702030302020204" pitchFamily="66" charset="0"/>
              </a:rPr>
              <a:t>Answers</a:t>
            </a:r>
          </a:p>
        </p:txBody>
      </p:sp>
      <p:sp>
        <p:nvSpPr>
          <p:cNvPr id="6" name="Content Placeholder 5">
            <a:extLst>
              <a:ext uri="{FF2B5EF4-FFF2-40B4-BE49-F238E27FC236}">
                <a16:creationId xmlns:a16="http://schemas.microsoft.com/office/drawing/2014/main" id="{E8A5173A-7438-47DB-B30C-CF737942DA08}"/>
              </a:ext>
            </a:extLst>
          </p:cNvPr>
          <p:cNvSpPr>
            <a:spLocks noGrp="1"/>
          </p:cNvSpPr>
          <p:nvPr>
            <p:ph idx="1"/>
          </p:nvPr>
        </p:nvSpPr>
        <p:spPr>
          <a:xfrm>
            <a:off x="490330" y="1151581"/>
            <a:ext cx="11410122" cy="5593775"/>
          </a:xfrm>
        </p:spPr>
        <p:txBody>
          <a:bodyPr>
            <a:normAutofit/>
          </a:bodyPr>
          <a:lstStyle/>
          <a:p>
            <a:pPr marL="514350" indent="-514350">
              <a:buFont typeface="+mj-lt"/>
              <a:buAutoNum type="arabicPeriod"/>
            </a:pPr>
            <a:r>
              <a:rPr lang="en-GB" sz="2400" dirty="0">
                <a:latin typeface="Comic Sans MS" panose="030F0702030302020204" pitchFamily="66" charset="0"/>
              </a:rPr>
              <a:t>Environments are sometimes sampled along a straight line. </a:t>
            </a:r>
          </a:p>
          <a:p>
            <a:pPr marL="0" indent="0">
              <a:buNone/>
            </a:pPr>
            <a:r>
              <a:rPr lang="en-GB" sz="2400" dirty="0">
                <a:latin typeface="Comic Sans MS" panose="030F0702030302020204" pitchFamily="66" charset="0"/>
              </a:rPr>
              <a:t>What is such a line called? </a:t>
            </a:r>
          </a:p>
          <a:p>
            <a:pPr marL="514350" indent="-514350">
              <a:buFont typeface="+mj-lt"/>
              <a:buAutoNum type="arabicPeriod"/>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2.   Two students visited two locations and measured the lichens on nine trees in each place. Their results are below.</a:t>
            </a:r>
          </a:p>
          <a:p>
            <a:pPr marL="514350" indent="-514350">
              <a:buFont typeface="+mj-lt"/>
              <a:buAutoNum type="arabicPeriod"/>
            </a:pPr>
            <a:endParaRPr lang="en-GB" dirty="0"/>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Calculate the mean for each location. Give your answer to one decimal place.</a:t>
            </a:r>
          </a:p>
          <a:p>
            <a:pPr marL="0" indent="0">
              <a:buNone/>
            </a:pPr>
            <a:endParaRPr lang="en-GB" sz="2400" dirty="0">
              <a:latin typeface="Comic Sans MS" panose="030F0702030302020204" pitchFamily="66" charset="0"/>
            </a:endParaRPr>
          </a:p>
          <a:p>
            <a:pPr marL="0" indent="0">
              <a:buNone/>
            </a:pPr>
            <a:r>
              <a:rPr lang="en-GB" sz="2400" dirty="0">
                <a:latin typeface="Comic Sans MS" panose="030F0702030302020204" pitchFamily="66" charset="0"/>
              </a:rPr>
              <a:t>3. </a:t>
            </a:r>
            <a:r>
              <a:rPr lang="en-US" sz="2400" dirty="0">
                <a:latin typeface="Comic Sans MS" panose="030F0702030302020204" pitchFamily="66" charset="0"/>
              </a:rPr>
              <a:t>A student wants to investigate the population size of daisies in trampled and un-trampled parts of a school field, what variables should be controlled in this investigation?</a:t>
            </a:r>
            <a:endParaRPr lang="en-GB" sz="2400" dirty="0">
              <a:latin typeface="Comic Sans MS" panose="030F0702030302020204" pitchFamily="66" charset="0"/>
            </a:endParaRPr>
          </a:p>
        </p:txBody>
      </p:sp>
      <p:graphicFrame>
        <p:nvGraphicFramePr>
          <p:cNvPr id="9" name="Table 8">
            <a:extLst>
              <a:ext uri="{FF2B5EF4-FFF2-40B4-BE49-F238E27FC236}">
                <a16:creationId xmlns:a16="http://schemas.microsoft.com/office/drawing/2014/main" id="{3D8CEC65-B777-44B6-B53C-B98917EC2ADB}"/>
              </a:ext>
            </a:extLst>
          </p:cNvPr>
          <p:cNvGraphicFramePr>
            <a:graphicFrameLocks noGrp="1"/>
          </p:cNvGraphicFramePr>
          <p:nvPr>
            <p:extLst>
              <p:ext uri="{D42A27DB-BD31-4B8C-83A1-F6EECF244321}">
                <p14:modId xmlns:p14="http://schemas.microsoft.com/office/powerpoint/2010/main" val="3288124289"/>
              </p:ext>
            </p:extLst>
          </p:nvPr>
        </p:nvGraphicFramePr>
        <p:xfrm>
          <a:off x="2332385" y="3192910"/>
          <a:ext cx="7527230" cy="1051560"/>
        </p:xfrm>
        <a:graphic>
          <a:graphicData uri="http://schemas.openxmlformats.org/drawingml/2006/table">
            <a:tbl>
              <a:tblPr>
                <a:tableStyleId>{5940675A-B579-460E-94D1-54222C63F5DA}</a:tableStyleId>
              </a:tblPr>
              <a:tblGrid>
                <a:gridCol w="1020417">
                  <a:extLst>
                    <a:ext uri="{9D8B030D-6E8A-4147-A177-3AD203B41FA5}">
                      <a16:colId xmlns:a16="http://schemas.microsoft.com/office/drawing/2014/main" val="486676866"/>
                    </a:ext>
                  </a:extLst>
                </a:gridCol>
                <a:gridCol w="702365">
                  <a:extLst>
                    <a:ext uri="{9D8B030D-6E8A-4147-A177-3AD203B41FA5}">
                      <a16:colId xmlns:a16="http://schemas.microsoft.com/office/drawing/2014/main" val="4181543380"/>
                    </a:ext>
                  </a:extLst>
                </a:gridCol>
                <a:gridCol w="689113">
                  <a:extLst>
                    <a:ext uri="{9D8B030D-6E8A-4147-A177-3AD203B41FA5}">
                      <a16:colId xmlns:a16="http://schemas.microsoft.com/office/drawing/2014/main" val="2260952348"/>
                    </a:ext>
                  </a:extLst>
                </a:gridCol>
                <a:gridCol w="715618">
                  <a:extLst>
                    <a:ext uri="{9D8B030D-6E8A-4147-A177-3AD203B41FA5}">
                      <a16:colId xmlns:a16="http://schemas.microsoft.com/office/drawing/2014/main" val="2729582629"/>
                    </a:ext>
                  </a:extLst>
                </a:gridCol>
                <a:gridCol w="715617">
                  <a:extLst>
                    <a:ext uri="{9D8B030D-6E8A-4147-A177-3AD203B41FA5}">
                      <a16:colId xmlns:a16="http://schemas.microsoft.com/office/drawing/2014/main" val="82370304"/>
                    </a:ext>
                  </a:extLst>
                </a:gridCol>
                <a:gridCol w="728870">
                  <a:extLst>
                    <a:ext uri="{9D8B030D-6E8A-4147-A177-3AD203B41FA5}">
                      <a16:colId xmlns:a16="http://schemas.microsoft.com/office/drawing/2014/main" val="2884760415"/>
                    </a:ext>
                  </a:extLst>
                </a:gridCol>
                <a:gridCol w="697061">
                  <a:extLst>
                    <a:ext uri="{9D8B030D-6E8A-4147-A177-3AD203B41FA5}">
                      <a16:colId xmlns:a16="http://schemas.microsoft.com/office/drawing/2014/main" val="438998952"/>
                    </a:ext>
                  </a:extLst>
                </a:gridCol>
                <a:gridCol w="752723">
                  <a:extLst>
                    <a:ext uri="{9D8B030D-6E8A-4147-A177-3AD203B41FA5}">
                      <a16:colId xmlns:a16="http://schemas.microsoft.com/office/drawing/2014/main" val="707083235"/>
                    </a:ext>
                  </a:extLst>
                </a:gridCol>
                <a:gridCol w="752723">
                  <a:extLst>
                    <a:ext uri="{9D8B030D-6E8A-4147-A177-3AD203B41FA5}">
                      <a16:colId xmlns:a16="http://schemas.microsoft.com/office/drawing/2014/main" val="1477684350"/>
                    </a:ext>
                  </a:extLst>
                </a:gridCol>
                <a:gridCol w="752723">
                  <a:extLst>
                    <a:ext uri="{9D8B030D-6E8A-4147-A177-3AD203B41FA5}">
                      <a16:colId xmlns:a16="http://schemas.microsoft.com/office/drawing/2014/main" val="1337235896"/>
                    </a:ext>
                  </a:extLst>
                </a:gridCol>
              </a:tblGrid>
              <a:tr h="0">
                <a:tc>
                  <a:txBody>
                    <a:bodyPr/>
                    <a:lstStyle/>
                    <a:p>
                      <a:pPr algn="ctr"/>
                      <a:r>
                        <a:rPr lang="en-GB" b="1">
                          <a:effectLst/>
                        </a:rPr>
                        <a:t>Location</a:t>
                      </a:r>
                      <a:endParaRPr lang="en-GB" b="1">
                        <a:solidFill>
                          <a:srgbClr val="231F20"/>
                        </a:solidFill>
                        <a:effectLst/>
                      </a:endParaRPr>
                    </a:p>
                  </a:txBody>
                  <a:tcPr marL="38100" marR="38100" marT="38100" marB="38100" anchor="ctr">
                    <a:solidFill>
                      <a:schemeClr val="bg1"/>
                    </a:solidFill>
                  </a:tcPr>
                </a:tc>
                <a:tc>
                  <a:txBody>
                    <a:bodyPr/>
                    <a:lstStyle/>
                    <a:p>
                      <a:pPr algn="ctr"/>
                      <a:r>
                        <a:rPr lang="en-GB" b="1" dirty="0">
                          <a:effectLst/>
                        </a:rPr>
                        <a:t>Tree 1</a:t>
                      </a:r>
                      <a:endParaRPr lang="en-GB" b="1" dirty="0">
                        <a:solidFill>
                          <a:srgbClr val="231F20"/>
                        </a:solidFill>
                        <a:effectLst/>
                      </a:endParaRPr>
                    </a:p>
                  </a:txBody>
                  <a:tcPr marL="38100" marR="38100" marT="38100" marB="38100" anchor="ctr">
                    <a:solidFill>
                      <a:schemeClr val="bg1"/>
                    </a:solidFill>
                  </a:tcPr>
                </a:tc>
                <a:tc>
                  <a:txBody>
                    <a:bodyPr/>
                    <a:lstStyle/>
                    <a:p>
                      <a:pPr algn="ctr"/>
                      <a:r>
                        <a:rPr lang="en-GB" b="1">
                          <a:effectLst/>
                        </a:rPr>
                        <a:t>Tree 2</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3</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4</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5</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6</a:t>
                      </a:r>
                      <a:endParaRPr lang="en-GB" b="1">
                        <a:solidFill>
                          <a:srgbClr val="231F20"/>
                        </a:solidFill>
                        <a:effectLst/>
                      </a:endParaRPr>
                    </a:p>
                  </a:txBody>
                  <a:tcPr marL="38100" marR="38100" marT="38100" marB="38100" anchor="ctr">
                    <a:solidFill>
                      <a:schemeClr val="bg1"/>
                    </a:solidFill>
                  </a:tcPr>
                </a:tc>
                <a:tc>
                  <a:txBody>
                    <a:bodyPr/>
                    <a:lstStyle/>
                    <a:p>
                      <a:pPr algn="ctr"/>
                      <a:r>
                        <a:rPr lang="en-GB" b="1">
                          <a:effectLst/>
                        </a:rPr>
                        <a:t>Tree 7</a:t>
                      </a:r>
                      <a:endParaRPr lang="en-GB" b="1">
                        <a:solidFill>
                          <a:srgbClr val="231F20"/>
                        </a:solidFill>
                        <a:effectLst/>
                      </a:endParaRPr>
                    </a:p>
                  </a:txBody>
                  <a:tcPr marL="38100" marR="38100" marT="38100" marB="38100" anchor="ctr">
                    <a:solidFill>
                      <a:schemeClr val="bg1"/>
                    </a:solidFill>
                  </a:tcPr>
                </a:tc>
                <a:tc>
                  <a:txBody>
                    <a:bodyPr/>
                    <a:lstStyle/>
                    <a:p>
                      <a:pPr algn="ctr"/>
                      <a:r>
                        <a:rPr lang="en-GB" b="1" dirty="0">
                          <a:effectLst/>
                        </a:rPr>
                        <a:t>Tree 8</a:t>
                      </a:r>
                      <a:endParaRPr lang="en-GB" b="1" dirty="0">
                        <a:solidFill>
                          <a:srgbClr val="231F20"/>
                        </a:solidFill>
                        <a:effectLst/>
                      </a:endParaRPr>
                    </a:p>
                  </a:txBody>
                  <a:tcPr marL="38100" marR="38100" marT="38100" marB="38100" anchor="ctr">
                    <a:solidFill>
                      <a:schemeClr val="bg1"/>
                    </a:solidFill>
                  </a:tcPr>
                </a:tc>
                <a:tc>
                  <a:txBody>
                    <a:bodyPr/>
                    <a:lstStyle/>
                    <a:p>
                      <a:pPr algn="ctr"/>
                      <a:r>
                        <a:rPr lang="en-GB" b="1" dirty="0">
                          <a:effectLst/>
                        </a:rPr>
                        <a:t>Tree 9</a:t>
                      </a:r>
                      <a:endParaRPr lang="en-GB" b="1" dirty="0">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2201687818"/>
                  </a:ext>
                </a:extLst>
              </a:tr>
              <a:tr h="0">
                <a:tc>
                  <a:txBody>
                    <a:bodyPr/>
                    <a:lstStyle/>
                    <a:p>
                      <a:r>
                        <a:rPr lang="en-GB" b="1">
                          <a:effectLst/>
                        </a:rPr>
                        <a:t>London</a:t>
                      </a:r>
                      <a:endParaRPr lang="en-GB" b="1">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tc>
                  <a:txBody>
                    <a:bodyPr/>
                    <a:lstStyle/>
                    <a:p>
                      <a:r>
                        <a:rPr lang="en-GB">
                          <a:effectLst/>
                        </a:rPr>
                        <a:t>6</a:t>
                      </a:r>
                      <a:endParaRPr lang="en-GB">
                        <a:solidFill>
                          <a:srgbClr val="231F20"/>
                        </a:solidFill>
                        <a:effectLst/>
                      </a:endParaRPr>
                    </a:p>
                  </a:txBody>
                  <a:tcPr marL="38100" marR="38100" marT="38100" marB="38100" anchor="ctr">
                    <a:solidFill>
                      <a:schemeClr val="bg1"/>
                    </a:solidFill>
                  </a:tcPr>
                </a:tc>
                <a:tc>
                  <a:txBody>
                    <a:bodyPr/>
                    <a:lstStyle/>
                    <a:p>
                      <a:r>
                        <a:rPr lang="en-GB">
                          <a:effectLst/>
                        </a:rPr>
                        <a:t>11</a:t>
                      </a:r>
                      <a:endParaRPr lang="en-GB">
                        <a:solidFill>
                          <a:srgbClr val="231F20"/>
                        </a:solidFill>
                        <a:effectLst/>
                      </a:endParaRPr>
                    </a:p>
                  </a:txBody>
                  <a:tcPr marL="38100" marR="38100" marT="38100" marB="38100" anchor="ctr">
                    <a:solidFill>
                      <a:schemeClr val="bg1"/>
                    </a:solidFill>
                  </a:tcPr>
                </a:tc>
                <a:tc>
                  <a:txBody>
                    <a:bodyPr/>
                    <a:lstStyle/>
                    <a:p>
                      <a:r>
                        <a:rPr lang="en-GB">
                          <a:effectLst/>
                        </a:rPr>
                        <a:t>13</a:t>
                      </a:r>
                      <a:endParaRPr lang="en-GB">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6</a:t>
                      </a:r>
                      <a:endParaRPr lang="en-GB">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4</a:t>
                      </a:r>
                      <a:endParaRPr lang="en-GB">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1557518027"/>
                  </a:ext>
                </a:extLst>
              </a:tr>
              <a:tr h="0">
                <a:tc>
                  <a:txBody>
                    <a:bodyPr/>
                    <a:lstStyle/>
                    <a:p>
                      <a:r>
                        <a:rPr lang="en-GB" b="1" dirty="0">
                          <a:effectLst/>
                        </a:rPr>
                        <a:t>S. Wales</a:t>
                      </a:r>
                      <a:endParaRPr lang="en-GB" b="1" dirty="0">
                        <a:solidFill>
                          <a:srgbClr val="231F20"/>
                        </a:solidFill>
                        <a:effectLst/>
                      </a:endParaRPr>
                    </a:p>
                  </a:txBody>
                  <a:tcPr marL="38100" marR="38100" marT="38100" marB="38100" anchor="ctr">
                    <a:solidFill>
                      <a:schemeClr val="bg1"/>
                    </a:solidFill>
                  </a:tcPr>
                </a:tc>
                <a:tc>
                  <a:txBody>
                    <a:bodyPr/>
                    <a:lstStyle/>
                    <a:p>
                      <a:r>
                        <a:rPr lang="en-GB">
                          <a:effectLst/>
                        </a:rPr>
                        <a:t>21</a:t>
                      </a:r>
                      <a:endParaRPr lang="en-GB">
                        <a:solidFill>
                          <a:srgbClr val="231F20"/>
                        </a:solidFill>
                        <a:effectLst/>
                      </a:endParaRPr>
                    </a:p>
                  </a:txBody>
                  <a:tcPr marL="38100" marR="38100" marT="38100" marB="38100" anchor="ctr">
                    <a:solidFill>
                      <a:schemeClr val="bg1"/>
                    </a:solidFill>
                  </a:tcPr>
                </a:tc>
                <a:tc>
                  <a:txBody>
                    <a:bodyPr/>
                    <a:lstStyle/>
                    <a:p>
                      <a:r>
                        <a:rPr lang="en-GB">
                          <a:effectLst/>
                        </a:rPr>
                        <a:t>13</a:t>
                      </a:r>
                      <a:endParaRPr lang="en-GB">
                        <a:solidFill>
                          <a:srgbClr val="231F20"/>
                        </a:solidFill>
                        <a:effectLst/>
                      </a:endParaRPr>
                    </a:p>
                  </a:txBody>
                  <a:tcPr marL="38100" marR="38100" marT="38100" marB="38100" anchor="ctr">
                    <a:solidFill>
                      <a:schemeClr val="bg1"/>
                    </a:solidFill>
                  </a:tcPr>
                </a:tc>
                <a:tc>
                  <a:txBody>
                    <a:bodyPr/>
                    <a:lstStyle/>
                    <a:p>
                      <a:r>
                        <a:rPr lang="en-GB">
                          <a:effectLst/>
                        </a:rPr>
                        <a:t>18</a:t>
                      </a:r>
                      <a:endParaRPr lang="en-GB">
                        <a:solidFill>
                          <a:srgbClr val="231F20"/>
                        </a:solidFill>
                        <a:effectLst/>
                      </a:endParaRPr>
                    </a:p>
                  </a:txBody>
                  <a:tcPr marL="38100" marR="38100" marT="38100" marB="38100" anchor="ctr">
                    <a:solidFill>
                      <a:schemeClr val="bg1"/>
                    </a:solidFill>
                  </a:tcPr>
                </a:tc>
                <a:tc>
                  <a:txBody>
                    <a:bodyPr/>
                    <a:lstStyle/>
                    <a:p>
                      <a:r>
                        <a:rPr lang="en-GB">
                          <a:effectLst/>
                        </a:rPr>
                        <a:t>7</a:t>
                      </a:r>
                      <a:endParaRPr lang="en-GB">
                        <a:solidFill>
                          <a:srgbClr val="231F20"/>
                        </a:solidFill>
                        <a:effectLst/>
                      </a:endParaRPr>
                    </a:p>
                  </a:txBody>
                  <a:tcPr marL="38100" marR="38100" marT="38100" marB="38100" anchor="ctr">
                    <a:solidFill>
                      <a:schemeClr val="bg1"/>
                    </a:solidFill>
                  </a:tcPr>
                </a:tc>
                <a:tc>
                  <a:txBody>
                    <a:bodyPr/>
                    <a:lstStyle/>
                    <a:p>
                      <a:r>
                        <a:rPr lang="en-GB" dirty="0">
                          <a:effectLst/>
                        </a:rPr>
                        <a:t>16</a:t>
                      </a:r>
                      <a:endParaRPr lang="en-GB" dirty="0">
                        <a:solidFill>
                          <a:srgbClr val="231F20"/>
                        </a:solidFill>
                        <a:effectLst/>
                      </a:endParaRPr>
                    </a:p>
                  </a:txBody>
                  <a:tcPr marL="38100" marR="38100" marT="38100" marB="38100" anchor="ctr">
                    <a:solidFill>
                      <a:schemeClr val="bg1"/>
                    </a:solidFill>
                  </a:tcPr>
                </a:tc>
                <a:tc>
                  <a:txBody>
                    <a:bodyPr/>
                    <a:lstStyle/>
                    <a:p>
                      <a:r>
                        <a:rPr lang="en-GB">
                          <a:effectLst/>
                        </a:rPr>
                        <a:t>2</a:t>
                      </a:r>
                      <a:endParaRPr lang="en-GB">
                        <a:solidFill>
                          <a:srgbClr val="231F20"/>
                        </a:solidFill>
                        <a:effectLst/>
                      </a:endParaRPr>
                    </a:p>
                  </a:txBody>
                  <a:tcPr marL="38100" marR="38100" marT="38100" marB="38100" anchor="ctr">
                    <a:solidFill>
                      <a:schemeClr val="bg1"/>
                    </a:solidFill>
                  </a:tcPr>
                </a:tc>
                <a:tc>
                  <a:txBody>
                    <a:bodyPr/>
                    <a:lstStyle/>
                    <a:p>
                      <a:r>
                        <a:rPr lang="en-GB">
                          <a:effectLst/>
                        </a:rPr>
                        <a:t>5</a:t>
                      </a:r>
                      <a:endParaRPr lang="en-GB">
                        <a:solidFill>
                          <a:srgbClr val="231F20"/>
                        </a:solidFill>
                        <a:effectLst/>
                      </a:endParaRPr>
                    </a:p>
                  </a:txBody>
                  <a:tcPr marL="38100" marR="38100" marT="38100" marB="38100" anchor="ctr">
                    <a:solidFill>
                      <a:schemeClr val="bg1"/>
                    </a:solidFill>
                  </a:tcPr>
                </a:tc>
                <a:tc>
                  <a:txBody>
                    <a:bodyPr/>
                    <a:lstStyle/>
                    <a:p>
                      <a:r>
                        <a:rPr lang="en-GB">
                          <a:effectLst/>
                        </a:rPr>
                        <a:t>19</a:t>
                      </a:r>
                      <a:endParaRPr lang="en-GB">
                        <a:solidFill>
                          <a:srgbClr val="231F20"/>
                        </a:solidFill>
                        <a:effectLst/>
                      </a:endParaRPr>
                    </a:p>
                  </a:txBody>
                  <a:tcPr marL="38100" marR="38100" marT="38100" marB="38100" anchor="ctr">
                    <a:solidFill>
                      <a:schemeClr val="bg1"/>
                    </a:solidFill>
                  </a:tcPr>
                </a:tc>
                <a:tc>
                  <a:txBody>
                    <a:bodyPr/>
                    <a:lstStyle/>
                    <a:p>
                      <a:r>
                        <a:rPr lang="en-GB" dirty="0">
                          <a:effectLst/>
                        </a:rPr>
                        <a:t>1</a:t>
                      </a:r>
                      <a:endParaRPr lang="en-GB" dirty="0">
                        <a:solidFill>
                          <a:srgbClr val="231F20"/>
                        </a:solidFill>
                        <a:effectLst/>
                      </a:endParaRPr>
                    </a:p>
                  </a:txBody>
                  <a:tcPr marL="38100" marR="38100" marT="38100" marB="38100" anchor="ctr">
                    <a:solidFill>
                      <a:schemeClr val="bg1"/>
                    </a:solidFill>
                  </a:tcPr>
                </a:tc>
                <a:extLst>
                  <a:ext uri="{0D108BD9-81ED-4DB2-BD59-A6C34878D82A}">
                    <a16:rowId xmlns:a16="http://schemas.microsoft.com/office/drawing/2014/main" val="1331850298"/>
                  </a:ext>
                </a:extLst>
              </a:tr>
            </a:tbl>
          </a:graphicData>
        </a:graphic>
      </p:graphicFrame>
      <p:sp>
        <p:nvSpPr>
          <p:cNvPr id="2" name="TextBox 1">
            <a:extLst>
              <a:ext uri="{FF2B5EF4-FFF2-40B4-BE49-F238E27FC236}">
                <a16:creationId xmlns:a16="http://schemas.microsoft.com/office/drawing/2014/main" id="{88B92996-15C2-4B38-808F-74F2BF015E67}"/>
              </a:ext>
            </a:extLst>
          </p:cNvPr>
          <p:cNvSpPr txBox="1"/>
          <p:nvPr/>
        </p:nvSpPr>
        <p:spPr>
          <a:xfrm>
            <a:off x="4505741" y="1577009"/>
            <a:ext cx="2186608" cy="461665"/>
          </a:xfrm>
          <a:prstGeom prst="rect">
            <a:avLst/>
          </a:prstGeom>
          <a:noFill/>
          <a:ln w="76200">
            <a:solidFill>
              <a:srgbClr val="99EE32"/>
            </a:solidFill>
          </a:ln>
        </p:spPr>
        <p:txBody>
          <a:bodyPr wrap="square" rtlCol="0">
            <a:spAutoFit/>
          </a:bodyPr>
          <a:lstStyle/>
          <a:p>
            <a:r>
              <a:rPr lang="en-GB" sz="2400" dirty="0">
                <a:latin typeface="Comic Sans MS" panose="030F0702030302020204" pitchFamily="66" charset="0"/>
              </a:rPr>
              <a:t>Transect Line</a:t>
            </a:r>
          </a:p>
        </p:txBody>
      </p:sp>
      <p:sp>
        <p:nvSpPr>
          <p:cNvPr id="3" name="TextBox 2">
            <a:extLst>
              <a:ext uri="{FF2B5EF4-FFF2-40B4-BE49-F238E27FC236}">
                <a16:creationId xmlns:a16="http://schemas.microsoft.com/office/drawing/2014/main" id="{67EF2C68-DBD6-4321-ADFB-85D6AD2DF566}"/>
              </a:ext>
            </a:extLst>
          </p:cNvPr>
          <p:cNvSpPr txBox="1"/>
          <p:nvPr/>
        </p:nvSpPr>
        <p:spPr>
          <a:xfrm>
            <a:off x="563217" y="4678016"/>
            <a:ext cx="6738732" cy="461665"/>
          </a:xfrm>
          <a:prstGeom prst="rect">
            <a:avLst/>
          </a:prstGeom>
          <a:noFill/>
          <a:ln w="76200">
            <a:solidFill>
              <a:srgbClr val="99EE32"/>
            </a:solidFill>
          </a:ln>
        </p:spPr>
        <p:txBody>
          <a:bodyPr wrap="square" rtlCol="0">
            <a:spAutoFit/>
          </a:bodyPr>
          <a:lstStyle/>
          <a:p>
            <a:r>
              <a:rPr lang="en-GB" sz="2400" dirty="0">
                <a:latin typeface="Comic Sans MS" panose="030F0702030302020204" pitchFamily="66" charset="0"/>
              </a:rPr>
              <a:t>London mean = 5.8  South Wales mean = 12.9</a:t>
            </a:r>
          </a:p>
        </p:txBody>
      </p:sp>
      <p:sp>
        <p:nvSpPr>
          <p:cNvPr id="7" name="TextBox 6">
            <a:extLst>
              <a:ext uri="{FF2B5EF4-FFF2-40B4-BE49-F238E27FC236}">
                <a16:creationId xmlns:a16="http://schemas.microsoft.com/office/drawing/2014/main" id="{06DA6BEF-1D1C-4530-B734-6BA6F7F0C70B}"/>
              </a:ext>
            </a:extLst>
          </p:cNvPr>
          <p:cNvSpPr txBox="1"/>
          <p:nvPr/>
        </p:nvSpPr>
        <p:spPr>
          <a:xfrm>
            <a:off x="2710071" y="6054966"/>
            <a:ext cx="5280990" cy="461665"/>
          </a:xfrm>
          <a:prstGeom prst="rect">
            <a:avLst/>
          </a:prstGeom>
          <a:noFill/>
          <a:ln w="76200">
            <a:solidFill>
              <a:srgbClr val="99EE32"/>
            </a:solidFill>
          </a:ln>
        </p:spPr>
        <p:txBody>
          <a:bodyPr wrap="square" rtlCol="0">
            <a:spAutoFit/>
          </a:bodyPr>
          <a:lstStyle/>
          <a:p>
            <a:pPr lvl="0">
              <a:defRPr/>
            </a:pPr>
            <a:r>
              <a:rPr lang="en-GB" sz="2400" dirty="0">
                <a:solidFill>
                  <a:prstClr val="black"/>
                </a:solidFill>
                <a:latin typeface="Comic Sans MS" panose="030F0702030302020204" pitchFamily="66" charset="0"/>
              </a:rPr>
              <a:t>Type of species / Size of quadrat</a:t>
            </a:r>
          </a:p>
        </p:txBody>
      </p:sp>
      <p:pic>
        <p:nvPicPr>
          <p:cNvPr id="11" name="Picture 10" descr="Home">
            <a:hlinkClick r:id="" action="ppaction://hlinkshowjump?jump=firstslide"/>
            <a:extLst>
              <a:ext uri="{FF2B5EF4-FFF2-40B4-BE49-F238E27FC236}">
                <a16:creationId xmlns:a16="http://schemas.microsoft.com/office/drawing/2014/main" id="{32807D50-F940-4AF2-BB93-F1A71A725827}"/>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12" name="Graphic 11" descr="Line Arrow: Rotate left">
            <a:hlinkClick r:id="" action="ppaction://noaction"/>
            <a:extLst>
              <a:ext uri="{FF2B5EF4-FFF2-40B4-BE49-F238E27FC236}">
                <a16:creationId xmlns:a16="http://schemas.microsoft.com/office/drawing/2014/main" id="{9D700357-08B9-4660-A4D1-C9B14E8E2D96}"/>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spTree>
    <p:extLst>
      <p:ext uri="{BB962C8B-B14F-4D97-AF65-F5344CB8AC3E}">
        <p14:creationId xmlns:p14="http://schemas.microsoft.com/office/powerpoint/2010/main" val="106530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043D4E9A-565F-489B-8679-3430EAA08CAC}"/>
              </a:ext>
            </a:extLst>
          </p:cNvPr>
          <p:cNvSpPr txBox="1">
            <a:spLocks/>
          </p:cNvSpPr>
          <p:nvPr/>
        </p:nvSpPr>
        <p:spPr>
          <a:xfrm>
            <a:off x="3703" y="10053"/>
            <a:ext cx="12192000" cy="867535"/>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latin typeface="Comic Sans MS" panose="030F0702030302020204" pitchFamily="66" charset="0"/>
              </a:rPr>
              <a:t>           </a:t>
            </a:r>
            <a:r>
              <a:rPr lang="en-GB" sz="3600" dirty="0">
                <a:latin typeface="Comic Sans MS" panose="030F0702030302020204" pitchFamily="66" charset="0"/>
              </a:rPr>
              <a:t>Field Investigations – Exam Style Questions</a:t>
            </a:r>
          </a:p>
        </p:txBody>
      </p:sp>
      <p:pic>
        <p:nvPicPr>
          <p:cNvPr id="5" name="Picture 4" descr="Home">
            <a:hlinkClick r:id="" action="ppaction://hlinkshowjump?jump=firstslide"/>
            <a:extLst>
              <a:ext uri="{FF2B5EF4-FFF2-40B4-BE49-F238E27FC236}">
                <a16:creationId xmlns:a16="http://schemas.microsoft.com/office/drawing/2014/main" id="{6710F3DC-AEA8-4010-BB0D-2DFB6440EC2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6" name="Graphic 5" descr="Line Arrow: Rotate left">
            <a:hlinkClick r:id="" action="ppaction://noaction"/>
            <a:extLst>
              <a:ext uri="{FF2B5EF4-FFF2-40B4-BE49-F238E27FC236}">
                <a16:creationId xmlns:a16="http://schemas.microsoft.com/office/drawing/2014/main" id="{35D82D58-B7C1-4504-BA80-90C1D3B166B9}"/>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pic>
        <p:nvPicPr>
          <p:cNvPr id="7" name="Picture 6">
            <a:extLst>
              <a:ext uri="{FF2B5EF4-FFF2-40B4-BE49-F238E27FC236}">
                <a16:creationId xmlns:a16="http://schemas.microsoft.com/office/drawing/2014/main" id="{10305AE8-6FD0-4B71-9F13-83C39E06F3ED}"/>
              </a:ext>
            </a:extLst>
          </p:cNvPr>
          <p:cNvPicPr>
            <a:picLocks noChangeAspect="1"/>
          </p:cNvPicPr>
          <p:nvPr/>
        </p:nvPicPr>
        <p:blipFill rotWithShape="1">
          <a:blip r:embed="rId5"/>
          <a:srcRect l="22232" t="28312" r="22322" b="9267"/>
          <a:stretch/>
        </p:blipFill>
        <p:spPr>
          <a:xfrm>
            <a:off x="1416726" y="877588"/>
            <a:ext cx="9358547" cy="5923493"/>
          </a:xfrm>
          <a:prstGeom prst="rect">
            <a:avLst/>
          </a:prstGeom>
        </p:spPr>
      </p:pic>
      <p:sp>
        <p:nvSpPr>
          <p:cNvPr id="8" name="TextBox 7">
            <a:extLst>
              <a:ext uri="{FF2B5EF4-FFF2-40B4-BE49-F238E27FC236}">
                <a16:creationId xmlns:a16="http://schemas.microsoft.com/office/drawing/2014/main" id="{BB4DBE09-754D-452E-9858-F14814AEEECE}"/>
              </a:ext>
            </a:extLst>
          </p:cNvPr>
          <p:cNvSpPr txBox="1"/>
          <p:nvPr/>
        </p:nvSpPr>
        <p:spPr>
          <a:xfrm>
            <a:off x="178690" y="6273225"/>
            <a:ext cx="1964410" cy="584775"/>
          </a:xfrm>
          <a:prstGeom prst="rect">
            <a:avLst/>
          </a:prstGeom>
          <a:noFill/>
        </p:spPr>
        <p:txBody>
          <a:bodyPr wrap="square" rtlCol="0">
            <a:spAutoFit/>
          </a:bodyPr>
          <a:lstStyle/>
          <a:p>
            <a:r>
              <a:rPr lang="en-GB" sz="3200" dirty="0">
                <a:latin typeface="Comic Sans MS" panose="030F0702030302020204" pitchFamily="66" charset="0"/>
              </a:rPr>
              <a:t>7 Marks</a:t>
            </a:r>
          </a:p>
        </p:txBody>
      </p:sp>
    </p:spTree>
    <p:extLst>
      <p:ext uri="{BB962C8B-B14F-4D97-AF65-F5344CB8AC3E}">
        <p14:creationId xmlns:p14="http://schemas.microsoft.com/office/powerpoint/2010/main" val="2473543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043D4E9A-565F-489B-8679-3430EAA08CAC}"/>
              </a:ext>
            </a:extLst>
          </p:cNvPr>
          <p:cNvSpPr txBox="1">
            <a:spLocks/>
          </p:cNvSpPr>
          <p:nvPr/>
        </p:nvSpPr>
        <p:spPr>
          <a:xfrm>
            <a:off x="3703" y="10053"/>
            <a:ext cx="12192000" cy="867535"/>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dirty="0">
                <a:latin typeface="Comic Sans MS" panose="030F0702030302020204" pitchFamily="66" charset="0"/>
              </a:rPr>
              <a:t>             </a:t>
            </a:r>
            <a:r>
              <a:rPr lang="en-GB" sz="3000" dirty="0">
                <a:latin typeface="Comic Sans MS" panose="030F0702030302020204" pitchFamily="66" charset="0"/>
              </a:rPr>
              <a:t>Field Investigations – Exam Style Questions - </a:t>
            </a:r>
            <a:r>
              <a:rPr lang="en-GB" sz="3000" u="sng" dirty="0">
                <a:latin typeface="Comic Sans MS" panose="030F0702030302020204" pitchFamily="66" charset="0"/>
              </a:rPr>
              <a:t>Answers</a:t>
            </a:r>
          </a:p>
        </p:txBody>
      </p:sp>
      <p:pic>
        <p:nvPicPr>
          <p:cNvPr id="9" name="Picture 8" descr="Home">
            <a:hlinkClick r:id="" action="ppaction://hlinkshowjump?jump=firstslide"/>
            <a:extLst>
              <a:ext uri="{FF2B5EF4-FFF2-40B4-BE49-F238E27FC236}">
                <a16:creationId xmlns:a16="http://schemas.microsoft.com/office/drawing/2014/main" id="{FB88ACBD-7CC6-4602-B480-B6F1D1A472A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10" name="Graphic 9" descr="Line Arrow: Rotate left">
            <a:hlinkClick r:id="" action="ppaction://noaction"/>
            <a:extLst>
              <a:ext uri="{FF2B5EF4-FFF2-40B4-BE49-F238E27FC236}">
                <a16:creationId xmlns:a16="http://schemas.microsoft.com/office/drawing/2014/main" id="{C1B065E7-DED6-474C-B091-CAA8EE0B4F24}"/>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pic>
        <p:nvPicPr>
          <p:cNvPr id="11" name="Picture 10">
            <a:extLst>
              <a:ext uri="{FF2B5EF4-FFF2-40B4-BE49-F238E27FC236}">
                <a16:creationId xmlns:a16="http://schemas.microsoft.com/office/drawing/2014/main" id="{C9FF424A-2FA7-4E0B-92E9-4FAF1A5A98B6}"/>
              </a:ext>
            </a:extLst>
          </p:cNvPr>
          <p:cNvPicPr>
            <a:picLocks noChangeAspect="1"/>
          </p:cNvPicPr>
          <p:nvPr/>
        </p:nvPicPr>
        <p:blipFill rotWithShape="1">
          <a:blip r:embed="rId5"/>
          <a:srcRect l="22232" t="28312" r="22322" b="9267"/>
          <a:stretch/>
        </p:blipFill>
        <p:spPr>
          <a:xfrm>
            <a:off x="1416726" y="877588"/>
            <a:ext cx="9358547" cy="5923493"/>
          </a:xfrm>
          <a:prstGeom prst="rect">
            <a:avLst/>
          </a:prstGeom>
        </p:spPr>
      </p:pic>
      <p:sp>
        <p:nvSpPr>
          <p:cNvPr id="12" name="TextBox 11">
            <a:extLst>
              <a:ext uri="{FF2B5EF4-FFF2-40B4-BE49-F238E27FC236}">
                <a16:creationId xmlns:a16="http://schemas.microsoft.com/office/drawing/2014/main" id="{FC00F46F-C09D-4F0B-B7E0-07CA65C10178}"/>
              </a:ext>
            </a:extLst>
          </p:cNvPr>
          <p:cNvSpPr txBox="1"/>
          <p:nvPr/>
        </p:nvSpPr>
        <p:spPr>
          <a:xfrm>
            <a:off x="178690" y="6273225"/>
            <a:ext cx="1964410" cy="584775"/>
          </a:xfrm>
          <a:prstGeom prst="rect">
            <a:avLst/>
          </a:prstGeom>
          <a:noFill/>
        </p:spPr>
        <p:txBody>
          <a:bodyPr wrap="square" rtlCol="0">
            <a:spAutoFit/>
          </a:bodyPr>
          <a:lstStyle/>
          <a:p>
            <a:r>
              <a:rPr lang="en-GB" sz="3200" dirty="0">
                <a:latin typeface="Comic Sans MS" panose="030F0702030302020204" pitchFamily="66" charset="0"/>
              </a:rPr>
              <a:t>7 Marks</a:t>
            </a:r>
          </a:p>
        </p:txBody>
      </p:sp>
      <p:graphicFrame>
        <p:nvGraphicFramePr>
          <p:cNvPr id="14" name="Table 13">
            <a:extLst>
              <a:ext uri="{FF2B5EF4-FFF2-40B4-BE49-F238E27FC236}">
                <a16:creationId xmlns:a16="http://schemas.microsoft.com/office/drawing/2014/main" id="{E2F59637-20B8-4321-BCC3-326EA6BAF571}"/>
              </a:ext>
            </a:extLst>
          </p:cNvPr>
          <p:cNvGraphicFramePr>
            <a:graphicFrameLocks noGrp="1"/>
          </p:cNvGraphicFramePr>
          <p:nvPr>
            <p:extLst>
              <p:ext uri="{D42A27DB-BD31-4B8C-83A1-F6EECF244321}">
                <p14:modId xmlns:p14="http://schemas.microsoft.com/office/powerpoint/2010/main" val="2255744829"/>
              </p:ext>
            </p:extLst>
          </p:nvPr>
        </p:nvGraphicFramePr>
        <p:xfrm>
          <a:off x="2992119" y="4452203"/>
          <a:ext cx="6207760" cy="2113409"/>
        </p:xfrm>
        <a:graphic>
          <a:graphicData uri="http://schemas.openxmlformats.org/drawingml/2006/table">
            <a:tbl>
              <a:tblPr firstRow="1" firstCol="1" bandRow="1"/>
              <a:tblGrid>
                <a:gridCol w="6207760">
                  <a:extLst>
                    <a:ext uri="{9D8B030D-6E8A-4147-A177-3AD203B41FA5}">
                      <a16:colId xmlns:a16="http://schemas.microsoft.com/office/drawing/2014/main" val="184124409"/>
                    </a:ext>
                  </a:extLst>
                </a:gridCol>
              </a:tblGrid>
              <a:tr h="0">
                <a:tc>
                  <a:txBody>
                    <a:bodyPr/>
                    <a:lstStyle/>
                    <a:p>
                      <a:pPr>
                        <a:lnSpc>
                          <a:spcPct val="107000"/>
                        </a:lnSpc>
                        <a:spcAft>
                          <a:spcPts val="0"/>
                        </a:spcAft>
                      </a:pPr>
                      <a:r>
                        <a:rPr lang="en-US" sz="1200" b="1">
                          <a:effectLst/>
                          <a:latin typeface="Arial" panose="020B0604020202020204" pitchFamily="34" charset="0"/>
                          <a:ea typeface="Times New Roman" panose="02020603050405020304" pitchFamily="18" charset="0"/>
                          <a:cs typeface="Times New Roman" panose="02020603050405020304" pitchFamily="18" charset="0"/>
                        </a:rPr>
                        <a:t>Level 3 (5-7 marks):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 very detailed and coherent description is given as to how quadrats are used and an explanation is given which makes logical links between clearly identified relevant points as to why daisy growth may be limited.</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35781820"/>
                  </a:ext>
                </a:extLst>
              </a:tr>
              <a:tr h="0">
                <a:tc>
                  <a:txBody>
                    <a:bodyPr/>
                    <a:lstStyle/>
                    <a:p>
                      <a:pPr>
                        <a:lnSpc>
                          <a:spcPct val="107000"/>
                        </a:lnSpc>
                        <a:spcAft>
                          <a:spcPts val="0"/>
                        </a:spcAft>
                      </a:pPr>
                      <a:r>
                        <a:rPr lang="en-US" sz="1200" b="1">
                          <a:effectLst/>
                          <a:latin typeface="Arial" panose="020B0604020202020204" pitchFamily="34" charset="0"/>
                          <a:ea typeface="Times New Roman" panose="02020603050405020304" pitchFamily="18" charset="0"/>
                          <a:cs typeface="Times New Roman" panose="02020603050405020304" pitchFamily="18" charset="0"/>
                        </a:rPr>
                        <a:t>Level 2 (3–4 marks):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 detailed and coherent explanation is given. Logical links between clearly identified relevant points are made to explain why daisy growth may be limited.</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45533624"/>
                  </a:ext>
                </a:extLst>
              </a:tr>
              <a:tr h="0">
                <a:tc>
                  <a:txBody>
                    <a:bodyPr/>
                    <a:lstStyle/>
                    <a:p>
                      <a:pPr>
                        <a:lnSpc>
                          <a:spcPct val="107000"/>
                        </a:lnSpc>
                        <a:spcAft>
                          <a:spcPts val="0"/>
                        </a:spcAft>
                      </a:pPr>
                      <a:r>
                        <a:rPr lang="en-US" sz="1200" b="1">
                          <a:effectLst/>
                          <a:latin typeface="Arial" panose="020B0604020202020204" pitchFamily="34" charset="0"/>
                          <a:ea typeface="Times New Roman" panose="02020603050405020304" pitchFamily="18" charset="0"/>
                          <a:cs typeface="Times New Roman" panose="02020603050405020304" pitchFamily="18" charset="0"/>
                        </a:rPr>
                        <a:t>Level 1 (1–2 marks):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Discrete relevant points are made. The logic may be unclear.</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41671364"/>
                  </a:ext>
                </a:extLst>
              </a:tr>
              <a:tr h="0">
                <a:tc>
                  <a:txBody>
                    <a:bodyPr/>
                    <a:lstStyle/>
                    <a:p>
                      <a:pPr>
                        <a:lnSpc>
                          <a:spcPct val="107000"/>
                        </a:lnSpc>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0 marks: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No relevant content</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84955403"/>
                  </a:ext>
                </a:extLst>
              </a:tr>
            </a:tbl>
          </a:graphicData>
        </a:graphic>
      </p:graphicFrame>
      <p:pic>
        <p:nvPicPr>
          <p:cNvPr id="16" name="Picture 15">
            <a:extLst>
              <a:ext uri="{FF2B5EF4-FFF2-40B4-BE49-F238E27FC236}">
                <a16:creationId xmlns:a16="http://schemas.microsoft.com/office/drawing/2014/main" id="{C13184C5-F30C-44AC-A717-BA704CD7F327}"/>
              </a:ext>
            </a:extLst>
          </p:cNvPr>
          <p:cNvPicPr>
            <a:picLocks noChangeAspect="1"/>
          </p:cNvPicPr>
          <p:nvPr/>
        </p:nvPicPr>
        <p:blipFill>
          <a:blip r:embed="rId6"/>
          <a:stretch>
            <a:fillRect/>
          </a:stretch>
        </p:blipFill>
        <p:spPr>
          <a:xfrm>
            <a:off x="2899378" y="929249"/>
            <a:ext cx="6393242" cy="5820170"/>
          </a:xfrm>
          <a:prstGeom prst="rect">
            <a:avLst/>
          </a:prstGeom>
          <a:solidFill>
            <a:schemeClr val="bg1"/>
          </a:solidFill>
          <a:ln w="76200">
            <a:solidFill>
              <a:srgbClr val="92D050"/>
            </a:solidFill>
          </a:ln>
        </p:spPr>
      </p:pic>
    </p:spTree>
    <p:extLst>
      <p:ext uri="{BB962C8B-B14F-4D97-AF65-F5344CB8AC3E}">
        <p14:creationId xmlns:p14="http://schemas.microsoft.com/office/powerpoint/2010/main" val="83449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Standard Deviation in Science</a:t>
            </a:r>
          </a:p>
        </p:txBody>
      </p:sp>
      <p:sp>
        <p:nvSpPr>
          <p:cNvPr id="3" name="Content Placeholder 2"/>
          <p:cNvSpPr>
            <a:spLocks noGrp="1"/>
          </p:cNvSpPr>
          <p:nvPr>
            <p:ph idx="1"/>
          </p:nvPr>
        </p:nvSpPr>
        <p:spPr/>
        <p:txBody>
          <a:bodyPr>
            <a:normAutofit lnSpcReduction="10000"/>
          </a:bodyPr>
          <a:lstStyle/>
          <a:p>
            <a:r>
              <a:rPr lang="en-GB" dirty="0"/>
              <a:t>Standard deviation is an important measure of spread or dispersion.</a:t>
            </a:r>
          </a:p>
          <a:p>
            <a:r>
              <a:rPr lang="en-GB" dirty="0"/>
              <a:t>For example, the following two data sets are significantly different in nature and yet have the same mean, median and range. Some sort of numerical measure which distinguishes between them would be useful.</a:t>
            </a:r>
          </a:p>
          <a:p>
            <a:r>
              <a:rPr lang="en-GB" b="1" dirty="0"/>
              <a:t>1, 7, 12, 15, 20, 22, 28</a:t>
            </a:r>
            <a:endParaRPr lang="en-GB" dirty="0"/>
          </a:p>
          <a:p>
            <a:r>
              <a:rPr lang="en-GB" b="1" dirty="0"/>
              <a:t>1, 15, 15, 15, 15, 16, 28</a:t>
            </a:r>
            <a:endParaRPr lang="en-GB" dirty="0"/>
          </a:p>
          <a:p>
            <a:r>
              <a:rPr lang="en-GB" dirty="0"/>
              <a:t>The standard deviation of the first set of data is significantly larger than the standard deviation of the second set of data (</a:t>
            </a:r>
            <a:r>
              <a:rPr lang="en-GB" dirty="0" err="1"/>
              <a:t>ie</a:t>
            </a:r>
            <a:r>
              <a:rPr lang="en-GB" dirty="0"/>
              <a:t> there is more spread about the mean in the first set of data).</a:t>
            </a:r>
          </a:p>
          <a:p>
            <a:endParaRPr lang="en-GB" dirty="0"/>
          </a:p>
        </p:txBody>
      </p:sp>
    </p:spTree>
    <p:extLst>
      <p:ext uri="{BB962C8B-B14F-4D97-AF65-F5344CB8AC3E}">
        <p14:creationId xmlns:p14="http://schemas.microsoft.com/office/powerpoint/2010/main" val="1813684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2813"/>
            <a:ext cx="10515600" cy="1325563"/>
          </a:xfrm>
        </p:spPr>
        <p:txBody>
          <a:bodyPr/>
          <a:lstStyle/>
          <a:p>
            <a:r>
              <a:rPr lang="en-GB" dirty="0"/>
              <a:t>Example</a:t>
            </a:r>
          </a:p>
        </p:txBody>
      </p:sp>
      <p:sp>
        <p:nvSpPr>
          <p:cNvPr id="3" name="Content Placeholder 2"/>
          <p:cNvSpPr>
            <a:spLocks noGrp="1"/>
          </p:cNvSpPr>
          <p:nvPr>
            <p:ph idx="1"/>
          </p:nvPr>
        </p:nvSpPr>
        <p:spPr/>
        <p:txBody>
          <a:bodyPr/>
          <a:lstStyle/>
          <a:p>
            <a:endParaRPr lang="en-GB"/>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76" y="769511"/>
            <a:ext cx="8205439" cy="512421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21697" y="307975"/>
            <a:ext cx="2988527" cy="5078313"/>
          </a:xfrm>
          <a:prstGeom prst="rect">
            <a:avLst/>
          </a:prstGeom>
        </p:spPr>
        <p:txBody>
          <a:bodyPr wrap="square">
            <a:spAutoFit/>
          </a:bodyPr>
          <a:lstStyle/>
          <a:p>
            <a:r>
              <a:rPr lang="en-GB" b="1" dirty="0">
                <a:solidFill>
                  <a:srgbClr val="111111"/>
                </a:solidFill>
                <a:latin typeface="Roboto"/>
              </a:rPr>
              <a:t>Standard</a:t>
            </a:r>
            <a:r>
              <a:rPr lang="en-GB" dirty="0">
                <a:solidFill>
                  <a:srgbClr val="111111"/>
                </a:solidFill>
                <a:latin typeface="Roboto"/>
              </a:rPr>
              <a:t> </a:t>
            </a:r>
            <a:r>
              <a:rPr lang="en-GB" b="1" dirty="0">
                <a:solidFill>
                  <a:srgbClr val="111111"/>
                </a:solidFill>
                <a:latin typeface="Roboto"/>
              </a:rPr>
              <a:t>deviation</a:t>
            </a:r>
            <a:r>
              <a:rPr lang="en-GB" dirty="0">
                <a:solidFill>
                  <a:srgbClr val="111111"/>
                </a:solidFill>
                <a:latin typeface="Roboto"/>
              </a:rPr>
              <a:t> is an important measure of spread or dispersion. It tells us how far, on average the results are from the mean. Therefore if the </a:t>
            </a:r>
            <a:r>
              <a:rPr lang="en-GB" b="1" dirty="0">
                <a:solidFill>
                  <a:srgbClr val="111111"/>
                </a:solidFill>
                <a:latin typeface="Roboto"/>
              </a:rPr>
              <a:t>standard</a:t>
            </a:r>
            <a:r>
              <a:rPr lang="en-GB" dirty="0">
                <a:solidFill>
                  <a:srgbClr val="111111"/>
                </a:solidFill>
                <a:latin typeface="Roboto"/>
              </a:rPr>
              <a:t> </a:t>
            </a:r>
            <a:r>
              <a:rPr lang="en-GB" b="1" dirty="0">
                <a:solidFill>
                  <a:srgbClr val="111111"/>
                </a:solidFill>
                <a:latin typeface="Roboto"/>
              </a:rPr>
              <a:t>deviation</a:t>
            </a:r>
            <a:r>
              <a:rPr lang="en-GB" dirty="0">
                <a:solidFill>
                  <a:srgbClr val="111111"/>
                </a:solidFill>
                <a:latin typeface="Roboto"/>
              </a:rPr>
              <a:t> is small, then this tells us that the results are close to the mean, whereas if the </a:t>
            </a:r>
            <a:r>
              <a:rPr lang="en-GB" b="1" dirty="0">
                <a:solidFill>
                  <a:srgbClr val="111111"/>
                </a:solidFill>
                <a:latin typeface="Roboto"/>
              </a:rPr>
              <a:t>standard</a:t>
            </a:r>
            <a:r>
              <a:rPr lang="en-GB" dirty="0">
                <a:solidFill>
                  <a:srgbClr val="111111"/>
                </a:solidFill>
                <a:latin typeface="Roboto"/>
              </a:rPr>
              <a:t> </a:t>
            </a:r>
            <a:r>
              <a:rPr lang="en-GB" b="1" dirty="0">
                <a:solidFill>
                  <a:srgbClr val="111111"/>
                </a:solidFill>
                <a:latin typeface="Roboto"/>
              </a:rPr>
              <a:t>deviation</a:t>
            </a:r>
            <a:r>
              <a:rPr lang="en-GB" dirty="0">
                <a:solidFill>
                  <a:srgbClr val="111111"/>
                </a:solidFill>
                <a:latin typeface="Roboto"/>
              </a:rPr>
              <a:t> is large, then the results are more spread out.</a:t>
            </a:r>
          </a:p>
          <a:p>
            <a:endParaRPr lang="en-GB" dirty="0">
              <a:solidFill>
                <a:srgbClr val="111111"/>
              </a:solidFill>
              <a:latin typeface="Roboto"/>
            </a:endParaRPr>
          </a:p>
          <a:p>
            <a:endParaRPr lang="en-GB" dirty="0">
              <a:solidFill>
                <a:srgbClr val="111111"/>
              </a:solidFill>
              <a:latin typeface="Roboto"/>
            </a:endParaRPr>
          </a:p>
          <a:p>
            <a:r>
              <a:rPr lang="en-GB" dirty="0">
                <a:solidFill>
                  <a:srgbClr val="111111"/>
                </a:solidFill>
                <a:latin typeface="Roboto"/>
              </a:rPr>
              <a:t>THIS CAN HELP WITH DECIDING HOW PRECISE RESULTS ARE!</a:t>
            </a:r>
            <a:endParaRPr lang="en-GB" dirty="0"/>
          </a:p>
        </p:txBody>
      </p:sp>
      <p:sp>
        <p:nvSpPr>
          <p:cNvPr id="5" name="Rectangle 4"/>
          <p:cNvSpPr/>
          <p:nvPr/>
        </p:nvSpPr>
        <p:spPr>
          <a:xfrm>
            <a:off x="81776" y="5798634"/>
            <a:ext cx="12028448" cy="10593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Growth of the mould </a:t>
            </a:r>
            <a:r>
              <a:rPr lang="en-GB" dirty="0" err="1"/>
              <a:t>P.roqueforti</a:t>
            </a:r>
            <a:r>
              <a:rPr lang="en-GB" dirty="0"/>
              <a:t> is significantly more in the inside of ripe cheese than the growth of </a:t>
            </a:r>
            <a:r>
              <a:rPr lang="en-GB" dirty="0" err="1"/>
              <a:t>P.camemberti</a:t>
            </a:r>
            <a:r>
              <a:rPr lang="en-GB" dirty="0"/>
              <a:t> is in the crust of ripe cheese.  </a:t>
            </a:r>
          </a:p>
        </p:txBody>
      </p:sp>
    </p:spTree>
    <p:extLst>
      <p:ext uri="{BB962C8B-B14F-4D97-AF65-F5344CB8AC3E}">
        <p14:creationId xmlns:p14="http://schemas.microsoft.com/office/powerpoint/2010/main" val="257227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8553"/>
            <a:ext cx="10515600" cy="1325563"/>
          </a:xfrm>
        </p:spPr>
        <p:txBody>
          <a:bodyPr/>
          <a:lstStyle/>
          <a:p>
            <a:r>
              <a:rPr lang="en-GB" dirty="0"/>
              <a:t>Learning Indicators:</a:t>
            </a:r>
          </a:p>
        </p:txBody>
      </p:sp>
      <p:sp>
        <p:nvSpPr>
          <p:cNvPr id="3" name="Content Placeholder 2"/>
          <p:cNvSpPr>
            <a:spLocks noGrp="1"/>
          </p:cNvSpPr>
          <p:nvPr>
            <p:ph idx="1"/>
          </p:nvPr>
        </p:nvSpPr>
        <p:spPr>
          <a:xfrm>
            <a:off x="224883" y="1546845"/>
            <a:ext cx="10515600" cy="4351338"/>
          </a:xfrm>
        </p:spPr>
        <p:txBody>
          <a:bodyPr/>
          <a:lstStyle/>
          <a:p>
            <a:r>
              <a:rPr lang="en-GB" dirty="0"/>
              <a:t>Good progress:</a:t>
            </a:r>
          </a:p>
          <a:p>
            <a:r>
              <a:rPr lang="en-GB" dirty="0"/>
              <a:t>Apply your understanding of the plant responses and field investigation practical’s to examination questions.</a:t>
            </a:r>
          </a:p>
          <a:p>
            <a:endParaRPr lang="en-GB" dirty="0"/>
          </a:p>
          <a:p>
            <a:r>
              <a:rPr lang="en-GB" dirty="0"/>
              <a:t>Outstanding progress:</a:t>
            </a:r>
          </a:p>
          <a:p>
            <a:r>
              <a:rPr lang="en-GB" dirty="0"/>
              <a:t>Explain how we measure precision of results in science and the significance of standard deviation.</a:t>
            </a:r>
          </a:p>
        </p:txBody>
      </p:sp>
    </p:spTree>
    <p:extLst>
      <p:ext uri="{BB962C8B-B14F-4D97-AF65-F5344CB8AC3E}">
        <p14:creationId xmlns:p14="http://schemas.microsoft.com/office/powerpoint/2010/main" val="40233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2510123"/>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Plant Responses (Triple)</a:t>
            </a:r>
          </a:p>
          <a:p>
            <a:pPr algn="ctr"/>
            <a:endParaRPr lang="en-GB" dirty="0">
              <a:latin typeface="Comic Sans MS" panose="030F0702030302020204" pitchFamily="66" charset="0"/>
            </a:endParaRPr>
          </a:p>
          <a:p>
            <a:pPr algn="ctr"/>
            <a:r>
              <a:rPr lang="en-GB" dirty="0">
                <a:latin typeface="Comic Sans MS" panose="030F0702030302020204" pitchFamily="66" charset="0"/>
                <a:hlinkClick r:id="rId2"/>
              </a:rPr>
              <a:t>Plant Response Videos</a:t>
            </a:r>
            <a:endParaRPr lang="en-GB" dirty="0">
              <a:latin typeface="Comic Sans MS" panose="030F0702030302020204" pitchFamily="66" charset="0"/>
            </a:endParaRP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6" name="Graphic 5" descr="Video camera">
            <a:hlinkClick r:id="rId4"/>
            <a:extLst>
              <a:ext uri="{FF2B5EF4-FFF2-40B4-BE49-F238E27FC236}">
                <a16:creationId xmlns:a16="http://schemas.microsoft.com/office/drawing/2014/main" id="{A67844E3-D509-4E13-840F-66EB4280CE2D}"/>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181131" y="-40494"/>
            <a:ext cx="914400" cy="914400"/>
          </a:xfrm>
          <a:prstGeom prst="rect">
            <a:avLst/>
          </a:prstGeom>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81292" y="-36812"/>
            <a:ext cx="914400" cy="914400"/>
          </a:xfrm>
          <a:prstGeom prst="rect">
            <a:avLst/>
          </a:prstGeom>
        </p:spPr>
      </p:pic>
      <p:pic>
        <p:nvPicPr>
          <p:cNvPr id="3" name="Picture 2"/>
          <p:cNvPicPr>
            <a:picLocks noChangeAspect="1"/>
          </p:cNvPicPr>
          <p:nvPr/>
        </p:nvPicPr>
        <p:blipFill>
          <a:blip r:embed="rId9"/>
          <a:stretch>
            <a:fillRect/>
          </a:stretch>
        </p:blipFill>
        <p:spPr>
          <a:xfrm>
            <a:off x="2553138" y="2567041"/>
            <a:ext cx="6810492" cy="4212901"/>
          </a:xfrm>
          <a:prstGeom prst="rect">
            <a:avLst/>
          </a:prstGeom>
        </p:spPr>
      </p:pic>
    </p:spTree>
    <p:extLst>
      <p:ext uri="{BB962C8B-B14F-4D97-AF65-F5344CB8AC3E}">
        <p14:creationId xmlns:p14="http://schemas.microsoft.com/office/powerpoint/2010/main" val="259727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867535"/>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8. Plant Responses (Triple)</a:t>
            </a: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sp>
        <p:nvSpPr>
          <p:cNvPr id="2" name="Rectangle 1">
            <a:extLst>
              <a:ext uri="{FF2B5EF4-FFF2-40B4-BE49-F238E27FC236}">
                <a16:creationId xmlns:a16="http://schemas.microsoft.com/office/drawing/2014/main" id="{D54264B1-C63E-499B-8762-EE63FCE68609}"/>
              </a:ext>
            </a:extLst>
          </p:cNvPr>
          <p:cNvSpPr/>
          <p:nvPr/>
        </p:nvSpPr>
        <p:spPr>
          <a:xfrm>
            <a:off x="53009" y="1050554"/>
            <a:ext cx="12085982" cy="488147"/>
          </a:xfrm>
          <a:prstGeom prst="rect">
            <a:avLst/>
          </a:prstGeom>
        </p:spPr>
        <p:txBody>
          <a:bodyPr wrap="square">
            <a:spAutoFit/>
          </a:bodyPr>
          <a:lstStyle/>
          <a:p>
            <a:pPr>
              <a:lnSpc>
                <a:spcPct val="115000"/>
              </a:lnSpc>
              <a:spcAft>
                <a:spcPts val="0"/>
              </a:spcAft>
            </a:pPr>
            <a:r>
              <a:rPr lang="en-GB" sz="2400" u="sng" dirty="0">
                <a:latin typeface="Comic Sans MS" panose="030F0702030302020204" pitchFamily="66" charset="0"/>
                <a:ea typeface="Times New Roman" panose="02020603050405020304" pitchFamily="18" charset="0"/>
                <a:cs typeface="Arial" panose="020B0604020202020204" pitchFamily="34" charset="0"/>
              </a:rPr>
              <a:t>Aim:</a:t>
            </a:r>
            <a:r>
              <a:rPr lang="en-GB" sz="2400" dirty="0">
                <a:latin typeface="Comic Sans MS" panose="030F0702030302020204" pitchFamily="66" charset="0"/>
                <a:ea typeface="Times New Roman" panose="02020603050405020304" pitchFamily="18" charset="0"/>
                <a:cs typeface="Arial" panose="020B0604020202020204" pitchFamily="34" charset="0"/>
              </a:rPr>
              <a:t> Investigating the effect of light intensity on the growth of mustard seedlings</a:t>
            </a:r>
            <a:endParaRPr lang="en-GB" sz="2400"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D8C58C89-03C5-4753-BE6C-DFB39B796A5D}"/>
              </a:ext>
            </a:extLst>
          </p:cNvPr>
          <p:cNvSpPr/>
          <p:nvPr/>
        </p:nvSpPr>
        <p:spPr>
          <a:xfrm>
            <a:off x="271691" y="1915193"/>
            <a:ext cx="4803892" cy="3283271"/>
          </a:xfrm>
          <a:prstGeom prst="rect">
            <a:avLst/>
          </a:prstGeom>
          <a:ln>
            <a:solidFill>
              <a:schemeClr val="tx1"/>
            </a:solidFill>
          </a:ln>
        </p:spPr>
        <p:txBody>
          <a:bodyPr wrap="square">
            <a:spAutoFit/>
          </a:bodyPr>
          <a:lstStyle/>
          <a:p>
            <a:pPr>
              <a:lnSpc>
                <a:spcPct val="115000"/>
              </a:lnSpc>
            </a:pPr>
            <a:r>
              <a:rPr lang="en-GB" sz="2000" u="sng" dirty="0">
                <a:latin typeface="Comic Sans MS" panose="030F0702030302020204" pitchFamily="66" charset="0"/>
              </a:rPr>
              <a:t>Apparatus:</a:t>
            </a: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white mustard seeds</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petri-dishes</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cotton wool</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a ruler</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water</a:t>
            </a:r>
            <a:endParaRPr lang="en-GB" sz="2000" dirty="0">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access to a light windowsill and a dark cupboard</a:t>
            </a:r>
            <a:endParaRPr lang="en-GB" sz="2000" dirty="0">
              <a:latin typeface="Arial" panose="020B0604020202020204" pitchFamily="34" charset="0"/>
              <a:ea typeface="Times New Roman" panose="02020603050405020304" pitchFamily="18" charset="0"/>
              <a:cs typeface="Times New Roman" panose="02020603050405020304" pitchFamily="18" charset="0"/>
            </a:endParaRPr>
          </a:p>
        </p:txBody>
      </p:sp>
      <p:pic>
        <p:nvPicPr>
          <p:cNvPr id="8" name="Picture 7" descr="M:\PRODUCT REFORM\GCSE Science Product Reform\Resources\Practical Handbook\Sample practical lessons\Science Practical images\SPH_B1.jpg">
            <a:extLst>
              <a:ext uri="{FF2B5EF4-FFF2-40B4-BE49-F238E27FC236}">
                <a16:creationId xmlns:a16="http://schemas.microsoft.com/office/drawing/2014/main" id="{AF679759-E228-40D3-AB6C-6B86D4CD1E06}"/>
              </a:ext>
            </a:extLst>
          </p:cNvPr>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90612" y="1711666"/>
            <a:ext cx="5088834" cy="2211472"/>
          </a:xfrm>
          <a:prstGeom prst="rect">
            <a:avLst/>
          </a:prstGeom>
          <a:noFill/>
          <a:ln>
            <a:noFill/>
          </a:ln>
        </p:spPr>
      </p:pic>
      <p:sp>
        <p:nvSpPr>
          <p:cNvPr id="6" name="Rectangle 5">
            <a:extLst>
              <a:ext uri="{FF2B5EF4-FFF2-40B4-BE49-F238E27FC236}">
                <a16:creationId xmlns:a16="http://schemas.microsoft.com/office/drawing/2014/main" id="{86626EB5-84F5-41FB-9119-D1C3F6712D28}"/>
              </a:ext>
            </a:extLst>
          </p:cNvPr>
          <p:cNvSpPr/>
          <p:nvPr/>
        </p:nvSpPr>
        <p:spPr>
          <a:xfrm>
            <a:off x="271691" y="5859577"/>
            <a:ext cx="4803892" cy="774892"/>
          </a:xfrm>
          <a:prstGeom prst="rect">
            <a:avLst/>
          </a:prstGeom>
          <a:ln>
            <a:solidFill>
              <a:schemeClr val="tx1"/>
            </a:solidFill>
          </a:ln>
        </p:spPr>
        <p:txBody>
          <a:bodyPr wrap="square">
            <a:spAutoFit/>
          </a:bodyPr>
          <a:lstStyle/>
          <a:p>
            <a:pPr lvl="0">
              <a:lnSpc>
                <a:spcPct val="115000"/>
              </a:lnSpc>
              <a:spcAft>
                <a:spcPts val="0"/>
              </a:spcAft>
            </a:pPr>
            <a:r>
              <a:rPr lang="en-GB" sz="2000" u="sng" dirty="0">
                <a:latin typeface="Comic Sans MS" panose="030F0702030302020204" pitchFamily="66" charset="0"/>
                <a:ea typeface="Calibri" panose="020F0502020204030204" pitchFamily="34" charset="0"/>
                <a:cs typeface="Times New Roman" panose="02020603050405020304" pitchFamily="18" charset="0"/>
              </a:rPr>
              <a:t>Safety:</a:t>
            </a:r>
          </a:p>
          <a:p>
            <a:pPr marL="342900" lvl="0" indent="-342900">
              <a:lnSpc>
                <a:spcPct val="115000"/>
              </a:lnSpc>
              <a:spcAft>
                <a:spcPts val="0"/>
              </a:spcAft>
              <a:buFont typeface="Symbol" panose="05050102010706020507" pitchFamily="18" charset="2"/>
              <a:buChar char=""/>
            </a:pPr>
            <a:r>
              <a:rPr lang="en-GB" sz="2000" dirty="0">
                <a:latin typeface="Comic Sans MS" panose="030F0702030302020204" pitchFamily="66" charset="0"/>
                <a:ea typeface="Calibri" panose="020F0502020204030204" pitchFamily="34" charset="0"/>
                <a:cs typeface="Times New Roman" panose="02020603050405020304" pitchFamily="18" charset="0"/>
              </a:rPr>
              <a:t>Wash hands after handling seeds</a:t>
            </a:r>
            <a:endParaRPr lang="en-GB" sz="2000"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F1898294-43CC-4058-BE56-B4AC57B3F69E}"/>
              </a:ext>
            </a:extLst>
          </p:cNvPr>
          <p:cNvGraphicFramePr>
            <a:graphicFrameLocks noGrp="1"/>
          </p:cNvGraphicFramePr>
          <p:nvPr>
            <p:extLst>
              <p:ext uri="{D42A27DB-BD31-4B8C-83A1-F6EECF244321}">
                <p14:modId xmlns:p14="http://schemas.microsoft.com/office/powerpoint/2010/main" val="3076717304"/>
              </p:ext>
            </p:extLst>
          </p:nvPr>
        </p:nvGraphicFramePr>
        <p:xfrm>
          <a:off x="5339589" y="3923138"/>
          <a:ext cx="6580720" cy="2711331"/>
        </p:xfrm>
        <a:graphic>
          <a:graphicData uri="http://schemas.openxmlformats.org/drawingml/2006/table">
            <a:tbl>
              <a:tblPr firstRow="1" firstCol="1" bandRow="1"/>
              <a:tblGrid>
                <a:gridCol w="658072">
                  <a:extLst>
                    <a:ext uri="{9D8B030D-6E8A-4147-A177-3AD203B41FA5}">
                      <a16:colId xmlns:a16="http://schemas.microsoft.com/office/drawing/2014/main" val="4168297579"/>
                    </a:ext>
                  </a:extLst>
                </a:gridCol>
                <a:gridCol w="658072">
                  <a:extLst>
                    <a:ext uri="{9D8B030D-6E8A-4147-A177-3AD203B41FA5}">
                      <a16:colId xmlns:a16="http://schemas.microsoft.com/office/drawing/2014/main" val="2216896266"/>
                    </a:ext>
                  </a:extLst>
                </a:gridCol>
                <a:gridCol w="658072">
                  <a:extLst>
                    <a:ext uri="{9D8B030D-6E8A-4147-A177-3AD203B41FA5}">
                      <a16:colId xmlns:a16="http://schemas.microsoft.com/office/drawing/2014/main" val="874614429"/>
                    </a:ext>
                  </a:extLst>
                </a:gridCol>
                <a:gridCol w="658072">
                  <a:extLst>
                    <a:ext uri="{9D8B030D-6E8A-4147-A177-3AD203B41FA5}">
                      <a16:colId xmlns:a16="http://schemas.microsoft.com/office/drawing/2014/main" val="3233394128"/>
                    </a:ext>
                  </a:extLst>
                </a:gridCol>
                <a:gridCol w="658072">
                  <a:extLst>
                    <a:ext uri="{9D8B030D-6E8A-4147-A177-3AD203B41FA5}">
                      <a16:colId xmlns:a16="http://schemas.microsoft.com/office/drawing/2014/main" val="2084920999"/>
                    </a:ext>
                  </a:extLst>
                </a:gridCol>
                <a:gridCol w="658072">
                  <a:extLst>
                    <a:ext uri="{9D8B030D-6E8A-4147-A177-3AD203B41FA5}">
                      <a16:colId xmlns:a16="http://schemas.microsoft.com/office/drawing/2014/main" val="2952707636"/>
                    </a:ext>
                  </a:extLst>
                </a:gridCol>
                <a:gridCol w="658072">
                  <a:extLst>
                    <a:ext uri="{9D8B030D-6E8A-4147-A177-3AD203B41FA5}">
                      <a16:colId xmlns:a16="http://schemas.microsoft.com/office/drawing/2014/main" val="2442965089"/>
                    </a:ext>
                  </a:extLst>
                </a:gridCol>
                <a:gridCol w="658072">
                  <a:extLst>
                    <a:ext uri="{9D8B030D-6E8A-4147-A177-3AD203B41FA5}">
                      <a16:colId xmlns:a16="http://schemas.microsoft.com/office/drawing/2014/main" val="3658587403"/>
                    </a:ext>
                  </a:extLst>
                </a:gridCol>
                <a:gridCol w="658072">
                  <a:extLst>
                    <a:ext uri="{9D8B030D-6E8A-4147-A177-3AD203B41FA5}">
                      <a16:colId xmlns:a16="http://schemas.microsoft.com/office/drawing/2014/main" val="3543950773"/>
                    </a:ext>
                  </a:extLst>
                </a:gridCol>
                <a:gridCol w="658072">
                  <a:extLst>
                    <a:ext uri="{9D8B030D-6E8A-4147-A177-3AD203B41FA5}">
                      <a16:colId xmlns:a16="http://schemas.microsoft.com/office/drawing/2014/main" val="4026760692"/>
                    </a:ext>
                  </a:extLst>
                </a:gridCol>
              </a:tblGrid>
              <a:tr h="301259">
                <a:tc rowSpan="2">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Day</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ctr">
                        <a:lnSpc>
                          <a:spcPct val="115000"/>
                        </a:lnSpc>
                        <a:spcAft>
                          <a:spcPts val="0"/>
                        </a:spcAft>
                      </a:pPr>
                      <a:r>
                        <a:rPr lang="en-GB" sz="1100" b="1" dirty="0">
                          <a:effectLst/>
                          <a:latin typeface="Arial" panose="020B0604020202020204" pitchFamily="34" charset="0"/>
                          <a:ea typeface="Times New Roman" panose="02020603050405020304" pitchFamily="18" charset="0"/>
                          <a:cs typeface="Arial" panose="020B0604020202020204" pitchFamily="34" charset="0"/>
                        </a:rPr>
                        <a:t>Height of seedling in full sunlight in mm</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67017049"/>
                  </a:ext>
                </a:extLst>
              </a:tr>
              <a:tr h="301259">
                <a:tc vMerge="1">
                  <a:txBody>
                    <a:bodyPr/>
                    <a:lstStyle/>
                    <a:p>
                      <a:endParaRPr lang="en-GB"/>
                    </a:p>
                  </a:txBody>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1</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5</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6</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8</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Mean</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762977"/>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1</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4021974"/>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2</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551666"/>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3</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758325"/>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4</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202697"/>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5</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6497315"/>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6</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222975"/>
                  </a:ext>
                </a:extLst>
              </a:tr>
              <a:tr h="301259">
                <a:tc>
                  <a:txBody>
                    <a:bodyPr/>
                    <a:lstStyle/>
                    <a:p>
                      <a:pPr algn="ctr">
                        <a:lnSpc>
                          <a:spcPct val="115000"/>
                        </a:lnSpc>
                        <a:spcAft>
                          <a:spcPts val="0"/>
                        </a:spcAft>
                      </a:pPr>
                      <a:r>
                        <a:rPr lang="en-GB" sz="1100" b="1">
                          <a:effectLst/>
                          <a:latin typeface="Arial" panose="020B0604020202020204" pitchFamily="34" charset="0"/>
                          <a:ea typeface="Times New Roman" panose="02020603050405020304" pitchFamily="18" charset="0"/>
                          <a:cs typeface="Arial" panose="020B0604020202020204" pitchFamily="34" charset="0"/>
                        </a:rPr>
                        <a:t>7</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Arial" panose="020B0604020202020204" pitchFamily="34" charset="0"/>
                          <a:ea typeface="Times New Roman" panose="02020603050405020304" pitchFamily="18" charset="0"/>
                          <a:cs typeface="Arial" panose="020B0604020202020204" pitchFamily="34" charset="0"/>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dirty="0">
                          <a:effectLst/>
                          <a:latin typeface="Arial" panose="020B0604020202020204" pitchFamily="34" charset="0"/>
                          <a:ea typeface="Times New Roman" panose="02020603050405020304" pitchFamily="18" charset="0"/>
                          <a:cs typeface="Arial" panose="020B0604020202020204" pitchFamily="34" charset="0"/>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4756231"/>
                  </a:ext>
                </a:extLst>
              </a:tr>
            </a:tbl>
          </a:graphicData>
        </a:graphic>
      </p:graphicFrame>
    </p:spTree>
    <p:extLst>
      <p:ext uri="{BB962C8B-B14F-4D97-AF65-F5344CB8AC3E}">
        <p14:creationId xmlns:p14="http://schemas.microsoft.com/office/powerpoint/2010/main" val="1025304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867535"/>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     Plant Responses – Quick Questions</a:t>
            </a: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sp>
        <p:nvSpPr>
          <p:cNvPr id="3" name="Content Placeholder 2">
            <a:extLst>
              <a:ext uri="{FF2B5EF4-FFF2-40B4-BE49-F238E27FC236}">
                <a16:creationId xmlns:a16="http://schemas.microsoft.com/office/drawing/2014/main" id="{5652B731-EA8D-405D-8CAF-9277FA4AF893}"/>
              </a:ext>
            </a:extLst>
          </p:cNvPr>
          <p:cNvSpPr>
            <a:spLocks noGrp="1"/>
          </p:cNvSpPr>
          <p:nvPr>
            <p:ph idx="1"/>
          </p:nvPr>
        </p:nvSpPr>
        <p:spPr>
          <a:xfrm>
            <a:off x="710648" y="1226827"/>
            <a:ext cx="10770704" cy="5253486"/>
          </a:xfrm>
        </p:spPr>
        <p:txBody>
          <a:bodyPr>
            <a:normAutofit/>
          </a:bodyPr>
          <a:lstStyle/>
          <a:p>
            <a:pPr marL="514350" indent="-514350">
              <a:buFont typeface="+mj-lt"/>
              <a:buAutoNum type="arabicPeriod"/>
            </a:pPr>
            <a:r>
              <a:rPr lang="en-GB" sz="2400" dirty="0">
                <a:latin typeface="Comic Sans MS" panose="030F0702030302020204" pitchFamily="66" charset="0"/>
              </a:rPr>
              <a:t>What term is used to describe a growth movement in plants?</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What chemicals control growth movements in plants? </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What is the name of the hormone that controls phototropism and gravitropism?</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When investigating the effect </a:t>
            </a:r>
            <a:r>
              <a:rPr lang="en-GB" sz="2400" dirty="0">
                <a:latin typeface="Comic Sans MS" panose="030F0702030302020204" pitchFamily="66" charset="0"/>
                <a:ea typeface="Times New Roman" panose="02020603050405020304" pitchFamily="18" charset="0"/>
                <a:cs typeface="Arial" panose="020B0604020202020204" pitchFamily="34" charset="0"/>
              </a:rPr>
              <a:t>of light intensity on the growth of mustard seedlings, list two variables that need to be controlled to make this investigation fair.</a:t>
            </a:r>
          </a:p>
          <a:p>
            <a:pPr marL="514350" indent="-514350">
              <a:buFont typeface="+mj-lt"/>
              <a:buAutoNum type="arabicPeriod"/>
            </a:pPr>
            <a:endParaRPr lang="en-GB" sz="2400" dirty="0">
              <a:latin typeface="Comic Sans MS" panose="030F0702030302020204" pitchFamily="66" charset="0"/>
              <a:cs typeface="Arial" panose="020B0604020202020204" pitchFamily="34" charset="0"/>
            </a:endParaRPr>
          </a:p>
          <a:p>
            <a:pPr marL="514350" indent="-514350">
              <a:buFont typeface="+mj-lt"/>
              <a:buAutoNum type="arabicPeriod"/>
            </a:pPr>
            <a:r>
              <a:rPr lang="en-GB" sz="2400" dirty="0">
                <a:latin typeface="Comic Sans MS" panose="030F0702030302020204" pitchFamily="66" charset="0"/>
                <a:cs typeface="Arial" panose="020B0604020202020204" pitchFamily="34" charset="0"/>
              </a:rPr>
              <a:t>What would be the dependent variable in this investigation?</a:t>
            </a:r>
            <a:endParaRPr lang="en-GB" sz="2400" dirty="0">
              <a:latin typeface="Comic Sans MS" panose="030F0702030302020204" pitchFamily="66" charset="0"/>
            </a:endParaRPr>
          </a:p>
        </p:txBody>
      </p:sp>
    </p:spTree>
    <p:extLst>
      <p:ext uri="{BB962C8B-B14F-4D97-AF65-F5344CB8AC3E}">
        <p14:creationId xmlns:p14="http://schemas.microsoft.com/office/powerpoint/2010/main" val="255400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867535"/>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         </a:t>
            </a:r>
            <a:r>
              <a:rPr lang="en-GB" sz="3600" dirty="0">
                <a:latin typeface="Comic Sans MS" panose="030F0702030302020204" pitchFamily="66" charset="0"/>
              </a:rPr>
              <a:t>Plant Responses – Quick Questions - </a:t>
            </a:r>
            <a:r>
              <a:rPr lang="en-GB" sz="3600" u="sng" dirty="0">
                <a:latin typeface="Comic Sans MS" panose="030F0702030302020204" pitchFamily="66" charset="0"/>
              </a:rPr>
              <a:t>Answers</a:t>
            </a: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sp>
        <p:nvSpPr>
          <p:cNvPr id="3" name="Content Placeholder 2">
            <a:extLst>
              <a:ext uri="{FF2B5EF4-FFF2-40B4-BE49-F238E27FC236}">
                <a16:creationId xmlns:a16="http://schemas.microsoft.com/office/drawing/2014/main" id="{5652B731-EA8D-405D-8CAF-9277FA4AF893}"/>
              </a:ext>
            </a:extLst>
          </p:cNvPr>
          <p:cNvSpPr>
            <a:spLocks noGrp="1"/>
          </p:cNvSpPr>
          <p:nvPr>
            <p:ph idx="1"/>
          </p:nvPr>
        </p:nvSpPr>
        <p:spPr>
          <a:xfrm>
            <a:off x="710648" y="1025089"/>
            <a:ext cx="10770704" cy="5253486"/>
          </a:xfrm>
        </p:spPr>
        <p:txBody>
          <a:bodyPr>
            <a:normAutofit/>
          </a:bodyPr>
          <a:lstStyle/>
          <a:p>
            <a:pPr marL="514350" indent="-514350">
              <a:buFont typeface="+mj-lt"/>
              <a:buAutoNum type="arabicPeriod"/>
            </a:pPr>
            <a:r>
              <a:rPr lang="en-GB" sz="2400" dirty="0">
                <a:latin typeface="Comic Sans MS" panose="030F0702030302020204" pitchFamily="66" charset="0"/>
              </a:rPr>
              <a:t>What term is used to describe a growth movement in plants?</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What chemicals control growth movements in plants? </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What is the name of the hormone that controls phototropism and gravitropism?</a:t>
            </a:r>
          </a:p>
          <a:p>
            <a:pPr marL="514350" indent="-514350">
              <a:buFont typeface="+mj-lt"/>
              <a:buAutoNum type="arabicPeriod"/>
            </a:pPr>
            <a:endParaRPr lang="en-GB" sz="2400" dirty="0">
              <a:latin typeface="Comic Sans MS" panose="030F0702030302020204" pitchFamily="66" charset="0"/>
            </a:endParaRPr>
          </a:p>
          <a:p>
            <a:pPr marL="514350" indent="-514350">
              <a:buFont typeface="+mj-lt"/>
              <a:buAutoNum type="arabicPeriod"/>
            </a:pPr>
            <a:r>
              <a:rPr lang="en-GB" sz="2400" dirty="0">
                <a:latin typeface="Comic Sans MS" panose="030F0702030302020204" pitchFamily="66" charset="0"/>
              </a:rPr>
              <a:t>When investigating the effect </a:t>
            </a:r>
            <a:r>
              <a:rPr lang="en-GB" sz="2400" dirty="0">
                <a:latin typeface="Comic Sans MS" panose="030F0702030302020204" pitchFamily="66" charset="0"/>
                <a:ea typeface="Times New Roman" panose="02020603050405020304" pitchFamily="18" charset="0"/>
                <a:cs typeface="Arial" panose="020B0604020202020204" pitchFamily="34" charset="0"/>
              </a:rPr>
              <a:t>of light intensity on the growth of mustard seedlings, list two variables that need to be controlled to make this investigation fair.</a:t>
            </a:r>
          </a:p>
          <a:p>
            <a:pPr marL="514350" indent="-514350">
              <a:buFont typeface="+mj-lt"/>
              <a:buAutoNum type="arabicPeriod"/>
            </a:pPr>
            <a:endParaRPr lang="en-GB" sz="2400" dirty="0">
              <a:latin typeface="Comic Sans MS" panose="030F0702030302020204" pitchFamily="66" charset="0"/>
              <a:cs typeface="Arial" panose="020B0604020202020204" pitchFamily="34" charset="0"/>
            </a:endParaRPr>
          </a:p>
          <a:p>
            <a:pPr marL="514350" indent="-514350">
              <a:buFont typeface="+mj-lt"/>
              <a:buAutoNum type="arabicPeriod"/>
            </a:pPr>
            <a:r>
              <a:rPr lang="en-GB" sz="2400" dirty="0">
                <a:latin typeface="Comic Sans MS" panose="030F0702030302020204" pitchFamily="66" charset="0"/>
                <a:cs typeface="Arial" panose="020B0604020202020204" pitchFamily="34" charset="0"/>
              </a:rPr>
              <a:t>What would be the dependent variable in this investigation?</a:t>
            </a:r>
            <a:endParaRPr lang="en-GB" sz="2400" dirty="0">
              <a:latin typeface="Comic Sans MS" panose="030F0702030302020204" pitchFamily="66" charset="0"/>
            </a:endParaRPr>
          </a:p>
        </p:txBody>
      </p:sp>
      <p:sp>
        <p:nvSpPr>
          <p:cNvPr id="2" name="TextBox 1">
            <a:extLst>
              <a:ext uri="{FF2B5EF4-FFF2-40B4-BE49-F238E27FC236}">
                <a16:creationId xmlns:a16="http://schemas.microsoft.com/office/drawing/2014/main" id="{CB875B3C-1B32-4CBB-BCB7-FDCBEA66D5A8}"/>
              </a:ext>
            </a:extLst>
          </p:cNvPr>
          <p:cNvSpPr txBox="1"/>
          <p:nvPr/>
        </p:nvSpPr>
        <p:spPr>
          <a:xfrm>
            <a:off x="861436" y="1431105"/>
            <a:ext cx="1431235" cy="461665"/>
          </a:xfrm>
          <a:prstGeom prst="rect">
            <a:avLst/>
          </a:prstGeom>
          <a:noFill/>
          <a:ln w="76200">
            <a:solidFill>
              <a:srgbClr val="99EE32"/>
            </a:solidFill>
          </a:ln>
        </p:spPr>
        <p:txBody>
          <a:bodyPr wrap="square" rtlCol="0">
            <a:spAutoFit/>
          </a:bodyPr>
          <a:lstStyle/>
          <a:p>
            <a:r>
              <a:rPr lang="en-GB" sz="2400" dirty="0">
                <a:latin typeface="Comic Sans MS" panose="030F0702030302020204" pitchFamily="66" charset="0"/>
              </a:rPr>
              <a:t>Tropism</a:t>
            </a:r>
          </a:p>
        </p:txBody>
      </p:sp>
      <p:sp>
        <p:nvSpPr>
          <p:cNvPr id="8" name="TextBox 7">
            <a:extLst>
              <a:ext uri="{FF2B5EF4-FFF2-40B4-BE49-F238E27FC236}">
                <a16:creationId xmlns:a16="http://schemas.microsoft.com/office/drawing/2014/main" id="{8FE748EA-4C37-488C-9B47-76BAE0361507}"/>
              </a:ext>
            </a:extLst>
          </p:cNvPr>
          <p:cNvSpPr txBox="1"/>
          <p:nvPr/>
        </p:nvSpPr>
        <p:spPr>
          <a:xfrm>
            <a:off x="861436" y="2328914"/>
            <a:ext cx="6480268" cy="461665"/>
          </a:xfrm>
          <a:prstGeom prst="rect">
            <a:avLst/>
          </a:prstGeom>
          <a:noFill/>
          <a:ln w="76200">
            <a:solidFill>
              <a:srgbClr val="99EE32"/>
            </a:solidFill>
          </a:ln>
        </p:spPr>
        <p:txBody>
          <a:bodyPr wrap="square" rtlCol="0">
            <a:spAutoFit/>
          </a:bodyPr>
          <a:lstStyle/>
          <a:p>
            <a:r>
              <a:rPr lang="en-GB" sz="2400" dirty="0">
                <a:latin typeface="Comic Sans MS" panose="030F0702030302020204" pitchFamily="66" charset="0"/>
              </a:rPr>
              <a:t>Auxins / Plant hormones / Growth hormones</a:t>
            </a:r>
          </a:p>
        </p:txBody>
      </p:sp>
      <p:sp>
        <p:nvSpPr>
          <p:cNvPr id="9" name="TextBox 8">
            <a:extLst>
              <a:ext uri="{FF2B5EF4-FFF2-40B4-BE49-F238E27FC236}">
                <a16:creationId xmlns:a16="http://schemas.microsoft.com/office/drawing/2014/main" id="{D31F2334-112A-4502-9571-92BC3DBBA2EF}"/>
              </a:ext>
            </a:extLst>
          </p:cNvPr>
          <p:cNvSpPr txBox="1"/>
          <p:nvPr/>
        </p:nvSpPr>
        <p:spPr>
          <a:xfrm>
            <a:off x="3369388" y="3402962"/>
            <a:ext cx="1186024" cy="461665"/>
          </a:xfrm>
          <a:prstGeom prst="rect">
            <a:avLst/>
          </a:prstGeom>
          <a:noFill/>
          <a:ln w="76200">
            <a:solidFill>
              <a:srgbClr val="99EE32"/>
            </a:solidFill>
          </a:ln>
        </p:spPr>
        <p:txBody>
          <a:bodyPr wrap="square" rtlCol="0">
            <a:spAutoFit/>
          </a:bodyPr>
          <a:lstStyle/>
          <a:p>
            <a:r>
              <a:rPr lang="en-GB" sz="2400" dirty="0">
                <a:latin typeface="Comic Sans MS" panose="030F0702030302020204" pitchFamily="66" charset="0"/>
              </a:rPr>
              <a:t>Auxins</a:t>
            </a:r>
          </a:p>
        </p:txBody>
      </p:sp>
      <p:sp>
        <p:nvSpPr>
          <p:cNvPr id="10" name="TextBox 9">
            <a:extLst>
              <a:ext uri="{FF2B5EF4-FFF2-40B4-BE49-F238E27FC236}">
                <a16:creationId xmlns:a16="http://schemas.microsoft.com/office/drawing/2014/main" id="{5646EC4E-C4E3-4725-AF0A-7AB90B4CDC33}"/>
              </a:ext>
            </a:extLst>
          </p:cNvPr>
          <p:cNvSpPr txBox="1"/>
          <p:nvPr/>
        </p:nvSpPr>
        <p:spPr>
          <a:xfrm>
            <a:off x="881292" y="5149933"/>
            <a:ext cx="10389660" cy="461665"/>
          </a:xfrm>
          <a:prstGeom prst="rect">
            <a:avLst/>
          </a:prstGeom>
          <a:noFill/>
          <a:ln w="76200">
            <a:solidFill>
              <a:srgbClr val="99EE32"/>
            </a:solidFill>
          </a:ln>
        </p:spPr>
        <p:txBody>
          <a:bodyPr wrap="square" rtlCol="0">
            <a:spAutoFit/>
          </a:bodyPr>
          <a:lstStyle/>
          <a:p>
            <a:pPr lvl="0">
              <a:defRPr/>
            </a:pPr>
            <a:r>
              <a:rPr lang="en-GB" sz="2400" dirty="0">
                <a:solidFill>
                  <a:prstClr val="black"/>
                </a:solidFill>
                <a:latin typeface="Comic Sans MS" panose="030F0702030302020204" pitchFamily="66" charset="0"/>
              </a:rPr>
              <a:t>Type of seed / Nutrients / Volume of water given / Number of seeds</a:t>
            </a:r>
          </a:p>
        </p:txBody>
      </p:sp>
      <p:sp>
        <p:nvSpPr>
          <p:cNvPr id="11" name="TextBox 10">
            <a:extLst>
              <a:ext uri="{FF2B5EF4-FFF2-40B4-BE49-F238E27FC236}">
                <a16:creationId xmlns:a16="http://schemas.microsoft.com/office/drawing/2014/main" id="{CD32C8A2-4118-48CD-A6B7-1C47FC546B74}"/>
              </a:ext>
            </a:extLst>
          </p:cNvPr>
          <p:cNvSpPr txBox="1"/>
          <p:nvPr/>
        </p:nvSpPr>
        <p:spPr>
          <a:xfrm>
            <a:off x="881292" y="6123101"/>
            <a:ext cx="3100964" cy="461665"/>
          </a:xfrm>
          <a:prstGeom prst="rect">
            <a:avLst/>
          </a:prstGeom>
          <a:noFill/>
          <a:ln w="76200">
            <a:solidFill>
              <a:srgbClr val="99EE32"/>
            </a:solidFill>
          </a:ln>
        </p:spPr>
        <p:txBody>
          <a:bodyPr wrap="square" rtlCol="0">
            <a:spAutoFit/>
          </a:bodyPr>
          <a:lstStyle/>
          <a:p>
            <a:pPr lvl="0">
              <a:defRPr/>
            </a:pPr>
            <a:r>
              <a:rPr lang="en-GB" sz="2400" dirty="0">
                <a:solidFill>
                  <a:prstClr val="black"/>
                </a:solidFill>
                <a:latin typeface="Comic Sans MS" panose="030F0702030302020204" pitchFamily="66" charset="0"/>
              </a:rPr>
              <a:t>Height of seedlings </a:t>
            </a:r>
          </a:p>
        </p:txBody>
      </p:sp>
    </p:spTree>
    <p:extLst>
      <p:ext uri="{BB962C8B-B14F-4D97-AF65-F5344CB8AC3E}">
        <p14:creationId xmlns:p14="http://schemas.microsoft.com/office/powerpoint/2010/main" val="190380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867535"/>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        </a:t>
            </a:r>
            <a:r>
              <a:rPr lang="en-GB" sz="4000" dirty="0">
                <a:latin typeface="Comic Sans MS" panose="030F0702030302020204" pitchFamily="66" charset="0"/>
              </a:rPr>
              <a:t>Plant Responses – Exam Style Questions</a:t>
            </a: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pic>
        <p:nvPicPr>
          <p:cNvPr id="2" name="Picture 1">
            <a:extLst>
              <a:ext uri="{FF2B5EF4-FFF2-40B4-BE49-F238E27FC236}">
                <a16:creationId xmlns:a16="http://schemas.microsoft.com/office/drawing/2014/main" id="{592B5B6A-A20D-4BDF-BF1B-3AC18F91258C}"/>
              </a:ext>
            </a:extLst>
          </p:cNvPr>
          <p:cNvPicPr>
            <a:picLocks noChangeAspect="1"/>
          </p:cNvPicPr>
          <p:nvPr/>
        </p:nvPicPr>
        <p:blipFill rotWithShape="1">
          <a:blip r:embed="rId5"/>
          <a:srcRect l="24565" t="26849" r="23913" b="8385"/>
          <a:stretch/>
        </p:blipFill>
        <p:spPr>
          <a:xfrm>
            <a:off x="1795692" y="924873"/>
            <a:ext cx="8394933" cy="5933127"/>
          </a:xfrm>
          <a:prstGeom prst="rect">
            <a:avLst/>
          </a:prstGeom>
        </p:spPr>
      </p:pic>
      <p:sp>
        <p:nvSpPr>
          <p:cNvPr id="6" name="TextBox 5">
            <a:extLst>
              <a:ext uri="{FF2B5EF4-FFF2-40B4-BE49-F238E27FC236}">
                <a16:creationId xmlns:a16="http://schemas.microsoft.com/office/drawing/2014/main" id="{C8E66EFC-B6C3-4E41-9364-39804FF770E0}"/>
              </a:ext>
            </a:extLst>
          </p:cNvPr>
          <p:cNvSpPr txBox="1"/>
          <p:nvPr/>
        </p:nvSpPr>
        <p:spPr>
          <a:xfrm>
            <a:off x="178690" y="6273225"/>
            <a:ext cx="1964410" cy="584775"/>
          </a:xfrm>
          <a:prstGeom prst="rect">
            <a:avLst/>
          </a:prstGeom>
          <a:noFill/>
        </p:spPr>
        <p:txBody>
          <a:bodyPr wrap="square" rtlCol="0">
            <a:spAutoFit/>
          </a:bodyPr>
          <a:lstStyle/>
          <a:p>
            <a:r>
              <a:rPr lang="en-GB" sz="3200" dirty="0">
                <a:latin typeface="Comic Sans MS" panose="030F0702030302020204" pitchFamily="66" charset="0"/>
              </a:rPr>
              <a:t>6 Marks</a:t>
            </a:r>
          </a:p>
        </p:txBody>
      </p:sp>
    </p:spTree>
    <p:extLst>
      <p:ext uri="{BB962C8B-B14F-4D97-AF65-F5344CB8AC3E}">
        <p14:creationId xmlns:p14="http://schemas.microsoft.com/office/powerpoint/2010/main" val="4135404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09F496B-37A9-4EAB-BEFE-B4FE1E02DFBD}"/>
              </a:ext>
            </a:extLst>
          </p:cNvPr>
          <p:cNvSpPr txBox="1">
            <a:spLocks/>
          </p:cNvSpPr>
          <p:nvPr/>
        </p:nvSpPr>
        <p:spPr>
          <a:xfrm>
            <a:off x="3703" y="10053"/>
            <a:ext cx="12192000" cy="867535"/>
          </a:xfrm>
          <a:prstGeom prst="rect">
            <a:avLst/>
          </a:prstGeom>
          <a:solidFill>
            <a:schemeClr val="bg1"/>
          </a:solidFill>
          <a:ln w="28575">
            <a:solidFill>
              <a:schemeClr val="tx1"/>
            </a:solidFill>
          </a:ln>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          </a:t>
            </a:r>
            <a:r>
              <a:rPr lang="en-GB" sz="3200" dirty="0">
                <a:latin typeface="Comic Sans MS" panose="030F0702030302020204" pitchFamily="66" charset="0"/>
              </a:rPr>
              <a:t>Plant Responses – Exam Style Questions - </a:t>
            </a:r>
            <a:r>
              <a:rPr lang="en-GB" sz="3200" u="sng" dirty="0">
                <a:latin typeface="Comic Sans MS" panose="030F0702030302020204" pitchFamily="66" charset="0"/>
              </a:rPr>
              <a:t>Answers</a:t>
            </a:r>
          </a:p>
        </p:txBody>
      </p:sp>
      <p:pic>
        <p:nvPicPr>
          <p:cNvPr id="5" name="Picture 4" descr="Home">
            <a:hlinkClick r:id="" action="ppaction://hlinkshowjump?jump=firstslide"/>
            <a:extLst>
              <a:ext uri="{FF2B5EF4-FFF2-40B4-BE49-F238E27FC236}">
                <a16:creationId xmlns:a16="http://schemas.microsoft.com/office/drawing/2014/main" id="{7351A1D1-91A0-4161-91CF-AA2A279C8D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7" name="Graphic 6" descr="Line Arrow: Rotate left">
            <a:hlinkClick r:id="" action="ppaction://noaction"/>
            <a:extLst>
              <a:ext uri="{FF2B5EF4-FFF2-40B4-BE49-F238E27FC236}">
                <a16:creationId xmlns:a16="http://schemas.microsoft.com/office/drawing/2014/main" id="{28CF3629-0FDA-486B-B277-7A8F1415F0B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1292" y="-36812"/>
            <a:ext cx="914400" cy="914400"/>
          </a:xfrm>
          <a:prstGeom prst="rect">
            <a:avLst/>
          </a:prstGeom>
        </p:spPr>
      </p:pic>
      <p:pic>
        <p:nvPicPr>
          <p:cNvPr id="2" name="Picture 1">
            <a:extLst>
              <a:ext uri="{FF2B5EF4-FFF2-40B4-BE49-F238E27FC236}">
                <a16:creationId xmlns:a16="http://schemas.microsoft.com/office/drawing/2014/main" id="{592B5B6A-A20D-4BDF-BF1B-3AC18F91258C}"/>
              </a:ext>
            </a:extLst>
          </p:cNvPr>
          <p:cNvPicPr>
            <a:picLocks noChangeAspect="1"/>
          </p:cNvPicPr>
          <p:nvPr/>
        </p:nvPicPr>
        <p:blipFill rotWithShape="1">
          <a:blip r:embed="rId5"/>
          <a:srcRect l="24565" t="26849" r="23913" b="8385"/>
          <a:stretch/>
        </p:blipFill>
        <p:spPr>
          <a:xfrm>
            <a:off x="0" y="924873"/>
            <a:ext cx="8394933" cy="5933127"/>
          </a:xfrm>
          <a:prstGeom prst="rect">
            <a:avLst/>
          </a:prstGeom>
        </p:spPr>
      </p:pic>
      <p:sp>
        <p:nvSpPr>
          <p:cNvPr id="6" name="TextBox 5">
            <a:extLst>
              <a:ext uri="{FF2B5EF4-FFF2-40B4-BE49-F238E27FC236}">
                <a16:creationId xmlns:a16="http://schemas.microsoft.com/office/drawing/2014/main" id="{C8E66EFC-B6C3-4E41-9364-39804FF770E0}"/>
              </a:ext>
            </a:extLst>
          </p:cNvPr>
          <p:cNvSpPr txBox="1"/>
          <p:nvPr/>
        </p:nvSpPr>
        <p:spPr>
          <a:xfrm>
            <a:off x="178690" y="6273225"/>
            <a:ext cx="1964410" cy="584775"/>
          </a:xfrm>
          <a:prstGeom prst="rect">
            <a:avLst/>
          </a:prstGeom>
          <a:noFill/>
        </p:spPr>
        <p:txBody>
          <a:bodyPr wrap="square" rtlCol="0">
            <a:spAutoFit/>
          </a:bodyPr>
          <a:lstStyle/>
          <a:p>
            <a:r>
              <a:rPr lang="en-GB" sz="3200" dirty="0">
                <a:latin typeface="Comic Sans MS" panose="030F0702030302020204" pitchFamily="66" charset="0"/>
              </a:rPr>
              <a:t>6 Marks</a:t>
            </a:r>
          </a:p>
        </p:txBody>
      </p:sp>
      <p:graphicFrame>
        <p:nvGraphicFramePr>
          <p:cNvPr id="3" name="Table 2">
            <a:extLst>
              <a:ext uri="{FF2B5EF4-FFF2-40B4-BE49-F238E27FC236}">
                <a16:creationId xmlns:a16="http://schemas.microsoft.com/office/drawing/2014/main" id="{C466B407-CE7E-459B-8738-0C3B8711A54C}"/>
              </a:ext>
            </a:extLst>
          </p:cNvPr>
          <p:cNvGraphicFramePr>
            <a:graphicFrameLocks noGrp="1"/>
          </p:cNvGraphicFramePr>
          <p:nvPr>
            <p:extLst>
              <p:ext uri="{D42A27DB-BD31-4B8C-83A1-F6EECF244321}">
                <p14:modId xmlns:p14="http://schemas.microsoft.com/office/powerpoint/2010/main" val="3753979056"/>
              </p:ext>
            </p:extLst>
          </p:nvPr>
        </p:nvGraphicFramePr>
        <p:xfrm>
          <a:off x="5711687" y="3835265"/>
          <a:ext cx="6109473" cy="2739898"/>
        </p:xfrm>
        <a:graphic>
          <a:graphicData uri="http://schemas.openxmlformats.org/drawingml/2006/table">
            <a:tbl>
              <a:tblPr firstRow="1" firstCol="1" bandRow="1"/>
              <a:tblGrid>
                <a:gridCol w="6109473">
                  <a:extLst>
                    <a:ext uri="{9D8B030D-6E8A-4147-A177-3AD203B41FA5}">
                      <a16:colId xmlns:a16="http://schemas.microsoft.com/office/drawing/2014/main" val="3517090194"/>
                    </a:ext>
                  </a:extLst>
                </a:gridCol>
              </a:tblGrid>
              <a:tr h="0">
                <a:tc>
                  <a:txBody>
                    <a:bodyPr/>
                    <a:lstStyle/>
                    <a:p>
                      <a:pPr>
                        <a:lnSpc>
                          <a:spcPct val="107000"/>
                        </a:lnSpc>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Level 3 (5–6 marks):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A coherent method is described with relevant detail, which demonstrates a broad understanding of the relevant scientific techniques and procedures. The steps in the method are logically ordered. The method would lead to the collection of valid results.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23534700"/>
                  </a:ext>
                </a:extLst>
              </a:tr>
              <a:tr h="0">
                <a:tc>
                  <a:txBody>
                    <a:bodyPr/>
                    <a:lstStyle/>
                    <a:p>
                      <a:pPr>
                        <a:lnSpc>
                          <a:spcPct val="107000"/>
                        </a:lnSpc>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Level 2 (3–4 marks):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The bulk of a method is described with mostly relevant detail, which demonstrates a reasonable understanding of the relevant techniques and procedures. The method may not be in a completely logical sequence and may be missing some detail.</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19287966"/>
                  </a:ext>
                </a:extLst>
              </a:tr>
              <a:tr h="0">
                <a:tc>
                  <a:txBody>
                    <a:bodyPr/>
                    <a:lstStyle/>
                    <a:p>
                      <a:pPr>
                        <a:lnSpc>
                          <a:spcPct val="107000"/>
                        </a:lnSpc>
                        <a:spcAft>
                          <a:spcPts val="0"/>
                        </a:spcAft>
                      </a:pPr>
                      <a:r>
                        <a:rPr lang="en-US" sz="1200" b="1">
                          <a:effectLst/>
                          <a:latin typeface="Arial" panose="020B0604020202020204" pitchFamily="34" charset="0"/>
                          <a:ea typeface="Times New Roman" panose="02020603050405020304" pitchFamily="18" charset="0"/>
                          <a:cs typeface="Times New Roman" panose="02020603050405020304" pitchFamily="18" charset="0"/>
                        </a:rPr>
                        <a:t>Level 1 (1–2 marks):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Discrete relevant points are made which demonstrate some understanding of the relevant scientific techniques and procedures. They may lack a logical structure and would not lead to the production of valid results.</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61664574"/>
                  </a:ext>
                </a:extLst>
              </a:tr>
              <a:tr h="0">
                <a:tc>
                  <a:txBody>
                    <a:bodyPr/>
                    <a:lstStyle/>
                    <a:p>
                      <a:pPr>
                        <a:lnSpc>
                          <a:spcPct val="107000"/>
                        </a:lnSpc>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0 marks: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No relevant content.</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0791097"/>
                  </a:ext>
                </a:extLst>
              </a:tr>
            </a:tbl>
          </a:graphicData>
        </a:graphic>
      </p:graphicFrame>
      <p:pic>
        <p:nvPicPr>
          <p:cNvPr id="9" name="Picture 8">
            <a:extLst>
              <a:ext uri="{FF2B5EF4-FFF2-40B4-BE49-F238E27FC236}">
                <a16:creationId xmlns:a16="http://schemas.microsoft.com/office/drawing/2014/main" id="{B060D519-18A6-4C2B-B743-6AD9947D3110}"/>
              </a:ext>
            </a:extLst>
          </p:cNvPr>
          <p:cNvPicPr>
            <a:picLocks noChangeAspect="1"/>
          </p:cNvPicPr>
          <p:nvPr/>
        </p:nvPicPr>
        <p:blipFill rotWithShape="1">
          <a:blip r:embed="rId6"/>
          <a:srcRect l="22608" t="25109" r="21196" b="9197"/>
          <a:stretch/>
        </p:blipFill>
        <p:spPr>
          <a:xfrm>
            <a:off x="3792661" y="1258958"/>
            <a:ext cx="8028499" cy="5276838"/>
          </a:xfrm>
          <a:prstGeom prst="rect">
            <a:avLst/>
          </a:prstGeom>
          <a:ln w="76200">
            <a:solidFill>
              <a:srgbClr val="99EE32"/>
            </a:solidFill>
          </a:ln>
        </p:spPr>
      </p:pic>
    </p:spTree>
    <p:extLst>
      <p:ext uri="{BB962C8B-B14F-4D97-AF65-F5344CB8AC3E}">
        <p14:creationId xmlns:p14="http://schemas.microsoft.com/office/powerpoint/2010/main" val="64395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E6D61A6D-49C6-4631-B039-B3C6FF41595B}"/>
              </a:ext>
            </a:extLst>
          </p:cNvPr>
          <p:cNvSpPr txBox="1">
            <a:spLocks/>
          </p:cNvSpPr>
          <p:nvPr/>
        </p:nvSpPr>
        <p:spPr>
          <a:xfrm>
            <a:off x="3703" y="10053"/>
            <a:ext cx="12192000" cy="2432064"/>
          </a:xfrm>
          <a:prstGeom prst="rect">
            <a:avLst/>
          </a:prstGeom>
          <a:solidFill>
            <a:srgbClr val="99EE32"/>
          </a:solidFill>
          <a:effectLst>
            <a:softEdge rad="0"/>
          </a:effectLst>
          <a:scene3d>
            <a:camera prst="orthographicFront"/>
            <a:lightRig rig="flat" dir="t"/>
          </a:scene3d>
          <a:sp3d prstMaterial="powder"/>
        </p:spPr>
        <p:style>
          <a:lnRef idx="0">
            <a:scrgbClr r="0" g="0" b="0"/>
          </a:lnRef>
          <a:fillRef idx="1001">
            <a:schemeClr val="lt1"/>
          </a:fillRef>
          <a:effectRef idx="0">
            <a:scrgbClr r="0" g="0" b="0"/>
          </a:effectRef>
          <a:fontRef idx="major"/>
        </p:style>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Comic Sans MS" panose="030F0702030302020204" pitchFamily="66" charset="0"/>
              </a:rPr>
              <a:t>Field Investigations</a:t>
            </a:r>
          </a:p>
          <a:p>
            <a:pPr algn="ctr"/>
            <a:endParaRPr lang="en-GB" dirty="0">
              <a:latin typeface="Comic Sans MS" panose="030F0702030302020204" pitchFamily="66" charset="0"/>
            </a:endParaRPr>
          </a:p>
          <a:p>
            <a:pPr algn="ctr"/>
            <a:r>
              <a:rPr lang="en-GB" dirty="0">
                <a:latin typeface="Comic Sans MS" panose="030F0702030302020204" pitchFamily="66" charset="0"/>
                <a:hlinkClick r:id="rId2"/>
              </a:rPr>
              <a:t>Quadrats and Sampling</a:t>
            </a:r>
            <a:endParaRPr lang="en-GB" dirty="0">
              <a:latin typeface="Comic Sans MS" panose="030F0702030302020204" pitchFamily="66" charset="0"/>
            </a:endParaRPr>
          </a:p>
        </p:txBody>
      </p:sp>
      <p:pic>
        <p:nvPicPr>
          <p:cNvPr id="6" name="Picture 5" descr="Home">
            <a:hlinkClick r:id="" action="ppaction://hlinkshowjump?jump=firstslide"/>
            <a:extLst>
              <a:ext uri="{FF2B5EF4-FFF2-40B4-BE49-F238E27FC236}">
                <a16:creationId xmlns:a16="http://schemas.microsoft.com/office/drawing/2014/main" id="{A7DAA44A-8D0D-4770-A430-0CA275B2483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704" y="1"/>
            <a:ext cx="877588" cy="877588"/>
          </a:xfrm>
          <a:prstGeom prst="rect">
            <a:avLst/>
          </a:prstGeom>
          <a:solidFill>
            <a:srgbClr val="FFFF00"/>
          </a:solidFill>
        </p:spPr>
      </p:pic>
      <p:pic>
        <p:nvPicPr>
          <p:cNvPr id="8" name="Graphic 7" descr="Line Arrow: Rotate left">
            <a:hlinkClick r:id="" action="ppaction://noaction"/>
            <a:extLst>
              <a:ext uri="{FF2B5EF4-FFF2-40B4-BE49-F238E27FC236}">
                <a16:creationId xmlns:a16="http://schemas.microsoft.com/office/drawing/2014/main" id="{C73992AE-8991-432F-9CD9-2E4C8D982E12}"/>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7140" y="0"/>
            <a:ext cx="914400" cy="914400"/>
          </a:xfrm>
          <a:prstGeom prst="rect">
            <a:avLst/>
          </a:prstGeom>
        </p:spPr>
      </p:pic>
      <p:pic>
        <p:nvPicPr>
          <p:cNvPr id="9" name="Graphic 8" descr="Video camera">
            <a:hlinkClick r:id="rId6"/>
            <a:extLst>
              <a:ext uri="{FF2B5EF4-FFF2-40B4-BE49-F238E27FC236}">
                <a16:creationId xmlns:a16="http://schemas.microsoft.com/office/drawing/2014/main" id="{4C25B720-F382-4D8D-8C5C-A263D54B89FA}"/>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125199" y="-36812"/>
            <a:ext cx="914400" cy="914400"/>
          </a:xfrm>
          <a:prstGeom prst="rect">
            <a:avLst/>
          </a:prstGeom>
        </p:spPr>
      </p:pic>
      <p:pic>
        <p:nvPicPr>
          <p:cNvPr id="11" name="Picture 10">
            <a:extLst>
              <a:ext uri="{FF2B5EF4-FFF2-40B4-BE49-F238E27FC236}">
                <a16:creationId xmlns:a16="http://schemas.microsoft.com/office/drawing/2014/main" id="{19989364-CD0A-412E-8E12-2B63DDDA79FE}"/>
              </a:ext>
              <a:ext uri="{C183D7F6-B498-43B3-948B-1728B52AA6E4}">
                <adec:decorative xmlns:adec="http://schemas.microsoft.com/office/drawing/2017/decorative" val="1"/>
              </a:ext>
            </a:extLst>
          </p:cNvPr>
          <p:cNvPicPr>
            <a:picLocks noChangeAspect="1"/>
          </p:cNvPicPr>
          <p:nvPr/>
        </p:nvPicPr>
        <p:blipFill rotWithShape="1">
          <a:blip r:embed="rId9">
            <a:extLst>
              <a:ext uri="{28A0092B-C50C-407E-A947-70E740481C1C}">
                <a14:useLocalDpi xmlns:a14="http://schemas.microsoft.com/office/drawing/2010/main" val="0"/>
              </a:ext>
            </a:extLst>
          </a:blip>
          <a:srcRect l="4354" b="-2636"/>
          <a:stretch/>
        </p:blipFill>
        <p:spPr>
          <a:xfrm>
            <a:off x="3670815" y="2745004"/>
            <a:ext cx="4857775" cy="3919224"/>
          </a:xfrm>
          <a:prstGeom prst="rect">
            <a:avLst/>
          </a:prstGeom>
        </p:spPr>
      </p:pic>
    </p:spTree>
    <p:extLst>
      <p:ext uri="{BB962C8B-B14F-4D97-AF65-F5344CB8AC3E}">
        <p14:creationId xmlns:p14="http://schemas.microsoft.com/office/powerpoint/2010/main" val="433063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6486</TotalTime>
  <Words>1330</Words>
  <Application>Microsoft Office PowerPoint</Application>
  <PresentationFormat>Widescreen</PresentationFormat>
  <Paragraphs>268</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Comic Sans MS</vt:lpstr>
      <vt:lpstr>Roboto</vt:lpstr>
      <vt:lpstr>Symbol</vt:lpstr>
      <vt:lpstr>Times New Roman</vt:lpstr>
      <vt:lpstr>Office Theme</vt:lpstr>
      <vt:lpstr>Do Now Activity</vt:lpstr>
      <vt:lpstr>Learning Indicators: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Standard Deviation in Science</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 okuyemi</dc:creator>
  <cp:lastModifiedBy>Emma Edwards-Morgan</cp:lastModifiedBy>
  <cp:revision>127</cp:revision>
  <dcterms:created xsi:type="dcterms:W3CDTF">2019-04-07T07:56:31Z</dcterms:created>
  <dcterms:modified xsi:type="dcterms:W3CDTF">2021-04-21T07:06:50Z</dcterms:modified>
</cp:coreProperties>
</file>