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672" r:id="rId5"/>
    <p:sldId id="610" r:id="rId6"/>
    <p:sldId id="673" r:id="rId7"/>
    <p:sldId id="674" r:id="rId8"/>
    <p:sldId id="675" r:id="rId9"/>
    <p:sldId id="676" r:id="rId10"/>
    <p:sldId id="677" r:id="rId11"/>
    <p:sldId id="678" r:id="rId12"/>
    <p:sldId id="679" r:id="rId13"/>
    <p:sldId id="680" r:id="rId14"/>
    <p:sldId id="681" r:id="rId15"/>
    <p:sldId id="682" r:id="rId16"/>
    <p:sldId id="683" r:id="rId17"/>
    <p:sldId id="68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5" autoAdjust="0"/>
    <p:restoredTop sz="94660"/>
  </p:normalViewPr>
  <p:slideViewPr>
    <p:cSldViewPr snapToGrid="0">
      <p:cViewPr varScale="1">
        <p:scale>
          <a:sx n="85" d="100"/>
          <a:sy n="85" d="100"/>
        </p:scale>
        <p:origin x="9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6C565-D14F-41D3-B6F3-5DA93AA1777B}"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146683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6C565-D14F-41D3-B6F3-5DA93AA1777B}"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284445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6C565-D14F-41D3-B6F3-5DA93AA1777B}"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388296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6C565-D14F-41D3-B6F3-5DA93AA1777B}"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14164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46C565-D14F-41D3-B6F3-5DA93AA1777B}"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150687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6C565-D14F-41D3-B6F3-5DA93AA1777B}"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144137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6C565-D14F-41D3-B6F3-5DA93AA1777B}" type="datetimeFigureOut">
              <a:rPr lang="en-GB" smtClean="0"/>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24752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6C565-D14F-41D3-B6F3-5DA93AA1777B}" type="datetimeFigureOut">
              <a:rPr lang="en-GB" smtClean="0"/>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34482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6C565-D14F-41D3-B6F3-5DA93AA1777B}" type="datetimeFigureOut">
              <a:rPr lang="en-GB" smtClean="0"/>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139414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46C565-D14F-41D3-B6F3-5DA93AA1777B}"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424549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46C565-D14F-41D3-B6F3-5DA93AA1777B}"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8EA2AD-4792-4E80-A345-8F6596EE8C5C}" type="slidenum">
              <a:rPr lang="en-GB" smtClean="0"/>
              <a:t>‹#›</a:t>
            </a:fld>
            <a:endParaRPr lang="en-GB"/>
          </a:p>
        </p:txBody>
      </p:sp>
    </p:spTree>
    <p:extLst>
      <p:ext uri="{BB962C8B-B14F-4D97-AF65-F5344CB8AC3E}">
        <p14:creationId xmlns:p14="http://schemas.microsoft.com/office/powerpoint/2010/main" val="4134348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6C565-D14F-41D3-B6F3-5DA93AA1777B}" type="datetimeFigureOut">
              <a:rPr lang="en-GB" smtClean="0"/>
              <a:t>09/11/2020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EA2AD-4792-4E80-A345-8F6596EE8C5C}" type="slidenum">
              <a:rPr lang="en-GB" smtClean="0"/>
              <a:t>‹#›</a:t>
            </a:fld>
            <a:endParaRPr lang="en-GB"/>
          </a:p>
        </p:txBody>
      </p:sp>
    </p:spTree>
    <p:extLst>
      <p:ext uri="{BB962C8B-B14F-4D97-AF65-F5344CB8AC3E}">
        <p14:creationId xmlns:p14="http://schemas.microsoft.com/office/powerpoint/2010/main" val="2953172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094FAE-2D5B-442E-9E50-F878C3F8BFA8}"/>
              </a:ext>
            </a:extLst>
          </p:cNvPr>
          <p:cNvSpPr/>
          <p:nvPr/>
        </p:nvSpPr>
        <p:spPr>
          <a:xfrm>
            <a:off x="240732" y="201930"/>
            <a:ext cx="8701238" cy="1174282"/>
          </a:xfrm>
          <a:prstGeom prst="roundRect">
            <a:avLst/>
          </a:prstGeom>
          <a:solidFill>
            <a:srgbClr val="D6FA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9AAFC36-9D77-409B-9A03-045CC12CFB1A}"/>
              </a:ext>
            </a:extLst>
          </p:cNvPr>
          <p:cNvSpPr>
            <a:spLocks noGrp="1"/>
          </p:cNvSpPr>
          <p:nvPr>
            <p:ph type="ctrTitle"/>
          </p:nvPr>
        </p:nvSpPr>
        <p:spPr>
          <a:xfrm>
            <a:off x="281539" y="236839"/>
            <a:ext cx="8631454" cy="1129948"/>
          </a:xfrm>
        </p:spPr>
        <p:txBody>
          <a:bodyPr anchor="ctr">
            <a:normAutofit/>
          </a:bodyPr>
          <a:lstStyle/>
          <a:p>
            <a:r>
              <a:rPr lang="en-GB" sz="5200" dirty="0">
                <a:latin typeface="Comic Sans MS" panose="030F0702030302020204" pitchFamily="66" charset="0"/>
              </a:rPr>
              <a:t>Energy Transfer: Particles</a:t>
            </a:r>
          </a:p>
        </p:txBody>
      </p:sp>
      <p:sp>
        <p:nvSpPr>
          <p:cNvPr id="6" name="TextBox 5">
            <a:extLst>
              <a:ext uri="{FF2B5EF4-FFF2-40B4-BE49-F238E27FC236}">
                <a16:creationId xmlns:a16="http://schemas.microsoft.com/office/drawing/2014/main" id="{98D0DE4B-358D-4137-B98A-12B26A92DA2F}"/>
              </a:ext>
            </a:extLst>
          </p:cNvPr>
          <p:cNvSpPr txBox="1"/>
          <p:nvPr/>
        </p:nvSpPr>
        <p:spPr>
          <a:xfrm>
            <a:off x="86728" y="1575986"/>
            <a:ext cx="8855242" cy="1938992"/>
          </a:xfrm>
          <a:prstGeom prst="rect">
            <a:avLst/>
          </a:prstGeom>
          <a:noFill/>
        </p:spPr>
        <p:txBody>
          <a:bodyPr wrap="square" rtlCol="0">
            <a:spAutoFit/>
          </a:bodyPr>
          <a:lstStyle/>
          <a:p>
            <a:pPr algn="ctr"/>
            <a:r>
              <a:rPr lang="en-GB" sz="4000" dirty="0">
                <a:solidFill>
                  <a:srgbClr val="0070C0"/>
                </a:solidFill>
                <a:latin typeface="Comic Sans MS" panose="030F0702030302020204" pitchFamily="66" charset="0"/>
              </a:rPr>
              <a:t>Do now activity: </a:t>
            </a:r>
            <a:r>
              <a:rPr lang="en-GB" sz="4000" dirty="0">
                <a:latin typeface="Comic Sans MS" panose="030F0702030302020204" pitchFamily="66" charset="0"/>
              </a:rPr>
              <a:t>Describe the difference between ‘temperature’ and ‘energy’</a:t>
            </a:r>
          </a:p>
        </p:txBody>
      </p:sp>
      <p:pic>
        <p:nvPicPr>
          <p:cNvPr id="3" name="Picture 2" descr="Cooking Pot, Sauce Pan, Pot, Cooking">
            <a:extLst>
              <a:ext uri="{FF2B5EF4-FFF2-40B4-BE49-F238E27FC236}">
                <a16:creationId xmlns:a16="http://schemas.microsoft.com/office/drawing/2014/main" id="{E17B8DB9-D1FD-4738-9458-832667F0A8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226"/>
          <a:stretch/>
        </p:blipFill>
        <p:spPr bwMode="auto">
          <a:xfrm>
            <a:off x="6105526" y="3602737"/>
            <a:ext cx="2997522" cy="29611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Graphic, Bubblewrap, Bubble Wrap">
            <a:extLst>
              <a:ext uri="{FF2B5EF4-FFF2-40B4-BE49-F238E27FC236}">
                <a16:creationId xmlns:a16="http://schemas.microsoft.com/office/drawing/2014/main" id="{FCC5C2DF-9248-49D6-86EE-1E8CEBD7F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4" y="3602737"/>
            <a:ext cx="2295525" cy="3093338"/>
          </a:xfrm>
          <a:prstGeom prst="rect">
            <a:avLst/>
          </a:prstGeom>
          <a:noFill/>
          <a:extLst>
            <a:ext uri="{909E8E84-426E-40DD-AFC4-6F175D3DCCD1}">
              <a14:hiddenFill xmlns:a14="http://schemas.microsoft.com/office/drawing/2010/main">
                <a:solidFill>
                  <a:srgbClr val="FFFFFF"/>
                </a:solidFill>
              </a14:hiddenFill>
            </a:ext>
          </a:extLst>
        </p:spPr>
      </p:pic>
      <p:sp>
        <p:nvSpPr>
          <p:cNvPr id="8" name="Arrow: Circular 7">
            <a:extLst>
              <a:ext uri="{FF2B5EF4-FFF2-40B4-BE49-F238E27FC236}">
                <a16:creationId xmlns:a16="http://schemas.microsoft.com/office/drawing/2014/main" id="{6AD61A09-6940-4BB1-9BB1-8168DA44DB96}"/>
              </a:ext>
            </a:extLst>
          </p:cNvPr>
          <p:cNvSpPr/>
          <p:nvPr/>
        </p:nvSpPr>
        <p:spPr>
          <a:xfrm>
            <a:off x="2695575" y="3514978"/>
            <a:ext cx="3286125" cy="3247772"/>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Arrow: Circular 11">
            <a:extLst>
              <a:ext uri="{FF2B5EF4-FFF2-40B4-BE49-F238E27FC236}">
                <a16:creationId xmlns:a16="http://schemas.microsoft.com/office/drawing/2014/main" id="{7DDAD8F1-8536-48FF-8154-EC67902AA7FD}"/>
              </a:ext>
            </a:extLst>
          </p:cNvPr>
          <p:cNvSpPr/>
          <p:nvPr/>
        </p:nvSpPr>
        <p:spPr>
          <a:xfrm rot="10800000">
            <a:off x="2736527" y="3804285"/>
            <a:ext cx="3286125" cy="2961132"/>
          </a:xfrm>
          <a:prstGeom prst="circular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649873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A6AA8A-5BCB-4F51-8F1F-809D2572CFF9}"/>
              </a:ext>
            </a:extLst>
          </p:cNvPr>
          <p:cNvSpPr/>
          <p:nvPr/>
        </p:nvSpPr>
        <p:spPr>
          <a:xfrm>
            <a:off x="247650" y="965538"/>
            <a:ext cx="8686800" cy="4093428"/>
          </a:xfrm>
          <a:prstGeom prst="rect">
            <a:avLst/>
          </a:prstGeom>
        </p:spPr>
        <p:txBody>
          <a:bodyPr wrap="square">
            <a:spAutoFit/>
          </a:bodyPr>
          <a:lstStyle/>
          <a:p>
            <a:pPr marL="342900" indent="-342900">
              <a:buAutoNum type="arabicPeriod"/>
            </a:pPr>
            <a:r>
              <a:rPr lang="en-GB" sz="2600" dirty="0">
                <a:latin typeface="Comic Sans MS" panose="030F0702030302020204" pitchFamily="66" charset="0"/>
              </a:rPr>
              <a:t>Convection is how heat energy travels in moving currents.</a:t>
            </a:r>
          </a:p>
          <a:p>
            <a:pPr marL="342900" indent="-342900">
              <a:buAutoNum type="arabicPeriod"/>
            </a:pPr>
            <a:r>
              <a:rPr lang="en-GB" sz="2600" dirty="0">
                <a:latin typeface="Comic Sans MS" panose="030F0702030302020204" pitchFamily="66" charset="0"/>
              </a:rPr>
              <a:t>Convection takes place in liquids and in gases.</a:t>
            </a:r>
          </a:p>
          <a:p>
            <a:pPr marL="342900" indent="-342900">
              <a:buAutoNum type="arabicPeriod"/>
            </a:pPr>
            <a:r>
              <a:rPr lang="en-GB" sz="2600" dirty="0">
                <a:latin typeface="Comic Sans MS" panose="030F0702030302020204" pitchFamily="66" charset="0"/>
              </a:rPr>
              <a:t>When particles become hot, they gain heat energy and start to vibrate more. This means they spread out and become less densely packed together.  The hotter particles rise up through denser and cooler water particles, the cooler water particles then sink to the bottom where they then get heated up.</a:t>
            </a:r>
          </a:p>
          <a:p>
            <a:pPr marL="342900" indent="-342900">
              <a:buAutoNum type="arabicPeriod"/>
            </a:pPr>
            <a:r>
              <a:rPr lang="en-GB" sz="2600" dirty="0">
                <a:latin typeface="Comic Sans MS" panose="030F0702030302020204" pitchFamily="66" charset="0"/>
              </a:rPr>
              <a:t>An example:</a:t>
            </a:r>
          </a:p>
        </p:txBody>
      </p:sp>
      <p:pic>
        <p:nvPicPr>
          <p:cNvPr id="8194" name="Picture 2" descr="Mark, Check, Tick, Red, Correct, Symbol">
            <a:extLst>
              <a:ext uri="{FF2B5EF4-FFF2-40B4-BE49-F238E27FC236}">
                <a16:creationId xmlns:a16="http://schemas.microsoft.com/office/drawing/2014/main" id="{16E52C1A-E077-4DEC-A501-A6BF5A86D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0360" y="5286375"/>
            <a:ext cx="1305990" cy="1362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A49F180-8AFD-4FA7-A98D-AB7B6B9F19B4}"/>
              </a:ext>
            </a:extLst>
          </p:cNvPr>
          <p:cNvSpPr txBox="1"/>
          <p:nvPr/>
        </p:nvSpPr>
        <p:spPr>
          <a:xfrm>
            <a:off x="161925" y="161925"/>
            <a:ext cx="4219575" cy="646331"/>
          </a:xfrm>
          <a:prstGeom prst="rect">
            <a:avLst/>
          </a:prstGeom>
          <a:noFill/>
        </p:spPr>
        <p:txBody>
          <a:bodyPr wrap="square" rtlCol="0">
            <a:spAutoFit/>
          </a:bodyPr>
          <a:lstStyle/>
          <a:p>
            <a:r>
              <a:rPr lang="en-GB" sz="3600" dirty="0">
                <a:solidFill>
                  <a:srgbClr val="FF0000"/>
                </a:solidFill>
                <a:latin typeface="Comic Sans MS" panose="030F0702030302020204" pitchFamily="66" charset="0"/>
              </a:rPr>
              <a:t>Self-assessment:</a:t>
            </a:r>
          </a:p>
        </p:txBody>
      </p:sp>
      <p:pic>
        <p:nvPicPr>
          <p:cNvPr id="7" name="Picture 2" descr="Glass, Water, Cup, Empty, Drink">
            <a:extLst>
              <a:ext uri="{FF2B5EF4-FFF2-40B4-BE49-F238E27FC236}">
                <a16:creationId xmlns:a16="http://schemas.microsoft.com/office/drawing/2014/main" id="{8F489AFA-F0E5-459F-BE85-432363DB13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7208" y="4619625"/>
            <a:ext cx="1069041" cy="20193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B897BBC-1853-4270-B264-548591DFAE3D}"/>
              </a:ext>
            </a:extLst>
          </p:cNvPr>
          <p:cNvPicPr>
            <a:picLocks noChangeAspect="1"/>
          </p:cNvPicPr>
          <p:nvPr/>
        </p:nvPicPr>
        <p:blipFill>
          <a:blip r:embed="rId4"/>
          <a:stretch>
            <a:fillRect/>
          </a:stretch>
        </p:blipFill>
        <p:spPr>
          <a:xfrm>
            <a:off x="3381375" y="5467350"/>
            <a:ext cx="728325" cy="790575"/>
          </a:xfrm>
          <a:prstGeom prst="rect">
            <a:avLst/>
          </a:prstGeom>
        </p:spPr>
      </p:pic>
      <p:sp>
        <p:nvSpPr>
          <p:cNvPr id="6" name="Oval 5">
            <a:extLst>
              <a:ext uri="{FF2B5EF4-FFF2-40B4-BE49-F238E27FC236}">
                <a16:creationId xmlns:a16="http://schemas.microsoft.com/office/drawing/2014/main" id="{C5BD3222-883A-4374-B761-52357224FD03}"/>
              </a:ext>
            </a:extLst>
          </p:cNvPr>
          <p:cNvSpPr/>
          <p:nvPr/>
        </p:nvSpPr>
        <p:spPr>
          <a:xfrm>
            <a:off x="4048125" y="6048375"/>
            <a:ext cx="161925" cy="17145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C3D23A6-7BAF-4F35-B12A-2CDF0EEAF4B3}"/>
              </a:ext>
            </a:extLst>
          </p:cNvPr>
          <p:cNvSpPr/>
          <p:nvPr/>
        </p:nvSpPr>
        <p:spPr>
          <a:xfrm>
            <a:off x="3886200" y="6210300"/>
            <a:ext cx="161925" cy="17145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98EFCBC1-F855-4A76-8DAF-197E3FA3A0B2}"/>
              </a:ext>
            </a:extLst>
          </p:cNvPr>
          <p:cNvSpPr/>
          <p:nvPr/>
        </p:nvSpPr>
        <p:spPr>
          <a:xfrm>
            <a:off x="3476625" y="6248400"/>
            <a:ext cx="161925" cy="17145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00399D5-2457-4EB0-AF7E-5226D70EA679}"/>
              </a:ext>
            </a:extLst>
          </p:cNvPr>
          <p:cNvSpPr/>
          <p:nvPr/>
        </p:nvSpPr>
        <p:spPr>
          <a:xfrm>
            <a:off x="3286125" y="6172200"/>
            <a:ext cx="161925" cy="17145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129453F9-6F2C-464D-A506-A7D8BA69115E}"/>
              </a:ext>
            </a:extLst>
          </p:cNvPr>
          <p:cNvPicPr>
            <a:picLocks noChangeAspect="1"/>
          </p:cNvPicPr>
          <p:nvPr/>
        </p:nvPicPr>
        <p:blipFill>
          <a:blip r:embed="rId5"/>
          <a:stretch>
            <a:fillRect/>
          </a:stretch>
        </p:blipFill>
        <p:spPr>
          <a:xfrm rot="11237765">
            <a:off x="3270844" y="5310362"/>
            <a:ext cx="944962" cy="390178"/>
          </a:xfrm>
          <a:prstGeom prst="rect">
            <a:avLst/>
          </a:prstGeom>
        </p:spPr>
      </p:pic>
      <p:sp>
        <p:nvSpPr>
          <p:cNvPr id="17" name="Oval 16">
            <a:extLst>
              <a:ext uri="{FF2B5EF4-FFF2-40B4-BE49-F238E27FC236}">
                <a16:creationId xmlns:a16="http://schemas.microsoft.com/office/drawing/2014/main" id="{317CDB69-754B-4A29-BF11-C77B72AEDC6B}"/>
              </a:ext>
            </a:extLst>
          </p:cNvPr>
          <p:cNvSpPr/>
          <p:nvPr/>
        </p:nvSpPr>
        <p:spPr>
          <a:xfrm>
            <a:off x="3562350" y="5876925"/>
            <a:ext cx="171450" cy="1619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A711809C-CE4A-406D-8ABE-9C1F345349C5}"/>
              </a:ext>
            </a:extLst>
          </p:cNvPr>
          <p:cNvSpPr/>
          <p:nvPr/>
        </p:nvSpPr>
        <p:spPr>
          <a:xfrm>
            <a:off x="3762375" y="5886450"/>
            <a:ext cx="171450" cy="1619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B1BAA284-A7B8-4317-AB29-87F7C10CB7DC}"/>
              </a:ext>
            </a:extLst>
          </p:cNvPr>
          <p:cNvSpPr/>
          <p:nvPr/>
        </p:nvSpPr>
        <p:spPr>
          <a:xfrm>
            <a:off x="3524250" y="5686425"/>
            <a:ext cx="171450" cy="1619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4E362AB2-2B1F-4EED-B73C-7B4C84B711A6}"/>
              </a:ext>
            </a:extLst>
          </p:cNvPr>
          <p:cNvSpPr/>
          <p:nvPr/>
        </p:nvSpPr>
        <p:spPr>
          <a:xfrm>
            <a:off x="3724275" y="5648325"/>
            <a:ext cx="171450" cy="1619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9202717B-AC02-4001-9B82-E4BDBD2230BF}"/>
              </a:ext>
            </a:extLst>
          </p:cNvPr>
          <p:cNvSpPr/>
          <p:nvPr/>
        </p:nvSpPr>
        <p:spPr>
          <a:xfrm>
            <a:off x="4086225" y="5810250"/>
            <a:ext cx="171450" cy="1619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16F9D08-A27F-40E3-8F07-473BE54129AB}"/>
              </a:ext>
            </a:extLst>
          </p:cNvPr>
          <p:cNvSpPr/>
          <p:nvPr/>
        </p:nvSpPr>
        <p:spPr>
          <a:xfrm>
            <a:off x="3228975" y="5734050"/>
            <a:ext cx="171450" cy="1619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9249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1CFACFF-C9EE-4C28-AFD1-DB49E470EE5D}"/>
              </a:ext>
            </a:extLst>
          </p:cNvPr>
          <p:cNvSpPr/>
          <p:nvPr/>
        </p:nvSpPr>
        <p:spPr>
          <a:xfrm>
            <a:off x="190500" y="209550"/>
            <a:ext cx="8763000" cy="2781301"/>
          </a:xfrm>
          <a:prstGeom prst="roundRect">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2B08CB3-1B6C-419A-BA16-204F9F4C5DC6}"/>
              </a:ext>
            </a:extLst>
          </p:cNvPr>
          <p:cNvSpPr/>
          <p:nvPr/>
        </p:nvSpPr>
        <p:spPr>
          <a:xfrm>
            <a:off x="438150" y="404336"/>
            <a:ext cx="8220075" cy="2308324"/>
          </a:xfrm>
          <a:prstGeom prst="rect">
            <a:avLst/>
          </a:prstGeom>
        </p:spPr>
        <p:txBody>
          <a:bodyPr wrap="square">
            <a:spAutoFit/>
          </a:bodyPr>
          <a:lstStyle/>
          <a:p>
            <a:pPr algn="ctr"/>
            <a:r>
              <a:rPr lang="en-GB" sz="3200" dirty="0">
                <a:solidFill>
                  <a:srgbClr val="0070C0"/>
                </a:solidFill>
                <a:latin typeface="Comic Sans MS" panose="030F0702030302020204" pitchFamily="66" charset="0"/>
              </a:rPr>
              <a:t>Task: </a:t>
            </a:r>
            <a:r>
              <a:rPr lang="en-GB" sz="3200" dirty="0">
                <a:latin typeface="Comic Sans MS" panose="030F0702030302020204" pitchFamily="66" charset="0"/>
              </a:rPr>
              <a:t>Draw a cross-section of a room in a house with a radiator on.  </a:t>
            </a:r>
          </a:p>
          <a:p>
            <a:pPr algn="ctr"/>
            <a:endParaRPr lang="en-GB" sz="1600" dirty="0">
              <a:latin typeface="Comic Sans MS" panose="030F0702030302020204" pitchFamily="66" charset="0"/>
            </a:endParaRPr>
          </a:p>
          <a:p>
            <a:pPr algn="ctr"/>
            <a:r>
              <a:rPr lang="en-GB" sz="3200" dirty="0">
                <a:latin typeface="Comic Sans MS" panose="030F0702030302020204" pitchFamily="66" charset="0"/>
              </a:rPr>
              <a:t>Show how a convection current might occur with the air particles in this room</a:t>
            </a:r>
          </a:p>
        </p:txBody>
      </p:sp>
      <p:sp>
        <p:nvSpPr>
          <p:cNvPr id="6" name="TextBox 5">
            <a:extLst>
              <a:ext uri="{FF2B5EF4-FFF2-40B4-BE49-F238E27FC236}">
                <a16:creationId xmlns:a16="http://schemas.microsoft.com/office/drawing/2014/main" id="{444B55AC-0C2C-4968-B784-23EEFFDBB8CB}"/>
              </a:ext>
            </a:extLst>
          </p:cNvPr>
          <p:cNvSpPr txBox="1"/>
          <p:nvPr/>
        </p:nvSpPr>
        <p:spPr>
          <a:xfrm>
            <a:off x="300286" y="3170287"/>
            <a:ext cx="8640960" cy="2000548"/>
          </a:xfrm>
          <a:prstGeom prst="rect">
            <a:avLst/>
          </a:prstGeom>
          <a:noFill/>
        </p:spPr>
        <p:txBody>
          <a:bodyPr wrap="square" rtlCol="0">
            <a:spAutoFit/>
          </a:bodyPr>
          <a:lstStyle/>
          <a:p>
            <a:r>
              <a:rPr lang="en-GB" sz="3200" dirty="0">
                <a:solidFill>
                  <a:srgbClr val="0070C0"/>
                </a:solidFill>
                <a:latin typeface="Comic Sans MS" panose="030F0702030302020204" pitchFamily="66" charset="0"/>
              </a:rPr>
              <a:t>Include: </a:t>
            </a:r>
          </a:p>
          <a:p>
            <a:endParaRPr lang="en-GB" sz="1400" dirty="0">
              <a:latin typeface="Comic Sans MS" panose="030F0702030302020204" pitchFamily="66" charset="0"/>
            </a:endParaRPr>
          </a:p>
          <a:p>
            <a:pPr marL="457200" indent="-457200">
              <a:buFont typeface="Arial" panose="020B0604020202020204" pitchFamily="34" charset="0"/>
              <a:buChar char="•"/>
            </a:pPr>
            <a:r>
              <a:rPr lang="en-GB" sz="2600" dirty="0">
                <a:latin typeface="Comic Sans MS" panose="030F0702030302020204" pitchFamily="66" charset="0"/>
              </a:rPr>
              <a:t>Arrows to show the direction in which heat energy is being transferred  </a:t>
            </a:r>
          </a:p>
          <a:p>
            <a:pPr marL="457200" indent="-457200">
              <a:buFont typeface="Arial" panose="020B0604020202020204" pitchFamily="34" charset="0"/>
              <a:buChar char="•"/>
            </a:pPr>
            <a:r>
              <a:rPr lang="en-GB" sz="2600" dirty="0">
                <a:latin typeface="Comic Sans MS" panose="030F0702030302020204" pitchFamily="66" charset="0"/>
              </a:rPr>
              <a:t>Labels to show cold air &amp; hot air</a:t>
            </a:r>
          </a:p>
        </p:txBody>
      </p:sp>
      <p:sp>
        <p:nvSpPr>
          <p:cNvPr id="7" name="TextBox 6">
            <a:extLst>
              <a:ext uri="{FF2B5EF4-FFF2-40B4-BE49-F238E27FC236}">
                <a16:creationId xmlns:a16="http://schemas.microsoft.com/office/drawing/2014/main" id="{0042BD70-BE06-4C6F-91AD-D5A230A8F8BA}"/>
              </a:ext>
            </a:extLst>
          </p:cNvPr>
          <p:cNvSpPr txBox="1"/>
          <p:nvPr/>
        </p:nvSpPr>
        <p:spPr>
          <a:xfrm>
            <a:off x="0" y="5421690"/>
            <a:ext cx="9144000" cy="1015663"/>
          </a:xfrm>
          <a:prstGeom prst="rect">
            <a:avLst/>
          </a:prstGeom>
          <a:solidFill>
            <a:srgbClr val="D5FFFF"/>
          </a:solidFill>
        </p:spPr>
        <p:txBody>
          <a:bodyPr wrap="square" rtlCol="0">
            <a:spAutoFit/>
          </a:bodyPr>
          <a:lstStyle/>
          <a:p>
            <a:pPr algn="ctr"/>
            <a:r>
              <a:rPr lang="en-GB" sz="3000" dirty="0">
                <a:solidFill>
                  <a:srgbClr val="0070C0"/>
                </a:solidFill>
                <a:latin typeface="Comic Sans MS" panose="030F0702030302020204" pitchFamily="66" charset="0"/>
              </a:rPr>
              <a:t>Extra Challenge: </a:t>
            </a:r>
            <a:r>
              <a:rPr lang="en-GB" sz="3000" dirty="0">
                <a:latin typeface="Comic Sans MS" panose="030F0702030302020204" pitchFamily="66" charset="0"/>
              </a:rPr>
              <a:t>Include extra additional labels to explain what is happening at each stage.</a:t>
            </a: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631444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B511B66-FF61-436D-872F-3021AA2A79C3}"/>
              </a:ext>
            </a:extLst>
          </p:cNvPr>
          <p:cNvSpPr/>
          <p:nvPr/>
        </p:nvSpPr>
        <p:spPr>
          <a:xfrm>
            <a:off x="809625" y="952500"/>
            <a:ext cx="7458075" cy="4505325"/>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1D28CF7-7D90-4F52-9B52-7D5262704D29}"/>
              </a:ext>
            </a:extLst>
          </p:cNvPr>
          <p:cNvSpPr/>
          <p:nvPr/>
        </p:nvSpPr>
        <p:spPr>
          <a:xfrm>
            <a:off x="800099" y="5038725"/>
            <a:ext cx="7458075" cy="466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Mark, Check, Tick, Red, Correct, Symbol">
            <a:extLst>
              <a:ext uri="{FF2B5EF4-FFF2-40B4-BE49-F238E27FC236}">
                <a16:creationId xmlns:a16="http://schemas.microsoft.com/office/drawing/2014/main" id="{8AC28101-9588-4B39-80D7-1D8916B78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560" y="5324475"/>
            <a:ext cx="1305990" cy="1362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B774578-248E-4A32-9DE2-2ABEBEE53419}"/>
              </a:ext>
            </a:extLst>
          </p:cNvPr>
          <p:cNvSpPr txBox="1"/>
          <p:nvPr/>
        </p:nvSpPr>
        <p:spPr>
          <a:xfrm>
            <a:off x="161925" y="161925"/>
            <a:ext cx="4219575" cy="646331"/>
          </a:xfrm>
          <a:prstGeom prst="rect">
            <a:avLst/>
          </a:prstGeom>
          <a:noFill/>
        </p:spPr>
        <p:txBody>
          <a:bodyPr wrap="square" rtlCol="0">
            <a:spAutoFit/>
          </a:bodyPr>
          <a:lstStyle/>
          <a:p>
            <a:r>
              <a:rPr lang="en-GB" sz="3600" dirty="0">
                <a:solidFill>
                  <a:srgbClr val="FF0000"/>
                </a:solidFill>
                <a:latin typeface="Comic Sans MS" panose="030F0702030302020204" pitchFamily="66" charset="0"/>
              </a:rPr>
              <a:t>Self-assessment:</a:t>
            </a:r>
          </a:p>
        </p:txBody>
      </p:sp>
      <p:cxnSp>
        <p:nvCxnSpPr>
          <p:cNvPr id="9" name="Straight Connector 8">
            <a:extLst>
              <a:ext uri="{FF2B5EF4-FFF2-40B4-BE49-F238E27FC236}">
                <a16:creationId xmlns:a16="http://schemas.microsoft.com/office/drawing/2014/main" id="{CEC91B36-89EB-4DE7-BCE7-CAE70BE6257F}"/>
              </a:ext>
            </a:extLst>
          </p:cNvPr>
          <p:cNvCxnSpPr>
            <a:cxnSpLocks/>
          </p:cNvCxnSpPr>
          <p:nvPr/>
        </p:nvCxnSpPr>
        <p:spPr>
          <a:xfrm>
            <a:off x="800099" y="5138738"/>
            <a:ext cx="74580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218" name="Picture 2" descr="Radiator, 2D, Home, Energy, Heating">
            <a:extLst>
              <a:ext uri="{FF2B5EF4-FFF2-40B4-BE49-F238E27FC236}">
                <a16:creationId xmlns:a16="http://schemas.microsoft.com/office/drawing/2014/main" id="{AB9F93B3-84A4-49CC-8F7A-23AC486F1E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9" y="3339000"/>
            <a:ext cx="1419225" cy="189975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Window, Window To The World, Pane, View">
            <a:extLst>
              <a:ext uri="{FF2B5EF4-FFF2-40B4-BE49-F238E27FC236}">
                <a16:creationId xmlns:a16="http://schemas.microsoft.com/office/drawing/2014/main" id="{6F9FFB3A-0E6D-4804-AA7A-2D42216CA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1285875"/>
            <a:ext cx="1395020" cy="200977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Paintings, Canvas, Frames, Prints">
            <a:extLst>
              <a:ext uri="{FF2B5EF4-FFF2-40B4-BE49-F238E27FC236}">
                <a16:creationId xmlns:a16="http://schemas.microsoft.com/office/drawing/2014/main" id="{0E9F581A-BC0E-44B2-8277-9A1AF8D192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2775" y="1585042"/>
            <a:ext cx="928688" cy="860365"/>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a:extLst>
              <a:ext uri="{FF2B5EF4-FFF2-40B4-BE49-F238E27FC236}">
                <a16:creationId xmlns:a16="http://schemas.microsoft.com/office/drawing/2014/main" id="{9E79DFE7-F30F-47CD-8C8C-3AA12AD25BA7}"/>
              </a:ext>
            </a:extLst>
          </p:cNvPr>
          <p:cNvSpPr/>
          <p:nvPr/>
        </p:nvSpPr>
        <p:spPr>
          <a:xfrm>
            <a:off x="4048125" y="324802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286FE97D-5812-4D58-A4A4-74C2D0477AE9}"/>
              </a:ext>
            </a:extLst>
          </p:cNvPr>
          <p:cNvSpPr/>
          <p:nvPr/>
        </p:nvSpPr>
        <p:spPr>
          <a:xfrm>
            <a:off x="6524625" y="467677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AE2F242-E2F8-498F-8A2D-CA9C4BE04624}"/>
              </a:ext>
            </a:extLst>
          </p:cNvPr>
          <p:cNvSpPr/>
          <p:nvPr/>
        </p:nvSpPr>
        <p:spPr>
          <a:xfrm>
            <a:off x="5762625" y="418147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003721A5-DFEA-4DF4-A997-FE78B5016078}"/>
              </a:ext>
            </a:extLst>
          </p:cNvPr>
          <p:cNvSpPr/>
          <p:nvPr/>
        </p:nvSpPr>
        <p:spPr>
          <a:xfrm>
            <a:off x="5972175" y="463867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3179675D-F443-4EDB-A58B-7AF4BCA15A26}"/>
              </a:ext>
            </a:extLst>
          </p:cNvPr>
          <p:cNvSpPr/>
          <p:nvPr/>
        </p:nvSpPr>
        <p:spPr>
          <a:xfrm>
            <a:off x="6353175" y="429577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6DA78886-23BD-4D47-B766-8DD5F984C028}"/>
              </a:ext>
            </a:extLst>
          </p:cNvPr>
          <p:cNvSpPr/>
          <p:nvPr/>
        </p:nvSpPr>
        <p:spPr>
          <a:xfrm>
            <a:off x="5172075" y="4267200"/>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C521EDEA-C204-4D43-AD25-F99081381FED}"/>
              </a:ext>
            </a:extLst>
          </p:cNvPr>
          <p:cNvSpPr/>
          <p:nvPr/>
        </p:nvSpPr>
        <p:spPr>
          <a:xfrm>
            <a:off x="5381625" y="4591050"/>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0ADE6356-0402-4DAB-B548-C3AB78526F53}"/>
              </a:ext>
            </a:extLst>
          </p:cNvPr>
          <p:cNvSpPr/>
          <p:nvPr/>
        </p:nvSpPr>
        <p:spPr>
          <a:xfrm>
            <a:off x="4486275" y="3924300"/>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ABCD8F85-0CAA-40F0-8A26-C1BFE5258602}"/>
              </a:ext>
            </a:extLst>
          </p:cNvPr>
          <p:cNvSpPr/>
          <p:nvPr/>
        </p:nvSpPr>
        <p:spPr>
          <a:xfrm>
            <a:off x="4724400" y="4362450"/>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303C97B4-07A3-433C-89BC-A5444885BA9A}"/>
              </a:ext>
            </a:extLst>
          </p:cNvPr>
          <p:cNvSpPr/>
          <p:nvPr/>
        </p:nvSpPr>
        <p:spPr>
          <a:xfrm>
            <a:off x="4095750" y="366712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EBBA1672-0749-42F2-949D-C4985B0A0184}"/>
              </a:ext>
            </a:extLst>
          </p:cNvPr>
          <p:cNvSpPr/>
          <p:nvPr/>
        </p:nvSpPr>
        <p:spPr>
          <a:xfrm>
            <a:off x="3790950" y="3562350"/>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8DEAEB33-8CF1-45A8-942F-779C4767DAD0}"/>
              </a:ext>
            </a:extLst>
          </p:cNvPr>
          <p:cNvPicPr>
            <a:picLocks noChangeAspect="1"/>
          </p:cNvPicPr>
          <p:nvPr/>
        </p:nvPicPr>
        <p:blipFill>
          <a:blip r:embed="rId6"/>
          <a:stretch>
            <a:fillRect/>
          </a:stretch>
        </p:blipFill>
        <p:spPr>
          <a:xfrm>
            <a:off x="5601834" y="4125072"/>
            <a:ext cx="207282" cy="341406"/>
          </a:xfrm>
          <a:prstGeom prst="rect">
            <a:avLst/>
          </a:prstGeom>
        </p:spPr>
      </p:pic>
      <p:pic>
        <p:nvPicPr>
          <p:cNvPr id="27" name="Picture 26">
            <a:extLst>
              <a:ext uri="{FF2B5EF4-FFF2-40B4-BE49-F238E27FC236}">
                <a16:creationId xmlns:a16="http://schemas.microsoft.com/office/drawing/2014/main" id="{D528417B-889A-4F96-8A14-CC9FF4963F76}"/>
              </a:ext>
            </a:extLst>
          </p:cNvPr>
          <p:cNvPicPr>
            <a:picLocks noChangeAspect="1"/>
          </p:cNvPicPr>
          <p:nvPr/>
        </p:nvPicPr>
        <p:blipFill>
          <a:blip r:embed="rId6"/>
          <a:stretch>
            <a:fillRect/>
          </a:stretch>
        </p:blipFill>
        <p:spPr>
          <a:xfrm rot="10083349">
            <a:off x="5992359" y="4134598"/>
            <a:ext cx="207282" cy="341406"/>
          </a:xfrm>
          <a:prstGeom prst="rect">
            <a:avLst/>
          </a:prstGeom>
        </p:spPr>
      </p:pic>
      <p:pic>
        <p:nvPicPr>
          <p:cNvPr id="28" name="Picture 27">
            <a:extLst>
              <a:ext uri="{FF2B5EF4-FFF2-40B4-BE49-F238E27FC236}">
                <a16:creationId xmlns:a16="http://schemas.microsoft.com/office/drawing/2014/main" id="{213D7E28-9842-49E5-905E-19636FD663E5}"/>
              </a:ext>
            </a:extLst>
          </p:cNvPr>
          <p:cNvPicPr>
            <a:picLocks noChangeAspect="1"/>
          </p:cNvPicPr>
          <p:nvPr/>
        </p:nvPicPr>
        <p:blipFill>
          <a:blip r:embed="rId6"/>
          <a:stretch>
            <a:fillRect/>
          </a:stretch>
        </p:blipFill>
        <p:spPr>
          <a:xfrm>
            <a:off x="5801860" y="4572747"/>
            <a:ext cx="207282" cy="341406"/>
          </a:xfrm>
          <a:prstGeom prst="rect">
            <a:avLst/>
          </a:prstGeom>
        </p:spPr>
      </p:pic>
      <p:pic>
        <p:nvPicPr>
          <p:cNvPr id="29" name="Picture 28">
            <a:extLst>
              <a:ext uri="{FF2B5EF4-FFF2-40B4-BE49-F238E27FC236}">
                <a16:creationId xmlns:a16="http://schemas.microsoft.com/office/drawing/2014/main" id="{EFCA1B19-61FA-4FFA-B6EB-81F1983F2084}"/>
              </a:ext>
            </a:extLst>
          </p:cNvPr>
          <p:cNvPicPr>
            <a:picLocks noChangeAspect="1"/>
          </p:cNvPicPr>
          <p:nvPr/>
        </p:nvPicPr>
        <p:blipFill>
          <a:blip r:embed="rId6"/>
          <a:stretch>
            <a:fillRect/>
          </a:stretch>
        </p:blipFill>
        <p:spPr>
          <a:xfrm rot="10083349">
            <a:off x="6192385" y="4582273"/>
            <a:ext cx="207282" cy="341406"/>
          </a:xfrm>
          <a:prstGeom prst="rect">
            <a:avLst/>
          </a:prstGeom>
        </p:spPr>
      </p:pic>
      <p:pic>
        <p:nvPicPr>
          <p:cNvPr id="30" name="Picture 29">
            <a:extLst>
              <a:ext uri="{FF2B5EF4-FFF2-40B4-BE49-F238E27FC236}">
                <a16:creationId xmlns:a16="http://schemas.microsoft.com/office/drawing/2014/main" id="{9E3EE478-8AD0-44FE-A515-D7501C1EB299}"/>
              </a:ext>
            </a:extLst>
          </p:cNvPr>
          <p:cNvPicPr>
            <a:picLocks noChangeAspect="1"/>
          </p:cNvPicPr>
          <p:nvPr/>
        </p:nvPicPr>
        <p:blipFill>
          <a:blip r:embed="rId6"/>
          <a:stretch>
            <a:fillRect/>
          </a:stretch>
        </p:blipFill>
        <p:spPr>
          <a:xfrm>
            <a:off x="6211434" y="4248897"/>
            <a:ext cx="207282" cy="341406"/>
          </a:xfrm>
          <a:prstGeom prst="rect">
            <a:avLst/>
          </a:prstGeom>
        </p:spPr>
      </p:pic>
      <p:pic>
        <p:nvPicPr>
          <p:cNvPr id="31" name="Picture 30">
            <a:extLst>
              <a:ext uri="{FF2B5EF4-FFF2-40B4-BE49-F238E27FC236}">
                <a16:creationId xmlns:a16="http://schemas.microsoft.com/office/drawing/2014/main" id="{3F2C97DD-048B-4FC9-BF98-10A5E8B693B2}"/>
              </a:ext>
            </a:extLst>
          </p:cNvPr>
          <p:cNvPicPr>
            <a:picLocks noChangeAspect="1"/>
          </p:cNvPicPr>
          <p:nvPr/>
        </p:nvPicPr>
        <p:blipFill>
          <a:blip r:embed="rId6"/>
          <a:stretch>
            <a:fillRect/>
          </a:stretch>
        </p:blipFill>
        <p:spPr>
          <a:xfrm rot="10083349">
            <a:off x="6601959" y="4258423"/>
            <a:ext cx="207282" cy="341406"/>
          </a:xfrm>
          <a:prstGeom prst="rect">
            <a:avLst/>
          </a:prstGeom>
        </p:spPr>
      </p:pic>
      <p:pic>
        <p:nvPicPr>
          <p:cNvPr id="32" name="Picture 31">
            <a:extLst>
              <a:ext uri="{FF2B5EF4-FFF2-40B4-BE49-F238E27FC236}">
                <a16:creationId xmlns:a16="http://schemas.microsoft.com/office/drawing/2014/main" id="{1144DA98-3368-4580-9AF4-24EC46088D69}"/>
              </a:ext>
            </a:extLst>
          </p:cNvPr>
          <p:cNvPicPr>
            <a:picLocks noChangeAspect="1"/>
          </p:cNvPicPr>
          <p:nvPr/>
        </p:nvPicPr>
        <p:blipFill>
          <a:blip r:embed="rId6"/>
          <a:stretch>
            <a:fillRect/>
          </a:stretch>
        </p:blipFill>
        <p:spPr>
          <a:xfrm>
            <a:off x="6382884" y="4629897"/>
            <a:ext cx="207282" cy="341406"/>
          </a:xfrm>
          <a:prstGeom prst="rect">
            <a:avLst/>
          </a:prstGeom>
        </p:spPr>
      </p:pic>
      <p:pic>
        <p:nvPicPr>
          <p:cNvPr id="33" name="Picture 32">
            <a:extLst>
              <a:ext uri="{FF2B5EF4-FFF2-40B4-BE49-F238E27FC236}">
                <a16:creationId xmlns:a16="http://schemas.microsoft.com/office/drawing/2014/main" id="{A732786D-D71D-4520-BB44-474322133998}"/>
              </a:ext>
            </a:extLst>
          </p:cNvPr>
          <p:cNvPicPr>
            <a:picLocks noChangeAspect="1"/>
          </p:cNvPicPr>
          <p:nvPr/>
        </p:nvPicPr>
        <p:blipFill>
          <a:blip r:embed="rId6"/>
          <a:stretch>
            <a:fillRect/>
          </a:stretch>
        </p:blipFill>
        <p:spPr>
          <a:xfrm rot="10083349">
            <a:off x="6773409" y="4639423"/>
            <a:ext cx="207282" cy="341406"/>
          </a:xfrm>
          <a:prstGeom prst="rect">
            <a:avLst/>
          </a:prstGeom>
        </p:spPr>
      </p:pic>
      <p:sp>
        <p:nvSpPr>
          <p:cNvPr id="34" name="Oval 33">
            <a:extLst>
              <a:ext uri="{FF2B5EF4-FFF2-40B4-BE49-F238E27FC236}">
                <a16:creationId xmlns:a16="http://schemas.microsoft.com/office/drawing/2014/main" id="{A7A39520-E80B-4388-9A01-A8A2FE7DB701}"/>
              </a:ext>
            </a:extLst>
          </p:cNvPr>
          <p:cNvSpPr/>
          <p:nvPr/>
        </p:nvSpPr>
        <p:spPr>
          <a:xfrm>
            <a:off x="3686175" y="3019425"/>
            <a:ext cx="276225" cy="276225"/>
          </a:xfrm>
          <a:prstGeom prst="ellipse">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7573F5D5-33EC-4413-B5A2-037C470BD0DA}"/>
              </a:ext>
            </a:extLst>
          </p:cNvPr>
          <p:cNvSpPr/>
          <p:nvPr/>
        </p:nvSpPr>
        <p:spPr>
          <a:xfrm>
            <a:off x="3676650" y="201930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82F29F1F-BF64-4544-AF96-3B56C2A10437}"/>
              </a:ext>
            </a:extLst>
          </p:cNvPr>
          <p:cNvSpPr/>
          <p:nvPr/>
        </p:nvSpPr>
        <p:spPr>
          <a:xfrm>
            <a:off x="3905250" y="228600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1ED5FDE-D9AC-4B22-B1FC-A797C16623DE}"/>
              </a:ext>
            </a:extLst>
          </p:cNvPr>
          <p:cNvSpPr/>
          <p:nvPr/>
        </p:nvSpPr>
        <p:spPr>
          <a:xfrm>
            <a:off x="4057650" y="160020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0F437BF-9EF7-4B09-8EF1-58576593CE29}"/>
              </a:ext>
            </a:extLst>
          </p:cNvPr>
          <p:cNvSpPr/>
          <p:nvPr/>
        </p:nvSpPr>
        <p:spPr>
          <a:xfrm>
            <a:off x="4229100" y="191452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F7C4EEA9-5F88-4C2D-AB93-A358F6980B5A}"/>
              </a:ext>
            </a:extLst>
          </p:cNvPr>
          <p:cNvSpPr/>
          <p:nvPr/>
        </p:nvSpPr>
        <p:spPr>
          <a:xfrm>
            <a:off x="4572000" y="150495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886A7E3A-808C-4695-8B31-AA9AA9124ADC}"/>
              </a:ext>
            </a:extLst>
          </p:cNvPr>
          <p:cNvSpPr/>
          <p:nvPr/>
        </p:nvSpPr>
        <p:spPr>
          <a:xfrm>
            <a:off x="5572125" y="158115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4FB71A53-5CEE-4B44-930A-5456777E565F}"/>
              </a:ext>
            </a:extLst>
          </p:cNvPr>
          <p:cNvSpPr/>
          <p:nvPr/>
        </p:nvSpPr>
        <p:spPr>
          <a:xfrm>
            <a:off x="5095875" y="169545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E155CBCD-8849-4A7C-9C82-3518270D51EE}"/>
              </a:ext>
            </a:extLst>
          </p:cNvPr>
          <p:cNvSpPr/>
          <p:nvPr/>
        </p:nvSpPr>
        <p:spPr>
          <a:xfrm>
            <a:off x="5915025" y="170497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2DFC34B9-65D1-4C09-B9DC-16406C5F6436}"/>
              </a:ext>
            </a:extLst>
          </p:cNvPr>
          <p:cNvSpPr/>
          <p:nvPr/>
        </p:nvSpPr>
        <p:spPr>
          <a:xfrm>
            <a:off x="4762500" y="183832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82FAC025-130F-46FD-969B-13ED40965740}"/>
              </a:ext>
            </a:extLst>
          </p:cNvPr>
          <p:cNvSpPr/>
          <p:nvPr/>
        </p:nvSpPr>
        <p:spPr>
          <a:xfrm>
            <a:off x="6219825" y="208597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BE83C161-837C-435A-A2AF-2CAD0BC4AE45}"/>
              </a:ext>
            </a:extLst>
          </p:cNvPr>
          <p:cNvSpPr/>
          <p:nvPr/>
        </p:nvSpPr>
        <p:spPr>
          <a:xfrm>
            <a:off x="5876925" y="215265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1A656D7F-98B4-42BA-BE42-32ADA73241EB}"/>
              </a:ext>
            </a:extLst>
          </p:cNvPr>
          <p:cNvSpPr/>
          <p:nvPr/>
        </p:nvSpPr>
        <p:spPr>
          <a:xfrm>
            <a:off x="6524625" y="240030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14CAD8AA-9E70-4F23-81EE-35A0B8CEDB01}"/>
              </a:ext>
            </a:extLst>
          </p:cNvPr>
          <p:cNvSpPr/>
          <p:nvPr/>
        </p:nvSpPr>
        <p:spPr>
          <a:xfrm>
            <a:off x="6572250" y="292417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8919CA8C-6AEF-4B7D-BF59-7F703F9EBD1B}"/>
              </a:ext>
            </a:extLst>
          </p:cNvPr>
          <p:cNvSpPr/>
          <p:nvPr/>
        </p:nvSpPr>
        <p:spPr>
          <a:xfrm>
            <a:off x="6276975" y="2714625"/>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008E85AC-6D62-4D45-81C9-299C98F3035E}"/>
              </a:ext>
            </a:extLst>
          </p:cNvPr>
          <p:cNvSpPr/>
          <p:nvPr/>
        </p:nvSpPr>
        <p:spPr>
          <a:xfrm>
            <a:off x="6429375" y="3333750"/>
            <a:ext cx="276225" cy="276225"/>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Curved Left 12">
            <a:extLst>
              <a:ext uri="{FF2B5EF4-FFF2-40B4-BE49-F238E27FC236}">
                <a16:creationId xmlns:a16="http://schemas.microsoft.com/office/drawing/2014/main" id="{DA0741E0-8307-4089-A756-2A0DFB6FAA1E}"/>
              </a:ext>
            </a:extLst>
          </p:cNvPr>
          <p:cNvSpPr/>
          <p:nvPr/>
        </p:nvSpPr>
        <p:spPr>
          <a:xfrm rot="6397522">
            <a:off x="4824414" y="2909889"/>
            <a:ext cx="733422" cy="1504949"/>
          </a:xfrm>
          <a:prstGeom prst="curvedLeftArrow">
            <a:avLst>
              <a:gd name="adj1" fmla="val 17082"/>
              <a:gd name="adj2" fmla="val 50000"/>
              <a:gd name="adj3" fmla="val 25000"/>
            </a:avLst>
          </a:prstGeom>
          <a:solidFill>
            <a:srgbClr val="EA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Arrow: Curved Left 50">
            <a:extLst>
              <a:ext uri="{FF2B5EF4-FFF2-40B4-BE49-F238E27FC236}">
                <a16:creationId xmlns:a16="http://schemas.microsoft.com/office/drawing/2014/main" id="{1D12B4F4-EB8A-4004-B4EF-F984907FB4D0}"/>
              </a:ext>
            </a:extLst>
          </p:cNvPr>
          <p:cNvSpPr/>
          <p:nvPr/>
        </p:nvSpPr>
        <p:spPr>
          <a:xfrm rot="17552152">
            <a:off x="5091114" y="1966914"/>
            <a:ext cx="733422" cy="1504949"/>
          </a:xfrm>
          <a:prstGeom prst="curvedLeftArrow">
            <a:avLst>
              <a:gd name="adj1" fmla="val 17082"/>
              <a:gd name="adj2" fmla="val 50000"/>
              <a:gd name="adj3" fmla="val 2500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6" name="Straight Arrow Connector 25">
            <a:extLst>
              <a:ext uri="{FF2B5EF4-FFF2-40B4-BE49-F238E27FC236}">
                <a16:creationId xmlns:a16="http://schemas.microsoft.com/office/drawing/2014/main" id="{40F30426-5C8B-4067-BF54-27F9994BF3CB}"/>
              </a:ext>
            </a:extLst>
          </p:cNvPr>
          <p:cNvCxnSpPr>
            <a:cxnSpLocks/>
          </p:cNvCxnSpPr>
          <p:nvPr/>
        </p:nvCxnSpPr>
        <p:spPr>
          <a:xfrm>
            <a:off x="3629025" y="1657350"/>
            <a:ext cx="323850" cy="2000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5851852-AB70-4054-9AD8-EC907E6EE31B}"/>
              </a:ext>
            </a:extLst>
          </p:cNvPr>
          <p:cNvCxnSpPr>
            <a:cxnSpLocks/>
          </p:cNvCxnSpPr>
          <p:nvPr/>
        </p:nvCxnSpPr>
        <p:spPr>
          <a:xfrm flipV="1">
            <a:off x="3743325" y="4191000"/>
            <a:ext cx="523875" cy="1428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21" name="TextBox 9220">
            <a:extLst>
              <a:ext uri="{FF2B5EF4-FFF2-40B4-BE49-F238E27FC236}">
                <a16:creationId xmlns:a16="http://schemas.microsoft.com/office/drawing/2014/main" id="{1501902E-6B10-4211-B9DB-B2332A6F0A24}"/>
              </a:ext>
            </a:extLst>
          </p:cNvPr>
          <p:cNvSpPr txBox="1"/>
          <p:nvPr/>
        </p:nvSpPr>
        <p:spPr>
          <a:xfrm>
            <a:off x="2181225" y="4171950"/>
            <a:ext cx="1619250" cy="584775"/>
          </a:xfrm>
          <a:prstGeom prst="rect">
            <a:avLst/>
          </a:prstGeom>
          <a:noFill/>
        </p:spPr>
        <p:txBody>
          <a:bodyPr wrap="square" rtlCol="0">
            <a:spAutoFit/>
          </a:bodyPr>
          <a:lstStyle/>
          <a:p>
            <a:pPr algn="ctr"/>
            <a:r>
              <a:rPr lang="en-GB" sz="3200" i="1" dirty="0">
                <a:solidFill>
                  <a:srgbClr val="EA0000"/>
                </a:solidFill>
                <a:latin typeface="Comic Sans MS" panose="030F0702030302020204" pitchFamily="66" charset="0"/>
              </a:rPr>
              <a:t>Hot air</a:t>
            </a:r>
          </a:p>
        </p:txBody>
      </p:sp>
      <p:sp>
        <p:nvSpPr>
          <p:cNvPr id="59" name="TextBox 58">
            <a:extLst>
              <a:ext uri="{FF2B5EF4-FFF2-40B4-BE49-F238E27FC236}">
                <a16:creationId xmlns:a16="http://schemas.microsoft.com/office/drawing/2014/main" id="{5C41E409-67B6-4428-AB3F-5305350D6674}"/>
              </a:ext>
            </a:extLst>
          </p:cNvPr>
          <p:cNvSpPr txBox="1"/>
          <p:nvPr/>
        </p:nvSpPr>
        <p:spPr>
          <a:xfrm>
            <a:off x="2428875" y="1057275"/>
            <a:ext cx="1695450" cy="584775"/>
          </a:xfrm>
          <a:prstGeom prst="rect">
            <a:avLst/>
          </a:prstGeom>
          <a:noFill/>
        </p:spPr>
        <p:txBody>
          <a:bodyPr wrap="square" rtlCol="0">
            <a:spAutoFit/>
          </a:bodyPr>
          <a:lstStyle/>
          <a:p>
            <a:pPr algn="ctr"/>
            <a:r>
              <a:rPr lang="en-GB" sz="3200" i="1" dirty="0">
                <a:solidFill>
                  <a:srgbClr val="0070C0"/>
                </a:solidFill>
                <a:latin typeface="Comic Sans MS" panose="030F0702030302020204" pitchFamily="66" charset="0"/>
              </a:rPr>
              <a:t>Cold air</a:t>
            </a:r>
          </a:p>
        </p:txBody>
      </p:sp>
    </p:spTree>
    <p:extLst>
      <p:ext uri="{BB962C8B-B14F-4D97-AF65-F5344CB8AC3E}">
        <p14:creationId xmlns:p14="http://schemas.microsoft.com/office/powerpoint/2010/main" val="655764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7AA948-07CA-4201-BE07-99F4414A3E76}"/>
              </a:ext>
            </a:extLst>
          </p:cNvPr>
          <p:cNvSpPr txBox="1"/>
          <p:nvPr/>
        </p:nvSpPr>
        <p:spPr>
          <a:xfrm>
            <a:off x="228599" y="381000"/>
            <a:ext cx="8468833" cy="1323439"/>
          </a:xfrm>
          <a:prstGeom prst="rect">
            <a:avLst/>
          </a:prstGeom>
          <a:noFill/>
        </p:spPr>
        <p:txBody>
          <a:bodyPr wrap="square" rtlCol="0">
            <a:spAutoFit/>
          </a:bodyPr>
          <a:lstStyle/>
          <a:p>
            <a:r>
              <a:rPr lang="en-GB" sz="4000" dirty="0">
                <a:solidFill>
                  <a:srgbClr val="0070C0"/>
                </a:solidFill>
                <a:latin typeface="Comic Sans MS" panose="030F0702030302020204" pitchFamily="66" charset="0"/>
              </a:rPr>
              <a:t>Plenary – </a:t>
            </a:r>
            <a:r>
              <a:rPr lang="en-GB" sz="4000" dirty="0">
                <a:latin typeface="Comic Sans MS" panose="030F0702030302020204" pitchFamily="66" charset="0"/>
              </a:rPr>
              <a:t>What did you learn this lesson?</a:t>
            </a:r>
            <a:endParaRPr lang="en-US" sz="4000" dirty="0">
              <a:latin typeface="Comic Sans MS" panose="030F0702030302020204" pitchFamily="66" charset="0"/>
            </a:endParaRPr>
          </a:p>
        </p:txBody>
      </p:sp>
      <p:sp>
        <p:nvSpPr>
          <p:cNvPr id="5" name="TextBox 4">
            <a:extLst>
              <a:ext uri="{FF2B5EF4-FFF2-40B4-BE49-F238E27FC236}">
                <a16:creationId xmlns:a16="http://schemas.microsoft.com/office/drawing/2014/main" id="{09F592CC-33A2-4A77-B4AB-4058BA5641F9}"/>
              </a:ext>
            </a:extLst>
          </p:cNvPr>
          <p:cNvSpPr txBox="1"/>
          <p:nvPr/>
        </p:nvSpPr>
        <p:spPr>
          <a:xfrm>
            <a:off x="228599" y="2496599"/>
            <a:ext cx="7924800" cy="2862322"/>
          </a:xfrm>
          <a:prstGeom prst="rect">
            <a:avLst/>
          </a:prstGeom>
          <a:noFill/>
        </p:spPr>
        <p:txBody>
          <a:bodyPr wrap="square" rtlCol="0">
            <a:spAutoFit/>
          </a:bodyPr>
          <a:lstStyle/>
          <a:p>
            <a:pPr marL="571500" indent="-571500">
              <a:buFont typeface="Arial" panose="020B0604020202020204" pitchFamily="34" charset="0"/>
              <a:buChar char="•"/>
            </a:pPr>
            <a:r>
              <a:rPr lang="en-GB" sz="3600" dirty="0">
                <a:solidFill>
                  <a:srgbClr val="FF0000"/>
                </a:solidFill>
                <a:latin typeface="Comic Sans MS" panose="030F0702030302020204" pitchFamily="66" charset="0"/>
              </a:rPr>
              <a:t>3 facts</a:t>
            </a:r>
          </a:p>
          <a:p>
            <a:pPr marL="571500" indent="-571500">
              <a:buFont typeface="Arial" panose="020B0604020202020204" pitchFamily="34" charset="0"/>
              <a:buChar char="•"/>
            </a:pPr>
            <a:endParaRPr lang="en-GB" sz="3600" dirty="0">
              <a:solidFill>
                <a:srgbClr val="0070C0"/>
              </a:solidFill>
              <a:latin typeface="Comic Sans MS" panose="030F0702030302020204" pitchFamily="66" charset="0"/>
            </a:endParaRPr>
          </a:p>
          <a:p>
            <a:pPr marL="571500" indent="-571500">
              <a:buFont typeface="Arial" panose="020B0604020202020204" pitchFamily="34" charset="0"/>
              <a:buChar char="•"/>
            </a:pPr>
            <a:r>
              <a:rPr lang="en-GB" sz="3600" dirty="0">
                <a:solidFill>
                  <a:srgbClr val="FFC000"/>
                </a:solidFill>
                <a:latin typeface="Comic Sans MS" panose="030F0702030302020204" pitchFamily="66" charset="0"/>
              </a:rPr>
              <a:t>3 key words</a:t>
            </a:r>
          </a:p>
          <a:p>
            <a:pPr marL="571500" indent="-571500">
              <a:buFont typeface="Arial" panose="020B0604020202020204" pitchFamily="34" charset="0"/>
              <a:buChar char="•"/>
            </a:pPr>
            <a:endParaRPr lang="en-GB" sz="3600" dirty="0">
              <a:solidFill>
                <a:srgbClr val="0070C0"/>
              </a:solidFill>
              <a:latin typeface="Comic Sans MS" panose="030F0702030302020204" pitchFamily="66" charset="0"/>
            </a:endParaRPr>
          </a:p>
          <a:p>
            <a:pPr marL="571500" indent="-571500">
              <a:buFont typeface="Arial" panose="020B0604020202020204" pitchFamily="34" charset="0"/>
              <a:buChar char="•"/>
            </a:pPr>
            <a:r>
              <a:rPr lang="en-GB" sz="3600" dirty="0">
                <a:solidFill>
                  <a:srgbClr val="00B050"/>
                </a:solidFill>
                <a:latin typeface="Comic Sans MS" panose="030F0702030302020204" pitchFamily="66" charset="0"/>
              </a:rPr>
              <a:t>1 question to test your peers</a:t>
            </a:r>
            <a:endParaRPr lang="en-US" sz="3600" dirty="0">
              <a:solidFill>
                <a:srgbClr val="00B050"/>
              </a:solidFill>
              <a:latin typeface="Comic Sans MS" panose="030F0702030302020204" pitchFamily="66" charset="0"/>
            </a:endParaRPr>
          </a:p>
        </p:txBody>
      </p:sp>
      <p:pic>
        <p:nvPicPr>
          <p:cNvPr id="4098" name="Picture 2" descr="Hands, Offer, Response, Consulting, Problem Solution">
            <a:extLst>
              <a:ext uri="{FF2B5EF4-FFF2-40B4-BE49-F238E27FC236}">
                <a16:creationId xmlns:a16="http://schemas.microsoft.com/office/drawing/2014/main" id="{D5F6E0AE-0208-42C8-9CE5-B311FB2F7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015" y="1499079"/>
            <a:ext cx="4125432" cy="246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16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08DD2B-9C12-4B87-B90B-7D86FBBF6D8D}"/>
              </a:ext>
            </a:extLst>
          </p:cNvPr>
          <p:cNvPicPr>
            <a:picLocks noChangeAspect="1"/>
          </p:cNvPicPr>
          <p:nvPr/>
        </p:nvPicPr>
        <p:blipFill>
          <a:blip r:embed="rId2"/>
          <a:stretch>
            <a:fillRect/>
          </a:stretch>
        </p:blipFill>
        <p:spPr>
          <a:xfrm rot="16200000">
            <a:off x="-1655338" y="1876359"/>
            <a:ext cx="6657974" cy="3038606"/>
          </a:xfrm>
          <a:prstGeom prst="rect">
            <a:avLst/>
          </a:prstGeom>
        </p:spPr>
      </p:pic>
      <p:pic>
        <p:nvPicPr>
          <p:cNvPr id="6" name="Picture 5">
            <a:extLst>
              <a:ext uri="{FF2B5EF4-FFF2-40B4-BE49-F238E27FC236}">
                <a16:creationId xmlns:a16="http://schemas.microsoft.com/office/drawing/2014/main" id="{F0FD598D-A565-426B-B38C-3AFD02B2D17D}"/>
              </a:ext>
            </a:extLst>
          </p:cNvPr>
          <p:cNvPicPr>
            <a:picLocks noChangeAspect="1"/>
          </p:cNvPicPr>
          <p:nvPr/>
        </p:nvPicPr>
        <p:blipFill>
          <a:blip r:embed="rId2"/>
          <a:stretch>
            <a:fillRect/>
          </a:stretch>
        </p:blipFill>
        <p:spPr>
          <a:xfrm rot="16200000">
            <a:off x="1268837" y="1904934"/>
            <a:ext cx="6657974" cy="3038606"/>
          </a:xfrm>
          <a:prstGeom prst="rect">
            <a:avLst/>
          </a:prstGeom>
        </p:spPr>
      </p:pic>
      <p:pic>
        <p:nvPicPr>
          <p:cNvPr id="7" name="Picture 6">
            <a:extLst>
              <a:ext uri="{FF2B5EF4-FFF2-40B4-BE49-F238E27FC236}">
                <a16:creationId xmlns:a16="http://schemas.microsoft.com/office/drawing/2014/main" id="{BCEE89AA-F0B3-4341-99E8-B3C153F91A32}"/>
              </a:ext>
            </a:extLst>
          </p:cNvPr>
          <p:cNvPicPr>
            <a:picLocks noChangeAspect="1"/>
          </p:cNvPicPr>
          <p:nvPr/>
        </p:nvPicPr>
        <p:blipFill>
          <a:blip r:embed="rId2"/>
          <a:stretch>
            <a:fillRect/>
          </a:stretch>
        </p:blipFill>
        <p:spPr>
          <a:xfrm rot="16200000">
            <a:off x="4295710" y="1904934"/>
            <a:ext cx="6657974" cy="3038606"/>
          </a:xfrm>
          <a:prstGeom prst="rect">
            <a:avLst/>
          </a:prstGeom>
        </p:spPr>
      </p:pic>
    </p:spTree>
    <p:extLst>
      <p:ext uri="{BB962C8B-B14F-4D97-AF65-F5344CB8AC3E}">
        <p14:creationId xmlns:p14="http://schemas.microsoft.com/office/powerpoint/2010/main" val="341014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b="1" u="sng" dirty="0"/>
              <a:t>GOOD PROGRESS:</a:t>
            </a:r>
          </a:p>
          <a:p>
            <a:pPr marL="457200" indent="-457200"/>
            <a:r>
              <a:rPr lang="en-US" dirty="0">
                <a:latin typeface="Comic Sans MS" panose="030F0702030302020204" pitchFamily="66" charset="0"/>
              </a:rPr>
              <a:t>Recall the definition of a conductor</a:t>
            </a:r>
          </a:p>
          <a:p>
            <a:pPr marL="457200" indent="-457200"/>
            <a:endParaRPr lang="en-US" dirty="0">
              <a:latin typeface="Comic Sans MS" panose="030F0702030302020204" pitchFamily="66" charset="0"/>
            </a:endParaRPr>
          </a:p>
          <a:p>
            <a:pPr marL="457200" indent="-457200"/>
            <a:r>
              <a:rPr lang="en-US" dirty="0">
                <a:latin typeface="Comic Sans MS" panose="030F0702030302020204" pitchFamily="66" charset="0"/>
              </a:rPr>
              <a:t>Describe how energy is transferred by particles in conduction and convection.</a:t>
            </a:r>
            <a:endParaRPr lang="en-GB" dirty="0"/>
          </a:p>
          <a:p>
            <a:pPr marL="0" indent="0">
              <a:buNone/>
            </a:pPr>
            <a:r>
              <a:rPr lang="en-GB" b="1" u="sng" dirty="0"/>
              <a:t>OUTSTANDING PROGRESS:</a:t>
            </a:r>
          </a:p>
          <a:p>
            <a:r>
              <a:rPr lang="en-US" dirty="0">
                <a:latin typeface="Comic Sans MS" panose="030F0702030302020204" pitchFamily="66" charset="0"/>
              </a:rPr>
              <a:t>Explain how an insulator can reduce energy transfer.</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F5A9CF-A8DD-4516-B9AA-C7DEFD25285F}"/>
              </a:ext>
            </a:extLst>
          </p:cNvPr>
          <p:cNvSpPr txBox="1"/>
          <p:nvPr/>
        </p:nvSpPr>
        <p:spPr>
          <a:xfrm>
            <a:off x="180652" y="1188973"/>
            <a:ext cx="8810948" cy="2923877"/>
          </a:xfrm>
          <a:prstGeom prst="rect">
            <a:avLst/>
          </a:prstGeom>
          <a:noFill/>
        </p:spPr>
        <p:txBody>
          <a:bodyPr wrap="square" rtlCol="0">
            <a:spAutoFit/>
          </a:bodyPr>
          <a:lstStyle/>
          <a:p>
            <a:r>
              <a:rPr lang="en-GB" sz="2800" dirty="0">
                <a:latin typeface="Comic Sans MS" panose="030F0702030302020204" pitchFamily="66" charset="0"/>
              </a:rPr>
              <a:t>A conductor is something that lets heat energy flow through it.  When heat energy travels through solids. This is called</a:t>
            </a:r>
            <a:r>
              <a:rPr lang="en-GB" sz="2800" dirty="0">
                <a:solidFill>
                  <a:srgbClr val="0070C0"/>
                </a:solidFill>
                <a:latin typeface="Comic Sans MS" panose="030F0702030302020204" pitchFamily="66" charset="0"/>
              </a:rPr>
              <a:t> </a:t>
            </a:r>
            <a:r>
              <a:rPr lang="en-GB" sz="3600" b="1" dirty="0">
                <a:solidFill>
                  <a:srgbClr val="0070C0"/>
                </a:solidFill>
                <a:latin typeface="Comic Sans MS" panose="030F0702030302020204" pitchFamily="66" charset="0"/>
              </a:rPr>
              <a:t>conduction</a:t>
            </a:r>
            <a:r>
              <a:rPr lang="en-GB" sz="3600" b="1" dirty="0">
                <a:latin typeface="Comic Sans MS" panose="030F0702030302020204" pitchFamily="66" charset="0"/>
              </a:rPr>
              <a:t>.</a:t>
            </a:r>
          </a:p>
          <a:p>
            <a:endParaRPr lang="en-GB" sz="3600" b="1" dirty="0">
              <a:latin typeface="Comic Sans MS" panose="030F0702030302020204" pitchFamily="66" charset="0"/>
            </a:endParaRPr>
          </a:p>
          <a:p>
            <a:r>
              <a:rPr lang="en-GB" sz="2800" dirty="0">
                <a:latin typeface="Comic Sans MS" panose="030F0702030302020204" pitchFamily="66" charset="0"/>
              </a:rPr>
              <a:t>Some materials are better heat conductors than others, a poor heat conductor is called an insulator.</a:t>
            </a:r>
          </a:p>
        </p:txBody>
      </p:sp>
      <p:sp>
        <p:nvSpPr>
          <p:cNvPr id="5" name="TextBox 4">
            <a:extLst>
              <a:ext uri="{FF2B5EF4-FFF2-40B4-BE49-F238E27FC236}">
                <a16:creationId xmlns:a16="http://schemas.microsoft.com/office/drawing/2014/main" id="{F46DC081-5E04-4AB5-B796-FAD2A444B59C}"/>
              </a:ext>
            </a:extLst>
          </p:cNvPr>
          <p:cNvSpPr txBox="1"/>
          <p:nvPr/>
        </p:nvSpPr>
        <p:spPr>
          <a:xfrm>
            <a:off x="104776" y="4455750"/>
            <a:ext cx="8943974" cy="2062103"/>
          </a:xfrm>
          <a:prstGeom prst="rect">
            <a:avLst/>
          </a:prstGeom>
          <a:solidFill>
            <a:srgbClr val="D3F9F1"/>
          </a:solidFill>
          <a:ln w="28575">
            <a:solidFill>
              <a:schemeClr val="tx1"/>
            </a:solidFill>
          </a:ln>
        </p:spPr>
        <p:txBody>
          <a:bodyPr wrap="square" rtlCol="0">
            <a:spAutoFit/>
          </a:bodyPr>
          <a:lstStyle/>
          <a:p>
            <a:r>
              <a:rPr lang="en-GB" sz="3000" dirty="0">
                <a:solidFill>
                  <a:srgbClr val="0070C0"/>
                </a:solidFill>
                <a:latin typeface="Comic Sans MS" panose="030F0702030302020204" pitchFamily="66" charset="0"/>
              </a:rPr>
              <a:t>Task: </a:t>
            </a:r>
            <a:r>
              <a:rPr lang="en-GB" sz="3000" dirty="0">
                <a:latin typeface="Comic Sans MS" panose="030F0702030302020204" pitchFamily="66" charset="0"/>
              </a:rPr>
              <a:t>Can you name some examples of materials which make:</a:t>
            </a:r>
          </a:p>
          <a:p>
            <a:pPr marL="514350" indent="-514350">
              <a:buAutoNum type="alphaLcParenR"/>
            </a:pPr>
            <a:r>
              <a:rPr lang="en-GB" sz="3200" dirty="0">
                <a:latin typeface="Comic Sans MS" panose="030F0702030302020204" pitchFamily="66" charset="0"/>
              </a:rPr>
              <a:t>good conductors of heat </a:t>
            </a:r>
          </a:p>
          <a:p>
            <a:pPr marL="514350" indent="-514350">
              <a:buAutoNum type="alphaLcParenR"/>
            </a:pPr>
            <a:r>
              <a:rPr lang="en-GB" sz="3200" dirty="0">
                <a:latin typeface="Comic Sans MS" panose="030F0702030302020204" pitchFamily="66" charset="0"/>
              </a:rPr>
              <a:t>good insulators</a:t>
            </a:r>
          </a:p>
        </p:txBody>
      </p:sp>
      <p:sp>
        <p:nvSpPr>
          <p:cNvPr id="6" name="TextBox 5">
            <a:extLst>
              <a:ext uri="{FF2B5EF4-FFF2-40B4-BE49-F238E27FC236}">
                <a16:creationId xmlns:a16="http://schemas.microsoft.com/office/drawing/2014/main" id="{0AA1BFB3-C7BD-40D5-9EE7-185BC7B582B6}"/>
              </a:ext>
            </a:extLst>
          </p:cNvPr>
          <p:cNvSpPr txBox="1"/>
          <p:nvPr/>
        </p:nvSpPr>
        <p:spPr>
          <a:xfrm>
            <a:off x="1276350" y="180975"/>
            <a:ext cx="6705600" cy="830997"/>
          </a:xfrm>
          <a:prstGeom prst="rect">
            <a:avLst/>
          </a:prstGeom>
          <a:noFill/>
        </p:spPr>
        <p:txBody>
          <a:bodyPr wrap="square" rtlCol="0">
            <a:spAutoFit/>
          </a:bodyPr>
          <a:lstStyle/>
          <a:p>
            <a:pPr algn="ctr"/>
            <a:r>
              <a:rPr lang="en-GB" sz="4800" dirty="0">
                <a:solidFill>
                  <a:srgbClr val="0070C0"/>
                </a:solidFill>
                <a:latin typeface="Comic Sans MS" panose="030F0702030302020204" pitchFamily="66" charset="0"/>
              </a:rPr>
              <a:t>What is a conductor?</a:t>
            </a:r>
          </a:p>
        </p:txBody>
      </p:sp>
    </p:spTree>
    <p:extLst>
      <p:ext uri="{BB962C8B-B14F-4D97-AF65-F5344CB8AC3E}">
        <p14:creationId xmlns:p14="http://schemas.microsoft.com/office/powerpoint/2010/main" val="406117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A354F3-8FD1-4EB4-B67D-7B858C7D0985}"/>
              </a:ext>
            </a:extLst>
          </p:cNvPr>
          <p:cNvSpPr/>
          <p:nvPr/>
        </p:nvSpPr>
        <p:spPr>
          <a:xfrm rot="418765">
            <a:off x="2394025" y="1501260"/>
            <a:ext cx="6486071" cy="584775"/>
          </a:xfrm>
          <a:prstGeom prst="rect">
            <a:avLst/>
          </a:prstGeom>
          <a:solidFill>
            <a:srgbClr val="D3F9F1"/>
          </a:solidFill>
        </p:spPr>
        <p:txBody>
          <a:bodyPr wrap="none">
            <a:spAutoFit/>
          </a:bodyPr>
          <a:lstStyle/>
          <a:p>
            <a:pPr algn="ctr" fontAlgn="ctr"/>
            <a:r>
              <a:rPr lang="en-GB" sz="3200" i="1" dirty="0">
                <a:latin typeface="Comic Sans MS" panose="030F0702030302020204" pitchFamily="66" charset="0"/>
              </a:rPr>
              <a:t>Metals are good heat conductors</a:t>
            </a:r>
          </a:p>
        </p:txBody>
      </p:sp>
      <p:pic>
        <p:nvPicPr>
          <p:cNvPr id="2050" name="Picture 2" descr="Pan, Cooking, Kitchen, Tool, Metal">
            <a:extLst>
              <a:ext uri="{FF2B5EF4-FFF2-40B4-BE49-F238E27FC236}">
                <a16:creationId xmlns:a16="http://schemas.microsoft.com/office/drawing/2014/main" id="{FF3E3BEB-74A0-4E5B-BA13-E016BF25B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1104900"/>
            <a:ext cx="159123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ooking Pot, Sauce Pan, Pot, Cooking">
            <a:extLst>
              <a:ext uri="{FF2B5EF4-FFF2-40B4-BE49-F238E27FC236}">
                <a16:creationId xmlns:a16="http://schemas.microsoft.com/office/drawing/2014/main" id="{2E2B7955-A172-4E0B-B17E-8B85641CF2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226"/>
          <a:stretch/>
        </p:blipFill>
        <p:spPr bwMode="auto">
          <a:xfrm>
            <a:off x="3069903" y="2146782"/>
            <a:ext cx="1778322" cy="12636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DC35F8D8-3E24-48FE-97C1-22EA64579574}"/>
              </a:ext>
            </a:extLst>
          </p:cNvPr>
          <p:cNvSpPr/>
          <p:nvPr/>
        </p:nvSpPr>
        <p:spPr>
          <a:xfrm rot="21173218">
            <a:off x="203865" y="3544811"/>
            <a:ext cx="7698984" cy="1569660"/>
          </a:xfrm>
          <a:prstGeom prst="rect">
            <a:avLst/>
          </a:prstGeom>
          <a:solidFill>
            <a:srgbClr val="D3F9F1"/>
          </a:solidFill>
        </p:spPr>
        <p:txBody>
          <a:bodyPr wrap="square">
            <a:spAutoFit/>
          </a:bodyPr>
          <a:lstStyle/>
          <a:p>
            <a:pPr algn="ctr"/>
            <a:r>
              <a:rPr lang="en-GB" sz="3200" dirty="0">
                <a:latin typeface="Comic Sans MS" panose="030F0702030302020204" pitchFamily="66" charset="0"/>
              </a:rPr>
              <a:t>Air is a good insulator if it is trapped.  The feathers on birds trap air to keep the bird warm.</a:t>
            </a:r>
            <a:endParaRPr lang="en-GB" sz="3200" dirty="0"/>
          </a:p>
        </p:txBody>
      </p:sp>
      <p:pic>
        <p:nvPicPr>
          <p:cNvPr id="2052" name="Picture 4" descr="Animal, Bird, Flight, Flying, Swallow">
            <a:extLst>
              <a:ext uri="{FF2B5EF4-FFF2-40B4-BE49-F238E27FC236}">
                <a16:creationId xmlns:a16="http://schemas.microsoft.com/office/drawing/2014/main" id="{0D8CC518-A60E-44EC-ABA8-26B4EFDD49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807" y="4333874"/>
            <a:ext cx="2275244" cy="182880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4AB7189-91A8-4B01-9020-9F92D3FA511D}"/>
              </a:ext>
            </a:extLst>
          </p:cNvPr>
          <p:cNvSpPr txBox="1"/>
          <p:nvPr/>
        </p:nvSpPr>
        <p:spPr>
          <a:xfrm>
            <a:off x="504825" y="152400"/>
            <a:ext cx="8039100" cy="769441"/>
          </a:xfrm>
          <a:prstGeom prst="rect">
            <a:avLst/>
          </a:prstGeom>
          <a:noFill/>
        </p:spPr>
        <p:txBody>
          <a:bodyPr wrap="square" rtlCol="0">
            <a:spAutoFit/>
          </a:bodyPr>
          <a:lstStyle/>
          <a:p>
            <a:pPr algn="ctr"/>
            <a:r>
              <a:rPr lang="en-GB" sz="4400" dirty="0">
                <a:solidFill>
                  <a:srgbClr val="0070C0"/>
                </a:solidFill>
                <a:latin typeface="Comic Sans MS" panose="030F0702030302020204" pitchFamily="66" charset="0"/>
              </a:rPr>
              <a:t>Conductors and Insulators</a:t>
            </a:r>
          </a:p>
        </p:txBody>
      </p:sp>
      <p:sp>
        <p:nvSpPr>
          <p:cNvPr id="2" name="TextBox 1">
            <a:extLst>
              <a:ext uri="{FF2B5EF4-FFF2-40B4-BE49-F238E27FC236}">
                <a16:creationId xmlns:a16="http://schemas.microsoft.com/office/drawing/2014/main" id="{7810E184-E5E7-4FC4-BA76-7CFCA71834E0}"/>
              </a:ext>
            </a:extLst>
          </p:cNvPr>
          <p:cNvSpPr txBox="1"/>
          <p:nvPr/>
        </p:nvSpPr>
        <p:spPr>
          <a:xfrm>
            <a:off x="819151" y="5553075"/>
            <a:ext cx="5905500" cy="1200329"/>
          </a:xfrm>
          <a:prstGeom prst="rect">
            <a:avLst/>
          </a:prstGeom>
          <a:noFill/>
        </p:spPr>
        <p:txBody>
          <a:bodyPr wrap="square" rtlCol="0">
            <a:spAutoFit/>
          </a:bodyPr>
          <a:lstStyle/>
          <a:p>
            <a:pPr algn="ctr"/>
            <a:r>
              <a:rPr lang="en-GB" sz="2400" dirty="0">
                <a:latin typeface="Comic Sans MS" panose="030F0702030302020204" pitchFamily="66" charset="0"/>
              </a:rPr>
              <a:t>An insulator is a material which is a poor conductor, energy is transferred very slowly through an insulator.</a:t>
            </a:r>
          </a:p>
        </p:txBody>
      </p:sp>
    </p:spTree>
    <p:extLst>
      <p:ext uri="{BB962C8B-B14F-4D97-AF65-F5344CB8AC3E}">
        <p14:creationId xmlns:p14="http://schemas.microsoft.com/office/powerpoint/2010/main" val="4149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Rounded Corners 138">
            <a:extLst>
              <a:ext uri="{FF2B5EF4-FFF2-40B4-BE49-F238E27FC236}">
                <a16:creationId xmlns:a16="http://schemas.microsoft.com/office/drawing/2014/main" id="{FAA52465-12C0-4F6D-85B4-39FCA524B5BA}"/>
              </a:ext>
            </a:extLst>
          </p:cNvPr>
          <p:cNvSpPr/>
          <p:nvPr/>
        </p:nvSpPr>
        <p:spPr>
          <a:xfrm>
            <a:off x="266700" y="5105400"/>
            <a:ext cx="8582025" cy="1466850"/>
          </a:xfrm>
          <a:prstGeom prst="roundRect">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20852FBF-B2D3-45AA-A56B-2EE49617FBB5}"/>
              </a:ext>
            </a:extLst>
          </p:cNvPr>
          <p:cNvSpPr/>
          <p:nvPr/>
        </p:nvSpPr>
        <p:spPr>
          <a:xfrm>
            <a:off x="219075" y="1123861"/>
            <a:ext cx="8515350" cy="1569660"/>
          </a:xfrm>
          <a:prstGeom prst="rect">
            <a:avLst/>
          </a:prstGeom>
        </p:spPr>
        <p:txBody>
          <a:bodyPr wrap="square">
            <a:spAutoFit/>
          </a:bodyPr>
          <a:lstStyle/>
          <a:p>
            <a:pPr algn="ctr"/>
            <a:r>
              <a:rPr lang="en-GB" sz="3200" dirty="0">
                <a:latin typeface="Comic Sans MS" panose="030F0702030302020204" pitchFamily="66" charset="0"/>
              </a:rPr>
              <a:t>When a solid is heated the particles gain energy and vibrate more.  The particles bump into each other &amp; pass the energy on.</a:t>
            </a:r>
          </a:p>
        </p:txBody>
      </p:sp>
      <p:sp>
        <p:nvSpPr>
          <p:cNvPr id="5" name="TextBox 4">
            <a:extLst>
              <a:ext uri="{FF2B5EF4-FFF2-40B4-BE49-F238E27FC236}">
                <a16:creationId xmlns:a16="http://schemas.microsoft.com/office/drawing/2014/main" id="{12D34580-A872-44C6-8BE1-927A991A7B7C}"/>
              </a:ext>
            </a:extLst>
          </p:cNvPr>
          <p:cNvSpPr txBox="1"/>
          <p:nvPr/>
        </p:nvSpPr>
        <p:spPr>
          <a:xfrm>
            <a:off x="495300" y="228600"/>
            <a:ext cx="8039100" cy="923330"/>
          </a:xfrm>
          <a:prstGeom prst="rect">
            <a:avLst/>
          </a:prstGeom>
          <a:noFill/>
        </p:spPr>
        <p:txBody>
          <a:bodyPr wrap="square" rtlCol="0">
            <a:spAutoFit/>
          </a:bodyPr>
          <a:lstStyle/>
          <a:p>
            <a:pPr algn="ctr"/>
            <a:r>
              <a:rPr lang="en-GB" sz="5400" dirty="0">
                <a:solidFill>
                  <a:srgbClr val="0070C0"/>
                </a:solidFill>
                <a:latin typeface="Comic Sans MS" panose="030F0702030302020204" pitchFamily="66" charset="0"/>
              </a:rPr>
              <a:t>Particles &amp; Conduction</a:t>
            </a:r>
          </a:p>
        </p:txBody>
      </p:sp>
      <p:sp>
        <p:nvSpPr>
          <p:cNvPr id="6" name="Rectangle 5">
            <a:extLst>
              <a:ext uri="{FF2B5EF4-FFF2-40B4-BE49-F238E27FC236}">
                <a16:creationId xmlns:a16="http://schemas.microsoft.com/office/drawing/2014/main" id="{E8F29E8E-9C52-4BA0-A948-BB3E22EB1AA8}"/>
              </a:ext>
            </a:extLst>
          </p:cNvPr>
          <p:cNvSpPr/>
          <p:nvPr/>
        </p:nvSpPr>
        <p:spPr>
          <a:xfrm rot="10800000">
            <a:off x="476250" y="3200400"/>
            <a:ext cx="8286749" cy="1657350"/>
          </a:xfrm>
          <a:prstGeom prst="rect">
            <a:avLst/>
          </a:prstGeom>
          <a:gradFill flip="none" rotWithShape="1">
            <a:gsLst>
              <a:gs pos="0">
                <a:srgbClr val="EA0000"/>
              </a:gs>
              <a:gs pos="50000">
                <a:srgbClr val="D3F9F1">
                  <a:shade val="67500"/>
                  <a:satMod val="115000"/>
                </a:srgbClr>
              </a:gs>
              <a:gs pos="100000">
                <a:srgbClr val="D3F9F1">
                  <a:shade val="100000"/>
                  <a:satMod val="115000"/>
                </a:srgbClr>
              </a:gs>
            </a:gsLst>
            <a:lin ang="108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C7FC308D-D227-4B89-A18A-9DEBAB464B2D}"/>
              </a:ext>
            </a:extLst>
          </p:cNvPr>
          <p:cNvPicPr>
            <a:picLocks noChangeAspect="1"/>
          </p:cNvPicPr>
          <p:nvPr/>
        </p:nvPicPr>
        <p:blipFill>
          <a:blip r:embed="rId2"/>
          <a:stretch>
            <a:fillRect/>
          </a:stretch>
        </p:blipFill>
        <p:spPr>
          <a:xfrm rot="20539432">
            <a:off x="571854" y="4501877"/>
            <a:ext cx="394608" cy="279674"/>
          </a:xfrm>
          <a:prstGeom prst="rect">
            <a:avLst/>
          </a:prstGeom>
        </p:spPr>
      </p:pic>
      <p:pic>
        <p:nvPicPr>
          <p:cNvPr id="17" name="Picture 16">
            <a:extLst>
              <a:ext uri="{FF2B5EF4-FFF2-40B4-BE49-F238E27FC236}">
                <a16:creationId xmlns:a16="http://schemas.microsoft.com/office/drawing/2014/main" id="{3BBE8E6A-1CAF-4DC4-A4E8-83D3AB486EB7}"/>
              </a:ext>
            </a:extLst>
          </p:cNvPr>
          <p:cNvPicPr>
            <a:picLocks noChangeAspect="1"/>
          </p:cNvPicPr>
          <p:nvPr/>
        </p:nvPicPr>
        <p:blipFill>
          <a:blip r:embed="rId2"/>
          <a:stretch>
            <a:fillRect/>
          </a:stretch>
        </p:blipFill>
        <p:spPr>
          <a:xfrm rot="20539432">
            <a:off x="505179" y="3263626"/>
            <a:ext cx="394608" cy="279674"/>
          </a:xfrm>
          <a:prstGeom prst="rect">
            <a:avLst/>
          </a:prstGeom>
        </p:spPr>
      </p:pic>
      <p:pic>
        <p:nvPicPr>
          <p:cNvPr id="24" name="Picture 23">
            <a:extLst>
              <a:ext uri="{FF2B5EF4-FFF2-40B4-BE49-F238E27FC236}">
                <a16:creationId xmlns:a16="http://schemas.microsoft.com/office/drawing/2014/main" id="{06DA4C0B-5D27-47C6-95CA-D59B5608D532}"/>
              </a:ext>
            </a:extLst>
          </p:cNvPr>
          <p:cNvPicPr>
            <a:picLocks noChangeAspect="1"/>
          </p:cNvPicPr>
          <p:nvPr/>
        </p:nvPicPr>
        <p:blipFill>
          <a:blip r:embed="rId2"/>
          <a:stretch>
            <a:fillRect/>
          </a:stretch>
        </p:blipFill>
        <p:spPr>
          <a:xfrm rot="20539432">
            <a:off x="505181" y="3558901"/>
            <a:ext cx="394608" cy="279674"/>
          </a:xfrm>
          <a:prstGeom prst="rect">
            <a:avLst/>
          </a:prstGeom>
        </p:spPr>
      </p:pic>
      <p:pic>
        <p:nvPicPr>
          <p:cNvPr id="25" name="Picture 24">
            <a:extLst>
              <a:ext uri="{FF2B5EF4-FFF2-40B4-BE49-F238E27FC236}">
                <a16:creationId xmlns:a16="http://schemas.microsoft.com/office/drawing/2014/main" id="{75DC8044-E301-442C-8F9C-02D90DB95473}"/>
              </a:ext>
            </a:extLst>
          </p:cNvPr>
          <p:cNvPicPr>
            <a:picLocks noChangeAspect="1"/>
          </p:cNvPicPr>
          <p:nvPr/>
        </p:nvPicPr>
        <p:blipFill>
          <a:blip r:embed="rId2"/>
          <a:stretch>
            <a:fillRect/>
          </a:stretch>
        </p:blipFill>
        <p:spPr>
          <a:xfrm rot="20539432">
            <a:off x="514706" y="3873227"/>
            <a:ext cx="394608" cy="279674"/>
          </a:xfrm>
          <a:prstGeom prst="rect">
            <a:avLst/>
          </a:prstGeom>
        </p:spPr>
      </p:pic>
      <p:pic>
        <p:nvPicPr>
          <p:cNvPr id="26" name="Picture 25">
            <a:extLst>
              <a:ext uri="{FF2B5EF4-FFF2-40B4-BE49-F238E27FC236}">
                <a16:creationId xmlns:a16="http://schemas.microsoft.com/office/drawing/2014/main" id="{86D5DA10-8E02-49F0-844F-BDD71358C7FB}"/>
              </a:ext>
            </a:extLst>
          </p:cNvPr>
          <p:cNvPicPr>
            <a:picLocks noChangeAspect="1"/>
          </p:cNvPicPr>
          <p:nvPr/>
        </p:nvPicPr>
        <p:blipFill>
          <a:blip r:embed="rId2"/>
          <a:stretch>
            <a:fillRect/>
          </a:stretch>
        </p:blipFill>
        <p:spPr>
          <a:xfrm rot="20539432">
            <a:off x="533756" y="4197077"/>
            <a:ext cx="394608" cy="279674"/>
          </a:xfrm>
          <a:prstGeom prst="rect">
            <a:avLst/>
          </a:prstGeom>
        </p:spPr>
      </p:pic>
      <p:pic>
        <p:nvPicPr>
          <p:cNvPr id="27" name="Picture 26">
            <a:extLst>
              <a:ext uri="{FF2B5EF4-FFF2-40B4-BE49-F238E27FC236}">
                <a16:creationId xmlns:a16="http://schemas.microsoft.com/office/drawing/2014/main" id="{847F7CD8-22BC-4ACA-B24D-7916F4F5B2F1}"/>
              </a:ext>
            </a:extLst>
          </p:cNvPr>
          <p:cNvPicPr>
            <a:picLocks noChangeAspect="1"/>
          </p:cNvPicPr>
          <p:nvPr/>
        </p:nvPicPr>
        <p:blipFill>
          <a:blip r:embed="rId2"/>
          <a:stretch>
            <a:fillRect/>
          </a:stretch>
        </p:blipFill>
        <p:spPr>
          <a:xfrm rot="20539432">
            <a:off x="1029054" y="4520927"/>
            <a:ext cx="394608" cy="279674"/>
          </a:xfrm>
          <a:prstGeom prst="rect">
            <a:avLst/>
          </a:prstGeom>
        </p:spPr>
      </p:pic>
      <p:pic>
        <p:nvPicPr>
          <p:cNvPr id="28" name="Picture 27">
            <a:extLst>
              <a:ext uri="{FF2B5EF4-FFF2-40B4-BE49-F238E27FC236}">
                <a16:creationId xmlns:a16="http://schemas.microsoft.com/office/drawing/2014/main" id="{6F52CBC8-FF33-4B70-89E3-F802795274A9}"/>
              </a:ext>
            </a:extLst>
          </p:cNvPr>
          <p:cNvPicPr>
            <a:picLocks noChangeAspect="1"/>
          </p:cNvPicPr>
          <p:nvPr/>
        </p:nvPicPr>
        <p:blipFill>
          <a:blip r:embed="rId2"/>
          <a:stretch>
            <a:fillRect/>
          </a:stretch>
        </p:blipFill>
        <p:spPr>
          <a:xfrm rot="20539432">
            <a:off x="962379" y="3282676"/>
            <a:ext cx="394608" cy="279674"/>
          </a:xfrm>
          <a:prstGeom prst="rect">
            <a:avLst/>
          </a:prstGeom>
        </p:spPr>
      </p:pic>
      <p:pic>
        <p:nvPicPr>
          <p:cNvPr id="29" name="Picture 28">
            <a:extLst>
              <a:ext uri="{FF2B5EF4-FFF2-40B4-BE49-F238E27FC236}">
                <a16:creationId xmlns:a16="http://schemas.microsoft.com/office/drawing/2014/main" id="{BD4DD110-1656-4251-BCEB-CF7E3C3E44D4}"/>
              </a:ext>
            </a:extLst>
          </p:cNvPr>
          <p:cNvPicPr>
            <a:picLocks noChangeAspect="1"/>
          </p:cNvPicPr>
          <p:nvPr/>
        </p:nvPicPr>
        <p:blipFill>
          <a:blip r:embed="rId2"/>
          <a:stretch>
            <a:fillRect/>
          </a:stretch>
        </p:blipFill>
        <p:spPr>
          <a:xfrm rot="20539432">
            <a:off x="962381" y="3577951"/>
            <a:ext cx="394608" cy="279674"/>
          </a:xfrm>
          <a:prstGeom prst="rect">
            <a:avLst/>
          </a:prstGeom>
        </p:spPr>
      </p:pic>
      <p:pic>
        <p:nvPicPr>
          <p:cNvPr id="30" name="Picture 29">
            <a:extLst>
              <a:ext uri="{FF2B5EF4-FFF2-40B4-BE49-F238E27FC236}">
                <a16:creationId xmlns:a16="http://schemas.microsoft.com/office/drawing/2014/main" id="{DEE06436-1FF6-48AA-B5A0-89465C95DA6F}"/>
              </a:ext>
            </a:extLst>
          </p:cNvPr>
          <p:cNvPicPr>
            <a:picLocks noChangeAspect="1"/>
          </p:cNvPicPr>
          <p:nvPr/>
        </p:nvPicPr>
        <p:blipFill>
          <a:blip r:embed="rId2"/>
          <a:stretch>
            <a:fillRect/>
          </a:stretch>
        </p:blipFill>
        <p:spPr>
          <a:xfrm rot="20539432">
            <a:off x="971906" y="3892277"/>
            <a:ext cx="394608" cy="279674"/>
          </a:xfrm>
          <a:prstGeom prst="rect">
            <a:avLst/>
          </a:prstGeom>
        </p:spPr>
      </p:pic>
      <p:pic>
        <p:nvPicPr>
          <p:cNvPr id="31" name="Picture 30">
            <a:extLst>
              <a:ext uri="{FF2B5EF4-FFF2-40B4-BE49-F238E27FC236}">
                <a16:creationId xmlns:a16="http://schemas.microsoft.com/office/drawing/2014/main" id="{893D7F40-368C-47CD-8604-DFF0C996ACE6}"/>
              </a:ext>
            </a:extLst>
          </p:cNvPr>
          <p:cNvPicPr>
            <a:picLocks noChangeAspect="1"/>
          </p:cNvPicPr>
          <p:nvPr/>
        </p:nvPicPr>
        <p:blipFill>
          <a:blip r:embed="rId2"/>
          <a:stretch>
            <a:fillRect/>
          </a:stretch>
        </p:blipFill>
        <p:spPr>
          <a:xfrm rot="20539432">
            <a:off x="990956" y="4216127"/>
            <a:ext cx="394608" cy="279674"/>
          </a:xfrm>
          <a:prstGeom prst="rect">
            <a:avLst/>
          </a:prstGeom>
        </p:spPr>
      </p:pic>
      <p:pic>
        <p:nvPicPr>
          <p:cNvPr id="32" name="Picture 31">
            <a:extLst>
              <a:ext uri="{FF2B5EF4-FFF2-40B4-BE49-F238E27FC236}">
                <a16:creationId xmlns:a16="http://schemas.microsoft.com/office/drawing/2014/main" id="{D7306191-7193-4348-B22C-5E1CF5857366}"/>
              </a:ext>
            </a:extLst>
          </p:cNvPr>
          <p:cNvPicPr>
            <a:picLocks noChangeAspect="1"/>
          </p:cNvPicPr>
          <p:nvPr/>
        </p:nvPicPr>
        <p:blipFill>
          <a:blip r:embed="rId2"/>
          <a:stretch>
            <a:fillRect/>
          </a:stretch>
        </p:blipFill>
        <p:spPr>
          <a:xfrm rot="20539432">
            <a:off x="1524353" y="4520927"/>
            <a:ext cx="394608" cy="279674"/>
          </a:xfrm>
          <a:prstGeom prst="rect">
            <a:avLst/>
          </a:prstGeom>
        </p:spPr>
      </p:pic>
      <p:pic>
        <p:nvPicPr>
          <p:cNvPr id="33" name="Picture 32">
            <a:extLst>
              <a:ext uri="{FF2B5EF4-FFF2-40B4-BE49-F238E27FC236}">
                <a16:creationId xmlns:a16="http://schemas.microsoft.com/office/drawing/2014/main" id="{92D6B99C-15C8-42B8-BE46-F3B1A301A709}"/>
              </a:ext>
            </a:extLst>
          </p:cNvPr>
          <p:cNvPicPr>
            <a:picLocks noChangeAspect="1"/>
          </p:cNvPicPr>
          <p:nvPr/>
        </p:nvPicPr>
        <p:blipFill>
          <a:blip r:embed="rId2"/>
          <a:stretch>
            <a:fillRect/>
          </a:stretch>
        </p:blipFill>
        <p:spPr>
          <a:xfrm rot="20539432">
            <a:off x="1457678" y="3282676"/>
            <a:ext cx="394608" cy="279674"/>
          </a:xfrm>
          <a:prstGeom prst="rect">
            <a:avLst/>
          </a:prstGeom>
        </p:spPr>
      </p:pic>
      <p:pic>
        <p:nvPicPr>
          <p:cNvPr id="34" name="Picture 33">
            <a:extLst>
              <a:ext uri="{FF2B5EF4-FFF2-40B4-BE49-F238E27FC236}">
                <a16:creationId xmlns:a16="http://schemas.microsoft.com/office/drawing/2014/main" id="{8DC8C1FC-AFDD-4DDE-9239-C91E8C89313C}"/>
              </a:ext>
            </a:extLst>
          </p:cNvPr>
          <p:cNvPicPr>
            <a:picLocks noChangeAspect="1"/>
          </p:cNvPicPr>
          <p:nvPr/>
        </p:nvPicPr>
        <p:blipFill>
          <a:blip r:embed="rId2"/>
          <a:stretch>
            <a:fillRect/>
          </a:stretch>
        </p:blipFill>
        <p:spPr>
          <a:xfrm rot="20539432">
            <a:off x="1457680" y="3577951"/>
            <a:ext cx="394608" cy="279674"/>
          </a:xfrm>
          <a:prstGeom prst="rect">
            <a:avLst/>
          </a:prstGeom>
        </p:spPr>
      </p:pic>
      <p:pic>
        <p:nvPicPr>
          <p:cNvPr id="35" name="Picture 34">
            <a:extLst>
              <a:ext uri="{FF2B5EF4-FFF2-40B4-BE49-F238E27FC236}">
                <a16:creationId xmlns:a16="http://schemas.microsoft.com/office/drawing/2014/main" id="{6B7E3B3A-5EF9-4603-B13B-70ABB5EC7D5B}"/>
              </a:ext>
            </a:extLst>
          </p:cNvPr>
          <p:cNvPicPr>
            <a:picLocks noChangeAspect="1"/>
          </p:cNvPicPr>
          <p:nvPr/>
        </p:nvPicPr>
        <p:blipFill>
          <a:blip r:embed="rId2"/>
          <a:stretch>
            <a:fillRect/>
          </a:stretch>
        </p:blipFill>
        <p:spPr>
          <a:xfrm rot="20539432">
            <a:off x="1467205" y="3892277"/>
            <a:ext cx="394608" cy="279674"/>
          </a:xfrm>
          <a:prstGeom prst="rect">
            <a:avLst/>
          </a:prstGeom>
        </p:spPr>
      </p:pic>
      <p:pic>
        <p:nvPicPr>
          <p:cNvPr id="36" name="Picture 35">
            <a:extLst>
              <a:ext uri="{FF2B5EF4-FFF2-40B4-BE49-F238E27FC236}">
                <a16:creationId xmlns:a16="http://schemas.microsoft.com/office/drawing/2014/main" id="{109216B5-2157-4052-BCD9-D3553C064BCA}"/>
              </a:ext>
            </a:extLst>
          </p:cNvPr>
          <p:cNvPicPr>
            <a:picLocks noChangeAspect="1"/>
          </p:cNvPicPr>
          <p:nvPr/>
        </p:nvPicPr>
        <p:blipFill>
          <a:blip r:embed="rId2"/>
          <a:stretch>
            <a:fillRect/>
          </a:stretch>
        </p:blipFill>
        <p:spPr>
          <a:xfrm rot="20539432">
            <a:off x="1486255" y="4216127"/>
            <a:ext cx="394608" cy="279674"/>
          </a:xfrm>
          <a:prstGeom prst="rect">
            <a:avLst/>
          </a:prstGeom>
        </p:spPr>
      </p:pic>
      <p:pic>
        <p:nvPicPr>
          <p:cNvPr id="37" name="Picture 36">
            <a:extLst>
              <a:ext uri="{FF2B5EF4-FFF2-40B4-BE49-F238E27FC236}">
                <a16:creationId xmlns:a16="http://schemas.microsoft.com/office/drawing/2014/main" id="{0B9B3A56-AB2B-4B45-BDD1-85F16BDE4EAA}"/>
              </a:ext>
            </a:extLst>
          </p:cNvPr>
          <p:cNvPicPr>
            <a:picLocks noChangeAspect="1"/>
          </p:cNvPicPr>
          <p:nvPr/>
        </p:nvPicPr>
        <p:blipFill>
          <a:blip r:embed="rId2"/>
          <a:stretch>
            <a:fillRect/>
          </a:stretch>
        </p:blipFill>
        <p:spPr>
          <a:xfrm rot="20539432">
            <a:off x="2000604" y="4520927"/>
            <a:ext cx="394608" cy="279674"/>
          </a:xfrm>
          <a:prstGeom prst="rect">
            <a:avLst/>
          </a:prstGeom>
        </p:spPr>
      </p:pic>
      <p:pic>
        <p:nvPicPr>
          <p:cNvPr id="38" name="Picture 37">
            <a:extLst>
              <a:ext uri="{FF2B5EF4-FFF2-40B4-BE49-F238E27FC236}">
                <a16:creationId xmlns:a16="http://schemas.microsoft.com/office/drawing/2014/main" id="{1EF073AE-6D15-43D2-A755-C96472260A5D}"/>
              </a:ext>
            </a:extLst>
          </p:cNvPr>
          <p:cNvPicPr>
            <a:picLocks noChangeAspect="1"/>
          </p:cNvPicPr>
          <p:nvPr/>
        </p:nvPicPr>
        <p:blipFill>
          <a:blip r:embed="rId2"/>
          <a:stretch>
            <a:fillRect/>
          </a:stretch>
        </p:blipFill>
        <p:spPr>
          <a:xfrm rot="20539432">
            <a:off x="1933929" y="3282676"/>
            <a:ext cx="394608" cy="279674"/>
          </a:xfrm>
          <a:prstGeom prst="rect">
            <a:avLst/>
          </a:prstGeom>
        </p:spPr>
      </p:pic>
      <p:pic>
        <p:nvPicPr>
          <p:cNvPr id="39" name="Picture 38">
            <a:extLst>
              <a:ext uri="{FF2B5EF4-FFF2-40B4-BE49-F238E27FC236}">
                <a16:creationId xmlns:a16="http://schemas.microsoft.com/office/drawing/2014/main" id="{20C5AC94-F88B-4E99-BE3F-75EC31DDFE37}"/>
              </a:ext>
            </a:extLst>
          </p:cNvPr>
          <p:cNvPicPr>
            <a:picLocks noChangeAspect="1"/>
          </p:cNvPicPr>
          <p:nvPr/>
        </p:nvPicPr>
        <p:blipFill>
          <a:blip r:embed="rId2"/>
          <a:stretch>
            <a:fillRect/>
          </a:stretch>
        </p:blipFill>
        <p:spPr>
          <a:xfrm rot="20539432">
            <a:off x="1933931" y="3577951"/>
            <a:ext cx="394608" cy="279674"/>
          </a:xfrm>
          <a:prstGeom prst="rect">
            <a:avLst/>
          </a:prstGeom>
        </p:spPr>
      </p:pic>
      <p:pic>
        <p:nvPicPr>
          <p:cNvPr id="40" name="Picture 39">
            <a:extLst>
              <a:ext uri="{FF2B5EF4-FFF2-40B4-BE49-F238E27FC236}">
                <a16:creationId xmlns:a16="http://schemas.microsoft.com/office/drawing/2014/main" id="{298C698D-2DD0-465E-B36B-9F54E20CEB90}"/>
              </a:ext>
            </a:extLst>
          </p:cNvPr>
          <p:cNvPicPr>
            <a:picLocks noChangeAspect="1"/>
          </p:cNvPicPr>
          <p:nvPr/>
        </p:nvPicPr>
        <p:blipFill>
          <a:blip r:embed="rId2"/>
          <a:stretch>
            <a:fillRect/>
          </a:stretch>
        </p:blipFill>
        <p:spPr>
          <a:xfrm rot="20539432">
            <a:off x="1943456" y="3892277"/>
            <a:ext cx="394608" cy="279674"/>
          </a:xfrm>
          <a:prstGeom prst="rect">
            <a:avLst/>
          </a:prstGeom>
        </p:spPr>
      </p:pic>
      <p:pic>
        <p:nvPicPr>
          <p:cNvPr id="41" name="Picture 40">
            <a:extLst>
              <a:ext uri="{FF2B5EF4-FFF2-40B4-BE49-F238E27FC236}">
                <a16:creationId xmlns:a16="http://schemas.microsoft.com/office/drawing/2014/main" id="{C6AF0D3E-4667-4C64-B23D-02E1F96D64D6}"/>
              </a:ext>
            </a:extLst>
          </p:cNvPr>
          <p:cNvPicPr>
            <a:picLocks noChangeAspect="1"/>
          </p:cNvPicPr>
          <p:nvPr/>
        </p:nvPicPr>
        <p:blipFill>
          <a:blip r:embed="rId2"/>
          <a:stretch>
            <a:fillRect/>
          </a:stretch>
        </p:blipFill>
        <p:spPr>
          <a:xfrm rot="20539432">
            <a:off x="1962506" y="4216127"/>
            <a:ext cx="394608" cy="279674"/>
          </a:xfrm>
          <a:prstGeom prst="rect">
            <a:avLst/>
          </a:prstGeom>
        </p:spPr>
      </p:pic>
      <p:pic>
        <p:nvPicPr>
          <p:cNvPr id="42" name="Picture 41">
            <a:extLst>
              <a:ext uri="{FF2B5EF4-FFF2-40B4-BE49-F238E27FC236}">
                <a16:creationId xmlns:a16="http://schemas.microsoft.com/office/drawing/2014/main" id="{3A2AB45C-92E7-412D-BAA2-A27136065706}"/>
              </a:ext>
            </a:extLst>
          </p:cNvPr>
          <p:cNvPicPr>
            <a:picLocks noChangeAspect="1"/>
          </p:cNvPicPr>
          <p:nvPr/>
        </p:nvPicPr>
        <p:blipFill>
          <a:blip r:embed="rId2"/>
          <a:stretch>
            <a:fillRect/>
          </a:stretch>
        </p:blipFill>
        <p:spPr>
          <a:xfrm rot="20539432">
            <a:off x="2495905" y="4530453"/>
            <a:ext cx="394608" cy="279674"/>
          </a:xfrm>
          <a:prstGeom prst="rect">
            <a:avLst/>
          </a:prstGeom>
        </p:spPr>
      </p:pic>
      <p:pic>
        <p:nvPicPr>
          <p:cNvPr id="43" name="Picture 42">
            <a:extLst>
              <a:ext uri="{FF2B5EF4-FFF2-40B4-BE49-F238E27FC236}">
                <a16:creationId xmlns:a16="http://schemas.microsoft.com/office/drawing/2014/main" id="{846EB946-F66F-4E7C-AFC4-9A2CCF99C186}"/>
              </a:ext>
            </a:extLst>
          </p:cNvPr>
          <p:cNvPicPr>
            <a:picLocks noChangeAspect="1"/>
          </p:cNvPicPr>
          <p:nvPr/>
        </p:nvPicPr>
        <p:blipFill>
          <a:blip r:embed="rId2"/>
          <a:stretch>
            <a:fillRect/>
          </a:stretch>
        </p:blipFill>
        <p:spPr>
          <a:xfrm rot="20539432">
            <a:off x="2429230" y="3292202"/>
            <a:ext cx="394608" cy="279674"/>
          </a:xfrm>
          <a:prstGeom prst="rect">
            <a:avLst/>
          </a:prstGeom>
        </p:spPr>
      </p:pic>
      <p:pic>
        <p:nvPicPr>
          <p:cNvPr id="44" name="Picture 43">
            <a:extLst>
              <a:ext uri="{FF2B5EF4-FFF2-40B4-BE49-F238E27FC236}">
                <a16:creationId xmlns:a16="http://schemas.microsoft.com/office/drawing/2014/main" id="{DA995D3B-E390-4611-9175-056D46211F8B}"/>
              </a:ext>
            </a:extLst>
          </p:cNvPr>
          <p:cNvPicPr>
            <a:picLocks noChangeAspect="1"/>
          </p:cNvPicPr>
          <p:nvPr/>
        </p:nvPicPr>
        <p:blipFill>
          <a:blip r:embed="rId2"/>
          <a:stretch>
            <a:fillRect/>
          </a:stretch>
        </p:blipFill>
        <p:spPr>
          <a:xfrm rot="20539432">
            <a:off x="2429232" y="3587477"/>
            <a:ext cx="394608" cy="279674"/>
          </a:xfrm>
          <a:prstGeom prst="rect">
            <a:avLst/>
          </a:prstGeom>
        </p:spPr>
      </p:pic>
      <p:pic>
        <p:nvPicPr>
          <p:cNvPr id="45" name="Picture 44">
            <a:extLst>
              <a:ext uri="{FF2B5EF4-FFF2-40B4-BE49-F238E27FC236}">
                <a16:creationId xmlns:a16="http://schemas.microsoft.com/office/drawing/2014/main" id="{2F6C050B-B6D0-46EC-B7AE-A982F7355FC3}"/>
              </a:ext>
            </a:extLst>
          </p:cNvPr>
          <p:cNvPicPr>
            <a:picLocks noChangeAspect="1"/>
          </p:cNvPicPr>
          <p:nvPr/>
        </p:nvPicPr>
        <p:blipFill>
          <a:blip r:embed="rId2"/>
          <a:stretch>
            <a:fillRect/>
          </a:stretch>
        </p:blipFill>
        <p:spPr>
          <a:xfrm rot="20539432">
            <a:off x="2438757" y="3901803"/>
            <a:ext cx="394608" cy="279674"/>
          </a:xfrm>
          <a:prstGeom prst="rect">
            <a:avLst/>
          </a:prstGeom>
        </p:spPr>
      </p:pic>
      <p:pic>
        <p:nvPicPr>
          <p:cNvPr id="46" name="Picture 45">
            <a:extLst>
              <a:ext uri="{FF2B5EF4-FFF2-40B4-BE49-F238E27FC236}">
                <a16:creationId xmlns:a16="http://schemas.microsoft.com/office/drawing/2014/main" id="{3F1D0559-E6BD-41F4-8B30-E307A24C1EDA}"/>
              </a:ext>
            </a:extLst>
          </p:cNvPr>
          <p:cNvPicPr>
            <a:picLocks noChangeAspect="1"/>
          </p:cNvPicPr>
          <p:nvPr/>
        </p:nvPicPr>
        <p:blipFill>
          <a:blip r:embed="rId2"/>
          <a:stretch>
            <a:fillRect/>
          </a:stretch>
        </p:blipFill>
        <p:spPr>
          <a:xfrm rot="20539432">
            <a:off x="2457807" y="4225653"/>
            <a:ext cx="394608" cy="279674"/>
          </a:xfrm>
          <a:prstGeom prst="rect">
            <a:avLst/>
          </a:prstGeom>
        </p:spPr>
      </p:pic>
      <p:pic>
        <p:nvPicPr>
          <p:cNvPr id="47" name="Picture 46">
            <a:extLst>
              <a:ext uri="{FF2B5EF4-FFF2-40B4-BE49-F238E27FC236}">
                <a16:creationId xmlns:a16="http://schemas.microsoft.com/office/drawing/2014/main" id="{35E98E03-7CF5-4331-BA3D-38F740E01BD7}"/>
              </a:ext>
            </a:extLst>
          </p:cNvPr>
          <p:cNvPicPr>
            <a:picLocks noChangeAspect="1"/>
          </p:cNvPicPr>
          <p:nvPr/>
        </p:nvPicPr>
        <p:blipFill>
          <a:blip r:embed="rId2"/>
          <a:stretch>
            <a:fillRect/>
          </a:stretch>
        </p:blipFill>
        <p:spPr>
          <a:xfrm rot="20539432">
            <a:off x="2991204" y="4501878"/>
            <a:ext cx="394608" cy="279674"/>
          </a:xfrm>
          <a:prstGeom prst="rect">
            <a:avLst/>
          </a:prstGeom>
        </p:spPr>
      </p:pic>
      <p:pic>
        <p:nvPicPr>
          <p:cNvPr id="48" name="Picture 47">
            <a:extLst>
              <a:ext uri="{FF2B5EF4-FFF2-40B4-BE49-F238E27FC236}">
                <a16:creationId xmlns:a16="http://schemas.microsoft.com/office/drawing/2014/main" id="{935005EE-6C48-4588-ACF7-82A51BC74CAA}"/>
              </a:ext>
            </a:extLst>
          </p:cNvPr>
          <p:cNvPicPr>
            <a:picLocks noChangeAspect="1"/>
          </p:cNvPicPr>
          <p:nvPr/>
        </p:nvPicPr>
        <p:blipFill>
          <a:blip r:embed="rId2"/>
          <a:stretch>
            <a:fillRect/>
          </a:stretch>
        </p:blipFill>
        <p:spPr>
          <a:xfrm rot="20539432">
            <a:off x="2924529" y="3263627"/>
            <a:ext cx="394608" cy="279674"/>
          </a:xfrm>
          <a:prstGeom prst="rect">
            <a:avLst/>
          </a:prstGeom>
        </p:spPr>
      </p:pic>
      <p:pic>
        <p:nvPicPr>
          <p:cNvPr id="49" name="Picture 48">
            <a:extLst>
              <a:ext uri="{FF2B5EF4-FFF2-40B4-BE49-F238E27FC236}">
                <a16:creationId xmlns:a16="http://schemas.microsoft.com/office/drawing/2014/main" id="{77E95D8C-07B7-4F81-A288-91A722E3EE67}"/>
              </a:ext>
            </a:extLst>
          </p:cNvPr>
          <p:cNvPicPr>
            <a:picLocks noChangeAspect="1"/>
          </p:cNvPicPr>
          <p:nvPr/>
        </p:nvPicPr>
        <p:blipFill>
          <a:blip r:embed="rId2"/>
          <a:stretch>
            <a:fillRect/>
          </a:stretch>
        </p:blipFill>
        <p:spPr>
          <a:xfrm rot="20539432">
            <a:off x="2924531" y="3558902"/>
            <a:ext cx="394608" cy="279674"/>
          </a:xfrm>
          <a:prstGeom prst="rect">
            <a:avLst/>
          </a:prstGeom>
        </p:spPr>
      </p:pic>
      <p:pic>
        <p:nvPicPr>
          <p:cNvPr id="50" name="Picture 49">
            <a:extLst>
              <a:ext uri="{FF2B5EF4-FFF2-40B4-BE49-F238E27FC236}">
                <a16:creationId xmlns:a16="http://schemas.microsoft.com/office/drawing/2014/main" id="{9C59243B-0507-4E6F-8735-12FAADE47429}"/>
              </a:ext>
            </a:extLst>
          </p:cNvPr>
          <p:cNvPicPr>
            <a:picLocks noChangeAspect="1"/>
          </p:cNvPicPr>
          <p:nvPr/>
        </p:nvPicPr>
        <p:blipFill>
          <a:blip r:embed="rId2"/>
          <a:stretch>
            <a:fillRect/>
          </a:stretch>
        </p:blipFill>
        <p:spPr>
          <a:xfrm rot="20539432">
            <a:off x="2934056" y="3873228"/>
            <a:ext cx="394608" cy="279674"/>
          </a:xfrm>
          <a:prstGeom prst="rect">
            <a:avLst/>
          </a:prstGeom>
        </p:spPr>
      </p:pic>
      <p:pic>
        <p:nvPicPr>
          <p:cNvPr id="51" name="Picture 50">
            <a:extLst>
              <a:ext uri="{FF2B5EF4-FFF2-40B4-BE49-F238E27FC236}">
                <a16:creationId xmlns:a16="http://schemas.microsoft.com/office/drawing/2014/main" id="{02420178-2F60-4A10-B9A2-439073B6FDAA}"/>
              </a:ext>
            </a:extLst>
          </p:cNvPr>
          <p:cNvPicPr>
            <a:picLocks noChangeAspect="1"/>
          </p:cNvPicPr>
          <p:nvPr/>
        </p:nvPicPr>
        <p:blipFill>
          <a:blip r:embed="rId2"/>
          <a:stretch>
            <a:fillRect/>
          </a:stretch>
        </p:blipFill>
        <p:spPr>
          <a:xfrm rot="20539432">
            <a:off x="2953106" y="4197078"/>
            <a:ext cx="394608" cy="279674"/>
          </a:xfrm>
          <a:prstGeom prst="rect">
            <a:avLst/>
          </a:prstGeom>
        </p:spPr>
      </p:pic>
      <p:pic>
        <p:nvPicPr>
          <p:cNvPr id="52" name="Picture 51">
            <a:extLst>
              <a:ext uri="{FF2B5EF4-FFF2-40B4-BE49-F238E27FC236}">
                <a16:creationId xmlns:a16="http://schemas.microsoft.com/office/drawing/2014/main" id="{99CA7724-B993-4517-8588-A5AB584733EA}"/>
              </a:ext>
            </a:extLst>
          </p:cNvPr>
          <p:cNvPicPr>
            <a:picLocks noChangeAspect="1"/>
          </p:cNvPicPr>
          <p:nvPr/>
        </p:nvPicPr>
        <p:blipFill>
          <a:blip r:embed="rId2"/>
          <a:stretch>
            <a:fillRect/>
          </a:stretch>
        </p:blipFill>
        <p:spPr>
          <a:xfrm rot="20539432">
            <a:off x="3476979" y="4492352"/>
            <a:ext cx="394608" cy="279674"/>
          </a:xfrm>
          <a:prstGeom prst="rect">
            <a:avLst/>
          </a:prstGeom>
        </p:spPr>
      </p:pic>
      <p:pic>
        <p:nvPicPr>
          <p:cNvPr id="53" name="Picture 52">
            <a:extLst>
              <a:ext uri="{FF2B5EF4-FFF2-40B4-BE49-F238E27FC236}">
                <a16:creationId xmlns:a16="http://schemas.microsoft.com/office/drawing/2014/main" id="{0BB27F86-BA35-4156-B811-053263E73A95}"/>
              </a:ext>
            </a:extLst>
          </p:cNvPr>
          <p:cNvPicPr>
            <a:picLocks noChangeAspect="1"/>
          </p:cNvPicPr>
          <p:nvPr/>
        </p:nvPicPr>
        <p:blipFill>
          <a:blip r:embed="rId2"/>
          <a:stretch>
            <a:fillRect/>
          </a:stretch>
        </p:blipFill>
        <p:spPr>
          <a:xfrm rot="20539432">
            <a:off x="3410304" y="3254101"/>
            <a:ext cx="394608" cy="279674"/>
          </a:xfrm>
          <a:prstGeom prst="rect">
            <a:avLst/>
          </a:prstGeom>
        </p:spPr>
      </p:pic>
      <p:pic>
        <p:nvPicPr>
          <p:cNvPr id="54" name="Picture 53">
            <a:extLst>
              <a:ext uri="{FF2B5EF4-FFF2-40B4-BE49-F238E27FC236}">
                <a16:creationId xmlns:a16="http://schemas.microsoft.com/office/drawing/2014/main" id="{795BCD61-B2BF-4722-AD63-DDD764593F29}"/>
              </a:ext>
            </a:extLst>
          </p:cNvPr>
          <p:cNvPicPr>
            <a:picLocks noChangeAspect="1"/>
          </p:cNvPicPr>
          <p:nvPr/>
        </p:nvPicPr>
        <p:blipFill>
          <a:blip r:embed="rId2"/>
          <a:stretch>
            <a:fillRect/>
          </a:stretch>
        </p:blipFill>
        <p:spPr>
          <a:xfrm rot="20539432">
            <a:off x="3410306" y="3549376"/>
            <a:ext cx="394608" cy="279674"/>
          </a:xfrm>
          <a:prstGeom prst="rect">
            <a:avLst/>
          </a:prstGeom>
        </p:spPr>
      </p:pic>
      <p:pic>
        <p:nvPicPr>
          <p:cNvPr id="55" name="Picture 54">
            <a:extLst>
              <a:ext uri="{FF2B5EF4-FFF2-40B4-BE49-F238E27FC236}">
                <a16:creationId xmlns:a16="http://schemas.microsoft.com/office/drawing/2014/main" id="{0857C17C-1967-4106-8A40-C817B37F9A4A}"/>
              </a:ext>
            </a:extLst>
          </p:cNvPr>
          <p:cNvPicPr>
            <a:picLocks noChangeAspect="1"/>
          </p:cNvPicPr>
          <p:nvPr/>
        </p:nvPicPr>
        <p:blipFill>
          <a:blip r:embed="rId2"/>
          <a:stretch>
            <a:fillRect/>
          </a:stretch>
        </p:blipFill>
        <p:spPr>
          <a:xfrm rot="20539432">
            <a:off x="3419831" y="3863702"/>
            <a:ext cx="394608" cy="279674"/>
          </a:xfrm>
          <a:prstGeom prst="rect">
            <a:avLst/>
          </a:prstGeom>
        </p:spPr>
      </p:pic>
      <p:pic>
        <p:nvPicPr>
          <p:cNvPr id="56" name="Picture 55">
            <a:extLst>
              <a:ext uri="{FF2B5EF4-FFF2-40B4-BE49-F238E27FC236}">
                <a16:creationId xmlns:a16="http://schemas.microsoft.com/office/drawing/2014/main" id="{2D2F1661-9DBF-4DE5-84D1-B52137131DF4}"/>
              </a:ext>
            </a:extLst>
          </p:cNvPr>
          <p:cNvPicPr>
            <a:picLocks noChangeAspect="1"/>
          </p:cNvPicPr>
          <p:nvPr/>
        </p:nvPicPr>
        <p:blipFill>
          <a:blip r:embed="rId2"/>
          <a:stretch>
            <a:fillRect/>
          </a:stretch>
        </p:blipFill>
        <p:spPr>
          <a:xfrm rot="20539432">
            <a:off x="3438881" y="4187552"/>
            <a:ext cx="394608" cy="279674"/>
          </a:xfrm>
          <a:prstGeom prst="rect">
            <a:avLst/>
          </a:prstGeom>
        </p:spPr>
      </p:pic>
      <p:pic>
        <p:nvPicPr>
          <p:cNvPr id="57" name="Picture 56">
            <a:extLst>
              <a:ext uri="{FF2B5EF4-FFF2-40B4-BE49-F238E27FC236}">
                <a16:creationId xmlns:a16="http://schemas.microsoft.com/office/drawing/2014/main" id="{E5E03492-B3DA-49ED-B7E3-93F7B5648B31}"/>
              </a:ext>
            </a:extLst>
          </p:cNvPr>
          <p:cNvPicPr>
            <a:picLocks noChangeAspect="1"/>
          </p:cNvPicPr>
          <p:nvPr/>
        </p:nvPicPr>
        <p:blipFill>
          <a:blip r:embed="rId2"/>
          <a:stretch>
            <a:fillRect/>
          </a:stretch>
        </p:blipFill>
        <p:spPr>
          <a:xfrm rot="20539432">
            <a:off x="3972279" y="4501877"/>
            <a:ext cx="394608" cy="279674"/>
          </a:xfrm>
          <a:prstGeom prst="rect">
            <a:avLst/>
          </a:prstGeom>
        </p:spPr>
      </p:pic>
      <p:pic>
        <p:nvPicPr>
          <p:cNvPr id="58" name="Picture 57">
            <a:extLst>
              <a:ext uri="{FF2B5EF4-FFF2-40B4-BE49-F238E27FC236}">
                <a16:creationId xmlns:a16="http://schemas.microsoft.com/office/drawing/2014/main" id="{075334F0-154F-4CA0-8B35-9EF5DECF34F4}"/>
              </a:ext>
            </a:extLst>
          </p:cNvPr>
          <p:cNvPicPr>
            <a:picLocks noChangeAspect="1"/>
          </p:cNvPicPr>
          <p:nvPr/>
        </p:nvPicPr>
        <p:blipFill>
          <a:blip r:embed="rId2"/>
          <a:stretch>
            <a:fillRect/>
          </a:stretch>
        </p:blipFill>
        <p:spPr>
          <a:xfrm rot="20539432">
            <a:off x="3905604" y="3263626"/>
            <a:ext cx="394608" cy="279674"/>
          </a:xfrm>
          <a:prstGeom prst="rect">
            <a:avLst/>
          </a:prstGeom>
        </p:spPr>
      </p:pic>
      <p:pic>
        <p:nvPicPr>
          <p:cNvPr id="59" name="Picture 58">
            <a:extLst>
              <a:ext uri="{FF2B5EF4-FFF2-40B4-BE49-F238E27FC236}">
                <a16:creationId xmlns:a16="http://schemas.microsoft.com/office/drawing/2014/main" id="{072A364A-D4C3-4DF5-8902-EEB052F63577}"/>
              </a:ext>
            </a:extLst>
          </p:cNvPr>
          <p:cNvPicPr>
            <a:picLocks noChangeAspect="1"/>
          </p:cNvPicPr>
          <p:nvPr/>
        </p:nvPicPr>
        <p:blipFill>
          <a:blip r:embed="rId2"/>
          <a:stretch>
            <a:fillRect/>
          </a:stretch>
        </p:blipFill>
        <p:spPr>
          <a:xfrm rot="20539432">
            <a:off x="3905606" y="3558901"/>
            <a:ext cx="394608" cy="279674"/>
          </a:xfrm>
          <a:prstGeom prst="rect">
            <a:avLst/>
          </a:prstGeom>
        </p:spPr>
      </p:pic>
      <p:pic>
        <p:nvPicPr>
          <p:cNvPr id="60" name="Picture 59">
            <a:extLst>
              <a:ext uri="{FF2B5EF4-FFF2-40B4-BE49-F238E27FC236}">
                <a16:creationId xmlns:a16="http://schemas.microsoft.com/office/drawing/2014/main" id="{741F1DDD-F32E-467A-BB8D-5C199FFC2CC0}"/>
              </a:ext>
            </a:extLst>
          </p:cNvPr>
          <p:cNvPicPr>
            <a:picLocks noChangeAspect="1"/>
          </p:cNvPicPr>
          <p:nvPr/>
        </p:nvPicPr>
        <p:blipFill>
          <a:blip r:embed="rId2"/>
          <a:stretch>
            <a:fillRect/>
          </a:stretch>
        </p:blipFill>
        <p:spPr>
          <a:xfrm rot="20539432">
            <a:off x="3915131" y="3873227"/>
            <a:ext cx="394608" cy="279674"/>
          </a:xfrm>
          <a:prstGeom prst="rect">
            <a:avLst/>
          </a:prstGeom>
        </p:spPr>
      </p:pic>
      <p:pic>
        <p:nvPicPr>
          <p:cNvPr id="61" name="Picture 60">
            <a:extLst>
              <a:ext uri="{FF2B5EF4-FFF2-40B4-BE49-F238E27FC236}">
                <a16:creationId xmlns:a16="http://schemas.microsoft.com/office/drawing/2014/main" id="{29D39989-581C-4B4B-9988-5561366EAC69}"/>
              </a:ext>
            </a:extLst>
          </p:cNvPr>
          <p:cNvPicPr>
            <a:picLocks noChangeAspect="1"/>
          </p:cNvPicPr>
          <p:nvPr/>
        </p:nvPicPr>
        <p:blipFill>
          <a:blip r:embed="rId2"/>
          <a:stretch>
            <a:fillRect/>
          </a:stretch>
        </p:blipFill>
        <p:spPr>
          <a:xfrm rot="20539432">
            <a:off x="3934181" y="4197077"/>
            <a:ext cx="394608" cy="279674"/>
          </a:xfrm>
          <a:prstGeom prst="rect">
            <a:avLst/>
          </a:prstGeom>
        </p:spPr>
      </p:pic>
      <p:pic>
        <p:nvPicPr>
          <p:cNvPr id="62" name="Picture 61">
            <a:extLst>
              <a:ext uri="{FF2B5EF4-FFF2-40B4-BE49-F238E27FC236}">
                <a16:creationId xmlns:a16="http://schemas.microsoft.com/office/drawing/2014/main" id="{714506DE-E847-412D-B6EF-DD587CA4D88D}"/>
              </a:ext>
            </a:extLst>
          </p:cNvPr>
          <p:cNvPicPr>
            <a:picLocks noChangeAspect="1"/>
          </p:cNvPicPr>
          <p:nvPr/>
        </p:nvPicPr>
        <p:blipFill>
          <a:blip r:embed="rId2"/>
          <a:stretch>
            <a:fillRect/>
          </a:stretch>
        </p:blipFill>
        <p:spPr>
          <a:xfrm rot="20539432">
            <a:off x="4477104" y="4501877"/>
            <a:ext cx="394608" cy="279674"/>
          </a:xfrm>
          <a:prstGeom prst="rect">
            <a:avLst/>
          </a:prstGeom>
        </p:spPr>
      </p:pic>
      <p:pic>
        <p:nvPicPr>
          <p:cNvPr id="63" name="Picture 62">
            <a:extLst>
              <a:ext uri="{FF2B5EF4-FFF2-40B4-BE49-F238E27FC236}">
                <a16:creationId xmlns:a16="http://schemas.microsoft.com/office/drawing/2014/main" id="{F0A00959-A244-43E3-9179-B47912C157C6}"/>
              </a:ext>
            </a:extLst>
          </p:cNvPr>
          <p:cNvPicPr>
            <a:picLocks noChangeAspect="1"/>
          </p:cNvPicPr>
          <p:nvPr/>
        </p:nvPicPr>
        <p:blipFill>
          <a:blip r:embed="rId2"/>
          <a:stretch>
            <a:fillRect/>
          </a:stretch>
        </p:blipFill>
        <p:spPr>
          <a:xfrm rot="20539432">
            <a:off x="4410429" y="3263626"/>
            <a:ext cx="394608" cy="279674"/>
          </a:xfrm>
          <a:prstGeom prst="rect">
            <a:avLst/>
          </a:prstGeom>
        </p:spPr>
      </p:pic>
      <p:pic>
        <p:nvPicPr>
          <p:cNvPr id="64" name="Picture 63">
            <a:extLst>
              <a:ext uri="{FF2B5EF4-FFF2-40B4-BE49-F238E27FC236}">
                <a16:creationId xmlns:a16="http://schemas.microsoft.com/office/drawing/2014/main" id="{1174F7F2-3D66-4F59-9D4D-61D9A78D1DF2}"/>
              </a:ext>
            </a:extLst>
          </p:cNvPr>
          <p:cNvPicPr>
            <a:picLocks noChangeAspect="1"/>
          </p:cNvPicPr>
          <p:nvPr/>
        </p:nvPicPr>
        <p:blipFill>
          <a:blip r:embed="rId2"/>
          <a:stretch>
            <a:fillRect/>
          </a:stretch>
        </p:blipFill>
        <p:spPr>
          <a:xfrm rot="20539432">
            <a:off x="4410431" y="3558901"/>
            <a:ext cx="394608" cy="279674"/>
          </a:xfrm>
          <a:prstGeom prst="rect">
            <a:avLst/>
          </a:prstGeom>
        </p:spPr>
      </p:pic>
      <p:pic>
        <p:nvPicPr>
          <p:cNvPr id="65" name="Picture 64">
            <a:extLst>
              <a:ext uri="{FF2B5EF4-FFF2-40B4-BE49-F238E27FC236}">
                <a16:creationId xmlns:a16="http://schemas.microsoft.com/office/drawing/2014/main" id="{CAE3FCB4-617B-481B-B395-B727F34A09A9}"/>
              </a:ext>
            </a:extLst>
          </p:cNvPr>
          <p:cNvPicPr>
            <a:picLocks noChangeAspect="1"/>
          </p:cNvPicPr>
          <p:nvPr/>
        </p:nvPicPr>
        <p:blipFill>
          <a:blip r:embed="rId2"/>
          <a:stretch>
            <a:fillRect/>
          </a:stretch>
        </p:blipFill>
        <p:spPr>
          <a:xfrm rot="20539432">
            <a:off x="4419956" y="3873227"/>
            <a:ext cx="394608" cy="279674"/>
          </a:xfrm>
          <a:prstGeom prst="rect">
            <a:avLst/>
          </a:prstGeom>
        </p:spPr>
      </p:pic>
      <p:pic>
        <p:nvPicPr>
          <p:cNvPr id="66" name="Picture 65">
            <a:extLst>
              <a:ext uri="{FF2B5EF4-FFF2-40B4-BE49-F238E27FC236}">
                <a16:creationId xmlns:a16="http://schemas.microsoft.com/office/drawing/2014/main" id="{1EBB7B8B-F439-4792-BB2A-4EB4D9CA615F}"/>
              </a:ext>
            </a:extLst>
          </p:cNvPr>
          <p:cNvPicPr>
            <a:picLocks noChangeAspect="1"/>
          </p:cNvPicPr>
          <p:nvPr/>
        </p:nvPicPr>
        <p:blipFill>
          <a:blip r:embed="rId2"/>
          <a:stretch>
            <a:fillRect/>
          </a:stretch>
        </p:blipFill>
        <p:spPr>
          <a:xfrm rot="20539432">
            <a:off x="4439006" y="4197077"/>
            <a:ext cx="394608" cy="279674"/>
          </a:xfrm>
          <a:prstGeom prst="rect">
            <a:avLst/>
          </a:prstGeom>
        </p:spPr>
      </p:pic>
      <p:pic>
        <p:nvPicPr>
          <p:cNvPr id="67" name="Picture 66">
            <a:extLst>
              <a:ext uri="{FF2B5EF4-FFF2-40B4-BE49-F238E27FC236}">
                <a16:creationId xmlns:a16="http://schemas.microsoft.com/office/drawing/2014/main" id="{0284CF0E-65DC-4F5D-A0BD-149FDC621FA6}"/>
              </a:ext>
            </a:extLst>
          </p:cNvPr>
          <p:cNvPicPr>
            <a:picLocks noChangeAspect="1"/>
          </p:cNvPicPr>
          <p:nvPr/>
        </p:nvPicPr>
        <p:blipFill>
          <a:blip r:embed="rId2"/>
          <a:stretch>
            <a:fillRect/>
          </a:stretch>
        </p:blipFill>
        <p:spPr>
          <a:xfrm rot="20539432">
            <a:off x="4972405" y="4511402"/>
            <a:ext cx="394608" cy="279674"/>
          </a:xfrm>
          <a:prstGeom prst="rect">
            <a:avLst/>
          </a:prstGeom>
        </p:spPr>
      </p:pic>
      <p:pic>
        <p:nvPicPr>
          <p:cNvPr id="68" name="Picture 67">
            <a:extLst>
              <a:ext uri="{FF2B5EF4-FFF2-40B4-BE49-F238E27FC236}">
                <a16:creationId xmlns:a16="http://schemas.microsoft.com/office/drawing/2014/main" id="{F2BFA06C-5B12-42A8-9958-E57095F75E6C}"/>
              </a:ext>
            </a:extLst>
          </p:cNvPr>
          <p:cNvPicPr>
            <a:picLocks noChangeAspect="1"/>
          </p:cNvPicPr>
          <p:nvPr/>
        </p:nvPicPr>
        <p:blipFill>
          <a:blip r:embed="rId2"/>
          <a:stretch>
            <a:fillRect/>
          </a:stretch>
        </p:blipFill>
        <p:spPr>
          <a:xfrm rot="20539432">
            <a:off x="4905730" y="3273151"/>
            <a:ext cx="394608" cy="279674"/>
          </a:xfrm>
          <a:prstGeom prst="rect">
            <a:avLst/>
          </a:prstGeom>
        </p:spPr>
      </p:pic>
      <p:pic>
        <p:nvPicPr>
          <p:cNvPr id="69" name="Picture 68">
            <a:extLst>
              <a:ext uri="{FF2B5EF4-FFF2-40B4-BE49-F238E27FC236}">
                <a16:creationId xmlns:a16="http://schemas.microsoft.com/office/drawing/2014/main" id="{E39AC1D0-D827-44BB-96E8-4D973ACAD8E1}"/>
              </a:ext>
            </a:extLst>
          </p:cNvPr>
          <p:cNvPicPr>
            <a:picLocks noChangeAspect="1"/>
          </p:cNvPicPr>
          <p:nvPr/>
        </p:nvPicPr>
        <p:blipFill>
          <a:blip r:embed="rId2"/>
          <a:stretch>
            <a:fillRect/>
          </a:stretch>
        </p:blipFill>
        <p:spPr>
          <a:xfrm rot="20539432">
            <a:off x="4905732" y="3568426"/>
            <a:ext cx="394608" cy="279674"/>
          </a:xfrm>
          <a:prstGeom prst="rect">
            <a:avLst/>
          </a:prstGeom>
        </p:spPr>
      </p:pic>
      <p:pic>
        <p:nvPicPr>
          <p:cNvPr id="70" name="Picture 69">
            <a:extLst>
              <a:ext uri="{FF2B5EF4-FFF2-40B4-BE49-F238E27FC236}">
                <a16:creationId xmlns:a16="http://schemas.microsoft.com/office/drawing/2014/main" id="{F87C10D3-D66C-496B-A5B6-B9D17A8B66F7}"/>
              </a:ext>
            </a:extLst>
          </p:cNvPr>
          <p:cNvPicPr>
            <a:picLocks noChangeAspect="1"/>
          </p:cNvPicPr>
          <p:nvPr/>
        </p:nvPicPr>
        <p:blipFill>
          <a:blip r:embed="rId2"/>
          <a:stretch>
            <a:fillRect/>
          </a:stretch>
        </p:blipFill>
        <p:spPr>
          <a:xfrm rot="20539432">
            <a:off x="4915257" y="3882752"/>
            <a:ext cx="394608" cy="279674"/>
          </a:xfrm>
          <a:prstGeom prst="rect">
            <a:avLst/>
          </a:prstGeom>
        </p:spPr>
      </p:pic>
      <p:pic>
        <p:nvPicPr>
          <p:cNvPr id="71" name="Picture 70">
            <a:extLst>
              <a:ext uri="{FF2B5EF4-FFF2-40B4-BE49-F238E27FC236}">
                <a16:creationId xmlns:a16="http://schemas.microsoft.com/office/drawing/2014/main" id="{9728F17A-2705-4CD0-91C9-5C778CD49AE1}"/>
              </a:ext>
            </a:extLst>
          </p:cNvPr>
          <p:cNvPicPr>
            <a:picLocks noChangeAspect="1"/>
          </p:cNvPicPr>
          <p:nvPr/>
        </p:nvPicPr>
        <p:blipFill>
          <a:blip r:embed="rId2"/>
          <a:stretch>
            <a:fillRect/>
          </a:stretch>
        </p:blipFill>
        <p:spPr>
          <a:xfrm rot="20539432">
            <a:off x="4934307" y="4206602"/>
            <a:ext cx="394608" cy="279674"/>
          </a:xfrm>
          <a:prstGeom prst="rect">
            <a:avLst/>
          </a:prstGeom>
        </p:spPr>
      </p:pic>
      <p:pic>
        <p:nvPicPr>
          <p:cNvPr id="89" name="Picture 88">
            <a:extLst>
              <a:ext uri="{FF2B5EF4-FFF2-40B4-BE49-F238E27FC236}">
                <a16:creationId xmlns:a16="http://schemas.microsoft.com/office/drawing/2014/main" id="{35EED337-B5E0-4CE3-83B7-B88E206DD957}"/>
              </a:ext>
            </a:extLst>
          </p:cNvPr>
          <p:cNvPicPr>
            <a:picLocks noChangeAspect="1"/>
          </p:cNvPicPr>
          <p:nvPr/>
        </p:nvPicPr>
        <p:blipFill>
          <a:blip r:embed="rId3"/>
          <a:stretch>
            <a:fillRect/>
          </a:stretch>
        </p:blipFill>
        <p:spPr>
          <a:xfrm>
            <a:off x="5420852" y="4493499"/>
            <a:ext cx="359695" cy="347502"/>
          </a:xfrm>
          <a:prstGeom prst="rect">
            <a:avLst/>
          </a:prstGeom>
        </p:spPr>
      </p:pic>
      <p:pic>
        <p:nvPicPr>
          <p:cNvPr id="90" name="Picture 89">
            <a:extLst>
              <a:ext uri="{FF2B5EF4-FFF2-40B4-BE49-F238E27FC236}">
                <a16:creationId xmlns:a16="http://schemas.microsoft.com/office/drawing/2014/main" id="{F78D33D4-3A58-4CDF-BFB3-812E938FAFDE}"/>
              </a:ext>
            </a:extLst>
          </p:cNvPr>
          <p:cNvPicPr>
            <a:picLocks noChangeAspect="1"/>
          </p:cNvPicPr>
          <p:nvPr/>
        </p:nvPicPr>
        <p:blipFill>
          <a:blip r:embed="rId3"/>
          <a:stretch>
            <a:fillRect/>
          </a:stretch>
        </p:blipFill>
        <p:spPr>
          <a:xfrm>
            <a:off x="5354177" y="3540999"/>
            <a:ext cx="359695" cy="347502"/>
          </a:xfrm>
          <a:prstGeom prst="rect">
            <a:avLst/>
          </a:prstGeom>
        </p:spPr>
      </p:pic>
      <p:pic>
        <p:nvPicPr>
          <p:cNvPr id="91" name="Picture 90">
            <a:extLst>
              <a:ext uri="{FF2B5EF4-FFF2-40B4-BE49-F238E27FC236}">
                <a16:creationId xmlns:a16="http://schemas.microsoft.com/office/drawing/2014/main" id="{580634E0-4FDE-45A0-BDBF-2F05A819A678}"/>
              </a:ext>
            </a:extLst>
          </p:cNvPr>
          <p:cNvPicPr>
            <a:picLocks noChangeAspect="1"/>
          </p:cNvPicPr>
          <p:nvPr/>
        </p:nvPicPr>
        <p:blipFill>
          <a:blip r:embed="rId3"/>
          <a:stretch>
            <a:fillRect/>
          </a:stretch>
        </p:blipFill>
        <p:spPr>
          <a:xfrm>
            <a:off x="5382752" y="3883899"/>
            <a:ext cx="359695" cy="347502"/>
          </a:xfrm>
          <a:prstGeom prst="rect">
            <a:avLst/>
          </a:prstGeom>
        </p:spPr>
      </p:pic>
      <p:pic>
        <p:nvPicPr>
          <p:cNvPr id="92" name="Picture 91">
            <a:extLst>
              <a:ext uri="{FF2B5EF4-FFF2-40B4-BE49-F238E27FC236}">
                <a16:creationId xmlns:a16="http://schemas.microsoft.com/office/drawing/2014/main" id="{337F7827-A698-401D-A55B-2C59DB143297}"/>
              </a:ext>
            </a:extLst>
          </p:cNvPr>
          <p:cNvPicPr>
            <a:picLocks noChangeAspect="1"/>
          </p:cNvPicPr>
          <p:nvPr/>
        </p:nvPicPr>
        <p:blipFill>
          <a:blip r:embed="rId3"/>
          <a:stretch>
            <a:fillRect/>
          </a:stretch>
        </p:blipFill>
        <p:spPr>
          <a:xfrm>
            <a:off x="5392277" y="4188699"/>
            <a:ext cx="359695" cy="347502"/>
          </a:xfrm>
          <a:prstGeom prst="rect">
            <a:avLst/>
          </a:prstGeom>
        </p:spPr>
      </p:pic>
      <p:pic>
        <p:nvPicPr>
          <p:cNvPr id="93" name="Picture 92">
            <a:extLst>
              <a:ext uri="{FF2B5EF4-FFF2-40B4-BE49-F238E27FC236}">
                <a16:creationId xmlns:a16="http://schemas.microsoft.com/office/drawing/2014/main" id="{7EB55723-EFE6-40F5-87B7-AC9D9FD8AA6B}"/>
              </a:ext>
            </a:extLst>
          </p:cNvPr>
          <p:cNvPicPr>
            <a:picLocks noChangeAspect="1"/>
          </p:cNvPicPr>
          <p:nvPr/>
        </p:nvPicPr>
        <p:blipFill>
          <a:blip r:embed="rId3"/>
          <a:stretch>
            <a:fillRect/>
          </a:stretch>
        </p:blipFill>
        <p:spPr>
          <a:xfrm>
            <a:off x="5344652" y="3217149"/>
            <a:ext cx="359695" cy="347502"/>
          </a:xfrm>
          <a:prstGeom prst="rect">
            <a:avLst/>
          </a:prstGeom>
        </p:spPr>
      </p:pic>
      <p:pic>
        <p:nvPicPr>
          <p:cNvPr id="94" name="Picture 93">
            <a:extLst>
              <a:ext uri="{FF2B5EF4-FFF2-40B4-BE49-F238E27FC236}">
                <a16:creationId xmlns:a16="http://schemas.microsoft.com/office/drawing/2014/main" id="{88157686-F292-4EED-8A68-0DB78ABC4EEE}"/>
              </a:ext>
            </a:extLst>
          </p:cNvPr>
          <p:cNvPicPr>
            <a:picLocks noChangeAspect="1"/>
          </p:cNvPicPr>
          <p:nvPr/>
        </p:nvPicPr>
        <p:blipFill>
          <a:blip r:embed="rId3"/>
          <a:stretch>
            <a:fillRect/>
          </a:stretch>
        </p:blipFill>
        <p:spPr>
          <a:xfrm>
            <a:off x="5849477" y="4503024"/>
            <a:ext cx="359695" cy="347502"/>
          </a:xfrm>
          <a:prstGeom prst="rect">
            <a:avLst/>
          </a:prstGeom>
        </p:spPr>
      </p:pic>
      <p:pic>
        <p:nvPicPr>
          <p:cNvPr id="95" name="Picture 94">
            <a:extLst>
              <a:ext uri="{FF2B5EF4-FFF2-40B4-BE49-F238E27FC236}">
                <a16:creationId xmlns:a16="http://schemas.microsoft.com/office/drawing/2014/main" id="{E0FE6276-41F6-4B5B-8847-71CC45633646}"/>
              </a:ext>
            </a:extLst>
          </p:cNvPr>
          <p:cNvPicPr>
            <a:picLocks noChangeAspect="1"/>
          </p:cNvPicPr>
          <p:nvPr/>
        </p:nvPicPr>
        <p:blipFill>
          <a:blip r:embed="rId3"/>
          <a:stretch>
            <a:fillRect/>
          </a:stretch>
        </p:blipFill>
        <p:spPr>
          <a:xfrm>
            <a:off x="5782802" y="3550524"/>
            <a:ext cx="359695" cy="347502"/>
          </a:xfrm>
          <a:prstGeom prst="rect">
            <a:avLst/>
          </a:prstGeom>
        </p:spPr>
      </p:pic>
      <p:pic>
        <p:nvPicPr>
          <p:cNvPr id="96" name="Picture 95">
            <a:extLst>
              <a:ext uri="{FF2B5EF4-FFF2-40B4-BE49-F238E27FC236}">
                <a16:creationId xmlns:a16="http://schemas.microsoft.com/office/drawing/2014/main" id="{AE0EE8D7-4E92-4BC4-BB1A-011FF362451D}"/>
              </a:ext>
            </a:extLst>
          </p:cNvPr>
          <p:cNvPicPr>
            <a:picLocks noChangeAspect="1"/>
          </p:cNvPicPr>
          <p:nvPr/>
        </p:nvPicPr>
        <p:blipFill>
          <a:blip r:embed="rId3"/>
          <a:stretch>
            <a:fillRect/>
          </a:stretch>
        </p:blipFill>
        <p:spPr>
          <a:xfrm>
            <a:off x="5811377" y="3893424"/>
            <a:ext cx="359695" cy="347502"/>
          </a:xfrm>
          <a:prstGeom prst="rect">
            <a:avLst/>
          </a:prstGeom>
        </p:spPr>
      </p:pic>
      <p:pic>
        <p:nvPicPr>
          <p:cNvPr id="97" name="Picture 96">
            <a:extLst>
              <a:ext uri="{FF2B5EF4-FFF2-40B4-BE49-F238E27FC236}">
                <a16:creationId xmlns:a16="http://schemas.microsoft.com/office/drawing/2014/main" id="{3DBA3A7C-FC86-41F0-9508-25F1DA2C6E30}"/>
              </a:ext>
            </a:extLst>
          </p:cNvPr>
          <p:cNvPicPr>
            <a:picLocks noChangeAspect="1"/>
          </p:cNvPicPr>
          <p:nvPr/>
        </p:nvPicPr>
        <p:blipFill>
          <a:blip r:embed="rId3"/>
          <a:stretch>
            <a:fillRect/>
          </a:stretch>
        </p:blipFill>
        <p:spPr>
          <a:xfrm>
            <a:off x="5820902" y="4198224"/>
            <a:ext cx="359695" cy="347502"/>
          </a:xfrm>
          <a:prstGeom prst="rect">
            <a:avLst/>
          </a:prstGeom>
        </p:spPr>
      </p:pic>
      <p:pic>
        <p:nvPicPr>
          <p:cNvPr id="98" name="Picture 97">
            <a:extLst>
              <a:ext uri="{FF2B5EF4-FFF2-40B4-BE49-F238E27FC236}">
                <a16:creationId xmlns:a16="http://schemas.microsoft.com/office/drawing/2014/main" id="{FD9E6757-D59D-4133-94E6-D430417980C7}"/>
              </a:ext>
            </a:extLst>
          </p:cNvPr>
          <p:cNvPicPr>
            <a:picLocks noChangeAspect="1"/>
          </p:cNvPicPr>
          <p:nvPr/>
        </p:nvPicPr>
        <p:blipFill>
          <a:blip r:embed="rId3"/>
          <a:stretch>
            <a:fillRect/>
          </a:stretch>
        </p:blipFill>
        <p:spPr>
          <a:xfrm>
            <a:off x="5773277" y="3226674"/>
            <a:ext cx="359695" cy="347502"/>
          </a:xfrm>
          <a:prstGeom prst="rect">
            <a:avLst/>
          </a:prstGeom>
        </p:spPr>
      </p:pic>
      <p:pic>
        <p:nvPicPr>
          <p:cNvPr id="99" name="Picture 98">
            <a:extLst>
              <a:ext uri="{FF2B5EF4-FFF2-40B4-BE49-F238E27FC236}">
                <a16:creationId xmlns:a16="http://schemas.microsoft.com/office/drawing/2014/main" id="{AC88C289-EE33-46B5-8A5E-5F62B28EB546}"/>
              </a:ext>
            </a:extLst>
          </p:cNvPr>
          <p:cNvPicPr>
            <a:picLocks noChangeAspect="1"/>
          </p:cNvPicPr>
          <p:nvPr/>
        </p:nvPicPr>
        <p:blipFill>
          <a:blip r:embed="rId3"/>
          <a:stretch>
            <a:fillRect/>
          </a:stretch>
        </p:blipFill>
        <p:spPr>
          <a:xfrm>
            <a:off x="6287627" y="4512549"/>
            <a:ext cx="359695" cy="347502"/>
          </a:xfrm>
          <a:prstGeom prst="rect">
            <a:avLst/>
          </a:prstGeom>
        </p:spPr>
      </p:pic>
      <p:pic>
        <p:nvPicPr>
          <p:cNvPr id="100" name="Picture 99">
            <a:extLst>
              <a:ext uri="{FF2B5EF4-FFF2-40B4-BE49-F238E27FC236}">
                <a16:creationId xmlns:a16="http://schemas.microsoft.com/office/drawing/2014/main" id="{DF715237-E7A6-4198-BEEE-F729934CFB7A}"/>
              </a:ext>
            </a:extLst>
          </p:cNvPr>
          <p:cNvPicPr>
            <a:picLocks noChangeAspect="1"/>
          </p:cNvPicPr>
          <p:nvPr/>
        </p:nvPicPr>
        <p:blipFill>
          <a:blip r:embed="rId3"/>
          <a:stretch>
            <a:fillRect/>
          </a:stretch>
        </p:blipFill>
        <p:spPr>
          <a:xfrm>
            <a:off x="6220952" y="3560049"/>
            <a:ext cx="359695" cy="347502"/>
          </a:xfrm>
          <a:prstGeom prst="rect">
            <a:avLst/>
          </a:prstGeom>
        </p:spPr>
      </p:pic>
      <p:pic>
        <p:nvPicPr>
          <p:cNvPr id="101" name="Picture 100">
            <a:extLst>
              <a:ext uri="{FF2B5EF4-FFF2-40B4-BE49-F238E27FC236}">
                <a16:creationId xmlns:a16="http://schemas.microsoft.com/office/drawing/2014/main" id="{2DD59BAA-11C3-4415-B041-DC245A114C6D}"/>
              </a:ext>
            </a:extLst>
          </p:cNvPr>
          <p:cNvPicPr>
            <a:picLocks noChangeAspect="1"/>
          </p:cNvPicPr>
          <p:nvPr/>
        </p:nvPicPr>
        <p:blipFill>
          <a:blip r:embed="rId3"/>
          <a:stretch>
            <a:fillRect/>
          </a:stretch>
        </p:blipFill>
        <p:spPr>
          <a:xfrm>
            <a:off x="6249527" y="3902949"/>
            <a:ext cx="359695" cy="347502"/>
          </a:xfrm>
          <a:prstGeom prst="rect">
            <a:avLst/>
          </a:prstGeom>
        </p:spPr>
      </p:pic>
      <p:pic>
        <p:nvPicPr>
          <p:cNvPr id="102" name="Picture 101">
            <a:extLst>
              <a:ext uri="{FF2B5EF4-FFF2-40B4-BE49-F238E27FC236}">
                <a16:creationId xmlns:a16="http://schemas.microsoft.com/office/drawing/2014/main" id="{6BB633C3-CA4D-42A1-8ADD-47BE0400EBB2}"/>
              </a:ext>
            </a:extLst>
          </p:cNvPr>
          <p:cNvPicPr>
            <a:picLocks noChangeAspect="1"/>
          </p:cNvPicPr>
          <p:nvPr/>
        </p:nvPicPr>
        <p:blipFill>
          <a:blip r:embed="rId3"/>
          <a:stretch>
            <a:fillRect/>
          </a:stretch>
        </p:blipFill>
        <p:spPr>
          <a:xfrm>
            <a:off x="6259052" y="4207749"/>
            <a:ext cx="359695" cy="347502"/>
          </a:xfrm>
          <a:prstGeom prst="rect">
            <a:avLst/>
          </a:prstGeom>
        </p:spPr>
      </p:pic>
      <p:pic>
        <p:nvPicPr>
          <p:cNvPr id="103" name="Picture 102">
            <a:extLst>
              <a:ext uri="{FF2B5EF4-FFF2-40B4-BE49-F238E27FC236}">
                <a16:creationId xmlns:a16="http://schemas.microsoft.com/office/drawing/2014/main" id="{6B1BECEC-6073-4DF8-B2B2-2D0249877538}"/>
              </a:ext>
            </a:extLst>
          </p:cNvPr>
          <p:cNvPicPr>
            <a:picLocks noChangeAspect="1"/>
          </p:cNvPicPr>
          <p:nvPr/>
        </p:nvPicPr>
        <p:blipFill>
          <a:blip r:embed="rId3"/>
          <a:stretch>
            <a:fillRect/>
          </a:stretch>
        </p:blipFill>
        <p:spPr>
          <a:xfrm>
            <a:off x="6211427" y="3236199"/>
            <a:ext cx="359695" cy="347502"/>
          </a:xfrm>
          <a:prstGeom prst="rect">
            <a:avLst/>
          </a:prstGeom>
        </p:spPr>
      </p:pic>
      <p:pic>
        <p:nvPicPr>
          <p:cNvPr id="104" name="Picture 103">
            <a:extLst>
              <a:ext uri="{FF2B5EF4-FFF2-40B4-BE49-F238E27FC236}">
                <a16:creationId xmlns:a16="http://schemas.microsoft.com/office/drawing/2014/main" id="{38DBB6AE-B6E6-4EAF-81A6-A690F68AB90E}"/>
              </a:ext>
            </a:extLst>
          </p:cNvPr>
          <p:cNvPicPr>
            <a:picLocks noChangeAspect="1"/>
          </p:cNvPicPr>
          <p:nvPr/>
        </p:nvPicPr>
        <p:blipFill>
          <a:blip r:embed="rId3"/>
          <a:stretch>
            <a:fillRect/>
          </a:stretch>
        </p:blipFill>
        <p:spPr>
          <a:xfrm>
            <a:off x="6735302" y="4493499"/>
            <a:ext cx="359695" cy="347502"/>
          </a:xfrm>
          <a:prstGeom prst="rect">
            <a:avLst/>
          </a:prstGeom>
        </p:spPr>
      </p:pic>
      <p:pic>
        <p:nvPicPr>
          <p:cNvPr id="105" name="Picture 104">
            <a:extLst>
              <a:ext uri="{FF2B5EF4-FFF2-40B4-BE49-F238E27FC236}">
                <a16:creationId xmlns:a16="http://schemas.microsoft.com/office/drawing/2014/main" id="{721A48F6-7B90-4B9A-90C8-4377A959A7DB}"/>
              </a:ext>
            </a:extLst>
          </p:cNvPr>
          <p:cNvPicPr>
            <a:picLocks noChangeAspect="1"/>
          </p:cNvPicPr>
          <p:nvPr/>
        </p:nvPicPr>
        <p:blipFill>
          <a:blip r:embed="rId3"/>
          <a:stretch>
            <a:fillRect/>
          </a:stretch>
        </p:blipFill>
        <p:spPr>
          <a:xfrm>
            <a:off x="6668627" y="3540999"/>
            <a:ext cx="359695" cy="347502"/>
          </a:xfrm>
          <a:prstGeom prst="rect">
            <a:avLst/>
          </a:prstGeom>
        </p:spPr>
      </p:pic>
      <p:pic>
        <p:nvPicPr>
          <p:cNvPr id="106" name="Picture 105">
            <a:extLst>
              <a:ext uri="{FF2B5EF4-FFF2-40B4-BE49-F238E27FC236}">
                <a16:creationId xmlns:a16="http://schemas.microsoft.com/office/drawing/2014/main" id="{952BA470-72D2-4A6C-9E2C-60C440B77165}"/>
              </a:ext>
            </a:extLst>
          </p:cNvPr>
          <p:cNvPicPr>
            <a:picLocks noChangeAspect="1"/>
          </p:cNvPicPr>
          <p:nvPr/>
        </p:nvPicPr>
        <p:blipFill>
          <a:blip r:embed="rId3"/>
          <a:stretch>
            <a:fillRect/>
          </a:stretch>
        </p:blipFill>
        <p:spPr>
          <a:xfrm>
            <a:off x="6697202" y="3883899"/>
            <a:ext cx="359695" cy="347502"/>
          </a:xfrm>
          <a:prstGeom prst="rect">
            <a:avLst/>
          </a:prstGeom>
        </p:spPr>
      </p:pic>
      <p:pic>
        <p:nvPicPr>
          <p:cNvPr id="107" name="Picture 106">
            <a:extLst>
              <a:ext uri="{FF2B5EF4-FFF2-40B4-BE49-F238E27FC236}">
                <a16:creationId xmlns:a16="http://schemas.microsoft.com/office/drawing/2014/main" id="{7F50B634-54E9-432B-A641-4426DE13A2CD}"/>
              </a:ext>
            </a:extLst>
          </p:cNvPr>
          <p:cNvPicPr>
            <a:picLocks noChangeAspect="1"/>
          </p:cNvPicPr>
          <p:nvPr/>
        </p:nvPicPr>
        <p:blipFill>
          <a:blip r:embed="rId3"/>
          <a:stretch>
            <a:fillRect/>
          </a:stretch>
        </p:blipFill>
        <p:spPr>
          <a:xfrm>
            <a:off x="6706727" y="4188699"/>
            <a:ext cx="359695" cy="347502"/>
          </a:xfrm>
          <a:prstGeom prst="rect">
            <a:avLst/>
          </a:prstGeom>
        </p:spPr>
      </p:pic>
      <p:pic>
        <p:nvPicPr>
          <p:cNvPr id="108" name="Picture 107">
            <a:extLst>
              <a:ext uri="{FF2B5EF4-FFF2-40B4-BE49-F238E27FC236}">
                <a16:creationId xmlns:a16="http://schemas.microsoft.com/office/drawing/2014/main" id="{1269A152-4B13-48FB-8546-46F66078F1AC}"/>
              </a:ext>
            </a:extLst>
          </p:cNvPr>
          <p:cNvPicPr>
            <a:picLocks noChangeAspect="1"/>
          </p:cNvPicPr>
          <p:nvPr/>
        </p:nvPicPr>
        <p:blipFill>
          <a:blip r:embed="rId3"/>
          <a:stretch>
            <a:fillRect/>
          </a:stretch>
        </p:blipFill>
        <p:spPr>
          <a:xfrm>
            <a:off x="6659102" y="3217149"/>
            <a:ext cx="359695" cy="347502"/>
          </a:xfrm>
          <a:prstGeom prst="rect">
            <a:avLst/>
          </a:prstGeom>
        </p:spPr>
      </p:pic>
      <p:pic>
        <p:nvPicPr>
          <p:cNvPr id="109" name="Picture 108">
            <a:extLst>
              <a:ext uri="{FF2B5EF4-FFF2-40B4-BE49-F238E27FC236}">
                <a16:creationId xmlns:a16="http://schemas.microsoft.com/office/drawing/2014/main" id="{98132CD9-F4A3-4DB4-97E0-1796DFEDB869}"/>
              </a:ext>
            </a:extLst>
          </p:cNvPr>
          <p:cNvPicPr>
            <a:picLocks noChangeAspect="1"/>
          </p:cNvPicPr>
          <p:nvPr/>
        </p:nvPicPr>
        <p:blipFill>
          <a:blip r:embed="rId3"/>
          <a:stretch>
            <a:fillRect/>
          </a:stretch>
        </p:blipFill>
        <p:spPr>
          <a:xfrm>
            <a:off x="7163927" y="4493499"/>
            <a:ext cx="359695" cy="347502"/>
          </a:xfrm>
          <a:prstGeom prst="rect">
            <a:avLst/>
          </a:prstGeom>
        </p:spPr>
      </p:pic>
      <p:pic>
        <p:nvPicPr>
          <p:cNvPr id="110" name="Picture 109">
            <a:extLst>
              <a:ext uri="{FF2B5EF4-FFF2-40B4-BE49-F238E27FC236}">
                <a16:creationId xmlns:a16="http://schemas.microsoft.com/office/drawing/2014/main" id="{E0A3C26A-18C8-42F8-965A-BE01E163C2F9}"/>
              </a:ext>
            </a:extLst>
          </p:cNvPr>
          <p:cNvPicPr>
            <a:picLocks noChangeAspect="1"/>
          </p:cNvPicPr>
          <p:nvPr/>
        </p:nvPicPr>
        <p:blipFill>
          <a:blip r:embed="rId3"/>
          <a:stretch>
            <a:fillRect/>
          </a:stretch>
        </p:blipFill>
        <p:spPr>
          <a:xfrm>
            <a:off x="7097252" y="3540999"/>
            <a:ext cx="359695" cy="347502"/>
          </a:xfrm>
          <a:prstGeom prst="rect">
            <a:avLst/>
          </a:prstGeom>
        </p:spPr>
      </p:pic>
      <p:pic>
        <p:nvPicPr>
          <p:cNvPr id="111" name="Picture 110">
            <a:extLst>
              <a:ext uri="{FF2B5EF4-FFF2-40B4-BE49-F238E27FC236}">
                <a16:creationId xmlns:a16="http://schemas.microsoft.com/office/drawing/2014/main" id="{A056125E-815D-4F4F-9A03-9EF600D45A34}"/>
              </a:ext>
            </a:extLst>
          </p:cNvPr>
          <p:cNvPicPr>
            <a:picLocks noChangeAspect="1"/>
          </p:cNvPicPr>
          <p:nvPr/>
        </p:nvPicPr>
        <p:blipFill>
          <a:blip r:embed="rId3"/>
          <a:stretch>
            <a:fillRect/>
          </a:stretch>
        </p:blipFill>
        <p:spPr>
          <a:xfrm>
            <a:off x="7125827" y="3883899"/>
            <a:ext cx="359695" cy="347502"/>
          </a:xfrm>
          <a:prstGeom prst="rect">
            <a:avLst/>
          </a:prstGeom>
        </p:spPr>
      </p:pic>
      <p:pic>
        <p:nvPicPr>
          <p:cNvPr id="112" name="Picture 111">
            <a:extLst>
              <a:ext uri="{FF2B5EF4-FFF2-40B4-BE49-F238E27FC236}">
                <a16:creationId xmlns:a16="http://schemas.microsoft.com/office/drawing/2014/main" id="{27F4E11C-E01E-4B5E-891E-33BC44C22D33}"/>
              </a:ext>
            </a:extLst>
          </p:cNvPr>
          <p:cNvPicPr>
            <a:picLocks noChangeAspect="1"/>
          </p:cNvPicPr>
          <p:nvPr/>
        </p:nvPicPr>
        <p:blipFill>
          <a:blip r:embed="rId3"/>
          <a:stretch>
            <a:fillRect/>
          </a:stretch>
        </p:blipFill>
        <p:spPr>
          <a:xfrm>
            <a:off x="7135352" y="4188699"/>
            <a:ext cx="359695" cy="347502"/>
          </a:xfrm>
          <a:prstGeom prst="rect">
            <a:avLst/>
          </a:prstGeom>
        </p:spPr>
      </p:pic>
      <p:pic>
        <p:nvPicPr>
          <p:cNvPr id="113" name="Picture 112">
            <a:extLst>
              <a:ext uri="{FF2B5EF4-FFF2-40B4-BE49-F238E27FC236}">
                <a16:creationId xmlns:a16="http://schemas.microsoft.com/office/drawing/2014/main" id="{2B227D96-1862-4764-994B-B4ACEF3CFCEF}"/>
              </a:ext>
            </a:extLst>
          </p:cNvPr>
          <p:cNvPicPr>
            <a:picLocks noChangeAspect="1"/>
          </p:cNvPicPr>
          <p:nvPr/>
        </p:nvPicPr>
        <p:blipFill>
          <a:blip r:embed="rId3"/>
          <a:stretch>
            <a:fillRect/>
          </a:stretch>
        </p:blipFill>
        <p:spPr>
          <a:xfrm>
            <a:off x="7087727" y="3217149"/>
            <a:ext cx="359695" cy="347502"/>
          </a:xfrm>
          <a:prstGeom prst="rect">
            <a:avLst/>
          </a:prstGeom>
        </p:spPr>
      </p:pic>
      <p:pic>
        <p:nvPicPr>
          <p:cNvPr id="117" name="Picture 116">
            <a:extLst>
              <a:ext uri="{FF2B5EF4-FFF2-40B4-BE49-F238E27FC236}">
                <a16:creationId xmlns:a16="http://schemas.microsoft.com/office/drawing/2014/main" id="{11C16578-6263-4292-A9FA-80D55ABF2D7E}"/>
              </a:ext>
            </a:extLst>
          </p:cNvPr>
          <p:cNvPicPr>
            <a:picLocks noChangeAspect="1"/>
          </p:cNvPicPr>
          <p:nvPr/>
        </p:nvPicPr>
        <p:blipFill>
          <a:blip r:embed="rId4"/>
          <a:stretch>
            <a:fillRect/>
          </a:stretch>
        </p:blipFill>
        <p:spPr>
          <a:xfrm>
            <a:off x="7542266" y="3250299"/>
            <a:ext cx="231668" cy="262151"/>
          </a:xfrm>
          <a:prstGeom prst="rect">
            <a:avLst/>
          </a:prstGeom>
        </p:spPr>
      </p:pic>
      <p:pic>
        <p:nvPicPr>
          <p:cNvPr id="118" name="Picture 117">
            <a:extLst>
              <a:ext uri="{FF2B5EF4-FFF2-40B4-BE49-F238E27FC236}">
                <a16:creationId xmlns:a16="http://schemas.microsoft.com/office/drawing/2014/main" id="{A4876079-3D47-44EE-A505-40C0D6DAF6F6}"/>
              </a:ext>
            </a:extLst>
          </p:cNvPr>
          <p:cNvPicPr>
            <a:picLocks noChangeAspect="1"/>
          </p:cNvPicPr>
          <p:nvPr/>
        </p:nvPicPr>
        <p:blipFill>
          <a:blip r:embed="rId4"/>
          <a:stretch>
            <a:fillRect/>
          </a:stretch>
        </p:blipFill>
        <p:spPr>
          <a:xfrm>
            <a:off x="7608941" y="4517124"/>
            <a:ext cx="231668" cy="262151"/>
          </a:xfrm>
          <a:prstGeom prst="rect">
            <a:avLst/>
          </a:prstGeom>
        </p:spPr>
      </p:pic>
      <p:pic>
        <p:nvPicPr>
          <p:cNvPr id="119" name="Picture 118">
            <a:extLst>
              <a:ext uri="{FF2B5EF4-FFF2-40B4-BE49-F238E27FC236}">
                <a16:creationId xmlns:a16="http://schemas.microsoft.com/office/drawing/2014/main" id="{F7081CAB-5B6E-43D6-A700-A201C23B74E8}"/>
              </a:ext>
            </a:extLst>
          </p:cNvPr>
          <p:cNvPicPr>
            <a:picLocks noChangeAspect="1"/>
          </p:cNvPicPr>
          <p:nvPr/>
        </p:nvPicPr>
        <p:blipFill>
          <a:blip r:embed="rId4"/>
          <a:stretch>
            <a:fillRect/>
          </a:stretch>
        </p:blipFill>
        <p:spPr>
          <a:xfrm>
            <a:off x="7570841" y="4174224"/>
            <a:ext cx="231668" cy="262151"/>
          </a:xfrm>
          <a:prstGeom prst="rect">
            <a:avLst/>
          </a:prstGeom>
        </p:spPr>
      </p:pic>
      <p:pic>
        <p:nvPicPr>
          <p:cNvPr id="120" name="Picture 119">
            <a:extLst>
              <a:ext uri="{FF2B5EF4-FFF2-40B4-BE49-F238E27FC236}">
                <a16:creationId xmlns:a16="http://schemas.microsoft.com/office/drawing/2014/main" id="{B2755FB3-0C55-46D7-A699-81F455070B13}"/>
              </a:ext>
            </a:extLst>
          </p:cNvPr>
          <p:cNvPicPr>
            <a:picLocks noChangeAspect="1"/>
          </p:cNvPicPr>
          <p:nvPr/>
        </p:nvPicPr>
        <p:blipFill>
          <a:blip r:embed="rId4"/>
          <a:stretch>
            <a:fillRect/>
          </a:stretch>
        </p:blipFill>
        <p:spPr>
          <a:xfrm>
            <a:off x="7561316" y="3878949"/>
            <a:ext cx="231668" cy="262151"/>
          </a:xfrm>
          <a:prstGeom prst="rect">
            <a:avLst/>
          </a:prstGeom>
        </p:spPr>
      </p:pic>
      <p:pic>
        <p:nvPicPr>
          <p:cNvPr id="121" name="Picture 120">
            <a:extLst>
              <a:ext uri="{FF2B5EF4-FFF2-40B4-BE49-F238E27FC236}">
                <a16:creationId xmlns:a16="http://schemas.microsoft.com/office/drawing/2014/main" id="{3AE021D5-EB61-48A6-A044-40AEA5814618}"/>
              </a:ext>
            </a:extLst>
          </p:cNvPr>
          <p:cNvPicPr>
            <a:picLocks noChangeAspect="1"/>
          </p:cNvPicPr>
          <p:nvPr/>
        </p:nvPicPr>
        <p:blipFill>
          <a:blip r:embed="rId4"/>
          <a:stretch>
            <a:fillRect/>
          </a:stretch>
        </p:blipFill>
        <p:spPr>
          <a:xfrm>
            <a:off x="7561316" y="3574149"/>
            <a:ext cx="231668" cy="262151"/>
          </a:xfrm>
          <a:prstGeom prst="rect">
            <a:avLst/>
          </a:prstGeom>
        </p:spPr>
      </p:pic>
      <p:pic>
        <p:nvPicPr>
          <p:cNvPr id="122" name="Picture 121">
            <a:extLst>
              <a:ext uri="{FF2B5EF4-FFF2-40B4-BE49-F238E27FC236}">
                <a16:creationId xmlns:a16="http://schemas.microsoft.com/office/drawing/2014/main" id="{3A8C130D-0AE7-49FF-899A-BF2BA5A23F44}"/>
              </a:ext>
            </a:extLst>
          </p:cNvPr>
          <p:cNvPicPr>
            <a:picLocks noChangeAspect="1"/>
          </p:cNvPicPr>
          <p:nvPr/>
        </p:nvPicPr>
        <p:blipFill>
          <a:blip r:embed="rId4"/>
          <a:stretch>
            <a:fillRect/>
          </a:stretch>
        </p:blipFill>
        <p:spPr>
          <a:xfrm>
            <a:off x="7856591" y="3259824"/>
            <a:ext cx="231668" cy="262151"/>
          </a:xfrm>
          <a:prstGeom prst="rect">
            <a:avLst/>
          </a:prstGeom>
        </p:spPr>
      </p:pic>
      <p:pic>
        <p:nvPicPr>
          <p:cNvPr id="123" name="Picture 122">
            <a:extLst>
              <a:ext uri="{FF2B5EF4-FFF2-40B4-BE49-F238E27FC236}">
                <a16:creationId xmlns:a16="http://schemas.microsoft.com/office/drawing/2014/main" id="{8BCEF702-821A-410A-B30F-8EEA711FECBF}"/>
              </a:ext>
            </a:extLst>
          </p:cNvPr>
          <p:cNvPicPr>
            <a:picLocks noChangeAspect="1"/>
          </p:cNvPicPr>
          <p:nvPr/>
        </p:nvPicPr>
        <p:blipFill>
          <a:blip r:embed="rId4"/>
          <a:stretch>
            <a:fillRect/>
          </a:stretch>
        </p:blipFill>
        <p:spPr>
          <a:xfrm>
            <a:off x="7923266" y="4526649"/>
            <a:ext cx="231668" cy="262151"/>
          </a:xfrm>
          <a:prstGeom prst="rect">
            <a:avLst/>
          </a:prstGeom>
        </p:spPr>
      </p:pic>
      <p:pic>
        <p:nvPicPr>
          <p:cNvPr id="124" name="Picture 123">
            <a:extLst>
              <a:ext uri="{FF2B5EF4-FFF2-40B4-BE49-F238E27FC236}">
                <a16:creationId xmlns:a16="http://schemas.microsoft.com/office/drawing/2014/main" id="{F2ED056E-04A2-4C1C-83C7-67AF7642D44D}"/>
              </a:ext>
            </a:extLst>
          </p:cNvPr>
          <p:cNvPicPr>
            <a:picLocks noChangeAspect="1"/>
          </p:cNvPicPr>
          <p:nvPr/>
        </p:nvPicPr>
        <p:blipFill>
          <a:blip r:embed="rId4"/>
          <a:stretch>
            <a:fillRect/>
          </a:stretch>
        </p:blipFill>
        <p:spPr>
          <a:xfrm>
            <a:off x="7885166" y="4183749"/>
            <a:ext cx="231668" cy="262151"/>
          </a:xfrm>
          <a:prstGeom prst="rect">
            <a:avLst/>
          </a:prstGeom>
        </p:spPr>
      </p:pic>
      <p:pic>
        <p:nvPicPr>
          <p:cNvPr id="125" name="Picture 124">
            <a:extLst>
              <a:ext uri="{FF2B5EF4-FFF2-40B4-BE49-F238E27FC236}">
                <a16:creationId xmlns:a16="http://schemas.microsoft.com/office/drawing/2014/main" id="{8E8A7658-D5DA-4E9E-9C86-4EF1FD16F443}"/>
              </a:ext>
            </a:extLst>
          </p:cNvPr>
          <p:cNvPicPr>
            <a:picLocks noChangeAspect="1"/>
          </p:cNvPicPr>
          <p:nvPr/>
        </p:nvPicPr>
        <p:blipFill>
          <a:blip r:embed="rId4"/>
          <a:stretch>
            <a:fillRect/>
          </a:stretch>
        </p:blipFill>
        <p:spPr>
          <a:xfrm>
            <a:off x="7875641" y="3888474"/>
            <a:ext cx="231668" cy="262151"/>
          </a:xfrm>
          <a:prstGeom prst="rect">
            <a:avLst/>
          </a:prstGeom>
        </p:spPr>
      </p:pic>
      <p:pic>
        <p:nvPicPr>
          <p:cNvPr id="126" name="Picture 125">
            <a:extLst>
              <a:ext uri="{FF2B5EF4-FFF2-40B4-BE49-F238E27FC236}">
                <a16:creationId xmlns:a16="http://schemas.microsoft.com/office/drawing/2014/main" id="{3D0AAE60-8620-4C09-BAF1-93A3B262AFD9}"/>
              </a:ext>
            </a:extLst>
          </p:cNvPr>
          <p:cNvPicPr>
            <a:picLocks noChangeAspect="1"/>
          </p:cNvPicPr>
          <p:nvPr/>
        </p:nvPicPr>
        <p:blipFill>
          <a:blip r:embed="rId4"/>
          <a:stretch>
            <a:fillRect/>
          </a:stretch>
        </p:blipFill>
        <p:spPr>
          <a:xfrm>
            <a:off x="7875641" y="3583674"/>
            <a:ext cx="231668" cy="262151"/>
          </a:xfrm>
          <a:prstGeom prst="rect">
            <a:avLst/>
          </a:prstGeom>
        </p:spPr>
      </p:pic>
      <p:pic>
        <p:nvPicPr>
          <p:cNvPr id="127" name="Picture 126">
            <a:extLst>
              <a:ext uri="{FF2B5EF4-FFF2-40B4-BE49-F238E27FC236}">
                <a16:creationId xmlns:a16="http://schemas.microsoft.com/office/drawing/2014/main" id="{3C9E03F6-987D-43DC-9563-A8C528744966}"/>
              </a:ext>
            </a:extLst>
          </p:cNvPr>
          <p:cNvPicPr>
            <a:picLocks noChangeAspect="1"/>
          </p:cNvPicPr>
          <p:nvPr/>
        </p:nvPicPr>
        <p:blipFill>
          <a:blip r:embed="rId4"/>
          <a:stretch>
            <a:fillRect/>
          </a:stretch>
        </p:blipFill>
        <p:spPr>
          <a:xfrm>
            <a:off x="8189966" y="3259824"/>
            <a:ext cx="231668" cy="262151"/>
          </a:xfrm>
          <a:prstGeom prst="rect">
            <a:avLst/>
          </a:prstGeom>
        </p:spPr>
      </p:pic>
      <p:pic>
        <p:nvPicPr>
          <p:cNvPr id="128" name="Picture 127">
            <a:extLst>
              <a:ext uri="{FF2B5EF4-FFF2-40B4-BE49-F238E27FC236}">
                <a16:creationId xmlns:a16="http://schemas.microsoft.com/office/drawing/2014/main" id="{8E4D1B91-A151-4687-A449-A163BA8A32DA}"/>
              </a:ext>
            </a:extLst>
          </p:cNvPr>
          <p:cNvPicPr>
            <a:picLocks noChangeAspect="1"/>
          </p:cNvPicPr>
          <p:nvPr/>
        </p:nvPicPr>
        <p:blipFill>
          <a:blip r:embed="rId4"/>
          <a:stretch>
            <a:fillRect/>
          </a:stretch>
        </p:blipFill>
        <p:spPr>
          <a:xfrm>
            <a:off x="8256641" y="4526649"/>
            <a:ext cx="231668" cy="262151"/>
          </a:xfrm>
          <a:prstGeom prst="rect">
            <a:avLst/>
          </a:prstGeom>
        </p:spPr>
      </p:pic>
      <p:pic>
        <p:nvPicPr>
          <p:cNvPr id="129" name="Picture 128">
            <a:extLst>
              <a:ext uri="{FF2B5EF4-FFF2-40B4-BE49-F238E27FC236}">
                <a16:creationId xmlns:a16="http://schemas.microsoft.com/office/drawing/2014/main" id="{195387F2-6F2B-4D2C-9D6E-F910C2A355E6}"/>
              </a:ext>
            </a:extLst>
          </p:cNvPr>
          <p:cNvPicPr>
            <a:picLocks noChangeAspect="1"/>
          </p:cNvPicPr>
          <p:nvPr/>
        </p:nvPicPr>
        <p:blipFill>
          <a:blip r:embed="rId4"/>
          <a:stretch>
            <a:fillRect/>
          </a:stretch>
        </p:blipFill>
        <p:spPr>
          <a:xfrm>
            <a:off x="8218541" y="4183749"/>
            <a:ext cx="231668" cy="262151"/>
          </a:xfrm>
          <a:prstGeom prst="rect">
            <a:avLst/>
          </a:prstGeom>
        </p:spPr>
      </p:pic>
      <p:pic>
        <p:nvPicPr>
          <p:cNvPr id="130" name="Picture 129">
            <a:extLst>
              <a:ext uri="{FF2B5EF4-FFF2-40B4-BE49-F238E27FC236}">
                <a16:creationId xmlns:a16="http://schemas.microsoft.com/office/drawing/2014/main" id="{ECEF52D4-97BE-4EC3-9206-2C57CC922ADC}"/>
              </a:ext>
            </a:extLst>
          </p:cNvPr>
          <p:cNvPicPr>
            <a:picLocks noChangeAspect="1"/>
          </p:cNvPicPr>
          <p:nvPr/>
        </p:nvPicPr>
        <p:blipFill>
          <a:blip r:embed="rId4"/>
          <a:stretch>
            <a:fillRect/>
          </a:stretch>
        </p:blipFill>
        <p:spPr>
          <a:xfrm>
            <a:off x="8209016" y="3888474"/>
            <a:ext cx="231668" cy="262151"/>
          </a:xfrm>
          <a:prstGeom prst="rect">
            <a:avLst/>
          </a:prstGeom>
        </p:spPr>
      </p:pic>
      <p:pic>
        <p:nvPicPr>
          <p:cNvPr id="131" name="Picture 130">
            <a:extLst>
              <a:ext uri="{FF2B5EF4-FFF2-40B4-BE49-F238E27FC236}">
                <a16:creationId xmlns:a16="http://schemas.microsoft.com/office/drawing/2014/main" id="{6EAFD34C-0854-4ED2-8E8E-7FE99581730B}"/>
              </a:ext>
            </a:extLst>
          </p:cNvPr>
          <p:cNvPicPr>
            <a:picLocks noChangeAspect="1"/>
          </p:cNvPicPr>
          <p:nvPr/>
        </p:nvPicPr>
        <p:blipFill>
          <a:blip r:embed="rId4"/>
          <a:stretch>
            <a:fillRect/>
          </a:stretch>
        </p:blipFill>
        <p:spPr>
          <a:xfrm>
            <a:off x="8209016" y="3583674"/>
            <a:ext cx="231668" cy="262151"/>
          </a:xfrm>
          <a:prstGeom prst="rect">
            <a:avLst/>
          </a:prstGeom>
        </p:spPr>
      </p:pic>
      <p:pic>
        <p:nvPicPr>
          <p:cNvPr id="132" name="Picture 131">
            <a:extLst>
              <a:ext uri="{FF2B5EF4-FFF2-40B4-BE49-F238E27FC236}">
                <a16:creationId xmlns:a16="http://schemas.microsoft.com/office/drawing/2014/main" id="{467F499B-7192-4381-BA1F-981E4A52237F}"/>
              </a:ext>
            </a:extLst>
          </p:cNvPr>
          <p:cNvPicPr>
            <a:picLocks noChangeAspect="1"/>
          </p:cNvPicPr>
          <p:nvPr/>
        </p:nvPicPr>
        <p:blipFill>
          <a:blip r:embed="rId4"/>
          <a:stretch>
            <a:fillRect/>
          </a:stretch>
        </p:blipFill>
        <p:spPr>
          <a:xfrm>
            <a:off x="8456666" y="3250299"/>
            <a:ext cx="231668" cy="262151"/>
          </a:xfrm>
          <a:prstGeom prst="rect">
            <a:avLst/>
          </a:prstGeom>
        </p:spPr>
      </p:pic>
      <p:pic>
        <p:nvPicPr>
          <p:cNvPr id="133" name="Picture 132">
            <a:extLst>
              <a:ext uri="{FF2B5EF4-FFF2-40B4-BE49-F238E27FC236}">
                <a16:creationId xmlns:a16="http://schemas.microsoft.com/office/drawing/2014/main" id="{8A3801F6-AC32-4AE0-86AE-54535E2BB04A}"/>
              </a:ext>
            </a:extLst>
          </p:cNvPr>
          <p:cNvPicPr>
            <a:picLocks noChangeAspect="1"/>
          </p:cNvPicPr>
          <p:nvPr/>
        </p:nvPicPr>
        <p:blipFill>
          <a:blip r:embed="rId4"/>
          <a:stretch>
            <a:fillRect/>
          </a:stretch>
        </p:blipFill>
        <p:spPr>
          <a:xfrm>
            <a:off x="8523341" y="4517124"/>
            <a:ext cx="231668" cy="262151"/>
          </a:xfrm>
          <a:prstGeom prst="rect">
            <a:avLst/>
          </a:prstGeom>
        </p:spPr>
      </p:pic>
      <p:pic>
        <p:nvPicPr>
          <p:cNvPr id="134" name="Picture 133">
            <a:extLst>
              <a:ext uri="{FF2B5EF4-FFF2-40B4-BE49-F238E27FC236}">
                <a16:creationId xmlns:a16="http://schemas.microsoft.com/office/drawing/2014/main" id="{17D8C8F2-AAD8-4242-9206-8C9C4B4DF51A}"/>
              </a:ext>
            </a:extLst>
          </p:cNvPr>
          <p:cNvPicPr>
            <a:picLocks noChangeAspect="1"/>
          </p:cNvPicPr>
          <p:nvPr/>
        </p:nvPicPr>
        <p:blipFill>
          <a:blip r:embed="rId4"/>
          <a:stretch>
            <a:fillRect/>
          </a:stretch>
        </p:blipFill>
        <p:spPr>
          <a:xfrm>
            <a:off x="8485241" y="4174224"/>
            <a:ext cx="231668" cy="262151"/>
          </a:xfrm>
          <a:prstGeom prst="rect">
            <a:avLst/>
          </a:prstGeom>
        </p:spPr>
      </p:pic>
      <p:pic>
        <p:nvPicPr>
          <p:cNvPr id="135" name="Picture 134">
            <a:extLst>
              <a:ext uri="{FF2B5EF4-FFF2-40B4-BE49-F238E27FC236}">
                <a16:creationId xmlns:a16="http://schemas.microsoft.com/office/drawing/2014/main" id="{0D51DB28-4D72-4AD3-A98E-81BA940348CE}"/>
              </a:ext>
            </a:extLst>
          </p:cNvPr>
          <p:cNvPicPr>
            <a:picLocks noChangeAspect="1"/>
          </p:cNvPicPr>
          <p:nvPr/>
        </p:nvPicPr>
        <p:blipFill>
          <a:blip r:embed="rId4"/>
          <a:stretch>
            <a:fillRect/>
          </a:stretch>
        </p:blipFill>
        <p:spPr>
          <a:xfrm>
            <a:off x="8475716" y="3878949"/>
            <a:ext cx="231668" cy="262151"/>
          </a:xfrm>
          <a:prstGeom prst="rect">
            <a:avLst/>
          </a:prstGeom>
        </p:spPr>
      </p:pic>
      <p:pic>
        <p:nvPicPr>
          <p:cNvPr id="136" name="Picture 135">
            <a:extLst>
              <a:ext uri="{FF2B5EF4-FFF2-40B4-BE49-F238E27FC236}">
                <a16:creationId xmlns:a16="http://schemas.microsoft.com/office/drawing/2014/main" id="{43E753D4-DF04-47E6-A44E-7EF2707405AA}"/>
              </a:ext>
            </a:extLst>
          </p:cNvPr>
          <p:cNvPicPr>
            <a:picLocks noChangeAspect="1"/>
          </p:cNvPicPr>
          <p:nvPr/>
        </p:nvPicPr>
        <p:blipFill>
          <a:blip r:embed="rId4"/>
          <a:stretch>
            <a:fillRect/>
          </a:stretch>
        </p:blipFill>
        <p:spPr>
          <a:xfrm>
            <a:off x="8475716" y="3574149"/>
            <a:ext cx="231668" cy="262151"/>
          </a:xfrm>
          <a:prstGeom prst="rect">
            <a:avLst/>
          </a:prstGeom>
        </p:spPr>
      </p:pic>
      <p:sp>
        <p:nvSpPr>
          <p:cNvPr id="137" name="Rectangle 136">
            <a:extLst>
              <a:ext uri="{FF2B5EF4-FFF2-40B4-BE49-F238E27FC236}">
                <a16:creationId xmlns:a16="http://schemas.microsoft.com/office/drawing/2014/main" id="{CA47C45A-8295-46CF-A715-C09BD7818B0F}"/>
              </a:ext>
            </a:extLst>
          </p:cNvPr>
          <p:cNvSpPr/>
          <p:nvPr/>
        </p:nvSpPr>
        <p:spPr>
          <a:xfrm>
            <a:off x="400051" y="5153710"/>
            <a:ext cx="8439150" cy="1323439"/>
          </a:xfrm>
          <a:prstGeom prst="rect">
            <a:avLst/>
          </a:prstGeom>
        </p:spPr>
        <p:txBody>
          <a:bodyPr wrap="square">
            <a:spAutoFit/>
          </a:bodyPr>
          <a:lstStyle/>
          <a:p>
            <a:pPr algn="ctr"/>
            <a:r>
              <a:rPr lang="en-GB" sz="4000" i="1" dirty="0">
                <a:solidFill>
                  <a:srgbClr val="0070C0"/>
                </a:solidFill>
                <a:latin typeface="Comic Sans MS" panose="030F0702030302020204" pitchFamily="66" charset="0"/>
              </a:rPr>
              <a:t>Discuss: </a:t>
            </a:r>
            <a:r>
              <a:rPr lang="en-GB" sz="4000" i="1" dirty="0">
                <a:latin typeface="Comic Sans MS" panose="030F0702030302020204" pitchFamily="66" charset="0"/>
              </a:rPr>
              <a:t>Conduction occurs best in solids – why do you think that is? </a:t>
            </a:r>
          </a:p>
        </p:txBody>
      </p:sp>
      <p:sp>
        <p:nvSpPr>
          <p:cNvPr id="138" name="Arrow: Right 137">
            <a:extLst>
              <a:ext uri="{FF2B5EF4-FFF2-40B4-BE49-F238E27FC236}">
                <a16:creationId xmlns:a16="http://schemas.microsoft.com/office/drawing/2014/main" id="{0C8DBA16-985A-41D8-830C-B384EFD69F47}"/>
              </a:ext>
            </a:extLst>
          </p:cNvPr>
          <p:cNvSpPr/>
          <p:nvPr/>
        </p:nvSpPr>
        <p:spPr>
          <a:xfrm>
            <a:off x="476250" y="2886075"/>
            <a:ext cx="8248650" cy="200025"/>
          </a:xfrm>
          <a:prstGeom prst="rightArrow">
            <a:avLst/>
          </a:prstGeom>
          <a:gradFill>
            <a:gsLst>
              <a:gs pos="100000">
                <a:srgbClr val="EA0000"/>
              </a:gs>
              <a:gs pos="52000">
                <a:srgbClr val="D3F9F1">
                  <a:shade val="67500"/>
                  <a:satMod val="115000"/>
                </a:srgbClr>
              </a:gs>
              <a:gs pos="0">
                <a:srgbClr val="D3F9F1">
                  <a:shade val="100000"/>
                  <a:satMod val="115000"/>
                </a:srgb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255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1A0D49-4923-4D24-86DB-220367A8220E}"/>
              </a:ext>
            </a:extLst>
          </p:cNvPr>
          <p:cNvSpPr/>
          <p:nvPr/>
        </p:nvSpPr>
        <p:spPr>
          <a:xfrm>
            <a:off x="3124200" y="3952786"/>
            <a:ext cx="5772150" cy="2554545"/>
          </a:xfrm>
          <a:prstGeom prst="rect">
            <a:avLst/>
          </a:prstGeom>
        </p:spPr>
        <p:txBody>
          <a:bodyPr wrap="square">
            <a:spAutoFit/>
          </a:bodyPr>
          <a:lstStyle/>
          <a:p>
            <a:pPr algn="ctr"/>
            <a:r>
              <a:rPr lang="en-GB" sz="3200" dirty="0">
                <a:latin typeface="Comic Sans MS" panose="030F0702030302020204" pitchFamily="66" charset="0"/>
              </a:rPr>
              <a:t>Conduction does not occur very well in </a:t>
            </a:r>
            <a:r>
              <a:rPr lang="en-GB" sz="3200" dirty="0">
                <a:solidFill>
                  <a:srgbClr val="0070C0"/>
                </a:solidFill>
                <a:latin typeface="Comic Sans MS" panose="030F0702030302020204" pitchFamily="66" charset="0"/>
              </a:rPr>
              <a:t>liquids</a:t>
            </a:r>
            <a:r>
              <a:rPr lang="en-GB" sz="3200" dirty="0">
                <a:solidFill>
                  <a:srgbClr val="7030A0"/>
                </a:solidFill>
                <a:latin typeface="Comic Sans MS" panose="030F0702030302020204" pitchFamily="66" charset="0"/>
              </a:rPr>
              <a:t> </a:t>
            </a:r>
            <a:r>
              <a:rPr lang="en-GB" sz="3200" dirty="0">
                <a:latin typeface="Comic Sans MS" panose="030F0702030302020204" pitchFamily="66" charset="0"/>
              </a:rPr>
              <a:t>and hardly occurs at all in </a:t>
            </a:r>
            <a:r>
              <a:rPr lang="en-GB" sz="3200" dirty="0">
                <a:solidFill>
                  <a:srgbClr val="0070C0"/>
                </a:solidFill>
                <a:latin typeface="Comic Sans MS" panose="030F0702030302020204" pitchFamily="66" charset="0"/>
              </a:rPr>
              <a:t>gases</a:t>
            </a:r>
            <a:r>
              <a:rPr lang="en-GB" sz="3200" dirty="0">
                <a:solidFill>
                  <a:srgbClr val="7030A0"/>
                </a:solidFill>
                <a:latin typeface="Comic Sans MS" panose="030F0702030302020204" pitchFamily="66" charset="0"/>
              </a:rPr>
              <a:t> </a:t>
            </a:r>
            <a:r>
              <a:rPr lang="en-GB" sz="3200" dirty="0">
                <a:latin typeface="Comic Sans MS" panose="030F0702030302020204" pitchFamily="66" charset="0"/>
              </a:rPr>
              <a:t>because the particles</a:t>
            </a:r>
            <a:r>
              <a:rPr lang="en-GB" sz="3200" dirty="0">
                <a:solidFill>
                  <a:srgbClr val="7030A0"/>
                </a:solidFill>
                <a:latin typeface="Comic Sans MS" panose="030F0702030302020204" pitchFamily="66" charset="0"/>
              </a:rPr>
              <a:t> </a:t>
            </a:r>
            <a:r>
              <a:rPr lang="en-GB" sz="3200" dirty="0">
                <a:solidFill>
                  <a:srgbClr val="0070C0"/>
                </a:solidFill>
                <a:latin typeface="Comic Sans MS" panose="030F0702030302020204" pitchFamily="66" charset="0"/>
              </a:rPr>
              <a:t>are a long way apart.</a:t>
            </a:r>
            <a:endParaRPr lang="en-GB" sz="3200" dirty="0">
              <a:solidFill>
                <a:srgbClr val="7030A0"/>
              </a:solidFill>
              <a:latin typeface="Comic Sans MS" panose="030F0702030302020204" pitchFamily="66" charset="0"/>
            </a:endParaRPr>
          </a:p>
        </p:txBody>
      </p:sp>
      <p:sp>
        <p:nvSpPr>
          <p:cNvPr id="5" name="Rectangle 4">
            <a:extLst>
              <a:ext uri="{FF2B5EF4-FFF2-40B4-BE49-F238E27FC236}">
                <a16:creationId xmlns:a16="http://schemas.microsoft.com/office/drawing/2014/main" id="{E2A98031-F80F-475B-93C3-7442DEE619DC}"/>
              </a:ext>
            </a:extLst>
          </p:cNvPr>
          <p:cNvSpPr/>
          <p:nvPr/>
        </p:nvSpPr>
        <p:spPr>
          <a:xfrm>
            <a:off x="247649" y="1962835"/>
            <a:ext cx="5553076" cy="1569660"/>
          </a:xfrm>
          <a:prstGeom prst="rect">
            <a:avLst/>
          </a:prstGeom>
        </p:spPr>
        <p:txBody>
          <a:bodyPr wrap="square">
            <a:spAutoFit/>
          </a:bodyPr>
          <a:lstStyle/>
          <a:p>
            <a:pPr algn="ctr"/>
            <a:r>
              <a:rPr lang="en-GB" sz="3200" dirty="0">
                <a:latin typeface="Comic Sans MS" panose="030F0702030302020204" pitchFamily="66" charset="0"/>
              </a:rPr>
              <a:t>Conduction occurs best in </a:t>
            </a:r>
            <a:r>
              <a:rPr lang="en-GB" sz="3200" dirty="0">
                <a:solidFill>
                  <a:srgbClr val="0070C0"/>
                </a:solidFill>
                <a:latin typeface="Comic Sans MS" panose="030F0702030302020204" pitchFamily="66" charset="0"/>
              </a:rPr>
              <a:t>solids </a:t>
            </a:r>
            <a:r>
              <a:rPr lang="en-GB" sz="3200" dirty="0">
                <a:latin typeface="Comic Sans MS" panose="030F0702030302020204" pitchFamily="66" charset="0"/>
              </a:rPr>
              <a:t>because the particles are </a:t>
            </a:r>
            <a:r>
              <a:rPr lang="en-GB" sz="3200" dirty="0">
                <a:solidFill>
                  <a:srgbClr val="0070C0"/>
                </a:solidFill>
                <a:latin typeface="Comic Sans MS" panose="030F0702030302020204" pitchFamily="66" charset="0"/>
              </a:rPr>
              <a:t>very close together.</a:t>
            </a:r>
            <a:endParaRPr lang="en-GB" sz="3500" dirty="0">
              <a:solidFill>
                <a:srgbClr val="7030A0"/>
              </a:solidFill>
              <a:latin typeface="Comic Sans MS" panose="030F0702030302020204" pitchFamily="66" charset="0"/>
            </a:endParaRPr>
          </a:p>
        </p:txBody>
      </p:sp>
      <p:sp>
        <p:nvSpPr>
          <p:cNvPr id="6" name="Rectangle: Rounded Corners 5">
            <a:extLst>
              <a:ext uri="{FF2B5EF4-FFF2-40B4-BE49-F238E27FC236}">
                <a16:creationId xmlns:a16="http://schemas.microsoft.com/office/drawing/2014/main" id="{97723C36-0C08-4212-B4FA-7B8EF58AAD7E}"/>
              </a:ext>
            </a:extLst>
          </p:cNvPr>
          <p:cNvSpPr/>
          <p:nvPr/>
        </p:nvSpPr>
        <p:spPr>
          <a:xfrm>
            <a:off x="323850" y="209550"/>
            <a:ext cx="8582025" cy="1466850"/>
          </a:xfrm>
          <a:prstGeom prst="roundRect">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C90CD1E8-0C13-48B8-8397-7EFAB7064859}"/>
              </a:ext>
            </a:extLst>
          </p:cNvPr>
          <p:cNvSpPr/>
          <p:nvPr/>
        </p:nvSpPr>
        <p:spPr>
          <a:xfrm>
            <a:off x="457201" y="257860"/>
            <a:ext cx="8439150" cy="1323439"/>
          </a:xfrm>
          <a:prstGeom prst="rect">
            <a:avLst/>
          </a:prstGeom>
        </p:spPr>
        <p:txBody>
          <a:bodyPr wrap="square">
            <a:spAutoFit/>
          </a:bodyPr>
          <a:lstStyle/>
          <a:p>
            <a:pPr algn="ctr"/>
            <a:r>
              <a:rPr lang="en-GB" sz="4000" i="1" dirty="0">
                <a:solidFill>
                  <a:srgbClr val="0070C0"/>
                </a:solidFill>
                <a:latin typeface="Comic Sans MS" panose="030F0702030302020204" pitchFamily="66" charset="0"/>
              </a:rPr>
              <a:t>Discuss: </a:t>
            </a:r>
            <a:r>
              <a:rPr lang="en-GB" sz="4000" i="1" dirty="0">
                <a:latin typeface="Comic Sans MS" panose="030F0702030302020204" pitchFamily="66" charset="0"/>
              </a:rPr>
              <a:t>Conduction occurs best in solids – why do you think that is? </a:t>
            </a:r>
          </a:p>
        </p:txBody>
      </p:sp>
      <p:pic>
        <p:nvPicPr>
          <p:cNvPr id="11" name="Picture 10">
            <a:extLst>
              <a:ext uri="{FF2B5EF4-FFF2-40B4-BE49-F238E27FC236}">
                <a16:creationId xmlns:a16="http://schemas.microsoft.com/office/drawing/2014/main" id="{17510081-E070-41DC-AAC1-527FD759628C}"/>
              </a:ext>
            </a:extLst>
          </p:cNvPr>
          <p:cNvPicPr>
            <a:picLocks noChangeAspect="1"/>
          </p:cNvPicPr>
          <p:nvPr/>
        </p:nvPicPr>
        <p:blipFill>
          <a:blip r:embed="rId2"/>
          <a:stretch>
            <a:fillRect/>
          </a:stretch>
        </p:blipFill>
        <p:spPr>
          <a:xfrm rot="5400000">
            <a:off x="1756728" y="4124308"/>
            <a:ext cx="963251" cy="1009690"/>
          </a:xfrm>
          <a:prstGeom prst="rect">
            <a:avLst/>
          </a:prstGeom>
        </p:spPr>
      </p:pic>
      <p:pic>
        <p:nvPicPr>
          <p:cNvPr id="12" name="Picture 11">
            <a:extLst>
              <a:ext uri="{FF2B5EF4-FFF2-40B4-BE49-F238E27FC236}">
                <a16:creationId xmlns:a16="http://schemas.microsoft.com/office/drawing/2014/main" id="{F73BCEFC-583B-402D-94EB-A0628057D65B}"/>
              </a:ext>
            </a:extLst>
          </p:cNvPr>
          <p:cNvPicPr>
            <a:picLocks noChangeAspect="1"/>
          </p:cNvPicPr>
          <p:nvPr/>
        </p:nvPicPr>
        <p:blipFill>
          <a:blip r:embed="rId2"/>
          <a:stretch>
            <a:fillRect/>
          </a:stretch>
        </p:blipFill>
        <p:spPr>
          <a:xfrm rot="13786427">
            <a:off x="327225" y="5233380"/>
            <a:ext cx="974186" cy="1009690"/>
          </a:xfrm>
          <a:prstGeom prst="rect">
            <a:avLst/>
          </a:prstGeom>
        </p:spPr>
      </p:pic>
      <p:pic>
        <p:nvPicPr>
          <p:cNvPr id="13" name="Picture 12">
            <a:extLst>
              <a:ext uri="{FF2B5EF4-FFF2-40B4-BE49-F238E27FC236}">
                <a16:creationId xmlns:a16="http://schemas.microsoft.com/office/drawing/2014/main" id="{59B29E76-881B-4B17-A8A2-0690C6BD7039}"/>
              </a:ext>
            </a:extLst>
          </p:cNvPr>
          <p:cNvPicPr>
            <a:picLocks noChangeAspect="1"/>
          </p:cNvPicPr>
          <p:nvPr/>
        </p:nvPicPr>
        <p:blipFill>
          <a:blip r:embed="rId2"/>
          <a:stretch>
            <a:fillRect/>
          </a:stretch>
        </p:blipFill>
        <p:spPr>
          <a:xfrm rot="19200997">
            <a:off x="1699579" y="5553057"/>
            <a:ext cx="963251" cy="1009690"/>
          </a:xfrm>
          <a:prstGeom prst="rect">
            <a:avLst/>
          </a:prstGeom>
        </p:spPr>
      </p:pic>
      <p:pic>
        <p:nvPicPr>
          <p:cNvPr id="16" name="Picture 15">
            <a:extLst>
              <a:ext uri="{FF2B5EF4-FFF2-40B4-BE49-F238E27FC236}">
                <a16:creationId xmlns:a16="http://schemas.microsoft.com/office/drawing/2014/main" id="{1869D6AD-AC5B-4451-B833-CF318D8C2C45}"/>
              </a:ext>
            </a:extLst>
          </p:cNvPr>
          <p:cNvPicPr>
            <a:picLocks noChangeAspect="1"/>
          </p:cNvPicPr>
          <p:nvPr/>
        </p:nvPicPr>
        <p:blipFill>
          <a:blip r:embed="rId3"/>
          <a:stretch>
            <a:fillRect/>
          </a:stretch>
        </p:blipFill>
        <p:spPr>
          <a:xfrm rot="17762894">
            <a:off x="652534" y="3933692"/>
            <a:ext cx="938865" cy="980190"/>
          </a:xfrm>
          <a:prstGeom prst="rect">
            <a:avLst/>
          </a:prstGeom>
        </p:spPr>
      </p:pic>
      <p:pic>
        <p:nvPicPr>
          <p:cNvPr id="17" name="Picture 16">
            <a:extLst>
              <a:ext uri="{FF2B5EF4-FFF2-40B4-BE49-F238E27FC236}">
                <a16:creationId xmlns:a16="http://schemas.microsoft.com/office/drawing/2014/main" id="{E729EA53-7EC9-4545-B804-CD8AB23AF5A0}"/>
              </a:ext>
            </a:extLst>
          </p:cNvPr>
          <p:cNvPicPr>
            <a:picLocks noChangeAspect="1"/>
          </p:cNvPicPr>
          <p:nvPr/>
        </p:nvPicPr>
        <p:blipFill>
          <a:blip r:embed="rId4"/>
          <a:stretch>
            <a:fillRect/>
          </a:stretch>
        </p:blipFill>
        <p:spPr>
          <a:xfrm>
            <a:off x="6272212" y="1914524"/>
            <a:ext cx="2224088" cy="1909461"/>
          </a:xfrm>
          <a:prstGeom prst="rect">
            <a:avLst/>
          </a:prstGeom>
        </p:spPr>
      </p:pic>
    </p:spTree>
    <p:extLst>
      <p:ext uri="{BB962C8B-B14F-4D97-AF65-F5344CB8AC3E}">
        <p14:creationId xmlns:p14="http://schemas.microsoft.com/office/powerpoint/2010/main" val="80098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46">
            <a:extLst>
              <a:ext uri="{FF2B5EF4-FFF2-40B4-BE49-F238E27FC236}">
                <a16:creationId xmlns:a16="http://schemas.microsoft.com/office/drawing/2014/main" id="{12498018-6ED2-4C73-9A7D-8CC161CD4DBA}"/>
              </a:ext>
            </a:extLst>
          </p:cNvPr>
          <p:cNvSpPr/>
          <p:nvPr/>
        </p:nvSpPr>
        <p:spPr>
          <a:xfrm>
            <a:off x="162880" y="266499"/>
            <a:ext cx="8861052" cy="2152851"/>
          </a:xfrm>
          <a:prstGeom prst="roundRect">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D48E3978-B7CA-4107-841E-5427D6FBBFA3}"/>
              </a:ext>
            </a:extLst>
          </p:cNvPr>
          <p:cNvSpPr/>
          <p:nvPr/>
        </p:nvSpPr>
        <p:spPr>
          <a:xfrm>
            <a:off x="272926" y="367705"/>
            <a:ext cx="8640960" cy="1938992"/>
          </a:xfrm>
          <a:prstGeom prst="rect">
            <a:avLst/>
          </a:prstGeom>
        </p:spPr>
        <p:txBody>
          <a:bodyPr wrap="square">
            <a:spAutoFit/>
          </a:bodyPr>
          <a:lstStyle/>
          <a:p>
            <a:pPr algn="ctr"/>
            <a:r>
              <a:rPr lang="en-GB" sz="3000" b="1" dirty="0">
                <a:solidFill>
                  <a:srgbClr val="0070C0"/>
                </a:solidFill>
                <a:latin typeface="Comic Sans MS" panose="030F0702030302020204" pitchFamily="66" charset="0"/>
              </a:rPr>
              <a:t>Task:</a:t>
            </a:r>
            <a:r>
              <a:rPr lang="en-GB" sz="3000" dirty="0">
                <a:solidFill>
                  <a:srgbClr val="0070C0"/>
                </a:solidFill>
                <a:latin typeface="Comic Sans MS" panose="030F0702030302020204" pitchFamily="66" charset="0"/>
              </a:rPr>
              <a:t> </a:t>
            </a:r>
            <a:r>
              <a:rPr lang="en-GB" sz="3000" dirty="0">
                <a:latin typeface="Comic Sans MS" panose="030F0702030302020204" pitchFamily="66" charset="0"/>
              </a:rPr>
              <a:t>Draw a cartoon strip of an </a:t>
            </a:r>
            <a:r>
              <a:rPr lang="en-GB" sz="3000" dirty="0">
                <a:solidFill>
                  <a:srgbClr val="0070C0"/>
                </a:solidFill>
                <a:latin typeface="Comic Sans MS" panose="030F0702030302020204" pitchFamily="66" charset="0"/>
              </a:rPr>
              <a:t>object</a:t>
            </a:r>
            <a:r>
              <a:rPr lang="en-GB" sz="3000" dirty="0">
                <a:latin typeface="Comic Sans MS" panose="030F0702030302020204" pitchFamily="66" charset="0"/>
              </a:rPr>
              <a:t> being </a:t>
            </a:r>
            <a:r>
              <a:rPr lang="en-GB" sz="3000" dirty="0">
                <a:solidFill>
                  <a:srgbClr val="0070C0"/>
                </a:solidFill>
                <a:latin typeface="Comic Sans MS" panose="030F0702030302020204" pitchFamily="66" charset="0"/>
              </a:rPr>
              <a:t>heated</a:t>
            </a:r>
            <a:r>
              <a:rPr lang="en-GB" sz="3000" dirty="0">
                <a:latin typeface="Comic Sans MS" panose="030F0702030302020204" pitchFamily="66" charset="0"/>
              </a:rPr>
              <a:t> up, include a zoomed in section to show what is happening to the </a:t>
            </a:r>
            <a:r>
              <a:rPr lang="en-GB" sz="3000" dirty="0">
                <a:solidFill>
                  <a:srgbClr val="0070C0"/>
                </a:solidFill>
                <a:latin typeface="Comic Sans MS" panose="030F0702030302020204" pitchFamily="66" charset="0"/>
              </a:rPr>
              <a:t>particles</a:t>
            </a:r>
            <a:r>
              <a:rPr lang="en-GB" sz="3000" dirty="0">
                <a:latin typeface="Comic Sans MS" panose="030F0702030302020204" pitchFamily="66" charset="0"/>
              </a:rPr>
              <a:t> in the object as more heat energy is applied.</a:t>
            </a:r>
          </a:p>
        </p:txBody>
      </p:sp>
      <p:pic>
        <p:nvPicPr>
          <p:cNvPr id="6" name="Picture 5" descr="Cooking Pot, Sauce Pan, Pot, Cooking">
            <a:extLst>
              <a:ext uri="{FF2B5EF4-FFF2-40B4-BE49-F238E27FC236}">
                <a16:creationId xmlns:a16="http://schemas.microsoft.com/office/drawing/2014/main" id="{0577153D-D516-4CE1-8F2A-58BA83C827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226"/>
          <a:stretch/>
        </p:blipFill>
        <p:spPr bwMode="auto">
          <a:xfrm>
            <a:off x="279078" y="2804007"/>
            <a:ext cx="2555164" cy="181561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unsen Burner, Burner, Chemistry, Fire">
            <a:extLst>
              <a:ext uri="{FF2B5EF4-FFF2-40B4-BE49-F238E27FC236}">
                <a16:creationId xmlns:a16="http://schemas.microsoft.com/office/drawing/2014/main" id="{62BCE67E-386A-4FFF-85E2-0CA2B2983F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050" y="2637614"/>
            <a:ext cx="2805113" cy="40584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Pan, Cooking, Kitchen, Tool, Metal">
            <a:extLst>
              <a:ext uri="{FF2B5EF4-FFF2-40B4-BE49-F238E27FC236}">
                <a16:creationId xmlns:a16="http://schemas.microsoft.com/office/drawing/2014/main" id="{6D9D05F8-294D-4184-9BC5-550FDC22CB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3575" y="4229100"/>
            <a:ext cx="1933351" cy="2314575"/>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AA8C0FBC-AEDB-4763-8F19-FA72F72E26FD}"/>
              </a:ext>
            </a:extLst>
          </p:cNvPr>
          <p:cNvSpPr/>
          <p:nvPr/>
        </p:nvSpPr>
        <p:spPr>
          <a:xfrm>
            <a:off x="4391025" y="27813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2596E292-E65E-44B1-B8FF-1B2BCB1CE111}"/>
              </a:ext>
            </a:extLst>
          </p:cNvPr>
          <p:cNvSpPr/>
          <p:nvPr/>
        </p:nvSpPr>
        <p:spPr>
          <a:xfrm>
            <a:off x="4391025" y="31242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578B535F-7C6A-4960-8E17-1FCB29F6EE44}"/>
              </a:ext>
            </a:extLst>
          </p:cNvPr>
          <p:cNvSpPr/>
          <p:nvPr/>
        </p:nvSpPr>
        <p:spPr>
          <a:xfrm>
            <a:off x="4400550" y="347662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0304BB8D-C4CD-4FC4-BF64-EAE352F121FD}"/>
              </a:ext>
            </a:extLst>
          </p:cNvPr>
          <p:cNvSpPr/>
          <p:nvPr/>
        </p:nvSpPr>
        <p:spPr>
          <a:xfrm>
            <a:off x="4410075" y="38100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DA517FE-0CEE-4CAE-A650-EED8EBEF0DB0}"/>
              </a:ext>
            </a:extLst>
          </p:cNvPr>
          <p:cNvSpPr/>
          <p:nvPr/>
        </p:nvSpPr>
        <p:spPr>
          <a:xfrm>
            <a:off x="4743450" y="27813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91E1E9FA-228B-4284-8B1D-716819F7F0F9}"/>
              </a:ext>
            </a:extLst>
          </p:cNvPr>
          <p:cNvSpPr/>
          <p:nvPr/>
        </p:nvSpPr>
        <p:spPr>
          <a:xfrm>
            <a:off x="4743450" y="31242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B111C33A-7184-41C2-90E3-29924D105A15}"/>
              </a:ext>
            </a:extLst>
          </p:cNvPr>
          <p:cNvSpPr/>
          <p:nvPr/>
        </p:nvSpPr>
        <p:spPr>
          <a:xfrm>
            <a:off x="4752975" y="347662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B54827AF-01DC-452E-B2F0-92DF6BB978F7}"/>
              </a:ext>
            </a:extLst>
          </p:cNvPr>
          <p:cNvSpPr/>
          <p:nvPr/>
        </p:nvSpPr>
        <p:spPr>
          <a:xfrm>
            <a:off x="4762500" y="38100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6D77D8B2-C5C5-4F25-803D-5D555514CFC9}"/>
              </a:ext>
            </a:extLst>
          </p:cNvPr>
          <p:cNvSpPr/>
          <p:nvPr/>
        </p:nvSpPr>
        <p:spPr>
          <a:xfrm>
            <a:off x="5105400" y="27813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6593ABEB-FD99-452D-9681-76A1DF69BBEA}"/>
              </a:ext>
            </a:extLst>
          </p:cNvPr>
          <p:cNvSpPr/>
          <p:nvPr/>
        </p:nvSpPr>
        <p:spPr>
          <a:xfrm>
            <a:off x="5105400" y="31242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AE72DAC7-32A9-4847-98B3-04B98D8C5342}"/>
              </a:ext>
            </a:extLst>
          </p:cNvPr>
          <p:cNvSpPr/>
          <p:nvPr/>
        </p:nvSpPr>
        <p:spPr>
          <a:xfrm>
            <a:off x="5114925" y="347662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D19E80B1-41A9-42DE-9D3D-CBCEB79572BA}"/>
              </a:ext>
            </a:extLst>
          </p:cNvPr>
          <p:cNvSpPr/>
          <p:nvPr/>
        </p:nvSpPr>
        <p:spPr>
          <a:xfrm>
            <a:off x="5124450" y="38100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0A2B4CE3-0FE3-4FAD-822B-5F2DDA460492}"/>
              </a:ext>
            </a:extLst>
          </p:cNvPr>
          <p:cNvSpPr/>
          <p:nvPr/>
        </p:nvSpPr>
        <p:spPr>
          <a:xfrm>
            <a:off x="5457825" y="277177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47401A2E-C074-4AAB-A78B-35A0F605043D}"/>
              </a:ext>
            </a:extLst>
          </p:cNvPr>
          <p:cNvSpPr/>
          <p:nvPr/>
        </p:nvSpPr>
        <p:spPr>
          <a:xfrm>
            <a:off x="5457825" y="311467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84168400-994A-4207-9CF2-E51EC2CEF119}"/>
              </a:ext>
            </a:extLst>
          </p:cNvPr>
          <p:cNvSpPr/>
          <p:nvPr/>
        </p:nvSpPr>
        <p:spPr>
          <a:xfrm>
            <a:off x="5467350" y="3467100"/>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9D0DEAD9-6DA4-4247-B27A-93B737686592}"/>
              </a:ext>
            </a:extLst>
          </p:cNvPr>
          <p:cNvSpPr/>
          <p:nvPr/>
        </p:nvSpPr>
        <p:spPr>
          <a:xfrm>
            <a:off x="5476875" y="3800475"/>
            <a:ext cx="352425" cy="342900"/>
          </a:xfrm>
          <a:prstGeom prst="ellipse">
            <a:avLst/>
          </a:prstGeom>
          <a:solidFill>
            <a:srgbClr val="D3F9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507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6AC02683-4B8D-4BF0-98DB-CDA985E88D1A}"/>
              </a:ext>
            </a:extLst>
          </p:cNvPr>
          <p:cNvCxnSpPr>
            <a:cxnSpLocks/>
          </p:cNvCxnSpPr>
          <p:nvPr/>
        </p:nvCxnSpPr>
        <p:spPr>
          <a:xfrm>
            <a:off x="6886576" y="1095373"/>
            <a:ext cx="19050" cy="273367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5A5B23F-A5ED-4AC4-B317-BAE6ACCB0A5E}"/>
              </a:ext>
            </a:extLst>
          </p:cNvPr>
          <p:cNvSpPr txBox="1"/>
          <p:nvPr/>
        </p:nvSpPr>
        <p:spPr>
          <a:xfrm>
            <a:off x="152400" y="171450"/>
            <a:ext cx="8248650" cy="707886"/>
          </a:xfrm>
          <a:prstGeom prst="rect">
            <a:avLst/>
          </a:prstGeom>
          <a:noFill/>
        </p:spPr>
        <p:txBody>
          <a:bodyPr wrap="square" rtlCol="0">
            <a:spAutoFit/>
          </a:bodyPr>
          <a:lstStyle/>
          <a:p>
            <a:r>
              <a:rPr lang="en-GB" sz="4000" dirty="0">
                <a:solidFill>
                  <a:srgbClr val="0070C0"/>
                </a:solidFill>
                <a:latin typeface="Comic Sans MS" panose="030F0702030302020204" pitchFamily="66" charset="0"/>
              </a:rPr>
              <a:t>Investigate: </a:t>
            </a:r>
            <a:r>
              <a:rPr lang="en-GB" sz="4000" dirty="0">
                <a:latin typeface="Comic Sans MS" panose="030F0702030302020204" pitchFamily="66" charset="0"/>
              </a:rPr>
              <a:t>Testing conductors</a:t>
            </a:r>
          </a:p>
        </p:txBody>
      </p:sp>
      <p:pic>
        <p:nvPicPr>
          <p:cNvPr id="6146" name="Picture 2" descr="Bunsen Burner, Burner, Chemistry, Fire">
            <a:extLst>
              <a:ext uri="{FF2B5EF4-FFF2-40B4-BE49-F238E27FC236}">
                <a16:creationId xmlns:a16="http://schemas.microsoft.com/office/drawing/2014/main" id="{577D7D43-1B9C-4A04-A6A3-8D9C5981FF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8426" y="1114423"/>
            <a:ext cx="2695574" cy="3238500"/>
          </a:xfrm>
          <a:prstGeom prst="rect">
            <a:avLst/>
          </a:prstGeom>
          <a:noFill/>
          <a:extLst>
            <a:ext uri="{909E8E84-426E-40DD-AFC4-6F175D3DCCD1}">
              <a14:hiddenFill xmlns:a14="http://schemas.microsoft.com/office/drawing/2010/main">
                <a:solidFill>
                  <a:srgbClr val="FFFFFF"/>
                </a:solidFill>
              </a14:hiddenFill>
            </a:ext>
          </a:extLst>
        </p:spPr>
      </p:pic>
      <p:sp>
        <p:nvSpPr>
          <p:cNvPr id="5" name="Isosceles Triangle 4">
            <a:extLst>
              <a:ext uri="{FF2B5EF4-FFF2-40B4-BE49-F238E27FC236}">
                <a16:creationId xmlns:a16="http://schemas.microsoft.com/office/drawing/2014/main" id="{75B7FE9A-6C89-41DE-A08C-671C3A143D13}"/>
              </a:ext>
            </a:extLst>
          </p:cNvPr>
          <p:cNvSpPr/>
          <p:nvPr/>
        </p:nvSpPr>
        <p:spPr>
          <a:xfrm>
            <a:off x="5505451" y="1114423"/>
            <a:ext cx="2533650" cy="561975"/>
          </a:xfrm>
          <a:prstGeom prst="triangle">
            <a:avLst>
              <a:gd name="adj" fmla="val 5414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61694070-3540-4BA7-B4B0-EE453A477B53}"/>
              </a:ext>
            </a:extLst>
          </p:cNvPr>
          <p:cNvCxnSpPr>
            <a:cxnSpLocks/>
          </p:cNvCxnSpPr>
          <p:nvPr/>
        </p:nvCxnSpPr>
        <p:spPr>
          <a:xfrm>
            <a:off x="5543551" y="1657348"/>
            <a:ext cx="19050" cy="273367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27245C8-5FB0-462A-985A-108CE98ECE23}"/>
              </a:ext>
            </a:extLst>
          </p:cNvPr>
          <p:cNvCxnSpPr>
            <a:cxnSpLocks/>
          </p:cNvCxnSpPr>
          <p:nvPr/>
        </p:nvCxnSpPr>
        <p:spPr>
          <a:xfrm>
            <a:off x="7981951" y="1647823"/>
            <a:ext cx="0" cy="277177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ylinder 10">
            <a:extLst>
              <a:ext uri="{FF2B5EF4-FFF2-40B4-BE49-F238E27FC236}">
                <a16:creationId xmlns:a16="http://schemas.microsoft.com/office/drawing/2014/main" id="{67ECA29A-6690-4C6A-97B6-2983B54F9798}"/>
              </a:ext>
            </a:extLst>
          </p:cNvPr>
          <p:cNvSpPr/>
          <p:nvPr/>
        </p:nvSpPr>
        <p:spPr>
          <a:xfrm rot="14837080">
            <a:off x="6343598" y="209373"/>
            <a:ext cx="120909" cy="2657475"/>
          </a:xfrm>
          <a:prstGeom prst="can">
            <a:avLst>
              <a:gd name="adj" fmla="val 8370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8" name="Picture 4" descr="Paper-Clip, Office, Pin, Holder, Supply">
            <a:extLst>
              <a:ext uri="{FF2B5EF4-FFF2-40B4-BE49-F238E27FC236}">
                <a16:creationId xmlns:a16="http://schemas.microsoft.com/office/drawing/2014/main" id="{2E8A82E0-7041-419E-A27F-2A7D61176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3976" y="1959654"/>
            <a:ext cx="190500" cy="169555"/>
          </a:xfrm>
          <a:prstGeom prst="rect">
            <a:avLst/>
          </a:prstGeom>
          <a:noFill/>
          <a:extLst>
            <a:ext uri="{909E8E84-426E-40DD-AFC4-6F175D3DCCD1}">
              <a14:hiddenFill xmlns:a14="http://schemas.microsoft.com/office/drawing/2010/main">
                <a:solidFill>
                  <a:srgbClr val="FFFFFF"/>
                </a:solidFill>
              </a14:hiddenFill>
            </a:ext>
          </a:extLst>
        </p:spPr>
      </p:pic>
      <p:sp>
        <p:nvSpPr>
          <p:cNvPr id="14" name="Cylinder 13">
            <a:extLst>
              <a:ext uri="{FF2B5EF4-FFF2-40B4-BE49-F238E27FC236}">
                <a16:creationId xmlns:a16="http://schemas.microsoft.com/office/drawing/2014/main" id="{19F6610A-7284-4D5E-9FA6-007CEB30FCC3}"/>
              </a:ext>
            </a:extLst>
          </p:cNvPr>
          <p:cNvSpPr/>
          <p:nvPr/>
        </p:nvSpPr>
        <p:spPr>
          <a:xfrm rot="14837080">
            <a:off x="7591373" y="3533598"/>
            <a:ext cx="120909" cy="2657475"/>
          </a:xfrm>
          <a:prstGeom prst="can">
            <a:avLst>
              <a:gd name="adj" fmla="val 83707"/>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ylinder 14">
            <a:extLst>
              <a:ext uri="{FF2B5EF4-FFF2-40B4-BE49-F238E27FC236}">
                <a16:creationId xmlns:a16="http://schemas.microsoft.com/office/drawing/2014/main" id="{E6DB924B-7CCE-4F50-8DCE-8C5757AEEF7D}"/>
              </a:ext>
            </a:extLst>
          </p:cNvPr>
          <p:cNvSpPr/>
          <p:nvPr/>
        </p:nvSpPr>
        <p:spPr>
          <a:xfrm rot="14837080">
            <a:off x="7672602" y="3790773"/>
            <a:ext cx="120909" cy="2657475"/>
          </a:xfrm>
          <a:prstGeom prst="can">
            <a:avLst>
              <a:gd name="adj" fmla="val 8370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82FA1CA8-BCE0-47FC-ACEF-A1BA42C1B5C4}"/>
              </a:ext>
            </a:extLst>
          </p:cNvPr>
          <p:cNvSpPr/>
          <p:nvPr/>
        </p:nvSpPr>
        <p:spPr>
          <a:xfrm>
            <a:off x="219074" y="948690"/>
            <a:ext cx="4791075" cy="5909310"/>
          </a:xfrm>
          <a:prstGeom prst="rect">
            <a:avLst/>
          </a:prstGeom>
        </p:spPr>
        <p:txBody>
          <a:bodyPr wrap="square">
            <a:spAutoFit/>
          </a:bodyPr>
          <a:lstStyle/>
          <a:p>
            <a:r>
              <a:rPr lang="en-GB" u="sng" dirty="0">
                <a:latin typeface="Comic Sans MS" panose="030F0702030302020204" pitchFamily="66" charset="0"/>
              </a:rPr>
              <a:t>Equipment:</a:t>
            </a:r>
          </a:p>
          <a:p>
            <a:pPr marL="285750" indent="-285750">
              <a:buFont typeface="Arial" panose="020B0604020202020204" pitchFamily="34" charset="0"/>
              <a:buChar char="•"/>
            </a:pPr>
            <a:r>
              <a:rPr lang="en-GB" dirty="0">
                <a:latin typeface="Comic Sans MS" panose="030F0702030302020204" pitchFamily="66" charset="0"/>
              </a:rPr>
              <a:t>Different rods – copper, wood, plastic, iron, zinc.</a:t>
            </a:r>
          </a:p>
          <a:p>
            <a:pPr marL="285750" indent="-285750">
              <a:buFont typeface="Arial" panose="020B0604020202020204" pitchFamily="34" charset="0"/>
              <a:buChar char="•"/>
            </a:pPr>
            <a:r>
              <a:rPr lang="en-GB" dirty="0">
                <a:latin typeface="Comic Sans MS" panose="030F0702030302020204" pitchFamily="66" charset="0"/>
              </a:rPr>
              <a:t>Bunsen burner &amp; heatproof mat</a:t>
            </a:r>
          </a:p>
          <a:p>
            <a:pPr marL="285750" indent="-285750">
              <a:buFont typeface="Arial" panose="020B0604020202020204" pitchFamily="34" charset="0"/>
              <a:buChar char="•"/>
            </a:pPr>
            <a:r>
              <a:rPr lang="en-GB" dirty="0">
                <a:latin typeface="Comic Sans MS" panose="030F0702030302020204" pitchFamily="66" charset="0"/>
              </a:rPr>
              <a:t>Tripod</a:t>
            </a:r>
          </a:p>
          <a:p>
            <a:pPr marL="285750" indent="-285750">
              <a:buFont typeface="Arial" panose="020B0604020202020204" pitchFamily="34" charset="0"/>
              <a:buChar char="•"/>
            </a:pPr>
            <a:r>
              <a:rPr lang="en-GB" dirty="0">
                <a:latin typeface="Comic Sans MS" panose="030F0702030302020204" pitchFamily="66" charset="0"/>
              </a:rPr>
              <a:t>Stopwatch</a:t>
            </a:r>
          </a:p>
          <a:p>
            <a:pPr marL="285750" indent="-285750">
              <a:buFont typeface="Arial" panose="020B0604020202020204" pitchFamily="34" charset="0"/>
              <a:buChar char="•"/>
            </a:pPr>
            <a:r>
              <a:rPr lang="en-GB" dirty="0">
                <a:latin typeface="Comic Sans MS" panose="030F0702030302020204" pitchFamily="66" charset="0"/>
              </a:rPr>
              <a:t>Safety clip</a:t>
            </a:r>
          </a:p>
          <a:p>
            <a:pPr marL="285750" indent="-285750">
              <a:buFont typeface="Arial" panose="020B0604020202020204" pitchFamily="34" charset="0"/>
              <a:buChar char="•"/>
            </a:pPr>
            <a:r>
              <a:rPr lang="en-GB" dirty="0">
                <a:latin typeface="Comic Sans MS" panose="030F0702030302020204" pitchFamily="66" charset="0"/>
              </a:rPr>
              <a:t>Petroleum jelly</a:t>
            </a:r>
            <a:endParaRPr lang="en-GB" u="sng" dirty="0">
              <a:latin typeface="Comic Sans MS" panose="030F0702030302020204" pitchFamily="66" charset="0"/>
            </a:endParaRPr>
          </a:p>
          <a:p>
            <a:endParaRPr lang="en-GB" sz="1200" u="sng" dirty="0">
              <a:latin typeface="Comic Sans MS" panose="030F0702030302020204" pitchFamily="66" charset="0"/>
            </a:endParaRPr>
          </a:p>
          <a:p>
            <a:r>
              <a:rPr lang="en-GB" u="sng" dirty="0">
                <a:latin typeface="Comic Sans MS" panose="030F0702030302020204" pitchFamily="66" charset="0"/>
              </a:rPr>
              <a:t>Method:</a:t>
            </a:r>
          </a:p>
          <a:p>
            <a:endParaRPr lang="en-GB" dirty="0">
              <a:latin typeface="Comic Sans MS" panose="030F0702030302020204" pitchFamily="66" charset="0"/>
            </a:endParaRPr>
          </a:p>
          <a:p>
            <a:pPr marL="342900" indent="-342900">
              <a:buAutoNum type="arabicPeriod"/>
            </a:pPr>
            <a:r>
              <a:rPr lang="en-GB" dirty="0">
                <a:latin typeface="Comic Sans MS" panose="030F0702030302020204" pitchFamily="66" charset="0"/>
              </a:rPr>
              <a:t>Set up the apparatus up as shown opposite.</a:t>
            </a:r>
          </a:p>
          <a:p>
            <a:pPr marL="342900" indent="-342900">
              <a:buAutoNum type="arabicPeriod"/>
            </a:pPr>
            <a:r>
              <a:rPr lang="en-GB" dirty="0">
                <a:latin typeface="Comic Sans MS" panose="030F0702030302020204" pitchFamily="66" charset="0"/>
              </a:rPr>
              <a:t>At the end of one of the rods attach a safety clip using petroleum jelly.</a:t>
            </a:r>
          </a:p>
          <a:p>
            <a:pPr marL="342900" indent="-342900">
              <a:buAutoNum type="arabicPeriod"/>
            </a:pPr>
            <a:r>
              <a:rPr lang="en-GB" dirty="0">
                <a:latin typeface="Comic Sans MS" panose="030F0702030302020204" pitchFamily="66" charset="0"/>
              </a:rPr>
              <a:t>Heat the other end of the rod with a Bunsen burner and measure the time taken for the drawing pin to fall off.</a:t>
            </a:r>
          </a:p>
          <a:p>
            <a:pPr marL="342900" indent="-342900">
              <a:buAutoNum type="arabicPeriod"/>
            </a:pPr>
            <a:r>
              <a:rPr lang="en-GB" dirty="0">
                <a:latin typeface="Comic Sans MS" panose="030F0702030302020204" pitchFamily="66" charset="0"/>
              </a:rPr>
              <a:t>Repeat with the other types of rod.</a:t>
            </a:r>
          </a:p>
          <a:p>
            <a:pPr marL="342900" indent="-342900">
              <a:buAutoNum type="arabicPeriod"/>
            </a:pPr>
            <a:r>
              <a:rPr lang="en-GB" dirty="0">
                <a:latin typeface="Comic Sans MS" panose="030F0702030302020204" pitchFamily="66" charset="0"/>
              </a:rPr>
              <a:t>Which is the best conductor? Which is the worst?</a:t>
            </a:r>
          </a:p>
        </p:txBody>
      </p:sp>
      <p:pic>
        <p:nvPicPr>
          <p:cNvPr id="6150" name="Picture 6" descr="Stopwatch, Timer, Watch, Clock">
            <a:extLst>
              <a:ext uri="{FF2B5EF4-FFF2-40B4-BE49-F238E27FC236}">
                <a16:creationId xmlns:a16="http://schemas.microsoft.com/office/drawing/2014/main" id="{B216C849-F5A6-4B3D-8C87-FA55D706512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9653"/>
          <a:stretch/>
        </p:blipFill>
        <p:spPr bwMode="auto">
          <a:xfrm>
            <a:off x="5007771" y="4724400"/>
            <a:ext cx="1163772" cy="1362074"/>
          </a:xfrm>
          <a:prstGeom prst="rect">
            <a:avLst/>
          </a:prstGeom>
          <a:noFill/>
          <a:extLst>
            <a:ext uri="{909E8E84-426E-40DD-AFC4-6F175D3DCCD1}">
              <a14:hiddenFill xmlns:a14="http://schemas.microsoft.com/office/drawing/2010/main">
                <a:solidFill>
                  <a:srgbClr val="FFFFFF"/>
                </a:solidFill>
              </a14:hiddenFill>
            </a:ext>
          </a:extLst>
        </p:spPr>
      </p:pic>
      <p:sp>
        <p:nvSpPr>
          <p:cNvPr id="19" name="Cylinder 18">
            <a:extLst>
              <a:ext uri="{FF2B5EF4-FFF2-40B4-BE49-F238E27FC236}">
                <a16:creationId xmlns:a16="http://schemas.microsoft.com/office/drawing/2014/main" id="{E391D3AC-8E9E-46B9-8FCB-CEDC5D77AD6C}"/>
              </a:ext>
            </a:extLst>
          </p:cNvPr>
          <p:cNvSpPr/>
          <p:nvPr/>
        </p:nvSpPr>
        <p:spPr>
          <a:xfrm rot="14837080">
            <a:off x="7748801" y="4076522"/>
            <a:ext cx="120909" cy="2657475"/>
          </a:xfrm>
          <a:prstGeom prst="can">
            <a:avLst>
              <a:gd name="adj" fmla="val 83707"/>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ylinder 19">
            <a:extLst>
              <a:ext uri="{FF2B5EF4-FFF2-40B4-BE49-F238E27FC236}">
                <a16:creationId xmlns:a16="http://schemas.microsoft.com/office/drawing/2014/main" id="{EB6927B9-595E-44F1-A495-EF88EA6743F5}"/>
              </a:ext>
            </a:extLst>
          </p:cNvPr>
          <p:cNvSpPr/>
          <p:nvPr/>
        </p:nvSpPr>
        <p:spPr>
          <a:xfrm rot="14837080">
            <a:off x="7748801" y="4409897"/>
            <a:ext cx="120909" cy="2657475"/>
          </a:xfrm>
          <a:prstGeom prst="can">
            <a:avLst>
              <a:gd name="adj" fmla="val 83707"/>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26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058350-A612-4985-BF5C-F427E95D6780}"/>
              </a:ext>
            </a:extLst>
          </p:cNvPr>
          <p:cNvSpPr/>
          <p:nvPr/>
        </p:nvSpPr>
        <p:spPr>
          <a:xfrm>
            <a:off x="2286000" y="2967335"/>
            <a:ext cx="4572000" cy="369332"/>
          </a:xfrm>
          <a:prstGeom prst="rect">
            <a:avLst/>
          </a:prstGeom>
        </p:spPr>
        <p:txBody>
          <a:bodyPr>
            <a:spAutoFit/>
          </a:bodyPr>
          <a:lstStyle/>
          <a:p>
            <a:pPr algn="ctr"/>
            <a:endParaRPr lang="en-GB" dirty="0"/>
          </a:p>
        </p:txBody>
      </p:sp>
      <p:sp>
        <p:nvSpPr>
          <p:cNvPr id="5" name="TextBox 4">
            <a:extLst>
              <a:ext uri="{FF2B5EF4-FFF2-40B4-BE49-F238E27FC236}">
                <a16:creationId xmlns:a16="http://schemas.microsoft.com/office/drawing/2014/main" id="{BF2FBECD-5D58-4CF2-9534-EA80D861D284}"/>
              </a:ext>
            </a:extLst>
          </p:cNvPr>
          <p:cNvSpPr txBox="1"/>
          <p:nvPr/>
        </p:nvSpPr>
        <p:spPr>
          <a:xfrm>
            <a:off x="219075" y="1323975"/>
            <a:ext cx="8648700" cy="3754874"/>
          </a:xfrm>
          <a:prstGeom prst="rect">
            <a:avLst/>
          </a:prstGeom>
          <a:noFill/>
        </p:spPr>
        <p:txBody>
          <a:bodyPr wrap="square" rtlCol="0">
            <a:spAutoFit/>
          </a:bodyPr>
          <a:lstStyle/>
          <a:p>
            <a:r>
              <a:rPr lang="en-GB" sz="2800" dirty="0">
                <a:solidFill>
                  <a:srgbClr val="0070C0"/>
                </a:solidFill>
                <a:latin typeface="Comic Sans MS" panose="030F0702030302020204" pitchFamily="66" charset="0"/>
              </a:rPr>
              <a:t>Task: </a:t>
            </a:r>
            <a:r>
              <a:rPr lang="en-GB" sz="2800" dirty="0">
                <a:latin typeface="Comic Sans MS" panose="030F0702030302020204" pitchFamily="66" charset="0"/>
              </a:rPr>
              <a:t>Watch the video and complete the following questions in your books:</a:t>
            </a:r>
          </a:p>
          <a:p>
            <a:endParaRPr lang="en-GB" sz="2400" dirty="0">
              <a:latin typeface="Comic Sans MS" panose="030F0702030302020204" pitchFamily="66" charset="0"/>
            </a:endParaRPr>
          </a:p>
          <a:p>
            <a:pPr marL="342900" indent="-342900">
              <a:buAutoNum type="arabicPeriod"/>
            </a:pPr>
            <a:r>
              <a:rPr lang="en-GB" sz="2800" dirty="0">
                <a:latin typeface="Comic Sans MS" panose="030F0702030302020204" pitchFamily="66" charset="0"/>
              </a:rPr>
              <a:t> Describe the process of convection</a:t>
            </a:r>
          </a:p>
          <a:p>
            <a:pPr marL="342900" indent="-342900">
              <a:buAutoNum type="arabicPeriod"/>
            </a:pPr>
            <a:r>
              <a:rPr lang="en-GB" sz="2800" dirty="0">
                <a:latin typeface="Comic Sans MS" panose="030F0702030302020204" pitchFamily="66" charset="0"/>
              </a:rPr>
              <a:t> Where does convection take place?</a:t>
            </a:r>
          </a:p>
          <a:p>
            <a:pPr marL="342900" indent="-342900">
              <a:buAutoNum type="arabicPeriod"/>
            </a:pPr>
            <a:r>
              <a:rPr lang="en-GB" sz="2800" dirty="0">
                <a:latin typeface="Comic Sans MS" panose="030F0702030302020204" pitchFamily="66" charset="0"/>
              </a:rPr>
              <a:t> Describe the pathway hot and cold particles take when moving in a convection current.</a:t>
            </a:r>
          </a:p>
          <a:p>
            <a:pPr marL="342900" indent="-342900">
              <a:buAutoNum type="arabicPeriod"/>
            </a:pPr>
            <a:r>
              <a:rPr lang="en-GB" sz="2800" dirty="0">
                <a:latin typeface="Comic Sans MS" panose="030F0702030302020204" pitchFamily="66" charset="0"/>
              </a:rPr>
              <a:t> Draw an example of this in your books.</a:t>
            </a:r>
          </a:p>
          <a:p>
            <a:pPr marL="342900" indent="-342900">
              <a:buAutoNum type="arabicPeriod"/>
            </a:pPr>
            <a:endParaRPr lang="en-GB" dirty="0"/>
          </a:p>
        </p:txBody>
      </p:sp>
      <p:sp>
        <p:nvSpPr>
          <p:cNvPr id="6" name="TextBox 5">
            <a:extLst>
              <a:ext uri="{FF2B5EF4-FFF2-40B4-BE49-F238E27FC236}">
                <a16:creationId xmlns:a16="http://schemas.microsoft.com/office/drawing/2014/main" id="{F196D473-B5DB-40EA-AA45-16401D3AF511}"/>
              </a:ext>
            </a:extLst>
          </p:cNvPr>
          <p:cNvSpPr txBox="1"/>
          <p:nvPr/>
        </p:nvSpPr>
        <p:spPr>
          <a:xfrm>
            <a:off x="495300" y="228600"/>
            <a:ext cx="8039100" cy="923330"/>
          </a:xfrm>
          <a:prstGeom prst="rect">
            <a:avLst/>
          </a:prstGeom>
          <a:noFill/>
        </p:spPr>
        <p:txBody>
          <a:bodyPr wrap="square" rtlCol="0">
            <a:spAutoFit/>
          </a:bodyPr>
          <a:lstStyle/>
          <a:p>
            <a:pPr algn="ctr"/>
            <a:r>
              <a:rPr lang="en-GB" sz="5400" dirty="0">
                <a:solidFill>
                  <a:srgbClr val="0070C0"/>
                </a:solidFill>
                <a:latin typeface="Comic Sans MS" panose="030F0702030302020204" pitchFamily="66" charset="0"/>
              </a:rPr>
              <a:t>Particles &amp; Convection</a:t>
            </a:r>
          </a:p>
        </p:txBody>
      </p:sp>
      <p:pic>
        <p:nvPicPr>
          <p:cNvPr id="7" name="Picture 6">
            <a:extLst>
              <a:ext uri="{FF2B5EF4-FFF2-40B4-BE49-F238E27FC236}">
                <a16:creationId xmlns:a16="http://schemas.microsoft.com/office/drawing/2014/main" id="{CE843EC6-41E8-4B9A-B5B4-3939E6D59163}"/>
              </a:ext>
            </a:extLst>
          </p:cNvPr>
          <p:cNvPicPr>
            <a:picLocks noChangeAspect="1"/>
          </p:cNvPicPr>
          <p:nvPr/>
        </p:nvPicPr>
        <p:blipFill>
          <a:blip r:embed="rId2"/>
          <a:stretch>
            <a:fillRect/>
          </a:stretch>
        </p:blipFill>
        <p:spPr>
          <a:xfrm>
            <a:off x="7181850" y="2028825"/>
            <a:ext cx="1489060" cy="1209675"/>
          </a:xfrm>
          <a:prstGeom prst="rect">
            <a:avLst/>
          </a:prstGeom>
        </p:spPr>
      </p:pic>
      <p:pic>
        <p:nvPicPr>
          <p:cNvPr id="7170" name="Picture 2" descr="Glass, Water, Cup, Empty, Drink">
            <a:extLst>
              <a:ext uri="{FF2B5EF4-FFF2-40B4-BE49-F238E27FC236}">
                <a16:creationId xmlns:a16="http://schemas.microsoft.com/office/drawing/2014/main" id="{A8C64529-C4B2-4400-9B4B-37865596D6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9183" y="4581525"/>
            <a:ext cx="1069041" cy="2019300"/>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a:extLst>
              <a:ext uri="{FF2B5EF4-FFF2-40B4-BE49-F238E27FC236}">
                <a16:creationId xmlns:a16="http://schemas.microsoft.com/office/drawing/2014/main" id="{8F48777C-23F8-45BE-AEE5-9BCB043A3CA9}"/>
              </a:ext>
            </a:extLst>
          </p:cNvPr>
          <p:cNvSpPr/>
          <p:nvPr/>
        </p:nvSpPr>
        <p:spPr>
          <a:xfrm>
            <a:off x="4914899" y="513397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1C46EC11-4D69-4CE2-8C32-61414546C016}"/>
              </a:ext>
            </a:extLst>
          </p:cNvPr>
          <p:cNvSpPr/>
          <p:nvPr/>
        </p:nvSpPr>
        <p:spPr>
          <a:xfrm>
            <a:off x="5381624" y="532447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C2235D1-A1DB-493A-8287-61E540CA620B}"/>
              </a:ext>
            </a:extLst>
          </p:cNvPr>
          <p:cNvSpPr/>
          <p:nvPr/>
        </p:nvSpPr>
        <p:spPr>
          <a:xfrm>
            <a:off x="5848349" y="505777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8420C75E-4483-44A5-9D56-93BE6DE9366D}"/>
              </a:ext>
            </a:extLst>
          </p:cNvPr>
          <p:cNvSpPr/>
          <p:nvPr/>
        </p:nvSpPr>
        <p:spPr>
          <a:xfrm>
            <a:off x="5095874" y="581977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FEF8415-1D9F-4235-A512-9BC9A16D83DA}"/>
              </a:ext>
            </a:extLst>
          </p:cNvPr>
          <p:cNvSpPr/>
          <p:nvPr/>
        </p:nvSpPr>
        <p:spPr>
          <a:xfrm>
            <a:off x="4552949" y="5524500"/>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FD196187-EDCF-4F2B-A5A1-2D47D0786548}"/>
              </a:ext>
            </a:extLst>
          </p:cNvPr>
          <p:cNvSpPr/>
          <p:nvPr/>
        </p:nvSpPr>
        <p:spPr>
          <a:xfrm>
            <a:off x="4276724" y="5886450"/>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8388B33B-702B-4558-9F46-063F72E663D2}"/>
              </a:ext>
            </a:extLst>
          </p:cNvPr>
          <p:cNvSpPr/>
          <p:nvPr/>
        </p:nvSpPr>
        <p:spPr>
          <a:xfrm>
            <a:off x="4162424" y="5257800"/>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CD38B49-4605-46AD-9D53-490D8E636BEC}"/>
              </a:ext>
            </a:extLst>
          </p:cNvPr>
          <p:cNvSpPr/>
          <p:nvPr/>
        </p:nvSpPr>
        <p:spPr>
          <a:xfrm>
            <a:off x="5734049" y="568642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757F1F62-9F74-4D39-BFD0-7110BA1E519D}"/>
              </a:ext>
            </a:extLst>
          </p:cNvPr>
          <p:cNvSpPr/>
          <p:nvPr/>
        </p:nvSpPr>
        <p:spPr>
          <a:xfrm>
            <a:off x="6143624" y="5886450"/>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48EA84EF-E119-46D4-86B4-C56675EC0AE2}"/>
              </a:ext>
            </a:extLst>
          </p:cNvPr>
          <p:cNvSpPr/>
          <p:nvPr/>
        </p:nvSpPr>
        <p:spPr>
          <a:xfrm>
            <a:off x="6219824" y="5219700"/>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AB03CD8-CF56-4D58-A255-2EE9A1B34C70}"/>
              </a:ext>
            </a:extLst>
          </p:cNvPr>
          <p:cNvSpPr/>
          <p:nvPr/>
        </p:nvSpPr>
        <p:spPr>
          <a:xfrm>
            <a:off x="6419849" y="5553075"/>
            <a:ext cx="600075" cy="581025"/>
          </a:xfrm>
          <a:prstGeom prst="ellipse">
            <a:avLst/>
          </a:prstGeom>
          <a:solidFill>
            <a:srgbClr val="D3F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0A26E5CC-AB46-42E9-BCB3-B2F6D186029B}"/>
              </a:ext>
            </a:extLst>
          </p:cNvPr>
          <p:cNvSpPr/>
          <p:nvPr/>
        </p:nvSpPr>
        <p:spPr>
          <a:xfrm>
            <a:off x="4124325" y="5543550"/>
            <a:ext cx="2657475" cy="400050"/>
          </a:xfrm>
          <a:custGeom>
            <a:avLst/>
            <a:gdLst>
              <a:gd name="connsiteX0" fmla="*/ 0 w 3009900"/>
              <a:gd name="connsiteY0" fmla="*/ 314374 h 314374"/>
              <a:gd name="connsiteX1" fmla="*/ 1390650 w 3009900"/>
              <a:gd name="connsiteY1" fmla="*/ 49 h 314374"/>
              <a:gd name="connsiteX2" fmla="*/ 3009900 w 3009900"/>
              <a:gd name="connsiteY2" fmla="*/ 295324 h 314374"/>
            </a:gdLst>
            <a:ahLst/>
            <a:cxnLst>
              <a:cxn ang="0">
                <a:pos x="connsiteX0" y="connsiteY0"/>
              </a:cxn>
              <a:cxn ang="0">
                <a:pos x="connsiteX1" y="connsiteY1"/>
              </a:cxn>
              <a:cxn ang="0">
                <a:pos x="connsiteX2" y="connsiteY2"/>
              </a:cxn>
            </a:cxnLst>
            <a:rect l="l" t="t" r="r" b="b"/>
            <a:pathLst>
              <a:path w="3009900" h="314374">
                <a:moveTo>
                  <a:pt x="0" y="314374"/>
                </a:moveTo>
                <a:cubicBezTo>
                  <a:pt x="444500" y="158799"/>
                  <a:pt x="889000" y="3224"/>
                  <a:pt x="1390650" y="49"/>
                </a:cubicBezTo>
                <a:cubicBezTo>
                  <a:pt x="1892300" y="-3126"/>
                  <a:pt x="2451100" y="146099"/>
                  <a:pt x="3009900" y="295324"/>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7E8C0147-C0DE-4E47-A2DC-CA77C267F53B}"/>
              </a:ext>
            </a:extLst>
          </p:cNvPr>
          <p:cNvSpPr/>
          <p:nvPr/>
        </p:nvSpPr>
        <p:spPr>
          <a:xfrm rot="6361612">
            <a:off x="6734175" y="5734050"/>
            <a:ext cx="428625" cy="409575"/>
          </a:xfrm>
          <a:prstGeom prst="triangl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18543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87E40B7BE40447878EAE91306EB914" ma:contentTypeVersion="3" ma:contentTypeDescription="Create a new document." ma:contentTypeScope="" ma:versionID="fe72bccc741046af90487527e394a497">
  <xsd:schema xmlns:xsd="http://www.w3.org/2001/XMLSchema" xmlns:xs="http://www.w3.org/2001/XMLSchema" xmlns:p="http://schemas.microsoft.com/office/2006/metadata/properties" xmlns:ns2="d296abfb-16c7-422c-bf55-7f7bb10bff50" targetNamespace="http://schemas.microsoft.com/office/2006/metadata/properties" ma:root="true" ma:fieldsID="16f56b878bc2373f87bd81e6cc722402" ns2:_="">
    <xsd:import namespace="d296abfb-16c7-422c-bf55-7f7bb10bff5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abfb-16c7-422c-bf55-7f7bb10b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1E4D1C-4F51-420B-A9A0-47EF50B39FE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98E79A5-9450-467F-B243-C1E40576950F}">
  <ds:schemaRefs>
    <ds:schemaRef ds:uri="http://schemas.microsoft.com/sharepoint/v3/contenttype/forms"/>
  </ds:schemaRefs>
</ds:datastoreItem>
</file>

<file path=customXml/itemProps3.xml><?xml version="1.0" encoding="utf-8"?>
<ds:datastoreItem xmlns:ds="http://schemas.openxmlformats.org/officeDocument/2006/customXml" ds:itemID="{07399A22-6F97-4F08-AB25-A7CE5254799B}"/>
</file>

<file path=docProps/app.xml><?xml version="1.0" encoding="utf-8"?>
<Properties xmlns="http://schemas.openxmlformats.org/officeDocument/2006/extended-properties" xmlns:vt="http://schemas.openxmlformats.org/officeDocument/2006/docPropsVTypes">
  <Template>Office Theme</Template>
  <TotalTime>3</TotalTime>
  <Words>629</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Energy Transfer: Particles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Transfer: Particles</dc:title>
  <dc:creator>Matt Holden</dc:creator>
  <cp:lastModifiedBy>Zachariah Sullivan</cp:lastModifiedBy>
  <cp:revision>3</cp:revision>
  <dcterms:created xsi:type="dcterms:W3CDTF">2020-08-27T16:33:28Z</dcterms:created>
  <dcterms:modified xsi:type="dcterms:W3CDTF">2020-11-09T15:12:35Z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0x0101002B87E40B7BE40447878EAE91306EB914</vt:lpwstr>
  </property>
</Properties>
</file>