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3" r:id="rId1"/>
    <p:sldMasterId id="2147483821" r:id="rId2"/>
  </p:sldMasterIdLst>
  <p:notesMasterIdLst>
    <p:notesMasterId r:id="rId16"/>
  </p:notesMasterIdLst>
  <p:sldIdLst>
    <p:sldId id="257" r:id="rId3"/>
    <p:sldId id="285" r:id="rId4"/>
    <p:sldId id="282" r:id="rId5"/>
    <p:sldId id="258" r:id="rId6"/>
    <p:sldId id="259" r:id="rId7"/>
    <p:sldId id="277" r:id="rId8"/>
    <p:sldId id="278" r:id="rId9"/>
    <p:sldId id="279" r:id="rId10"/>
    <p:sldId id="280" r:id="rId11"/>
    <p:sldId id="260" r:id="rId12"/>
    <p:sldId id="261" r:id="rId13"/>
    <p:sldId id="262" r:id="rId14"/>
    <p:sldId id="28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38ABD4"/>
    <a:srgbClr val="E7FD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4660"/>
  </p:normalViewPr>
  <p:slideViewPr>
    <p:cSldViewPr snapToObjects="1">
      <p:cViewPr>
        <p:scale>
          <a:sx n="75" d="100"/>
          <a:sy n="75" d="100"/>
        </p:scale>
        <p:origin x="768" y="312"/>
      </p:cViewPr>
      <p:guideLst>
        <p:guide orient="horz" pos="2160"/>
        <p:guide pos="247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gif"/><Relationship Id="rId4" Type="http://schemas.openxmlformats.org/officeDocument/2006/relationships/image" Target="../media/image12.jp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gif"/><Relationship Id="rId4" Type="http://schemas.openxmlformats.org/officeDocument/2006/relationships/image" Target="../media/image12.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722A48-1DD0-4B78-8D9E-14AA4483D302}"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GB"/>
        </a:p>
      </dgm:t>
    </dgm:pt>
    <dgm:pt modelId="{9C469DA5-7399-488D-9738-4FAC6EC80969}">
      <dgm:prSet phldrT="[Text]" custT="1"/>
      <dgm:spPr/>
      <dgm:t>
        <a:bodyPr/>
        <a:lstStyle/>
        <a:p>
          <a:r>
            <a:rPr lang="en-GB" sz="2000" b="0" dirty="0" smtClean="0">
              <a:solidFill>
                <a:srgbClr val="FF0000"/>
              </a:solidFill>
              <a:latin typeface="Berlin Sans FB Demi" panose="020E0802020502020306" pitchFamily="34" charset="0"/>
              <a:cs typeface="Arial" charset="0"/>
            </a:rPr>
            <a:t>Reduces risk of </a:t>
          </a:r>
          <a:r>
            <a:rPr lang="en-GB" sz="2000" b="0" dirty="0">
              <a:solidFill>
                <a:srgbClr val="FF0000"/>
              </a:solidFill>
              <a:latin typeface="Berlin Sans FB Demi" panose="020E0802020502020306" pitchFamily="34" charset="0"/>
              <a:cs typeface="Arial" charset="0"/>
            </a:rPr>
            <a:t>Injuries </a:t>
          </a:r>
          <a:r>
            <a:rPr lang="en-GB" sz="2000" b="0" dirty="0" smtClean="0">
              <a:solidFill>
                <a:srgbClr val="FF0000"/>
              </a:solidFill>
              <a:latin typeface="Berlin Sans FB Demi" panose="020E0802020502020306" pitchFamily="34" charset="0"/>
              <a:cs typeface="Arial" charset="0"/>
            </a:rPr>
            <a:t> </a:t>
          </a:r>
        </a:p>
        <a:p>
          <a:r>
            <a:rPr lang="en-GB" sz="1600" b="0" dirty="0" smtClean="0">
              <a:latin typeface="Berlin Sans FB Demi" panose="020E0802020502020306" pitchFamily="34" charset="0"/>
              <a:cs typeface="Arial" charset="0"/>
            </a:rPr>
            <a:t>Stretching </a:t>
          </a:r>
          <a:r>
            <a:rPr lang="en-GB" sz="1600" b="0" dirty="0">
              <a:latin typeface="Berlin Sans FB Demi" panose="020E0802020502020306" pitchFamily="34" charset="0"/>
              <a:cs typeface="Arial" charset="0"/>
            </a:rPr>
            <a:t>the joints and muscles helps to reduce the chance of injury.</a:t>
          </a:r>
          <a:endParaRPr lang="en-GB" sz="1600" dirty="0">
            <a:latin typeface="Berlin Sans FB Demi" panose="020E0802020502020306" pitchFamily="34" charset="0"/>
          </a:endParaRPr>
        </a:p>
      </dgm:t>
    </dgm:pt>
    <dgm:pt modelId="{D33FBF0A-F627-4995-82EA-1A1033059BA3}" type="parTrans" cxnId="{EC256609-66D2-45CB-8DB2-03493E7E1E96}">
      <dgm:prSet/>
      <dgm:spPr/>
      <dgm:t>
        <a:bodyPr/>
        <a:lstStyle/>
        <a:p>
          <a:endParaRPr lang="en-GB" sz="4000"/>
        </a:p>
      </dgm:t>
    </dgm:pt>
    <dgm:pt modelId="{0BD47636-54C6-46B0-BBC3-2B5FBE72823D}" type="sibTrans" cxnId="{EC256609-66D2-45CB-8DB2-03493E7E1E96}">
      <dgm:prSet/>
      <dgm:spPr/>
      <dgm:t>
        <a:bodyPr/>
        <a:lstStyle/>
        <a:p>
          <a:endParaRPr lang="en-GB" sz="4000"/>
        </a:p>
      </dgm:t>
    </dgm:pt>
    <dgm:pt modelId="{43A7D81A-C55B-498D-8851-A3751EBB85AD}">
      <dgm:prSet phldrT="[Text]" custT="1"/>
      <dgm:spPr/>
      <dgm:t>
        <a:bodyPr/>
        <a:lstStyle/>
        <a:p>
          <a:r>
            <a:rPr lang="en-GB" sz="1800" b="0" dirty="0" smtClean="0">
              <a:solidFill>
                <a:srgbClr val="00B050"/>
              </a:solidFill>
              <a:latin typeface="Berlin Sans FB Demi" panose="020E0802020502020306" pitchFamily="34" charset="0"/>
              <a:cs typeface="Arial" charset="0"/>
            </a:rPr>
            <a:t>Increases Core Temperature </a:t>
          </a:r>
        </a:p>
        <a:p>
          <a:r>
            <a:rPr lang="en-GB" sz="1600" b="0" dirty="0" smtClean="0">
              <a:latin typeface="Berlin Sans FB Demi" panose="020E0802020502020306" pitchFamily="34" charset="0"/>
              <a:cs typeface="Arial" charset="0"/>
            </a:rPr>
            <a:t>Gentle </a:t>
          </a:r>
          <a:r>
            <a:rPr lang="en-GB" sz="1600" b="0" dirty="0">
              <a:latin typeface="Berlin Sans FB Demi" panose="020E0802020502020306" pitchFamily="34" charset="0"/>
              <a:cs typeface="Arial" charset="0"/>
            </a:rPr>
            <a:t>activity raises the body’s core temperature.</a:t>
          </a:r>
          <a:endParaRPr lang="en-GB" sz="1600" dirty="0">
            <a:latin typeface="Berlin Sans FB Demi" panose="020E0802020502020306" pitchFamily="34" charset="0"/>
          </a:endParaRPr>
        </a:p>
      </dgm:t>
    </dgm:pt>
    <dgm:pt modelId="{D223CACE-E3EA-48C7-9C4F-AE6530F14E64}" type="parTrans" cxnId="{66ED9700-4C48-498E-B9A4-E0AE3F49780E}">
      <dgm:prSet/>
      <dgm:spPr/>
      <dgm:t>
        <a:bodyPr/>
        <a:lstStyle/>
        <a:p>
          <a:endParaRPr lang="en-GB" sz="4000"/>
        </a:p>
      </dgm:t>
    </dgm:pt>
    <dgm:pt modelId="{13FB9C1D-7F68-4563-BD2B-A11A98D979B6}" type="sibTrans" cxnId="{66ED9700-4C48-498E-B9A4-E0AE3F49780E}">
      <dgm:prSet/>
      <dgm:spPr/>
      <dgm:t>
        <a:bodyPr/>
        <a:lstStyle/>
        <a:p>
          <a:endParaRPr lang="en-GB" sz="4000"/>
        </a:p>
      </dgm:t>
    </dgm:pt>
    <dgm:pt modelId="{5A607552-FFBE-42BB-9DC9-0E4815E3AFFF}">
      <dgm:prSet phldrT="[Text]" custT="1"/>
      <dgm:spPr/>
      <dgm:t>
        <a:bodyPr/>
        <a:lstStyle/>
        <a:p>
          <a:r>
            <a:rPr lang="en-GB" sz="2000" b="0" dirty="0">
              <a:solidFill>
                <a:srgbClr val="00B0F0"/>
              </a:solidFill>
              <a:latin typeface="Berlin Sans FB Demi" panose="020E0802020502020306" pitchFamily="34" charset="0"/>
              <a:cs typeface="Arial" charset="0"/>
            </a:rPr>
            <a:t>Prepares the </a:t>
          </a:r>
          <a:r>
            <a:rPr lang="en-GB" sz="2000" b="0" dirty="0" smtClean="0">
              <a:solidFill>
                <a:srgbClr val="00B0F0"/>
              </a:solidFill>
              <a:latin typeface="Berlin Sans FB Demi" panose="020E0802020502020306" pitchFamily="34" charset="0"/>
              <a:cs typeface="Arial" charset="0"/>
            </a:rPr>
            <a:t>Mind</a:t>
          </a:r>
        </a:p>
        <a:p>
          <a:r>
            <a:rPr lang="en-GB" sz="1800" b="0" dirty="0" smtClean="0">
              <a:latin typeface="Berlin Sans FB Demi" panose="020E0802020502020306" pitchFamily="34" charset="0"/>
              <a:cs typeface="Arial" charset="0"/>
            </a:rPr>
            <a:t>Improve concentration, motivation for activity</a:t>
          </a:r>
          <a:endParaRPr lang="en-GB" sz="1800" dirty="0">
            <a:latin typeface="Berlin Sans FB Demi" panose="020E0802020502020306" pitchFamily="34" charset="0"/>
          </a:endParaRPr>
        </a:p>
      </dgm:t>
    </dgm:pt>
    <dgm:pt modelId="{FFC67248-21E5-4167-BEBF-662D3EEC8678}" type="parTrans" cxnId="{E4750C62-5CF4-435D-BA9D-7EF5FA1F8E7B}">
      <dgm:prSet/>
      <dgm:spPr/>
      <dgm:t>
        <a:bodyPr/>
        <a:lstStyle/>
        <a:p>
          <a:endParaRPr lang="en-GB" sz="4000"/>
        </a:p>
      </dgm:t>
    </dgm:pt>
    <dgm:pt modelId="{C64F82D3-0455-47AD-8B27-FA8A40E0F9B0}" type="sibTrans" cxnId="{E4750C62-5CF4-435D-BA9D-7EF5FA1F8E7B}">
      <dgm:prSet/>
      <dgm:spPr/>
      <dgm:t>
        <a:bodyPr/>
        <a:lstStyle/>
        <a:p>
          <a:endParaRPr lang="en-GB" sz="4000"/>
        </a:p>
      </dgm:t>
    </dgm:pt>
    <dgm:pt modelId="{3DE88220-AFA5-40B9-BE69-D7B71A565D78}">
      <dgm:prSet phldrT="[Text]" custT="1"/>
      <dgm:spPr/>
      <dgm:t>
        <a:bodyPr/>
        <a:lstStyle/>
        <a:p>
          <a:r>
            <a:rPr lang="en-GB" sz="1600" b="0" dirty="0">
              <a:solidFill>
                <a:schemeClr val="accent2">
                  <a:lumMod val="75000"/>
                </a:schemeClr>
              </a:solidFill>
              <a:latin typeface="Berlin Sans FB Demi" panose="020E0802020502020306" pitchFamily="34" charset="0"/>
              <a:cs typeface="Arial" charset="0"/>
            </a:rPr>
            <a:t>Gradually increases heart rate.</a:t>
          </a:r>
          <a:endParaRPr lang="en-GB" sz="1600" dirty="0">
            <a:solidFill>
              <a:schemeClr val="accent2">
                <a:lumMod val="75000"/>
              </a:schemeClr>
            </a:solidFill>
            <a:latin typeface="Berlin Sans FB Demi" panose="020E0802020502020306" pitchFamily="34" charset="0"/>
          </a:endParaRPr>
        </a:p>
      </dgm:t>
    </dgm:pt>
    <dgm:pt modelId="{0095503D-B561-42E7-893B-9955F9248182}" type="parTrans" cxnId="{9BE40195-59E1-4C7C-85D1-4CCDDEBCA26F}">
      <dgm:prSet/>
      <dgm:spPr/>
      <dgm:t>
        <a:bodyPr/>
        <a:lstStyle/>
        <a:p>
          <a:endParaRPr lang="en-GB" sz="4000"/>
        </a:p>
      </dgm:t>
    </dgm:pt>
    <dgm:pt modelId="{1E0B67AD-4020-4342-A03A-BBC20945B5CD}" type="sibTrans" cxnId="{9BE40195-59E1-4C7C-85D1-4CCDDEBCA26F}">
      <dgm:prSet/>
      <dgm:spPr/>
      <dgm:t>
        <a:bodyPr/>
        <a:lstStyle/>
        <a:p>
          <a:endParaRPr lang="en-GB" sz="4000"/>
        </a:p>
      </dgm:t>
    </dgm:pt>
    <dgm:pt modelId="{8F105422-1340-42A8-ADDA-6B603B93BA28}" type="pres">
      <dgm:prSet presAssocID="{FD722A48-1DD0-4B78-8D9E-14AA4483D302}" presName="Name0" presStyleCnt="0">
        <dgm:presLayoutVars>
          <dgm:dir/>
          <dgm:resizeHandles val="exact"/>
        </dgm:presLayoutVars>
      </dgm:prSet>
      <dgm:spPr/>
      <dgm:t>
        <a:bodyPr/>
        <a:lstStyle/>
        <a:p>
          <a:endParaRPr lang="en-US"/>
        </a:p>
      </dgm:t>
    </dgm:pt>
    <dgm:pt modelId="{650B906A-C0AB-46EB-A208-B3DA3E767CA4}" type="pres">
      <dgm:prSet presAssocID="{9C469DA5-7399-488D-9738-4FAC6EC80969}" presName="compNode" presStyleCnt="0"/>
      <dgm:spPr/>
    </dgm:pt>
    <dgm:pt modelId="{F561B2CF-C513-4D23-A287-888ACC000BE8}" type="pres">
      <dgm:prSet presAssocID="{9C469DA5-7399-488D-9738-4FAC6EC80969}" presName="pictRect" presStyleLbl="node1" presStyleIdx="0" presStyleCnt="4" custScaleX="100084" custScaleY="105277" custLinFactNeighborX="-2556" custLinFactNeighborY="-11772"/>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5B80C837-A76C-4C82-8954-548F44C8F5BF}" type="pres">
      <dgm:prSet presAssocID="{9C469DA5-7399-488D-9738-4FAC6EC80969}" presName="textRect" presStyleLbl="revTx" presStyleIdx="0" presStyleCnt="4" custScaleX="97745" custScaleY="85444" custLinFactNeighborX="-2891" custLinFactNeighborY="-15794">
        <dgm:presLayoutVars>
          <dgm:bulletEnabled val="1"/>
        </dgm:presLayoutVars>
      </dgm:prSet>
      <dgm:spPr/>
      <dgm:t>
        <a:bodyPr/>
        <a:lstStyle/>
        <a:p>
          <a:endParaRPr lang="en-US"/>
        </a:p>
      </dgm:t>
    </dgm:pt>
    <dgm:pt modelId="{794909F7-BA86-468C-8F4B-C72DE40181D0}" type="pres">
      <dgm:prSet presAssocID="{0BD47636-54C6-46B0-BBC3-2B5FBE72823D}" presName="sibTrans" presStyleLbl="sibTrans2D1" presStyleIdx="0" presStyleCnt="0"/>
      <dgm:spPr/>
      <dgm:t>
        <a:bodyPr/>
        <a:lstStyle/>
        <a:p>
          <a:endParaRPr lang="en-US"/>
        </a:p>
      </dgm:t>
    </dgm:pt>
    <dgm:pt modelId="{97DF9419-CA48-4C8B-97C8-DD7DB3293C95}" type="pres">
      <dgm:prSet presAssocID="{43A7D81A-C55B-498D-8851-A3751EBB85AD}" presName="compNode" presStyleCnt="0"/>
      <dgm:spPr/>
    </dgm:pt>
    <dgm:pt modelId="{E306A25F-CEEF-499A-8472-05C91C577385}" type="pres">
      <dgm:prSet presAssocID="{43A7D81A-C55B-498D-8851-A3751EBB85AD}" presName="pictRect" presStyleLbl="node1" presStyleIdx="1" presStyleCnt="4" custScaleX="84447" custScaleY="73483" custLinFactNeighborY="7164"/>
      <dgm:spPr>
        <a:blipFill>
          <a:blip xmlns:r="http://schemas.openxmlformats.org/officeDocument/2006/relationships" r:embed="rId2">
            <a:extLst>
              <a:ext uri="{28A0092B-C50C-407E-A947-70E740481C1C}">
                <a14:useLocalDpi xmlns:a14="http://schemas.microsoft.com/office/drawing/2010/main" val="0"/>
              </a:ext>
            </a:extLst>
          </a:blip>
          <a:srcRect/>
          <a:stretch>
            <a:fillRect t="-14000" b="-14000"/>
          </a:stretch>
        </a:blipFill>
      </dgm:spPr>
    </dgm:pt>
    <dgm:pt modelId="{BD419E12-98C2-499D-9F34-179F8F0C9DED}" type="pres">
      <dgm:prSet presAssocID="{43A7D81A-C55B-498D-8851-A3751EBB85AD}" presName="textRect" presStyleLbl="revTx" presStyleIdx="1" presStyleCnt="4">
        <dgm:presLayoutVars>
          <dgm:bulletEnabled val="1"/>
        </dgm:presLayoutVars>
      </dgm:prSet>
      <dgm:spPr/>
      <dgm:t>
        <a:bodyPr/>
        <a:lstStyle/>
        <a:p>
          <a:endParaRPr lang="en-US"/>
        </a:p>
      </dgm:t>
    </dgm:pt>
    <dgm:pt modelId="{E9542715-020D-44DC-85FA-75E7DD905226}" type="pres">
      <dgm:prSet presAssocID="{13FB9C1D-7F68-4563-BD2B-A11A98D979B6}" presName="sibTrans" presStyleLbl="sibTrans2D1" presStyleIdx="0" presStyleCnt="0"/>
      <dgm:spPr/>
      <dgm:t>
        <a:bodyPr/>
        <a:lstStyle/>
        <a:p>
          <a:endParaRPr lang="en-US"/>
        </a:p>
      </dgm:t>
    </dgm:pt>
    <dgm:pt modelId="{81C17058-E464-4FCE-816A-7ECD8B8ED2E1}" type="pres">
      <dgm:prSet presAssocID="{5A607552-FFBE-42BB-9DC9-0E4815E3AFFF}" presName="compNode" presStyleCnt="0"/>
      <dgm:spPr/>
    </dgm:pt>
    <dgm:pt modelId="{E4BB312E-5E9B-4030-96A6-5AA09E400472}" type="pres">
      <dgm:prSet presAssocID="{5A607552-FFBE-42BB-9DC9-0E4815E3AFFF}" presName="pict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51000" b="-51000"/>
          </a:stretch>
        </a:blipFill>
      </dgm:spPr>
    </dgm:pt>
    <dgm:pt modelId="{0D3EF15C-9139-45EB-9DF9-1FB01A480CFC}" type="pres">
      <dgm:prSet presAssocID="{5A607552-FFBE-42BB-9DC9-0E4815E3AFFF}" presName="textRect" presStyleLbl="revTx" presStyleIdx="2" presStyleCnt="4">
        <dgm:presLayoutVars>
          <dgm:bulletEnabled val="1"/>
        </dgm:presLayoutVars>
      </dgm:prSet>
      <dgm:spPr/>
      <dgm:t>
        <a:bodyPr/>
        <a:lstStyle/>
        <a:p>
          <a:endParaRPr lang="en-US"/>
        </a:p>
      </dgm:t>
    </dgm:pt>
    <dgm:pt modelId="{5735A947-5CC0-4754-AA3D-D0F73B52A4CF}" type="pres">
      <dgm:prSet presAssocID="{C64F82D3-0455-47AD-8B27-FA8A40E0F9B0}" presName="sibTrans" presStyleLbl="sibTrans2D1" presStyleIdx="0" presStyleCnt="0"/>
      <dgm:spPr/>
      <dgm:t>
        <a:bodyPr/>
        <a:lstStyle/>
        <a:p>
          <a:endParaRPr lang="en-US"/>
        </a:p>
      </dgm:t>
    </dgm:pt>
    <dgm:pt modelId="{651F6A2D-5616-48D2-A2B0-8B0E7C742E94}" type="pres">
      <dgm:prSet presAssocID="{3DE88220-AFA5-40B9-BE69-D7B71A565D78}" presName="compNode" presStyleCnt="0"/>
      <dgm:spPr/>
    </dgm:pt>
    <dgm:pt modelId="{2F25C60D-6674-44CF-B6EC-01A5FB2AFFD0}" type="pres">
      <dgm:prSet presAssocID="{3DE88220-AFA5-40B9-BE69-D7B71A565D78}" presName="pictRect" presStyleLbl="node1" presStyleIdx="3" presStyleCnt="4" custScaleX="78970" custScaleY="66173" custLinFactNeighborX="801" custLinFactNeighborY="26996"/>
      <dgm:spPr>
        <a:blipFill>
          <a:blip xmlns:r="http://schemas.openxmlformats.org/officeDocument/2006/relationships" r:embed="rId4">
            <a:extLst>
              <a:ext uri="{28A0092B-C50C-407E-A947-70E740481C1C}">
                <a14:useLocalDpi xmlns:a14="http://schemas.microsoft.com/office/drawing/2010/main" val="0"/>
              </a:ext>
            </a:extLst>
          </a:blip>
          <a:srcRect/>
          <a:stretch>
            <a:fillRect t="-17000" b="-17000"/>
          </a:stretch>
        </a:blipFill>
      </dgm:spPr>
    </dgm:pt>
    <dgm:pt modelId="{729DF9ED-3845-4435-BEA4-2070EA6FD8B9}" type="pres">
      <dgm:prSet presAssocID="{3DE88220-AFA5-40B9-BE69-D7B71A565D78}" presName="textRect" presStyleLbl="revTx" presStyleIdx="3" presStyleCnt="4" custLinFactNeighborX="-1457" custLinFactNeighborY="31012">
        <dgm:presLayoutVars>
          <dgm:bulletEnabled val="1"/>
        </dgm:presLayoutVars>
      </dgm:prSet>
      <dgm:spPr/>
      <dgm:t>
        <a:bodyPr/>
        <a:lstStyle/>
        <a:p>
          <a:endParaRPr lang="en-US"/>
        </a:p>
      </dgm:t>
    </dgm:pt>
  </dgm:ptLst>
  <dgm:cxnLst>
    <dgm:cxn modelId="{EC256609-66D2-45CB-8DB2-03493E7E1E96}" srcId="{FD722A48-1DD0-4B78-8D9E-14AA4483D302}" destId="{9C469DA5-7399-488D-9738-4FAC6EC80969}" srcOrd="0" destOrd="0" parTransId="{D33FBF0A-F627-4995-82EA-1A1033059BA3}" sibTransId="{0BD47636-54C6-46B0-BBC3-2B5FBE72823D}"/>
    <dgm:cxn modelId="{D429A86A-053E-4796-B530-CECA40B9FE7A}" type="presOf" srcId="{FD722A48-1DD0-4B78-8D9E-14AA4483D302}" destId="{8F105422-1340-42A8-ADDA-6B603B93BA28}" srcOrd="0" destOrd="0" presId="urn:microsoft.com/office/officeart/2005/8/layout/pList1"/>
    <dgm:cxn modelId="{66ED9700-4C48-498E-B9A4-E0AE3F49780E}" srcId="{FD722A48-1DD0-4B78-8D9E-14AA4483D302}" destId="{43A7D81A-C55B-498D-8851-A3751EBB85AD}" srcOrd="1" destOrd="0" parTransId="{D223CACE-E3EA-48C7-9C4F-AE6530F14E64}" sibTransId="{13FB9C1D-7F68-4563-BD2B-A11A98D979B6}"/>
    <dgm:cxn modelId="{E4750C62-5CF4-435D-BA9D-7EF5FA1F8E7B}" srcId="{FD722A48-1DD0-4B78-8D9E-14AA4483D302}" destId="{5A607552-FFBE-42BB-9DC9-0E4815E3AFFF}" srcOrd="2" destOrd="0" parTransId="{FFC67248-21E5-4167-BEBF-662D3EEC8678}" sibTransId="{C64F82D3-0455-47AD-8B27-FA8A40E0F9B0}"/>
    <dgm:cxn modelId="{00ABE3D5-1750-42C0-8115-194A2641DD3D}" type="presOf" srcId="{9C469DA5-7399-488D-9738-4FAC6EC80969}" destId="{5B80C837-A76C-4C82-8954-548F44C8F5BF}" srcOrd="0" destOrd="0" presId="urn:microsoft.com/office/officeart/2005/8/layout/pList1"/>
    <dgm:cxn modelId="{037DFA29-E9DF-417C-A779-07BC256E65FD}" type="presOf" srcId="{0BD47636-54C6-46B0-BBC3-2B5FBE72823D}" destId="{794909F7-BA86-468C-8F4B-C72DE40181D0}" srcOrd="0" destOrd="0" presId="urn:microsoft.com/office/officeart/2005/8/layout/pList1"/>
    <dgm:cxn modelId="{FC852952-1950-49A6-BC95-23A589926921}" type="presOf" srcId="{C64F82D3-0455-47AD-8B27-FA8A40E0F9B0}" destId="{5735A947-5CC0-4754-AA3D-D0F73B52A4CF}" srcOrd="0" destOrd="0" presId="urn:microsoft.com/office/officeart/2005/8/layout/pList1"/>
    <dgm:cxn modelId="{08C9B26F-D1DF-4FA0-A193-B5522DC0219F}" type="presOf" srcId="{3DE88220-AFA5-40B9-BE69-D7B71A565D78}" destId="{729DF9ED-3845-4435-BEA4-2070EA6FD8B9}" srcOrd="0" destOrd="0" presId="urn:microsoft.com/office/officeart/2005/8/layout/pList1"/>
    <dgm:cxn modelId="{1BC77BA2-4601-4653-B7F1-AA69006AFA6A}" type="presOf" srcId="{13FB9C1D-7F68-4563-BD2B-A11A98D979B6}" destId="{E9542715-020D-44DC-85FA-75E7DD905226}" srcOrd="0" destOrd="0" presId="urn:microsoft.com/office/officeart/2005/8/layout/pList1"/>
    <dgm:cxn modelId="{9BE40195-59E1-4C7C-85D1-4CCDDEBCA26F}" srcId="{FD722A48-1DD0-4B78-8D9E-14AA4483D302}" destId="{3DE88220-AFA5-40B9-BE69-D7B71A565D78}" srcOrd="3" destOrd="0" parTransId="{0095503D-B561-42E7-893B-9955F9248182}" sibTransId="{1E0B67AD-4020-4342-A03A-BBC20945B5CD}"/>
    <dgm:cxn modelId="{185E6ECE-3C19-44F5-9AA2-424F563856BB}" type="presOf" srcId="{43A7D81A-C55B-498D-8851-A3751EBB85AD}" destId="{BD419E12-98C2-499D-9F34-179F8F0C9DED}" srcOrd="0" destOrd="0" presId="urn:microsoft.com/office/officeart/2005/8/layout/pList1"/>
    <dgm:cxn modelId="{A391E161-2C32-44D2-A1FF-D68141888C9D}" type="presOf" srcId="{5A607552-FFBE-42BB-9DC9-0E4815E3AFFF}" destId="{0D3EF15C-9139-45EB-9DF9-1FB01A480CFC}" srcOrd="0" destOrd="0" presId="urn:microsoft.com/office/officeart/2005/8/layout/pList1"/>
    <dgm:cxn modelId="{C0972F7C-34BC-4CB7-B451-D763AA914632}" type="presParOf" srcId="{8F105422-1340-42A8-ADDA-6B603B93BA28}" destId="{650B906A-C0AB-46EB-A208-B3DA3E767CA4}" srcOrd="0" destOrd="0" presId="urn:microsoft.com/office/officeart/2005/8/layout/pList1"/>
    <dgm:cxn modelId="{545F20FB-682A-43FD-BF85-ABC84B5E48B9}" type="presParOf" srcId="{650B906A-C0AB-46EB-A208-B3DA3E767CA4}" destId="{F561B2CF-C513-4D23-A287-888ACC000BE8}" srcOrd="0" destOrd="0" presId="urn:microsoft.com/office/officeart/2005/8/layout/pList1"/>
    <dgm:cxn modelId="{0620FD5F-4247-4CA9-A88D-A58E3666A513}" type="presParOf" srcId="{650B906A-C0AB-46EB-A208-B3DA3E767CA4}" destId="{5B80C837-A76C-4C82-8954-548F44C8F5BF}" srcOrd="1" destOrd="0" presId="urn:microsoft.com/office/officeart/2005/8/layout/pList1"/>
    <dgm:cxn modelId="{5A3CFE2D-A51F-4DB2-B95F-ABE5C627931C}" type="presParOf" srcId="{8F105422-1340-42A8-ADDA-6B603B93BA28}" destId="{794909F7-BA86-468C-8F4B-C72DE40181D0}" srcOrd="1" destOrd="0" presId="urn:microsoft.com/office/officeart/2005/8/layout/pList1"/>
    <dgm:cxn modelId="{DE7B615F-3E7E-437B-AF1D-26A3B0160C95}" type="presParOf" srcId="{8F105422-1340-42A8-ADDA-6B603B93BA28}" destId="{97DF9419-CA48-4C8B-97C8-DD7DB3293C95}" srcOrd="2" destOrd="0" presId="urn:microsoft.com/office/officeart/2005/8/layout/pList1"/>
    <dgm:cxn modelId="{22345B0F-F970-436F-AE05-8BE707988938}" type="presParOf" srcId="{97DF9419-CA48-4C8B-97C8-DD7DB3293C95}" destId="{E306A25F-CEEF-499A-8472-05C91C577385}" srcOrd="0" destOrd="0" presId="urn:microsoft.com/office/officeart/2005/8/layout/pList1"/>
    <dgm:cxn modelId="{230D212E-E100-4E69-8F4E-D616740DF867}" type="presParOf" srcId="{97DF9419-CA48-4C8B-97C8-DD7DB3293C95}" destId="{BD419E12-98C2-499D-9F34-179F8F0C9DED}" srcOrd="1" destOrd="0" presId="urn:microsoft.com/office/officeart/2005/8/layout/pList1"/>
    <dgm:cxn modelId="{57169676-6905-4F33-8DE5-DCE46AD764B2}" type="presParOf" srcId="{8F105422-1340-42A8-ADDA-6B603B93BA28}" destId="{E9542715-020D-44DC-85FA-75E7DD905226}" srcOrd="3" destOrd="0" presId="urn:microsoft.com/office/officeart/2005/8/layout/pList1"/>
    <dgm:cxn modelId="{6EF489F2-B5B9-4DCF-ABCE-B63DB9CE3E3B}" type="presParOf" srcId="{8F105422-1340-42A8-ADDA-6B603B93BA28}" destId="{81C17058-E464-4FCE-816A-7ECD8B8ED2E1}" srcOrd="4" destOrd="0" presId="urn:microsoft.com/office/officeart/2005/8/layout/pList1"/>
    <dgm:cxn modelId="{1BA57578-90B1-49FA-9D87-2D3727585223}" type="presParOf" srcId="{81C17058-E464-4FCE-816A-7ECD8B8ED2E1}" destId="{E4BB312E-5E9B-4030-96A6-5AA09E400472}" srcOrd="0" destOrd="0" presId="urn:microsoft.com/office/officeart/2005/8/layout/pList1"/>
    <dgm:cxn modelId="{F7C61E8B-D697-416A-B962-FF1CA0398BB4}" type="presParOf" srcId="{81C17058-E464-4FCE-816A-7ECD8B8ED2E1}" destId="{0D3EF15C-9139-45EB-9DF9-1FB01A480CFC}" srcOrd="1" destOrd="0" presId="urn:microsoft.com/office/officeart/2005/8/layout/pList1"/>
    <dgm:cxn modelId="{A9AD4346-7159-4F12-A6EF-3F6DA5D1DCAB}" type="presParOf" srcId="{8F105422-1340-42A8-ADDA-6B603B93BA28}" destId="{5735A947-5CC0-4754-AA3D-D0F73B52A4CF}" srcOrd="5" destOrd="0" presId="urn:microsoft.com/office/officeart/2005/8/layout/pList1"/>
    <dgm:cxn modelId="{FED99714-D359-45F3-B331-167E2BB231C6}" type="presParOf" srcId="{8F105422-1340-42A8-ADDA-6B603B93BA28}" destId="{651F6A2D-5616-48D2-A2B0-8B0E7C742E94}" srcOrd="6" destOrd="0" presId="urn:microsoft.com/office/officeart/2005/8/layout/pList1"/>
    <dgm:cxn modelId="{4E38F078-8776-4DED-87A9-67766944CAA2}" type="presParOf" srcId="{651F6A2D-5616-48D2-A2B0-8B0E7C742E94}" destId="{2F25C60D-6674-44CF-B6EC-01A5FB2AFFD0}" srcOrd="0" destOrd="0" presId="urn:microsoft.com/office/officeart/2005/8/layout/pList1"/>
    <dgm:cxn modelId="{47D94E90-C2CB-4526-8FEF-FB135339AAEF}" type="presParOf" srcId="{651F6A2D-5616-48D2-A2B0-8B0E7C742E94}" destId="{729DF9ED-3845-4435-BEA4-2070EA6FD8B9}"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722A48-1DD0-4B78-8D9E-14AA4483D302}"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GB"/>
        </a:p>
      </dgm:t>
    </dgm:pt>
    <dgm:pt modelId="{9C469DA5-7399-488D-9738-4FAC6EC80969}">
      <dgm:prSet phldrT="[Text]" custT="1"/>
      <dgm:spPr/>
      <dgm:t>
        <a:bodyPr/>
        <a:lstStyle/>
        <a:p>
          <a:r>
            <a:rPr lang="en-GB" sz="2400" b="0" dirty="0">
              <a:solidFill>
                <a:srgbClr val="FF0000"/>
              </a:solidFill>
              <a:latin typeface="Berlin Sans FB Demi" panose="020E0802020502020306" pitchFamily="34" charset="0"/>
            </a:rPr>
            <a:t>Reduces Soreness and Stiffness </a:t>
          </a:r>
          <a:r>
            <a:rPr lang="en-GB" sz="2400" b="0" dirty="0" smtClean="0">
              <a:solidFill>
                <a:srgbClr val="FF0000"/>
              </a:solidFill>
              <a:latin typeface="Berlin Sans FB Demi" panose="020E0802020502020306" pitchFamily="34" charset="0"/>
            </a:rPr>
            <a:t> </a:t>
          </a:r>
          <a:r>
            <a:rPr lang="en-GB" sz="2400" b="0" dirty="0">
              <a:latin typeface="Berlin Sans FB Demi" panose="020E0802020502020306" pitchFamily="34" charset="0"/>
            </a:rPr>
            <a:t>Stretching helps prevent the joints and muscles becoming sore and stiff.</a:t>
          </a:r>
          <a:endParaRPr lang="en-GB" sz="2400" dirty="0">
            <a:latin typeface="Berlin Sans FB Demi" panose="020E0802020502020306" pitchFamily="34" charset="0"/>
          </a:endParaRPr>
        </a:p>
      </dgm:t>
    </dgm:pt>
    <dgm:pt modelId="{D33FBF0A-F627-4995-82EA-1A1033059BA3}" type="parTrans" cxnId="{EC256609-66D2-45CB-8DB2-03493E7E1E96}">
      <dgm:prSet/>
      <dgm:spPr/>
      <dgm:t>
        <a:bodyPr/>
        <a:lstStyle/>
        <a:p>
          <a:endParaRPr lang="en-GB" sz="5400"/>
        </a:p>
      </dgm:t>
    </dgm:pt>
    <dgm:pt modelId="{0BD47636-54C6-46B0-BBC3-2B5FBE72823D}" type="sibTrans" cxnId="{EC256609-66D2-45CB-8DB2-03493E7E1E96}">
      <dgm:prSet/>
      <dgm:spPr/>
      <dgm:t>
        <a:bodyPr/>
        <a:lstStyle/>
        <a:p>
          <a:endParaRPr lang="en-GB" sz="5400"/>
        </a:p>
      </dgm:t>
    </dgm:pt>
    <dgm:pt modelId="{43A7D81A-C55B-498D-8851-A3751EBB85AD}">
      <dgm:prSet phldrT="[Text]" custT="1"/>
      <dgm:spPr/>
      <dgm:t>
        <a:bodyPr/>
        <a:lstStyle/>
        <a:p>
          <a:r>
            <a:rPr lang="en-GB" sz="2400" b="0" dirty="0">
              <a:solidFill>
                <a:srgbClr val="7030A0"/>
              </a:solidFill>
              <a:latin typeface="Berlin Sans FB Demi" panose="020E0802020502020306" pitchFamily="34" charset="0"/>
            </a:rPr>
            <a:t>Stops blood pooling </a:t>
          </a:r>
          <a:r>
            <a:rPr lang="en-GB" sz="2400" b="0" dirty="0">
              <a:latin typeface="Berlin Sans FB Demi" panose="020E0802020502020306" pitchFamily="34" charset="0"/>
            </a:rPr>
            <a:t>– keeps blood circulating and slowly returns  </a:t>
          </a:r>
          <a:endParaRPr lang="en-GB" sz="2400" dirty="0">
            <a:latin typeface="Berlin Sans FB Demi" panose="020E0802020502020306" pitchFamily="34" charset="0"/>
          </a:endParaRPr>
        </a:p>
      </dgm:t>
    </dgm:pt>
    <dgm:pt modelId="{D223CACE-E3EA-48C7-9C4F-AE6530F14E64}" type="parTrans" cxnId="{66ED9700-4C48-498E-B9A4-E0AE3F49780E}">
      <dgm:prSet/>
      <dgm:spPr/>
      <dgm:t>
        <a:bodyPr/>
        <a:lstStyle/>
        <a:p>
          <a:endParaRPr lang="en-GB" sz="5400"/>
        </a:p>
      </dgm:t>
    </dgm:pt>
    <dgm:pt modelId="{13FB9C1D-7F68-4563-BD2B-A11A98D979B6}" type="sibTrans" cxnId="{66ED9700-4C48-498E-B9A4-E0AE3F49780E}">
      <dgm:prSet/>
      <dgm:spPr/>
      <dgm:t>
        <a:bodyPr/>
        <a:lstStyle/>
        <a:p>
          <a:endParaRPr lang="en-GB" sz="5400"/>
        </a:p>
      </dgm:t>
    </dgm:pt>
    <dgm:pt modelId="{5A607552-FFBE-42BB-9DC9-0E4815E3AFFF}">
      <dgm:prSet phldrT="[Text]" custT="1"/>
      <dgm:spPr/>
      <dgm:t>
        <a:bodyPr/>
        <a:lstStyle/>
        <a:p>
          <a:r>
            <a:rPr lang="en-GB" sz="2000" b="0" dirty="0">
              <a:solidFill>
                <a:srgbClr val="FFC000"/>
              </a:solidFill>
              <a:latin typeface="Berlin Sans FB Demi" panose="020E0802020502020306" pitchFamily="34" charset="0"/>
            </a:rPr>
            <a:t>Removes Lactic Acid </a:t>
          </a:r>
          <a:endParaRPr lang="en-GB" sz="2000" b="0" dirty="0" smtClean="0">
            <a:solidFill>
              <a:srgbClr val="FFC000"/>
            </a:solidFill>
            <a:latin typeface="Berlin Sans FB Demi" panose="020E0802020502020306" pitchFamily="34" charset="0"/>
          </a:endParaRPr>
        </a:p>
        <a:p>
          <a:r>
            <a:rPr lang="en-GB" sz="2000" b="0" dirty="0" smtClean="0">
              <a:latin typeface="Berlin Sans FB Demi" panose="020E0802020502020306" pitchFamily="34" charset="0"/>
            </a:rPr>
            <a:t>Continuing </a:t>
          </a:r>
          <a:r>
            <a:rPr lang="en-GB" sz="2000" b="0" dirty="0">
              <a:latin typeface="Berlin Sans FB Demi" panose="020E0802020502020306" pitchFamily="34" charset="0"/>
            </a:rPr>
            <a:t>gentle movement reduces the build</a:t>
          </a:r>
          <a:br>
            <a:rPr lang="en-GB" sz="2000" b="0" dirty="0">
              <a:latin typeface="Berlin Sans FB Demi" panose="020E0802020502020306" pitchFamily="34" charset="0"/>
            </a:rPr>
          </a:br>
          <a:r>
            <a:rPr lang="en-GB" sz="2000" b="0" dirty="0">
              <a:latin typeface="Berlin Sans FB Demi" panose="020E0802020502020306" pitchFamily="34" charset="0"/>
            </a:rPr>
            <a:t>up of lactic acid.</a:t>
          </a:r>
          <a:endParaRPr lang="en-GB" sz="2000" dirty="0">
            <a:latin typeface="Berlin Sans FB Demi" panose="020E0802020502020306" pitchFamily="34" charset="0"/>
          </a:endParaRPr>
        </a:p>
      </dgm:t>
    </dgm:pt>
    <dgm:pt modelId="{FFC67248-21E5-4167-BEBF-662D3EEC8678}" type="parTrans" cxnId="{E4750C62-5CF4-435D-BA9D-7EF5FA1F8E7B}">
      <dgm:prSet/>
      <dgm:spPr/>
      <dgm:t>
        <a:bodyPr/>
        <a:lstStyle/>
        <a:p>
          <a:endParaRPr lang="en-GB" sz="5400"/>
        </a:p>
      </dgm:t>
    </dgm:pt>
    <dgm:pt modelId="{C64F82D3-0455-47AD-8B27-FA8A40E0F9B0}" type="sibTrans" cxnId="{E4750C62-5CF4-435D-BA9D-7EF5FA1F8E7B}">
      <dgm:prSet/>
      <dgm:spPr/>
      <dgm:t>
        <a:bodyPr/>
        <a:lstStyle/>
        <a:p>
          <a:endParaRPr lang="en-GB" sz="5400"/>
        </a:p>
      </dgm:t>
    </dgm:pt>
    <dgm:pt modelId="{8F105422-1340-42A8-ADDA-6B603B93BA28}" type="pres">
      <dgm:prSet presAssocID="{FD722A48-1DD0-4B78-8D9E-14AA4483D302}" presName="Name0" presStyleCnt="0">
        <dgm:presLayoutVars>
          <dgm:dir/>
          <dgm:resizeHandles val="exact"/>
        </dgm:presLayoutVars>
      </dgm:prSet>
      <dgm:spPr/>
      <dgm:t>
        <a:bodyPr/>
        <a:lstStyle/>
        <a:p>
          <a:endParaRPr lang="en-US"/>
        </a:p>
      </dgm:t>
    </dgm:pt>
    <dgm:pt modelId="{650B906A-C0AB-46EB-A208-B3DA3E767CA4}" type="pres">
      <dgm:prSet presAssocID="{9C469DA5-7399-488D-9738-4FAC6EC80969}" presName="compNode" presStyleCnt="0"/>
      <dgm:spPr/>
    </dgm:pt>
    <dgm:pt modelId="{F561B2CF-C513-4D23-A287-888ACC000BE8}" type="pres">
      <dgm:prSet presAssocID="{9C469DA5-7399-488D-9738-4FAC6EC80969}" presName="pict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t>
        <a:bodyPr/>
        <a:lstStyle/>
        <a:p>
          <a:endParaRPr lang="en-US"/>
        </a:p>
      </dgm:t>
    </dgm:pt>
    <dgm:pt modelId="{5B80C837-A76C-4C82-8954-548F44C8F5BF}" type="pres">
      <dgm:prSet presAssocID="{9C469DA5-7399-488D-9738-4FAC6EC80969}" presName="textRect" presStyleLbl="revTx" presStyleIdx="0" presStyleCnt="3" custScaleX="116720">
        <dgm:presLayoutVars>
          <dgm:bulletEnabled val="1"/>
        </dgm:presLayoutVars>
      </dgm:prSet>
      <dgm:spPr/>
      <dgm:t>
        <a:bodyPr/>
        <a:lstStyle/>
        <a:p>
          <a:endParaRPr lang="en-US"/>
        </a:p>
      </dgm:t>
    </dgm:pt>
    <dgm:pt modelId="{794909F7-BA86-468C-8F4B-C72DE40181D0}" type="pres">
      <dgm:prSet presAssocID="{0BD47636-54C6-46B0-BBC3-2B5FBE72823D}" presName="sibTrans" presStyleLbl="sibTrans2D1" presStyleIdx="0" presStyleCnt="0"/>
      <dgm:spPr/>
      <dgm:t>
        <a:bodyPr/>
        <a:lstStyle/>
        <a:p>
          <a:endParaRPr lang="en-US"/>
        </a:p>
      </dgm:t>
    </dgm:pt>
    <dgm:pt modelId="{97DF9419-CA48-4C8B-97C8-DD7DB3293C95}" type="pres">
      <dgm:prSet presAssocID="{43A7D81A-C55B-498D-8851-A3751EBB85AD}" presName="compNode" presStyleCnt="0"/>
      <dgm:spPr/>
    </dgm:pt>
    <dgm:pt modelId="{E306A25F-CEEF-499A-8472-05C91C577385}" type="pres">
      <dgm:prSet presAssocID="{43A7D81A-C55B-498D-8851-A3751EBB85AD}" presName="pict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BD419E12-98C2-499D-9F34-179F8F0C9DED}" type="pres">
      <dgm:prSet presAssocID="{43A7D81A-C55B-498D-8851-A3751EBB85AD}" presName="textRect" presStyleLbl="revTx" presStyleIdx="1" presStyleCnt="3">
        <dgm:presLayoutVars>
          <dgm:bulletEnabled val="1"/>
        </dgm:presLayoutVars>
      </dgm:prSet>
      <dgm:spPr/>
      <dgm:t>
        <a:bodyPr/>
        <a:lstStyle/>
        <a:p>
          <a:endParaRPr lang="en-US"/>
        </a:p>
      </dgm:t>
    </dgm:pt>
    <dgm:pt modelId="{E9542715-020D-44DC-85FA-75E7DD905226}" type="pres">
      <dgm:prSet presAssocID="{13FB9C1D-7F68-4563-BD2B-A11A98D979B6}" presName="sibTrans" presStyleLbl="sibTrans2D1" presStyleIdx="0" presStyleCnt="0"/>
      <dgm:spPr/>
      <dgm:t>
        <a:bodyPr/>
        <a:lstStyle/>
        <a:p>
          <a:endParaRPr lang="en-US"/>
        </a:p>
      </dgm:t>
    </dgm:pt>
    <dgm:pt modelId="{81C17058-E464-4FCE-816A-7ECD8B8ED2E1}" type="pres">
      <dgm:prSet presAssocID="{5A607552-FFBE-42BB-9DC9-0E4815E3AFFF}" presName="compNode" presStyleCnt="0"/>
      <dgm:spPr/>
    </dgm:pt>
    <dgm:pt modelId="{E4BB312E-5E9B-4030-96A6-5AA09E400472}" type="pres">
      <dgm:prSet presAssocID="{5A607552-FFBE-42BB-9DC9-0E4815E3AFFF}" presName="pict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2000" b="-22000"/>
          </a:stretch>
        </a:blipFill>
      </dgm:spPr>
    </dgm:pt>
    <dgm:pt modelId="{0D3EF15C-9139-45EB-9DF9-1FB01A480CFC}" type="pres">
      <dgm:prSet presAssocID="{5A607552-FFBE-42BB-9DC9-0E4815E3AFFF}" presName="textRect" presStyleLbl="revTx" presStyleIdx="2" presStyleCnt="3">
        <dgm:presLayoutVars>
          <dgm:bulletEnabled val="1"/>
        </dgm:presLayoutVars>
      </dgm:prSet>
      <dgm:spPr/>
      <dgm:t>
        <a:bodyPr/>
        <a:lstStyle/>
        <a:p>
          <a:endParaRPr lang="en-US"/>
        </a:p>
      </dgm:t>
    </dgm:pt>
  </dgm:ptLst>
  <dgm:cxnLst>
    <dgm:cxn modelId="{EC256609-66D2-45CB-8DB2-03493E7E1E96}" srcId="{FD722A48-1DD0-4B78-8D9E-14AA4483D302}" destId="{9C469DA5-7399-488D-9738-4FAC6EC80969}" srcOrd="0" destOrd="0" parTransId="{D33FBF0A-F627-4995-82EA-1A1033059BA3}" sibTransId="{0BD47636-54C6-46B0-BBC3-2B5FBE72823D}"/>
    <dgm:cxn modelId="{9E393646-E5BE-457C-9C30-D476B9A79D42}" type="presOf" srcId="{FD722A48-1DD0-4B78-8D9E-14AA4483D302}" destId="{8F105422-1340-42A8-ADDA-6B603B93BA28}" srcOrd="0" destOrd="0" presId="urn:microsoft.com/office/officeart/2005/8/layout/pList1"/>
    <dgm:cxn modelId="{66ED9700-4C48-498E-B9A4-E0AE3F49780E}" srcId="{FD722A48-1DD0-4B78-8D9E-14AA4483D302}" destId="{43A7D81A-C55B-498D-8851-A3751EBB85AD}" srcOrd="1" destOrd="0" parTransId="{D223CACE-E3EA-48C7-9C4F-AE6530F14E64}" sibTransId="{13FB9C1D-7F68-4563-BD2B-A11A98D979B6}"/>
    <dgm:cxn modelId="{E4750C62-5CF4-435D-BA9D-7EF5FA1F8E7B}" srcId="{FD722A48-1DD0-4B78-8D9E-14AA4483D302}" destId="{5A607552-FFBE-42BB-9DC9-0E4815E3AFFF}" srcOrd="2" destOrd="0" parTransId="{FFC67248-21E5-4167-BEBF-662D3EEC8678}" sibTransId="{C64F82D3-0455-47AD-8B27-FA8A40E0F9B0}"/>
    <dgm:cxn modelId="{A959AEC3-DBBE-4AE8-855D-DE7220263D75}" type="presOf" srcId="{43A7D81A-C55B-498D-8851-A3751EBB85AD}" destId="{BD419E12-98C2-499D-9F34-179F8F0C9DED}" srcOrd="0" destOrd="0" presId="urn:microsoft.com/office/officeart/2005/8/layout/pList1"/>
    <dgm:cxn modelId="{4F956047-DC75-424C-95AC-F506DBC9FA99}" type="presOf" srcId="{5A607552-FFBE-42BB-9DC9-0E4815E3AFFF}" destId="{0D3EF15C-9139-45EB-9DF9-1FB01A480CFC}" srcOrd="0" destOrd="0" presId="urn:microsoft.com/office/officeart/2005/8/layout/pList1"/>
    <dgm:cxn modelId="{298FA718-13C2-4FA1-BE01-2515E1F63390}" type="presOf" srcId="{0BD47636-54C6-46B0-BBC3-2B5FBE72823D}" destId="{794909F7-BA86-468C-8F4B-C72DE40181D0}" srcOrd="0" destOrd="0" presId="urn:microsoft.com/office/officeart/2005/8/layout/pList1"/>
    <dgm:cxn modelId="{F1D0A6CE-DEA0-4361-812D-4172AB6F807F}" type="presOf" srcId="{13FB9C1D-7F68-4563-BD2B-A11A98D979B6}" destId="{E9542715-020D-44DC-85FA-75E7DD905226}" srcOrd="0" destOrd="0" presId="urn:microsoft.com/office/officeart/2005/8/layout/pList1"/>
    <dgm:cxn modelId="{446AD02D-86F3-43E4-BA46-3F2D3095C563}" type="presOf" srcId="{9C469DA5-7399-488D-9738-4FAC6EC80969}" destId="{5B80C837-A76C-4C82-8954-548F44C8F5BF}" srcOrd="0" destOrd="0" presId="urn:microsoft.com/office/officeart/2005/8/layout/pList1"/>
    <dgm:cxn modelId="{1BC8BFAA-A419-4506-95EE-41A3B8C24B26}" type="presParOf" srcId="{8F105422-1340-42A8-ADDA-6B603B93BA28}" destId="{650B906A-C0AB-46EB-A208-B3DA3E767CA4}" srcOrd="0" destOrd="0" presId="urn:microsoft.com/office/officeart/2005/8/layout/pList1"/>
    <dgm:cxn modelId="{3F046C9F-9812-416D-9391-7132A5D7FA4D}" type="presParOf" srcId="{650B906A-C0AB-46EB-A208-B3DA3E767CA4}" destId="{F561B2CF-C513-4D23-A287-888ACC000BE8}" srcOrd="0" destOrd="0" presId="urn:microsoft.com/office/officeart/2005/8/layout/pList1"/>
    <dgm:cxn modelId="{EBE86AB5-1C9D-4062-9A56-4792BC1A2053}" type="presParOf" srcId="{650B906A-C0AB-46EB-A208-B3DA3E767CA4}" destId="{5B80C837-A76C-4C82-8954-548F44C8F5BF}" srcOrd="1" destOrd="0" presId="urn:microsoft.com/office/officeart/2005/8/layout/pList1"/>
    <dgm:cxn modelId="{3088D630-801B-4BD0-932E-EED4FDB52374}" type="presParOf" srcId="{8F105422-1340-42A8-ADDA-6B603B93BA28}" destId="{794909F7-BA86-468C-8F4B-C72DE40181D0}" srcOrd="1" destOrd="0" presId="urn:microsoft.com/office/officeart/2005/8/layout/pList1"/>
    <dgm:cxn modelId="{1DD7C623-22F8-441C-8F64-CA0B0ECE0C76}" type="presParOf" srcId="{8F105422-1340-42A8-ADDA-6B603B93BA28}" destId="{97DF9419-CA48-4C8B-97C8-DD7DB3293C95}" srcOrd="2" destOrd="0" presId="urn:microsoft.com/office/officeart/2005/8/layout/pList1"/>
    <dgm:cxn modelId="{CD47A4B4-D3E5-404D-A27E-5BF4536059D9}" type="presParOf" srcId="{97DF9419-CA48-4C8B-97C8-DD7DB3293C95}" destId="{E306A25F-CEEF-499A-8472-05C91C577385}" srcOrd="0" destOrd="0" presId="urn:microsoft.com/office/officeart/2005/8/layout/pList1"/>
    <dgm:cxn modelId="{68D6DE8B-5EC8-4B55-998A-798C373D4B8A}" type="presParOf" srcId="{97DF9419-CA48-4C8B-97C8-DD7DB3293C95}" destId="{BD419E12-98C2-499D-9F34-179F8F0C9DED}" srcOrd="1" destOrd="0" presId="urn:microsoft.com/office/officeart/2005/8/layout/pList1"/>
    <dgm:cxn modelId="{B62CA86C-797B-4975-B100-C8E31532B9AC}" type="presParOf" srcId="{8F105422-1340-42A8-ADDA-6B603B93BA28}" destId="{E9542715-020D-44DC-85FA-75E7DD905226}" srcOrd="3" destOrd="0" presId="urn:microsoft.com/office/officeart/2005/8/layout/pList1"/>
    <dgm:cxn modelId="{B2FDC686-5B12-4938-BFBF-EEC13B56497C}" type="presParOf" srcId="{8F105422-1340-42A8-ADDA-6B603B93BA28}" destId="{81C17058-E464-4FCE-816A-7ECD8B8ED2E1}" srcOrd="4" destOrd="0" presId="urn:microsoft.com/office/officeart/2005/8/layout/pList1"/>
    <dgm:cxn modelId="{DE4900D0-AA82-4848-800F-813E02B66C4A}" type="presParOf" srcId="{81C17058-E464-4FCE-816A-7ECD8B8ED2E1}" destId="{E4BB312E-5E9B-4030-96A6-5AA09E400472}" srcOrd="0" destOrd="0" presId="urn:microsoft.com/office/officeart/2005/8/layout/pList1"/>
    <dgm:cxn modelId="{399E1AF5-324A-4A46-A809-90766238BFCA}" type="presParOf" srcId="{81C17058-E464-4FCE-816A-7ECD8B8ED2E1}" destId="{0D3EF15C-9139-45EB-9DF9-1FB01A480CFC}"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6FA208-1A80-411D-AB17-3C3A623BE25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87C384ED-7018-4A63-B330-895DBC2B1F9A}">
      <dgm:prSet phldrT="[Text]"/>
      <dgm:spPr/>
      <dgm:t>
        <a:bodyPr/>
        <a:lstStyle/>
        <a:p>
          <a:r>
            <a:rPr lang="en-GB" dirty="0"/>
            <a:t>Warm up and Cool Down</a:t>
          </a:r>
        </a:p>
      </dgm:t>
    </dgm:pt>
    <dgm:pt modelId="{55CAE964-DD63-4E9D-B995-4CA485FEBEB6}" type="parTrans" cxnId="{3BCD98AA-764D-4B55-9614-AE6AF21415B9}">
      <dgm:prSet/>
      <dgm:spPr/>
      <dgm:t>
        <a:bodyPr/>
        <a:lstStyle/>
        <a:p>
          <a:endParaRPr lang="en-GB"/>
        </a:p>
      </dgm:t>
    </dgm:pt>
    <dgm:pt modelId="{C3E04FC6-0EE2-410A-96AC-6244D0D14E6D}" type="sibTrans" cxnId="{3BCD98AA-764D-4B55-9614-AE6AF21415B9}">
      <dgm:prSet/>
      <dgm:spPr/>
      <dgm:t>
        <a:bodyPr/>
        <a:lstStyle/>
        <a:p>
          <a:endParaRPr lang="en-GB"/>
        </a:p>
      </dgm:t>
    </dgm:pt>
    <dgm:pt modelId="{38FCEB98-3692-424C-B80B-36B4EF063511}">
      <dgm:prSet phldrT="[Text]" custT="1"/>
      <dgm:spPr>
        <a:solidFill>
          <a:schemeClr val="tx1"/>
        </a:solidFill>
      </dgm:spPr>
      <dgm:t>
        <a:bodyPr/>
        <a:lstStyle/>
        <a:p>
          <a:endParaRPr lang="en-GB" sz="2400" dirty="0"/>
        </a:p>
        <a:p>
          <a:r>
            <a:rPr lang="en-GB" sz="2400" dirty="0"/>
            <a:t>Describe 2 reasons for a warm up and cool down </a:t>
          </a:r>
          <a:r>
            <a:rPr lang="en-GB" sz="2400" dirty="0" smtClean="0"/>
            <a:t>(2)</a:t>
          </a:r>
          <a:endParaRPr lang="en-GB" sz="2400" dirty="0"/>
        </a:p>
      </dgm:t>
    </dgm:pt>
    <dgm:pt modelId="{A4D58438-0615-499A-AD36-04D8F5168DB6}" type="parTrans" cxnId="{C1FE5F95-02A1-451F-9E8D-332495C79113}">
      <dgm:prSet/>
      <dgm:spPr/>
      <dgm:t>
        <a:bodyPr/>
        <a:lstStyle/>
        <a:p>
          <a:endParaRPr lang="en-GB"/>
        </a:p>
      </dgm:t>
    </dgm:pt>
    <dgm:pt modelId="{311B2EB6-FAAC-4C3E-8E33-EA791972C800}" type="sibTrans" cxnId="{C1FE5F95-02A1-451F-9E8D-332495C79113}">
      <dgm:prSet/>
      <dgm:spPr/>
      <dgm:t>
        <a:bodyPr/>
        <a:lstStyle/>
        <a:p>
          <a:endParaRPr lang="en-GB"/>
        </a:p>
      </dgm:t>
    </dgm:pt>
    <dgm:pt modelId="{CC76E75A-0E18-477C-8E30-FBC2425F3C14}">
      <dgm:prSet phldrT="[Text]" custT="1"/>
      <dgm:spPr>
        <a:solidFill>
          <a:schemeClr val="accent1"/>
        </a:solidFill>
      </dgm:spPr>
      <dgm:t>
        <a:bodyPr/>
        <a:lstStyle/>
        <a:p>
          <a:endParaRPr lang="en-GB" sz="2400" dirty="0"/>
        </a:p>
        <a:p>
          <a:r>
            <a:rPr lang="en-GB" sz="2400" dirty="0"/>
            <a:t>Using examples, identify the 3 phases of a warm up. </a:t>
          </a:r>
          <a:r>
            <a:rPr lang="en-GB" sz="2400" dirty="0" smtClean="0"/>
            <a:t>(6)</a:t>
          </a:r>
          <a:endParaRPr lang="en-GB" sz="2400" dirty="0"/>
        </a:p>
      </dgm:t>
    </dgm:pt>
    <dgm:pt modelId="{970DFEA5-2AC6-4DC3-9BF4-AD84C28CF2BA}" type="parTrans" cxnId="{67803513-A643-4E55-ABF5-669D6CB9C423}">
      <dgm:prSet/>
      <dgm:spPr/>
      <dgm:t>
        <a:bodyPr/>
        <a:lstStyle/>
        <a:p>
          <a:endParaRPr lang="en-GB"/>
        </a:p>
      </dgm:t>
    </dgm:pt>
    <dgm:pt modelId="{7C129FB1-2FC8-4D18-95A5-66D539AD3D42}" type="sibTrans" cxnId="{67803513-A643-4E55-ABF5-669D6CB9C423}">
      <dgm:prSet/>
      <dgm:spPr/>
      <dgm:t>
        <a:bodyPr/>
        <a:lstStyle/>
        <a:p>
          <a:endParaRPr lang="en-GB"/>
        </a:p>
      </dgm:t>
    </dgm:pt>
    <dgm:pt modelId="{295E2306-3B52-48D9-8017-C893D409917E}">
      <dgm:prSet phldrT="[Text]" custT="1"/>
      <dgm:spPr>
        <a:solidFill>
          <a:srgbClr val="FF33CC"/>
        </a:solidFill>
      </dgm:spPr>
      <dgm:t>
        <a:bodyPr/>
        <a:lstStyle/>
        <a:p>
          <a:r>
            <a:rPr lang="en-GB" sz="2400" dirty="0"/>
            <a:t>Explain how the cool down part of a session should be conducted and why it is important. (2)</a:t>
          </a:r>
        </a:p>
      </dgm:t>
    </dgm:pt>
    <dgm:pt modelId="{08B6C12B-C477-47DE-A1D7-651DE5F437BA}" type="parTrans" cxnId="{23F80321-0130-4FBD-B07A-31A68742FBC5}">
      <dgm:prSet/>
      <dgm:spPr/>
      <dgm:t>
        <a:bodyPr/>
        <a:lstStyle/>
        <a:p>
          <a:endParaRPr lang="en-GB"/>
        </a:p>
      </dgm:t>
    </dgm:pt>
    <dgm:pt modelId="{ACE5E708-3B32-42F1-9A01-8418EE332DCE}" type="sibTrans" cxnId="{23F80321-0130-4FBD-B07A-31A68742FBC5}">
      <dgm:prSet/>
      <dgm:spPr/>
      <dgm:t>
        <a:bodyPr/>
        <a:lstStyle/>
        <a:p>
          <a:endParaRPr lang="en-GB"/>
        </a:p>
      </dgm:t>
    </dgm:pt>
    <dgm:pt modelId="{25DD389C-BF69-49A9-B6EF-04442C21941F}">
      <dgm:prSet phldrT="[Text]" custT="1"/>
      <dgm:spPr>
        <a:solidFill>
          <a:schemeClr val="tx1"/>
        </a:solidFill>
      </dgm:spPr>
      <dgm:t>
        <a:bodyPr/>
        <a:lstStyle/>
        <a:p>
          <a:r>
            <a:rPr lang="en-GB" sz="2400" dirty="0"/>
            <a:t>Describe a typical warm up for a hockey player prior to a match. </a:t>
          </a:r>
          <a:r>
            <a:rPr lang="en-GB" sz="2400" dirty="0" smtClean="0"/>
            <a:t>(3)</a:t>
          </a:r>
          <a:endParaRPr lang="en-GB" sz="2400" dirty="0"/>
        </a:p>
      </dgm:t>
    </dgm:pt>
    <dgm:pt modelId="{39773C3F-6668-4CB9-AD9C-026441C5D0AB}" type="parTrans" cxnId="{D5573C0B-115C-4AE9-B8FE-DA0F210F4CBE}">
      <dgm:prSet/>
      <dgm:spPr/>
      <dgm:t>
        <a:bodyPr/>
        <a:lstStyle/>
        <a:p>
          <a:endParaRPr lang="en-GB"/>
        </a:p>
      </dgm:t>
    </dgm:pt>
    <dgm:pt modelId="{5AB95543-8305-471C-B3CD-07726EDD9570}" type="sibTrans" cxnId="{D5573C0B-115C-4AE9-B8FE-DA0F210F4CBE}">
      <dgm:prSet/>
      <dgm:spPr/>
      <dgm:t>
        <a:bodyPr/>
        <a:lstStyle/>
        <a:p>
          <a:endParaRPr lang="en-GB"/>
        </a:p>
      </dgm:t>
    </dgm:pt>
    <dgm:pt modelId="{205B3C7C-23FF-4BC3-AF04-B63783261667}" type="pres">
      <dgm:prSet presAssocID="{576FA208-1A80-411D-AB17-3C3A623BE25C}" presName="diagram" presStyleCnt="0">
        <dgm:presLayoutVars>
          <dgm:chMax val="1"/>
          <dgm:dir/>
          <dgm:animLvl val="ctr"/>
          <dgm:resizeHandles val="exact"/>
        </dgm:presLayoutVars>
      </dgm:prSet>
      <dgm:spPr/>
      <dgm:t>
        <a:bodyPr/>
        <a:lstStyle/>
        <a:p>
          <a:endParaRPr lang="en-US"/>
        </a:p>
      </dgm:t>
    </dgm:pt>
    <dgm:pt modelId="{6A6EBD9A-0AC5-4198-AF11-08E528781AF0}" type="pres">
      <dgm:prSet presAssocID="{576FA208-1A80-411D-AB17-3C3A623BE25C}" presName="matrix" presStyleCnt="0"/>
      <dgm:spPr/>
    </dgm:pt>
    <dgm:pt modelId="{BC06985E-79EB-47F6-B6C2-BA9B6E157942}" type="pres">
      <dgm:prSet presAssocID="{576FA208-1A80-411D-AB17-3C3A623BE25C}" presName="tile1" presStyleLbl="node1" presStyleIdx="0" presStyleCnt="4" custLinFactNeighborX="0" custLinFactNeighborY="67"/>
      <dgm:spPr/>
      <dgm:t>
        <a:bodyPr/>
        <a:lstStyle/>
        <a:p>
          <a:endParaRPr lang="en-US"/>
        </a:p>
      </dgm:t>
    </dgm:pt>
    <dgm:pt modelId="{C1DE2A23-CD21-40D5-A13F-6220070403D9}" type="pres">
      <dgm:prSet presAssocID="{576FA208-1A80-411D-AB17-3C3A623BE25C}" presName="tile1text" presStyleLbl="node1" presStyleIdx="0" presStyleCnt="4">
        <dgm:presLayoutVars>
          <dgm:chMax val="0"/>
          <dgm:chPref val="0"/>
          <dgm:bulletEnabled val="1"/>
        </dgm:presLayoutVars>
      </dgm:prSet>
      <dgm:spPr/>
      <dgm:t>
        <a:bodyPr/>
        <a:lstStyle/>
        <a:p>
          <a:endParaRPr lang="en-US"/>
        </a:p>
      </dgm:t>
    </dgm:pt>
    <dgm:pt modelId="{BA66FE88-7362-46D7-B73A-8715947C1433}" type="pres">
      <dgm:prSet presAssocID="{576FA208-1A80-411D-AB17-3C3A623BE25C}" presName="tile2" presStyleLbl="node1" presStyleIdx="1" presStyleCnt="4"/>
      <dgm:spPr/>
      <dgm:t>
        <a:bodyPr/>
        <a:lstStyle/>
        <a:p>
          <a:endParaRPr lang="en-US"/>
        </a:p>
      </dgm:t>
    </dgm:pt>
    <dgm:pt modelId="{D4928808-A9D8-4D7D-8032-9567FF82AAE3}" type="pres">
      <dgm:prSet presAssocID="{576FA208-1A80-411D-AB17-3C3A623BE25C}" presName="tile2text" presStyleLbl="node1" presStyleIdx="1" presStyleCnt="4">
        <dgm:presLayoutVars>
          <dgm:chMax val="0"/>
          <dgm:chPref val="0"/>
          <dgm:bulletEnabled val="1"/>
        </dgm:presLayoutVars>
      </dgm:prSet>
      <dgm:spPr/>
      <dgm:t>
        <a:bodyPr/>
        <a:lstStyle/>
        <a:p>
          <a:endParaRPr lang="en-US"/>
        </a:p>
      </dgm:t>
    </dgm:pt>
    <dgm:pt modelId="{88A60BE7-226B-4ACA-B362-DE2434742A62}" type="pres">
      <dgm:prSet presAssocID="{576FA208-1A80-411D-AB17-3C3A623BE25C}" presName="tile3" presStyleLbl="node1" presStyleIdx="2" presStyleCnt="4"/>
      <dgm:spPr/>
      <dgm:t>
        <a:bodyPr/>
        <a:lstStyle/>
        <a:p>
          <a:endParaRPr lang="en-US"/>
        </a:p>
      </dgm:t>
    </dgm:pt>
    <dgm:pt modelId="{0B4E8083-4556-4379-A09D-87049006A872}" type="pres">
      <dgm:prSet presAssocID="{576FA208-1A80-411D-AB17-3C3A623BE25C}" presName="tile3text" presStyleLbl="node1" presStyleIdx="2" presStyleCnt="4">
        <dgm:presLayoutVars>
          <dgm:chMax val="0"/>
          <dgm:chPref val="0"/>
          <dgm:bulletEnabled val="1"/>
        </dgm:presLayoutVars>
      </dgm:prSet>
      <dgm:spPr/>
      <dgm:t>
        <a:bodyPr/>
        <a:lstStyle/>
        <a:p>
          <a:endParaRPr lang="en-US"/>
        </a:p>
      </dgm:t>
    </dgm:pt>
    <dgm:pt modelId="{FA700B7B-8567-46C7-8D3E-40490F5B64E8}" type="pres">
      <dgm:prSet presAssocID="{576FA208-1A80-411D-AB17-3C3A623BE25C}" presName="tile4" presStyleLbl="node1" presStyleIdx="3" presStyleCnt="4"/>
      <dgm:spPr/>
      <dgm:t>
        <a:bodyPr/>
        <a:lstStyle/>
        <a:p>
          <a:endParaRPr lang="en-US"/>
        </a:p>
      </dgm:t>
    </dgm:pt>
    <dgm:pt modelId="{45E1DEB2-BFB9-4C3A-8DDE-83C91051D01A}" type="pres">
      <dgm:prSet presAssocID="{576FA208-1A80-411D-AB17-3C3A623BE25C}" presName="tile4text" presStyleLbl="node1" presStyleIdx="3" presStyleCnt="4">
        <dgm:presLayoutVars>
          <dgm:chMax val="0"/>
          <dgm:chPref val="0"/>
          <dgm:bulletEnabled val="1"/>
        </dgm:presLayoutVars>
      </dgm:prSet>
      <dgm:spPr/>
      <dgm:t>
        <a:bodyPr/>
        <a:lstStyle/>
        <a:p>
          <a:endParaRPr lang="en-US"/>
        </a:p>
      </dgm:t>
    </dgm:pt>
    <dgm:pt modelId="{434C7A5E-0AE4-454E-8BA6-AF21F28B3A80}" type="pres">
      <dgm:prSet presAssocID="{576FA208-1A80-411D-AB17-3C3A623BE25C}" presName="centerTile" presStyleLbl="fgShp" presStyleIdx="0" presStyleCnt="1">
        <dgm:presLayoutVars>
          <dgm:chMax val="0"/>
          <dgm:chPref val="0"/>
        </dgm:presLayoutVars>
      </dgm:prSet>
      <dgm:spPr/>
      <dgm:t>
        <a:bodyPr/>
        <a:lstStyle/>
        <a:p>
          <a:endParaRPr lang="en-US"/>
        </a:p>
      </dgm:t>
    </dgm:pt>
  </dgm:ptLst>
  <dgm:cxnLst>
    <dgm:cxn modelId="{1B692050-C10C-4261-860D-B8D6DC4A2366}" type="presOf" srcId="{25DD389C-BF69-49A9-B6EF-04442C21941F}" destId="{45E1DEB2-BFB9-4C3A-8DDE-83C91051D01A}" srcOrd="1" destOrd="0" presId="urn:microsoft.com/office/officeart/2005/8/layout/matrix1"/>
    <dgm:cxn modelId="{E42FAA86-7A3E-4B6A-BAD8-451A16FD21C1}" type="presOf" srcId="{87C384ED-7018-4A63-B330-895DBC2B1F9A}" destId="{434C7A5E-0AE4-454E-8BA6-AF21F28B3A80}" srcOrd="0" destOrd="0" presId="urn:microsoft.com/office/officeart/2005/8/layout/matrix1"/>
    <dgm:cxn modelId="{23F80321-0130-4FBD-B07A-31A68742FBC5}" srcId="{87C384ED-7018-4A63-B330-895DBC2B1F9A}" destId="{295E2306-3B52-48D9-8017-C893D409917E}" srcOrd="2" destOrd="0" parTransId="{08B6C12B-C477-47DE-A1D7-651DE5F437BA}" sibTransId="{ACE5E708-3B32-42F1-9A01-8418EE332DCE}"/>
    <dgm:cxn modelId="{F647A2FD-88DC-42B3-8563-738578F5A74B}" type="presOf" srcId="{25DD389C-BF69-49A9-B6EF-04442C21941F}" destId="{FA700B7B-8567-46C7-8D3E-40490F5B64E8}" srcOrd="0" destOrd="0" presId="urn:microsoft.com/office/officeart/2005/8/layout/matrix1"/>
    <dgm:cxn modelId="{7D3281AC-EA99-4CBC-A7C9-B689E71CF235}" type="presOf" srcId="{38FCEB98-3692-424C-B80B-36B4EF063511}" destId="{BC06985E-79EB-47F6-B6C2-BA9B6E157942}" srcOrd="0" destOrd="0" presId="urn:microsoft.com/office/officeart/2005/8/layout/matrix1"/>
    <dgm:cxn modelId="{C68DCE9F-1DFB-47DB-A3F6-9114CD417D23}" type="presOf" srcId="{38FCEB98-3692-424C-B80B-36B4EF063511}" destId="{C1DE2A23-CD21-40D5-A13F-6220070403D9}" srcOrd="1" destOrd="0" presId="urn:microsoft.com/office/officeart/2005/8/layout/matrix1"/>
    <dgm:cxn modelId="{CFD3F751-B701-495F-9E85-7CF8662CD5B9}" type="presOf" srcId="{295E2306-3B52-48D9-8017-C893D409917E}" destId="{0B4E8083-4556-4379-A09D-87049006A872}" srcOrd="1" destOrd="0" presId="urn:microsoft.com/office/officeart/2005/8/layout/matrix1"/>
    <dgm:cxn modelId="{33678344-6FEB-4BD0-A879-2EE9D8476BC3}" type="presOf" srcId="{576FA208-1A80-411D-AB17-3C3A623BE25C}" destId="{205B3C7C-23FF-4BC3-AF04-B63783261667}" srcOrd="0" destOrd="0" presId="urn:microsoft.com/office/officeart/2005/8/layout/matrix1"/>
    <dgm:cxn modelId="{E46B9E11-592A-4D8C-B226-CABC43613A70}" type="presOf" srcId="{CC76E75A-0E18-477C-8E30-FBC2425F3C14}" destId="{BA66FE88-7362-46D7-B73A-8715947C1433}" srcOrd="0" destOrd="0" presId="urn:microsoft.com/office/officeart/2005/8/layout/matrix1"/>
    <dgm:cxn modelId="{5729B971-8ED2-4759-B6E6-7A179E0680AC}" type="presOf" srcId="{CC76E75A-0E18-477C-8E30-FBC2425F3C14}" destId="{D4928808-A9D8-4D7D-8032-9567FF82AAE3}" srcOrd="1" destOrd="0" presId="urn:microsoft.com/office/officeart/2005/8/layout/matrix1"/>
    <dgm:cxn modelId="{67803513-A643-4E55-ABF5-669D6CB9C423}" srcId="{87C384ED-7018-4A63-B330-895DBC2B1F9A}" destId="{CC76E75A-0E18-477C-8E30-FBC2425F3C14}" srcOrd="1" destOrd="0" parTransId="{970DFEA5-2AC6-4DC3-9BF4-AD84C28CF2BA}" sibTransId="{7C129FB1-2FC8-4D18-95A5-66D539AD3D42}"/>
    <dgm:cxn modelId="{C1FE5F95-02A1-451F-9E8D-332495C79113}" srcId="{87C384ED-7018-4A63-B330-895DBC2B1F9A}" destId="{38FCEB98-3692-424C-B80B-36B4EF063511}" srcOrd="0" destOrd="0" parTransId="{A4D58438-0615-499A-AD36-04D8F5168DB6}" sibTransId="{311B2EB6-FAAC-4C3E-8E33-EA791972C800}"/>
    <dgm:cxn modelId="{02DF283B-3C91-454B-8AAB-B4C027E4C1C8}" type="presOf" srcId="{295E2306-3B52-48D9-8017-C893D409917E}" destId="{88A60BE7-226B-4ACA-B362-DE2434742A62}" srcOrd="0" destOrd="0" presId="urn:microsoft.com/office/officeart/2005/8/layout/matrix1"/>
    <dgm:cxn modelId="{D5573C0B-115C-4AE9-B8FE-DA0F210F4CBE}" srcId="{87C384ED-7018-4A63-B330-895DBC2B1F9A}" destId="{25DD389C-BF69-49A9-B6EF-04442C21941F}" srcOrd="3" destOrd="0" parTransId="{39773C3F-6668-4CB9-AD9C-026441C5D0AB}" sibTransId="{5AB95543-8305-471C-B3CD-07726EDD9570}"/>
    <dgm:cxn modelId="{3BCD98AA-764D-4B55-9614-AE6AF21415B9}" srcId="{576FA208-1A80-411D-AB17-3C3A623BE25C}" destId="{87C384ED-7018-4A63-B330-895DBC2B1F9A}" srcOrd="0" destOrd="0" parTransId="{55CAE964-DD63-4E9D-B995-4CA485FEBEB6}" sibTransId="{C3E04FC6-0EE2-410A-96AC-6244D0D14E6D}"/>
    <dgm:cxn modelId="{1E22D2D5-8C5A-4BC7-A4AC-5221C18EC43F}" type="presParOf" srcId="{205B3C7C-23FF-4BC3-AF04-B63783261667}" destId="{6A6EBD9A-0AC5-4198-AF11-08E528781AF0}" srcOrd="0" destOrd="0" presId="urn:microsoft.com/office/officeart/2005/8/layout/matrix1"/>
    <dgm:cxn modelId="{8928ADE1-0D41-4470-ABC5-A842332925CD}" type="presParOf" srcId="{6A6EBD9A-0AC5-4198-AF11-08E528781AF0}" destId="{BC06985E-79EB-47F6-B6C2-BA9B6E157942}" srcOrd="0" destOrd="0" presId="urn:microsoft.com/office/officeart/2005/8/layout/matrix1"/>
    <dgm:cxn modelId="{D5FF043E-D418-476C-A4BB-CE860DBD769F}" type="presParOf" srcId="{6A6EBD9A-0AC5-4198-AF11-08E528781AF0}" destId="{C1DE2A23-CD21-40D5-A13F-6220070403D9}" srcOrd="1" destOrd="0" presId="urn:microsoft.com/office/officeart/2005/8/layout/matrix1"/>
    <dgm:cxn modelId="{4A841E8F-FE30-47B7-9C0D-065111232DBB}" type="presParOf" srcId="{6A6EBD9A-0AC5-4198-AF11-08E528781AF0}" destId="{BA66FE88-7362-46D7-B73A-8715947C1433}" srcOrd="2" destOrd="0" presId="urn:microsoft.com/office/officeart/2005/8/layout/matrix1"/>
    <dgm:cxn modelId="{D7C7A921-0BE4-46C4-BC8F-C26531CB7EC1}" type="presParOf" srcId="{6A6EBD9A-0AC5-4198-AF11-08E528781AF0}" destId="{D4928808-A9D8-4D7D-8032-9567FF82AAE3}" srcOrd="3" destOrd="0" presId="urn:microsoft.com/office/officeart/2005/8/layout/matrix1"/>
    <dgm:cxn modelId="{51A83AC9-6794-4CBF-A1A0-599B43CC8F1E}" type="presParOf" srcId="{6A6EBD9A-0AC5-4198-AF11-08E528781AF0}" destId="{88A60BE7-226B-4ACA-B362-DE2434742A62}" srcOrd="4" destOrd="0" presId="urn:microsoft.com/office/officeart/2005/8/layout/matrix1"/>
    <dgm:cxn modelId="{F0DFE9E0-E351-4938-9681-36813DFE9F37}" type="presParOf" srcId="{6A6EBD9A-0AC5-4198-AF11-08E528781AF0}" destId="{0B4E8083-4556-4379-A09D-87049006A872}" srcOrd="5" destOrd="0" presId="urn:microsoft.com/office/officeart/2005/8/layout/matrix1"/>
    <dgm:cxn modelId="{F7F83CBA-647C-4FBA-A7FE-F9401DC066F3}" type="presParOf" srcId="{6A6EBD9A-0AC5-4198-AF11-08E528781AF0}" destId="{FA700B7B-8567-46C7-8D3E-40490F5B64E8}" srcOrd="6" destOrd="0" presId="urn:microsoft.com/office/officeart/2005/8/layout/matrix1"/>
    <dgm:cxn modelId="{12FA4DAA-3D92-40A9-AFC2-067E704AD9D7}" type="presParOf" srcId="{6A6EBD9A-0AC5-4198-AF11-08E528781AF0}" destId="{45E1DEB2-BFB9-4C3A-8DDE-83C91051D01A}" srcOrd="7" destOrd="0" presId="urn:microsoft.com/office/officeart/2005/8/layout/matrix1"/>
    <dgm:cxn modelId="{344978F3-6892-4553-B016-9AEB0F68B528}" type="presParOf" srcId="{205B3C7C-23FF-4BC3-AF04-B63783261667}" destId="{434C7A5E-0AE4-454E-8BA6-AF21F28B3A80}" srcOrd="1" destOrd="0" presId="urn:microsoft.com/office/officeart/2005/8/layout/matrix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1B2CF-C513-4D23-A287-888ACC000BE8}">
      <dsp:nvSpPr>
        <dsp:cNvPr id="0" name=""/>
        <dsp:cNvSpPr/>
      </dsp:nvSpPr>
      <dsp:spPr>
        <a:xfrm>
          <a:off x="0" y="0"/>
          <a:ext cx="2529321" cy="1833125"/>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80C837-A76C-4C82-8954-548F44C8F5BF}">
      <dsp:nvSpPr>
        <dsp:cNvPr id="0" name=""/>
        <dsp:cNvSpPr/>
      </dsp:nvSpPr>
      <dsp:spPr>
        <a:xfrm>
          <a:off x="0" y="1789446"/>
          <a:ext cx="2470210" cy="801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GB" sz="2000" b="0" kern="1200" dirty="0" smtClean="0">
              <a:solidFill>
                <a:srgbClr val="FF0000"/>
              </a:solidFill>
              <a:latin typeface="Berlin Sans FB Demi" panose="020E0802020502020306" pitchFamily="34" charset="0"/>
              <a:cs typeface="Arial" charset="0"/>
            </a:rPr>
            <a:t>Reduces risk of </a:t>
          </a:r>
          <a:r>
            <a:rPr lang="en-GB" sz="2000" b="0" kern="1200" dirty="0">
              <a:solidFill>
                <a:srgbClr val="FF0000"/>
              </a:solidFill>
              <a:latin typeface="Berlin Sans FB Demi" panose="020E0802020502020306" pitchFamily="34" charset="0"/>
              <a:cs typeface="Arial" charset="0"/>
            </a:rPr>
            <a:t>Injuries </a:t>
          </a:r>
          <a:r>
            <a:rPr lang="en-GB" sz="2000" b="0" kern="1200" dirty="0" smtClean="0">
              <a:solidFill>
                <a:srgbClr val="FF0000"/>
              </a:solidFill>
              <a:latin typeface="Berlin Sans FB Demi" panose="020E0802020502020306" pitchFamily="34" charset="0"/>
              <a:cs typeface="Arial" charset="0"/>
            </a:rPr>
            <a:t> </a:t>
          </a:r>
        </a:p>
        <a:p>
          <a:pPr lvl="0" algn="ctr" defTabSz="889000">
            <a:lnSpc>
              <a:spcPct val="90000"/>
            </a:lnSpc>
            <a:spcBef>
              <a:spcPct val="0"/>
            </a:spcBef>
            <a:spcAft>
              <a:spcPct val="35000"/>
            </a:spcAft>
          </a:pPr>
          <a:r>
            <a:rPr lang="en-GB" sz="1600" b="0" kern="1200" dirty="0" smtClean="0">
              <a:latin typeface="Berlin Sans FB Demi" panose="020E0802020502020306" pitchFamily="34" charset="0"/>
              <a:cs typeface="Arial" charset="0"/>
            </a:rPr>
            <a:t>Stretching </a:t>
          </a:r>
          <a:r>
            <a:rPr lang="en-GB" sz="1600" b="0" kern="1200" dirty="0">
              <a:latin typeface="Berlin Sans FB Demi" panose="020E0802020502020306" pitchFamily="34" charset="0"/>
              <a:cs typeface="Arial" charset="0"/>
            </a:rPr>
            <a:t>the joints and muscles helps to reduce the chance of injury.</a:t>
          </a:r>
          <a:endParaRPr lang="en-GB" sz="1600" kern="1200" dirty="0">
            <a:latin typeface="Berlin Sans FB Demi" panose="020E0802020502020306" pitchFamily="34" charset="0"/>
          </a:endParaRPr>
        </a:p>
      </dsp:txBody>
      <dsp:txXfrm>
        <a:off x="0" y="1789446"/>
        <a:ext cx="2470210" cy="801115"/>
      </dsp:txXfrm>
    </dsp:sp>
    <dsp:sp modelId="{E306A25F-CEEF-499A-8472-05C91C577385}">
      <dsp:nvSpPr>
        <dsp:cNvPr id="0" name=""/>
        <dsp:cNvSpPr/>
      </dsp:nvSpPr>
      <dsp:spPr>
        <a:xfrm>
          <a:off x="2979207" y="311134"/>
          <a:ext cx="2134143" cy="1279515"/>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419E12-98C2-499D-9F34-179F8F0C9DED}">
      <dsp:nvSpPr>
        <dsp:cNvPr id="0" name=""/>
        <dsp:cNvSpPr/>
      </dsp:nvSpPr>
      <dsp:spPr>
        <a:xfrm>
          <a:off x="2782679" y="1696770"/>
          <a:ext cx="2527199" cy="93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GB" sz="1800" b="0" kern="1200" dirty="0" smtClean="0">
              <a:solidFill>
                <a:srgbClr val="00B050"/>
              </a:solidFill>
              <a:latin typeface="Berlin Sans FB Demi" panose="020E0802020502020306" pitchFamily="34" charset="0"/>
              <a:cs typeface="Arial" charset="0"/>
            </a:rPr>
            <a:t>Increases Core Temperature </a:t>
          </a:r>
        </a:p>
        <a:p>
          <a:pPr lvl="0" algn="ctr" defTabSz="800100">
            <a:lnSpc>
              <a:spcPct val="90000"/>
            </a:lnSpc>
            <a:spcBef>
              <a:spcPct val="0"/>
            </a:spcBef>
            <a:spcAft>
              <a:spcPct val="35000"/>
            </a:spcAft>
          </a:pPr>
          <a:r>
            <a:rPr lang="en-GB" sz="1600" b="0" kern="1200" dirty="0" smtClean="0">
              <a:latin typeface="Berlin Sans FB Demi" panose="020E0802020502020306" pitchFamily="34" charset="0"/>
              <a:cs typeface="Arial" charset="0"/>
            </a:rPr>
            <a:t>Gentle </a:t>
          </a:r>
          <a:r>
            <a:rPr lang="en-GB" sz="1600" b="0" kern="1200" dirty="0">
              <a:latin typeface="Berlin Sans FB Demi" panose="020E0802020502020306" pitchFamily="34" charset="0"/>
              <a:cs typeface="Arial" charset="0"/>
            </a:rPr>
            <a:t>activity raises the body’s core temperature.</a:t>
          </a:r>
          <a:endParaRPr lang="en-GB" sz="1600" kern="1200" dirty="0">
            <a:latin typeface="Berlin Sans FB Demi" panose="020E0802020502020306" pitchFamily="34" charset="0"/>
          </a:endParaRPr>
        </a:p>
      </dsp:txBody>
      <dsp:txXfrm>
        <a:off x="2782679" y="1696770"/>
        <a:ext cx="2527199" cy="937590"/>
      </dsp:txXfrm>
    </dsp:sp>
    <dsp:sp modelId="{E4BB312E-5E9B-4030-96A6-5AA09E400472}">
      <dsp:nvSpPr>
        <dsp:cNvPr id="0" name=""/>
        <dsp:cNvSpPr/>
      </dsp:nvSpPr>
      <dsp:spPr>
        <a:xfrm>
          <a:off x="5562704" y="70961"/>
          <a:ext cx="2527199" cy="1741240"/>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51000" b="-5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3EF15C-9139-45EB-9DF9-1FB01A480CFC}">
      <dsp:nvSpPr>
        <dsp:cNvPr id="0" name=""/>
        <dsp:cNvSpPr/>
      </dsp:nvSpPr>
      <dsp:spPr>
        <a:xfrm>
          <a:off x="5562704" y="1812201"/>
          <a:ext cx="2527199" cy="93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GB" sz="2000" b="0" kern="1200" dirty="0">
              <a:solidFill>
                <a:srgbClr val="00B0F0"/>
              </a:solidFill>
              <a:latin typeface="Berlin Sans FB Demi" panose="020E0802020502020306" pitchFamily="34" charset="0"/>
              <a:cs typeface="Arial" charset="0"/>
            </a:rPr>
            <a:t>Prepares the </a:t>
          </a:r>
          <a:r>
            <a:rPr lang="en-GB" sz="2000" b="0" kern="1200" dirty="0" smtClean="0">
              <a:solidFill>
                <a:srgbClr val="00B0F0"/>
              </a:solidFill>
              <a:latin typeface="Berlin Sans FB Demi" panose="020E0802020502020306" pitchFamily="34" charset="0"/>
              <a:cs typeface="Arial" charset="0"/>
            </a:rPr>
            <a:t>Mind</a:t>
          </a:r>
        </a:p>
        <a:p>
          <a:pPr lvl="0" algn="ctr" defTabSz="889000">
            <a:lnSpc>
              <a:spcPct val="90000"/>
            </a:lnSpc>
            <a:spcBef>
              <a:spcPct val="0"/>
            </a:spcBef>
            <a:spcAft>
              <a:spcPct val="35000"/>
            </a:spcAft>
          </a:pPr>
          <a:r>
            <a:rPr lang="en-GB" sz="1800" b="0" kern="1200" dirty="0" smtClean="0">
              <a:latin typeface="Berlin Sans FB Demi" panose="020E0802020502020306" pitchFamily="34" charset="0"/>
              <a:cs typeface="Arial" charset="0"/>
            </a:rPr>
            <a:t>Improve concentration, motivation for activity</a:t>
          </a:r>
          <a:endParaRPr lang="en-GB" sz="1800" kern="1200" dirty="0">
            <a:latin typeface="Berlin Sans FB Demi" panose="020E0802020502020306" pitchFamily="34" charset="0"/>
          </a:endParaRPr>
        </a:p>
      </dsp:txBody>
      <dsp:txXfrm>
        <a:off x="5562704" y="1812201"/>
        <a:ext cx="2527199" cy="937590"/>
      </dsp:txXfrm>
    </dsp:sp>
    <dsp:sp modelId="{2F25C60D-6674-44CF-B6EC-01A5FB2AFFD0}">
      <dsp:nvSpPr>
        <dsp:cNvPr id="0" name=""/>
        <dsp:cNvSpPr/>
      </dsp:nvSpPr>
      <dsp:spPr>
        <a:xfrm>
          <a:off x="3067595" y="3472577"/>
          <a:ext cx="1995729" cy="1152230"/>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9DF9ED-3845-4435-BEA4-2070EA6FD8B9}">
      <dsp:nvSpPr>
        <dsp:cNvPr id="0" name=""/>
        <dsp:cNvSpPr/>
      </dsp:nvSpPr>
      <dsp:spPr>
        <a:xfrm>
          <a:off x="2744796" y="4520209"/>
          <a:ext cx="2527199" cy="93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GB" sz="1600" b="0" kern="1200" dirty="0">
              <a:solidFill>
                <a:schemeClr val="accent2">
                  <a:lumMod val="75000"/>
                </a:schemeClr>
              </a:solidFill>
              <a:latin typeface="Berlin Sans FB Demi" panose="020E0802020502020306" pitchFamily="34" charset="0"/>
              <a:cs typeface="Arial" charset="0"/>
            </a:rPr>
            <a:t>Gradually increases heart rate.</a:t>
          </a:r>
          <a:endParaRPr lang="en-GB" sz="1600" kern="1200" dirty="0">
            <a:solidFill>
              <a:schemeClr val="accent2">
                <a:lumMod val="75000"/>
              </a:schemeClr>
            </a:solidFill>
            <a:latin typeface="Berlin Sans FB Demi" panose="020E0802020502020306" pitchFamily="34" charset="0"/>
          </a:endParaRPr>
        </a:p>
      </dsp:txBody>
      <dsp:txXfrm>
        <a:off x="2744796" y="4520209"/>
        <a:ext cx="2527199" cy="937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1B2CF-C513-4D23-A287-888ACC000BE8}">
      <dsp:nvSpPr>
        <dsp:cNvPr id="0" name=""/>
        <dsp:cNvSpPr/>
      </dsp:nvSpPr>
      <dsp:spPr>
        <a:xfrm>
          <a:off x="209215" y="1365763"/>
          <a:ext cx="2464944" cy="1698346"/>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80C837-A76C-4C82-8954-548F44C8F5BF}">
      <dsp:nvSpPr>
        <dsp:cNvPr id="0" name=""/>
        <dsp:cNvSpPr/>
      </dsp:nvSpPr>
      <dsp:spPr>
        <a:xfrm>
          <a:off x="3145" y="3064110"/>
          <a:ext cx="2877082" cy="914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lang="en-GB" sz="2400" b="0" kern="1200" dirty="0">
              <a:solidFill>
                <a:srgbClr val="FF0000"/>
              </a:solidFill>
              <a:latin typeface="Berlin Sans FB Demi" panose="020E0802020502020306" pitchFamily="34" charset="0"/>
            </a:rPr>
            <a:t>Reduces Soreness and Stiffness </a:t>
          </a:r>
          <a:r>
            <a:rPr lang="en-GB" sz="2400" b="0" kern="1200" dirty="0" smtClean="0">
              <a:solidFill>
                <a:srgbClr val="FF0000"/>
              </a:solidFill>
              <a:latin typeface="Berlin Sans FB Demi" panose="020E0802020502020306" pitchFamily="34" charset="0"/>
            </a:rPr>
            <a:t> </a:t>
          </a:r>
          <a:r>
            <a:rPr lang="en-GB" sz="2400" b="0" kern="1200" dirty="0">
              <a:latin typeface="Berlin Sans FB Demi" panose="020E0802020502020306" pitchFamily="34" charset="0"/>
            </a:rPr>
            <a:t>Stretching helps prevent the joints and muscles becoming sore and stiff.</a:t>
          </a:r>
          <a:endParaRPr lang="en-GB" sz="2400" kern="1200" dirty="0">
            <a:latin typeface="Berlin Sans FB Demi" panose="020E0802020502020306" pitchFamily="34" charset="0"/>
          </a:endParaRPr>
        </a:p>
      </dsp:txBody>
      <dsp:txXfrm>
        <a:off x="3145" y="3064110"/>
        <a:ext cx="2877082" cy="914494"/>
      </dsp:txXfrm>
    </dsp:sp>
    <dsp:sp modelId="{E306A25F-CEEF-499A-8472-05C91C577385}">
      <dsp:nvSpPr>
        <dsp:cNvPr id="0" name=""/>
        <dsp:cNvSpPr/>
      </dsp:nvSpPr>
      <dsp:spPr>
        <a:xfrm>
          <a:off x="3126826" y="1365763"/>
          <a:ext cx="2464944" cy="1698346"/>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419E12-98C2-499D-9F34-179F8F0C9DED}">
      <dsp:nvSpPr>
        <dsp:cNvPr id="0" name=""/>
        <dsp:cNvSpPr/>
      </dsp:nvSpPr>
      <dsp:spPr>
        <a:xfrm>
          <a:off x="3126826" y="3064110"/>
          <a:ext cx="2464944" cy="914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lang="en-GB" sz="2400" b="0" kern="1200" dirty="0">
              <a:solidFill>
                <a:srgbClr val="7030A0"/>
              </a:solidFill>
              <a:latin typeface="Berlin Sans FB Demi" panose="020E0802020502020306" pitchFamily="34" charset="0"/>
            </a:rPr>
            <a:t>Stops blood pooling </a:t>
          </a:r>
          <a:r>
            <a:rPr lang="en-GB" sz="2400" b="0" kern="1200" dirty="0">
              <a:latin typeface="Berlin Sans FB Demi" panose="020E0802020502020306" pitchFamily="34" charset="0"/>
            </a:rPr>
            <a:t>– keeps blood circulating and slowly returns  </a:t>
          </a:r>
          <a:endParaRPr lang="en-GB" sz="2400" kern="1200" dirty="0">
            <a:latin typeface="Berlin Sans FB Demi" panose="020E0802020502020306" pitchFamily="34" charset="0"/>
          </a:endParaRPr>
        </a:p>
      </dsp:txBody>
      <dsp:txXfrm>
        <a:off x="3126826" y="3064110"/>
        <a:ext cx="2464944" cy="914494"/>
      </dsp:txXfrm>
    </dsp:sp>
    <dsp:sp modelId="{E4BB312E-5E9B-4030-96A6-5AA09E400472}">
      <dsp:nvSpPr>
        <dsp:cNvPr id="0" name=""/>
        <dsp:cNvSpPr/>
      </dsp:nvSpPr>
      <dsp:spPr>
        <a:xfrm>
          <a:off x="5838368" y="1365763"/>
          <a:ext cx="2464944" cy="1698346"/>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3EF15C-9139-45EB-9DF9-1FB01A480CFC}">
      <dsp:nvSpPr>
        <dsp:cNvPr id="0" name=""/>
        <dsp:cNvSpPr/>
      </dsp:nvSpPr>
      <dsp:spPr>
        <a:xfrm>
          <a:off x="5838368" y="3064110"/>
          <a:ext cx="2464944" cy="914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GB" sz="2000" b="0" kern="1200" dirty="0">
              <a:solidFill>
                <a:srgbClr val="FFC000"/>
              </a:solidFill>
              <a:latin typeface="Berlin Sans FB Demi" panose="020E0802020502020306" pitchFamily="34" charset="0"/>
            </a:rPr>
            <a:t>Removes Lactic Acid </a:t>
          </a:r>
          <a:endParaRPr lang="en-GB" sz="2000" b="0" kern="1200" dirty="0" smtClean="0">
            <a:solidFill>
              <a:srgbClr val="FFC000"/>
            </a:solidFill>
            <a:latin typeface="Berlin Sans FB Demi" panose="020E0802020502020306" pitchFamily="34" charset="0"/>
          </a:endParaRPr>
        </a:p>
        <a:p>
          <a:pPr lvl="0" algn="ctr" defTabSz="889000">
            <a:lnSpc>
              <a:spcPct val="90000"/>
            </a:lnSpc>
            <a:spcBef>
              <a:spcPct val="0"/>
            </a:spcBef>
            <a:spcAft>
              <a:spcPct val="35000"/>
            </a:spcAft>
          </a:pPr>
          <a:r>
            <a:rPr lang="en-GB" sz="2000" b="0" kern="1200" dirty="0" smtClean="0">
              <a:latin typeface="Berlin Sans FB Demi" panose="020E0802020502020306" pitchFamily="34" charset="0"/>
            </a:rPr>
            <a:t>Continuing </a:t>
          </a:r>
          <a:r>
            <a:rPr lang="en-GB" sz="2000" b="0" kern="1200" dirty="0">
              <a:latin typeface="Berlin Sans FB Demi" panose="020E0802020502020306" pitchFamily="34" charset="0"/>
            </a:rPr>
            <a:t>gentle movement reduces the build</a:t>
          </a:r>
          <a:br>
            <a:rPr lang="en-GB" sz="2000" b="0" kern="1200" dirty="0">
              <a:latin typeface="Berlin Sans FB Demi" panose="020E0802020502020306" pitchFamily="34" charset="0"/>
            </a:rPr>
          </a:br>
          <a:r>
            <a:rPr lang="en-GB" sz="2000" b="0" kern="1200" dirty="0">
              <a:latin typeface="Berlin Sans FB Demi" panose="020E0802020502020306" pitchFamily="34" charset="0"/>
            </a:rPr>
            <a:t>up of lactic acid.</a:t>
          </a:r>
          <a:endParaRPr lang="en-GB" sz="2000" kern="1200" dirty="0">
            <a:latin typeface="Berlin Sans FB Demi" panose="020E0802020502020306" pitchFamily="34" charset="0"/>
          </a:endParaRPr>
        </a:p>
      </dsp:txBody>
      <dsp:txXfrm>
        <a:off x="5838368" y="3064110"/>
        <a:ext cx="2464944" cy="9144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6985E-79EB-47F6-B6C2-BA9B6E157942}">
      <dsp:nvSpPr>
        <dsp:cNvPr id="0" name=""/>
        <dsp:cNvSpPr/>
      </dsp:nvSpPr>
      <dsp:spPr>
        <a:xfrm rot="16200000">
          <a:off x="682769" y="-681057"/>
          <a:ext cx="2556284" cy="3921823"/>
        </a:xfrm>
        <a:prstGeom prst="round1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GB" sz="2400" kern="1200" dirty="0"/>
        </a:p>
        <a:p>
          <a:pPr lvl="0" algn="ctr" defTabSz="1066800">
            <a:lnSpc>
              <a:spcPct val="90000"/>
            </a:lnSpc>
            <a:spcBef>
              <a:spcPct val="0"/>
            </a:spcBef>
            <a:spcAft>
              <a:spcPct val="35000"/>
            </a:spcAft>
          </a:pPr>
          <a:r>
            <a:rPr lang="en-GB" sz="2400" kern="1200" dirty="0"/>
            <a:t>Describe 2 reasons for a warm up and cool down </a:t>
          </a:r>
          <a:r>
            <a:rPr lang="en-GB" sz="2400" kern="1200" dirty="0" smtClean="0"/>
            <a:t>(2)</a:t>
          </a:r>
          <a:endParaRPr lang="en-GB" sz="2400" kern="1200" dirty="0"/>
        </a:p>
      </dsp:txBody>
      <dsp:txXfrm rot="5400000">
        <a:off x="0" y="1713"/>
        <a:ext cx="3921823" cy="1917213"/>
      </dsp:txXfrm>
    </dsp:sp>
    <dsp:sp modelId="{BA66FE88-7362-46D7-B73A-8715947C1433}">
      <dsp:nvSpPr>
        <dsp:cNvPr id="0" name=""/>
        <dsp:cNvSpPr/>
      </dsp:nvSpPr>
      <dsp:spPr>
        <a:xfrm>
          <a:off x="3921823" y="0"/>
          <a:ext cx="3921823" cy="2556284"/>
        </a:xfrm>
        <a:prstGeom prst="round1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GB" sz="2400" kern="1200" dirty="0"/>
        </a:p>
        <a:p>
          <a:pPr lvl="0" algn="ctr" defTabSz="1066800">
            <a:lnSpc>
              <a:spcPct val="90000"/>
            </a:lnSpc>
            <a:spcBef>
              <a:spcPct val="0"/>
            </a:spcBef>
            <a:spcAft>
              <a:spcPct val="35000"/>
            </a:spcAft>
          </a:pPr>
          <a:r>
            <a:rPr lang="en-GB" sz="2400" kern="1200" dirty="0"/>
            <a:t>Using examples, identify the 3 phases of a warm up. </a:t>
          </a:r>
          <a:r>
            <a:rPr lang="en-GB" sz="2400" kern="1200" dirty="0" smtClean="0"/>
            <a:t>(6)</a:t>
          </a:r>
          <a:endParaRPr lang="en-GB" sz="2400" kern="1200" dirty="0"/>
        </a:p>
      </dsp:txBody>
      <dsp:txXfrm>
        <a:off x="3921823" y="0"/>
        <a:ext cx="3921823" cy="1917213"/>
      </dsp:txXfrm>
    </dsp:sp>
    <dsp:sp modelId="{88A60BE7-226B-4ACA-B362-DE2434742A62}">
      <dsp:nvSpPr>
        <dsp:cNvPr id="0" name=""/>
        <dsp:cNvSpPr/>
      </dsp:nvSpPr>
      <dsp:spPr>
        <a:xfrm rot="10800000">
          <a:off x="0" y="2556284"/>
          <a:ext cx="3921823" cy="2556284"/>
        </a:xfrm>
        <a:prstGeom prst="round1Rect">
          <a:avLst/>
        </a:prstGeom>
        <a:solidFill>
          <a:srgbClr val="FF33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a:t>Explain how the cool down part of a session should be conducted and why it is important. (2)</a:t>
          </a:r>
        </a:p>
      </dsp:txBody>
      <dsp:txXfrm rot="10800000">
        <a:off x="0" y="3195354"/>
        <a:ext cx="3921823" cy="1917213"/>
      </dsp:txXfrm>
    </dsp:sp>
    <dsp:sp modelId="{FA700B7B-8567-46C7-8D3E-40490F5B64E8}">
      <dsp:nvSpPr>
        <dsp:cNvPr id="0" name=""/>
        <dsp:cNvSpPr/>
      </dsp:nvSpPr>
      <dsp:spPr>
        <a:xfrm rot="5400000">
          <a:off x="4604593" y="1873514"/>
          <a:ext cx="2556284" cy="3921823"/>
        </a:xfrm>
        <a:prstGeom prst="round1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kern="1200" dirty="0"/>
            <a:t>Describe a typical warm up for a hockey player prior to a match. </a:t>
          </a:r>
          <a:r>
            <a:rPr lang="en-GB" sz="2400" kern="1200" dirty="0" smtClean="0"/>
            <a:t>(3)</a:t>
          </a:r>
          <a:endParaRPr lang="en-GB" sz="2400" kern="1200" dirty="0"/>
        </a:p>
      </dsp:txBody>
      <dsp:txXfrm rot="-5400000">
        <a:off x="3921823" y="3195354"/>
        <a:ext cx="3921823" cy="1917213"/>
      </dsp:txXfrm>
    </dsp:sp>
    <dsp:sp modelId="{434C7A5E-0AE4-454E-8BA6-AF21F28B3A80}">
      <dsp:nvSpPr>
        <dsp:cNvPr id="0" name=""/>
        <dsp:cNvSpPr/>
      </dsp:nvSpPr>
      <dsp:spPr>
        <a:xfrm>
          <a:off x="2745276" y="1917213"/>
          <a:ext cx="2353094" cy="1278142"/>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a:t>Warm up and Cool Down</a:t>
          </a:r>
        </a:p>
      </dsp:txBody>
      <dsp:txXfrm>
        <a:off x="2807670" y="1979607"/>
        <a:ext cx="2228306" cy="1153354"/>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62E8-CDFC-2446-A67B-EB03B3A46D36}" type="datetimeFigureOut">
              <a:rPr lang="en-US" smtClean="0"/>
              <a:t>1/29/2019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2EEC2A-E526-4D4F-BC6D-1E886180760E}" type="slidenum">
              <a:rPr lang="en-US" smtClean="0"/>
              <a:t>‹#›</a:t>
            </a:fld>
            <a:endParaRPr lang="en-US"/>
          </a:p>
        </p:txBody>
      </p:sp>
    </p:spTree>
    <p:extLst>
      <p:ext uri="{BB962C8B-B14F-4D97-AF65-F5344CB8AC3E}">
        <p14:creationId xmlns:p14="http://schemas.microsoft.com/office/powerpoint/2010/main" val="28924639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Teachers will strategically work with their students to develop a climate that is conducive to learning. It will include consideration of 3 main areas:</a:t>
            </a:r>
          </a:p>
          <a:p>
            <a:pPr marL="171450" indent="-171450">
              <a:buFont typeface="Arial"/>
              <a:buChar char="•"/>
            </a:pPr>
            <a:r>
              <a:rPr lang="en-US" sz="1200" b="1" kern="1200" dirty="0">
                <a:solidFill>
                  <a:schemeClr val="tx1"/>
                </a:solidFill>
                <a:latin typeface="+mn-lt"/>
                <a:ea typeface="+mn-ea"/>
                <a:cs typeface="+mn-cs"/>
              </a:rPr>
              <a:t>The physical environment</a:t>
            </a:r>
            <a:endParaRPr lang="en-US" sz="1200" b="0" kern="1200" dirty="0">
              <a:solidFill>
                <a:schemeClr val="tx1"/>
              </a:solidFill>
              <a:latin typeface="+mn-lt"/>
              <a:ea typeface="+mn-ea"/>
              <a:cs typeface="+mn-cs"/>
            </a:endParaRPr>
          </a:p>
          <a:p>
            <a:pPr marL="171450" indent="-171450">
              <a:buFont typeface="Arial"/>
              <a:buChar char="•"/>
            </a:pPr>
            <a:r>
              <a:rPr lang="en-US" sz="1200" b="1" kern="1200" dirty="0">
                <a:solidFill>
                  <a:schemeClr val="tx1"/>
                </a:solidFill>
                <a:latin typeface="+mn-lt"/>
                <a:ea typeface="+mn-ea"/>
                <a:cs typeface="+mn-cs"/>
              </a:rPr>
              <a:t>The social/emotional environment</a:t>
            </a:r>
            <a:endParaRPr lang="en-US" sz="1200" b="0" kern="1200" dirty="0">
              <a:solidFill>
                <a:schemeClr val="tx1"/>
              </a:solidFill>
              <a:latin typeface="+mn-lt"/>
              <a:ea typeface="+mn-ea"/>
              <a:cs typeface="+mn-cs"/>
            </a:endParaRPr>
          </a:p>
          <a:p>
            <a:pPr marL="171450" indent="-171450">
              <a:buFont typeface="Arial"/>
              <a:buChar char="•"/>
            </a:pPr>
            <a:r>
              <a:rPr lang="en-US" sz="1200" b="1" kern="1200" dirty="0">
                <a:solidFill>
                  <a:schemeClr val="tx1"/>
                </a:solidFill>
                <a:latin typeface="+mn-lt"/>
                <a:ea typeface="+mn-ea"/>
                <a:cs typeface="+mn-cs"/>
              </a:rPr>
              <a:t>The intellectual environment</a:t>
            </a:r>
            <a:endParaRPr lang="en-US" dirty="0"/>
          </a:p>
        </p:txBody>
      </p:sp>
      <p:sp>
        <p:nvSpPr>
          <p:cNvPr id="4" name="Slide Number Placeholder 3"/>
          <p:cNvSpPr>
            <a:spLocks noGrp="1"/>
          </p:cNvSpPr>
          <p:nvPr>
            <p:ph type="sldNum" sz="quarter" idx="10"/>
          </p:nvPr>
        </p:nvSpPr>
        <p:spPr/>
        <p:txBody>
          <a:bodyPr/>
          <a:lstStyle/>
          <a:p>
            <a:fld id="{BE2EEC2A-E526-4D4F-BC6D-1E886180760E}" type="slidenum">
              <a:rPr lang="en-US" smtClean="0"/>
              <a:t>1</a:t>
            </a:fld>
            <a:endParaRPr lang="en-US"/>
          </a:p>
        </p:txBody>
      </p:sp>
    </p:spTree>
    <p:extLst>
      <p:ext uri="{BB962C8B-B14F-4D97-AF65-F5344CB8AC3E}">
        <p14:creationId xmlns:p14="http://schemas.microsoft.com/office/powerpoint/2010/main" val="940733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Teachers explicitly share the purpose of the lesson/s with their students so that the students are in no doubt as to what is expected of them during the lesson. The teacher will:</a:t>
            </a:r>
          </a:p>
          <a:p>
            <a:pPr marL="171450" indent="-171450">
              <a:buFont typeface="Arial"/>
              <a:buChar char="•"/>
            </a:pPr>
            <a:r>
              <a:rPr lang="en-US" sz="1200" kern="1200" dirty="0">
                <a:solidFill>
                  <a:schemeClr val="tx1"/>
                </a:solidFill>
                <a:latin typeface="+mn-lt"/>
                <a:ea typeface="+mn-ea"/>
                <a:cs typeface="+mn-cs"/>
              </a:rPr>
              <a:t>Make the content, skills and thinking explicit</a:t>
            </a:r>
          </a:p>
          <a:p>
            <a:pPr marL="171450" indent="-171450">
              <a:buFont typeface="Arial"/>
              <a:buChar char="•"/>
            </a:pPr>
            <a:r>
              <a:rPr lang="en-US" sz="1200" kern="1200" dirty="0">
                <a:solidFill>
                  <a:schemeClr val="tx1"/>
                </a:solidFill>
                <a:latin typeface="+mn-lt"/>
                <a:ea typeface="+mn-ea"/>
                <a:cs typeface="+mn-cs"/>
              </a:rPr>
              <a:t>State clearly what the students will have learned by the end of the lesson</a:t>
            </a:r>
          </a:p>
          <a:p>
            <a:pPr marL="171450" indent="-171450">
              <a:buFont typeface="Arial"/>
              <a:buChar char="•"/>
            </a:pPr>
            <a:r>
              <a:rPr lang="en-US" sz="1200" kern="1200" dirty="0">
                <a:solidFill>
                  <a:schemeClr val="tx1"/>
                </a:solidFill>
                <a:latin typeface="+mn-lt"/>
                <a:ea typeface="+mn-ea"/>
                <a:cs typeface="+mn-cs"/>
              </a:rPr>
              <a:t>Share the criteria against which the learning will be assessed.</a:t>
            </a:r>
            <a:endParaRPr lang="en-US" dirty="0"/>
          </a:p>
        </p:txBody>
      </p:sp>
      <p:sp>
        <p:nvSpPr>
          <p:cNvPr id="4" name="Slide Number Placeholder 3"/>
          <p:cNvSpPr>
            <a:spLocks noGrp="1"/>
          </p:cNvSpPr>
          <p:nvPr>
            <p:ph type="sldNum" sz="quarter" idx="10"/>
          </p:nvPr>
        </p:nvSpPr>
        <p:spPr/>
        <p:txBody>
          <a:bodyPr/>
          <a:lstStyle/>
          <a:p>
            <a:fld id="{BE2EEC2A-E526-4D4F-BC6D-1E886180760E}" type="slidenum">
              <a:rPr lang="en-US" smtClean="0"/>
              <a:t>4</a:t>
            </a:fld>
            <a:endParaRPr lang="en-US"/>
          </a:p>
        </p:txBody>
      </p:sp>
    </p:spTree>
    <p:extLst>
      <p:ext uri="{BB962C8B-B14F-4D97-AF65-F5344CB8AC3E}">
        <p14:creationId xmlns:p14="http://schemas.microsoft.com/office/powerpoint/2010/main" val="1861940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p:txBody>
      </p:sp>
      <p:sp>
        <p:nvSpPr>
          <p:cNvPr id="4" name="Slide Number Placeholder 3"/>
          <p:cNvSpPr>
            <a:spLocks noGrp="1"/>
          </p:cNvSpPr>
          <p:nvPr>
            <p:ph type="sldNum" sz="quarter" idx="10"/>
          </p:nvPr>
        </p:nvSpPr>
        <p:spPr/>
        <p:txBody>
          <a:bodyPr/>
          <a:lstStyle/>
          <a:p>
            <a:fld id="{BE2EEC2A-E526-4D4F-BC6D-1E886180760E}" type="slidenum">
              <a:rPr lang="en-US" smtClean="0"/>
              <a:t>5</a:t>
            </a:fld>
            <a:endParaRPr lang="en-US"/>
          </a:p>
        </p:txBody>
      </p:sp>
    </p:spTree>
    <p:extLst>
      <p:ext uri="{BB962C8B-B14F-4D97-AF65-F5344CB8AC3E}">
        <p14:creationId xmlns:p14="http://schemas.microsoft.com/office/powerpoint/2010/main" val="765485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2EEC2A-E526-4D4F-BC6D-1E886180760E}" type="slidenum">
              <a:rPr lang="en-US" smtClean="0"/>
              <a:t>6</a:t>
            </a:fld>
            <a:endParaRPr lang="en-US"/>
          </a:p>
        </p:txBody>
      </p:sp>
    </p:spTree>
    <p:extLst>
      <p:ext uri="{BB962C8B-B14F-4D97-AF65-F5344CB8AC3E}">
        <p14:creationId xmlns:p14="http://schemas.microsoft.com/office/powerpoint/2010/main" val="3670711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Students are given the time and opportunity to develop understanding of the new information and to practice using their developing skills. The students are actively engaged in exploring the content. At this time it would be common for them to be working in groups, talking with each other about, their work quite often making errors but most of all working towards building a personal understanding what they have been presented with.</a:t>
            </a:r>
            <a:endParaRPr lang="en-US" dirty="0"/>
          </a:p>
        </p:txBody>
      </p:sp>
      <p:sp>
        <p:nvSpPr>
          <p:cNvPr id="4" name="Slide Number Placeholder 3"/>
          <p:cNvSpPr>
            <a:spLocks noGrp="1"/>
          </p:cNvSpPr>
          <p:nvPr>
            <p:ph type="sldNum" sz="quarter" idx="10"/>
          </p:nvPr>
        </p:nvSpPr>
        <p:spPr/>
        <p:txBody>
          <a:bodyPr/>
          <a:lstStyle/>
          <a:p>
            <a:fld id="{BE2EEC2A-E526-4D4F-BC6D-1E886180760E}" type="slidenum">
              <a:rPr lang="en-US" smtClean="0"/>
              <a:t>10</a:t>
            </a:fld>
            <a:endParaRPr lang="en-US"/>
          </a:p>
        </p:txBody>
      </p:sp>
    </p:spTree>
    <p:extLst>
      <p:ext uri="{BB962C8B-B14F-4D97-AF65-F5344CB8AC3E}">
        <p14:creationId xmlns:p14="http://schemas.microsoft.com/office/powerpoint/2010/main" val="1586244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Students are participating in a task or tasks that will allow them to demonstrate their developing understanding of the content that was presented. During this time teachers and students may be involved in assessing and evaluating the outcomes of the students’ learning. Over time there should be a variety of techniques and methods used to determine the levels of achievement</a:t>
            </a:r>
            <a:endParaRPr lang="en-US" dirty="0"/>
          </a:p>
        </p:txBody>
      </p:sp>
      <p:sp>
        <p:nvSpPr>
          <p:cNvPr id="4" name="Slide Number Placeholder 3"/>
          <p:cNvSpPr>
            <a:spLocks noGrp="1"/>
          </p:cNvSpPr>
          <p:nvPr>
            <p:ph type="sldNum" sz="quarter" idx="10"/>
          </p:nvPr>
        </p:nvSpPr>
        <p:spPr/>
        <p:txBody>
          <a:bodyPr/>
          <a:lstStyle/>
          <a:p>
            <a:fld id="{BE2EEC2A-E526-4D4F-BC6D-1E886180760E}" type="slidenum">
              <a:rPr lang="en-US" smtClean="0"/>
              <a:t>11</a:t>
            </a:fld>
            <a:endParaRPr lang="en-US"/>
          </a:p>
        </p:txBody>
      </p:sp>
    </p:spTree>
    <p:extLst>
      <p:ext uri="{BB962C8B-B14F-4D97-AF65-F5344CB8AC3E}">
        <p14:creationId xmlns:p14="http://schemas.microsoft.com/office/powerpoint/2010/main" val="3657168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Reviewing is a critical element in the process of teaching and learning as it is at this point that teachers can challenge the students to make their learning explicit.  Although Review is the last of the elements of the cycle to be described, it should not be seen as coming only at the end of a lesson. It is useful to include different review opportunities throughout every lesson so that teachers and students can identify challenges and supports, and strengths and weaknesses. Review is a significant part of developing metacognitive awareness.</a:t>
            </a:r>
            <a:endParaRPr lang="en-US" dirty="0"/>
          </a:p>
        </p:txBody>
      </p:sp>
      <p:sp>
        <p:nvSpPr>
          <p:cNvPr id="4" name="Slide Number Placeholder 3"/>
          <p:cNvSpPr>
            <a:spLocks noGrp="1"/>
          </p:cNvSpPr>
          <p:nvPr>
            <p:ph type="sldNum" sz="quarter" idx="10"/>
          </p:nvPr>
        </p:nvSpPr>
        <p:spPr/>
        <p:txBody>
          <a:bodyPr/>
          <a:lstStyle/>
          <a:p>
            <a:fld id="{BE2EEC2A-E526-4D4F-BC6D-1E886180760E}" type="slidenum">
              <a:rPr lang="en-US" smtClean="0"/>
              <a:t>12</a:t>
            </a:fld>
            <a:endParaRPr lang="en-US"/>
          </a:p>
        </p:txBody>
      </p:sp>
    </p:spTree>
    <p:extLst>
      <p:ext uri="{BB962C8B-B14F-4D97-AF65-F5344CB8AC3E}">
        <p14:creationId xmlns:p14="http://schemas.microsoft.com/office/powerpoint/2010/main" val="760750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67BF586-4C33-804B-8D32-85B4AD042589}"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38183-312C-2144-9663-58A17FF4F25A}" type="slidenum">
              <a:rPr lang="en-US" smtClean="0"/>
              <a:t>‹#›</a:t>
            </a:fld>
            <a:endParaRPr lang="en-US"/>
          </a:p>
        </p:txBody>
      </p:sp>
    </p:spTree>
    <p:extLst>
      <p:ext uri="{BB962C8B-B14F-4D97-AF65-F5344CB8AC3E}">
        <p14:creationId xmlns:p14="http://schemas.microsoft.com/office/powerpoint/2010/main" val="2670954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7BF586-4C33-804B-8D32-85B4AD042589}"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38183-312C-2144-9663-58A17FF4F25A}" type="slidenum">
              <a:rPr lang="en-US" smtClean="0"/>
              <a:t>‹#›</a:t>
            </a:fld>
            <a:endParaRPr lang="en-US"/>
          </a:p>
        </p:txBody>
      </p:sp>
    </p:spTree>
    <p:extLst>
      <p:ext uri="{BB962C8B-B14F-4D97-AF65-F5344CB8AC3E}">
        <p14:creationId xmlns:p14="http://schemas.microsoft.com/office/powerpoint/2010/main" val="3804611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7BF586-4C33-804B-8D32-85B4AD042589}"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38183-312C-2144-9663-58A17FF4F25A}" type="slidenum">
              <a:rPr lang="en-US" smtClean="0"/>
              <a:t>‹#›</a:t>
            </a:fld>
            <a:endParaRPr lang="en-US"/>
          </a:p>
        </p:txBody>
      </p:sp>
    </p:spTree>
    <p:extLst>
      <p:ext uri="{BB962C8B-B14F-4D97-AF65-F5344CB8AC3E}">
        <p14:creationId xmlns:p14="http://schemas.microsoft.com/office/powerpoint/2010/main" val="2047970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3"/>
          </p:nvPr>
        </p:nvSpPr>
        <p:spPr>
          <a:xfrm>
            <a:off x="457200" y="1563688"/>
            <a:ext cx="7407556" cy="457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170973" y="134321"/>
            <a:ext cx="8841744" cy="6569515"/>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457200" y="6264240"/>
            <a:ext cx="5380305" cy="369332"/>
          </a:xfrm>
          <a:prstGeom prst="rect">
            <a:avLst/>
          </a:prstGeom>
          <a:noFill/>
        </p:spPr>
        <p:txBody>
          <a:bodyPr wrap="square" rtlCol="0">
            <a:spAutoFit/>
          </a:bodyPr>
          <a:lstStyle/>
          <a:p>
            <a:r>
              <a:rPr lang="en-US" dirty="0"/>
              <a:t>Prepare for Learning</a:t>
            </a:r>
          </a:p>
        </p:txBody>
      </p:sp>
    </p:spTree>
    <p:extLst>
      <p:ext uri="{BB962C8B-B14F-4D97-AF65-F5344CB8AC3E}">
        <p14:creationId xmlns:p14="http://schemas.microsoft.com/office/powerpoint/2010/main" val="1210144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3"/>
          </p:nvPr>
        </p:nvSpPr>
        <p:spPr>
          <a:xfrm>
            <a:off x="457200" y="1563688"/>
            <a:ext cx="7407556" cy="457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170973" y="134321"/>
            <a:ext cx="8841744" cy="6569515"/>
          </a:xfrm>
          <a:prstGeom prst="rect">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457200" y="6264240"/>
            <a:ext cx="5380305" cy="369332"/>
          </a:xfrm>
          <a:prstGeom prst="rect">
            <a:avLst/>
          </a:prstGeom>
          <a:noFill/>
        </p:spPr>
        <p:txBody>
          <a:bodyPr wrap="square" rtlCol="0">
            <a:spAutoFit/>
          </a:bodyPr>
          <a:lstStyle/>
          <a:p>
            <a:r>
              <a:rPr lang="en-US" dirty="0"/>
              <a:t>Agree Learning Outcomes</a:t>
            </a:r>
          </a:p>
        </p:txBody>
      </p:sp>
    </p:spTree>
    <p:extLst>
      <p:ext uri="{BB962C8B-B14F-4D97-AF65-F5344CB8AC3E}">
        <p14:creationId xmlns:p14="http://schemas.microsoft.com/office/powerpoint/2010/main" val="3064158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3"/>
          </p:nvPr>
        </p:nvSpPr>
        <p:spPr>
          <a:xfrm>
            <a:off x="457200" y="1563688"/>
            <a:ext cx="7407556" cy="457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170973" y="134321"/>
            <a:ext cx="8841744" cy="6569515"/>
          </a:xfrm>
          <a:prstGeom prst="rect">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457200" y="6264240"/>
            <a:ext cx="5380305" cy="369332"/>
          </a:xfrm>
          <a:prstGeom prst="rect">
            <a:avLst/>
          </a:prstGeom>
          <a:noFill/>
        </p:spPr>
        <p:txBody>
          <a:bodyPr wrap="square" rtlCol="0">
            <a:spAutoFit/>
          </a:bodyPr>
          <a:lstStyle/>
          <a:p>
            <a:r>
              <a:rPr lang="en-US" dirty="0"/>
              <a:t>Present New</a:t>
            </a:r>
            <a:r>
              <a:rPr lang="en-US" baseline="0" dirty="0"/>
              <a:t> Information</a:t>
            </a:r>
            <a:endParaRPr lang="en-US" dirty="0"/>
          </a:p>
        </p:txBody>
      </p:sp>
    </p:spTree>
    <p:extLst>
      <p:ext uri="{BB962C8B-B14F-4D97-AF65-F5344CB8AC3E}">
        <p14:creationId xmlns:p14="http://schemas.microsoft.com/office/powerpoint/2010/main" val="550531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3"/>
          </p:nvPr>
        </p:nvSpPr>
        <p:spPr>
          <a:xfrm>
            <a:off x="457200" y="1563688"/>
            <a:ext cx="7407556" cy="457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170973" y="134321"/>
            <a:ext cx="8841744" cy="6569515"/>
          </a:xfrm>
          <a:prstGeom prst="rect">
            <a:avLst/>
          </a:prstGeom>
          <a:noFill/>
          <a:ln w="381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457200" y="6264240"/>
            <a:ext cx="5380305" cy="369332"/>
          </a:xfrm>
          <a:prstGeom prst="rect">
            <a:avLst/>
          </a:prstGeom>
          <a:noFill/>
        </p:spPr>
        <p:txBody>
          <a:bodyPr wrap="square" rtlCol="0">
            <a:spAutoFit/>
          </a:bodyPr>
          <a:lstStyle/>
          <a:p>
            <a:r>
              <a:rPr lang="en-US" dirty="0"/>
              <a:t>Construct</a:t>
            </a:r>
            <a:r>
              <a:rPr lang="en-US" baseline="0" dirty="0"/>
              <a:t> Meaning</a:t>
            </a:r>
            <a:endParaRPr lang="en-US" dirty="0"/>
          </a:p>
        </p:txBody>
      </p:sp>
    </p:spTree>
    <p:extLst>
      <p:ext uri="{BB962C8B-B14F-4D97-AF65-F5344CB8AC3E}">
        <p14:creationId xmlns:p14="http://schemas.microsoft.com/office/powerpoint/2010/main" val="3874393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3"/>
          </p:nvPr>
        </p:nvSpPr>
        <p:spPr>
          <a:xfrm>
            <a:off x="457200" y="1563688"/>
            <a:ext cx="7407556" cy="457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170973" y="134321"/>
            <a:ext cx="8841744" cy="6569515"/>
          </a:xfrm>
          <a:prstGeom prst="rect">
            <a:avLst/>
          </a:prstGeom>
          <a:noFill/>
          <a:ln w="38100" cmpd="sng">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457200" y="6264240"/>
            <a:ext cx="5380305" cy="369332"/>
          </a:xfrm>
          <a:prstGeom prst="rect">
            <a:avLst/>
          </a:prstGeom>
          <a:noFill/>
        </p:spPr>
        <p:txBody>
          <a:bodyPr wrap="square" rtlCol="0">
            <a:spAutoFit/>
          </a:bodyPr>
          <a:lstStyle/>
          <a:p>
            <a:r>
              <a:rPr lang="en-US" dirty="0"/>
              <a:t>Apply to Demonstrate</a:t>
            </a:r>
          </a:p>
        </p:txBody>
      </p:sp>
    </p:spTree>
    <p:extLst>
      <p:ext uri="{BB962C8B-B14F-4D97-AF65-F5344CB8AC3E}">
        <p14:creationId xmlns:p14="http://schemas.microsoft.com/office/powerpoint/2010/main" val="3441526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3"/>
          </p:nvPr>
        </p:nvSpPr>
        <p:spPr>
          <a:xfrm>
            <a:off x="457200" y="1563688"/>
            <a:ext cx="7407556" cy="457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170973" y="134321"/>
            <a:ext cx="8841744" cy="6569515"/>
          </a:xfrm>
          <a:prstGeom prst="rect">
            <a:avLst/>
          </a:prstGeom>
          <a:noFill/>
          <a:ln w="38100" cmpd="sng">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457200" y="6264240"/>
            <a:ext cx="5380305" cy="369332"/>
          </a:xfrm>
          <a:prstGeom prst="rect">
            <a:avLst/>
          </a:prstGeom>
          <a:noFill/>
        </p:spPr>
        <p:txBody>
          <a:bodyPr wrap="square" rtlCol="0">
            <a:spAutoFit/>
          </a:bodyPr>
          <a:lstStyle/>
          <a:p>
            <a:r>
              <a:rPr lang="en-US" dirty="0"/>
              <a:t>Review</a:t>
            </a:r>
          </a:p>
        </p:txBody>
      </p:sp>
    </p:spTree>
    <p:extLst>
      <p:ext uri="{BB962C8B-B14F-4D97-AF65-F5344CB8AC3E}">
        <p14:creationId xmlns:p14="http://schemas.microsoft.com/office/powerpoint/2010/main" val="300258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43B283-1484-4A6B-841E-4AB83F73FE35}" type="datetimeFigureOut">
              <a:rPr lang="en-GB" smtClean="0"/>
              <a:t>29/01/2019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296229-D231-484F-855F-5C310C502A67}" type="slidenum">
              <a:rPr lang="en-GB" smtClean="0"/>
              <a:t>‹#›</a:t>
            </a:fld>
            <a:endParaRPr lang="en-GB"/>
          </a:p>
        </p:txBody>
      </p:sp>
    </p:spTree>
    <p:extLst>
      <p:ext uri="{BB962C8B-B14F-4D97-AF65-F5344CB8AC3E}">
        <p14:creationId xmlns:p14="http://schemas.microsoft.com/office/powerpoint/2010/main" val="2767853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43B283-1484-4A6B-841E-4AB83F73FE35}" type="datetimeFigureOut">
              <a:rPr lang="en-GB" smtClean="0"/>
              <a:t>29/01/2019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296229-D231-484F-855F-5C310C502A67}" type="slidenum">
              <a:rPr lang="en-GB" smtClean="0"/>
              <a:t>‹#›</a:t>
            </a:fld>
            <a:endParaRPr lang="en-GB"/>
          </a:p>
        </p:txBody>
      </p:sp>
    </p:spTree>
    <p:extLst>
      <p:ext uri="{BB962C8B-B14F-4D97-AF65-F5344CB8AC3E}">
        <p14:creationId xmlns:p14="http://schemas.microsoft.com/office/powerpoint/2010/main" val="1920870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67BF586-4C33-804B-8D32-85B4AD042589}"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38183-312C-2144-9663-58A17FF4F25A}" type="slidenum">
              <a:rPr lang="en-US" smtClean="0"/>
              <a:t>‹#›</a:t>
            </a:fld>
            <a:endParaRPr lang="en-US"/>
          </a:p>
        </p:txBody>
      </p:sp>
    </p:spTree>
    <p:extLst>
      <p:ext uri="{BB962C8B-B14F-4D97-AF65-F5344CB8AC3E}">
        <p14:creationId xmlns:p14="http://schemas.microsoft.com/office/powerpoint/2010/main" val="1471799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43B283-1484-4A6B-841E-4AB83F73FE35}" type="datetimeFigureOut">
              <a:rPr lang="en-GB" smtClean="0"/>
              <a:t>29/01/2019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296229-D231-484F-855F-5C310C502A67}" type="slidenum">
              <a:rPr lang="en-GB" smtClean="0"/>
              <a:t>‹#›</a:t>
            </a:fld>
            <a:endParaRPr lang="en-GB"/>
          </a:p>
        </p:txBody>
      </p:sp>
    </p:spTree>
    <p:extLst>
      <p:ext uri="{BB962C8B-B14F-4D97-AF65-F5344CB8AC3E}">
        <p14:creationId xmlns:p14="http://schemas.microsoft.com/office/powerpoint/2010/main" val="3509728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43B283-1484-4A6B-841E-4AB83F73FE35}" type="datetimeFigureOut">
              <a:rPr lang="en-GB" smtClean="0"/>
              <a:t>29/01/2019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296229-D231-484F-855F-5C310C502A67}" type="slidenum">
              <a:rPr lang="en-GB" smtClean="0"/>
              <a:t>‹#›</a:t>
            </a:fld>
            <a:endParaRPr lang="en-GB"/>
          </a:p>
        </p:txBody>
      </p:sp>
    </p:spTree>
    <p:extLst>
      <p:ext uri="{BB962C8B-B14F-4D97-AF65-F5344CB8AC3E}">
        <p14:creationId xmlns:p14="http://schemas.microsoft.com/office/powerpoint/2010/main" val="230025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43B283-1484-4A6B-841E-4AB83F73FE35}" type="datetimeFigureOut">
              <a:rPr lang="en-GB" smtClean="0"/>
              <a:t>29/01/2019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296229-D231-484F-855F-5C310C502A67}" type="slidenum">
              <a:rPr lang="en-GB" smtClean="0"/>
              <a:t>‹#›</a:t>
            </a:fld>
            <a:endParaRPr lang="en-GB"/>
          </a:p>
        </p:txBody>
      </p:sp>
    </p:spTree>
    <p:extLst>
      <p:ext uri="{BB962C8B-B14F-4D97-AF65-F5344CB8AC3E}">
        <p14:creationId xmlns:p14="http://schemas.microsoft.com/office/powerpoint/2010/main" val="576170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43B283-1484-4A6B-841E-4AB83F73FE35}" type="datetimeFigureOut">
              <a:rPr lang="en-GB" smtClean="0"/>
              <a:t>29/01/2019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296229-D231-484F-855F-5C310C502A67}" type="slidenum">
              <a:rPr lang="en-GB" smtClean="0"/>
              <a:t>‹#›</a:t>
            </a:fld>
            <a:endParaRPr lang="en-GB"/>
          </a:p>
        </p:txBody>
      </p:sp>
    </p:spTree>
    <p:extLst>
      <p:ext uri="{BB962C8B-B14F-4D97-AF65-F5344CB8AC3E}">
        <p14:creationId xmlns:p14="http://schemas.microsoft.com/office/powerpoint/2010/main" val="1888529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43B283-1484-4A6B-841E-4AB83F73FE35}" type="datetimeFigureOut">
              <a:rPr lang="en-GB" smtClean="0"/>
              <a:t>29/01/2019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296229-D231-484F-855F-5C310C502A67}" type="slidenum">
              <a:rPr lang="en-GB" smtClean="0"/>
              <a:t>‹#›</a:t>
            </a:fld>
            <a:endParaRPr lang="en-GB"/>
          </a:p>
        </p:txBody>
      </p:sp>
    </p:spTree>
    <p:extLst>
      <p:ext uri="{BB962C8B-B14F-4D97-AF65-F5344CB8AC3E}">
        <p14:creationId xmlns:p14="http://schemas.microsoft.com/office/powerpoint/2010/main" val="132155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543B283-1484-4A6B-841E-4AB83F73FE35}" type="datetimeFigureOut">
              <a:rPr lang="en-GB" smtClean="0"/>
              <a:t>29/01/2019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296229-D231-484F-855F-5C310C502A67}" type="slidenum">
              <a:rPr lang="en-GB" smtClean="0"/>
              <a:t>‹#›</a:t>
            </a:fld>
            <a:endParaRPr lang="en-GB"/>
          </a:p>
        </p:txBody>
      </p:sp>
    </p:spTree>
    <p:extLst>
      <p:ext uri="{BB962C8B-B14F-4D97-AF65-F5344CB8AC3E}">
        <p14:creationId xmlns:p14="http://schemas.microsoft.com/office/powerpoint/2010/main" val="1426174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543B283-1484-4A6B-841E-4AB83F73FE35}" type="datetimeFigureOut">
              <a:rPr lang="en-GB" smtClean="0"/>
              <a:t>29/01/2019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296229-D231-484F-855F-5C310C502A67}" type="slidenum">
              <a:rPr lang="en-GB" smtClean="0"/>
              <a:t>‹#›</a:t>
            </a:fld>
            <a:endParaRPr lang="en-GB"/>
          </a:p>
        </p:txBody>
      </p:sp>
    </p:spTree>
    <p:extLst>
      <p:ext uri="{BB962C8B-B14F-4D97-AF65-F5344CB8AC3E}">
        <p14:creationId xmlns:p14="http://schemas.microsoft.com/office/powerpoint/2010/main" val="17102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43B283-1484-4A6B-841E-4AB83F73FE35}" type="datetimeFigureOut">
              <a:rPr lang="en-GB" smtClean="0"/>
              <a:t>29/01/2019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296229-D231-484F-855F-5C310C502A67}" type="slidenum">
              <a:rPr lang="en-GB" smtClean="0"/>
              <a:t>‹#›</a:t>
            </a:fld>
            <a:endParaRPr lang="en-GB"/>
          </a:p>
        </p:txBody>
      </p:sp>
    </p:spTree>
    <p:extLst>
      <p:ext uri="{BB962C8B-B14F-4D97-AF65-F5344CB8AC3E}">
        <p14:creationId xmlns:p14="http://schemas.microsoft.com/office/powerpoint/2010/main" val="104088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43B283-1484-4A6B-841E-4AB83F73FE35}" type="datetimeFigureOut">
              <a:rPr lang="en-GB" smtClean="0"/>
              <a:t>29/01/2019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296229-D231-484F-855F-5C310C502A67}" type="slidenum">
              <a:rPr lang="en-GB" smtClean="0"/>
              <a:t>‹#›</a:t>
            </a:fld>
            <a:endParaRPr lang="en-GB"/>
          </a:p>
        </p:txBody>
      </p:sp>
    </p:spTree>
    <p:extLst>
      <p:ext uri="{BB962C8B-B14F-4D97-AF65-F5344CB8AC3E}">
        <p14:creationId xmlns:p14="http://schemas.microsoft.com/office/powerpoint/2010/main" val="2393375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7BF586-4C33-804B-8D32-85B4AD042589}"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38183-312C-2144-9663-58A17FF4F25A}" type="slidenum">
              <a:rPr lang="en-US" smtClean="0"/>
              <a:t>‹#›</a:t>
            </a:fld>
            <a:endParaRPr lang="en-US"/>
          </a:p>
        </p:txBody>
      </p:sp>
    </p:spTree>
    <p:extLst>
      <p:ext uri="{BB962C8B-B14F-4D97-AF65-F5344CB8AC3E}">
        <p14:creationId xmlns:p14="http://schemas.microsoft.com/office/powerpoint/2010/main" val="136557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67BF586-4C33-804B-8D32-85B4AD042589}"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38183-312C-2144-9663-58A17FF4F25A}" type="slidenum">
              <a:rPr lang="en-US" smtClean="0"/>
              <a:t>‹#›</a:t>
            </a:fld>
            <a:endParaRPr lang="en-US"/>
          </a:p>
        </p:txBody>
      </p:sp>
    </p:spTree>
    <p:extLst>
      <p:ext uri="{BB962C8B-B14F-4D97-AF65-F5344CB8AC3E}">
        <p14:creationId xmlns:p14="http://schemas.microsoft.com/office/powerpoint/2010/main" val="421189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67BF586-4C33-804B-8D32-85B4AD042589}"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C38183-312C-2144-9663-58A17FF4F25A}" type="slidenum">
              <a:rPr lang="en-US" smtClean="0"/>
              <a:t>‹#›</a:t>
            </a:fld>
            <a:endParaRPr lang="en-US"/>
          </a:p>
        </p:txBody>
      </p:sp>
    </p:spTree>
    <p:extLst>
      <p:ext uri="{BB962C8B-B14F-4D97-AF65-F5344CB8AC3E}">
        <p14:creationId xmlns:p14="http://schemas.microsoft.com/office/powerpoint/2010/main" val="3255637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67BF586-4C33-804B-8D32-85B4AD042589}"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C38183-312C-2144-9663-58A17FF4F25A}" type="slidenum">
              <a:rPr lang="en-US" smtClean="0"/>
              <a:t>‹#›</a:t>
            </a:fld>
            <a:endParaRPr lang="en-US"/>
          </a:p>
        </p:txBody>
      </p:sp>
    </p:spTree>
    <p:extLst>
      <p:ext uri="{BB962C8B-B14F-4D97-AF65-F5344CB8AC3E}">
        <p14:creationId xmlns:p14="http://schemas.microsoft.com/office/powerpoint/2010/main" val="905631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BF586-4C33-804B-8D32-85B4AD042589}"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C38183-312C-2144-9663-58A17FF4F25A}" type="slidenum">
              <a:rPr lang="en-US" smtClean="0"/>
              <a:t>‹#›</a:t>
            </a:fld>
            <a:endParaRPr lang="en-US"/>
          </a:p>
        </p:txBody>
      </p:sp>
    </p:spTree>
    <p:extLst>
      <p:ext uri="{BB962C8B-B14F-4D97-AF65-F5344CB8AC3E}">
        <p14:creationId xmlns:p14="http://schemas.microsoft.com/office/powerpoint/2010/main" val="177762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67BF586-4C33-804B-8D32-85B4AD042589}"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38183-312C-2144-9663-58A17FF4F25A}" type="slidenum">
              <a:rPr lang="en-US" smtClean="0"/>
              <a:t>‹#›</a:t>
            </a:fld>
            <a:endParaRPr lang="en-US"/>
          </a:p>
        </p:txBody>
      </p:sp>
    </p:spTree>
    <p:extLst>
      <p:ext uri="{BB962C8B-B14F-4D97-AF65-F5344CB8AC3E}">
        <p14:creationId xmlns:p14="http://schemas.microsoft.com/office/powerpoint/2010/main" val="1150593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67BF586-4C33-804B-8D32-85B4AD042589}"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38183-312C-2144-9663-58A17FF4F25A}" type="slidenum">
              <a:rPr lang="en-US" smtClean="0"/>
              <a:t>‹#›</a:t>
            </a:fld>
            <a:endParaRPr lang="en-US"/>
          </a:p>
        </p:txBody>
      </p:sp>
    </p:spTree>
    <p:extLst>
      <p:ext uri="{BB962C8B-B14F-4D97-AF65-F5344CB8AC3E}">
        <p14:creationId xmlns:p14="http://schemas.microsoft.com/office/powerpoint/2010/main" val="2624749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02ECAE4-692B-43A6-8859-A246FD50E445}" type="datetimeFigureOut">
              <a:rPr lang="en-GB" smtClean="0"/>
              <a:t>29/01/2019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D0B45A-3B82-4796-804A-6F0D41AA0BF4}" type="slidenum">
              <a:rPr lang="en-GB" smtClean="0"/>
              <a:t>‹#›</a:t>
            </a:fld>
            <a:endParaRPr lang="en-GB"/>
          </a:p>
        </p:txBody>
      </p:sp>
    </p:spTree>
    <p:extLst>
      <p:ext uri="{BB962C8B-B14F-4D97-AF65-F5344CB8AC3E}">
        <p14:creationId xmlns:p14="http://schemas.microsoft.com/office/powerpoint/2010/main" val="3949249850"/>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543B283-1484-4A6B-841E-4AB83F73FE35}" type="datetimeFigureOut">
              <a:rPr lang="en-GB" smtClean="0"/>
              <a:t>29/01/2019</a:t>
            </a:fld>
            <a:endParaRPr lang="en-GB"/>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296229-D231-484F-855F-5C310C502A67}" type="slidenum">
              <a:rPr lang="en-GB" smtClean="0"/>
              <a:t>‹#›</a:t>
            </a:fld>
            <a:endParaRPr lang="en-GB"/>
          </a:p>
        </p:txBody>
      </p:sp>
    </p:spTree>
    <p:extLst>
      <p:ext uri="{BB962C8B-B14F-4D97-AF65-F5344CB8AC3E}">
        <p14:creationId xmlns:p14="http://schemas.microsoft.com/office/powerpoint/2010/main" val="1353966625"/>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L34S6jQqpFI"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25.jpe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 Target="slide1.xml"/><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6.pn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4.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21804" y="144295"/>
            <a:ext cx="8688462" cy="929208"/>
          </a:xfrm>
        </p:spPr>
        <p:txBody>
          <a:bodyPr>
            <a:noAutofit/>
          </a:bodyPr>
          <a:lstStyle/>
          <a:p>
            <a:pPr marL="0" indent="0" algn="ctr">
              <a:buNone/>
            </a:pPr>
            <a:r>
              <a:rPr lang="en-GB" sz="3200" dirty="0">
                <a:solidFill>
                  <a:schemeClr val="bg1">
                    <a:lumMod val="50000"/>
                  </a:schemeClr>
                </a:solidFill>
                <a:latin typeface="Berlin Sans FB Demi" panose="020E0802020502020306" pitchFamily="34" charset="0"/>
              </a:rPr>
              <a:t> </a:t>
            </a:r>
            <a:r>
              <a:rPr lang="en-GB" sz="4000" b="1" u="sng" dirty="0">
                <a:solidFill>
                  <a:schemeClr val="bg1">
                    <a:lumMod val="50000"/>
                  </a:schemeClr>
                </a:solidFill>
                <a:latin typeface="Berlin Sans FB Demi" panose="020E0802020502020306" pitchFamily="34" charset="0"/>
              </a:rPr>
              <a:t>What are you learning about today?</a:t>
            </a:r>
            <a:endParaRPr lang="en-GB" sz="3200" b="1" u="sng" dirty="0">
              <a:solidFill>
                <a:schemeClr val="bg1">
                  <a:lumMod val="50000"/>
                </a:schemeClr>
              </a:solidFill>
              <a:latin typeface="Berlin Sans FB Demi" panose="020E0802020502020306" pitchFamily="34" charset="0"/>
            </a:endParaRPr>
          </a:p>
        </p:txBody>
      </p:sp>
      <p:pic>
        <p:nvPicPr>
          <p:cNvPr id="11" name="Picture 7" descr="800px-Brazil_national_football_team_training_at_Dobsonville_Stadium_2010-06-03_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4318" y="816424"/>
            <a:ext cx="4963434" cy="339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Image result for warm up in spo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4348198"/>
            <a:ext cx="3491840" cy="21416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oxer warm up"/>
          <p:cNvPicPr>
            <a:picLocks noChangeAspect="1" noChangeArrowheads="1"/>
          </p:cNvPicPr>
          <p:nvPr/>
        </p:nvPicPr>
        <p:blipFill rotWithShape="1">
          <a:blip r:embed="rId6">
            <a:extLst>
              <a:ext uri="{28A0092B-C50C-407E-A947-70E740481C1C}">
                <a14:useLocalDpi xmlns:a14="http://schemas.microsoft.com/office/drawing/2010/main" val="0"/>
              </a:ext>
            </a:extLst>
          </a:blip>
          <a:srcRect b="10595"/>
          <a:stretch/>
        </p:blipFill>
        <p:spPr bwMode="auto">
          <a:xfrm>
            <a:off x="467544" y="4348198"/>
            <a:ext cx="3375202" cy="2212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071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43"/>
          <p:cNvSpPr>
            <a:spLocks noChangeArrowheads="1"/>
          </p:cNvSpPr>
          <p:nvPr/>
        </p:nvSpPr>
        <p:spPr bwMode="auto">
          <a:xfrm>
            <a:off x="251520" y="844550"/>
            <a:ext cx="85247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defRPr/>
            </a:pPr>
            <a:r>
              <a:rPr lang="en-GB" b="0" dirty="0">
                <a:latin typeface="+mn-lt"/>
              </a:rPr>
              <a:t>Billy is a 15 year old rugby player who plays district football. Here is his typical pre game routine</a:t>
            </a:r>
          </a:p>
        </p:txBody>
      </p:sp>
      <p:sp>
        <p:nvSpPr>
          <p:cNvPr id="8" name="Rectangle 1046"/>
          <p:cNvSpPr>
            <a:spLocks noChangeArrowheads="1"/>
          </p:cNvSpPr>
          <p:nvPr/>
        </p:nvSpPr>
        <p:spPr bwMode="auto">
          <a:xfrm>
            <a:off x="333789" y="1772873"/>
            <a:ext cx="3798888" cy="92333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GB" dirty="0">
                <a:solidFill>
                  <a:schemeClr val="tx1"/>
                </a:solidFill>
                <a:cs typeface="Arial" pitchFamily="34" charset="0"/>
              </a:rPr>
              <a:t>Stage 1: Pulse raiser</a:t>
            </a:r>
          </a:p>
          <a:p>
            <a:pPr>
              <a:defRPr/>
            </a:pPr>
            <a:r>
              <a:rPr lang="en-GB" b="0" dirty="0"/>
              <a:t>Involves gentle jogging, skipping, side stepping and gentle sprints x3.</a:t>
            </a:r>
          </a:p>
        </p:txBody>
      </p:sp>
      <p:sp>
        <p:nvSpPr>
          <p:cNvPr id="9" name="Rectangle 1047"/>
          <p:cNvSpPr>
            <a:spLocks noChangeArrowheads="1"/>
          </p:cNvSpPr>
          <p:nvPr/>
        </p:nvSpPr>
        <p:spPr bwMode="auto">
          <a:xfrm>
            <a:off x="4512910" y="2087662"/>
            <a:ext cx="4124325" cy="147732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GB" dirty="0">
                <a:cs typeface="Arial" pitchFamily="34" charset="0"/>
              </a:rPr>
              <a:t>Stage 2: Stretches</a:t>
            </a:r>
          </a:p>
          <a:p>
            <a:pPr>
              <a:defRPr/>
            </a:pPr>
            <a:r>
              <a:rPr lang="en-GB" b="0" dirty="0"/>
              <a:t>From head to toe the body needs to be stretched including all major muscle groups. These may be static (still) stretches or dynamic (movement based)</a:t>
            </a:r>
          </a:p>
        </p:txBody>
      </p:sp>
      <p:sp>
        <p:nvSpPr>
          <p:cNvPr id="10" name="Rectangle 15"/>
          <p:cNvSpPr>
            <a:spLocks noChangeArrowheads="1"/>
          </p:cNvSpPr>
          <p:nvPr/>
        </p:nvSpPr>
        <p:spPr bwMode="auto">
          <a:xfrm>
            <a:off x="1259632" y="260350"/>
            <a:ext cx="8640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GB" altLang="en-US" sz="3200" dirty="0">
                <a:solidFill>
                  <a:srgbClr val="0000FF"/>
                </a:solidFill>
                <a:latin typeface="Calibri" panose="020F0502020204030204" pitchFamily="34" charset="0"/>
              </a:rPr>
              <a:t>Warm up and Cool Down example</a:t>
            </a:r>
            <a:endParaRPr lang="en-US" altLang="en-GB" sz="3200" dirty="0">
              <a:solidFill>
                <a:srgbClr val="0000FF"/>
              </a:solidFill>
              <a:latin typeface="Calibri" panose="020F0502020204030204" pitchFamily="34" charset="0"/>
            </a:endParaRPr>
          </a:p>
        </p:txBody>
      </p:sp>
      <p:pic>
        <p:nvPicPr>
          <p:cNvPr id="1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8007" y="3325845"/>
            <a:ext cx="3322374" cy="1383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3654093"/>
            <a:ext cx="1976093" cy="105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046"/>
          <p:cNvSpPr>
            <a:spLocks noChangeArrowheads="1"/>
          </p:cNvSpPr>
          <p:nvPr/>
        </p:nvSpPr>
        <p:spPr bwMode="auto">
          <a:xfrm rot="10800000" flipV="1">
            <a:off x="434975" y="5331074"/>
            <a:ext cx="4008438" cy="120032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GB" dirty="0">
                <a:solidFill>
                  <a:schemeClr val="tx1"/>
                </a:solidFill>
                <a:cs typeface="Arial" pitchFamily="34" charset="0"/>
              </a:rPr>
              <a:t>Stage 3: Exercise Specific Drills</a:t>
            </a:r>
          </a:p>
          <a:p>
            <a:pPr>
              <a:defRPr/>
            </a:pPr>
            <a:r>
              <a:rPr lang="en-GB" b="0" dirty="0"/>
              <a:t>Players use a ball to dribble, pass and shoot in order to ready the body for a game. </a:t>
            </a:r>
            <a:endParaRPr lang="en-GB" dirty="0">
              <a:solidFill>
                <a:schemeClr val="tx1"/>
              </a:solidFill>
              <a:cs typeface="Arial" pitchFamily="34" charset="0"/>
            </a:endParaRPr>
          </a:p>
        </p:txBody>
      </p:sp>
      <p:pic>
        <p:nvPicPr>
          <p:cNvPr id="1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5467300" y="4748334"/>
            <a:ext cx="2666988" cy="157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855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8" grpId="0" animBg="1"/>
      <p:bldP spid="9"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endParaRPr lang="en-US" dirty="0"/>
          </a:p>
        </p:txBody>
      </p:sp>
      <p:pic>
        <p:nvPicPr>
          <p:cNvPr id="5" name="Picture 4">
            <a:hlinkClick r:id="rId3" action="ppaction://hlinksldjump"/>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055540" y="5700153"/>
            <a:ext cx="856560" cy="856560"/>
          </a:xfrm>
          <a:prstGeom prst="rect">
            <a:avLst/>
          </a:prstGeom>
        </p:spPr>
      </p:pic>
      <p:graphicFrame>
        <p:nvGraphicFramePr>
          <p:cNvPr id="7" name="Diagram 6"/>
          <p:cNvGraphicFramePr/>
          <p:nvPr>
            <p:extLst>
              <p:ext uri="{D42A27DB-BD31-4B8C-83A1-F6EECF244321}">
                <p14:modId xmlns:p14="http://schemas.microsoft.com/office/powerpoint/2010/main" val="1931390269"/>
              </p:ext>
            </p:extLst>
          </p:nvPr>
        </p:nvGraphicFramePr>
        <p:xfrm>
          <a:off x="398598" y="1196752"/>
          <a:ext cx="7843647" cy="51125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ctangle 5"/>
          <p:cNvSpPr>
            <a:spLocks noChangeArrowheads="1"/>
          </p:cNvSpPr>
          <p:nvPr/>
        </p:nvSpPr>
        <p:spPr bwMode="auto">
          <a:xfrm>
            <a:off x="457200" y="235215"/>
            <a:ext cx="1636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GB" altLang="en-GB" sz="3200" dirty="0">
                <a:solidFill>
                  <a:srgbClr val="0000FF"/>
                </a:solidFill>
                <a:latin typeface="Calibri" panose="020F0502020204030204" pitchFamily="34" charset="0"/>
              </a:rPr>
              <a:t>Apply it!</a:t>
            </a:r>
            <a:endParaRPr lang="en-US" altLang="en-GB" sz="3200" dirty="0">
              <a:solidFill>
                <a:srgbClr val="0000FF"/>
              </a:solidFill>
              <a:latin typeface="Calibri" panose="020F0502020204030204" pitchFamily="34" charset="0"/>
            </a:endParaRPr>
          </a:p>
        </p:txBody>
      </p:sp>
      <p:sp>
        <p:nvSpPr>
          <p:cNvPr id="9" name="Rectangle 8"/>
          <p:cNvSpPr/>
          <p:nvPr/>
        </p:nvSpPr>
        <p:spPr>
          <a:xfrm>
            <a:off x="2724637" y="318391"/>
            <a:ext cx="6187463" cy="707886"/>
          </a:xfrm>
          <a:prstGeom prst="rect">
            <a:avLst/>
          </a:prstGeom>
        </p:spPr>
        <p:txBody>
          <a:bodyPr wrap="none">
            <a:spAutoFit/>
          </a:bodyPr>
          <a:lstStyle/>
          <a:p>
            <a:pPr>
              <a:defRPr/>
            </a:pPr>
            <a:r>
              <a:rPr lang="en-GB" sz="2000" dirty="0"/>
              <a:t>Answer TWO questions of different colours in your books:</a:t>
            </a:r>
          </a:p>
          <a:p>
            <a:pPr>
              <a:defRPr/>
            </a:pPr>
            <a:r>
              <a:rPr lang="en-GB" sz="2000" dirty="0">
                <a:latin typeface="+mn-lt"/>
              </a:rPr>
              <a:t>Challenge yourself but make it count!!!!</a:t>
            </a:r>
          </a:p>
        </p:txBody>
      </p:sp>
    </p:spTree>
    <p:extLst>
      <p:ext uri="{BB962C8B-B14F-4D97-AF65-F5344CB8AC3E}">
        <p14:creationId xmlns:p14="http://schemas.microsoft.com/office/powerpoint/2010/main" val="274575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95536" y="1052736"/>
            <a:ext cx="8362701"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defRPr/>
            </a:pPr>
            <a:r>
              <a:rPr lang="en-GB" sz="2000" dirty="0"/>
              <a:t>Exam questions</a:t>
            </a:r>
          </a:p>
          <a:p>
            <a:pPr marL="457200" indent="-457200">
              <a:buFontTx/>
              <a:buAutoNum type="arabicPeriod"/>
              <a:defRPr/>
            </a:pPr>
            <a:r>
              <a:rPr lang="en-GB" sz="2000" b="0" dirty="0"/>
              <a:t>Which </a:t>
            </a:r>
            <a:r>
              <a:rPr lang="en-GB" sz="2000" dirty="0"/>
              <a:t>one </a:t>
            </a:r>
            <a:r>
              <a:rPr lang="en-GB" sz="2000" b="0" dirty="0"/>
              <a:t>of the following is a not a benefit of a warm up?   </a:t>
            </a:r>
            <a:r>
              <a:rPr lang="en-GB" sz="2000" dirty="0"/>
              <a:t>(1)</a:t>
            </a:r>
          </a:p>
          <a:p>
            <a:pPr>
              <a:defRPr/>
            </a:pPr>
            <a:r>
              <a:rPr lang="en-GB" sz="2000" dirty="0"/>
              <a:t>A 	</a:t>
            </a:r>
            <a:r>
              <a:rPr lang="en-GB" sz="2000" b="0" dirty="0"/>
              <a:t>Increases muscle temperature</a:t>
            </a:r>
          </a:p>
          <a:p>
            <a:pPr>
              <a:defRPr/>
            </a:pPr>
            <a:r>
              <a:rPr lang="en-GB" sz="2000" dirty="0"/>
              <a:t>B 	</a:t>
            </a:r>
            <a:r>
              <a:rPr lang="en-GB" sz="2000" b="0" dirty="0"/>
              <a:t>Increases skill level</a:t>
            </a:r>
          </a:p>
          <a:p>
            <a:pPr>
              <a:defRPr/>
            </a:pPr>
            <a:r>
              <a:rPr lang="en-GB" sz="2000" dirty="0"/>
              <a:t>C 	</a:t>
            </a:r>
            <a:r>
              <a:rPr lang="en-GB" sz="2000" b="0" dirty="0"/>
              <a:t>Prepares the mind</a:t>
            </a:r>
          </a:p>
          <a:p>
            <a:pPr>
              <a:defRPr/>
            </a:pPr>
            <a:r>
              <a:rPr lang="en-GB" sz="2000" dirty="0"/>
              <a:t>D 	</a:t>
            </a:r>
            <a:r>
              <a:rPr lang="en-GB" sz="2000" b="0" dirty="0"/>
              <a:t>Reduces the chance of injury</a:t>
            </a:r>
            <a:endParaRPr lang="en-US" sz="2000" b="0" dirty="0"/>
          </a:p>
          <a:p>
            <a:pPr>
              <a:defRPr/>
            </a:pPr>
            <a:endParaRPr lang="en-US" sz="2000" b="0" dirty="0">
              <a:latin typeface="+mn-lt"/>
            </a:endParaRPr>
          </a:p>
          <a:p>
            <a:pPr>
              <a:defRPr/>
            </a:pPr>
            <a:r>
              <a:rPr lang="en-GB" sz="2000" b="0" dirty="0"/>
              <a:t>2. (</a:t>
            </a:r>
            <a:r>
              <a:rPr lang="en-GB" sz="2000" b="0" dirty="0" err="1"/>
              <a:t>i</a:t>
            </a:r>
            <a:r>
              <a:rPr lang="en-GB" sz="2000" b="0" dirty="0"/>
              <a:t>) Give </a:t>
            </a:r>
            <a:r>
              <a:rPr lang="en-GB" sz="2000" dirty="0"/>
              <a:t>two </a:t>
            </a:r>
            <a:r>
              <a:rPr lang="en-GB" sz="2000" b="0" dirty="0"/>
              <a:t>reasons why a warm up should be used before a performance.													</a:t>
            </a:r>
            <a:r>
              <a:rPr lang="en-GB" sz="2000" dirty="0"/>
              <a:t>(2)</a:t>
            </a:r>
          </a:p>
          <a:p>
            <a:pPr>
              <a:defRPr/>
            </a:pPr>
            <a:endParaRPr lang="en-GB" sz="2000" b="0" dirty="0"/>
          </a:p>
          <a:p>
            <a:pPr>
              <a:defRPr/>
            </a:pPr>
            <a:r>
              <a:rPr lang="en-GB" sz="2000" b="0" dirty="0"/>
              <a:t>Reason 1</a:t>
            </a:r>
          </a:p>
          <a:p>
            <a:pPr>
              <a:defRPr/>
            </a:pPr>
            <a:r>
              <a:rPr lang="en-GB" sz="2000" b="0" dirty="0"/>
              <a:t>..........................................................................................................................................................................................................................................</a:t>
            </a:r>
          </a:p>
          <a:p>
            <a:pPr>
              <a:defRPr/>
            </a:pPr>
            <a:endParaRPr lang="en-GB" sz="2000" b="0" dirty="0"/>
          </a:p>
          <a:p>
            <a:pPr>
              <a:defRPr/>
            </a:pPr>
            <a:r>
              <a:rPr lang="en-GB" sz="2000" b="0" dirty="0"/>
              <a:t>Reason 2</a:t>
            </a:r>
          </a:p>
          <a:p>
            <a:pPr>
              <a:defRPr/>
            </a:pPr>
            <a:r>
              <a:rPr lang="en-GB" sz="2000" b="0" dirty="0"/>
              <a:t>..........................................................................................................................................................................................................................................</a:t>
            </a:r>
            <a:endParaRPr lang="en-GB" sz="2000" b="0" dirty="0">
              <a:latin typeface="+mn-lt"/>
            </a:endParaRPr>
          </a:p>
        </p:txBody>
      </p:sp>
      <p:sp>
        <p:nvSpPr>
          <p:cNvPr id="8" name="Rectangle 5"/>
          <p:cNvSpPr>
            <a:spLocks noChangeArrowheads="1"/>
          </p:cNvSpPr>
          <p:nvPr/>
        </p:nvSpPr>
        <p:spPr bwMode="auto">
          <a:xfrm>
            <a:off x="1187624" y="225035"/>
            <a:ext cx="1889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GB" altLang="en-GB" sz="3200" dirty="0">
                <a:solidFill>
                  <a:srgbClr val="0000FF"/>
                </a:solidFill>
                <a:latin typeface="Calibri" panose="020F0502020204030204" pitchFamily="34" charset="0"/>
              </a:rPr>
              <a:t>Review it!</a:t>
            </a:r>
            <a:endParaRPr lang="en-US" altLang="en-GB" sz="3200" dirty="0">
              <a:solidFill>
                <a:srgbClr val="0000FF"/>
              </a:solidFill>
              <a:latin typeface="Calibri" panose="020F0502020204030204" pitchFamily="34" charset="0"/>
            </a:endParaRPr>
          </a:p>
        </p:txBody>
      </p:sp>
    </p:spTree>
    <p:extLst>
      <p:ext uri="{BB962C8B-B14F-4D97-AF65-F5344CB8AC3E}">
        <p14:creationId xmlns:p14="http://schemas.microsoft.com/office/powerpoint/2010/main" val="3253413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187624" y="225035"/>
            <a:ext cx="1889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GB" altLang="en-GB" sz="3200" dirty="0">
                <a:solidFill>
                  <a:srgbClr val="0000FF"/>
                </a:solidFill>
                <a:latin typeface="Calibri" panose="020F0502020204030204" pitchFamily="34" charset="0"/>
              </a:rPr>
              <a:t>Review it!</a:t>
            </a:r>
            <a:endParaRPr lang="en-US" altLang="en-GB" sz="3200" dirty="0">
              <a:solidFill>
                <a:srgbClr val="0000FF"/>
              </a:solidFill>
              <a:latin typeface="Calibri" panose="020F0502020204030204" pitchFamily="34" charset="0"/>
            </a:endParaRPr>
          </a:p>
        </p:txBody>
      </p:sp>
      <p:sp>
        <p:nvSpPr>
          <p:cNvPr id="5" name="Rectangle 4"/>
          <p:cNvSpPr/>
          <p:nvPr/>
        </p:nvSpPr>
        <p:spPr>
          <a:xfrm>
            <a:off x="539552" y="1124744"/>
            <a:ext cx="8136904" cy="3970318"/>
          </a:xfrm>
          <a:prstGeom prst="rect">
            <a:avLst/>
          </a:prstGeom>
        </p:spPr>
        <p:txBody>
          <a:bodyPr wrap="square">
            <a:spAutoFit/>
          </a:bodyPr>
          <a:lstStyle/>
          <a:p>
            <a:pPr>
              <a:spcBef>
                <a:spcPct val="50000"/>
              </a:spcBef>
              <a:defRPr/>
            </a:pPr>
            <a:r>
              <a:rPr lang="en-GB" sz="2800" dirty="0"/>
              <a:t>Marks Scheme:</a:t>
            </a:r>
          </a:p>
          <a:p>
            <a:pPr>
              <a:lnSpc>
                <a:spcPct val="150000"/>
              </a:lnSpc>
              <a:spcBef>
                <a:spcPct val="50000"/>
              </a:spcBef>
              <a:buFontTx/>
              <a:buAutoNum type="arabicPeriod"/>
              <a:defRPr/>
            </a:pPr>
            <a:r>
              <a:rPr lang="en-GB" sz="2800" dirty="0"/>
              <a:t>  B</a:t>
            </a:r>
          </a:p>
          <a:p>
            <a:pPr>
              <a:buFontTx/>
              <a:buAutoNum type="arabicPeriod" startAt="2"/>
              <a:defRPr/>
            </a:pPr>
            <a:endParaRPr lang="en-GB" sz="2800" dirty="0"/>
          </a:p>
          <a:p>
            <a:pPr>
              <a:buFontTx/>
              <a:buAutoNum type="arabicPeriod" startAt="2"/>
              <a:defRPr/>
            </a:pPr>
            <a:r>
              <a:rPr lang="en-GB" sz="2800" dirty="0"/>
              <a:t>  Any from the following; </a:t>
            </a:r>
          </a:p>
          <a:p>
            <a:pPr>
              <a:defRPr/>
            </a:pPr>
            <a:r>
              <a:rPr lang="en-GB" sz="2800" dirty="0"/>
              <a:t>	* gradually increases heart rate, </a:t>
            </a:r>
          </a:p>
          <a:p>
            <a:pPr>
              <a:defRPr/>
            </a:pPr>
            <a:r>
              <a:rPr lang="en-GB" sz="2800" dirty="0"/>
              <a:t>	* increase core muscle temperature, </a:t>
            </a:r>
          </a:p>
          <a:p>
            <a:pPr>
              <a:defRPr/>
            </a:pPr>
            <a:r>
              <a:rPr lang="en-GB" sz="2800" dirty="0"/>
              <a:t>	* prepares the mind</a:t>
            </a:r>
          </a:p>
          <a:p>
            <a:pPr>
              <a:defRPr/>
            </a:pPr>
            <a:r>
              <a:rPr lang="en-GB" sz="2800" dirty="0"/>
              <a:t>	* reduces the chance of injury. </a:t>
            </a:r>
          </a:p>
        </p:txBody>
      </p:sp>
    </p:spTree>
    <p:extLst>
      <p:ext uri="{BB962C8B-B14F-4D97-AF65-F5344CB8AC3E}">
        <p14:creationId xmlns:p14="http://schemas.microsoft.com/office/powerpoint/2010/main" val="1707889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02570" y="583406"/>
            <a:ext cx="3816351" cy="746126"/>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en-US" sz="3600" b="1" u="sng" dirty="0">
                <a:solidFill>
                  <a:prstClr val="black"/>
                </a:solidFill>
                <a:latin typeface="Calibri Light"/>
              </a:rPr>
              <a:t>DO NOW… </a:t>
            </a:r>
            <a:endParaRPr lang="en-US" sz="3600" b="1" u="sng" dirty="0">
              <a:solidFill>
                <a:prstClr val="black"/>
              </a:solidFill>
              <a:latin typeface="Calibri Light"/>
            </a:endParaRPr>
          </a:p>
        </p:txBody>
      </p:sp>
      <p:sp>
        <p:nvSpPr>
          <p:cNvPr id="16" name="Rectangle 15"/>
          <p:cNvSpPr/>
          <p:nvPr/>
        </p:nvSpPr>
        <p:spPr>
          <a:xfrm>
            <a:off x="2101550" y="4759948"/>
            <a:ext cx="1366080" cy="949032"/>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2" name="Rectangle 21"/>
          <p:cNvSpPr/>
          <p:nvPr/>
        </p:nvSpPr>
        <p:spPr>
          <a:xfrm>
            <a:off x="4581386" y="2700621"/>
            <a:ext cx="1662325" cy="324617"/>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5" name="Title 1"/>
          <p:cNvSpPr>
            <a:spLocks noGrp="1"/>
          </p:cNvSpPr>
          <p:nvPr>
            <p:ph type="title"/>
          </p:nvPr>
        </p:nvSpPr>
        <p:spPr>
          <a:xfrm>
            <a:off x="1" y="0"/>
            <a:ext cx="8821490" cy="583406"/>
          </a:xfrm>
        </p:spPr>
        <p:txBody>
          <a:bodyPr/>
          <a:lstStyle/>
          <a:p>
            <a:r>
              <a:rPr lang="en-GB" b="1" dirty="0" smtClean="0"/>
              <a:t>Title</a:t>
            </a:r>
            <a:r>
              <a:rPr lang="en-GB" dirty="0" smtClean="0"/>
              <a:t>: </a:t>
            </a:r>
            <a:r>
              <a:rPr lang="en-GB" u="sng" dirty="0" smtClean="0"/>
              <a:t>Revision – Injuries </a:t>
            </a:r>
            <a:endParaRPr lang="en-GB" u="sng" dirty="0"/>
          </a:p>
        </p:txBody>
      </p:sp>
      <p:sp>
        <p:nvSpPr>
          <p:cNvPr id="11" name="Content Placeholder 2"/>
          <p:cNvSpPr txBox="1">
            <a:spLocks/>
          </p:cNvSpPr>
          <p:nvPr/>
        </p:nvSpPr>
        <p:spPr>
          <a:xfrm>
            <a:off x="10866" y="1195859"/>
            <a:ext cx="9025629" cy="5545509"/>
          </a:xfrm>
          <a:prstGeom prst="rect">
            <a:avLst/>
          </a:prstGeom>
          <a:solidFill>
            <a:schemeClr val="bg1">
              <a:lumMod val="95000"/>
            </a:schemeClr>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63" indent="-385763" defTabSz="685800">
              <a:spcBef>
                <a:spcPts val="750"/>
              </a:spcBef>
              <a:buFont typeface="+mj-lt"/>
              <a:buAutoNum type="arabicPeriod"/>
            </a:pPr>
            <a:r>
              <a:rPr lang="en-US" sz="2400" dirty="0">
                <a:solidFill>
                  <a:prstClr val="black"/>
                </a:solidFill>
                <a:latin typeface="Calibri"/>
              </a:rPr>
              <a:t>Name 2 soft tissue injuries (2) </a:t>
            </a:r>
            <a:r>
              <a:rPr lang="en-US" sz="2400" dirty="0">
                <a:solidFill>
                  <a:srgbClr val="FF0000"/>
                </a:solidFill>
                <a:latin typeface="Calibri"/>
              </a:rPr>
              <a:t>Strain, T </a:t>
            </a:r>
            <a:r>
              <a:rPr lang="en-US" sz="2400" dirty="0" err="1">
                <a:solidFill>
                  <a:srgbClr val="FF0000"/>
                </a:solidFill>
                <a:latin typeface="Calibri"/>
              </a:rPr>
              <a:t>Elbos</a:t>
            </a:r>
            <a:r>
              <a:rPr lang="en-US" sz="2400" dirty="0">
                <a:solidFill>
                  <a:srgbClr val="FF0000"/>
                </a:solidFill>
                <a:latin typeface="Calibri"/>
              </a:rPr>
              <a:t>, G Elbow, abrasion </a:t>
            </a:r>
          </a:p>
          <a:p>
            <a:pPr marL="385763" indent="-385763" defTabSz="685800">
              <a:spcBef>
                <a:spcPts val="750"/>
              </a:spcBef>
              <a:buFont typeface="+mj-lt"/>
              <a:buAutoNum type="arabicPeriod"/>
            </a:pPr>
            <a:r>
              <a:rPr lang="en-US" sz="2400" dirty="0">
                <a:solidFill>
                  <a:prstClr val="black"/>
                </a:solidFill>
                <a:latin typeface="Calibri"/>
              </a:rPr>
              <a:t>Name 2 ways of reducing the risk of injuries (4) </a:t>
            </a:r>
            <a:r>
              <a:rPr lang="en-US" sz="1600" dirty="0">
                <a:solidFill>
                  <a:srgbClr val="FF0000"/>
                </a:solidFill>
                <a:latin typeface="Calibri"/>
              </a:rPr>
              <a:t>Protective equipment, check facilities, adherence to rules, P </a:t>
            </a:r>
            <a:r>
              <a:rPr lang="en-US" sz="1600" dirty="0" err="1">
                <a:solidFill>
                  <a:srgbClr val="FF0000"/>
                </a:solidFill>
                <a:latin typeface="Calibri"/>
              </a:rPr>
              <a:t>traininig</a:t>
            </a:r>
            <a:r>
              <a:rPr lang="en-US" sz="1600" dirty="0">
                <a:solidFill>
                  <a:srgbClr val="FF0000"/>
                </a:solidFill>
                <a:latin typeface="Calibri"/>
              </a:rPr>
              <a:t> </a:t>
            </a:r>
          </a:p>
          <a:p>
            <a:pPr marL="385763" indent="-385763" defTabSz="685800">
              <a:spcBef>
                <a:spcPts val="750"/>
              </a:spcBef>
              <a:buFont typeface="+mj-lt"/>
              <a:buAutoNum type="arabicPeriod"/>
            </a:pPr>
            <a:r>
              <a:rPr lang="en-US" sz="2400" dirty="0">
                <a:solidFill>
                  <a:prstClr val="black"/>
                </a:solidFill>
                <a:latin typeface="Calibri"/>
              </a:rPr>
              <a:t>What is an example of an abrasion (1) </a:t>
            </a:r>
            <a:r>
              <a:rPr lang="en-US" sz="2400" dirty="0">
                <a:solidFill>
                  <a:srgbClr val="FF0000"/>
                </a:solidFill>
                <a:latin typeface="Calibri"/>
              </a:rPr>
              <a:t>cut/graze to the skin/blister</a:t>
            </a:r>
          </a:p>
          <a:p>
            <a:pPr marL="385763" indent="-385763" defTabSz="685800">
              <a:spcBef>
                <a:spcPts val="750"/>
              </a:spcBef>
              <a:buFont typeface="+mj-lt"/>
              <a:buAutoNum type="arabicPeriod"/>
            </a:pPr>
            <a:r>
              <a:rPr lang="en-US" sz="2400" dirty="0">
                <a:solidFill>
                  <a:prstClr val="black"/>
                </a:solidFill>
                <a:latin typeface="Calibri"/>
              </a:rPr>
              <a:t>Give two examples of a fracture (2) </a:t>
            </a:r>
            <a:r>
              <a:rPr lang="en-US" sz="2400" dirty="0">
                <a:solidFill>
                  <a:srgbClr val="FF0000"/>
                </a:solidFill>
                <a:latin typeface="Calibri"/>
              </a:rPr>
              <a:t>simple/compound/greenstick/stress</a:t>
            </a:r>
          </a:p>
          <a:p>
            <a:pPr marL="385763" indent="-385763" defTabSz="685800">
              <a:spcBef>
                <a:spcPts val="750"/>
              </a:spcBef>
              <a:buFont typeface="+mj-lt"/>
              <a:buAutoNum type="arabicPeriod"/>
            </a:pPr>
            <a:r>
              <a:rPr lang="en-US" sz="2400" dirty="0">
                <a:solidFill>
                  <a:prstClr val="black"/>
                </a:solidFill>
                <a:latin typeface="Calibri"/>
              </a:rPr>
              <a:t>What drug will help a boxer get down to a lower weight category (1) </a:t>
            </a:r>
            <a:r>
              <a:rPr lang="en-US" sz="2400" dirty="0">
                <a:solidFill>
                  <a:srgbClr val="FF0000"/>
                </a:solidFill>
                <a:latin typeface="Calibri"/>
              </a:rPr>
              <a:t>Diuretics </a:t>
            </a:r>
          </a:p>
          <a:p>
            <a:pPr marL="385763" indent="-385763" defTabSz="685800">
              <a:spcBef>
                <a:spcPts val="750"/>
              </a:spcBef>
              <a:buFont typeface="+mj-lt"/>
              <a:buAutoNum type="arabicPeriod"/>
            </a:pPr>
            <a:r>
              <a:rPr lang="en-US" sz="2400" dirty="0">
                <a:solidFill>
                  <a:prstClr val="black"/>
                </a:solidFill>
                <a:latin typeface="Calibri"/>
              </a:rPr>
              <a:t>What </a:t>
            </a:r>
            <a:r>
              <a:rPr lang="en-US" sz="2400" b="1" dirty="0">
                <a:solidFill>
                  <a:prstClr val="black"/>
                </a:solidFill>
                <a:latin typeface="Calibri"/>
              </a:rPr>
              <a:t>drug </a:t>
            </a:r>
            <a:r>
              <a:rPr lang="en-US" sz="2400" dirty="0">
                <a:solidFill>
                  <a:prstClr val="black"/>
                </a:solidFill>
                <a:latin typeface="Calibri"/>
              </a:rPr>
              <a:t>will give you more red blood cells (1) </a:t>
            </a:r>
            <a:r>
              <a:rPr lang="en-US" sz="2400" dirty="0">
                <a:solidFill>
                  <a:srgbClr val="FF0000"/>
                </a:solidFill>
                <a:latin typeface="Calibri"/>
              </a:rPr>
              <a:t>EPO</a:t>
            </a:r>
            <a:endParaRPr lang="en-US" sz="2400" b="1" dirty="0">
              <a:solidFill>
                <a:srgbClr val="FF0000"/>
              </a:solidFill>
              <a:latin typeface="Calibri"/>
            </a:endParaRPr>
          </a:p>
          <a:p>
            <a:pPr marL="385763" indent="-385763" defTabSz="685800">
              <a:spcBef>
                <a:spcPts val="750"/>
              </a:spcBef>
              <a:buFont typeface="+mj-lt"/>
              <a:buAutoNum type="arabicPeriod"/>
            </a:pPr>
            <a:r>
              <a:rPr lang="en-US" sz="2400" dirty="0">
                <a:solidFill>
                  <a:prstClr val="black"/>
                </a:solidFill>
                <a:latin typeface="Calibri"/>
              </a:rPr>
              <a:t>A high jumper has injured his ankle, what drug may he take so he can continue? (1)</a:t>
            </a:r>
          </a:p>
          <a:p>
            <a:pPr marL="385763" indent="-385763" defTabSz="685800">
              <a:spcBef>
                <a:spcPts val="750"/>
              </a:spcBef>
              <a:buFont typeface="+mj-lt"/>
              <a:buAutoNum type="arabicPeriod"/>
            </a:pPr>
            <a:r>
              <a:rPr lang="en-US" sz="2400" dirty="0">
                <a:solidFill>
                  <a:prstClr val="black"/>
                </a:solidFill>
                <a:latin typeface="Calibri"/>
              </a:rPr>
              <a:t>. Which PED masks pain? (1) </a:t>
            </a:r>
            <a:r>
              <a:rPr lang="en-US" sz="2400" dirty="0">
                <a:solidFill>
                  <a:srgbClr val="FF0000"/>
                </a:solidFill>
                <a:latin typeface="Calibri"/>
              </a:rPr>
              <a:t>Narcotic analgesics </a:t>
            </a:r>
          </a:p>
          <a:p>
            <a:pPr marL="385763" indent="-385763" defTabSz="685800">
              <a:spcBef>
                <a:spcPts val="750"/>
              </a:spcBef>
              <a:buFont typeface="+mj-lt"/>
              <a:buAutoNum type="arabicPeriod"/>
            </a:pPr>
            <a:r>
              <a:rPr lang="en-US" sz="2400" dirty="0">
                <a:solidFill>
                  <a:prstClr val="black"/>
                </a:solidFill>
                <a:latin typeface="Calibri"/>
              </a:rPr>
              <a:t>What is the aerobic threshold for exercise? (2) </a:t>
            </a:r>
            <a:r>
              <a:rPr lang="en-US" sz="2400" dirty="0">
                <a:solidFill>
                  <a:srgbClr val="FF0000"/>
                </a:solidFill>
                <a:latin typeface="Calibri"/>
              </a:rPr>
              <a:t>60-80% MHR</a:t>
            </a:r>
          </a:p>
          <a:p>
            <a:pPr marL="385763" indent="-385763" defTabSz="685800">
              <a:spcBef>
                <a:spcPts val="750"/>
              </a:spcBef>
              <a:buFont typeface="+mj-lt"/>
              <a:buAutoNum type="arabicPeriod"/>
            </a:pPr>
            <a:r>
              <a:rPr lang="en-US" sz="2400" dirty="0">
                <a:solidFill>
                  <a:prstClr val="black"/>
                </a:solidFill>
                <a:latin typeface="Calibri"/>
              </a:rPr>
              <a:t>What is the </a:t>
            </a:r>
            <a:r>
              <a:rPr lang="en-US" sz="2400" dirty="0">
                <a:solidFill>
                  <a:prstClr val="black"/>
                </a:solidFill>
                <a:latin typeface="Calibri"/>
              </a:rPr>
              <a:t>anaerobic threshold </a:t>
            </a:r>
            <a:r>
              <a:rPr lang="en-US" sz="2400" dirty="0">
                <a:solidFill>
                  <a:prstClr val="black"/>
                </a:solidFill>
                <a:latin typeface="Calibri"/>
              </a:rPr>
              <a:t>for exercise? (2</a:t>
            </a:r>
            <a:r>
              <a:rPr lang="en-US" sz="2400" dirty="0">
                <a:solidFill>
                  <a:prstClr val="black"/>
                </a:solidFill>
                <a:latin typeface="Calibri"/>
              </a:rPr>
              <a:t>) </a:t>
            </a:r>
            <a:r>
              <a:rPr lang="en-US" sz="2400" dirty="0">
                <a:solidFill>
                  <a:srgbClr val="FF0000"/>
                </a:solidFill>
                <a:latin typeface="Calibri"/>
              </a:rPr>
              <a:t>80-90% MHR</a:t>
            </a:r>
          </a:p>
          <a:p>
            <a:pPr marL="0" indent="0" defTabSz="685800">
              <a:spcBef>
                <a:spcPts val="750"/>
              </a:spcBef>
              <a:buNone/>
            </a:pPr>
            <a:endParaRPr lang="en-US" sz="2400" dirty="0">
              <a:solidFill>
                <a:prstClr val="black"/>
              </a:solidFill>
              <a:latin typeface="Calibri"/>
            </a:endParaRPr>
          </a:p>
        </p:txBody>
      </p:sp>
    </p:spTree>
    <p:extLst>
      <p:ext uri="{BB962C8B-B14F-4D97-AF65-F5344CB8AC3E}">
        <p14:creationId xmlns:p14="http://schemas.microsoft.com/office/powerpoint/2010/main" val="3105772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9201" t="23623" r="6335" b="13623"/>
          <a:stretch/>
        </p:blipFill>
        <p:spPr>
          <a:xfrm>
            <a:off x="467544" y="476672"/>
            <a:ext cx="8403757" cy="5760640"/>
          </a:xfrm>
          <a:prstGeom prst="rect">
            <a:avLst/>
          </a:prstGeom>
        </p:spPr>
      </p:pic>
    </p:spTree>
    <p:extLst>
      <p:ext uri="{BB962C8B-B14F-4D97-AF65-F5344CB8AC3E}">
        <p14:creationId xmlns:p14="http://schemas.microsoft.com/office/powerpoint/2010/main" val="741668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46"/>
          <p:cNvSpPr txBox="1">
            <a:spLocks noChangeArrowheads="1"/>
          </p:cNvSpPr>
          <p:nvPr/>
        </p:nvSpPr>
        <p:spPr bwMode="auto">
          <a:xfrm>
            <a:off x="260824" y="805201"/>
            <a:ext cx="5463304" cy="3385542"/>
          </a:xfrm>
          <a:prstGeom prst="rect">
            <a:avLst/>
          </a:prstGeom>
          <a:noFill/>
          <a:ln w="9525">
            <a:noFill/>
            <a:miter lim="800000"/>
            <a:headEnd/>
            <a:tailEnd/>
          </a:ln>
        </p:spPr>
        <p:txBody>
          <a:bodyPr wrap="square">
            <a:spAutoFit/>
          </a:bodyPr>
          <a:lstStyle/>
          <a:p>
            <a:pPr marL="342900" indent="-342900">
              <a:spcBef>
                <a:spcPct val="50000"/>
              </a:spcBef>
            </a:pPr>
            <a:r>
              <a:rPr lang="en-GB" sz="2800" b="1" u="sng" dirty="0" smtClean="0">
                <a:solidFill>
                  <a:srgbClr val="336699"/>
                </a:solidFill>
                <a:latin typeface="Berlin Sans FB Demi" panose="020E0802020502020306" pitchFamily="34" charset="0"/>
              </a:rPr>
              <a:t>Progres</a:t>
            </a:r>
            <a:r>
              <a:rPr lang="en-GB" sz="2800" b="1" u="sng" dirty="0" smtClean="0">
                <a:solidFill>
                  <a:srgbClr val="336699"/>
                </a:solidFill>
                <a:latin typeface="Berlin Sans FB Demi" panose="020E0802020502020306" pitchFamily="34" charset="0"/>
              </a:rPr>
              <a:t>s Indicators</a:t>
            </a:r>
          </a:p>
          <a:p>
            <a:pPr marL="342900" indent="-342900">
              <a:spcBef>
                <a:spcPct val="50000"/>
              </a:spcBef>
            </a:pPr>
            <a:r>
              <a:rPr lang="en-GB" sz="2800" b="1" u="sng" dirty="0" smtClean="0">
                <a:solidFill>
                  <a:srgbClr val="336699"/>
                </a:solidFill>
                <a:latin typeface="Berlin Sans FB Demi" panose="020E0802020502020306" pitchFamily="34" charset="0"/>
              </a:rPr>
              <a:t>Good Progress</a:t>
            </a:r>
            <a:endParaRPr lang="en-GB" sz="2800" b="1" u="sng" dirty="0">
              <a:solidFill>
                <a:srgbClr val="336699"/>
              </a:solidFill>
              <a:latin typeface="Berlin Sans FB Demi" panose="020E0802020502020306" pitchFamily="34" charset="0"/>
            </a:endParaRPr>
          </a:p>
          <a:p>
            <a:pPr marL="342900" indent="-342900">
              <a:lnSpc>
                <a:spcPct val="150000"/>
              </a:lnSpc>
              <a:buAutoNum type="arabicParenR"/>
            </a:pPr>
            <a:r>
              <a:rPr lang="en-GB" sz="2400" b="1" dirty="0" smtClean="0">
                <a:solidFill>
                  <a:srgbClr val="38ABD4"/>
                </a:solidFill>
                <a:latin typeface="Berlin Sans FB Demi" panose="020E0802020502020306" pitchFamily="34" charset="0"/>
              </a:rPr>
              <a:t>Recall the phases of a warm up &amp; cool down</a:t>
            </a:r>
          </a:p>
          <a:p>
            <a:pPr marL="342900" indent="-342900">
              <a:lnSpc>
                <a:spcPct val="150000"/>
              </a:lnSpc>
              <a:buAutoNum type="arabicParenR"/>
            </a:pPr>
            <a:r>
              <a:rPr lang="en-GB" sz="2400" b="1" dirty="0" smtClean="0">
                <a:solidFill>
                  <a:srgbClr val="38ABD4"/>
                </a:solidFill>
                <a:latin typeface="Berlin Sans FB Demi" panose="020E0802020502020306" pitchFamily="34" charset="0"/>
              </a:rPr>
              <a:t>Recall the benefits of a warm up and cool down</a:t>
            </a:r>
            <a:endParaRPr lang="en-GB" sz="2400" b="1" dirty="0">
              <a:solidFill>
                <a:srgbClr val="38ABD4"/>
              </a:solidFill>
              <a:latin typeface="Berlin Sans FB Demi" panose="020E0802020502020306" pitchFamily="34" charset="0"/>
            </a:endParaRPr>
          </a:p>
        </p:txBody>
      </p:sp>
      <p:sp>
        <p:nvSpPr>
          <p:cNvPr id="24" name="Text Box 88"/>
          <p:cNvSpPr txBox="1">
            <a:spLocks noChangeArrowheads="1"/>
          </p:cNvSpPr>
          <p:nvPr/>
        </p:nvSpPr>
        <p:spPr bwMode="auto">
          <a:xfrm>
            <a:off x="2771775" y="188913"/>
            <a:ext cx="2087563" cy="366712"/>
          </a:xfrm>
          <a:prstGeom prst="rect">
            <a:avLst/>
          </a:prstGeom>
          <a:noFill/>
          <a:ln w="9525">
            <a:noFill/>
            <a:miter lim="800000"/>
            <a:headEnd/>
            <a:tailEnd/>
          </a:ln>
        </p:spPr>
        <p:txBody>
          <a:bodyPr>
            <a:spAutoFit/>
          </a:bodyPr>
          <a:lstStyle/>
          <a:p>
            <a:endParaRPr lang="en-US"/>
          </a:p>
        </p:txBody>
      </p:sp>
      <p:sp>
        <p:nvSpPr>
          <p:cNvPr id="25" name="Date Placeholder 21"/>
          <p:cNvSpPr txBox="1">
            <a:spLocks/>
          </p:cNvSpPr>
          <p:nvPr/>
        </p:nvSpPr>
        <p:spPr bwMode="auto">
          <a:xfrm>
            <a:off x="260824" y="244723"/>
            <a:ext cx="8559648" cy="504668"/>
          </a:xfrm>
          <a:prstGeom prst="rect">
            <a:avLst/>
          </a:prstGeom>
          <a:noFill/>
          <a:ln w="9525">
            <a:noFill/>
            <a:miter lim="800000"/>
            <a:headEnd/>
            <a:tailEnd/>
          </a:ln>
        </p:spPr>
        <p:txBody>
          <a:bodyPr anchor="ctr"/>
          <a:lstStyle/>
          <a:p>
            <a:pPr algn="ctr"/>
            <a:r>
              <a:rPr lang="en-GB" sz="4800" b="1" dirty="0">
                <a:solidFill>
                  <a:srgbClr val="7030A0"/>
                </a:solidFill>
                <a:latin typeface="Berlin Sans FB Demi" panose="020E0802020502020306" pitchFamily="34" charset="0"/>
              </a:rPr>
              <a:t>Warming Up &amp; Cooling Down</a:t>
            </a:r>
          </a:p>
        </p:txBody>
      </p:sp>
      <p:sp>
        <p:nvSpPr>
          <p:cNvPr id="27" name="Rectangle 23"/>
          <p:cNvSpPr>
            <a:spLocks noChangeArrowheads="1"/>
          </p:cNvSpPr>
          <p:nvPr/>
        </p:nvSpPr>
        <p:spPr bwMode="auto">
          <a:xfrm>
            <a:off x="260824" y="1643835"/>
            <a:ext cx="4392612" cy="1335088"/>
          </a:xfrm>
          <a:prstGeom prst="rect">
            <a:avLst/>
          </a:prstGeom>
          <a:noFill/>
          <a:ln w="9525">
            <a:noFill/>
            <a:miter lim="800000"/>
            <a:headEnd/>
            <a:tailEnd/>
          </a:ln>
        </p:spPr>
        <p:txBody>
          <a:bodyPr>
            <a:spAutoFit/>
          </a:bodyPr>
          <a:lstStyle/>
          <a:p>
            <a:pPr>
              <a:spcBef>
                <a:spcPct val="20000"/>
              </a:spcBef>
            </a:pPr>
            <a:r>
              <a:rPr lang="en-GB" sz="1600">
                <a:solidFill>
                  <a:srgbClr val="FF9900"/>
                </a:solidFill>
              </a:rPr>
              <a:t> </a:t>
            </a:r>
            <a:endParaRPr lang="en-GB">
              <a:solidFill>
                <a:srgbClr val="0000FF"/>
              </a:solidFill>
            </a:endParaRPr>
          </a:p>
          <a:p>
            <a:pPr>
              <a:spcBef>
                <a:spcPct val="20000"/>
              </a:spcBef>
            </a:pPr>
            <a:endParaRPr lang="en-GB">
              <a:solidFill>
                <a:srgbClr val="0000FF"/>
              </a:solidFill>
            </a:endParaRPr>
          </a:p>
          <a:p>
            <a:pPr>
              <a:spcBef>
                <a:spcPct val="20000"/>
              </a:spcBef>
            </a:pPr>
            <a:endParaRPr lang="en-GB">
              <a:solidFill>
                <a:srgbClr val="FF9900"/>
              </a:solidFill>
            </a:endParaRPr>
          </a:p>
          <a:p>
            <a:pPr>
              <a:spcBef>
                <a:spcPct val="20000"/>
              </a:spcBef>
            </a:pPr>
            <a:endParaRPr lang="en-GB">
              <a:solidFill>
                <a:srgbClr val="FF9900"/>
              </a:solidFill>
            </a:endParaRPr>
          </a:p>
        </p:txBody>
      </p:sp>
      <p:sp>
        <p:nvSpPr>
          <p:cNvPr id="2" name="Rectangle 1"/>
          <p:cNvSpPr/>
          <p:nvPr/>
        </p:nvSpPr>
        <p:spPr>
          <a:xfrm>
            <a:off x="3563888" y="4005064"/>
            <a:ext cx="5436790" cy="2554545"/>
          </a:xfrm>
          <a:prstGeom prst="rect">
            <a:avLst/>
          </a:prstGeom>
        </p:spPr>
        <p:txBody>
          <a:bodyPr wrap="square">
            <a:spAutoFit/>
          </a:bodyPr>
          <a:lstStyle/>
          <a:p>
            <a:pPr marL="342900" indent="-342900">
              <a:spcBef>
                <a:spcPct val="50000"/>
              </a:spcBef>
            </a:pPr>
            <a:r>
              <a:rPr lang="en-GB" sz="3200" b="1" u="sng" dirty="0" smtClean="0">
                <a:solidFill>
                  <a:schemeClr val="accent2">
                    <a:lumMod val="75000"/>
                  </a:schemeClr>
                </a:solidFill>
                <a:latin typeface="Berlin Sans FB Demi" panose="020E0802020502020306" pitchFamily="34" charset="0"/>
              </a:rPr>
              <a:t>Outstanding Progress</a:t>
            </a:r>
            <a:endParaRPr lang="en-GB" sz="3200" b="1" u="sng" dirty="0">
              <a:solidFill>
                <a:schemeClr val="accent2">
                  <a:lumMod val="75000"/>
                </a:schemeClr>
              </a:solidFill>
              <a:latin typeface="Berlin Sans FB Demi" panose="020E0802020502020306" pitchFamily="34" charset="0"/>
            </a:endParaRPr>
          </a:p>
          <a:p>
            <a:r>
              <a:rPr lang="en-GB" sz="3200" b="1" dirty="0" smtClean="0">
                <a:solidFill>
                  <a:schemeClr val="accent2">
                    <a:lumMod val="75000"/>
                  </a:schemeClr>
                </a:solidFill>
                <a:latin typeface="Berlin Sans FB Demi" panose="020E0802020502020306" pitchFamily="34" charset="0"/>
              </a:rPr>
              <a:t>Recall the phases and benefits of a warm up and call down giving examples of each in a sporting context</a:t>
            </a:r>
            <a:endParaRPr lang="en-GB" sz="3200" b="1" u="sng" dirty="0">
              <a:solidFill>
                <a:schemeClr val="accent2">
                  <a:lumMod val="75000"/>
                </a:schemeClr>
              </a:solidFill>
              <a:latin typeface="Berlin Sans FB Demi" panose="020E0802020502020306" pitchFamily="34" charset="0"/>
            </a:endParaRPr>
          </a:p>
        </p:txBody>
      </p:sp>
      <p:pic>
        <p:nvPicPr>
          <p:cNvPr id="2050" name="Picture 2" descr="Image result for stretc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562" y="4437112"/>
            <a:ext cx="2836605" cy="21224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footballshooting dri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1510427"/>
            <a:ext cx="2580878" cy="1789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58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3749"/>
            <a:ext cx="8568952" cy="759618"/>
          </a:xfrm>
        </p:spPr>
        <p:txBody>
          <a:bodyPr>
            <a:noAutofit/>
          </a:bodyPr>
          <a:lstStyle/>
          <a:p>
            <a:pPr algn="ctr"/>
            <a:r>
              <a:rPr lang="en-GB" altLang="en-US" sz="4000" u="sng" dirty="0">
                <a:solidFill>
                  <a:srgbClr val="0000FF"/>
                </a:solidFill>
                <a:latin typeface="Berlin Sans FB Demi" panose="020E0802020502020306" pitchFamily="34" charset="0"/>
              </a:rPr>
              <a:t>Understanding the exercise session</a:t>
            </a:r>
            <a:endParaRPr lang="en-US" altLang="en-GB" sz="4000" u="sng" dirty="0">
              <a:solidFill>
                <a:srgbClr val="0000FF"/>
              </a:solidFill>
              <a:latin typeface="Berlin Sans FB Demi" panose="020E0802020502020306" pitchFamily="34" charset="0"/>
            </a:endParaRPr>
          </a:p>
        </p:txBody>
      </p:sp>
      <p:sp>
        <p:nvSpPr>
          <p:cNvPr id="3" name="Text Placeholder 2"/>
          <p:cNvSpPr>
            <a:spLocks noGrp="1"/>
          </p:cNvSpPr>
          <p:nvPr>
            <p:ph type="body" sz="quarter" idx="13"/>
          </p:nvPr>
        </p:nvSpPr>
        <p:spPr>
          <a:xfrm>
            <a:off x="442421" y="903367"/>
            <a:ext cx="8219256" cy="1722461"/>
          </a:xfrm>
        </p:spPr>
        <p:txBody>
          <a:bodyPr>
            <a:noAutofit/>
          </a:bodyPr>
          <a:lstStyle/>
          <a:p>
            <a:pPr marL="0" indent="0">
              <a:buNone/>
              <a:defRPr/>
            </a:pPr>
            <a:r>
              <a:rPr lang="en-GB" sz="2800" dirty="0">
                <a:solidFill>
                  <a:schemeClr val="bg1">
                    <a:lumMod val="50000"/>
                  </a:schemeClr>
                </a:solidFill>
                <a:latin typeface="Berlin Sans FB Demi" panose="020E0802020502020306" pitchFamily="34" charset="0"/>
              </a:rPr>
              <a:t>A training or exercise session should consist of:</a:t>
            </a:r>
          </a:p>
          <a:p>
            <a:pPr>
              <a:defRPr/>
            </a:pPr>
            <a:r>
              <a:rPr lang="en-GB" sz="3200" dirty="0" smtClean="0">
                <a:solidFill>
                  <a:schemeClr val="bg1">
                    <a:lumMod val="50000"/>
                  </a:schemeClr>
                </a:solidFill>
                <a:latin typeface="Berlin Sans FB Demi" panose="020E0802020502020306" pitchFamily="34" charset="0"/>
              </a:rPr>
              <a:t> </a:t>
            </a:r>
            <a:r>
              <a:rPr lang="en-GB" sz="3200" dirty="0" smtClean="0">
                <a:solidFill>
                  <a:srgbClr val="00B0F0"/>
                </a:solidFill>
                <a:latin typeface="Berlin Sans FB Demi" panose="020E0802020502020306" pitchFamily="34" charset="0"/>
              </a:rPr>
              <a:t>A warm up </a:t>
            </a:r>
            <a:r>
              <a:rPr lang="en-GB" sz="3200" dirty="0" smtClean="0">
                <a:solidFill>
                  <a:schemeClr val="bg1">
                    <a:lumMod val="50000"/>
                  </a:schemeClr>
                </a:solidFill>
                <a:latin typeface="Berlin Sans FB Demi" panose="020E0802020502020306" pitchFamily="34" charset="0"/>
              </a:rPr>
              <a:t>– prepare the body for activity </a:t>
            </a:r>
          </a:p>
          <a:p>
            <a:pPr>
              <a:defRPr/>
            </a:pPr>
            <a:r>
              <a:rPr lang="en-GB" sz="3200" dirty="0" smtClean="0">
                <a:solidFill>
                  <a:schemeClr val="accent2">
                    <a:lumMod val="75000"/>
                  </a:schemeClr>
                </a:solidFill>
                <a:latin typeface="Berlin Sans FB Demi" panose="020E0802020502020306" pitchFamily="34" charset="0"/>
              </a:rPr>
              <a:t> Main activity/session/sport </a:t>
            </a:r>
          </a:p>
          <a:p>
            <a:pPr>
              <a:defRPr/>
            </a:pPr>
            <a:r>
              <a:rPr lang="en-GB" sz="3200" dirty="0" smtClean="0">
                <a:solidFill>
                  <a:srgbClr val="00B050"/>
                </a:solidFill>
                <a:latin typeface="Berlin Sans FB Demi" panose="020E0802020502020306" pitchFamily="34" charset="0"/>
              </a:rPr>
              <a:t> </a:t>
            </a:r>
            <a:r>
              <a:rPr lang="en-GB" sz="3200" dirty="0">
                <a:solidFill>
                  <a:srgbClr val="00B050"/>
                </a:solidFill>
                <a:latin typeface="Berlin Sans FB Demi" panose="020E0802020502020306" pitchFamily="34" charset="0"/>
              </a:rPr>
              <a:t>Cool down – to return the body to a resting state</a:t>
            </a:r>
            <a:endParaRPr lang="en-US" sz="3200" dirty="0">
              <a:solidFill>
                <a:srgbClr val="00B050"/>
              </a:solidFill>
              <a:latin typeface="Berlin Sans FB Demi" panose="020E0802020502020306" pitchFamily="34" charset="0"/>
            </a:endParaRPr>
          </a:p>
        </p:txBody>
      </p:sp>
      <p:pic>
        <p:nvPicPr>
          <p:cNvPr id="6" name="Picture 1" descr="Snowboarding - Foto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356" y="3140968"/>
            <a:ext cx="3840985" cy="254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51520" y="5844173"/>
            <a:ext cx="8712968" cy="830997"/>
          </a:xfrm>
          <a:prstGeom prst="rect">
            <a:avLst/>
          </a:prstGeom>
          <a:solidFill>
            <a:schemeClr val="accent1"/>
          </a:solidFill>
        </p:spPr>
        <p:txBody>
          <a:bodyPr wrap="square">
            <a:spAutoFit/>
          </a:bodyPr>
          <a:lstStyle/>
          <a:p>
            <a:pPr>
              <a:spcBef>
                <a:spcPct val="50000"/>
              </a:spcBef>
              <a:defRPr/>
            </a:pPr>
            <a:r>
              <a:rPr lang="en-GB" sz="2400" dirty="0">
                <a:latin typeface="Berlin Sans FB Demi" panose="020E0802020502020306" pitchFamily="34" charset="0"/>
              </a:rPr>
              <a:t>All performer should prepare well for exercise. A thorough warm up is vital to prepare the mind and body. </a:t>
            </a:r>
          </a:p>
        </p:txBody>
      </p:sp>
      <p:pic>
        <p:nvPicPr>
          <p:cNvPr id="3074" name="Picture 2" descr="Image result for i understand me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3491311"/>
            <a:ext cx="1834505" cy="219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88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43744" y="116282"/>
            <a:ext cx="89207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a:r>
              <a:rPr lang="en-GB" altLang="en-US" sz="4000" dirty="0" smtClean="0">
                <a:solidFill>
                  <a:srgbClr val="0000FF"/>
                </a:solidFill>
                <a:latin typeface="Berlin Sans FB Demi" panose="020E0802020502020306" pitchFamily="34" charset="0"/>
              </a:rPr>
              <a:t>What is the benefits of a warm up?</a:t>
            </a:r>
            <a:endParaRPr lang="en-US" altLang="en-GB" sz="4000" dirty="0">
              <a:solidFill>
                <a:srgbClr val="0000FF"/>
              </a:solidFill>
              <a:latin typeface="Berlin Sans FB Demi" panose="020E0802020502020306" pitchFamily="34" charset="0"/>
            </a:endParaRPr>
          </a:p>
        </p:txBody>
      </p:sp>
      <p:graphicFrame>
        <p:nvGraphicFramePr>
          <p:cNvPr id="6" name="Diagram 5"/>
          <p:cNvGraphicFramePr/>
          <p:nvPr>
            <p:extLst>
              <p:ext uri="{D42A27DB-BD31-4B8C-83A1-F6EECF244321}">
                <p14:modId xmlns:p14="http://schemas.microsoft.com/office/powerpoint/2010/main" val="1652127943"/>
              </p:ext>
            </p:extLst>
          </p:nvPr>
        </p:nvGraphicFramePr>
        <p:xfrm>
          <a:off x="683568" y="1139552"/>
          <a:ext cx="8090435" cy="54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Rounded Corners 6"/>
          <p:cNvSpPr/>
          <p:nvPr/>
        </p:nvSpPr>
        <p:spPr>
          <a:xfrm>
            <a:off x="695028" y="2869882"/>
            <a:ext cx="2658465" cy="1639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p:cNvSpPr/>
          <p:nvPr/>
        </p:nvSpPr>
        <p:spPr>
          <a:xfrm>
            <a:off x="6144574" y="2947391"/>
            <a:ext cx="2520280"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p:cNvSpPr/>
          <p:nvPr/>
        </p:nvSpPr>
        <p:spPr>
          <a:xfrm>
            <a:off x="3607655" y="2869239"/>
            <a:ext cx="2282757" cy="1639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p:cNvSpPr/>
          <p:nvPr/>
        </p:nvSpPr>
        <p:spPr>
          <a:xfrm>
            <a:off x="3737051" y="5762940"/>
            <a:ext cx="2023964" cy="6057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p:cNvSpPr/>
          <p:nvPr/>
        </p:nvSpPr>
        <p:spPr>
          <a:xfrm>
            <a:off x="323528" y="4623964"/>
            <a:ext cx="3079060" cy="19733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Berlin Sans FB Demi" panose="020E0802020502020306" pitchFamily="34" charset="0"/>
              </a:rPr>
              <a:t>What does each picture trying to say?</a:t>
            </a:r>
          </a:p>
        </p:txBody>
      </p:sp>
    </p:spTree>
    <p:extLst>
      <p:ext uri="{BB962C8B-B14F-4D97-AF65-F5344CB8AC3E}">
        <p14:creationId xmlns:p14="http://schemas.microsoft.com/office/powerpoint/2010/main" val="42806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36549"/>
            <a:ext cx="8784976" cy="759618"/>
          </a:xfrm>
        </p:spPr>
        <p:txBody>
          <a:bodyPr>
            <a:noAutofit/>
          </a:bodyPr>
          <a:lstStyle/>
          <a:p>
            <a:pPr algn="ctr"/>
            <a:r>
              <a:rPr lang="en-GB" altLang="en-US" sz="3600" dirty="0">
                <a:solidFill>
                  <a:srgbClr val="0000FF"/>
                </a:solidFill>
                <a:latin typeface="Berlin Sans FB Demi" panose="020E0802020502020306" pitchFamily="34" charset="0"/>
              </a:rPr>
              <a:t>What are the </a:t>
            </a:r>
            <a:r>
              <a:rPr lang="en-GB" altLang="en-US" sz="3600" b="1" u="sng" dirty="0">
                <a:solidFill>
                  <a:srgbClr val="FF0000"/>
                </a:solidFill>
                <a:latin typeface="Berlin Sans FB Demi" panose="020E0802020502020306" pitchFamily="34" charset="0"/>
              </a:rPr>
              <a:t>three </a:t>
            </a:r>
            <a:r>
              <a:rPr lang="en-GB" altLang="en-US" sz="3600" b="1" u="sng" dirty="0" smtClean="0">
                <a:solidFill>
                  <a:srgbClr val="FF0000"/>
                </a:solidFill>
                <a:latin typeface="Berlin Sans FB Demi" panose="020E0802020502020306" pitchFamily="34" charset="0"/>
              </a:rPr>
              <a:t>phases </a:t>
            </a:r>
            <a:r>
              <a:rPr lang="en-GB" altLang="en-US" sz="3600" dirty="0">
                <a:solidFill>
                  <a:srgbClr val="0000FF"/>
                </a:solidFill>
                <a:latin typeface="Berlin Sans FB Demi" panose="020E0802020502020306" pitchFamily="34" charset="0"/>
              </a:rPr>
              <a:t>of a warm up?</a:t>
            </a:r>
            <a:endParaRPr lang="en-US" altLang="en-GB" sz="3600" dirty="0">
              <a:solidFill>
                <a:srgbClr val="0000FF"/>
              </a:solidFill>
              <a:latin typeface="Berlin Sans FB Demi" panose="020E0802020502020306" pitchFamily="34" charset="0"/>
            </a:endParaRPr>
          </a:p>
        </p:txBody>
      </p:sp>
      <p:sp>
        <p:nvSpPr>
          <p:cNvPr id="4" name="Rectangle 3"/>
          <p:cNvSpPr/>
          <p:nvPr/>
        </p:nvSpPr>
        <p:spPr>
          <a:xfrm>
            <a:off x="547774" y="816606"/>
            <a:ext cx="8048451" cy="461665"/>
          </a:xfrm>
          <a:prstGeom prst="rect">
            <a:avLst/>
          </a:prstGeom>
        </p:spPr>
        <p:txBody>
          <a:bodyPr wrap="square">
            <a:spAutoFit/>
          </a:bodyPr>
          <a:lstStyle/>
          <a:p>
            <a:pPr>
              <a:defRPr/>
            </a:pPr>
            <a:r>
              <a:rPr lang="en-GB" sz="2400" dirty="0">
                <a:latin typeface="Berlin Sans FB Demi" panose="020E0802020502020306" pitchFamily="34" charset="0"/>
              </a:rPr>
              <a:t>A warm up should last at least 10 minutes and consist of: </a:t>
            </a:r>
          </a:p>
        </p:txBody>
      </p:sp>
      <p:sp>
        <p:nvSpPr>
          <p:cNvPr id="5" name="Rectangle 1046"/>
          <p:cNvSpPr>
            <a:spLocks noChangeArrowheads="1"/>
          </p:cNvSpPr>
          <p:nvPr/>
        </p:nvSpPr>
        <p:spPr bwMode="auto">
          <a:xfrm>
            <a:off x="558800" y="1434831"/>
            <a:ext cx="5309344" cy="1446550"/>
          </a:xfrm>
          <a:prstGeom prst="rect">
            <a:avLst/>
          </a:prstGeom>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GB" sz="4000" b="1" u="sng" dirty="0" smtClean="0">
                <a:solidFill>
                  <a:srgbClr val="FF0000"/>
                </a:solidFill>
                <a:latin typeface="Berlin Sans FB Demi" panose="020E0802020502020306" pitchFamily="34" charset="0"/>
                <a:cs typeface="Arial" pitchFamily="34" charset="0"/>
              </a:rPr>
              <a:t>1</a:t>
            </a:r>
            <a:r>
              <a:rPr lang="en-GB" sz="4000" b="1" u="sng" dirty="0">
                <a:solidFill>
                  <a:srgbClr val="FF0000"/>
                </a:solidFill>
                <a:latin typeface="Berlin Sans FB Demi" panose="020E0802020502020306" pitchFamily="34" charset="0"/>
                <a:cs typeface="Arial" pitchFamily="34" charset="0"/>
              </a:rPr>
              <a:t>:</a:t>
            </a:r>
            <a:r>
              <a:rPr lang="en-GB" b="1" u="sng" dirty="0">
                <a:solidFill>
                  <a:srgbClr val="FF0000"/>
                </a:solidFill>
                <a:latin typeface="Berlin Sans FB Demi" panose="020E0802020502020306" pitchFamily="34" charset="0"/>
                <a:cs typeface="Arial" pitchFamily="34" charset="0"/>
              </a:rPr>
              <a:t> </a:t>
            </a:r>
            <a:r>
              <a:rPr lang="en-GB" sz="2400" b="1" u="sng" dirty="0">
                <a:solidFill>
                  <a:srgbClr val="FF0000"/>
                </a:solidFill>
                <a:latin typeface="Berlin Sans FB Demi" panose="020E0802020502020306" pitchFamily="34" charset="0"/>
                <a:cs typeface="Arial" pitchFamily="34" charset="0"/>
              </a:rPr>
              <a:t>Pulse raiser</a:t>
            </a:r>
          </a:p>
          <a:p>
            <a:pPr>
              <a:defRPr/>
            </a:pPr>
            <a:r>
              <a:rPr lang="en-GB" sz="2400" b="0" dirty="0">
                <a:solidFill>
                  <a:srgbClr val="FF0000"/>
                </a:solidFill>
                <a:latin typeface="Berlin Sans FB Demi" panose="020E0802020502020306" pitchFamily="34" charset="0"/>
              </a:rPr>
              <a:t>Involves gentle jogging, running and sprinting.</a:t>
            </a:r>
            <a:endParaRPr lang="en-GB" sz="2400" dirty="0">
              <a:solidFill>
                <a:srgbClr val="FF0000"/>
              </a:solidFill>
              <a:latin typeface="Berlin Sans FB Demi" panose="020E0802020502020306" pitchFamily="34" charset="0"/>
              <a:cs typeface="Arial" pitchFamily="34" charset="0"/>
            </a:endParaRPr>
          </a:p>
        </p:txBody>
      </p:sp>
      <p:sp>
        <p:nvSpPr>
          <p:cNvPr id="6" name="Rectangle 1047"/>
          <p:cNvSpPr>
            <a:spLocks noChangeArrowheads="1"/>
          </p:cNvSpPr>
          <p:nvPr/>
        </p:nvSpPr>
        <p:spPr bwMode="auto">
          <a:xfrm>
            <a:off x="3637384" y="3268228"/>
            <a:ext cx="5184576" cy="984885"/>
          </a:xfrm>
          <a:prstGeom prst="rect">
            <a:avLst/>
          </a:prstGeom>
          <a:ln>
            <a:solidFill>
              <a:srgbClr val="7030A0"/>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GB" sz="4000" dirty="0" smtClean="0">
                <a:solidFill>
                  <a:srgbClr val="7030A0"/>
                </a:solidFill>
                <a:latin typeface="Berlin Sans FB Demi" panose="020E0802020502020306" pitchFamily="34" charset="0"/>
                <a:cs typeface="Arial" pitchFamily="34" charset="0"/>
              </a:rPr>
              <a:t>2</a:t>
            </a:r>
            <a:r>
              <a:rPr lang="en-GB" sz="4000" dirty="0">
                <a:solidFill>
                  <a:srgbClr val="7030A0"/>
                </a:solidFill>
                <a:latin typeface="Berlin Sans FB Demi" panose="020E0802020502020306" pitchFamily="34" charset="0"/>
                <a:cs typeface="Arial" pitchFamily="34" charset="0"/>
              </a:rPr>
              <a:t>:</a:t>
            </a:r>
            <a:r>
              <a:rPr lang="en-GB" dirty="0">
                <a:latin typeface="Berlin Sans FB Demi" panose="020E0802020502020306" pitchFamily="34" charset="0"/>
                <a:cs typeface="Arial" pitchFamily="34" charset="0"/>
              </a:rPr>
              <a:t> </a:t>
            </a:r>
            <a:r>
              <a:rPr lang="en-GB" dirty="0">
                <a:solidFill>
                  <a:srgbClr val="7030A0"/>
                </a:solidFill>
                <a:latin typeface="Berlin Sans FB Demi" panose="020E0802020502020306" pitchFamily="34" charset="0"/>
                <a:cs typeface="Arial" pitchFamily="34" charset="0"/>
              </a:rPr>
              <a:t>Stretches</a:t>
            </a:r>
          </a:p>
          <a:p>
            <a:pPr>
              <a:defRPr/>
            </a:pPr>
            <a:r>
              <a:rPr lang="en-GB" b="0" dirty="0" smtClean="0">
                <a:solidFill>
                  <a:srgbClr val="7030A0"/>
                </a:solidFill>
                <a:latin typeface="Berlin Sans FB Demi" panose="020E0802020502020306" pitchFamily="34" charset="0"/>
              </a:rPr>
              <a:t>Increase range of movement at the joint</a:t>
            </a:r>
            <a:endParaRPr lang="en-GB" b="0" dirty="0">
              <a:solidFill>
                <a:srgbClr val="7030A0"/>
              </a:solidFill>
              <a:latin typeface="Berlin Sans FB Demi" panose="020E0802020502020306" pitchFamily="34" charset="0"/>
            </a:endParaRPr>
          </a:p>
        </p:txBody>
      </p:sp>
      <p:pic>
        <p:nvPicPr>
          <p:cNvPr id="7" name="Picture 10" descr="F:\PICTURES TO USE\England-Warm-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0211" y="1434832"/>
            <a:ext cx="2831749" cy="1345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F:\PICTURES TO USE\stretch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51" y="3158414"/>
            <a:ext cx="3017486" cy="120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46"/>
          <p:cNvSpPr>
            <a:spLocks noChangeArrowheads="1"/>
          </p:cNvSpPr>
          <p:nvPr/>
        </p:nvSpPr>
        <p:spPr bwMode="auto">
          <a:xfrm>
            <a:off x="323528" y="4783850"/>
            <a:ext cx="5416251" cy="1815882"/>
          </a:xfrm>
          <a:prstGeom prst="rect">
            <a:avLst/>
          </a:prstGeom>
          <a:ln w="22225">
            <a:solidFill>
              <a:srgbClr val="00B050"/>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GB" sz="4000" dirty="0" smtClean="0">
                <a:solidFill>
                  <a:schemeClr val="accent6">
                    <a:lumMod val="75000"/>
                  </a:schemeClr>
                </a:solidFill>
                <a:latin typeface="Berlin Sans FB Demi" panose="020E0802020502020306" pitchFamily="34" charset="0"/>
                <a:cs typeface="Arial" pitchFamily="34" charset="0"/>
              </a:rPr>
              <a:t>3: </a:t>
            </a:r>
            <a:r>
              <a:rPr lang="en-GB" dirty="0">
                <a:solidFill>
                  <a:schemeClr val="accent6">
                    <a:lumMod val="75000"/>
                  </a:schemeClr>
                </a:solidFill>
                <a:latin typeface="Berlin Sans FB Demi" panose="020E0802020502020306" pitchFamily="34" charset="0"/>
                <a:cs typeface="Arial" pitchFamily="34" charset="0"/>
              </a:rPr>
              <a:t>Exercise Specific Drills</a:t>
            </a:r>
          </a:p>
          <a:p>
            <a:pPr>
              <a:defRPr/>
            </a:pPr>
            <a:r>
              <a:rPr lang="en-GB" b="0" dirty="0" smtClean="0">
                <a:solidFill>
                  <a:schemeClr val="accent6">
                    <a:lumMod val="75000"/>
                  </a:schemeClr>
                </a:solidFill>
                <a:latin typeface="Berlin Sans FB Demi" panose="020E0802020502020306" pitchFamily="34" charset="0"/>
              </a:rPr>
              <a:t>Drill/activities that prepare you for your activity. Examples:</a:t>
            </a:r>
          </a:p>
          <a:p>
            <a:pPr>
              <a:defRPr/>
            </a:pPr>
            <a:r>
              <a:rPr lang="en-GB" dirty="0" smtClean="0">
                <a:solidFill>
                  <a:schemeClr val="accent6">
                    <a:lumMod val="75000"/>
                  </a:schemeClr>
                </a:solidFill>
                <a:latin typeface="Berlin Sans FB Demi" panose="020E0802020502020306" pitchFamily="34" charset="0"/>
              </a:rPr>
              <a:t>Passing in football, shooting in netball, dribbling in basketball, volley shots in tennis</a:t>
            </a:r>
            <a:endParaRPr lang="en-GB" b="0" dirty="0" smtClean="0">
              <a:solidFill>
                <a:schemeClr val="accent6">
                  <a:lumMod val="75000"/>
                </a:schemeClr>
              </a:solidFill>
              <a:latin typeface="Berlin Sans FB Demi" panose="020E0802020502020306" pitchFamily="34" charset="0"/>
            </a:endParaRPr>
          </a:p>
        </p:txBody>
      </p:sp>
      <p:pic>
        <p:nvPicPr>
          <p:cNvPr id="10" name="Picture 9" descr="tennis-10-10-200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1330" y="4435574"/>
            <a:ext cx="2931786" cy="2035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043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out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out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9"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99106"/>
            <a:ext cx="7886700" cy="781969"/>
          </a:xfrm>
        </p:spPr>
        <p:txBody>
          <a:bodyPr>
            <a:normAutofit/>
          </a:bodyPr>
          <a:lstStyle/>
          <a:p>
            <a:pPr algn="ctr"/>
            <a:r>
              <a:rPr lang="en-GB" altLang="en-US" sz="3200" b="1" dirty="0">
                <a:solidFill>
                  <a:srgbClr val="0000FF"/>
                </a:solidFill>
                <a:latin typeface="Berlin Sans FB Demi" panose="020E0802020502020306" pitchFamily="34" charset="0"/>
              </a:rPr>
              <a:t>What is the </a:t>
            </a:r>
            <a:r>
              <a:rPr lang="en-GB" altLang="en-US" sz="3200" b="1" dirty="0" smtClean="0">
                <a:solidFill>
                  <a:srgbClr val="0000FF"/>
                </a:solidFill>
                <a:latin typeface="Berlin Sans FB Demi" panose="020E0802020502020306" pitchFamily="34" charset="0"/>
              </a:rPr>
              <a:t>benefits </a:t>
            </a:r>
            <a:r>
              <a:rPr lang="en-GB" altLang="en-US" sz="3200" b="1" dirty="0">
                <a:solidFill>
                  <a:srgbClr val="0000FF"/>
                </a:solidFill>
                <a:latin typeface="Berlin Sans FB Demi" panose="020E0802020502020306" pitchFamily="34" charset="0"/>
              </a:rPr>
              <a:t>of a cool down?</a:t>
            </a:r>
            <a:endParaRPr lang="en-GB" sz="3200" b="1" dirty="0">
              <a:latin typeface="Berlin Sans FB Demi" panose="020E0802020502020306" pitchFamily="34" charset="0"/>
            </a:endParaRPr>
          </a:p>
        </p:txBody>
      </p:sp>
      <p:graphicFrame>
        <p:nvGraphicFramePr>
          <p:cNvPr id="4" name="Diagram 3"/>
          <p:cNvGraphicFramePr/>
          <p:nvPr>
            <p:extLst>
              <p:ext uri="{D42A27DB-BD31-4B8C-83A1-F6EECF244321}">
                <p14:modId xmlns:p14="http://schemas.microsoft.com/office/powerpoint/2010/main" val="2491060951"/>
              </p:ext>
            </p:extLst>
          </p:nvPr>
        </p:nvGraphicFramePr>
        <p:xfrm>
          <a:off x="520285" y="590090"/>
          <a:ext cx="8306459" cy="534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21"/>
          <p:cNvSpPr txBox="1">
            <a:spLocks noChangeArrowheads="1"/>
          </p:cNvSpPr>
          <p:nvPr/>
        </p:nvSpPr>
        <p:spPr bwMode="auto">
          <a:xfrm>
            <a:off x="467544" y="798515"/>
            <a:ext cx="7991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a:defRPr/>
            </a:pPr>
            <a:r>
              <a:rPr lang="en-GB" b="0" dirty="0">
                <a:latin typeface="Berlin Sans FB Demi" panose="020E0802020502020306" pitchFamily="34" charset="0"/>
              </a:rPr>
              <a:t>The following reasons highlight the importance of a cool down at the end of any exercise session:</a:t>
            </a:r>
            <a:endParaRPr lang="en-GB" b="0" i="1" dirty="0">
              <a:latin typeface="Berlin Sans FB Demi" panose="020E0802020502020306" pitchFamily="34" charset="0"/>
            </a:endParaRPr>
          </a:p>
        </p:txBody>
      </p:sp>
      <p:sp>
        <p:nvSpPr>
          <p:cNvPr id="6" name="Rectangle: Rounded Corners 5"/>
          <p:cNvSpPr/>
          <p:nvPr/>
        </p:nvSpPr>
        <p:spPr>
          <a:xfrm>
            <a:off x="502144" y="3587358"/>
            <a:ext cx="2736304" cy="295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p:cNvSpPr/>
          <p:nvPr/>
        </p:nvSpPr>
        <p:spPr>
          <a:xfrm>
            <a:off x="3354012" y="3688576"/>
            <a:ext cx="2736304" cy="25866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p:cNvSpPr/>
          <p:nvPr/>
        </p:nvSpPr>
        <p:spPr>
          <a:xfrm>
            <a:off x="6170608" y="3663617"/>
            <a:ext cx="2736304" cy="25829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440117" y="6246532"/>
            <a:ext cx="2736304" cy="364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265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568" y="149102"/>
            <a:ext cx="7886700" cy="831626"/>
          </a:xfrm>
        </p:spPr>
        <p:txBody>
          <a:bodyPr>
            <a:normAutofit/>
          </a:bodyPr>
          <a:lstStyle/>
          <a:p>
            <a:pPr algn="ctr"/>
            <a:r>
              <a:rPr lang="en-GB" altLang="en-US" sz="4400" b="1" dirty="0" smtClean="0">
                <a:solidFill>
                  <a:srgbClr val="0000FF"/>
                </a:solidFill>
                <a:latin typeface="Calibri" panose="020F0502020204030204" pitchFamily="34" charset="0"/>
              </a:rPr>
              <a:t>The Phases of a </a:t>
            </a:r>
            <a:r>
              <a:rPr lang="en-GB" altLang="en-US" sz="4400" b="1" dirty="0">
                <a:solidFill>
                  <a:srgbClr val="0000FF"/>
                </a:solidFill>
                <a:latin typeface="Calibri" panose="020F0502020204030204" pitchFamily="34" charset="0"/>
              </a:rPr>
              <a:t>Cool Down</a:t>
            </a:r>
            <a:endParaRPr lang="en-GB" sz="4400" b="1" dirty="0"/>
          </a:p>
        </p:txBody>
      </p:sp>
      <p:sp>
        <p:nvSpPr>
          <p:cNvPr id="5" name="Rectangle 4"/>
          <p:cNvSpPr/>
          <p:nvPr/>
        </p:nvSpPr>
        <p:spPr>
          <a:xfrm>
            <a:off x="444554" y="980728"/>
            <a:ext cx="8303909" cy="707886"/>
          </a:xfrm>
          <a:prstGeom prst="rect">
            <a:avLst/>
          </a:prstGeom>
        </p:spPr>
        <p:txBody>
          <a:bodyPr wrap="square">
            <a:spAutoFit/>
          </a:bodyPr>
          <a:lstStyle/>
          <a:p>
            <a:pPr>
              <a:defRPr/>
            </a:pPr>
            <a:r>
              <a:rPr lang="en-GB" sz="2000" dirty="0">
                <a:latin typeface="Berlin Sans FB Demi" panose="020E0802020502020306" pitchFamily="34" charset="0"/>
              </a:rPr>
              <a:t>The cool down is the final part of any session. It allows the body to slowly return back to normal. </a:t>
            </a:r>
          </a:p>
        </p:txBody>
      </p:sp>
      <p:sp>
        <p:nvSpPr>
          <p:cNvPr id="6" name="Text Box 26"/>
          <p:cNvSpPr txBox="1">
            <a:spLocks noChangeArrowheads="1"/>
          </p:cNvSpPr>
          <p:nvPr/>
        </p:nvSpPr>
        <p:spPr bwMode="auto">
          <a:xfrm>
            <a:off x="1748735" y="1850140"/>
            <a:ext cx="4410453" cy="1261884"/>
          </a:xfrm>
          <a:prstGeom prst="rect">
            <a:avLst/>
          </a:prstGeom>
          <a:ln>
            <a:solidFill>
              <a:srgbClr val="FF0000"/>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GB" sz="3600" b="0" dirty="0" smtClean="0">
                <a:solidFill>
                  <a:srgbClr val="FF0000"/>
                </a:solidFill>
                <a:latin typeface="Berlin Sans FB Demi" panose="020E0802020502020306" pitchFamily="34" charset="0"/>
                <a:cs typeface="Arial" pitchFamily="34" charset="0"/>
              </a:rPr>
              <a:t>1 </a:t>
            </a:r>
            <a:r>
              <a:rPr lang="en-GB" sz="2000" b="0" dirty="0" smtClean="0">
                <a:solidFill>
                  <a:srgbClr val="FF0000"/>
                </a:solidFill>
                <a:latin typeface="Berlin Sans FB Demi" panose="020E0802020502020306" pitchFamily="34" charset="0"/>
                <a:cs typeface="Arial" pitchFamily="34" charset="0"/>
              </a:rPr>
              <a:t>The </a:t>
            </a:r>
            <a:r>
              <a:rPr lang="en-GB" sz="2000" b="0" dirty="0">
                <a:solidFill>
                  <a:srgbClr val="FF0000"/>
                </a:solidFill>
                <a:latin typeface="Berlin Sans FB Demi" panose="020E0802020502020306" pitchFamily="34" charset="0"/>
                <a:cs typeface="Arial" pitchFamily="34" charset="0"/>
              </a:rPr>
              <a:t>first part is gentle aerobic work. </a:t>
            </a:r>
          </a:p>
          <a:p>
            <a:pPr>
              <a:defRPr/>
            </a:pPr>
            <a:r>
              <a:rPr lang="en-GB" sz="2000" b="0" i="1" dirty="0">
                <a:solidFill>
                  <a:srgbClr val="FF0000"/>
                </a:solidFill>
                <a:latin typeface="Berlin Sans FB Demi" panose="020E0802020502020306" pitchFamily="34" charset="0"/>
                <a:cs typeface="Arial" pitchFamily="34" charset="0"/>
              </a:rPr>
              <a:t>i.e. Gentle walking and jogging.</a:t>
            </a:r>
          </a:p>
        </p:txBody>
      </p:sp>
      <p:pic>
        <p:nvPicPr>
          <p:cNvPr id="7" name="Picture 6" descr="E:\PICTURES\jogging-clothes-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1" y="1838454"/>
            <a:ext cx="935906" cy="128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800px-Brazil_national_football_team_training_at_Dobsonville_Stadium_2010-06-03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9086" y="1782965"/>
            <a:ext cx="2592287" cy="122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827883" y="3299991"/>
            <a:ext cx="4331306"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GB" sz="4000" dirty="0" smtClean="0">
                <a:solidFill>
                  <a:srgbClr val="7030A0"/>
                </a:solidFill>
                <a:latin typeface="Berlin Sans FB Demi" panose="020E0802020502020306" pitchFamily="34" charset="0"/>
              </a:rPr>
              <a:t>2 </a:t>
            </a:r>
            <a:r>
              <a:rPr lang="en-GB" sz="2000" dirty="0" smtClean="0">
                <a:solidFill>
                  <a:srgbClr val="7030A0"/>
                </a:solidFill>
                <a:latin typeface="Berlin Sans FB Demi" panose="020E0802020502020306" pitchFamily="34" charset="0"/>
              </a:rPr>
              <a:t>The </a:t>
            </a:r>
            <a:r>
              <a:rPr lang="en-GB" sz="2000" dirty="0">
                <a:solidFill>
                  <a:srgbClr val="7030A0"/>
                </a:solidFill>
                <a:latin typeface="Berlin Sans FB Demi" panose="020E0802020502020306" pitchFamily="34" charset="0"/>
              </a:rPr>
              <a:t>second part is gentle </a:t>
            </a:r>
            <a:r>
              <a:rPr lang="en-GB" sz="2800" b="1" u="sng" dirty="0">
                <a:solidFill>
                  <a:srgbClr val="7030A0"/>
                </a:solidFill>
                <a:latin typeface="Berlin Sans FB Demi" panose="020E0802020502020306" pitchFamily="34" charset="0"/>
              </a:rPr>
              <a:t>stretching</a:t>
            </a:r>
            <a:r>
              <a:rPr lang="en-GB" sz="2000" dirty="0">
                <a:solidFill>
                  <a:srgbClr val="7030A0"/>
                </a:solidFill>
                <a:latin typeface="Berlin Sans FB Demi" panose="020E0802020502020306" pitchFamily="34" charset="0"/>
              </a:rPr>
              <a:t> exercises of all the major joints and muscles of the body.</a:t>
            </a:r>
          </a:p>
        </p:txBody>
      </p:sp>
      <p:pic>
        <p:nvPicPr>
          <p:cNvPr id="10" name="Picture 7" descr="E:\WEB DOWNLOADS TO TWEEK\Photo Shoot - Selected\IMG_0597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1414" y="3035080"/>
            <a:ext cx="2237049" cy="140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C:\Documents and Settings\School\My Documents\old e drive stuff\WEB DOWNLOADS TO TWEEK\Photo Shoot - Selected\IMG_0605.jpg"/>
          <p:cNvPicPr>
            <a:picLocks noChangeAspect="1" noChangeArrowheads="1"/>
          </p:cNvPicPr>
          <p:nvPr/>
        </p:nvPicPr>
        <p:blipFill rotWithShape="1">
          <a:blip r:embed="rId5">
            <a:extLst>
              <a:ext uri="{28A0092B-C50C-407E-A947-70E740481C1C}">
                <a14:useLocalDpi xmlns:a14="http://schemas.microsoft.com/office/drawing/2010/main" val="0"/>
              </a:ext>
            </a:extLst>
          </a:blip>
          <a:srcRect l="22771" r="20060"/>
          <a:stretch/>
        </p:blipFill>
        <p:spPr bwMode="auto">
          <a:xfrm>
            <a:off x="469567" y="3284872"/>
            <a:ext cx="1150105" cy="189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393370" y="5013176"/>
            <a:ext cx="8339813" cy="16312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ct val="50000"/>
              </a:spcBef>
              <a:defRPr/>
            </a:pPr>
            <a:r>
              <a:rPr lang="en-GB" sz="2000" dirty="0" smtClean="0"/>
              <a:t>A </a:t>
            </a:r>
            <a:r>
              <a:rPr lang="en-GB" sz="2000" dirty="0"/>
              <a:t>cool down will return the body to a complete resting state. Gentle stretching will remove lactic acid and prevent muscles cramps. </a:t>
            </a:r>
          </a:p>
          <a:p>
            <a:pPr>
              <a:spcBef>
                <a:spcPct val="50000"/>
              </a:spcBef>
              <a:defRPr/>
            </a:pPr>
            <a:r>
              <a:rPr lang="en-GB" sz="2000" dirty="0"/>
              <a:t>A cool down will also prevent DOMS </a:t>
            </a:r>
            <a:endParaRPr lang="en-GB" sz="2000" dirty="0" smtClean="0"/>
          </a:p>
          <a:p>
            <a:pPr>
              <a:spcBef>
                <a:spcPct val="50000"/>
              </a:spcBef>
              <a:defRPr/>
            </a:pPr>
            <a:r>
              <a:rPr lang="en-GB" sz="2000" dirty="0" smtClean="0"/>
              <a:t> </a:t>
            </a:r>
            <a:r>
              <a:rPr lang="en-GB" sz="2000" i="1" dirty="0"/>
              <a:t>(delay onset muscle soreness) </a:t>
            </a:r>
          </a:p>
        </p:txBody>
      </p:sp>
    </p:spTree>
    <p:extLst>
      <p:ext uri="{BB962C8B-B14F-4D97-AF65-F5344CB8AC3E}">
        <p14:creationId xmlns:p14="http://schemas.microsoft.com/office/powerpoint/2010/main" val="327625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398</TotalTime>
  <Words>1135</Words>
  <Application>Microsoft Office PowerPoint</Application>
  <PresentationFormat>On-screen Show (4:3)</PresentationFormat>
  <Paragraphs>121</Paragraphs>
  <Slides>13</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Berlin Sans FB Demi</vt:lpstr>
      <vt:lpstr>Calibri</vt:lpstr>
      <vt:lpstr>Calibri Light</vt:lpstr>
      <vt:lpstr>Office Theme</vt:lpstr>
      <vt:lpstr>1_Office Theme</vt:lpstr>
      <vt:lpstr>PowerPoint Presentation</vt:lpstr>
      <vt:lpstr>Title: Revision – Injuries </vt:lpstr>
      <vt:lpstr>PowerPoint Presentation</vt:lpstr>
      <vt:lpstr>PowerPoint Presentation</vt:lpstr>
      <vt:lpstr>Understanding the exercise session</vt:lpstr>
      <vt:lpstr>PowerPoint Presentation</vt:lpstr>
      <vt:lpstr>What are the three phases of a warm up?</vt:lpstr>
      <vt:lpstr>What is the benefits of a cool down?</vt:lpstr>
      <vt:lpstr>The Phases of a Cool Down</vt:lpstr>
      <vt:lpstr>PowerPoint Presentation</vt:lpstr>
      <vt:lpstr>PowerPoint Presentation</vt:lpstr>
      <vt:lpstr>PowerPoint Presentation</vt:lpstr>
      <vt:lpstr>PowerPoint Presentation</vt:lpstr>
    </vt:vector>
  </TitlesOfParts>
  <Company>Freebrough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Athey</dc:creator>
  <cp:lastModifiedBy>Richard Moody</cp:lastModifiedBy>
  <cp:revision>18</cp:revision>
  <dcterms:created xsi:type="dcterms:W3CDTF">2013-10-18T15:58:24Z</dcterms:created>
  <dcterms:modified xsi:type="dcterms:W3CDTF">2019-01-29T13:30:48Z</dcterms:modified>
</cp:coreProperties>
</file>