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535" r:id="rId5"/>
    <p:sldId id="566" r:id="rId6"/>
    <p:sldId id="536" r:id="rId7"/>
    <p:sldId id="537" r:id="rId8"/>
    <p:sldId id="538" r:id="rId9"/>
    <p:sldId id="542" r:id="rId10"/>
    <p:sldId id="543" r:id="rId11"/>
    <p:sldId id="544" r:id="rId12"/>
    <p:sldId id="545" r:id="rId13"/>
    <p:sldId id="54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1B2EC-5B93-4E30-BE92-2749FC88DEE3}" type="datetimeFigureOut">
              <a:rPr lang="en-GB" smtClean="0"/>
              <a:t>09/10/2020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D4E32-691D-4E0B-8C06-CED3201531E6}" type="slidenum">
              <a:rPr lang="en-GB" smtClean="0"/>
              <a:t>‹#›</a:t>
            </a:fld>
            <a:endParaRPr lang="en-GB"/>
          </a:p>
        </p:txBody>
      </p:sp>
    </p:spTree>
    <p:extLst>
      <p:ext uri="{BB962C8B-B14F-4D97-AF65-F5344CB8AC3E}">
        <p14:creationId xmlns:p14="http://schemas.microsoft.com/office/powerpoint/2010/main" val="402644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 of this website quoted above. [CC BY-SA 4.0 (https://creativecommons.org/licenses/by-sa/4.0)]</a:t>
            </a:r>
            <a:endParaRPr lang="en-GB" dirty="0"/>
          </a:p>
        </p:txBody>
      </p:sp>
      <p:sp>
        <p:nvSpPr>
          <p:cNvPr id="4" name="Slide Number Placeholder 3"/>
          <p:cNvSpPr>
            <a:spLocks noGrp="1"/>
          </p:cNvSpPr>
          <p:nvPr>
            <p:ph type="sldNum" sz="quarter" idx="5"/>
          </p:nvPr>
        </p:nvSpPr>
        <p:spPr/>
        <p:txBody>
          <a:bodyPr/>
          <a:lstStyle/>
          <a:p>
            <a:fld id="{4BD21E68-D55B-444B-8375-DB99916127C1}" type="slidenum">
              <a:rPr lang="en-GB" smtClean="0"/>
              <a:t>1</a:t>
            </a:fld>
            <a:endParaRPr lang="en-GB"/>
          </a:p>
        </p:txBody>
      </p:sp>
    </p:spTree>
    <p:extLst>
      <p:ext uri="{BB962C8B-B14F-4D97-AF65-F5344CB8AC3E}">
        <p14:creationId xmlns:p14="http://schemas.microsoft.com/office/powerpoint/2010/main" val="387632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798513"/>
            <a:ext cx="5330825" cy="3998912"/>
          </a:xfrm>
        </p:spPr>
      </p:sp>
      <p:sp>
        <p:nvSpPr>
          <p:cNvPr id="3" name="Notes Placeholder 2"/>
          <p:cNvSpPr>
            <a:spLocks noGrp="1"/>
          </p:cNvSpPr>
          <p:nvPr>
            <p:ph type="body" idx="1"/>
          </p:nvPr>
        </p:nvSpPr>
        <p:spPr/>
        <p:txBody>
          <a:bodyPr>
            <a:normAutofit/>
          </a:bodyPr>
          <a:lstStyle/>
          <a:p>
            <a:r>
              <a:rPr lang="en-GB" baseline="0" dirty="0"/>
              <a:t>All teachers </a:t>
            </a:r>
            <a:r>
              <a:rPr lang="en-GB" b="1" u="sng" baseline="0" dirty="0"/>
              <a:t>must</a:t>
            </a:r>
            <a:r>
              <a:rPr lang="en-GB" baseline="0" dirty="0"/>
              <a:t> Model and Teach this section i.e. go through the activity, model and teach students the main concepts and </a:t>
            </a:r>
            <a:r>
              <a:rPr lang="en-GB" b="1" u="sng" baseline="0" dirty="0"/>
              <a:t>CHECK their understanding</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B2CBEC7-9E99-4AD2-BF9D-AA78C867DA27}"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70132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F747F4-45F2-4890-80FE-DE153798C7F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10"/>
          <p:cNvSpPr>
            <a:spLocks noGrp="1" noChangeArrowheads="1"/>
          </p:cNvSpPr>
          <p:nvPr>
            <p:ph type="hdr" sz="quarter"/>
          </p:nvPr>
        </p:nvSpPr>
        <p:spP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Boardworks GCSE Additional Science: Chemistry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Electrochemistry</a:t>
            </a:r>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05724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79BC25-9563-43A7-9335-3D76081F26CA}"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426746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9BC25-9563-43A7-9335-3D76081F26CA}"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258273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9BC25-9563-43A7-9335-3D76081F26CA}"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40387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9BC25-9563-43A7-9335-3D76081F26CA}"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20226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79BC25-9563-43A7-9335-3D76081F26CA}"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256168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9BC25-9563-43A7-9335-3D76081F26CA}"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387530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79BC25-9563-43A7-9335-3D76081F26CA}" type="datetimeFigureOut">
              <a:rPr lang="en-GB" smtClean="0"/>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92821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79BC25-9563-43A7-9335-3D76081F26CA}" type="datetimeFigureOut">
              <a:rPr lang="en-GB" smtClean="0"/>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244222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9BC25-9563-43A7-9335-3D76081F26CA}" type="datetimeFigureOut">
              <a:rPr lang="en-GB" smtClean="0"/>
              <a:t>09/10/2020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119985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79BC25-9563-43A7-9335-3D76081F26CA}"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365568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79BC25-9563-43A7-9335-3D76081F26CA}"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B744-D901-48DB-9051-F12F11041CAF}" type="slidenum">
              <a:rPr lang="en-GB" smtClean="0"/>
              <a:t>‹#›</a:t>
            </a:fld>
            <a:endParaRPr lang="en-GB"/>
          </a:p>
        </p:txBody>
      </p:sp>
    </p:spTree>
    <p:extLst>
      <p:ext uri="{BB962C8B-B14F-4D97-AF65-F5344CB8AC3E}">
        <p14:creationId xmlns:p14="http://schemas.microsoft.com/office/powerpoint/2010/main" val="99896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9BC25-9563-43A7-9335-3D76081F26CA}" type="datetimeFigureOut">
              <a:rPr lang="en-GB" smtClean="0"/>
              <a:t>09/10/2020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B744-D901-48DB-9051-F12F11041CAF}" type="slidenum">
              <a:rPr lang="en-GB" smtClean="0"/>
              <a:t>‹#›</a:t>
            </a:fld>
            <a:endParaRPr lang="en-GB"/>
          </a:p>
        </p:txBody>
      </p:sp>
    </p:spTree>
    <p:extLst>
      <p:ext uri="{BB962C8B-B14F-4D97-AF65-F5344CB8AC3E}">
        <p14:creationId xmlns:p14="http://schemas.microsoft.com/office/powerpoint/2010/main" val="2127293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_cB2vSaalX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79133" y="154003"/>
            <a:ext cx="8701238" cy="1135781"/>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718082" cy="1004820"/>
          </a:xfrm>
        </p:spPr>
        <p:txBody>
          <a:bodyPr anchor="ctr">
            <a:noAutofit/>
          </a:bodyPr>
          <a:lstStyle/>
          <a:p>
            <a:r>
              <a:rPr lang="en-US" sz="6600" dirty="0">
                <a:latin typeface="Comic Sans MS" panose="030F0702030302020204" pitchFamily="66" charset="0"/>
              </a:rPr>
              <a:t>Neutralisation</a:t>
            </a:r>
            <a:endParaRPr lang="en-GB" sz="6600" dirty="0">
              <a:latin typeface="Comic Sans MS" panose="030F0702030302020204" pitchFamily="66" charset="0"/>
            </a:endParaRPr>
          </a:p>
        </p:txBody>
      </p:sp>
      <p:sp>
        <p:nvSpPr>
          <p:cNvPr id="3" name="TextBox 2">
            <a:extLst>
              <a:ext uri="{FF2B5EF4-FFF2-40B4-BE49-F238E27FC236}">
                <a16:creationId xmlns:a16="http://schemas.microsoft.com/office/drawing/2014/main" id="{CFE77A38-468C-4929-81F5-CC2FCB593E38}"/>
              </a:ext>
            </a:extLst>
          </p:cNvPr>
          <p:cNvSpPr txBox="1"/>
          <p:nvPr/>
        </p:nvSpPr>
        <p:spPr>
          <a:xfrm>
            <a:off x="0" y="1455611"/>
            <a:ext cx="8999621" cy="1569660"/>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Do now activity: </a:t>
            </a:r>
            <a:r>
              <a:rPr lang="en-US" sz="3200" dirty="0">
                <a:latin typeface="Comic Sans MS" panose="030F0702030302020204" pitchFamily="66" charset="0"/>
              </a:rPr>
              <a:t>Explain why a universal indicator is better than litmus paper for informing us about acids &amp; alkalis</a:t>
            </a:r>
            <a:endParaRPr lang="en-GB" sz="3200" dirty="0">
              <a:latin typeface="Comic Sans MS" panose="030F0702030302020204" pitchFamily="66" charset="0"/>
            </a:endParaRPr>
          </a:p>
        </p:txBody>
      </p:sp>
      <p:pic>
        <p:nvPicPr>
          <p:cNvPr id="1030" name="Picture 6" descr="Image result for pH scale &quot;">
            <a:extLst>
              <a:ext uri="{FF2B5EF4-FFF2-40B4-BE49-F238E27FC236}">
                <a16:creationId xmlns:a16="http://schemas.microsoft.com/office/drawing/2014/main" id="{1F500B11-99F2-4FDB-8803-3A6BF68585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107" b="20271"/>
          <a:stretch/>
        </p:blipFill>
        <p:spPr bwMode="auto">
          <a:xfrm>
            <a:off x="449742" y="3286196"/>
            <a:ext cx="4700456" cy="1360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Tubes, Reagents, Chemistry, Experiment, Liquid">
            <a:extLst>
              <a:ext uri="{FF2B5EF4-FFF2-40B4-BE49-F238E27FC236}">
                <a16:creationId xmlns:a16="http://schemas.microsoft.com/office/drawing/2014/main" id="{D91103E0-6050-4C62-B79F-92E37C1BB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6657" y="3239224"/>
            <a:ext cx="2873141" cy="33308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A7C775A-8F3C-4C98-AEF8-2C8856590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90" y="4994064"/>
            <a:ext cx="2602961" cy="1709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qua, Drinking Water, Potable Water, Water, Beverage">
            <a:extLst>
              <a:ext uri="{FF2B5EF4-FFF2-40B4-BE49-F238E27FC236}">
                <a16:creationId xmlns:a16="http://schemas.microsoft.com/office/drawing/2014/main" id="{C991BA50-B7BE-4167-8AD3-82E33B07BB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3266" y="4994064"/>
            <a:ext cx="2470161" cy="170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9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4FD4E5-CCEF-4FD9-959E-E2442AAE2447}"/>
              </a:ext>
            </a:extLst>
          </p:cNvPr>
          <p:cNvSpPr txBox="1"/>
          <p:nvPr/>
        </p:nvSpPr>
        <p:spPr>
          <a:xfrm>
            <a:off x="221381" y="231006"/>
            <a:ext cx="7324826" cy="6432530"/>
          </a:xfrm>
          <a:prstGeom prst="rect">
            <a:avLst/>
          </a:prstGeom>
          <a:noFill/>
        </p:spPr>
        <p:txBody>
          <a:bodyPr wrap="square" rtlCol="0">
            <a:spAutoFit/>
          </a:bodyPr>
          <a:lstStyle/>
          <a:p>
            <a:r>
              <a:rPr lang="en-US" sz="2400" i="1" u="sng" dirty="0">
                <a:latin typeface="Comic Sans MS" panose="030F0702030302020204" pitchFamily="66" charset="0"/>
              </a:rPr>
              <a:t>Soil for crops</a:t>
            </a:r>
          </a:p>
          <a:p>
            <a:endParaRPr lang="en-US" sz="2400" dirty="0">
              <a:latin typeface="Comic Sans MS" panose="030F0702030302020204" pitchFamily="66" charset="0"/>
            </a:endParaRPr>
          </a:p>
          <a:p>
            <a:r>
              <a:rPr lang="en-US" sz="2000" dirty="0">
                <a:latin typeface="Comic Sans MS" panose="030F0702030302020204" pitchFamily="66" charset="0"/>
              </a:rPr>
              <a:t>Some soils are more acidic than others, every plant has it’s favourite soil </a:t>
            </a:r>
            <a:r>
              <a:rPr lang="en-US" sz="2000" dirty="0" err="1">
                <a:latin typeface="Comic Sans MS" panose="030F0702030302020204" pitchFamily="66" charset="0"/>
              </a:rPr>
              <a:t>pH.</a:t>
            </a:r>
            <a:r>
              <a:rPr lang="en-US" sz="2000" dirty="0">
                <a:latin typeface="Comic Sans MS" panose="030F0702030302020204" pitchFamily="66" charset="0"/>
              </a:rPr>
              <a:t>  Many plants are unable to grow in soils which are very acidic. For example, tea plants grow best between pH 5-6 and tomato plants grow best in soil which is between pH 5.5-7.  Farmers can add a base to the soil to help neutralize the soil, making is less acidic.</a:t>
            </a:r>
          </a:p>
          <a:p>
            <a:endParaRPr lang="en-US" sz="2000" dirty="0">
              <a:latin typeface="Comic Sans MS" panose="030F0702030302020204" pitchFamily="66" charset="0"/>
            </a:endParaRPr>
          </a:p>
          <a:p>
            <a:r>
              <a:rPr lang="en-US" sz="2400" i="1" u="sng" dirty="0">
                <a:latin typeface="Comic Sans MS" panose="030F0702030302020204" pitchFamily="66" charset="0"/>
              </a:rPr>
              <a:t>Acidic lakes</a:t>
            </a:r>
          </a:p>
          <a:p>
            <a:endParaRPr lang="en-US" sz="2000" dirty="0">
              <a:latin typeface="Comic Sans MS" panose="030F0702030302020204" pitchFamily="66" charset="0"/>
            </a:endParaRPr>
          </a:p>
          <a:p>
            <a:r>
              <a:rPr lang="en-US" sz="2000" dirty="0">
                <a:latin typeface="Comic Sans MS" panose="030F0702030302020204" pitchFamily="66" charset="0"/>
              </a:rPr>
              <a:t>Toxic gases which are released into our atmosphere from vehicles and industries can dissolve into rainwater, this forms acid rain. Acid rain is particularly damaging to our environment, if it falls into lakes it can stay there for a long-time causing damage to animals and plants living in the lake.  </a:t>
            </a:r>
          </a:p>
          <a:p>
            <a:r>
              <a:rPr lang="en-US" sz="2000" dirty="0">
                <a:latin typeface="Comic Sans MS" panose="030F0702030302020204" pitchFamily="66" charset="0"/>
              </a:rPr>
              <a:t>Environment agencies can release bases into lakes, via airplane/helicopters, this helps to increase the pH of the lake. </a:t>
            </a:r>
            <a:endParaRPr lang="en-GB" sz="2000" dirty="0">
              <a:latin typeface="Comic Sans MS" panose="030F0702030302020204" pitchFamily="66" charset="0"/>
            </a:endParaRPr>
          </a:p>
        </p:txBody>
      </p:sp>
      <p:pic>
        <p:nvPicPr>
          <p:cNvPr id="6146" name="Picture 2" descr="Flower, Plant, Tropical, Nature, Garden, Summer, Floral">
            <a:extLst>
              <a:ext uri="{FF2B5EF4-FFF2-40B4-BE49-F238E27FC236}">
                <a16:creationId xmlns:a16="http://schemas.microsoft.com/office/drawing/2014/main" id="{76897514-9ABB-48B2-A4CC-1BE915734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080"/>
          <a:stretch/>
        </p:blipFill>
        <p:spPr bwMode="auto">
          <a:xfrm>
            <a:off x="7472077" y="856649"/>
            <a:ext cx="1479418" cy="20838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 Driving, Vehicle, Red, Motoring, Exhaust, Fumes">
            <a:extLst>
              <a:ext uri="{FF2B5EF4-FFF2-40B4-BE49-F238E27FC236}">
                <a16:creationId xmlns:a16="http://schemas.microsoft.com/office/drawing/2014/main" id="{523EE9E5-309D-486A-9A19-9138C0C60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698" y="4073893"/>
            <a:ext cx="1703672" cy="8518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8BC4699-4131-48BB-9AB3-4C85E7B11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535" y="5399773"/>
            <a:ext cx="1546458" cy="115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1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r>
              <a:rPr lang="en-US" dirty="0">
                <a:latin typeface="Comic Sans MS" panose="030F0702030302020204" pitchFamily="66" charset="0"/>
              </a:rPr>
              <a:t>State examples of useful </a:t>
            </a:r>
            <a:r>
              <a:rPr lang="en-US" dirty="0" err="1">
                <a:latin typeface="Comic Sans MS" panose="030F0702030302020204" pitchFamily="66" charset="0"/>
              </a:rPr>
              <a:t>neutralisation</a:t>
            </a:r>
            <a:r>
              <a:rPr lang="en-US" dirty="0">
                <a:latin typeface="Comic Sans MS" panose="030F0702030302020204" pitchFamily="66" charset="0"/>
              </a:rPr>
              <a:t> reactions</a:t>
            </a:r>
          </a:p>
          <a:p>
            <a:r>
              <a:rPr lang="en-US" dirty="0">
                <a:latin typeface="Comic Sans MS" panose="030F0702030302020204" pitchFamily="66" charset="0"/>
              </a:rPr>
              <a:t>Describe how pH changes in </a:t>
            </a:r>
            <a:r>
              <a:rPr lang="en-US" dirty="0" err="1">
                <a:latin typeface="Comic Sans MS" panose="030F0702030302020204" pitchFamily="66" charset="0"/>
              </a:rPr>
              <a:t>neutralisation</a:t>
            </a:r>
            <a:r>
              <a:rPr lang="en-US" dirty="0">
                <a:latin typeface="Comic Sans MS" panose="030F0702030302020204" pitchFamily="66" charset="0"/>
              </a:rPr>
              <a:t> reactions</a:t>
            </a:r>
          </a:p>
          <a:p>
            <a:pPr marL="0" indent="0">
              <a:buNone/>
            </a:pPr>
            <a:endParaRPr lang="en-GB" dirty="0"/>
          </a:p>
          <a:p>
            <a:pPr marL="0" indent="0">
              <a:buNone/>
            </a:pPr>
            <a:r>
              <a:rPr lang="en-GB" dirty="0"/>
              <a:t>OUTSTANDING PROGRESS:</a:t>
            </a:r>
          </a:p>
          <a:p>
            <a:r>
              <a:rPr lang="en-US" dirty="0">
                <a:latin typeface="Comic Sans MS" panose="030F0702030302020204" pitchFamily="66" charset="0"/>
              </a:rPr>
              <a:t>Explain how to investigate pH changes during neutralization reactions</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14565" y="1128997"/>
            <a:ext cx="6132231" cy="3416320"/>
          </a:xfrm>
          <a:prstGeom prst="rect">
            <a:avLst/>
          </a:prstGeom>
          <a:noFill/>
          <a:ln w="9525">
            <a:noFill/>
            <a:miter lim="800000"/>
            <a:headEnd/>
            <a:tailEnd/>
          </a:ln>
          <a:effectLst/>
        </p:spPr>
        <p:txBody>
          <a:bodyPr wrap="square">
            <a:spAutoFit/>
          </a:bodyPr>
          <a:lstStyle/>
          <a:p>
            <a:pPr marL="342900" indent="-342900" defTabSz="914400" fontAlgn="base">
              <a:spcBef>
                <a:spcPct val="0"/>
              </a:spcBef>
              <a:spcAft>
                <a:spcPct val="0"/>
              </a:spcAft>
              <a:buFontTx/>
              <a:buAutoNum type="arabicPeriod"/>
            </a:pPr>
            <a:r>
              <a:rPr lang="en-GB" sz="2400" dirty="0">
                <a:latin typeface="Comic Sans MS" panose="030F0702030302020204" pitchFamily="66" charset="0"/>
              </a:rPr>
              <a:t>Indicators can be used to find out whether a solution is acid, alkaline or neutral</a:t>
            </a:r>
          </a:p>
          <a:p>
            <a:pPr marL="342900" indent="-342900" defTabSz="914400" fontAlgn="base">
              <a:spcBef>
                <a:spcPct val="0"/>
              </a:spcBef>
              <a:spcAft>
                <a:spcPct val="0"/>
              </a:spcAft>
              <a:buFontTx/>
              <a:buAutoNum type="arabicPeriod"/>
            </a:pPr>
            <a:r>
              <a:rPr lang="en-GB" sz="2400" dirty="0">
                <a:latin typeface="Comic Sans MS" panose="030F0702030302020204" pitchFamily="66" charset="0"/>
              </a:rPr>
              <a:t>Universal Indicator can be used to find the pH of a solution</a:t>
            </a:r>
          </a:p>
          <a:p>
            <a:pPr marL="800100" lvl="1" indent="-342900" fontAlgn="base">
              <a:spcBef>
                <a:spcPct val="0"/>
              </a:spcBef>
              <a:spcAft>
                <a:spcPct val="0"/>
              </a:spcAft>
              <a:buFontTx/>
              <a:buChar char="•"/>
            </a:pPr>
            <a:r>
              <a:rPr lang="en-GB" sz="2400" dirty="0">
                <a:latin typeface="Comic Sans MS" panose="030F0702030302020204" pitchFamily="66" charset="0"/>
              </a:rPr>
              <a:t>Acid – red, pH less than 7</a:t>
            </a:r>
          </a:p>
          <a:p>
            <a:pPr marL="800100" lvl="1" indent="-342900" fontAlgn="base">
              <a:spcBef>
                <a:spcPct val="0"/>
              </a:spcBef>
              <a:spcAft>
                <a:spcPct val="0"/>
              </a:spcAft>
              <a:buFontTx/>
              <a:buChar char="•"/>
            </a:pPr>
            <a:r>
              <a:rPr lang="en-GB" sz="2400" dirty="0">
                <a:latin typeface="Comic Sans MS" panose="030F0702030302020204" pitchFamily="66" charset="0"/>
              </a:rPr>
              <a:t>Neutral – green, pH = 7</a:t>
            </a:r>
          </a:p>
          <a:p>
            <a:pPr marL="800100" lvl="1" indent="-342900" fontAlgn="base">
              <a:spcBef>
                <a:spcPct val="0"/>
              </a:spcBef>
              <a:spcAft>
                <a:spcPct val="0"/>
              </a:spcAft>
              <a:buFontTx/>
              <a:buChar char="•"/>
            </a:pPr>
            <a:r>
              <a:rPr lang="en-GB" sz="2400" dirty="0">
                <a:latin typeface="Comic Sans MS" panose="030F0702030302020204" pitchFamily="66" charset="0"/>
              </a:rPr>
              <a:t>Alkali – blue/purple, pH greater than 7</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64" t="37302" r="22136" b="49405"/>
          <a:stretch/>
        </p:blipFill>
        <p:spPr bwMode="auto">
          <a:xfrm>
            <a:off x="469570" y="4555486"/>
            <a:ext cx="7286171" cy="97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733661" y="6111650"/>
            <a:ext cx="30243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14786" y="6080421"/>
            <a:ext cx="3542457" cy="8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3408" y="6345388"/>
            <a:ext cx="158417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Strong acid</a:t>
            </a:r>
          </a:p>
        </p:txBody>
      </p:sp>
      <p:sp>
        <p:nvSpPr>
          <p:cNvPr id="13" name="Rectangle 12"/>
          <p:cNvSpPr/>
          <p:nvPr/>
        </p:nvSpPr>
        <p:spPr>
          <a:xfrm>
            <a:off x="6721260" y="6343524"/>
            <a:ext cx="158417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Strong alkali</a:t>
            </a:r>
          </a:p>
        </p:txBody>
      </p:sp>
      <p:sp>
        <p:nvSpPr>
          <p:cNvPr id="14" name="Rectangle 13"/>
          <p:cNvSpPr/>
          <p:nvPr/>
        </p:nvSpPr>
        <p:spPr>
          <a:xfrm>
            <a:off x="4526230" y="6343524"/>
            <a:ext cx="158417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Weak alkali</a:t>
            </a:r>
          </a:p>
        </p:txBody>
      </p:sp>
      <p:sp>
        <p:nvSpPr>
          <p:cNvPr id="15" name="Rectangle 14"/>
          <p:cNvSpPr/>
          <p:nvPr/>
        </p:nvSpPr>
        <p:spPr>
          <a:xfrm>
            <a:off x="2173821" y="6345388"/>
            <a:ext cx="158417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Weak acid</a:t>
            </a:r>
          </a:p>
        </p:txBody>
      </p:sp>
      <p:sp>
        <p:nvSpPr>
          <p:cNvPr id="16" name="Rectangle 15"/>
          <p:cNvSpPr/>
          <p:nvPr/>
        </p:nvSpPr>
        <p:spPr>
          <a:xfrm>
            <a:off x="3351549" y="5580848"/>
            <a:ext cx="1584176" cy="360040"/>
          </a:xfrm>
          <a:prstGeom prst="rect">
            <a:avLst/>
          </a:prstGeom>
          <a:solidFill>
            <a:srgbClr val="00B050"/>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t>Neutral</a:t>
            </a:r>
          </a:p>
        </p:txBody>
      </p:sp>
      <p:sp>
        <p:nvSpPr>
          <p:cNvPr id="2" name="TextBox 1"/>
          <p:cNvSpPr txBox="1"/>
          <p:nvPr/>
        </p:nvSpPr>
        <p:spPr>
          <a:xfrm>
            <a:off x="6290359" y="255966"/>
            <a:ext cx="2690950" cy="3477875"/>
          </a:xfrm>
          <a:prstGeom prst="rect">
            <a:avLst/>
          </a:prstGeom>
          <a:solidFill>
            <a:srgbClr val="E5FFFF"/>
          </a:solidFill>
        </p:spPr>
        <p:txBody>
          <a:bodyPr wrap="square" rtlCol="0">
            <a:spAutoFit/>
          </a:bodyPr>
          <a:lstStyle/>
          <a:p>
            <a:pPr marL="342900" indent="-342900">
              <a:buAutoNum type="arabicPeriod"/>
            </a:pPr>
            <a:r>
              <a:rPr lang="en-GB" sz="2200" dirty="0">
                <a:latin typeface="Comic Sans MS" panose="030F0702030302020204" pitchFamily="66" charset="0"/>
              </a:rPr>
              <a:t>What are indicators used for?</a:t>
            </a:r>
          </a:p>
          <a:p>
            <a:pPr marL="342900" indent="-342900">
              <a:buAutoNum type="arabicPeriod"/>
            </a:pPr>
            <a:endParaRPr lang="en-GB" sz="2200" dirty="0">
              <a:latin typeface="Comic Sans MS" panose="030F0702030302020204" pitchFamily="66" charset="0"/>
            </a:endParaRPr>
          </a:p>
          <a:p>
            <a:pPr marL="342900" indent="-342900">
              <a:buAutoNum type="arabicPeriod"/>
            </a:pPr>
            <a:r>
              <a:rPr lang="en-GB" sz="2200" dirty="0">
                <a:latin typeface="Comic Sans MS" panose="030F0702030302020204" pitchFamily="66" charset="0"/>
              </a:rPr>
              <a:t>What would the pH be for a :</a:t>
            </a:r>
          </a:p>
          <a:p>
            <a:pPr marL="342900" indent="-342900">
              <a:buAutoNum type="arabicPeriod"/>
            </a:pPr>
            <a:endParaRPr lang="en-GB" sz="2200" dirty="0">
              <a:latin typeface="Comic Sans MS" panose="030F0702030302020204" pitchFamily="66" charset="0"/>
            </a:endParaRPr>
          </a:p>
          <a:p>
            <a:pPr marL="285750" indent="-285750">
              <a:buFont typeface="Arial" panose="020B0604020202020204" pitchFamily="34" charset="0"/>
              <a:buChar char="•"/>
            </a:pPr>
            <a:r>
              <a:rPr lang="en-GB" sz="2200" dirty="0">
                <a:latin typeface="Comic Sans MS" panose="030F0702030302020204" pitchFamily="66" charset="0"/>
              </a:rPr>
              <a:t>Strong acid</a:t>
            </a:r>
          </a:p>
          <a:p>
            <a:pPr marL="285750" indent="-285750">
              <a:buFont typeface="Arial" panose="020B0604020202020204" pitchFamily="34" charset="0"/>
              <a:buChar char="•"/>
            </a:pPr>
            <a:r>
              <a:rPr lang="en-GB" sz="2200" dirty="0">
                <a:latin typeface="Comic Sans MS" panose="030F0702030302020204" pitchFamily="66" charset="0"/>
              </a:rPr>
              <a:t>Weak alkali</a:t>
            </a:r>
          </a:p>
          <a:p>
            <a:pPr marL="285750" indent="-285750">
              <a:buFont typeface="Arial" panose="020B0604020202020204" pitchFamily="34" charset="0"/>
              <a:buChar char="•"/>
            </a:pPr>
            <a:r>
              <a:rPr lang="en-GB" sz="2200" dirty="0">
                <a:latin typeface="Comic Sans MS" panose="030F0702030302020204" pitchFamily="66" charset="0"/>
              </a:rPr>
              <a:t>Strong alkali</a:t>
            </a:r>
          </a:p>
        </p:txBody>
      </p:sp>
      <p:sp>
        <p:nvSpPr>
          <p:cNvPr id="3" name="TextBox 2">
            <a:extLst>
              <a:ext uri="{FF2B5EF4-FFF2-40B4-BE49-F238E27FC236}">
                <a16:creationId xmlns:a16="http://schemas.microsoft.com/office/drawing/2014/main" id="{B62B9BD6-7279-4A1B-8782-E83340BEB1F0}"/>
              </a:ext>
            </a:extLst>
          </p:cNvPr>
          <p:cNvSpPr txBox="1"/>
          <p:nvPr/>
        </p:nvSpPr>
        <p:spPr>
          <a:xfrm>
            <a:off x="96253" y="192505"/>
            <a:ext cx="5457524" cy="769441"/>
          </a:xfrm>
          <a:prstGeom prst="rect">
            <a:avLst/>
          </a:prstGeom>
          <a:noFill/>
        </p:spPr>
        <p:txBody>
          <a:bodyPr wrap="square" rtlCol="0">
            <a:spAutoFit/>
          </a:bodyPr>
          <a:lstStyle/>
          <a:p>
            <a:r>
              <a:rPr lang="en-US" sz="4400" dirty="0">
                <a:solidFill>
                  <a:srgbClr val="0070C0"/>
                </a:solidFill>
                <a:latin typeface="Comic Sans MS" panose="030F0702030302020204" pitchFamily="66" charset="0"/>
              </a:rPr>
              <a:t>Recap: </a:t>
            </a:r>
            <a:r>
              <a:rPr lang="en-US" sz="4400" dirty="0">
                <a:latin typeface="Comic Sans MS" panose="030F0702030302020204" pitchFamily="66" charset="0"/>
              </a:rPr>
              <a:t>The pH scale</a:t>
            </a:r>
            <a:endParaRPr lang="en-GB" sz="4400" dirty="0">
              <a:latin typeface="Comic Sans MS" panose="030F0702030302020204" pitchFamily="66" charset="0"/>
            </a:endParaRPr>
          </a:p>
        </p:txBody>
      </p:sp>
    </p:spTree>
    <p:extLst>
      <p:ext uri="{BB962C8B-B14F-4D97-AF65-F5344CB8AC3E}">
        <p14:creationId xmlns:p14="http://schemas.microsoft.com/office/powerpoint/2010/main" val="1716409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 calcmode="lin" valueType="num">
                                      <p:cBhvr additive="base">
                                        <p:cTn id="7" dur="500" fill="hold"/>
                                        <p:tgtEl>
                                          <p:spTgt spid="993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99330">
                                            <p:txEl>
                                              <p:pRg st="1" end="1"/>
                                            </p:txEl>
                                          </p:spTgt>
                                        </p:tgtEl>
                                        <p:attrNameLst>
                                          <p:attrName>style.visibility</p:attrName>
                                        </p:attrNameLst>
                                      </p:cBhvr>
                                      <p:to>
                                        <p:strVal val="visible"/>
                                      </p:to>
                                    </p:set>
                                    <p:anim calcmode="lin" valueType="num">
                                      <p:cBhvr additive="base">
                                        <p:cTn id="13" dur="500" fill="hold"/>
                                        <p:tgtEl>
                                          <p:spTgt spid="993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accel="50000" decel="50000" fill="hold" grpId="0" nodeType="withEffect">
                                  <p:stCondLst>
                                    <p:cond delay="0"/>
                                  </p:stCondLst>
                                  <p:childTnLst>
                                    <p:set>
                                      <p:cBhvr>
                                        <p:cTn id="16" dur="1" fill="hold">
                                          <p:stCondLst>
                                            <p:cond delay="0"/>
                                          </p:stCondLst>
                                        </p:cTn>
                                        <p:tgtEl>
                                          <p:spTgt spid="99330">
                                            <p:txEl>
                                              <p:pRg st="2" end="2"/>
                                            </p:txEl>
                                          </p:spTgt>
                                        </p:tgtEl>
                                        <p:attrNameLst>
                                          <p:attrName>style.visibility</p:attrName>
                                        </p:attrNameLst>
                                      </p:cBhvr>
                                      <p:to>
                                        <p:strVal val="visible"/>
                                      </p:to>
                                    </p:set>
                                    <p:anim calcmode="lin" valueType="num">
                                      <p:cBhvr additive="base">
                                        <p:cTn id="17" dur="500" fill="hold"/>
                                        <p:tgtEl>
                                          <p:spTgt spid="9933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933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accel="50000" decel="50000" fill="hold" grpId="0" nodeType="withEffect">
                                  <p:stCondLst>
                                    <p:cond delay="0"/>
                                  </p:stCondLst>
                                  <p:childTnLst>
                                    <p:set>
                                      <p:cBhvr>
                                        <p:cTn id="20" dur="1" fill="hold">
                                          <p:stCondLst>
                                            <p:cond delay="0"/>
                                          </p:stCondLst>
                                        </p:cTn>
                                        <p:tgtEl>
                                          <p:spTgt spid="99330">
                                            <p:txEl>
                                              <p:pRg st="3" end="3"/>
                                            </p:txEl>
                                          </p:spTgt>
                                        </p:tgtEl>
                                        <p:attrNameLst>
                                          <p:attrName>style.visibility</p:attrName>
                                        </p:attrNameLst>
                                      </p:cBhvr>
                                      <p:to>
                                        <p:strVal val="visible"/>
                                      </p:to>
                                    </p:set>
                                    <p:anim calcmode="lin" valueType="num">
                                      <p:cBhvr additive="base">
                                        <p:cTn id="21" dur="500" fill="hold"/>
                                        <p:tgtEl>
                                          <p:spTgt spid="9933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933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accel="50000" decel="50000" fill="hold" grpId="0" nodeType="withEffect">
                                  <p:stCondLst>
                                    <p:cond delay="0"/>
                                  </p:stCondLst>
                                  <p:childTnLst>
                                    <p:set>
                                      <p:cBhvr>
                                        <p:cTn id="24" dur="1" fill="hold">
                                          <p:stCondLst>
                                            <p:cond delay="0"/>
                                          </p:stCondLst>
                                        </p:cTn>
                                        <p:tgtEl>
                                          <p:spTgt spid="99330">
                                            <p:txEl>
                                              <p:pRg st="4" end="4"/>
                                            </p:txEl>
                                          </p:spTgt>
                                        </p:tgtEl>
                                        <p:attrNameLst>
                                          <p:attrName>style.visibility</p:attrName>
                                        </p:attrNameLst>
                                      </p:cBhvr>
                                      <p:to>
                                        <p:strVal val="visible"/>
                                      </p:to>
                                    </p:set>
                                    <p:anim calcmode="lin" valueType="num">
                                      <p:cBhvr additive="base">
                                        <p:cTn id="25" dur="500" fill="hold"/>
                                        <p:tgtEl>
                                          <p:spTgt spid="9933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64" t="37302" r="22136" b="49405"/>
          <a:stretch/>
        </p:blipFill>
        <p:spPr bwMode="auto">
          <a:xfrm>
            <a:off x="1814557" y="1329419"/>
            <a:ext cx="5288887" cy="70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4" cstate="print"/>
          <a:srcRect/>
          <a:stretch>
            <a:fillRect/>
          </a:stretch>
        </p:blipFill>
        <p:spPr bwMode="auto">
          <a:xfrm>
            <a:off x="261906" y="2064181"/>
            <a:ext cx="8424936" cy="4680520"/>
          </a:xfrm>
          <a:prstGeom prst="rect">
            <a:avLst/>
          </a:prstGeom>
          <a:noFill/>
          <a:ln w="9525">
            <a:noFill/>
            <a:miter lim="800000"/>
            <a:headEnd/>
            <a:tailEnd/>
          </a:ln>
        </p:spPr>
      </p:pic>
      <p:sp>
        <p:nvSpPr>
          <p:cNvPr id="2" name="TextBox 1">
            <a:extLst>
              <a:ext uri="{FF2B5EF4-FFF2-40B4-BE49-F238E27FC236}">
                <a16:creationId xmlns:a16="http://schemas.microsoft.com/office/drawing/2014/main" id="{A19A6152-5817-4E37-A9F0-C482F4DB23AE}"/>
              </a:ext>
            </a:extLst>
          </p:cNvPr>
          <p:cNvSpPr txBox="1"/>
          <p:nvPr/>
        </p:nvSpPr>
        <p:spPr>
          <a:xfrm>
            <a:off x="211755" y="173255"/>
            <a:ext cx="8672363" cy="1077218"/>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Task: </a:t>
            </a:r>
            <a:r>
              <a:rPr lang="en-US" sz="3200" dirty="0">
                <a:latin typeface="Comic Sans MS" panose="030F0702030302020204" pitchFamily="66" charset="0"/>
              </a:rPr>
              <a:t>Sort the following substances into two columns – acids and alkali</a:t>
            </a:r>
            <a:endParaRPr lang="en-GB" sz="3200" dirty="0">
              <a:latin typeface="Comic Sans MS" panose="030F0702030302020204" pitchFamily="66" charset="0"/>
            </a:endParaRPr>
          </a:p>
        </p:txBody>
      </p:sp>
    </p:spTree>
    <p:extLst>
      <p:ext uri="{BB962C8B-B14F-4D97-AF65-F5344CB8AC3E}">
        <p14:creationId xmlns:p14="http://schemas.microsoft.com/office/powerpoint/2010/main" val="195209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513" y="258082"/>
            <a:ext cx="8645978" cy="4351338"/>
          </a:xfrm>
        </p:spPr>
        <p:txBody>
          <a:bodyPr>
            <a:normAutofit/>
          </a:bodyPr>
          <a:lstStyle/>
          <a:p>
            <a:pPr marL="0" indent="0">
              <a:buNone/>
            </a:pPr>
            <a:r>
              <a:rPr lang="en-GB" sz="3600" dirty="0">
                <a:solidFill>
                  <a:srgbClr val="FF0000"/>
                </a:solidFill>
                <a:latin typeface="Comic Sans MS" panose="030F0702030302020204" pitchFamily="66" charset="0"/>
              </a:rPr>
              <a:t>Self-assess your work:</a:t>
            </a:r>
          </a:p>
          <a:p>
            <a:pPr marL="0" indent="0">
              <a:buNone/>
            </a:pPr>
            <a:endParaRPr lang="en-GB" sz="1600" dirty="0">
              <a:latin typeface="Comic Sans MS" panose="030F0702030302020204" pitchFamily="66" charset="0"/>
            </a:endParaRPr>
          </a:p>
          <a:p>
            <a:pPr marL="0" indent="0" algn="ctr">
              <a:buNone/>
            </a:pPr>
            <a:r>
              <a:rPr lang="en-GB" sz="3600" dirty="0">
                <a:latin typeface="Comic Sans MS" panose="030F0702030302020204" pitchFamily="66" charset="0"/>
              </a:rPr>
              <a:t>Acid	         	Alkali</a:t>
            </a:r>
          </a:p>
        </p:txBody>
      </p:sp>
      <p:cxnSp>
        <p:nvCxnSpPr>
          <p:cNvPr id="5" name="Straight Connector 4"/>
          <p:cNvCxnSpPr/>
          <p:nvPr/>
        </p:nvCxnSpPr>
        <p:spPr>
          <a:xfrm>
            <a:off x="597454" y="1810925"/>
            <a:ext cx="78769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33580" y="983611"/>
            <a:ext cx="4354" cy="5124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7797" y="1866352"/>
            <a:ext cx="2715441" cy="4401205"/>
          </a:xfrm>
          <a:prstGeom prst="rect">
            <a:avLst/>
          </a:prstGeom>
          <a:noFill/>
        </p:spPr>
        <p:txBody>
          <a:bodyPr wrap="square" rtlCol="0">
            <a:spAutoFit/>
          </a:bodyPr>
          <a:lstStyle/>
          <a:p>
            <a:pPr algn="ctr"/>
            <a:r>
              <a:rPr lang="en-GB" sz="2800" dirty="0">
                <a:latin typeface="Comic Sans MS" panose="030F0702030302020204" pitchFamily="66" charset="0"/>
              </a:rPr>
              <a:t>Battery acid</a:t>
            </a:r>
          </a:p>
          <a:p>
            <a:pPr algn="ctr"/>
            <a:r>
              <a:rPr lang="en-GB" sz="2800" dirty="0">
                <a:latin typeface="Comic Sans MS" panose="030F0702030302020204" pitchFamily="66" charset="0"/>
              </a:rPr>
              <a:t>Bee sting</a:t>
            </a:r>
          </a:p>
          <a:p>
            <a:pPr algn="ctr"/>
            <a:r>
              <a:rPr lang="en-GB" sz="2800" dirty="0">
                <a:latin typeface="Comic Sans MS" panose="030F0702030302020204" pitchFamily="66" charset="0"/>
              </a:rPr>
              <a:t>Distilled water</a:t>
            </a:r>
          </a:p>
          <a:p>
            <a:pPr algn="ctr"/>
            <a:r>
              <a:rPr lang="en-GB" sz="2800" dirty="0">
                <a:latin typeface="Comic Sans MS" panose="030F0702030302020204" pitchFamily="66" charset="0"/>
              </a:rPr>
              <a:t>Fizzy drink</a:t>
            </a:r>
          </a:p>
          <a:p>
            <a:pPr algn="ctr"/>
            <a:r>
              <a:rPr lang="en-GB" sz="2800" dirty="0">
                <a:latin typeface="Comic Sans MS" panose="030F0702030302020204" pitchFamily="66" charset="0"/>
              </a:rPr>
              <a:t>Lemon juice</a:t>
            </a:r>
          </a:p>
          <a:p>
            <a:pPr algn="ctr"/>
            <a:r>
              <a:rPr lang="en-GB" sz="2800" dirty="0">
                <a:latin typeface="Comic Sans MS" panose="030F0702030302020204" pitchFamily="66" charset="0"/>
              </a:rPr>
              <a:t>Milk </a:t>
            </a:r>
          </a:p>
          <a:p>
            <a:pPr algn="ctr"/>
            <a:r>
              <a:rPr lang="en-GB" sz="2800" dirty="0">
                <a:latin typeface="Comic Sans MS" panose="030F0702030302020204" pitchFamily="66" charset="0"/>
              </a:rPr>
              <a:t>Damp skin</a:t>
            </a:r>
          </a:p>
          <a:p>
            <a:pPr algn="ctr"/>
            <a:r>
              <a:rPr lang="en-GB" sz="2800" dirty="0">
                <a:latin typeface="Comic Sans MS" panose="030F0702030302020204" pitchFamily="66" charset="0"/>
              </a:rPr>
              <a:t>Washing up liquid</a:t>
            </a:r>
          </a:p>
          <a:p>
            <a:pPr algn="ctr"/>
            <a:r>
              <a:rPr lang="en-GB" sz="2800" dirty="0">
                <a:latin typeface="Comic Sans MS" panose="030F0702030302020204" pitchFamily="66" charset="0"/>
              </a:rPr>
              <a:t>Vinegar</a:t>
            </a:r>
          </a:p>
        </p:txBody>
      </p:sp>
      <p:sp>
        <p:nvSpPr>
          <p:cNvPr id="11" name="TextBox 10"/>
          <p:cNvSpPr txBox="1"/>
          <p:nvPr/>
        </p:nvSpPr>
        <p:spPr>
          <a:xfrm>
            <a:off x="4565024" y="1996980"/>
            <a:ext cx="4148002" cy="4401205"/>
          </a:xfrm>
          <a:prstGeom prst="rect">
            <a:avLst/>
          </a:prstGeom>
          <a:noFill/>
        </p:spPr>
        <p:txBody>
          <a:bodyPr wrap="square" rtlCol="0">
            <a:spAutoFit/>
          </a:bodyPr>
          <a:lstStyle/>
          <a:p>
            <a:pPr algn="ctr"/>
            <a:r>
              <a:rPr lang="en-GB" sz="2800" dirty="0">
                <a:latin typeface="Comic Sans MS" panose="030F0702030302020204" pitchFamily="66" charset="0"/>
              </a:rPr>
              <a:t>Egg white</a:t>
            </a:r>
          </a:p>
          <a:p>
            <a:pPr algn="ctr"/>
            <a:r>
              <a:rPr lang="en-GB" sz="2800" dirty="0">
                <a:latin typeface="Comic Sans MS" panose="030F0702030302020204" pitchFamily="66" charset="0"/>
              </a:rPr>
              <a:t>Blood</a:t>
            </a:r>
          </a:p>
          <a:p>
            <a:pPr algn="ctr"/>
            <a:r>
              <a:rPr lang="en-GB" sz="2800" dirty="0">
                <a:latin typeface="Comic Sans MS" panose="030F0702030302020204" pitchFamily="66" charset="0"/>
              </a:rPr>
              <a:t>Wet indigestion powder</a:t>
            </a:r>
          </a:p>
          <a:p>
            <a:pPr algn="ctr"/>
            <a:r>
              <a:rPr lang="en-GB" sz="2800" dirty="0">
                <a:latin typeface="Comic Sans MS" panose="030F0702030302020204" pitchFamily="66" charset="0"/>
              </a:rPr>
              <a:t>Kitchen cleaner</a:t>
            </a:r>
          </a:p>
          <a:p>
            <a:pPr algn="ctr"/>
            <a:r>
              <a:rPr lang="en-GB" sz="2800" dirty="0">
                <a:latin typeface="Comic Sans MS" panose="030F0702030302020204" pitchFamily="66" charset="0"/>
              </a:rPr>
              <a:t>Oven cleaner</a:t>
            </a:r>
          </a:p>
          <a:p>
            <a:pPr algn="ctr"/>
            <a:r>
              <a:rPr lang="en-GB" sz="2800" dirty="0">
                <a:latin typeface="Comic Sans MS" panose="030F0702030302020204" pitchFamily="66" charset="0"/>
              </a:rPr>
              <a:t>Toothpaste</a:t>
            </a:r>
          </a:p>
          <a:p>
            <a:pPr algn="ctr"/>
            <a:r>
              <a:rPr lang="en-GB" sz="2800" dirty="0">
                <a:latin typeface="Comic Sans MS" panose="030F0702030302020204" pitchFamily="66" charset="0"/>
              </a:rPr>
              <a:t>Washing powder</a:t>
            </a:r>
          </a:p>
          <a:p>
            <a:pPr algn="ctr"/>
            <a:r>
              <a:rPr lang="en-GB" sz="2800" dirty="0">
                <a:latin typeface="Comic Sans MS" panose="030F0702030302020204" pitchFamily="66" charset="0"/>
              </a:rPr>
              <a:t>Washing soda</a:t>
            </a:r>
          </a:p>
          <a:p>
            <a:pPr algn="ctr"/>
            <a:r>
              <a:rPr lang="en-GB" sz="2800" dirty="0">
                <a:latin typeface="Comic Sans MS" panose="030F0702030302020204" pitchFamily="66" charset="0"/>
              </a:rPr>
              <a:t>Wasp sting</a:t>
            </a:r>
          </a:p>
          <a:p>
            <a:pPr algn="ctr"/>
            <a:endParaRPr lang="en-GB" sz="2800" dirty="0">
              <a:latin typeface="Comic Sans MS" panose="030F0702030302020204" pitchFamily="66" charset="0"/>
            </a:endParaRPr>
          </a:p>
        </p:txBody>
      </p:sp>
      <p:pic>
        <p:nvPicPr>
          <p:cNvPr id="2050" name="Picture 2" descr="Mark, Check, Tick, Red, Correct, Symbol, Choice, Yes">
            <a:extLst>
              <a:ext uri="{FF2B5EF4-FFF2-40B4-BE49-F238E27FC236}">
                <a16:creationId xmlns:a16="http://schemas.microsoft.com/office/drawing/2014/main" id="{702E28D4-B0E5-45A8-A18A-25572CAEE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674" y="5457524"/>
            <a:ext cx="1150078" cy="119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4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3" name="Text Box 3"/>
          <p:cNvSpPr txBox="1">
            <a:spLocks noChangeArrowheads="1"/>
          </p:cNvSpPr>
          <p:nvPr/>
        </p:nvSpPr>
        <p:spPr bwMode="auto">
          <a:xfrm>
            <a:off x="131745" y="1315935"/>
            <a:ext cx="88582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tabLst>
                <a:tab pos="0" algn="l"/>
              </a:tabLst>
              <a:defRPr>
                <a:solidFill>
                  <a:schemeClr val="tx1"/>
                </a:solidFill>
                <a:latin typeface="Arial" pitchFamily="34" charset="0"/>
              </a:defRPr>
            </a:lvl1pPr>
            <a:lvl2pPr marL="479425" algn="l">
              <a:spcBef>
                <a:spcPct val="0"/>
              </a:spcBef>
              <a:tabLst>
                <a:tab pos="0" algn="l"/>
              </a:tabLst>
              <a:defRPr>
                <a:solidFill>
                  <a:schemeClr val="tx1"/>
                </a:solidFill>
                <a:latin typeface="Arial" pitchFamily="34" charset="0"/>
              </a:defRPr>
            </a:lvl2pPr>
            <a:lvl3pPr algn="l">
              <a:spcBef>
                <a:spcPct val="0"/>
              </a:spcBef>
              <a:tabLst>
                <a:tab pos="0" algn="l"/>
              </a:tabLst>
              <a:defRPr>
                <a:solidFill>
                  <a:schemeClr val="tx1"/>
                </a:solidFill>
                <a:latin typeface="Arial" pitchFamily="34" charset="0"/>
              </a:defRPr>
            </a:lvl3pPr>
            <a:lvl4pPr algn="l">
              <a:spcBef>
                <a:spcPct val="0"/>
              </a:spcBef>
              <a:tabLst>
                <a:tab pos="0" algn="l"/>
              </a:tabLst>
              <a:defRPr>
                <a:solidFill>
                  <a:schemeClr val="tx1"/>
                </a:solidFill>
                <a:latin typeface="Arial" pitchFamily="34" charset="0"/>
              </a:defRPr>
            </a:lvl4pPr>
            <a:lvl5pPr algn="l">
              <a:spcBef>
                <a:spcPct val="0"/>
              </a:spcBef>
              <a:tabLst>
                <a:tab pos="0" algn="l"/>
              </a:tabLst>
              <a:defRPr>
                <a:solidFill>
                  <a:schemeClr val="tx1"/>
                </a:solidFill>
                <a:latin typeface="Arial" pitchFamily="34" charset="0"/>
              </a:defRPr>
            </a:lvl5pPr>
            <a:lvl6pPr fontAlgn="base">
              <a:spcBef>
                <a:spcPct val="0"/>
              </a:spcBef>
              <a:spcAft>
                <a:spcPct val="0"/>
              </a:spcAft>
              <a:tabLst>
                <a:tab pos="0" algn="l"/>
              </a:tabLst>
              <a:defRPr>
                <a:solidFill>
                  <a:schemeClr val="tx1"/>
                </a:solidFill>
                <a:latin typeface="Arial" pitchFamily="34" charset="0"/>
              </a:defRPr>
            </a:lvl6pPr>
            <a:lvl7pPr fontAlgn="base">
              <a:spcBef>
                <a:spcPct val="0"/>
              </a:spcBef>
              <a:spcAft>
                <a:spcPct val="0"/>
              </a:spcAft>
              <a:tabLst>
                <a:tab pos="0" algn="l"/>
              </a:tabLst>
              <a:defRPr>
                <a:solidFill>
                  <a:schemeClr val="tx1"/>
                </a:solidFill>
                <a:latin typeface="Arial" pitchFamily="34" charset="0"/>
              </a:defRPr>
            </a:lvl7pPr>
            <a:lvl8pPr fontAlgn="base">
              <a:spcBef>
                <a:spcPct val="0"/>
              </a:spcBef>
              <a:spcAft>
                <a:spcPct val="0"/>
              </a:spcAft>
              <a:tabLst>
                <a:tab pos="0" algn="l"/>
              </a:tabLst>
              <a:defRPr>
                <a:solidFill>
                  <a:schemeClr val="tx1"/>
                </a:solidFill>
                <a:latin typeface="Arial" pitchFamily="34" charset="0"/>
              </a:defRPr>
            </a:lvl8pPr>
            <a:lvl9pPr fontAlgn="base">
              <a:spcBef>
                <a:spcPct val="0"/>
              </a:spcBef>
              <a:spcAft>
                <a:spcPct val="0"/>
              </a:spcAft>
              <a:tabLst>
                <a:tab pos="0" algn="l"/>
              </a:tabLst>
              <a:defRPr>
                <a:solidFill>
                  <a:schemeClr val="tx1"/>
                </a:solidFill>
                <a:latin typeface="Arial" pitchFamily="34" charset="0"/>
              </a:defRPr>
            </a:lvl9pPr>
          </a:lstStyle>
          <a:p>
            <a:pPr lvl="0">
              <a:defRPr/>
            </a:pPr>
            <a:r>
              <a:rPr lang="en-GB" sz="2400" dirty="0">
                <a:solidFill>
                  <a:prstClr val="black"/>
                </a:solidFill>
                <a:latin typeface="Comic Sans MS" panose="030F0702030302020204" pitchFamily="66" charset="0"/>
              </a:rPr>
              <a:t>When you react acids with alkalis, a </a:t>
            </a:r>
            <a:r>
              <a:rPr lang="en-GB" sz="2400" b="1" u="sng" dirty="0">
                <a:solidFill>
                  <a:prstClr val="black"/>
                </a:solidFill>
                <a:latin typeface="Comic Sans MS" panose="030F0702030302020204" pitchFamily="66" charset="0"/>
              </a:rPr>
              <a:t>neutralisation</a:t>
            </a:r>
            <a:r>
              <a:rPr lang="en-GB" sz="2400" dirty="0">
                <a:solidFill>
                  <a:prstClr val="black"/>
                </a:solidFill>
                <a:latin typeface="Comic Sans MS" panose="030F0702030302020204" pitchFamily="66" charset="0"/>
              </a:rPr>
              <a:t> reaction takes place. The acid is cancelled out by the alkali.</a:t>
            </a:r>
          </a:p>
          <a:p>
            <a:pPr lvl="0">
              <a:defRPr/>
            </a:pPr>
            <a:endParaRPr lang="en-GB" sz="2400" dirty="0">
              <a:solidFill>
                <a:prstClr val="black"/>
              </a:solidFill>
              <a:latin typeface="Comic Sans MS" panose="030F0702030302020204" pitchFamily="66" charset="0"/>
            </a:endParaRPr>
          </a:p>
          <a:p>
            <a:pPr lvl="0">
              <a:defRPr/>
            </a:pPr>
            <a:r>
              <a:rPr lang="en-GB" sz="2400" dirty="0">
                <a:solidFill>
                  <a:prstClr val="black"/>
                </a:solidFill>
                <a:latin typeface="Comic Sans MS" panose="030F0702030302020204" pitchFamily="66" charset="0"/>
              </a:rPr>
              <a:t>In a neutralisation reaction, </a:t>
            </a:r>
            <a:r>
              <a:rPr lang="en-GB" sz="2400" b="1" u="sng" dirty="0">
                <a:solidFill>
                  <a:prstClr val="black"/>
                </a:solidFill>
                <a:latin typeface="Comic Sans MS" panose="030F0702030302020204" pitchFamily="66" charset="0"/>
              </a:rPr>
              <a:t>a salt and water</a:t>
            </a:r>
            <a:r>
              <a:rPr lang="en-GB" sz="2400" dirty="0">
                <a:solidFill>
                  <a:prstClr val="black"/>
                </a:solidFill>
                <a:latin typeface="Comic Sans MS" panose="030F0702030302020204" pitchFamily="66" charset="0"/>
              </a:rPr>
              <a:t> are produced </a:t>
            </a:r>
          </a:p>
        </p:txBody>
      </p:sp>
      <p:grpSp>
        <p:nvGrpSpPr>
          <p:cNvPr id="36" name="Group 23"/>
          <p:cNvGrpSpPr>
            <a:grpSpLocks/>
          </p:cNvGrpSpPr>
          <p:nvPr/>
        </p:nvGrpSpPr>
        <p:grpSpPr bwMode="auto">
          <a:xfrm>
            <a:off x="3453225" y="4000241"/>
            <a:ext cx="609600" cy="1676400"/>
            <a:chOff x="2076" y="1897"/>
            <a:chExt cx="384" cy="1056"/>
          </a:xfrm>
        </p:grpSpPr>
        <p:sp>
          <p:nvSpPr>
            <p:cNvPr id="37" name="Freeform 24"/>
            <p:cNvSpPr>
              <a:spLocks/>
            </p:cNvSpPr>
            <p:nvPr/>
          </p:nvSpPr>
          <p:spPr bwMode="auto">
            <a:xfrm>
              <a:off x="2076" y="1897"/>
              <a:ext cx="384" cy="1054"/>
            </a:xfrm>
            <a:custGeom>
              <a:avLst/>
              <a:gdLst>
                <a:gd name="T0" fmla="*/ 0 w 776"/>
                <a:gd name="T1" fmla="*/ 6 h 2128"/>
                <a:gd name="T2" fmla="*/ 61 w 776"/>
                <a:gd name="T3" fmla="*/ 83 h 2128"/>
                <a:gd name="T4" fmla="*/ 61 w 776"/>
                <a:gd name="T5" fmla="*/ 927 h 2128"/>
                <a:gd name="T6" fmla="*/ 67 w 776"/>
                <a:gd name="T7" fmla="*/ 949 h 2128"/>
                <a:gd name="T8" fmla="*/ 71 w 776"/>
                <a:gd name="T9" fmla="*/ 963 h 2128"/>
                <a:gd name="T10" fmla="*/ 75 w 776"/>
                <a:gd name="T11" fmla="*/ 979 h 2128"/>
                <a:gd name="T12" fmla="*/ 89 w 776"/>
                <a:gd name="T13" fmla="*/ 1001 h 2128"/>
                <a:gd name="T14" fmla="*/ 105 w 776"/>
                <a:gd name="T15" fmla="*/ 1018 h 2128"/>
                <a:gd name="T16" fmla="*/ 115 w 776"/>
                <a:gd name="T17" fmla="*/ 1028 h 2128"/>
                <a:gd name="T18" fmla="*/ 131 w 776"/>
                <a:gd name="T19" fmla="*/ 1038 h 2128"/>
                <a:gd name="T20" fmla="*/ 144 w 776"/>
                <a:gd name="T21" fmla="*/ 1042 h 2128"/>
                <a:gd name="T22" fmla="*/ 158 w 776"/>
                <a:gd name="T23" fmla="*/ 1050 h 2128"/>
                <a:gd name="T24" fmla="*/ 170 w 776"/>
                <a:gd name="T25" fmla="*/ 1052 h 2128"/>
                <a:gd name="T26" fmla="*/ 186 w 776"/>
                <a:gd name="T27" fmla="*/ 1054 h 2128"/>
                <a:gd name="T28" fmla="*/ 200 w 776"/>
                <a:gd name="T29" fmla="*/ 1054 h 2128"/>
                <a:gd name="T30" fmla="*/ 212 w 776"/>
                <a:gd name="T31" fmla="*/ 1050 h 2128"/>
                <a:gd name="T32" fmla="*/ 224 w 776"/>
                <a:gd name="T33" fmla="*/ 1048 h 2128"/>
                <a:gd name="T34" fmla="*/ 251 w 776"/>
                <a:gd name="T35" fmla="*/ 1040 h 2128"/>
                <a:gd name="T36" fmla="*/ 263 w 776"/>
                <a:gd name="T37" fmla="*/ 1034 h 2128"/>
                <a:gd name="T38" fmla="*/ 273 w 776"/>
                <a:gd name="T39" fmla="*/ 1024 h 2128"/>
                <a:gd name="T40" fmla="*/ 285 w 776"/>
                <a:gd name="T41" fmla="*/ 1014 h 2128"/>
                <a:gd name="T42" fmla="*/ 293 w 776"/>
                <a:gd name="T43" fmla="*/ 1004 h 2128"/>
                <a:gd name="T44" fmla="*/ 305 w 776"/>
                <a:gd name="T45" fmla="*/ 981 h 2128"/>
                <a:gd name="T46" fmla="*/ 315 w 776"/>
                <a:gd name="T47" fmla="*/ 961 h 2128"/>
                <a:gd name="T48" fmla="*/ 317 w 776"/>
                <a:gd name="T49" fmla="*/ 949 h 2128"/>
                <a:gd name="T50" fmla="*/ 317 w 776"/>
                <a:gd name="T51" fmla="*/ 85 h 2128"/>
                <a:gd name="T52" fmla="*/ 384 w 776"/>
                <a:gd name="T53" fmla="*/ 0 h 2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6" h="2128">
                  <a:moveTo>
                    <a:pt x="0" y="12"/>
                  </a:moveTo>
                  <a:lnTo>
                    <a:pt x="124" y="168"/>
                  </a:lnTo>
                  <a:lnTo>
                    <a:pt x="124" y="1872"/>
                  </a:lnTo>
                  <a:lnTo>
                    <a:pt x="136" y="1916"/>
                  </a:lnTo>
                  <a:lnTo>
                    <a:pt x="144" y="1944"/>
                  </a:lnTo>
                  <a:lnTo>
                    <a:pt x="152" y="1976"/>
                  </a:lnTo>
                  <a:lnTo>
                    <a:pt x="180" y="2020"/>
                  </a:lnTo>
                  <a:lnTo>
                    <a:pt x="212" y="2056"/>
                  </a:lnTo>
                  <a:lnTo>
                    <a:pt x="232" y="2076"/>
                  </a:lnTo>
                  <a:lnTo>
                    <a:pt x="264" y="2096"/>
                  </a:lnTo>
                  <a:lnTo>
                    <a:pt x="292" y="2104"/>
                  </a:lnTo>
                  <a:lnTo>
                    <a:pt x="320" y="2120"/>
                  </a:lnTo>
                  <a:lnTo>
                    <a:pt x="344" y="2124"/>
                  </a:lnTo>
                  <a:lnTo>
                    <a:pt x="376" y="2128"/>
                  </a:lnTo>
                  <a:lnTo>
                    <a:pt x="404" y="2128"/>
                  </a:lnTo>
                  <a:lnTo>
                    <a:pt x="428" y="2120"/>
                  </a:lnTo>
                  <a:lnTo>
                    <a:pt x="452" y="2116"/>
                  </a:lnTo>
                  <a:lnTo>
                    <a:pt x="508" y="2100"/>
                  </a:lnTo>
                  <a:lnTo>
                    <a:pt x="532" y="2088"/>
                  </a:lnTo>
                  <a:lnTo>
                    <a:pt x="552" y="2068"/>
                  </a:lnTo>
                  <a:lnTo>
                    <a:pt x="576" y="2048"/>
                  </a:lnTo>
                  <a:lnTo>
                    <a:pt x="592" y="2028"/>
                  </a:lnTo>
                  <a:lnTo>
                    <a:pt x="616" y="1980"/>
                  </a:lnTo>
                  <a:lnTo>
                    <a:pt x="636" y="1940"/>
                  </a:lnTo>
                  <a:lnTo>
                    <a:pt x="640" y="1916"/>
                  </a:lnTo>
                  <a:lnTo>
                    <a:pt x="640" y="172"/>
                  </a:lnTo>
                  <a:lnTo>
                    <a:pt x="776"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25"/>
            <p:cNvSpPr>
              <a:spLocks/>
            </p:cNvSpPr>
            <p:nvPr/>
          </p:nvSpPr>
          <p:spPr bwMode="auto">
            <a:xfrm>
              <a:off x="2137" y="2378"/>
              <a:ext cx="256" cy="575"/>
            </a:xfrm>
            <a:custGeom>
              <a:avLst/>
              <a:gdLst>
                <a:gd name="T0" fmla="*/ 0 w 516"/>
                <a:gd name="T1" fmla="*/ 0 h 1160"/>
                <a:gd name="T2" fmla="*/ 0 w 516"/>
                <a:gd name="T3" fmla="*/ 446 h 1160"/>
                <a:gd name="T4" fmla="*/ 6 w 516"/>
                <a:gd name="T5" fmla="*/ 470 h 1160"/>
                <a:gd name="T6" fmla="*/ 10 w 516"/>
                <a:gd name="T7" fmla="*/ 488 h 1160"/>
                <a:gd name="T8" fmla="*/ 18 w 516"/>
                <a:gd name="T9" fmla="*/ 502 h 1160"/>
                <a:gd name="T10" fmla="*/ 26 w 516"/>
                <a:gd name="T11" fmla="*/ 516 h 1160"/>
                <a:gd name="T12" fmla="*/ 32 w 516"/>
                <a:gd name="T13" fmla="*/ 527 h 1160"/>
                <a:gd name="T14" fmla="*/ 48 w 516"/>
                <a:gd name="T15" fmla="*/ 543 h 1160"/>
                <a:gd name="T16" fmla="*/ 58 w 516"/>
                <a:gd name="T17" fmla="*/ 551 h 1160"/>
                <a:gd name="T18" fmla="*/ 79 w 516"/>
                <a:gd name="T19" fmla="*/ 559 h 1160"/>
                <a:gd name="T20" fmla="*/ 91 w 516"/>
                <a:gd name="T21" fmla="*/ 565 h 1160"/>
                <a:gd name="T22" fmla="*/ 109 w 516"/>
                <a:gd name="T23" fmla="*/ 571 h 1160"/>
                <a:gd name="T24" fmla="*/ 121 w 516"/>
                <a:gd name="T25" fmla="*/ 575 h 1160"/>
                <a:gd name="T26" fmla="*/ 135 w 516"/>
                <a:gd name="T27" fmla="*/ 571 h 1160"/>
                <a:gd name="T28" fmla="*/ 151 w 516"/>
                <a:gd name="T29" fmla="*/ 569 h 1160"/>
                <a:gd name="T30" fmla="*/ 163 w 516"/>
                <a:gd name="T31" fmla="*/ 567 h 1160"/>
                <a:gd name="T32" fmla="*/ 181 w 516"/>
                <a:gd name="T33" fmla="*/ 563 h 1160"/>
                <a:gd name="T34" fmla="*/ 196 w 516"/>
                <a:gd name="T35" fmla="*/ 553 h 1160"/>
                <a:gd name="T36" fmla="*/ 208 w 516"/>
                <a:gd name="T37" fmla="*/ 547 h 1160"/>
                <a:gd name="T38" fmla="*/ 222 w 516"/>
                <a:gd name="T39" fmla="*/ 533 h 1160"/>
                <a:gd name="T40" fmla="*/ 234 w 516"/>
                <a:gd name="T41" fmla="*/ 518 h 1160"/>
                <a:gd name="T42" fmla="*/ 242 w 516"/>
                <a:gd name="T43" fmla="*/ 502 h 1160"/>
                <a:gd name="T44" fmla="*/ 252 w 516"/>
                <a:gd name="T45" fmla="*/ 484 h 1160"/>
                <a:gd name="T46" fmla="*/ 256 w 516"/>
                <a:gd name="T47" fmla="*/ 468 h 1160"/>
                <a:gd name="T48" fmla="*/ 256 w 516"/>
                <a:gd name="T49" fmla="*/ 2 h 1160"/>
                <a:gd name="T50" fmla="*/ 234 w 516"/>
                <a:gd name="T51" fmla="*/ 20 h 1160"/>
                <a:gd name="T52" fmla="*/ 20 w 516"/>
                <a:gd name="T53" fmla="*/ 20 h 1160"/>
                <a:gd name="T54" fmla="*/ 0 w 516"/>
                <a:gd name="T55" fmla="*/ 0 h 1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6" h="1160">
                  <a:moveTo>
                    <a:pt x="0" y="0"/>
                  </a:moveTo>
                  <a:lnTo>
                    <a:pt x="0" y="900"/>
                  </a:lnTo>
                  <a:lnTo>
                    <a:pt x="12" y="948"/>
                  </a:lnTo>
                  <a:lnTo>
                    <a:pt x="20" y="984"/>
                  </a:lnTo>
                  <a:lnTo>
                    <a:pt x="36" y="1012"/>
                  </a:lnTo>
                  <a:lnTo>
                    <a:pt x="52" y="1040"/>
                  </a:lnTo>
                  <a:lnTo>
                    <a:pt x="64" y="1064"/>
                  </a:lnTo>
                  <a:lnTo>
                    <a:pt x="96" y="1096"/>
                  </a:lnTo>
                  <a:lnTo>
                    <a:pt x="116" y="1112"/>
                  </a:lnTo>
                  <a:lnTo>
                    <a:pt x="160" y="1128"/>
                  </a:lnTo>
                  <a:lnTo>
                    <a:pt x="184" y="1140"/>
                  </a:lnTo>
                  <a:lnTo>
                    <a:pt x="220" y="1152"/>
                  </a:lnTo>
                  <a:lnTo>
                    <a:pt x="244" y="1160"/>
                  </a:lnTo>
                  <a:lnTo>
                    <a:pt x="272" y="1152"/>
                  </a:lnTo>
                  <a:lnTo>
                    <a:pt x="304" y="1148"/>
                  </a:lnTo>
                  <a:lnTo>
                    <a:pt x="328" y="1144"/>
                  </a:lnTo>
                  <a:lnTo>
                    <a:pt x="364" y="1136"/>
                  </a:lnTo>
                  <a:lnTo>
                    <a:pt x="396" y="1116"/>
                  </a:lnTo>
                  <a:lnTo>
                    <a:pt x="420" y="1104"/>
                  </a:lnTo>
                  <a:lnTo>
                    <a:pt x="448" y="1076"/>
                  </a:lnTo>
                  <a:lnTo>
                    <a:pt x="472" y="1044"/>
                  </a:lnTo>
                  <a:lnTo>
                    <a:pt x="488" y="1012"/>
                  </a:lnTo>
                  <a:lnTo>
                    <a:pt x="508" y="976"/>
                  </a:lnTo>
                  <a:lnTo>
                    <a:pt x="516" y="944"/>
                  </a:lnTo>
                  <a:lnTo>
                    <a:pt x="516" y="4"/>
                  </a:lnTo>
                  <a:lnTo>
                    <a:pt x="472" y="40"/>
                  </a:lnTo>
                  <a:lnTo>
                    <a:pt x="40" y="40"/>
                  </a:lnTo>
                  <a:lnTo>
                    <a:pt x="0"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26"/>
          <p:cNvGrpSpPr>
            <a:grpSpLocks/>
          </p:cNvGrpSpPr>
          <p:nvPr/>
        </p:nvGrpSpPr>
        <p:grpSpPr bwMode="auto">
          <a:xfrm>
            <a:off x="2057813" y="3312853"/>
            <a:ext cx="1673225" cy="669925"/>
            <a:chOff x="1197" y="1464"/>
            <a:chExt cx="1054" cy="422"/>
          </a:xfrm>
        </p:grpSpPr>
        <p:sp>
          <p:nvSpPr>
            <p:cNvPr id="40" name="Freeform 27"/>
            <p:cNvSpPr>
              <a:spLocks/>
            </p:cNvSpPr>
            <p:nvPr/>
          </p:nvSpPr>
          <p:spPr bwMode="auto">
            <a:xfrm rot="6126744">
              <a:off x="1532" y="1146"/>
              <a:ext cx="384" cy="1054"/>
            </a:xfrm>
            <a:custGeom>
              <a:avLst/>
              <a:gdLst>
                <a:gd name="T0" fmla="*/ 0 w 776"/>
                <a:gd name="T1" fmla="*/ 6 h 2128"/>
                <a:gd name="T2" fmla="*/ 61 w 776"/>
                <a:gd name="T3" fmla="*/ 83 h 2128"/>
                <a:gd name="T4" fmla="*/ 61 w 776"/>
                <a:gd name="T5" fmla="*/ 927 h 2128"/>
                <a:gd name="T6" fmla="*/ 67 w 776"/>
                <a:gd name="T7" fmla="*/ 949 h 2128"/>
                <a:gd name="T8" fmla="*/ 71 w 776"/>
                <a:gd name="T9" fmla="*/ 963 h 2128"/>
                <a:gd name="T10" fmla="*/ 75 w 776"/>
                <a:gd name="T11" fmla="*/ 979 h 2128"/>
                <a:gd name="T12" fmla="*/ 89 w 776"/>
                <a:gd name="T13" fmla="*/ 1001 h 2128"/>
                <a:gd name="T14" fmla="*/ 105 w 776"/>
                <a:gd name="T15" fmla="*/ 1018 h 2128"/>
                <a:gd name="T16" fmla="*/ 115 w 776"/>
                <a:gd name="T17" fmla="*/ 1028 h 2128"/>
                <a:gd name="T18" fmla="*/ 131 w 776"/>
                <a:gd name="T19" fmla="*/ 1038 h 2128"/>
                <a:gd name="T20" fmla="*/ 144 w 776"/>
                <a:gd name="T21" fmla="*/ 1042 h 2128"/>
                <a:gd name="T22" fmla="*/ 158 w 776"/>
                <a:gd name="T23" fmla="*/ 1050 h 2128"/>
                <a:gd name="T24" fmla="*/ 170 w 776"/>
                <a:gd name="T25" fmla="*/ 1052 h 2128"/>
                <a:gd name="T26" fmla="*/ 186 w 776"/>
                <a:gd name="T27" fmla="*/ 1054 h 2128"/>
                <a:gd name="T28" fmla="*/ 200 w 776"/>
                <a:gd name="T29" fmla="*/ 1054 h 2128"/>
                <a:gd name="T30" fmla="*/ 212 w 776"/>
                <a:gd name="T31" fmla="*/ 1050 h 2128"/>
                <a:gd name="T32" fmla="*/ 224 w 776"/>
                <a:gd name="T33" fmla="*/ 1048 h 2128"/>
                <a:gd name="T34" fmla="*/ 251 w 776"/>
                <a:gd name="T35" fmla="*/ 1040 h 2128"/>
                <a:gd name="T36" fmla="*/ 263 w 776"/>
                <a:gd name="T37" fmla="*/ 1034 h 2128"/>
                <a:gd name="T38" fmla="*/ 273 w 776"/>
                <a:gd name="T39" fmla="*/ 1024 h 2128"/>
                <a:gd name="T40" fmla="*/ 285 w 776"/>
                <a:gd name="T41" fmla="*/ 1014 h 2128"/>
                <a:gd name="T42" fmla="*/ 293 w 776"/>
                <a:gd name="T43" fmla="*/ 1004 h 2128"/>
                <a:gd name="T44" fmla="*/ 305 w 776"/>
                <a:gd name="T45" fmla="*/ 981 h 2128"/>
                <a:gd name="T46" fmla="*/ 315 w 776"/>
                <a:gd name="T47" fmla="*/ 961 h 2128"/>
                <a:gd name="T48" fmla="*/ 317 w 776"/>
                <a:gd name="T49" fmla="*/ 949 h 2128"/>
                <a:gd name="T50" fmla="*/ 317 w 776"/>
                <a:gd name="T51" fmla="*/ 85 h 2128"/>
                <a:gd name="T52" fmla="*/ 384 w 776"/>
                <a:gd name="T53" fmla="*/ 0 h 2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6" h="2128">
                  <a:moveTo>
                    <a:pt x="0" y="12"/>
                  </a:moveTo>
                  <a:lnTo>
                    <a:pt x="124" y="168"/>
                  </a:lnTo>
                  <a:lnTo>
                    <a:pt x="124" y="1872"/>
                  </a:lnTo>
                  <a:lnTo>
                    <a:pt x="136" y="1916"/>
                  </a:lnTo>
                  <a:lnTo>
                    <a:pt x="144" y="1944"/>
                  </a:lnTo>
                  <a:lnTo>
                    <a:pt x="152" y="1976"/>
                  </a:lnTo>
                  <a:lnTo>
                    <a:pt x="180" y="2020"/>
                  </a:lnTo>
                  <a:lnTo>
                    <a:pt x="212" y="2056"/>
                  </a:lnTo>
                  <a:lnTo>
                    <a:pt x="232" y="2076"/>
                  </a:lnTo>
                  <a:lnTo>
                    <a:pt x="264" y="2096"/>
                  </a:lnTo>
                  <a:lnTo>
                    <a:pt x="292" y="2104"/>
                  </a:lnTo>
                  <a:lnTo>
                    <a:pt x="320" y="2120"/>
                  </a:lnTo>
                  <a:lnTo>
                    <a:pt x="344" y="2124"/>
                  </a:lnTo>
                  <a:lnTo>
                    <a:pt x="376" y="2128"/>
                  </a:lnTo>
                  <a:lnTo>
                    <a:pt x="404" y="2128"/>
                  </a:lnTo>
                  <a:lnTo>
                    <a:pt x="428" y="2120"/>
                  </a:lnTo>
                  <a:lnTo>
                    <a:pt x="452" y="2116"/>
                  </a:lnTo>
                  <a:lnTo>
                    <a:pt x="508" y="2100"/>
                  </a:lnTo>
                  <a:lnTo>
                    <a:pt x="532" y="2088"/>
                  </a:lnTo>
                  <a:lnTo>
                    <a:pt x="552" y="2068"/>
                  </a:lnTo>
                  <a:lnTo>
                    <a:pt x="576" y="2048"/>
                  </a:lnTo>
                  <a:lnTo>
                    <a:pt x="592" y="2028"/>
                  </a:lnTo>
                  <a:lnTo>
                    <a:pt x="616" y="1980"/>
                  </a:lnTo>
                  <a:lnTo>
                    <a:pt x="636" y="1940"/>
                  </a:lnTo>
                  <a:lnTo>
                    <a:pt x="640" y="1916"/>
                  </a:lnTo>
                  <a:lnTo>
                    <a:pt x="640" y="172"/>
                  </a:lnTo>
                  <a:lnTo>
                    <a:pt x="776"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28"/>
            <p:cNvSpPr>
              <a:spLocks/>
            </p:cNvSpPr>
            <p:nvPr/>
          </p:nvSpPr>
          <p:spPr bwMode="auto">
            <a:xfrm>
              <a:off x="1210" y="1464"/>
              <a:ext cx="914" cy="422"/>
            </a:xfrm>
            <a:custGeom>
              <a:avLst/>
              <a:gdLst>
                <a:gd name="T0" fmla="*/ 914 w 914"/>
                <a:gd name="T1" fmla="*/ 422 h 422"/>
                <a:gd name="T2" fmla="*/ 152 w 914"/>
                <a:gd name="T3" fmla="*/ 2 h 422"/>
                <a:gd name="T4" fmla="*/ 122 w 914"/>
                <a:gd name="T5" fmla="*/ 0 h 422"/>
                <a:gd name="T6" fmla="*/ 102 w 914"/>
                <a:gd name="T7" fmla="*/ 2 h 422"/>
                <a:gd name="T8" fmla="*/ 84 w 914"/>
                <a:gd name="T9" fmla="*/ 8 h 422"/>
                <a:gd name="T10" fmla="*/ 60 w 914"/>
                <a:gd name="T11" fmla="*/ 18 h 422"/>
                <a:gd name="T12" fmla="*/ 42 w 914"/>
                <a:gd name="T13" fmla="*/ 34 h 422"/>
                <a:gd name="T14" fmla="*/ 32 w 914"/>
                <a:gd name="T15" fmla="*/ 48 h 422"/>
                <a:gd name="T16" fmla="*/ 18 w 914"/>
                <a:gd name="T17" fmla="*/ 64 h 422"/>
                <a:gd name="T18" fmla="*/ 8 w 914"/>
                <a:gd name="T19" fmla="*/ 84 h 422"/>
                <a:gd name="T20" fmla="*/ 2 w 914"/>
                <a:gd name="T21" fmla="*/ 110 h 422"/>
                <a:gd name="T22" fmla="*/ 0 w 914"/>
                <a:gd name="T23" fmla="*/ 132 h 422"/>
                <a:gd name="T24" fmla="*/ 6 w 914"/>
                <a:gd name="T25" fmla="*/ 160 h 422"/>
                <a:gd name="T26" fmla="*/ 14 w 914"/>
                <a:gd name="T27" fmla="*/ 184 h 422"/>
                <a:gd name="T28" fmla="*/ 24 w 914"/>
                <a:gd name="T29" fmla="*/ 200 h 422"/>
                <a:gd name="T30" fmla="*/ 36 w 914"/>
                <a:gd name="T31" fmla="*/ 214 h 422"/>
                <a:gd name="T32" fmla="*/ 62 w 914"/>
                <a:gd name="T33" fmla="*/ 232 h 422"/>
                <a:gd name="T34" fmla="*/ 76 w 914"/>
                <a:gd name="T35" fmla="*/ 240 h 422"/>
                <a:gd name="T36" fmla="*/ 914 w 914"/>
                <a:gd name="T37" fmla="*/ 422 h 4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4" h="422">
                  <a:moveTo>
                    <a:pt x="914" y="422"/>
                  </a:moveTo>
                  <a:lnTo>
                    <a:pt x="152" y="2"/>
                  </a:lnTo>
                  <a:lnTo>
                    <a:pt x="122" y="0"/>
                  </a:lnTo>
                  <a:lnTo>
                    <a:pt x="102" y="2"/>
                  </a:lnTo>
                  <a:lnTo>
                    <a:pt x="84" y="8"/>
                  </a:lnTo>
                  <a:lnTo>
                    <a:pt x="60" y="18"/>
                  </a:lnTo>
                  <a:lnTo>
                    <a:pt x="42" y="34"/>
                  </a:lnTo>
                  <a:lnTo>
                    <a:pt x="32" y="48"/>
                  </a:lnTo>
                  <a:lnTo>
                    <a:pt x="18" y="64"/>
                  </a:lnTo>
                  <a:lnTo>
                    <a:pt x="8" y="84"/>
                  </a:lnTo>
                  <a:lnTo>
                    <a:pt x="2" y="110"/>
                  </a:lnTo>
                  <a:lnTo>
                    <a:pt x="0" y="132"/>
                  </a:lnTo>
                  <a:lnTo>
                    <a:pt x="6" y="160"/>
                  </a:lnTo>
                  <a:lnTo>
                    <a:pt x="14" y="184"/>
                  </a:lnTo>
                  <a:lnTo>
                    <a:pt x="24" y="200"/>
                  </a:lnTo>
                  <a:lnTo>
                    <a:pt x="36" y="214"/>
                  </a:lnTo>
                  <a:lnTo>
                    <a:pt x="62" y="232"/>
                  </a:lnTo>
                  <a:lnTo>
                    <a:pt x="76" y="240"/>
                  </a:lnTo>
                  <a:lnTo>
                    <a:pt x="914" y="422"/>
                  </a:lnTo>
                  <a:close/>
                </a:path>
              </a:pathLst>
            </a:custGeom>
            <a:solidFill>
              <a:srgbClr val="CC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 name="Group 29"/>
          <p:cNvGrpSpPr>
            <a:grpSpLocks/>
          </p:cNvGrpSpPr>
          <p:nvPr/>
        </p:nvGrpSpPr>
        <p:grpSpPr bwMode="auto">
          <a:xfrm>
            <a:off x="449675" y="3630353"/>
            <a:ext cx="1984375" cy="922338"/>
            <a:chOff x="184" y="1664"/>
            <a:chExt cx="1250" cy="581"/>
          </a:xfrm>
        </p:grpSpPr>
        <p:sp>
          <p:nvSpPr>
            <p:cNvPr id="43" name="Text Box 30"/>
            <p:cNvSpPr txBox="1">
              <a:spLocks noChangeArrowheads="1"/>
            </p:cNvSpPr>
            <p:nvPr/>
          </p:nvSpPr>
          <p:spPr bwMode="auto">
            <a:xfrm>
              <a:off x="184" y="1835"/>
              <a:ext cx="1250" cy="41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itchFamily="34" charset="0"/>
                  <a:ea typeface="+mn-ea"/>
                  <a:cs typeface="+mn-cs"/>
                </a:rPr>
                <a:t>sodium hydroxide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itchFamily="34" charset="0"/>
                  <a:ea typeface="+mn-ea"/>
                  <a:cs typeface="+mn-cs"/>
                </a:rPr>
                <a:t>pH 14</a:t>
              </a:r>
            </a:p>
          </p:txBody>
        </p:sp>
        <p:sp>
          <p:nvSpPr>
            <p:cNvPr id="44" name="Line 31"/>
            <p:cNvSpPr>
              <a:spLocks noChangeShapeType="1"/>
            </p:cNvSpPr>
            <p:nvPr/>
          </p:nvSpPr>
          <p:spPr bwMode="auto">
            <a:xfrm flipV="1">
              <a:off x="872" y="1664"/>
              <a:ext cx="264" cy="16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 name="Group 32"/>
          <p:cNvGrpSpPr>
            <a:grpSpLocks/>
          </p:cNvGrpSpPr>
          <p:nvPr/>
        </p:nvGrpSpPr>
        <p:grpSpPr bwMode="auto">
          <a:xfrm>
            <a:off x="657638" y="4873366"/>
            <a:ext cx="2852737" cy="650875"/>
            <a:chOff x="315" y="2447"/>
            <a:chExt cx="1797" cy="410"/>
          </a:xfrm>
        </p:grpSpPr>
        <p:sp>
          <p:nvSpPr>
            <p:cNvPr id="46" name="Text Box 33"/>
            <p:cNvSpPr txBox="1">
              <a:spLocks noChangeArrowheads="1"/>
            </p:cNvSpPr>
            <p:nvPr/>
          </p:nvSpPr>
          <p:spPr bwMode="auto">
            <a:xfrm>
              <a:off x="315" y="2447"/>
              <a:ext cx="1202" cy="41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itchFamily="34" charset="0"/>
                  <a:ea typeface="+mn-ea"/>
                  <a:cs typeface="+mn-cs"/>
                </a:rPr>
                <a:t>hydrochloric acid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itchFamily="34" charset="0"/>
                  <a:ea typeface="+mn-ea"/>
                  <a:cs typeface="+mn-cs"/>
                </a:rPr>
                <a:t>pH 1</a:t>
              </a:r>
            </a:p>
          </p:txBody>
        </p:sp>
        <p:sp>
          <p:nvSpPr>
            <p:cNvPr id="47" name="Line 34"/>
            <p:cNvSpPr>
              <a:spLocks noChangeShapeType="1"/>
            </p:cNvSpPr>
            <p:nvPr/>
          </p:nvSpPr>
          <p:spPr bwMode="auto">
            <a:xfrm flipV="1">
              <a:off x="1584" y="2624"/>
              <a:ext cx="5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AutoShape 35"/>
          <p:cNvSpPr>
            <a:spLocks noChangeArrowheads="1"/>
          </p:cNvSpPr>
          <p:nvPr/>
        </p:nvSpPr>
        <p:spPr bwMode="auto">
          <a:xfrm>
            <a:off x="4196175" y="4201853"/>
            <a:ext cx="1841500" cy="774700"/>
          </a:xfrm>
          <a:prstGeom prst="rightArrow">
            <a:avLst>
              <a:gd name="adj1" fmla="val 50000"/>
              <a:gd name="adj2" fmla="val 594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itchFamily="34" charset="0"/>
                <a:ea typeface="+mn-ea"/>
                <a:cs typeface="+mn-cs"/>
              </a:rPr>
              <a:t>neutralisation</a:t>
            </a:r>
          </a:p>
        </p:txBody>
      </p:sp>
      <p:sp>
        <p:nvSpPr>
          <p:cNvPr id="49" name="Freeform 36"/>
          <p:cNvSpPr>
            <a:spLocks/>
          </p:cNvSpPr>
          <p:nvPr/>
        </p:nvSpPr>
        <p:spPr bwMode="auto">
          <a:xfrm>
            <a:off x="6272625" y="4114541"/>
            <a:ext cx="673100" cy="1673225"/>
          </a:xfrm>
          <a:custGeom>
            <a:avLst/>
            <a:gdLst>
              <a:gd name="T0" fmla="*/ 0 w 776"/>
              <a:gd name="T1" fmla="*/ 9435 h 2128"/>
              <a:gd name="T2" fmla="*/ 107557 w 776"/>
              <a:gd name="T3" fmla="*/ 132097 h 2128"/>
              <a:gd name="T4" fmla="*/ 107557 w 776"/>
              <a:gd name="T5" fmla="*/ 1471935 h 2128"/>
              <a:gd name="T6" fmla="*/ 117966 w 776"/>
              <a:gd name="T7" fmla="*/ 1506532 h 2128"/>
              <a:gd name="T8" fmla="*/ 124905 w 776"/>
              <a:gd name="T9" fmla="*/ 1528548 h 2128"/>
              <a:gd name="T10" fmla="*/ 131844 w 776"/>
              <a:gd name="T11" fmla="*/ 1553709 h 2128"/>
              <a:gd name="T12" fmla="*/ 156131 w 776"/>
              <a:gd name="T13" fmla="*/ 1588306 h 2128"/>
              <a:gd name="T14" fmla="*/ 183888 w 776"/>
              <a:gd name="T15" fmla="*/ 1616612 h 2128"/>
              <a:gd name="T16" fmla="*/ 201236 w 776"/>
              <a:gd name="T17" fmla="*/ 1632338 h 2128"/>
              <a:gd name="T18" fmla="*/ 228993 w 776"/>
              <a:gd name="T19" fmla="*/ 1648064 h 2128"/>
              <a:gd name="T20" fmla="*/ 253280 w 776"/>
              <a:gd name="T21" fmla="*/ 1654354 h 2128"/>
              <a:gd name="T22" fmla="*/ 277567 w 776"/>
              <a:gd name="T23" fmla="*/ 1666935 h 2128"/>
              <a:gd name="T24" fmla="*/ 298385 w 776"/>
              <a:gd name="T25" fmla="*/ 1670080 h 2128"/>
              <a:gd name="T26" fmla="*/ 326141 w 776"/>
              <a:gd name="T27" fmla="*/ 1673225 h 2128"/>
              <a:gd name="T28" fmla="*/ 350428 w 776"/>
              <a:gd name="T29" fmla="*/ 1673225 h 2128"/>
              <a:gd name="T30" fmla="*/ 371246 w 776"/>
              <a:gd name="T31" fmla="*/ 1666935 h 2128"/>
              <a:gd name="T32" fmla="*/ 392063 w 776"/>
              <a:gd name="T33" fmla="*/ 1663790 h 2128"/>
              <a:gd name="T34" fmla="*/ 440638 w 776"/>
              <a:gd name="T35" fmla="*/ 1651209 h 2128"/>
              <a:gd name="T36" fmla="*/ 461455 w 776"/>
              <a:gd name="T37" fmla="*/ 1641773 h 2128"/>
              <a:gd name="T38" fmla="*/ 478803 w 776"/>
              <a:gd name="T39" fmla="*/ 1626048 h 2128"/>
              <a:gd name="T40" fmla="*/ 499621 w 776"/>
              <a:gd name="T41" fmla="*/ 1610322 h 2128"/>
              <a:gd name="T42" fmla="*/ 513499 w 776"/>
              <a:gd name="T43" fmla="*/ 1594596 h 2128"/>
              <a:gd name="T44" fmla="*/ 534316 w 776"/>
              <a:gd name="T45" fmla="*/ 1556854 h 2128"/>
              <a:gd name="T46" fmla="*/ 551664 w 776"/>
              <a:gd name="T47" fmla="*/ 1525402 h 2128"/>
              <a:gd name="T48" fmla="*/ 555134 w 776"/>
              <a:gd name="T49" fmla="*/ 1506532 h 2128"/>
              <a:gd name="T50" fmla="*/ 555134 w 776"/>
              <a:gd name="T51" fmla="*/ 135242 h 2128"/>
              <a:gd name="T52" fmla="*/ 673100 w 776"/>
              <a:gd name="T53" fmla="*/ 0 h 2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6" h="2128">
                <a:moveTo>
                  <a:pt x="0" y="12"/>
                </a:moveTo>
                <a:lnTo>
                  <a:pt x="124" y="168"/>
                </a:lnTo>
                <a:lnTo>
                  <a:pt x="124" y="1872"/>
                </a:lnTo>
                <a:lnTo>
                  <a:pt x="136" y="1916"/>
                </a:lnTo>
                <a:lnTo>
                  <a:pt x="144" y="1944"/>
                </a:lnTo>
                <a:lnTo>
                  <a:pt x="152" y="1976"/>
                </a:lnTo>
                <a:lnTo>
                  <a:pt x="180" y="2020"/>
                </a:lnTo>
                <a:lnTo>
                  <a:pt x="212" y="2056"/>
                </a:lnTo>
                <a:lnTo>
                  <a:pt x="232" y="2076"/>
                </a:lnTo>
                <a:lnTo>
                  <a:pt x="264" y="2096"/>
                </a:lnTo>
                <a:lnTo>
                  <a:pt x="292" y="2104"/>
                </a:lnTo>
                <a:lnTo>
                  <a:pt x="320" y="2120"/>
                </a:lnTo>
                <a:lnTo>
                  <a:pt x="344" y="2124"/>
                </a:lnTo>
                <a:lnTo>
                  <a:pt x="376" y="2128"/>
                </a:lnTo>
                <a:lnTo>
                  <a:pt x="404" y="2128"/>
                </a:lnTo>
                <a:lnTo>
                  <a:pt x="428" y="2120"/>
                </a:lnTo>
                <a:lnTo>
                  <a:pt x="452" y="2116"/>
                </a:lnTo>
                <a:lnTo>
                  <a:pt x="508" y="2100"/>
                </a:lnTo>
                <a:lnTo>
                  <a:pt x="532" y="2088"/>
                </a:lnTo>
                <a:lnTo>
                  <a:pt x="552" y="2068"/>
                </a:lnTo>
                <a:lnTo>
                  <a:pt x="576" y="2048"/>
                </a:lnTo>
                <a:lnTo>
                  <a:pt x="592" y="2028"/>
                </a:lnTo>
                <a:lnTo>
                  <a:pt x="616" y="1980"/>
                </a:lnTo>
                <a:lnTo>
                  <a:pt x="636" y="1940"/>
                </a:lnTo>
                <a:lnTo>
                  <a:pt x="640" y="1916"/>
                </a:lnTo>
                <a:lnTo>
                  <a:pt x="640" y="172"/>
                </a:lnTo>
                <a:lnTo>
                  <a:pt x="776"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0" name="Group 37"/>
          <p:cNvGrpSpPr>
            <a:grpSpLocks/>
          </p:cNvGrpSpPr>
          <p:nvPr/>
        </p:nvGrpSpPr>
        <p:grpSpPr bwMode="auto">
          <a:xfrm>
            <a:off x="6786975" y="4735253"/>
            <a:ext cx="2101850" cy="912813"/>
            <a:chOff x="4176" y="2360"/>
            <a:chExt cx="1324" cy="575"/>
          </a:xfrm>
        </p:grpSpPr>
        <p:sp>
          <p:nvSpPr>
            <p:cNvPr id="51" name="Text Box 38"/>
            <p:cNvSpPr txBox="1">
              <a:spLocks noChangeArrowheads="1"/>
            </p:cNvSpPr>
            <p:nvPr/>
          </p:nvSpPr>
          <p:spPr bwMode="auto">
            <a:xfrm>
              <a:off x="4370" y="2525"/>
              <a:ext cx="1130" cy="410"/>
            </a:xfrm>
            <a:prstGeom prst="rect">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itchFamily="34" charset="0"/>
                  <a:ea typeface="+mn-ea"/>
                  <a:cs typeface="+mn-cs"/>
                </a:rPr>
                <a:t>sodium chloride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itchFamily="34" charset="0"/>
                  <a:ea typeface="+mn-ea"/>
                  <a:cs typeface="+mn-cs"/>
                </a:rPr>
                <a:t>pH 7</a:t>
              </a:r>
            </a:p>
          </p:txBody>
        </p:sp>
        <p:sp>
          <p:nvSpPr>
            <p:cNvPr id="52" name="Line 39"/>
            <p:cNvSpPr>
              <a:spLocks noChangeShapeType="1"/>
            </p:cNvSpPr>
            <p:nvPr/>
          </p:nvSpPr>
          <p:spPr bwMode="auto">
            <a:xfrm flipH="1" flipV="1">
              <a:off x="4176" y="2360"/>
              <a:ext cx="640" cy="176"/>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Freeform 40"/>
          <p:cNvSpPr>
            <a:spLocks/>
          </p:cNvSpPr>
          <p:nvPr/>
        </p:nvSpPr>
        <p:spPr bwMode="auto">
          <a:xfrm>
            <a:off x="6394863" y="4408228"/>
            <a:ext cx="406400" cy="1395413"/>
          </a:xfrm>
          <a:custGeom>
            <a:avLst/>
            <a:gdLst>
              <a:gd name="T0" fmla="*/ 0 w 516"/>
              <a:gd name="T1" fmla="*/ 0 h 1160"/>
              <a:gd name="T2" fmla="*/ 0 w 516"/>
              <a:gd name="T3" fmla="*/ 1082648 h 1160"/>
              <a:gd name="T4" fmla="*/ 9451 w 516"/>
              <a:gd name="T5" fmla="*/ 1140389 h 1160"/>
              <a:gd name="T6" fmla="*/ 15752 w 516"/>
              <a:gd name="T7" fmla="*/ 1183695 h 1160"/>
              <a:gd name="T8" fmla="*/ 28353 w 516"/>
              <a:gd name="T9" fmla="*/ 1217378 h 1160"/>
              <a:gd name="T10" fmla="*/ 40955 w 516"/>
              <a:gd name="T11" fmla="*/ 1251060 h 1160"/>
              <a:gd name="T12" fmla="*/ 50406 w 516"/>
              <a:gd name="T13" fmla="*/ 1279931 h 1160"/>
              <a:gd name="T14" fmla="*/ 75609 w 516"/>
              <a:gd name="T15" fmla="*/ 1318425 h 1160"/>
              <a:gd name="T16" fmla="*/ 91361 w 516"/>
              <a:gd name="T17" fmla="*/ 1337672 h 1160"/>
              <a:gd name="T18" fmla="*/ 126016 w 516"/>
              <a:gd name="T19" fmla="*/ 1356919 h 1160"/>
              <a:gd name="T20" fmla="*/ 144918 w 516"/>
              <a:gd name="T21" fmla="*/ 1371354 h 1160"/>
              <a:gd name="T22" fmla="*/ 173271 w 516"/>
              <a:gd name="T23" fmla="*/ 1385789 h 1160"/>
              <a:gd name="T24" fmla="*/ 192174 w 516"/>
              <a:gd name="T25" fmla="*/ 1395413 h 1160"/>
              <a:gd name="T26" fmla="*/ 214226 w 516"/>
              <a:gd name="T27" fmla="*/ 1385789 h 1160"/>
              <a:gd name="T28" fmla="*/ 239429 w 516"/>
              <a:gd name="T29" fmla="*/ 1380978 h 1160"/>
              <a:gd name="T30" fmla="*/ 258332 w 516"/>
              <a:gd name="T31" fmla="*/ 1376166 h 1160"/>
              <a:gd name="T32" fmla="*/ 286685 w 516"/>
              <a:gd name="T33" fmla="*/ 1366542 h 1160"/>
              <a:gd name="T34" fmla="*/ 311888 w 516"/>
              <a:gd name="T35" fmla="*/ 1342484 h 1160"/>
              <a:gd name="T36" fmla="*/ 330791 w 516"/>
              <a:gd name="T37" fmla="*/ 1328048 h 1160"/>
              <a:gd name="T38" fmla="*/ 352843 w 516"/>
              <a:gd name="T39" fmla="*/ 1294366 h 1160"/>
              <a:gd name="T40" fmla="*/ 371746 w 516"/>
              <a:gd name="T41" fmla="*/ 1255872 h 1160"/>
              <a:gd name="T42" fmla="*/ 384347 w 516"/>
              <a:gd name="T43" fmla="*/ 1217378 h 1160"/>
              <a:gd name="T44" fmla="*/ 400099 w 516"/>
              <a:gd name="T45" fmla="*/ 1174072 h 1160"/>
              <a:gd name="T46" fmla="*/ 406400 w 516"/>
              <a:gd name="T47" fmla="*/ 1135577 h 1160"/>
              <a:gd name="T48" fmla="*/ 406400 w 516"/>
              <a:gd name="T49" fmla="*/ 4812 h 1160"/>
              <a:gd name="T50" fmla="*/ 371746 w 516"/>
              <a:gd name="T51" fmla="*/ 48118 h 1160"/>
              <a:gd name="T52" fmla="*/ 31504 w 516"/>
              <a:gd name="T53" fmla="*/ 48118 h 1160"/>
              <a:gd name="T54" fmla="*/ 0 w 516"/>
              <a:gd name="T55" fmla="*/ 0 h 1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6" h="1160">
                <a:moveTo>
                  <a:pt x="0" y="0"/>
                </a:moveTo>
                <a:lnTo>
                  <a:pt x="0" y="900"/>
                </a:lnTo>
                <a:lnTo>
                  <a:pt x="12" y="948"/>
                </a:lnTo>
                <a:lnTo>
                  <a:pt x="20" y="984"/>
                </a:lnTo>
                <a:lnTo>
                  <a:pt x="36" y="1012"/>
                </a:lnTo>
                <a:lnTo>
                  <a:pt x="52" y="1040"/>
                </a:lnTo>
                <a:lnTo>
                  <a:pt x="64" y="1064"/>
                </a:lnTo>
                <a:lnTo>
                  <a:pt x="96" y="1096"/>
                </a:lnTo>
                <a:lnTo>
                  <a:pt x="116" y="1112"/>
                </a:lnTo>
                <a:lnTo>
                  <a:pt x="160" y="1128"/>
                </a:lnTo>
                <a:lnTo>
                  <a:pt x="184" y="1140"/>
                </a:lnTo>
                <a:lnTo>
                  <a:pt x="220" y="1152"/>
                </a:lnTo>
                <a:lnTo>
                  <a:pt x="244" y="1160"/>
                </a:lnTo>
                <a:lnTo>
                  <a:pt x="272" y="1152"/>
                </a:lnTo>
                <a:lnTo>
                  <a:pt x="304" y="1148"/>
                </a:lnTo>
                <a:lnTo>
                  <a:pt x="328" y="1144"/>
                </a:lnTo>
                <a:lnTo>
                  <a:pt x="364" y="1136"/>
                </a:lnTo>
                <a:lnTo>
                  <a:pt x="396" y="1116"/>
                </a:lnTo>
                <a:lnTo>
                  <a:pt x="420" y="1104"/>
                </a:lnTo>
                <a:lnTo>
                  <a:pt x="448" y="1076"/>
                </a:lnTo>
                <a:lnTo>
                  <a:pt x="472" y="1044"/>
                </a:lnTo>
                <a:lnTo>
                  <a:pt x="488" y="1012"/>
                </a:lnTo>
                <a:lnTo>
                  <a:pt x="508" y="976"/>
                </a:lnTo>
                <a:lnTo>
                  <a:pt x="516" y="944"/>
                </a:lnTo>
                <a:lnTo>
                  <a:pt x="516" y="4"/>
                </a:lnTo>
                <a:lnTo>
                  <a:pt x="472" y="40"/>
                </a:lnTo>
                <a:lnTo>
                  <a:pt x="40" y="40"/>
                </a:lnTo>
                <a:lnTo>
                  <a:pt x="0"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41"/>
          <p:cNvSpPr>
            <a:spLocks/>
          </p:cNvSpPr>
          <p:nvPr/>
        </p:nvSpPr>
        <p:spPr bwMode="auto">
          <a:xfrm>
            <a:off x="6394863" y="4395528"/>
            <a:ext cx="406400" cy="1395413"/>
          </a:xfrm>
          <a:custGeom>
            <a:avLst/>
            <a:gdLst>
              <a:gd name="T0" fmla="*/ 0 w 516"/>
              <a:gd name="T1" fmla="*/ 0 h 1160"/>
              <a:gd name="T2" fmla="*/ 0 w 516"/>
              <a:gd name="T3" fmla="*/ 1082648 h 1160"/>
              <a:gd name="T4" fmla="*/ 9451 w 516"/>
              <a:gd name="T5" fmla="*/ 1140389 h 1160"/>
              <a:gd name="T6" fmla="*/ 15752 w 516"/>
              <a:gd name="T7" fmla="*/ 1183695 h 1160"/>
              <a:gd name="T8" fmla="*/ 28353 w 516"/>
              <a:gd name="T9" fmla="*/ 1217378 h 1160"/>
              <a:gd name="T10" fmla="*/ 40955 w 516"/>
              <a:gd name="T11" fmla="*/ 1251060 h 1160"/>
              <a:gd name="T12" fmla="*/ 50406 w 516"/>
              <a:gd name="T13" fmla="*/ 1279931 h 1160"/>
              <a:gd name="T14" fmla="*/ 75609 w 516"/>
              <a:gd name="T15" fmla="*/ 1318425 h 1160"/>
              <a:gd name="T16" fmla="*/ 91361 w 516"/>
              <a:gd name="T17" fmla="*/ 1337672 h 1160"/>
              <a:gd name="T18" fmla="*/ 126016 w 516"/>
              <a:gd name="T19" fmla="*/ 1356919 h 1160"/>
              <a:gd name="T20" fmla="*/ 144918 w 516"/>
              <a:gd name="T21" fmla="*/ 1371354 h 1160"/>
              <a:gd name="T22" fmla="*/ 173271 w 516"/>
              <a:gd name="T23" fmla="*/ 1385789 h 1160"/>
              <a:gd name="T24" fmla="*/ 192174 w 516"/>
              <a:gd name="T25" fmla="*/ 1395413 h 1160"/>
              <a:gd name="T26" fmla="*/ 214226 w 516"/>
              <a:gd name="T27" fmla="*/ 1385789 h 1160"/>
              <a:gd name="T28" fmla="*/ 239429 w 516"/>
              <a:gd name="T29" fmla="*/ 1380978 h 1160"/>
              <a:gd name="T30" fmla="*/ 258332 w 516"/>
              <a:gd name="T31" fmla="*/ 1376166 h 1160"/>
              <a:gd name="T32" fmla="*/ 286685 w 516"/>
              <a:gd name="T33" fmla="*/ 1366542 h 1160"/>
              <a:gd name="T34" fmla="*/ 311888 w 516"/>
              <a:gd name="T35" fmla="*/ 1342484 h 1160"/>
              <a:gd name="T36" fmla="*/ 330791 w 516"/>
              <a:gd name="T37" fmla="*/ 1328048 h 1160"/>
              <a:gd name="T38" fmla="*/ 352843 w 516"/>
              <a:gd name="T39" fmla="*/ 1294366 h 1160"/>
              <a:gd name="T40" fmla="*/ 371746 w 516"/>
              <a:gd name="T41" fmla="*/ 1255872 h 1160"/>
              <a:gd name="T42" fmla="*/ 384347 w 516"/>
              <a:gd name="T43" fmla="*/ 1217378 h 1160"/>
              <a:gd name="T44" fmla="*/ 400099 w 516"/>
              <a:gd name="T45" fmla="*/ 1174072 h 1160"/>
              <a:gd name="T46" fmla="*/ 406400 w 516"/>
              <a:gd name="T47" fmla="*/ 1135577 h 1160"/>
              <a:gd name="T48" fmla="*/ 406400 w 516"/>
              <a:gd name="T49" fmla="*/ 4812 h 1160"/>
              <a:gd name="T50" fmla="*/ 371746 w 516"/>
              <a:gd name="T51" fmla="*/ 48118 h 1160"/>
              <a:gd name="T52" fmla="*/ 31504 w 516"/>
              <a:gd name="T53" fmla="*/ 48118 h 1160"/>
              <a:gd name="T54" fmla="*/ 0 w 516"/>
              <a:gd name="T55" fmla="*/ 0 h 1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6" h="1160">
                <a:moveTo>
                  <a:pt x="0" y="0"/>
                </a:moveTo>
                <a:lnTo>
                  <a:pt x="0" y="900"/>
                </a:lnTo>
                <a:lnTo>
                  <a:pt x="12" y="948"/>
                </a:lnTo>
                <a:lnTo>
                  <a:pt x="20" y="984"/>
                </a:lnTo>
                <a:lnTo>
                  <a:pt x="36" y="1012"/>
                </a:lnTo>
                <a:lnTo>
                  <a:pt x="52" y="1040"/>
                </a:lnTo>
                <a:lnTo>
                  <a:pt x="64" y="1064"/>
                </a:lnTo>
                <a:lnTo>
                  <a:pt x="96" y="1096"/>
                </a:lnTo>
                <a:lnTo>
                  <a:pt x="116" y="1112"/>
                </a:lnTo>
                <a:lnTo>
                  <a:pt x="160" y="1128"/>
                </a:lnTo>
                <a:lnTo>
                  <a:pt x="184" y="1140"/>
                </a:lnTo>
                <a:lnTo>
                  <a:pt x="220" y="1152"/>
                </a:lnTo>
                <a:lnTo>
                  <a:pt x="244" y="1160"/>
                </a:lnTo>
                <a:lnTo>
                  <a:pt x="272" y="1152"/>
                </a:lnTo>
                <a:lnTo>
                  <a:pt x="304" y="1148"/>
                </a:lnTo>
                <a:lnTo>
                  <a:pt x="328" y="1144"/>
                </a:lnTo>
                <a:lnTo>
                  <a:pt x="364" y="1136"/>
                </a:lnTo>
                <a:lnTo>
                  <a:pt x="396" y="1116"/>
                </a:lnTo>
                <a:lnTo>
                  <a:pt x="420" y="1104"/>
                </a:lnTo>
                <a:lnTo>
                  <a:pt x="448" y="1076"/>
                </a:lnTo>
                <a:lnTo>
                  <a:pt x="472" y="1044"/>
                </a:lnTo>
                <a:lnTo>
                  <a:pt x="488" y="1012"/>
                </a:lnTo>
                <a:lnTo>
                  <a:pt x="508" y="976"/>
                </a:lnTo>
                <a:lnTo>
                  <a:pt x="516" y="944"/>
                </a:lnTo>
                <a:lnTo>
                  <a:pt x="516" y="4"/>
                </a:lnTo>
                <a:lnTo>
                  <a:pt x="472" y="40"/>
                </a:lnTo>
                <a:lnTo>
                  <a:pt x="40" y="40"/>
                </a:lnTo>
                <a:lnTo>
                  <a:pt x="0" y="0"/>
                </a:ln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42"/>
          <p:cNvSpPr>
            <a:spLocks/>
          </p:cNvSpPr>
          <p:nvPr/>
        </p:nvSpPr>
        <p:spPr bwMode="auto">
          <a:xfrm>
            <a:off x="6407563" y="4408228"/>
            <a:ext cx="406400" cy="1395413"/>
          </a:xfrm>
          <a:custGeom>
            <a:avLst/>
            <a:gdLst>
              <a:gd name="T0" fmla="*/ 0 w 516"/>
              <a:gd name="T1" fmla="*/ 0 h 1160"/>
              <a:gd name="T2" fmla="*/ 0 w 516"/>
              <a:gd name="T3" fmla="*/ 1082648 h 1160"/>
              <a:gd name="T4" fmla="*/ 9451 w 516"/>
              <a:gd name="T5" fmla="*/ 1140389 h 1160"/>
              <a:gd name="T6" fmla="*/ 15752 w 516"/>
              <a:gd name="T7" fmla="*/ 1183695 h 1160"/>
              <a:gd name="T8" fmla="*/ 28353 w 516"/>
              <a:gd name="T9" fmla="*/ 1217378 h 1160"/>
              <a:gd name="T10" fmla="*/ 40955 w 516"/>
              <a:gd name="T11" fmla="*/ 1251060 h 1160"/>
              <a:gd name="T12" fmla="*/ 50406 w 516"/>
              <a:gd name="T13" fmla="*/ 1279931 h 1160"/>
              <a:gd name="T14" fmla="*/ 75609 w 516"/>
              <a:gd name="T15" fmla="*/ 1318425 h 1160"/>
              <a:gd name="T16" fmla="*/ 91361 w 516"/>
              <a:gd name="T17" fmla="*/ 1337672 h 1160"/>
              <a:gd name="T18" fmla="*/ 126016 w 516"/>
              <a:gd name="T19" fmla="*/ 1356919 h 1160"/>
              <a:gd name="T20" fmla="*/ 144918 w 516"/>
              <a:gd name="T21" fmla="*/ 1371354 h 1160"/>
              <a:gd name="T22" fmla="*/ 173271 w 516"/>
              <a:gd name="T23" fmla="*/ 1385789 h 1160"/>
              <a:gd name="T24" fmla="*/ 192174 w 516"/>
              <a:gd name="T25" fmla="*/ 1395413 h 1160"/>
              <a:gd name="T26" fmla="*/ 214226 w 516"/>
              <a:gd name="T27" fmla="*/ 1385789 h 1160"/>
              <a:gd name="T28" fmla="*/ 239429 w 516"/>
              <a:gd name="T29" fmla="*/ 1380978 h 1160"/>
              <a:gd name="T30" fmla="*/ 258332 w 516"/>
              <a:gd name="T31" fmla="*/ 1376166 h 1160"/>
              <a:gd name="T32" fmla="*/ 286685 w 516"/>
              <a:gd name="T33" fmla="*/ 1366542 h 1160"/>
              <a:gd name="T34" fmla="*/ 311888 w 516"/>
              <a:gd name="T35" fmla="*/ 1342484 h 1160"/>
              <a:gd name="T36" fmla="*/ 330791 w 516"/>
              <a:gd name="T37" fmla="*/ 1328048 h 1160"/>
              <a:gd name="T38" fmla="*/ 352843 w 516"/>
              <a:gd name="T39" fmla="*/ 1294366 h 1160"/>
              <a:gd name="T40" fmla="*/ 371746 w 516"/>
              <a:gd name="T41" fmla="*/ 1255872 h 1160"/>
              <a:gd name="T42" fmla="*/ 384347 w 516"/>
              <a:gd name="T43" fmla="*/ 1217378 h 1160"/>
              <a:gd name="T44" fmla="*/ 400099 w 516"/>
              <a:gd name="T45" fmla="*/ 1174072 h 1160"/>
              <a:gd name="T46" fmla="*/ 406400 w 516"/>
              <a:gd name="T47" fmla="*/ 1135577 h 1160"/>
              <a:gd name="T48" fmla="*/ 406400 w 516"/>
              <a:gd name="T49" fmla="*/ 4812 h 1160"/>
              <a:gd name="T50" fmla="*/ 371746 w 516"/>
              <a:gd name="T51" fmla="*/ 48118 h 1160"/>
              <a:gd name="T52" fmla="*/ 31504 w 516"/>
              <a:gd name="T53" fmla="*/ 48118 h 1160"/>
              <a:gd name="T54" fmla="*/ 0 w 516"/>
              <a:gd name="T55" fmla="*/ 0 h 1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6" h="1160">
                <a:moveTo>
                  <a:pt x="0" y="0"/>
                </a:moveTo>
                <a:lnTo>
                  <a:pt x="0" y="900"/>
                </a:lnTo>
                <a:lnTo>
                  <a:pt x="12" y="948"/>
                </a:lnTo>
                <a:lnTo>
                  <a:pt x="20" y="984"/>
                </a:lnTo>
                <a:lnTo>
                  <a:pt x="36" y="1012"/>
                </a:lnTo>
                <a:lnTo>
                  <a:pt x="52" y="1040"/>
                </a:lnTo>
                <a:lnTo>
                  <a:pt x="64" y="1064"/>
                </a:lnTo>
                <a:lnTo>
                  <a:pt x="96" y="1096"/>
                </a:lnTo>
                <a:lnTo>
                  <a:pt x="116" y="1112"/>
                </a:lnTo>
                <a:lnTo>
                  <a:pt x="160" y="1128"/>
                </a:lnTo>
                <a:lnTo>
                  <a:pt x="184" y="1140"/>
                </a:lnTo>
                <a:lnTo>
                  <a:pt x="220" y="1152"/>
                </a:lnTo>
                <a:lnTo>
                  <a:pt x="244" y="1160"/>
                </a:lnTo>
                <a:lnTo>
                  <a:pt x="272" y="1152"/>
                </a:lnTo>
                <a:lnTo>
                  <a:pt x="304" y="1148"/>
                </a:lnTo>
                <a:lnTo>
                  <a:pt x="328" y="1144"/>
                </a:lnTo>
                <a:lnTo>
                  <a:pt x="364" y="1136"/>
                </a:lnTo>
                <a:lnTo>
                  <a:pt x="396" y="1116"/>
                </a:lnTo>
                <a:lnTo>
                  <a:pt x="420" y="1104"/>
                </a:lnTo>
                <a:lnTo>
                  <a:pt x="448" y="1076"/>
                </a:lnTo>
                <a:lnTo>
                  <a:pt x="472" y="1044"/>
                </a:lnTo>
                <a:lnTo>
                  <a:pt x="488" y="1012"/>
                </a:lnTo>
                <a:lnTo>
                  <a:pt x="508" y="976"/>
                </a:lnTo>
                <a:lnTo>
                  <a:pt x="516" y="944"/>
                </a:lnTo>
                <a:lnTo>
                  <a:pt x="516" y="4"/>
                </a:lnTo>
                <a:lnTo>
                  <a:pt x="472" y="40"/>
                </a:lnTo>
                <a:lnTo>
                  <a:pt x="40" y="40"/>
                </a:lnTo>
                <a:lnTo>
                  <a:pt x="0" y="0"/>
                </a:lnTo>
                <a:close/>
              </a:path>
            </a:pathLst>
          </a:cu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43"/>
          <p:cNvSpPr>
            <a:spLocks/>
          </p:cNvSpPr>
          <p:nvPr/>
        </p:nvSpPr>
        <p:spPr bwMode="auto">
          <a:xfrm>
            <a:off x="6407563" y="4408228"/>
            <a:ext cx="406400" cy="1395413"/>
          </a:xfrm>
          <a:custGeom>
            <a:avLst/>
            <a:gdLst>
              <a:gd name="T0" fmla="*/ 0 w 516"/>
              <a:gd name="T1" fmla="*/ 0 h 1160"/>
              <a:gd name="T2" fmla="*/ 0 w 516"/>
              <a:gd name="T3" fmla="*/ 1082648 h 1160"/>
              <a:gd name="T4" fmla="*/ 9451 w 516"/>
              <a:gd name="T5" fmla="*/ 1140389 h 1160"/>
              <a:gd name="T6" fmla="*/ 15752 w 516"/>
              <a:gd name="T7" fmla="*/ 1183695 h 1160"/>
              <a:gd name="T8" fmla="*/ 28353 w 516"/>
              <a:gd name="T9" fmla="*/ 1217378 h 1160"/>
              <a:gd name="T10" fmla="*/ 40955 w 516"/>
              <a:gd name="T11" fmla="*/ 1251060 h 1160"/>
              <a:gd name="T12" fmla="*/ 50406 w 516"/>
              <a:gd name="T13" fmla="*/ 1279931 h 1160"/>
              <a:gd name="T14" fmla="*/ 75609 w 516"/>
              <a:gd name="T15" fmla="*/ 1318425 h 1160"/>
              <a:gd name="T16" fmla="*/ 91361 w 516"/>
              <a:gd name="T17" fmla="*/ 1337672 h 1160"/>
              <a:gd name="T18" fmla="*/ 126016 w 516"/>
              <a:gd name="T19" fmla="*/ 1356919 h 1160"/>
              <a:gd name="T20" fmla="*/ 144918 w 516"/>
              <a:gd name="T21" fmla="*/ 1371354 h 1160"/>
              <a:gd name="T22" fmla="*/ 173271 w 516"/>
              <a:gd name="T23" fmla="*/ 1385789 h 1160"/>
              <a:gd name="T24" fmla="*/ 192174 w 516"/>
              <a:gd name="T25" fmla="*/ 1395413 h 1160"/>
              <a:gd name="T26" fmla="*/ 214226 w 516"/>
              <a:gd name="T27" fmla="*/ 1385789 h 1160"/>
              <a:gd name="T28" fmla="*/ 239429 w 516"/>
              <a:gd name="T29" fmla="*/ 1380978 h 1160"/>
              <a:gd name="T30" fmla="*/ 258332 w 516"/>
              <a:gd name="T31" fmla="*/ 1376166 h 1160"/>
              <a:gd name="T32" fmla="*/ 286685 w 516"/>
              <a:gd name="T33" fmla="*/ 1366542 h 1160"/>
              <a:gd name="T34" fmla="*/ 311888 w 516"/>
              <a:gd name="T35" fmla="*/ 1342484 h 1160"/>
              <a:gd name="T36" fmla="*/ 330791 w 516"/>
              <a:gd name="T37" fmla="*/ 1328048 h 1160"/>
              <a:gd name="T38" fmla="*/ 352843 w 516"/>
              <a:gd name="T39" fmla="*/ 1294366 h 1160"/>
              <a:gd name="T40" fmla="*/ 371746 w 516"/>
              <a:gd name="T41" fmla="*/ 1255872 h 1160"/>
              <a:gd name="T42" fmla="*/ 384347 w 516"/>
              <a:gd name="T43" fmla="*/ 1217378 h 1160"/>
              <a:gd name="T44" fmla="*/ 400099 w 516"/>
              <a:gd name="T45" fmla="*/ 1174072 h 1160"/>
              <a:gd name="T46" fmla="*/ 406400 w 516"/>
              <a:gd name="T47" fmla="*/ 1135577 h 1160"/>
              <a:gd name="T48" fmla="*/ 406400 w 516"/>
              <a:gd name="T49" fmla="*/ 4812 h 1160"/>
              <a:gd name="T50" fmla="*/ 371746 w 516"/>
              <a:gd name="T51" fmla="*/ 48118 h 1160"/>
              <a:gd name="T52" fmla="*/ 31504 w 516"/>
              <a:gd name="T53" fmla="*/ 48118 h 1160"/>
              <a:gd name="T54" fmla="*/ 0 w 516"/>
              <a:gd name="T55" fmla="*/ 0 h 1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6" h="1160">
                <a:moveTo>
                  <a:pt x="0" y="0"/>
                </a:moveTo>
                <a:lnTo>
                  <a:pt x="0" y="900"/>
                </a:lnTo>
                <a:lnTo>
                  <a:pt x="12" y="948"/>
                </a:lnTo>
                <a:lnTo>
                  <a:pt x="20" y="984"/>
                </a:lnTo>
                <a:lnTo>
                  <a:pt x="36" y="1012"/>
                </a:lnTo>
                <a:lnTo>
                  <a:pt x="52" y="1040"/>
                </a:lnTo>
                <a:lnTo>
                  <a:pt x="64" y="1064"/>
                </a:lnTo>
                <a:lnTo>
                  <a:pt x="96" y="1096"/>
                </a:lnTo>
                <a:lnTo>
                  <a:pt x="116" y="1112"/>
                </a:lnTo>
                <a:lnTo>
                  <a:pt x="160" y="1128"/>
                </a:lnTo>
                <a:lnTo>
                  <a:pt x="184" y="1140"/>
                </a:lnTo>
                <a:lnTo>
                  <a:pt x="220" y="1152"/>
                </a:lnTo>
                <a:lnTo>
                  <a:pt x="244" y="1160"/>
                </a:lnTo>
                <a:lnTo>
                  <a:pt x="272" y="1152"/>
                </a:lnTo>
                <a:lnTo>
                  <a:pt x="304" y="1148"/>
                </a:lnTo>
                <a:lnTo>
                  <a:pt x="328" y="1144"/>
                </a:lnTo>
                <a:lnTo>
                  <a:pt x="364" y="1136"/>
                </a:lnTo>
                <a:lnTo>
                  <a:pt x="396" y="1116"/>
                </a:lnTo>
                <a:lnTo>
                  <a:pt x="420" y="1104"/>
                </a:lnTo>
                <a:lnTo>
                  <a:pt x="448" y="1076"/>
                </a:lnTo>
                <a:lnTo>
                  <a:pt x="472" y="1044"/>
                </a:lnTo>
                <a:lnTo>
                  <a:pt x="488" y="1012"/>
                </a:lnTo>
                <a:lnTo>
                  <a:pt x="508" y="976"/>
                </a:lnTo>
                <a:lnTo>
                  <a:pt x="516" y="944"/>
                </a:lnTo>
                <a:lnTo>
                  <a:pt x="516" y="4"/>
                </a:lnTo>
                <a:lnTo>
                  <a:pt x="472" y="40"/>
                </a:lnTo>
                <a:lnTo>
                  <a:pt x="40" y="40"/>
                </a:lnTo>
                <a:lnTo>
                  <a:pt x="0" y="0"/>
                </a:ln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A1F85306-417C-4A59-ACB7-6468B01434BA}"/>
              </a:ext>
            </a:extLst>
          </p:cNvPr>
          <p:cNvSpPr txBox="1"/>
          <p:nvPr/>
        </p:nvSpPr>
        <p:spPr>
          <a:xfrm>
            <a:off x="308008" y="269508"/>
            <a:ext cx="8595360" cy="769441"/>
          </a:xfrm>
          <a:prstGeom prst="rect">
            <a:avLst/>
          </a:prstGeom>
          <a:noFill/>
        </p:spPr>
        <p:txBody>
          <a:bodyPr wrap="square" rtlCol="0">
            <a:spAutoFit/>
          </a:bodyPr>
          <a:lstStyle/>
          <a:p>
            <a:pPr algn="ctr"/>
            <a:r>
              <a:rPr lang="en-US" sz="4400" dirty="0">
                <a:solidFill>
                  <a:srgbClr val="0070C0"/>
                </a:solidFill>
                <a:latin typeface="Comic Sans MS" panose="030F0702030302020204" pitchFamily="66" charset="0"/>
              </a:rPr>
              <a:t>Neutralisation</a:t>
            </a:r>
            <a:endParaRPr lang="en-GB" sz="4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3653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dissolve">
                                      <p:cBhvr>
                                        <p:cTn id="16" dur="500"/>
                                        <p:tgtEl>
                                          <p:spTgt spid="3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500"/>
                            </p:stCondLst>
                            <p:childTnLst>
                              <p:par>
                                <p:cTn id="27" presetID="9" presetClass="entr" presetSubtype="0" fill="hold" grpId="0" nodeType="afterEffect">
                                  <p:stCondLst>
                                    <p:cond delay="1000"/>
                                  </p:stCondLst>
                                  <p:childTnLst>
                                    <p:set>
                                      <p:cBhvr>
                                        <p:cTn id="28" dur="1" fill="hold">
                                          <p:stCondLst>
                                            <p:cond delay="0"/>
                                          </p:stCondLst>
                                        </p:cTn>
                                        <p:tgtEl>
                                          <p:spTgt spid="49"/>
                                        </p:tgtEl>
                                        <p:attrNameLst>
                                          <p:attrName>style.visibility</p:attrName>
                                        </p:attrNameLst>
                                      </p:cBhvr>
                                      <p:to>
                                        <p:strVal val="visible"/>
                                      </p:to>
                                    </p:set>
                                    <p:animEffect transition="in" filter="dissolve">
                                      <p:cBhvr>
                                        <p:cTn id="29" dur="500"/>
                                        <p:tgtEl>
                                          <p:spTgt spid="49"/>
                                        </p:tgtEl>
                                      </p:cBhvr>
                                    </p:animEffect>
                                  </p:childTnLst>
                                </p:cTn>
                              </p:par>
                            </p:childTnLst>
                          </p:cTn>
                        </p:par>
                        <p:par>
                          <p:cTn id="30" fill="hold">
                            <p:stCondLst>
                              <p:cond delay="2000"/>
                            </p:stCondLst>
                            <p:childTnLst>
                              <p:par>
                                <p:cTn id="31" presetID="9" presetClass="entr" presetSubtype="0" fill="hold" grpId="0" nodeType="afterEffect">
                                  <p:stCondLst>
                                    <p:cond delay="1000"/>
                                  </p:stCondLst>
                                  <p:childTnLst>
                                    <p:set>
                                      <p:cBhvr>
                                        <p:cTn id="32" dur="1" fill="hold">
                                          <p:stCondLst>
                                            <p:cond delay="0"/>
                                          </p:stCondLst>
                                        </p:cTn>
                                        <p:tgtEl>
                                          <p:spTgt spid="53"/>
                                        </p:tgtEl>
                                        <p:attrNameLst>
                                          <p:attrName>style.visibility</p:attrName>
                                        </p:attrNameLst>
                                      </p:cBhvr>
                                      <p:to>
                                        <p:strVal val="visible"/>
                                      </p:to>
                                    </p:set>
                                    <p:animEffect transition="in" filter="dissolve">
                                      <p:cBhvr>
                                        <p:cTn id="33" dur="500"/>
                                        <p:tgtEl>
                                          <p:spTgt spid="53"/>
                                        </p:tgtEl>
                                      </p:cBhvr>
                                    </p:animEffect>
                                  </p:childTnLst>
                                </p:cTn>
                              </p:par>
                            </p:childTnLst>
                          </p:cTn>
                        </p:par>
                        <p:par>
                          <p:cTn id="34" fill="hold">
                            <p:stCondLst>
                              <p:cond delay="3500"/>
                            </p:stCondLst>
                            <p:childTnLst>
                              <p:par>
                                <p:cTn id="35" presetID="9" presetClass="entr"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par>
                          <p:cTn id="38" fill="hold">
                            <p:stCondLst>
                              <p:cond delay="5000"/>
                            </p:stCondLst>
                            <p:childTnLst>
                              <p:par>
                                <p:cTn id="39" presetID="9" presetClass="entr" presetSubtype="0" fill="hold" grpId="0" nodeType="afterEffect">
                                  <p:stCondLst>
                                    <p:cond delay="1000"/>
                                  </p:stCondLst>
                                  <p:childTnLst>
                                    <p:set>
                                      <p:cBhvr>
                                        <p:cTn id="40" dur="1" fill="hold">
                                          <p:stCondLst>
                                            <p:cond delay="0"/>
                                          </p:stCondLst>
                                        </p:cTn>
                                        <p:tgtEl>
                                          <p:spTgt spid="55"/>
                                        </p:tgtEl>
                                        <p:attrNameLst>
                                          <p:attrName>style.visibility</p:attrName>
                                        </p:attrNameLst>
                                      </p:cBhvr>
                                      <p:to>
                                        <p:strVal val="visible"/>
                                      </p:to>
                                    </p:set>
                                    <p:animEffect transition="in" filter="dissolve">
                                      <p:cBhvr>
                                        <p:cTn id="41" dur="500"/>
                                        <p:tgtEl>
                                          <p:spTgt spid="55"/>
                                        </p:tgtEl>
                                      </p:cBhvr>
                                    </p:animEffect>
                                  </p:childTnLst>
                                </p:cTn>
                              </p:par>
                            </p:childTnLst>
                          </p:cTn>
                        </p:par>
                        <p:par>
                          <p:cTn id="42" fill="hold">
                            <p:stCondLst>
                              <p:cond delay="6500"/>
                            </p:stCondLst>
                            <p:childTnLst>
                              <p:par>
                                <p:cTn id="43" presetID="9" presetClass="entr" presetSubtype="0" fill="hold" grpId="0" nodeType="afterEffect">
                                  <p:stCondLst>
                                    <p:cond delay="1000"/>
                                  </p:stCondLst>
                                  <p:childTnLst>
                                    <p:set>
                                      <p:cBhvr>
                                        <p:cTn id="44" dur="1" fill="hold">
                                          <p:stCondLst>
                                            <p:cond delay="0"/>
                                          </p:stCondLst>
                                        </p:cTn>
                                        <p:tgtEl>
                                          <p:spTgt spid="56"/>
                                        </p:tgtEl>
                                        <p:attrNameLst>
                                          <p:attrName>style.visibility</p:attrName>
                                        </p:attrNameLst>
                                      </p:cBhvr>
                                      <p:to>
                                        <p:strVal val="visible"/>
                                      </p:to>
                                    </p:set>
                                    <p:animEffect transition="in" filter="dissolve">
                                      <p:cBhvr>
                                        <p:cTn id="45" dur="500"/>
                                        <p:tgtEl>
                                          <p:spTgt spid="56"/>
                                        </p:tgtEl>
                                      </p:cBhvr>
                                    </p:animEffect>
                                  </p:childTnLst>
                                </p:cTn>
                              </p:par>
                            </p:childTnLst>
                          </p:cTn>
                        </p:par>
                        <p:par>
                          <p:cTn id="46" fill="hold">
                            <p:stCondLst>
                              <p:cond delay="8000"/>
                            </p:stCondLst>
                            <p:childTnLst>
                              <p:par>
                                <p:cTn id="47" presetID="9" presetClass="entr" presetSubtype="0"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dissolv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autoUpdateAnimBg="0"/>
      <p:bldP spid="49" grpId="0" animBg="1"/>
      <p:bldP spid="53" grpId="0" animBg="1"/>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7861" y="6175606"/>
            <a:ext cx="5251269" cy="646331"/>
          </a:xfrm>
          <a:prstGeom prst="rect">
            <a:avLst/>
          </a:prstGeom>
        </p:spPr>
        <p:txBody>
          <a:bodyPr wrap="square">
            <a:spAutoFit/>
          </a:bodyPr>
          <a:lstStyle/>
          <a:p>
            <a:r>
              <a:rPr lang="en-GB" dirty="0">
                <a:hlinkClick r:id="rId2"/>
              </a:rPr>
              <a:t>https://www.youtube.com/watch?v=_cB2vSaalXg</a:t>
            </a:r>
            <a:endParaRPr lang="en-GB" dirty="0"/>
          </a:p>
          <a:p>
            <a:endParaRPr lang="en-GB" dirty="0"/>
          </a:p>
        </p:txBody>
      </p:sp>
      <p:sp>
        <p:nvSpPr>
          <p:cNvPr id="5" name="TextBox 4"/>
          <p:cNvSpPr txBox="1"/>
          <p:nvPr/>
        </p:nvSpPr>
        <p:spPr>
          <a:xfrm>
            <a:off x="143690" y="117566"/>
            <a:ext cx="8856617" cy="5262979"/>
          </a:xfrm>
          <a:prstGeom prst="rect">
            <a:avLst/>
          </a:prstGeom>
          <a:noFill/>
        </p:spPr>
        <p:txBody>
          <a:bodyPr wrap="square" rtlCol="0">
            <a:spAutoFit/>
          </a:bodyPr>
          <a:lstStyle/>
          <a:p>
            <a:r>
              <a:rPr lang="en-GB" sz="2800" b="1" dirty="0">
                <a:solidFill>
                  <a:srgbClr val="0070C0"/>
                </a:solidFill>
                <a:latin typeface="Comic Sans MS" panose="030F0702030302020204" pitchFamily="66" charset="0"/>
              </a:rPr>
              <a:t>Task: </a:t>
            </a:r>
            <a:r>
              <a:rPr lang="en-GB" sz="2800" dirty="0">
                <a:latin typeface="Comic Sans MS" panose="030F0702030302020204" pitchFamily="66" charset="0"/>
              </a:rPr>
              <a:t>Write the following questions into your books and leave space to write your answers:</a:t>
            </a:r>
          </a:p>
          <a:p>
            <a:endParaRPr lang="en-GB" sz="2800" dirty="0">
              <a:latin typeface="Comic Sans MS" panose="030F0702030302020204" pitchFamily="66" charset="0"/>
            </a:endParaRPr>
          </a:p>
          <a:p>
            <a:pPr marL="514350" indent="-514350">
              <a:buAutoNum type="arabicPeriod"/>
            </a:pPr>
            <a:r>
              <a:rPr lang="en-GB" sz="2800" dirty="0">
                <a:latin typeface="Comic Sans MS" panose="030F0702030302020204" pitchFamily="66" charset="0"/>
              </a:rPr>
              <a:t>Is a wasp sting acidic or alkaline?</a:t>
            </a:r>
          </a:p>
          <a:p>
            <a:pPr marL="514350" indent="-514350">
              <a:buAutoNum type="arabicPeriod"/>
            </a:pPr>
            <a:endParaRPr lang="en-GB" sz="2800" dirty="0">
              <a:latin typeface="Comic Sans MS" panose="030F0702030302020204" pitchFamily="66" charset="0"/>
            </a:endParaRPr>
          </a:p>
          <a:p>
            <a:pPr marL="514350" indent="-514350">
              <a:buAutoNum type="arabicPeriod"/>
            </a:pPr>
            <a:r>
              <a:rPr lang="en-GB" sz="2800" dirty="0">
                <a:latin typeface="Comic Sans MS" panose="030F0702030302020204" pitchFamily="66" charset="0"/>
              </a:rPr>
              <a:t>Is a bee sting acidic or alkaline?</a:t>
            </a:r>
          </a:p>
          <a:p>
            <a:pPr marL="514350" indent="-514350">
              <a:buAutoNum type="arabicPeriod"/>
            </a:pPr>
            <a:endParaRPr lang="en-GB" sz="2800" dirty="0">
              <a:latin typeface="Comic Sans MS" panose="030F0702030302020204" pitchFamily="66" charset="0"/>
            </a:endParaRPr>
          </a:p>
          <a:p>
            <a:pPr marL="514350" indent="-514350">
              <a:buAutoNum type="arabicPeriod"/>
            </a:pPr>
            <a:r>
              <a:rPr lang="en-GB" sz="2800" dirty="0">
                <a:latin typeface="Comic Sans MS" panose="030F0702030302020204" pitchFamily="66" charset="0"/>
              </a:rPr>
              <a:t>Why do we have hydrochloric acid in our stomach?</a:t>
            </a:r>
          </a:p>
          <a:p>
            <a:pPr marL="514350" indent="-514350">
              <a:buAutoNum type="arabicPeriod"/>
            </a:pPr>
            <a:endParaRPr lang="en-GB" sz="2800" dirty="0">
              <a:latin typeface="Comic Sans MS" panose="030F0702030302020204" pitchFamily="66" charset="0"/>
            </a:endParaRPr>
          </a:p>
          <a:p>
            <a:pPr marL="514350" indent="-514350">
              <a:buAutoNum type="arabicPeriod"/>
            </a:pPr>
            <a:r>
              <a:rPr lang="en-GB" sz="2800" dirty="0">
                <a:latin typeface="Comic Sans MS" panose="030F0702030302020204" pitchFamily="66" charset="0"/>
              </a:rPr>
              <a:t>What is the word equation for a neutralisation reaction:</a:t>
            </a:r>
          </a:p>
        </p:txBody>
      </p:sp>
      <p:pic>
        <p:nvPicPr>
          <p:cNvPr id="6" name="Picture 5"/>
          <p:cNvPicPr>
            <a:picLocks noChangeAspect="1"/>
          </p:cNvPicPr>
          <p:nvPr/>
        </p:nvPicPr>
        <p:blipFill rotWithShape="1">
          <a:blip r:embed="rId3"/>
          <a:srcRect l="32973" t="15135"/>
          <a:stretch/>
        </p:blipFill>
        <p:spPr>
          <a:xfrm>
            <a:off x="7158446" y="796834"/>
            <a:ext cx="1698172" cy="1433404"/>
          </a:xfrm>
          <a:prstGeom prst="rect">
            <a:avLst/>
          </a:prstGeom>
        </p:spPr>
      </p:pic>
      <p:pic>
        <p:nvPicPr>
          <p:cNvPr id="7" name="Picture 6"/>
          <p:cNvPicPr>
            <a:picLocks noChangeAspect="1"/>
          </p:cNvPicPr>
          <p:nvPr/>
        </p:nvPicPr>
        <p:blipFill>
          <a:blip r:embed="rId4"/>
          <a:stretch>
            <a:fillRect/>
          </a:stretch>
        </p:blipFill>
        <p:spPr>
          <a:xfrm>
            <a:off x="7950399" y="2378020"/>
            <a:ext cx="1062972" cy="1062972"/>
          </a:xfrm>
          <a:prstGeom prst="rect">
            <a:avLst/>
          </a:prstGeom>
        </p:spPr>
      </p:pic>
    </p:spTree>
    <p:extLst>
      <p:ext uri="{BB962C8B-B14F-4D97-AF65-F5344CB8AC3E}">
        <p14:creationId xmlns:p14="http://schemas.microsoft.com/office/powerpoint/2010/main" val="318381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C4DF35-DD84-4642-8CDC-125A9F10CD18}"/>
              </a:ext>
            </a:extLst>
          </p:cNvPr>
          <p:cNvSpPr txBox="1"/>
          <p:nvPr/>
        </p:nvSpPr>
        <p:spPr>
          <a:xfrm>
            <a:off x="202129" y="240631"/>
            <a:ext cx="8778241" cy="5262979"/>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p>
          <a:p>
            <a:endParaRPr lang="en-US" sz="4000" dirty="0">
              <a:solidFill>
                <a:srgbClr val="FF0000"/>
              </a:solidFill>
              <a:latin typeface="Comic Sans MS" panose="030F0702030302020204" pitchFamily="66" charset="0"/>
            </a:endParaRPr>
          </a:p>
          <a:p>
            <a:pPr marL="514350" indent="-514350">
              <a:buAutoNum type="arabicPeriod"/>
            </a:pPr>
            <a:r>
              <a:rPr lang="en-GB" sz="3200" dirty="0">
                <a:latin typeface="Comic Sans MS" panose="030F0702030302020204" pitchFamily="66" charset="0"/>
              </a:rPr>
              <a:t>A wasp sting is slightly alkaline.</a:t>
            </a:r>
          </a:p>
          <a:p>
            <a:pPr marL="514350" indent="-514350">
              <a:buAutoNum type="arabicPeriod"/>
            </a:pPr>
            <a:endParaRPr lang="en-GB" sz="3200" dirty="0">
              <a:latin typeface="Comic Sans MS" panose="030F0702030302020204" pitchFamily="66" charset="0"/>
            </a:endParaRPr>
          </a:p>
          <a:p>
            <a:pPr marL="514350" indent="-514350">
              <a:buAutoNum type="arabicPeriod"/>
            </a:pPr>
            <a:r>
              <a:rPr lang="en-GB" sz="3200" dirty="0">
                <a:latin typeface="Comic Sans MS" panose="030F0702030302020204" pitchFamily="66" charset="0"/>
              </a:rPr>
              <a:t>A bee sting is slightly acidic.</a:t>
            </a:r>
          </a:p>
          <a:p>
            <a:pPr marL="514350" indent="-514350">
              <a:buAutoNum type="arabicPeriod"/>
            </a:pPr>
            <a:endParaRPr lang="en-GB" sz="3200" dirty="0">
              <a:latin typeface="Comic Sans MS" panose="030F0702030302020204" pitchFamily="66" charset="0"/>
            </a:endParaRPr>
          </a:p>
          <a:p>
            <a:pPr marL="514350" indent="-514350">
              <a:buAutoNum type="arabicPeriod"/>
            </a:pPr>
            <a:r>
              <a:rPr lang="en-GB" sz="3200" dirty="0">
                <a:latin typeface="Comic Sans MS" panose="030F0702030302020204" pitchFamily="66" charset="0"/>
              </a:rPr>
              <a:t>We have hydrochloric acid in our stomach to aid with digestion.</a:t>
            </a:r>
          </a:p>
          <a:p>
            <a:pPr marL="514350" indent="-514350">
              <a:buAutoNum type="arabicPeriod"/>
            </a:pPr>
            <a:endParaRPr lang="en-GB" sz="3200" dirty="0">
              <a:latin typeface="Comic Sans MS" panose="030F0702030302020204" pitchFamily="66" charset="0"/>
            </a:endParaRPr>
          </a:p>
          <a:p>
            <a:pPr marL="514350" indent="-514350">
              <a:buAutoNum type="arabicPeriod"/>
            </a:pPr>
            <a:r>
              <a:rPr lang="en-GB" sz="3200" dirty="0">
                <a:latin typeface="Comic Sans MS" panose="030F0702030302020204" pitchFamily="66" charset="0"/>
              </a:rPr>
              <a:t>Acid + Alkali </a:t>
            </a:r>
            <a:r>
              <a:rPr lang="en-GB" sz="3200" dirty="0">
                <a:latin typeface="Comic Sans MS" panose="030F0702030302020204" pitchFamily="66" charset="0"/>
                <a:sym typeface="Wingdings" panose="05000000000000000000" pitchFamily="2" charset="2"/>
              </a:rPr>
              <a:t> Salt + Water</a:t>
            </a:r>
            <a:endParaRPr lang="en-GB" sz="3200" dirty="0">
              <a:latin typeface="Comic Sans MS" panose="030F0702030302020204" pitchFamily="66" charset="0"/>
            </a:endParaRPr>
          </a:p>
        </p:txBody>
      </p:sp>
      <p:sp>
        <p:nvSpPr>
          <p:cNvPr id="5" name="Rectangle 4">
            <a:extLst>
              <a:ext uri="{FF2B5EF4-FFF2-40B4-BE49-F238E27FC236}">
                <a16:creationId xmlns:a16="http://schemas.microsoft.com/office/drawing/2014/main" id="{06F61D2C-E040-45F1-9757-798D138F3B05}"/>
              </a:ext>
            </a:extLst>
          </p:cNvPr>
          <p:cNvSpPr/>
          <p:nvPr/>
        </p:nvSpPr>
        <p:spPr>
          <a:xfrm>
            <a:off x="4713490" y="2288659"/>
            <a:ext cx="253596" cy="369332"/>
          </a:xfrm>
          <a:prstGeom prst="rect">
            <a:avLst/>
          </a:prstGeom>
        </p:spPr>
        <p:txBody>
          <a:bodyPr wrap="none">
            <a:spAutoFit/>
          </a:bodyPr>
          <a:lstStyle/>
          <a:p>
            <a:r>
              <a:rPr lang="en-US" dirty="0">
                <a:solidFill>
                  <a:srgbClr val="FF0000"/>
                </a:solidFill>
                <a:latin typeface="Comic Sans MS" panose="030F0702030302020204" pitchFamily="66" charset="0"/>
              </a:rPr>
              <a:t>:</a:t>
            </a:r>
            <a:endParaRPr lang="en-GB" dirty="0"/>
          </a:p>
        </p:txBody>
      </p:sp>
      <p:pic>
        <p:nvPicPr>
          <p:cNvPr id="6" name="Picture 2" descr="Mark, Check, Tick, Red, Correct, Symbol, Choice, Yes">
            <a:extLst>
              <a:ext uri="{FF2B5EF4-FFF2-40B4-BE49-F238E27FC236}">
                <a16:creationId xmlns:a16="http://schemas.microsoft.com/office/drawing/2014/main" id="{F7CA248F-1E21-4DD3-BCB7-7AC16B060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471" y="5178391"/>
            <a:ext cx="1371780" cy="14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3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87" y="342648"/>
            <a:ext cx="8685167" cy="3334203"/>
          </a:xfrm>
        </p:spPr>
        <p:txBody>
          <a:bodyPr>
            <a:normAutofit/>
          </a:bodyPr>
          <a:lstStyle/>
          <a:p>
            <a:pPr marL="0" indent="0" algn="ctr">
              <a:buNone/>
            </a:pPr>
            <a:r>
              <a:rPr lang="en-GB" sz="3600" dirty="0">
                <a:solidFill>
                  <a:srgbClr val="0070C0"/>
                </a:solidFill>
                <a:latin typeface="Comic Sans MS" panose="030F0702030302020204" pitchFamily="66" charset="0"/>
              </a:rPr>
              <a:t>Task: </a:t>
            </a:r>
            <a:r>
              <a:rPr lang="en-GB" sz="3600" dirty="0">
                <a:latin typeface="Comic Sans MS" panose="030F0702030302020204" pitchFamily="66" charset="0"/>
              </a:rPr>
              <a:t>1. Read the information on useful neutralisation reactions</a:t>
            </a:r>
          </a:p>
        </p:txBody>
      </p:sp>
      <p:sp>
        <p:nvSpPr>
          <p:cNvPr id="7" name="TextBox 6"/>
          <p:cNvSpPr txBox="1"/>
          <p:nvPr/>
        </p:nvSpPr>
        <p:spPr>
          <a:xfrm>
            <a:off x="316514" y="1774708"/>
            <a:ext cx="8698231" cy="1754326"/>
          </a:xfrm>
          <a:prstGeom prst="rect">
            <a:avLst/>
          </a:prstGeom>
          <a:noFill/>
        </p:spPr>
        <p:txBody>
          <a:bodyPr wrap="square" rtlCol="0">
            <a:spAutoFit/>
          </a:bodyPr>
          <a:lstStyle/>
          <a:p>
            <a:pPr algn="ctr"/>
            <a:r>
              <a:rPr lang="en-GB" sz="3600" dirty="0">
                <a:latin typeface="Comic Sans MS" panose="030F0702030302020204" pitchFamily="66" charset="0"/>
              </a:rPr>
              <a:t>2.  Write </a:t>
            </a:r>
            <a:r>
              <a:rPr lang="en-GB" sz="3600" i="1" dirty="0">
                <a:latin typeface="Comic Sans MS" panose="030F0702030302020204" pitchFamily="66" charset="0"/>
              </a:rPr>
              <a:t>3 </a:t>
            </a:r>
            <a:r>
              <a:rPr lang="en-GB" sz="3600" i="1" u="sng" dirty="0">
                <a:latin typeface="Comic Sans MS" panose="030F0702030302020204" pitchFamily="66" charset="0"/>
              </a:rPr>
              <a:t>sentences</a:t>
            </a:r>
            <a:r>
              <a:rPr lang="en-GB" sz="3600" dirty="0">
                <a:latin typeface="Comic Sans MS" panose="030F0702030302020204" pitchFamily="66" charset="0"/>
              </a:rPr>
              <a:t> summarising what you have learnt from this passage of writing</a:t>
            </a:r>
          </a:p>
        </p:txBody>
      </p:sp>
      <p:pic>
        <p:nvPicPr>
          <p:cNvPr id="8" name="Picture 2" descr="Flower, Plant, Tropical, Nature, Garden, Summer, Floral">
            <a:extLst>
              <a:ext uri="{FF2B5EF4-FFF2-40B4-BE49-F238E27FC236}">
                <a16:creationId xmlns:a16="http://schemas.microsoft.com/office/drawing/2014/main" id="{FAEBA33C-738C-4E8B-ACE4-F0C1124AE2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080"/>
          <a:stretch/>
        </p:blipFill>
        <p:spPr bwMode="auto">
          <a:xfrm>
            <a:off x="734394" y="3715351"/>
            <a:ext cx="1854802" cy="2612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r, Driving, Vehicle, Red, Motoring, Exhaust, Fumes">
            <a:extLst>
              <a:ext uri="{FF2B5EF4-FFF2-40B4-BE49-F238E27FC236}">
                <a16:creationId xmlns:a16="http://schemas.microsoft.com/office/drawing/2014/main" id="{95144877-78B4-4CBF-B4AE-4EA6DEC9A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588" y="4855944"/>
            <a:ext cx="2589196" cy="12945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1E5C9591-653C-4BF8-BE5B-2CE29BF61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796" y="4389119"/>
            <a:ext cx="2367814" cy="177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048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E6FA39-A05D-4655-94C6-D55C11325C48}">
  <ds:schemaRefs>
    <ds:schemaRef ds:uri="http://schemas.microsoft.com/sharepoint/v3/contenttype/forms"/>
  </ds:schemaRefs>
</ds:datastoreItem>
</file>

<file path=customXml/itemProps2.xml><?xml version="1.0" encoding="utf-8"?>
<ds:datastoreItem xmlns:ds="http://schemas.openxmlformats.org/officeDocument/2006/customXml" ds:itemID="{23DF694B-A71C-4EF5-BDD5-41CAD0CF8F3C}">
  <ds:schemaRefs>
    <ds:schemaRef ds:uri="http://purl.org/dc/elements/1.1/"/>
    <ds:schemaRef ds:uri="http://schemas.openxmlformats.org/package/2006/metadata/core-properties"/>
    <ds:schemaRef ds:uri="049f97e1-32ae-4d3d-9c64-63be60dba368"/>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3eb4558b-8982-4134-8cf8-0edee52307a7"/>
    <ds:schemaRef ds:uri="http://www.w3.org/XML/1998/namespace"/>
  </ds:schemaRefs>
</ds:datastoreItem>
</file>

<file path=customXml/itemProps3.xml><?xml version="1.0" encoding="utf-8"?>
<ds:datastoreItem xmlns:ds="http://schemas.openxmlformats.org/officeDocument/2006/customXml" ds:itemID="{5EFB8535-F7B6-4B99-93D4-B8E887340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586</Words>
  <Application>Microsoft Office PowerPoint</Application>
  <PresentationFormat>On-screen Show (4:3)</PresentationFormat>
  <Paragraphs>97</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Wingdings</vt:lpstr>
      <vt:lpstr>Office Theme</vt:lpstr>
      <vt:lpstr>Neutralisation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Kiran Mattoo</cp:lastModifiedBy>
  <cp:revision>2</cp:revision>
  <dcterms:created xsi:type="dcterms:W3CDTF">2020-08-27T14:49:05Z</dcterms:created>
  <dcterms:modified xsi:type="dcterms:W3CDTF">2020-10-09T14:12:57Z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