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9"/>
  </p:notesMasterIdLst>
  <p:sldIdLst>
    <p:sldId id="424" r:id="rId5"/>
    <p:sldId id="370" r:id="rId6"/>
    <p:sldId id="425" r:id="rId7"/>
    <p:sldId id="426" r:id="rId8"/>
    <p:sldId id="427" r:id="rId9"/>
    <p:sldId id="428" r:id="rId10"/>
    <p:sldId id="429" r:id="rId11"/>
    <p:sldId id="430" r:id="rId12"/>
    <p:sldId id="437" r:id="rId13"/>
    <p:sldId id="439" r:id="rId14"/>
    <p:sldId id="440" r:id="rId15"/>
    <p:sldId id="435" r:id="rId16"/>
    <p:sldId id="436" r:id="rId17"/>
    <p:sldId id="438"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1" autoAdjust="0"/>
    <p:restoredTop sz="94660"/>
  </p:normalViewPr>
  <p:slideViewPr>
    <p:cSldViewPr snapToGrid="0">
      <p:cViewPr varScale="1">
        <p:scale>
          <a:sx n="86" d="100"/>
          <a:sy n="86" d="100"/>
        </p:scale>
        <p:origin x="115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B5BE23-BF40-44F9-9E8F-430755F62A40}" type="datetimeFigureOut">
              <a:rPr lang="en-GB" smtClean="0"/>
              <a:t>24/09/2020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4E889A-164A-4AFF-9019-DB6BA1C56A12}" type="slidenum">
              <a:rPr lang="en-GB" smtClean="0"/>
              <a:t>‹#›</a:t>
            </a:fld>
            <a:endParaRPr lang="en-GB"/>
          </a:p>
        </p:txBody>
      </p:sp>
    </p:spTree>
    <p:extLst>
      <p:ext uri="{BB962C8B-B14F-4D97-AF65-F5344CB8AC3E}">
        <p14:creationId xmlns:p14="http://schemas.microsoft.com/office/powerpoint/2010/main" val="4961120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r>
              <a:rPr lang="en-GB" dirty="0"/>
              <a:t>Image by Laurel Jules - Own work, CC BY-SA 3.0, https://commons.wikimedia.org/w/index.php?curid=26331125</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CFEFC-AD9A-4E44-841B-04921A80B51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r>
              <a:rPr lang="en-GB" dirty="0"/>
              <a:t>Image By Ali </a:t>
            </a:r>
            <a:r>
              <a:rPr lang="en-GB" dirty="0" err="1"/>
              <a:t>Zifan</a:t>
            </a:r>
            <a:r>
              <a:rPr lang="en-GB" dirty="0"/>
              <a:t> - Own work, CC BY-SA 4.0, https://commons.wikimedia.org/w/index.php?curid=50720970</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CFEFC-AD9A-4E44-841B-04921A80B51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Image By Ali </a:t>
            </a:r>
            <a:r>
              <a:rPr lang="en-GB" dirty="0" err="1"/>
              <a:t>Zifan</a:t>
            </a:r>
            <a:r>
              <a:rPr lang="en-GB" dirty="0"/>
              <a:t> - Own work, CC BY-SA 4.0, https://commons.wikimedia.org/w/index.php?curid=50720970</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CFEFC-AD9A-4E44-841B-04921A80B51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CFEFC-AD9A-4E44-841B-04921A80B51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Image by Laurel Jules - Own work, CC BY-SA 3.0, https://commons.wikimedia.org/w/index.php?curid=26331125</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CFEFC-AD9A-4E44-841B-04921A80B51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Image by Laurel Jules - Own work, CC BY-SA 3.0, https://commons.wikimedia.org/w/index.php?curid=26331125</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CFEFC-AD9A-4E44-841B-04921A80B51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dirty="0"/>
              <a:t>Image by Laurel Jules - Own work, CC BY-SA 3.0, https://commons.wikimedia.org/w/index.php?curid=26331125</a:t>
            </a:r>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CFEFC-AD9A-4E44-841B-04921A80B51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266589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CFEFC-AD9A-4E44-841B-04921A80B51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497723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t>Image by Laurel Jules - Own work, CC BY-SA 3.0, https://commons.wikimedia.org/w/index.php?curid=26331125</a:t>
            </a:r>
          </a:p>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C2CFEFC-AD9A-4E44-841B-04921A80B510}"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3CA69CB-7241-4709-AEC0-A7BBC0761F7F}" type="datetimeFigureOut">
              <a:rPr lang="en-GB" smtClean="0"/>
              <a:pPr/>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44586C-29E2-44B9-AC64-F47B76CCE364}" type="slidenum">
              <a:rPr lang="en-GB" smtClean="0"/>
              <a:pPr/>
              <a:t>‹#›</a:t>
            </a:fld>
            <a:endParaRPr lang="en-GB"/>
          </a:p>
        </p:txBody>
      </p:sp>
    </p:spTree>
    <p:extLst>
      <p:ext uri="{BB962C8B-B14F-4D97-AF65-F5344CB8AC3E}">
        <p14:creationId xmlns:p14="http://schemas.microsoft.com/office/powerpoint/2010/main" val="822111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CA69CB-7241-4709-AEC0-A7BBC0761F7F}" type="datetimeFigureOut">
              <a:rPr lang="en-GB" smtClean="0"/>
              <a:pPr/>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44586C-29E2-44B9-AC64-F47B76CCE364}" type="slidenum">
              <a:rPr lang="en-GB" smtClean="0"/>
              <a:pPr/>
              <a:t>‹#›</a:t>
            </a:fld>
            <a:endParaRPr lang="en-GB"/>
          </a:p>
        </p:txBody>
      </p:sp>
    </p:spTree>
    <p:extLst>
      <p:ext uri="{BB962C8B-B14F-4D97-AF65-F5344CB8AC3E}">
        <p14:creationId xmlns:p14="http://schemas.microsoft.com/office/powerpoint/2010/main" val="8140140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CA69CB-7241-4709-AEC0-A7BBC0761F7F}" type="datetimeFigureOut">
              <a:rPr lang="en-GB" smtClean="0"/>
              <a:pPr/>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44586C-29E2-44B9-AC64-F47B76CCE364}" type="slidenum">
              <a:rPr lang="en-GB" smtClean="0"/>
              <a:pPr/>
              <a:t>‹#›</a:t>
            </a:fld>
            <a:endParaRPr lang="en-GB"/>
          </a:p>
        </p:txBody>
      </p:sp>
    </p:spTree>
    <p:extLst>
      <p:ext uri="{BB962C8B-B14F-4D97-AF65-F5344CB8AC3E}">
        <p14:creationId xmlns:p14="http://schemas.microsoft.com/office/powerpoint/2010/main" val="2239009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3CA69CB-7241-4709-AEC0-A7BBC0761F7F}" type="datetimeFigureOut">
              <a:rPr lang="en-GB" smtClean="0"/>
              <a:pPr/>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44586C-29E2-44B9-AC64-F47B76CCE364}" type="slidenum">
              <a:rPr lang="en-GB" smtClean="0"/>
              <a:pPr/>
              <a:t>‹#›</a:t>
            </a:fld>
            <a:endParaRPr lang="en-GB"/>
          </a:p>
        </p:txBody>
      </p:sp>
    </p:spTree>
    <p:extLst>
      <p:ext uri="{BB962C8B-B14F-4D97-AF65-F5344CB8AC3E}">
        <p14:creationId xmlns:p14="http://schemas.microsoft.com/office/powerpoint/2010/main" val="316079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3CA69CB-7241-4709-AEC0-A7BBC0761F7F}" type="datetimeFigureOut">
              <a:rPr lang="en-GB" smtClean="0"/>
              <a:pPr/>
              <a:t>24/09/2020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F44586C-29E2-44B9-AC64-F47B76CCE364}" type="slidenum">
              <a:rPr lang="en-GB" smtClean="0"/>
              <a:pPr/>
              <a:t>‹#›</a:t>
            </a:fld>
            <a:endParaRPr lang="en-GB"/>
          </a:p>
        </p:txBody>
      </p:sp>
    </p:spTree>
    <p:extLst>
      <p:ext uri="{BB962C8B-B14F-4D97-AF65-F5344CB8AC3E}">
        <p14:creationId xmlns:p14="http://schemas.microsoft.com/office/powerpoint/2010/main" val="17676028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3CA69CB-7241-4709-AEC0-A7BBC0761F7F}" type="datetimeFigureOut">
              <a:rPr lang="en-GB" smtClean="0"/>
              <a:pPr/>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44586C-29E2-44B9-AC64-F47B76CCE364}" type="slidenum">
              <a:rPr lang="en-GB" smtClean="0"/>
              <a:pPr/>
              <a:t>‹#›</a:t>
            </a:fld>
            <a:endParaRPr lang="en-GB"/>
          </a:p>
        </p:txBody>
      </p:sp>
    </p:spTree>
    <p:extLst>
      <p:ext uri="{BB962C8B-B14F-4D97-AF65-F5344CB8AC3E}">
        <p14:creationId xmlns:p14="http://schemas.microsoft.com/office/powerpoint/2010/main" val="2067033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3CA69CB-7241-4709-AEC0-A7BBC0761F7F}" type="datetimeFigureOut">
              <a:rPr lang="en-GB" smtClean="0"/>
              <a:pPr/>
              <a:t>24/09/2020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F44586C-29E2-44B9-AC64-F47B76CCE364}" type="slidenum">
              <a:rPr lang="en-GB" smtClean="0"/>
              <a:pPr/>
              <a:t>‹#›</a:t>
            </a:fld>
            <a:endParaRPr lang="en-GB"/>
          </a:p>
        </p:txBody>
      </p:sp>
    </p:spTree>
    <p:extLst>
      <p:ext uri="{BB962C8B-B14F-4D97-AF65-F5344CB8AC3E}">
        <p14:creationId xmlns:p14="http://schemas.microsoft.com/office/powerpoint/2010/main" val="1020576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3CA69CB-7241-4709-AEC0-A7BBC0761F7F}" type="datetimeFigureOut">
              <a:rPr lang="en-GB" smtClean="0"/>
              <a:pPr/>
              <a:t>24/09/2020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F44586C-29E2-44B9-AC64-F47B76CCE364}" type="slidenum">
              <a:rPr lang="en-GB" smtClean="0"/>
              <a:pPr/>
              <a:t>‹#›</a:t>
            </a:fld>
            <a:endParaRPr lang="en-GB"/>
          </a:p>
        </p:txBody>
      </p:sp>
    </p:spTree>
    <p:extLst>
      <p:ext uri="{BB962C8B-B14F-4D97-AF65-F5344CB8AC3E}">
        <p14:creationId xmlns:p14="http://schemas.microsoft.com/office/powerpoint/2010/main" val="24411408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CA69CB-7241-4709-AEC0-A7BBC0761F7F}" type="datetimeFigureOut">
              <a:rPr lang="en-GB" smtClean="0"/>
              <a:pPr/>
              <a:t>24/09/2020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F44586C-29E2-44B9-AC64-F47B76CCE364}" type="slidenum">
              <a:rPr lang="en-GB" smtClean="0"/>
              <a:pPr/>
              <a:t>‹#›</a:t>
            </a:fld>
            <a:endParaRPr lang="en-GB"/>
          </a:p>
        </p:txBody>
      </p:sp>
    </p:spTree>
    <p:extLst>
      <p:ext uri="{BB962C8B-B14F-4D97-AF65-F5344CB8AC3E}">
        <p14:creationId xmlns:p14="http://schemas.microsoft.com/office/powerpoint/2010/main" val="1228154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CA69CB-7241-4709-AEC0-A7BBC0761F7F}" type="datetimeFigureOut">
              <a:rPr lang="en-GB" smtClean="0"/>
              <a:pPr/>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44586C-29E2-44B9-AC64-F47B76CCE364}" type="slidenum">
              <a:rPr lang="en-GB" smtClean="0"/>
              <a:pPr/>
              <a:t>‹#›</a:t>
            </a:fld>
            <a:endParaRPr lang="en-GB"/>
          </a:p>
        </p:txBody>
      </p:sp>
    </p:spTree>
    <p:extLst>
      <p:ext uri="{BB962C8B-B14F-4D97-AF65-F5344CB8AC3E}">
        <p14:creationId xmlns:p14="http://schemas.microsoft.com/office/powerpoint/2010/main" val="2106927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3CA69CB-7241-4709-AEC0-A7BBC0761F7F}" type="datetimeFigureOut">
              <a:rPr lang="en-GB" smtClean="0"/>
              <a:pPr/>
              <a:t>24/09/2020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F44586C-29E2-44B9-AC64-F47B76CCE364}" type="slidenum">
              <a:rPr lang="en-GB" smtClean="0"/>
              <a:pPr/>
              <a:t>‹#›</a:t>
            </a:fld>
            <a:endParaRPr lang="en-GB"/>
          </a:p>
        </p:txBody>
      </p:sp>
    </p:spTree>
    <p:extLst>
      <p:ext uri="{BB962C8B-B14F-4D97-AF65-F5344CB8AC3E}">
        <p14:creationId xmlns:p14="http://schemas.microsoft.com/office/powerpoint/2010/main" val="36241616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CA69CB-7241-4709-AEC0-A7BBC0761F7F}" type="datetimeFigureOut">
              <a:rPr lang="en-GB" smtClean="0"/>
              <a:pPr/>
              <a:t>24/09/2020</a:t>
            </a:fld>
            <a:endParaRPr lang="en-GB"/>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F44586C-29E2-44B9-AC64-F47B76CCE364}" type="slidenum">
              <a:rPr lang="en-GB" smtClean="0"/>
              <a:pPr/>
              <a:t>‹#›</a:t>
            </a:fld>
            <a:endParaRPr lang="en-GB"/>
          </a:p>
        </p:txBody>
      </p:sp>
    </p:spTree>
    <p:extLst>
      <p:ext uri="{BB962C8B-B14F-4D97-AF65-F5344CB8AC3E}">
        <p14:creationId xmlns:p14="http://schemas.microsoft.com/office/powerpoint/2010/main" val="5614104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Kv_0udatlh8"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28600" y="228600"/>
            <a:ext cx="8610600" cy="1295400"/>
          </a:xfrm>
          <a:prstGeom prst="roundRect">
            <a:avLst/>
          </a:prstGeom>
          <a:solidFill>
            <a:srgbClr val="C1ECF1"/>
          </a:solid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
        <p:nvSpPr>
          <p:cNvPr id="2" name="Title 1"/>
          <p:cNvSpPr>
            <a:spLocks noGrp="1"/>
          </p:cNvSpPr>
          <p:nvPr>
            <p:ph type="ctrTitle"/>
          </p:nvPr>
        </p:nvSpPr>
        <p:spPr>
          <a:xfrm>
            <a:off x="304800" y="304800"/>
            <a:ext cx="8534400" cy="1143000"/>
          </a:xfrm>
        </p:spPr>
        <p:txBody>
          <a:bodyPr/>
          <a:lstStyle/>
          <a:p>
            <a:r>
              <a:rPr lang="en-GB" dirty="0">
                <a:latin typeface="Comic Sans MS" pitchFamily="66" charset="0"/>
              </a:rPr>
              <a:t>Evaporation &amp; Transpiration</a:t>
            </a:r>
          </a:p>
        </p:txBody>
      </p:sp>
      <p:sp>
        <p:nvSpPr>
          <p:cNvPr id="6" name="TextBox 5"/>
          <p:cNvSpPr txBox="1"/>
          <p:nvPr/>
        </p:nvSpPr>
        <p:spPr>
          <a:xfrm>
            <a:off x="228600" y="1600200"/>
            <a:ext cx="5791200" cy="4139595"/>
          </a:xfrm>
          <a:prstGeom prst="rect">
            <a:avLst/>
          </a:prstGeom>
          <a:noFill/>
        </p:spPr>
        <p:txBody>
          <a:bodyPr wrap="square" rtlCol="0">
            <a:spAutoFit/>
          </a:bodyPr>
          <a:lstStyle/>
          <a:p>
            <a:r>
              <a:rPr lang="en-GB" sz="2800" b="1" dirty="0">
                <a:solidFill>
                  <a:prstClr val="black"/>
                </a:solidFill>
                <a:latin typeface="Comic Sans MS" pitchFamily="66" charset="0"/>
              </a:rPr>
              <a:t>Do now activity:</a:t>
            </a:r>
          </a:p>
          <a:p>
            <a:endParaRPr lang="en-GB" sz="2800" b="1" dirty="0">
              <a:solidFill>
                <a:prstClr val="black"/>
              </a:solidFill>
              <a:latin typeface="Comic Sans MS" pitchFamily="66" charset="0"/>
            </a:endParaRPr>
          </a:p>
          <a:p>
            <a:pPr marL="457200" indent="-457200">
              <a:buFontTx/>
              <a:buAutoNum type="arabicPeriod"/>
            </a:pPr>
            <a:r>
              <a:rPr lang="en-GB" sz="2300" dirty="0">
                <a:solidFill>
                  <a:srgbClr val="FF0000"/>
                </a:solidFill>
                <a:latin typeface="Comic Sans MS" pitchFamily="66" charset="0"/>
              </a:rPr>
              <a:t>What are some structural differences between the xylem and the phloem vessels?</a:t>
            </a:r>
          </a:p>
          <a:p>
            <a:pPr marL="457200" indent="-457200">
              <a:buFontTx/>
              <a:buAutoNum type="arabicPeriod"/>
            </a:pPr>
            <a:endParaRPr lang="en-GB" sz="2300" dirty="0">
              <a:solidFill>
                <a:srgbClr val="FF0000"/>
              </a:solidFill>
              <a:latin typeface="Comic Sans MS" pitchFamily="66" charset="0"/>
            </a:endParaRPr>
          </a:p>
          <a:p>
            <a:pPr marL="457200" indent="-457200">
              <a:buFontTx/>
              <a:buAutoNum type="arabicPeriod"/>
            </a:pPr>
            <a:r>
              <a:rPr lang="en-GB" sz="2300" dirty="0">
                <a:solidFill>
                  <a:srgbClr val="F79646">
                    <a:lumMod val="75000"/>
                  </a:srgbClr>
                </a:solidFill>
                <a:latin typeface="Comic Sans MS" pitchFamily="66" charset="0"/>
              </a:rPr>
              <a:t>In which part of the leaf are you more likely to find stomata?</a:t>
            </a:r>
          </a:p>
          <a:p>
            <a:pPr marL="457200" indent="-457200">
              <a:buFontTx/>
              <a:buAutoNum type="arabicPeriod"/>
            </a:pPr>
            <a:endParaRPr lang="en-GB" sz="2300" dirty="0">
              <a:solidFill>
                <a:srgbClr val="F79646">
                  <a:lumMod val="75000"/>
                </a:srgbClr>
              </a:solidFill>
              <a:latin typeface="Comic Sans MS" pitchFamily="66" charset="0"/>
            </a:endParaRPr>
          </a:p>
          <a:p>
            <a:pPr marL="457200" indent="-457200">
              <a:buFontTx/>
              <a:buAutoNum type="arabicPeriod"/>
            </a:pPr>
            <a:r>
              <a:rPr lang="en-GB" sz="2300" dirty="0">
                <a:solidFill>
                  <a:srgbClr val="00B050"/>
                </a:solidFill>
                <a:latin typeface="Comic Sans MS" pitchFamily="66" charset="0"/>
              </a:rPr>
              <a:t>Explain the role of the stomata in the plant.</a:t>
            </a:r>
          </a:p>
        </p:txBody>
      </p:sp>
      <p:pic>
        <p:nvPicPr>
          <p:cNvPr id="18434" name="Picture 2" descr="undefined"/>
          <p:cNvPicPr>
            <a:picLocks noChangeAspect="1" noChangeArrowheads="1"/>
          </p:cNvPicPr>
          <p:nvPr/>
        </p:nvPicPr>
        <p:blipFill>
          <a:blip r:embed="rId3" cstate="print"/>
          <a:srcRect/>
          <a:stretch>
            <a:fillRect/>
          </a:stretch>
        </p:blipFill>
        <p:spPr bwMode="auto">
          <a:xfrm>
            <a:off x="6124641" y="3971691"/>
            <a:ext cx="3019359" cy="254168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2"/>
            <a:ext cx="8763000" cy="584775"/>
          </a:xfrm>
          <a:prstGeom prst="rect">
            <a:avLst/>
          </a:prstGeom>
          <a:noFill/>
        </p:spPr>
        <p:txBody>
          <a:bodyPr wrap="square" rtlCol="0">
            <a:spAutoFit/>
          </a:bodyPr>
          <a:lstStyle/>
          <a:p>
            <a:r>
              <a:rPr lang="en-GB" sz="3200" dirty="0">
                <a:solidFill>
                  <a:srgbClr val="FF0000"/>
                </a:solidFill>
                <a:latin typeface="Comic Sans MS" pitchFamily="66" charset="0"/>
              </a:rPr>
              <a:t>Self-assessment:</a:t>
            </a:r>
          </a:p>
        </p:txBody>
      </p:sp>
      <p:sp>
        <p:nvSpPr>
          <p:cNvPr id="5" name="TextBox 4"/>
          <p:cNvSpPr txBox="1"/>
          <p:nvPr/>
        </p:nvSpPr>
        <p:spPr>
          <a:xfrm>
            <a:off x="152400" y="838200"/>
            <a:ext cx="8839200" cy="9559733"/>
          </a:xfrm>
          <a:prstGeom prst="rect">
            <a:avLst/>
          </a:prstGeom>
          <a:noFill/>
        </p:spPr>
        <p:txBody>
          <a:bodyPr wrap="square" rtlCol="0">
            <a:spAutoFit/>
          </a:bodyPr>
          <a:lstStyle/>
          <a:p>
            <a:pPr marL="95250" marR="28575">
              <a:lnSpc>
                <a:spcPct val="107000"/>
              </a:lnSpc>
              <a:spcBef>
                <a:spcPts val="2250"/>
              </a:spcBef>
              <a:spcAft>
                <a:spcPts val="225"/>
              </a:spcAft>
            </a:pPr>
            <a:r>
              <a:rPr lang="en-GB" sz="2400"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Q1.</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GB" dirty="0">
                <a:latin typeface="Arial" panose="020B0604020202020204" pitchFamily="34" charset="0"/>
                <a:ea typeface="Times New Roman" panose="02020603050405020304" pitchFamily="18" charset="0"/>
                <a:cs typeface="Times New Roman" panose="02020603050405020304" pitchFamily="18" charset="0"/>
              </a:rPr>
              <a:t>(a)     (</a:t>
            </a:r>
            <a:r>
              <a:rPr lang="en-GB" dirty="0" err="1">
                <a:latin typeface="Arial" panose="020B0604020202020204" pitchFamily="34" charset="0"/>
                <a:ea typeface="Times New Roman" panose="02020603050405020304" pitchFamily="18" charset="0"/>
                <a:cs typeface="Times New Roman" panose="02020603050405020304" pitchFamily="18" charset="0"/>
              </a:rPr>
              <a:t>i</a:t>
            </a:r>
            <a:r>
              <a:rPr lang="en-GB" dirty="0">
                <a:latin typeface="Arial" panose="020B0604020202020204" pitchFamily="34" charset="0"/>
                <a:ea typeface="Times New Roman" panose="02020603050405020304" pitchFamily="18" charset="0"/>
                <a:cs typeface="Times New Roman" panose="02020603050405020304" pitchFamily="18" charset="0"/>
              </a:rPr>
              <a:t>)      guard (cells)</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Bef>
                <a:spcPts val="300"/>
              </a:spcBef>
              <a:spcAft>
                <a:spcPts val="0"/>
              </a:spcAft>
            </a:pPr>
            <a:r>
              <a:rPr lang="en-GB" i="1" dirty="0">
                <a:latin typeface="Arial" panose="020B0604020202020204" pitchFamily="34" charset="0"/>
                <a:ea typeface="Times New Roman" panose="02020603050405020304" pitchFamily="18" charset="0"/>
                <a:cs typeface="Times New Roman" panose="02020603050405020304" pitchFamily="18" charset="0"/>
              </a:rPr>
              <a:t>allow phonetic spelling</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gn="r">
              <a:lnSpc>
                <a:spcPct val="107000"/>
              </a:lnSpc>
              <a:spcAft>
                <a:spcPts val="0"/>
              </a:spcAft>
            </a:pPr>
            <a:r>
              <a:rPr lang="en-GB" sz="1200" b="1" dirty="0">
                <a:latin typeface="Times New Roman" panose="02020603050405020304" pitchFamily="18" charset="0"/>
                <a:ea typeface="Times New Roman" panose="02020603050405020304" pitchFamily="18" charset="0"/>
                <a:cs typeface="Times New Roman" panose="02020603050405020304" pitchFamily="18" charset="0"/>
              </a:rPr>
              <a:t>1</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Bef>
                <a:spcPts val="1200"/>
              </a:spcBef>
              <a:spcAft>
                <a:spcPts val="0"/>
              </a:spcAft>
            </a:pPr>
            <a:r>
              <a:rPr lang="en-GB" dirty="0">
                <a:latin typeface="Arial" panose="020B0604020202020204" pitchFamily="34" charset="0"/>
                <a:ea typeface="Times New Roman" panose="02020603050405020304" pitchFamily="18" charset="0"/>
                <a:cs typeface="Times New Roman" panose="02020603050405020304" pitchFamily="18" charset="0"/>
              </a:rPr>
              <a:t>(ii)     any </a:t>
            </a:r>
            <a:r>
              <a:rPr lang="en-GB" b="1" dirty="0">
                <a:latin typeface="Arial" panose="020B0604020202020204" pitchFamily="34" charset="0"/>
                <a:ea typeface="Times New Roman" panose="02020603050405020304" pitchFamily="18" charset="0"/>
                <a:cs typeface="Times New Roman" panose="02020603050405020304" pitchFamily="18" charset="0"/>
              </a:rPr>
              <a:t>one</a:t>
            </a:r>
            <a:r>
              <a:rPr lang="en-GB" dirty="0">
                <a:latin typeface="Arial" panose="020B0604020202020204" pitchFamily="34" charset="0"/>
                <a:ea typeface="Times New Roman" panose="02020603050405020304" pitchFamily="18" charset="0"/>
                <a:cs typeface="Times New Roman" panose="02020603050405020304" pitchFamily="18" charset="0"/>
              </a:rPr>
              <a:t> from:</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Bef>
                <a:spcPts val="300"/>
              </a:spcBef>
              <a:spcAft>
                <a:spcPts val="0"/>
              </a:spcAft>
            </a:pPr>
            <a:r>
              <a:rPr lang="en-GB" i="1" dirty="0">
                <a:latin typeface="Arial" panose="020B0604020202020204" pitchFamily="34" charset="0"/>
                <a:ea typeface="Times New Roman" panose="02020603050405020304" pitchFamily="18" charset="0"/>
                <a:cs typeface="Times New Roman" panose="02020603050405020304" pitchFamily="18" charset="0"/>
              </a:rPr>
              <a:t>ignore reference to cells</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Bef>
                <a:spcPts val="1200"/>
              </a:spcBef>
              <a:spcAft>
                <a:spcPts val="0"/>
              </a:spcAft>
            </a:pPr>
            <a:r>
              <a:rPr lang="en-GB" dirty="0">
                <a:latin typeface="Arial" panose="020B0604020202020204" pitchFamily="34" charset="0"/>
                <a:ea typeface="Times New Roman" panose="02020603050405020304" pitchFamily="18" charset="0"/>
                <a:cs typeface="Times New Roman" panose="02020603050405020304" pitchFamily="18" charset="0"/>
              </a:rPr>
              <a:t>•        allow carbon dioxide to enter</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Bef>
                <a:spcPts val="300"/>
              </a:spcBef>
              <a:spcAft>
                <a:spcPts val="0"/>
              </a:spcAft>
            </a:pPr>
            <a:r>
              <a:rPr lang="en-GB" i="1" dirty="0">
                <a:latin typeface="Arial" panose="020B0604020202020204" pitchFamily="34" charset="0"/>
                <a:ea typeface="Times New Roman" panose="02020603050405020304" pitchFamily="18" charset="0"/>
                <a:cs typeface="Times New Roman" panose="02020603050405020304" pitchFamily="18" charset="0"/>
              </a:rPr>
              <a:t>allow control loss / evaporation of water </a:t>
            </a:r>
            <a:r>
              <a:rPr lang="en-GB" b="1" i="1" dirty="0">
                <a:latin typeface="Arial" panose="020B0604020202020204" pitchFamily="34" charset="0"/>
                <a:ea typeface="Times New Roman" panose="02020603050405020304" pitchFamily="18" charset="0"/>
                <a:cs typeface="Times New Roman" panose="02020603050405020304" pitchFamily="18" charset="0"/>
              </a:rPr>
              <a:t>or</a:t>
            </a:r>
            <a:r>
              <a:rPr lang="en-GB" i="1" dirty="0">
                <a:latin typeface="Arial" panose="020B0604020202020204" pitchFamily="34" charset="0"/>
                <a:ea typeface="Times New Roman" panose="02020603050405020304" pitchFamily="18" charset="0"/>
                <a:cs typeface="Times New Roman" panose="02020603050405020304" pitchFamily="18" charset="0"/>
              </a:rPr>
              <a:t> control transpiration rate</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0"/>
              </a:spcAft>
            </a:pPr>
            <a:r>
              <a:rPr lang="en-GB" dirty="0">
                <a:latin typeface="Arial" panose="020B0604020202020204" pitchFamily="34" charset="0"/>
                <a:ea typeface="Times New Roman" panose="02020603050405020304" pitchFamily="18" charset="0"/>
                <a:cs typeface="Times New Roman" panose="02020603050405020304" pitchFamily="18" charset="0"/>
              </a:rPr>
              <a:t>•        allow oxygen to leave.</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Bef>
                <a:spcPts val="300"/>
              </a:spcBef>
              <a:spcAft>
                <a:spcPts val="0"/>
              </a:spcAft>
            </a:pPr>
            <a:r>
              <a:rPr lang="en-GB" i="1" dirty="0">
                <a:latin typeface="Arial" panose="020B0604020202020204" pitchFamily="34" charset="0"/>
                <a:ea typeface="Times New Roman" panose="02020603050405020304" pitchFamily="18" charset="0"/>
                <a:cs typeface="Times New Roman" panose="02020603050405020304" pitchFamily="18" charset="0"/>
              </a:rPr>
              <a:t>allow ‘gaseous exchange’</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gn="r">
              <a:lnSpc>
                <a:spcPct val="107000"/>
              </a:lnSpc>
              <a:spcAft>
                <a:spcPts val="0"/>
              </a:spcAft>
            </a:pPr>
            <a:r>
              <a:rPr lang="en-GB" sz="1200" b="1" dirty="0">
                <a:latin typeface="Times New Roman" panose="02020603050405020304" pitchFamily="18" charset="0"/>
                <a:ea typeface="Times New Roman" panose="02020603050405020304" pitchFamily="18" charset="0"/>
                <a:cs typeface="Times New Roman" panose="02020603050405020304" pitchFamily="18" charset="0"/>
              </a:rPr>
              <a:t>1</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Bef>
                <a:spcPts val="1200"/>
              </a:spcBef>
              <a:spcAft>
                <a:spcPts val="0"/>
              </a:spcAft>
            </a:pPr>
            <a:r>
              <a:rPr lang="en-GB" dirty="0">
                <a:latin typeface="Arial" panose="020B0604020202020204" pitchFamily="34" charset="0"/>
                <a:ea typeface="Times New Roman" panose="02020603050405020304" pitchFamily="18" charset="0"/>
                <a:cs typeface="Times New Roman" panose="02020603050405020304" pitchFamily="18" charset="0"/>
              </a:rPr>
              <a:t>(b)     (</a:t>
            </a:r>
            <a:r>
              <a:rPr lang="en-GB" dirty="0" err="1">
                <a:latin typeface="Arial" panose="020B0604020202020204" pitchFamily="34" charset="0"/>
                <a:ea typeface="Times New Roman" panose="02020603050405020304" pitchFamily="18" charset="0"/>
                <a:cs typeface="Times New Roman" panose="02020603050405020304" pitchFamily="18" charset="0"/>
              </a:rPr>
              <a:t>i</a:t>
            </a:r>
            <a:r>
              <a:rPr lang="en-GB" dirty="0">
                <a:latin typeface="Arial" panose="020B0604020202020204" pitchFamily="34" charset="0"/>
                <a:ea typeface="Times New Roman" panose="02020603050405020304" pitchFamily="18" charset="0"/>
                <a:cs typeface="Times New Roman" panose="02020603050405020304" pitchFamily="18" charset="0"/>
              </a:rPr>
              <a:t>)      200</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Bef>
                <a:spcPts val="300"/>
              </a:spcBef>
              <a:spcAft>
                <a:spcPts val="0"/>
              </a:spcAft>
            </a:pPr>
            <a:r>
              <a:rPr lang="en-GB" i="1" dirty="0">
                <a:latin typeface="Arial" panose="020B0604020202020204" pitchFamily="34" charset="0"/>
                <a:ea typeface="Times New Roman" panose="02020603050405020304" pitchFamily="18" charset="0"/>
                <a:cs typeface="Times New Roman" panose="02020603050405020304" pitchFamily="18" charset="0"/>
              </a:rPr>
              <a:t>correct answer gains 2 marks with or without working</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Bef>
                <a:spcPts val="300"/>
              </a:spcBef>
              <a:spcAft>
                <a:spcPts val="0"/>
              </a:spcAft>
            </a:pPr>
            <a:r>
              <a:rPr lang="en-GB" i="1" dirty="0">
                <a:latin typeface="Arial" panose="020B0604020202020204" pitchFamily="34" charset="0"/>
                <a:ea typeface="Times New Roman" panose="02020603050405020304" pitchFamily="18" charset="0"/>
                <a:cs typeface="Times New Roman" panose="02020603050405020304" pitchFamily="18" charset="0"/>
              </a:rPr>
              <a:t>allow 1 mark for 0.1 × 0.1 = 0.01 (mm</a:t>
            </a:r>
            <a:r>
              <a:rPr lang="en-GB" sz="1400" i="1" baseline="30000" dirty="0">
                <a:latin typeface="Arial" panose="020B0604020202020204" pitchFamily="34" charset="0"/>
                <a:ea typeface="Times New Roman" panose="02020603050405020304" pitchFamily="18" charset="0"/>
                <a:cs typeface="Times New Roman" panose="02020603050405020304" pitchFamily="18" charset="0"/>
              </a:rPr>
              <a:t>2</a:t>
            </a:r>
            <a:r>
              <a:rPr lang="en-GB" i="1" dirty="0">
                <a:latin typeface="Arial" panose="020B0604020202020204" pitchFamily="34" charset="0"/>
                <a:ea typeface="Times New Roman" panose="02020603050405020304" pitchFamily="18" charset="0"/>
                <a:cs typeface="Times New Roman" panose="02020603050405020304" pitchFamily="18" charset="0"/>
              </a:rPr>
              <a:t>)</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gn="r">
              <a:lnSpc>
                <a:spcPct val="107000"/>
              </a:lnSpc>
              <a:spcAft>
                <a:spcPts val="0"/>
              </a:spcAft>
            </a:pPr>
            <a:r>
              <a:rPr lang="en-GB" sz="1200" b="1" dirty="0">
                <a:latin typeface="Times New Roman" panose="02020603050405020304" pitchFamily="18" charset="0"/>
                <a:ea typeface="Times New Roman" panose="02020603050405020304" pitchFamily="18" charset="0"/>
                <a:cs typeface="Times New Roman" panose="02020603050405020304" pitchFamily="18" charset="0"/>
              </a:rPr>
              <a:t>2</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Bef>
                <a:spcPts val="1200"/>
              </a:spcBef>
              <a:spcAft>
                <a:spcPts val="0"/>
              </a:spcAft>
            </a:pPr>
            <a:r>
              <a:rPr lang="en-GB" dirty="0">
                <a:latin typeface="Arial" panose="020B0604020202020204" pitchFamily="34" charset="0"/>
                <a:ea typeface="Times New Roman" panose="02020603050405020304" pitchFamily="18" charset="0"/>
                <a:cs typeface="Times New Roman" panose="02020603050405020304" pitchFamily="18" charset="0"/>
              </a:rPr>
              <a:t>(ii)     more / a lot of / increased water loss</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Bef>
                <a:spcPts val="300"/>
              </a:spcBef>
              <a:spcAft>
                <a:spcPts val="0"/>
              </a:spcAft>
            </a:pPr>
            <a:r>
              <a:rPr lang="en-GB" i="1" dirty="0">
                <a:latin typeface="Arial" panose="020B0604020202020204" pitchFamily="34" charset="0"/>
                <a:ea typeface="Times New Roman" panose="02020603050405020304" pitchFamily="18" charset="0"/>
                <a:cs typeface="Times New Roman" panose="02020603050405020304" pitchFamily="18" charset="0"/>
              </a:rPr>
              <a:t>allow plant more likely to wilt (in hot / dry conditions)</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gn="r">
              <a:lnSpc>
                <a:spcPct val="107000"/>
              </a:lnSpc>
              <a:spcAft>
                <a:spcPts val="0"/>
              </a:spcAft>
            </a:pPr>
            <a:r>
              <a:rPr lang="en-GB" sz="1200" b="1" dirty="0">
                <a:latin typeface="Times New Roman" panose="02020603050405020304" pitchFamily="18" charset="0"/>
                <a:ea typeface="Times New Roman" panose="02020603050405020304" pitchFamily="18" charset="0"/>
                <a:cs typeface="Times New Roman" panose="02020603050405020304" pitchFamily="18" charset="0"/>
              </a:rPr>
              <a:t>1</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Bef>
                <a:spcPts val="1200"/>
              </a:spcBef>
              <a:spcAft>
                <a:spcPts val="0"/>
              </a:spcAft>
            </a:pPr>
            <a:r>
              <a:rPr lang="en-GB" dirty="0">
                <a:latin typeface="Arial" panose="020B0604020202020204" pitchFamily="34" charset="0"/>
                <a:ea typeface="Times New Roman" panose="02020603050405020304" pitchFamily="18" charset="0"/>
                <a:cs typeface="Times New Roman" panose="02020603050405020304" pitchFamily="18" charset="0"/>
              </a:rPr>
              <a:t>(c)     (</a:t>
            </a:r>
            <a:r>
              <a:rPr lang="en-GB" dirty="0" err="1">
                <a:latin typeface="Arial" panose="020B0604020202020204" pitchFamily="34" charset="0"/>
                <a:ea typeface="Times New Roman" panose="02020603050405020304" pitchFamily="18" charset="0"/>
                <a:cs typeface="Times New Roman" panose="02020603050405020304" pitchFamily="18" charset="0"/>
              </a:rPr>
              <a:t>i</a:t>
            </a:r>
            <a:r>
              <a:rPr lang="en-GB" dirty="0">
                <a:latin typeface="Arial" panose="020B0604020202020204" pitchFamily="34" charset="0"/>
                <a:ea typeface="Times New Roman" panose="02020603050405020304" pitchFamily="18" charset="0"/>
                <a:cs typeface="Times New Roman" panose="02020603050405020304" pitchFamily="18" charset="0"/>
              </a:rPr>
              <a:t>)      0.12</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gn="r">
              <a:lnSpc>
                <a:spcPct val="107000"/>
              </a:lnSpc>
              <a:spcAft>
                <a:spcPts val="0"/>
              </a:spcAft>
            </a:pPr>
            <a:r>
              <a:rPr lang="en-GB" sz="1200" b="1" dirty="0">
                <a:latin typeface="Times New Roman" panose="02020603050405020304" pitchFamily="18" charset="0"/>
                <a:ea typeface="Times New Roman" panose="02020603050405020304" pitchFamily="18" charset="0"/>
                <a:cs typeface="Times New Roman" panose="02020603050405020304" pitchFamily="18" charset="0"/>
              </a:rPr>
              <a:t>1</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Bef>
                <a:spcPts val="1200"/>
              </a:spcBef>
              <a:spcAft>
                <a:spcPts val="0"/>
              </a:spcAft>
            </a:pPr>
            <a:r>
              <a:rPr lang="en-GB" dirty="0">
                <a:latin typeface="Arial" panose="020B0604020202020204" pitchFamily="34" charset="0"/>
                <a:ea typeface="Times New Roman" panose="02020603050405020304" pitchFamily="18" charset="0"/>
                <a:cs typeface="Times New Roman" panose="02020603050405020304" pitchFamily="18" charset="0"/>
              </a:rPr>
              <a:t>(ii)     the lower surface has most stomata</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gn="r">
              <a:lnSpc>
                <a:spcPct val="107000"/>
              </a:lnSpc>
              <a:spcAft>
                <a:spcPts val="0"/>
              </a:spcAft>
            </a:pPr>
            <a:r>
              <a:rPr lang="en-GB" sz="1200" b="1" dirty="0">
                <a:latin typeface="Times New Roman" panose="02020603050405020304" pitchFamily="18" charset="0"/>
                <a:ea typeface="Times New Roman" panose="02020603050405020304" pitchFamily="18" charset="0"/>
                <a:cs typeface="Times New Roman" panose="02020603050405020304" pitchFamily="18" charset="0"/>
              </a:rPr>
              <a:t>1</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Bef>
                <a:spcPts val="1200"/>
              </a:spcBef>
              <a:spcAft>
                <a:spcPts val="0"/>
              </a:spcAft>
            </a:pPr>
            <a:r>
              <a:rPr lang="en-GB" dirty="0">
                <a:latin typeface="Arial" panose="020B0604020202020204" pitchFamily="34" charset="0"/>
                <a:ea typeface="Times New Roman" panose="02020603050405020304" pitchFamily="18" charset="0"/>
                <a:cs typeface="Times New Roman" panose="02020603050405020304" pitchFamily="18" charset="0"/>
              </a:rPr>
              <a:t>stomata are now covered / blocked (by grease)</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gn="r">
              <a:lnSpc>
                <a:spcPct val="107000"/>
              </a:lnSpc>
              <a:spcAft>
                <a:spcPts val="0"/>
              </a:spcAft>
            </a:pPr>
            <a:r>
              <a:rPr lang="en-GB" sz="1200" b="1" dirty="0">
                <a:latin typeface="Times New Roman" panose="02020603050405020304" pitchFamily="18" charset="0"/>
                <a:ea typeface="Times New Roman" panose="02020603050405020304" pitchFamily="18" charset="0"/>
                <a:cs typeface="Times New Roman" panose="02020603050405020304" pitchFamily="18" charset="0"/>
              </a:rPr>
              <a:t>1</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Bef>
                <a:spcPts val="1200"/>
              </a:spcBef>
              <a:spcAft>
                <a:spcPts val="0"/>
              </a:spcAft>
            </a:pPr>
            <a:r>
              <a:rPr lang="en-GB" dirty="0">
                <a:latin typeface="Arial" panose="020B0604020202020204" pitchFamily="34" charset="0"/>
                <a:ea typeface="Times New Roman" panose="02020603050405020304" pitchFamily="18" charset="0"/>
                <a:cs typeface="Times New Roman" panose="02020603050405020304" pitchFamily="18" charset="0"/>
              </a:rPr>
              <a:t>so water cannot escape / evaporate from the stomata</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Bef>
                <a:spcPts val="300"/>
              </a:spcBef>
              <a:spcAft>
                <a:spcPts val="0"/>
              </a:spcAft>
            </a:pPr>
            <a:r>
              <a:rPr lang="en-GB" i="1" dirty="0">
                <a:latin typeface="Arial" panose="020B0604020202020204" pitchFamily="34" charset="0"/>
                <a:ea typeface="Times New Roman" panose="02020603050405020304" pitchFamily="18" charset="0"/>
                <a:cs typeface="Times New Roman" panose="02020603050405020304" pitchFamily="18" charset="0"/>
              </a:rPr>
              <a:t>ignore waterproof</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Bef>
                <a:spcPts val="300"/>
              </a:spcBef>
              <a:spcAft>
                <a:spcPts val="0"/>
              </a:spcAft>
            </a:pPr>
            <a:r>
              <a:rPr lang="en-GB" i="1" dirty="0">
                <a:latin typeface="Arial" panose="020B0604020202020204" pitchFamily="34" charset="0"/>
                <a:ea typeface="Times New Roman" panose="02020603050405020304" pitchFamily="18" charset="0"/>
                <a:cs typeface="Times New Roman" panose="02020603050405020304" pitchFamily="18" charset="0"/>
              </a:rPr>
              <a:t>to gain credit stomata must be mentioned at least once</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gn="r">
              <a:lnSpc>
                <a:spcPct val="107000"/>
              </a:lnSpc>
              <a:spcAft>
                <a:spcPts val="0"/>
              </a:spcAft>
            </a:pPr>
            <a:r>
              <a:rPr lang="en-GB" sz="1200" b="1" dirty="0">
                <a:latin typeface="Times New Roman" panose="02020603050405020304" pitchFamily="18" charset="0"/>
                <a:ea typeface="Times New Roman" panose="02020603050405020304" pitchFamily="18" charset="0"/>
                <a:cs typeface="Times New Roman" panose="02020603050405020304" pitchFamily="18" charset="0"/>
              </a:rPr>
              <a:t>1</a:t>
            </a:r>
            <a:endParaRPr lang="en-GB" dirty="0">
              <a:latin typeface="Calibri" panose="020F0502020204030204" pitchFamily="34" charset="0"/>
              <a:ea typeface="Times New Roman" panose="02020603050405020304" pitchFamily="18" charset="0"/>
              <a:cs typeface="Times New Roman" panose="02020603050405020304" pitchFamily="18" charset="0"/>
            </a:endParaRPr>
          </a:p>
          <a:p>
            <a:pPr algn="r">
              <a:lnSpc>
                <a:spcPct val="107000"/>
              </a:lnSpc>
              <a:spcBef>
                <a:spcPts val="300"/>
              </a:spcBef>
              <a:spcAft>
                <a:spcPts val="0"/>
              </a:spcAft>
            </a:pPr>
            <a:r>
              <a:rPr lang="en-GB" sz="1400" b="1" dirty="0">
                <a:latin typeface="Arial" panose="020B0604020202020204" pitchFamily="34" charset="0"/>
                <a:ea typeface="Times New Roman" panose="02020603050405020304" pitchFamily="18" charset="0"/>
                <a:cs typeface="Times New Roman" panose="02020603050405020304" pitchFamily="18" charset="0"/>
              </a:rPr>
              <a:t>[9]</a:t>
            </a:r>
            <a:endParaRPr lang="en-GB" dirty="0">
              <a:latin typeface="Calibri" panose="020F0502020204030204" pitchFamily="34" charset="0"/>
              <a:ea typeface="Times New Roman" panose="02020603050405020304" pitchFamily="18" charset="0"/>
              <a:cs typeface="Times New Roman" panose="02020603050405020304" pitchFamily="18" charset="0"/>
            </a:endParaRPr>
          </a:p>
        </p:txBody>
      </p:sp>
      <p:pic>
        <p:nvPicPr>
          <p:cNvPr id="6" name="Picture 5" descr="Mark, Check, Tick, Red, Correct, Symbol, Choice, Yes"/>
          <p:cNvPicPr>
            <a:picLocks noChangeAspect="1" noChangeArrowheads="1"/>
          </p:cNvPicPr>
          <p:nvPr/>
        </p:nvPicPr>
        <p:blipFill>
          <a:blip r:embed="rId3" cstate="print"/>
          <a:srcRect/>
          <a:stretch>
            <a:fillRect/>
          </a:stretch>
        </p:blipFill>
        <p:spPr bwMode="auto">
          <a:xfrm>
            <a:off x="8229600" y="152400"/>
            <a:ext cx="762000" cy="641580"/>
          </a:xfrm>
          <a:prstGeom prst="rect">
            <a:avLst/>
          </a:prstGeom>
          <a:noFill/>
        </p:spPr>
      </p:pic>
    </p:spTree>
    <p:extLst>
      <p:ext uri="{BB962C8B-B14F-4D97-AF65-F5344CB8AC3E}">
        <p14:creationId xmlns:p14="http://schemas.microsoft.com/office/powerpoint/2010/main" val="781501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25C837-387B-4165-8B1C-05DA9E594282}"/>
              </a:ext>
            </a:extLst>
          </p:cNvPr>
          <p:cNvSpPr>
            <a:spLocks noGrp="1"/>
          </p:cNvSpPr>
          <p:nvPr>
            <p:ph idx="1"/>
          </p:nvPr>
        </p:nvSpPr>
        <p:spPr>
          <a:xfrm>
            <a:off x="381000" y="1074422"/>
            <a:ext cx="8229600" cy="4525963"/>
          </a:xfrm>
        </p:spPr>
        <p:txBody>
          <a:bodyPr/>
          <a:lstStyle/>
          <a:p>
            <a:pPr marL="0" lvl="0" indent="0">
              <a:lnSpc>
                <a:spcPct val="107000"/>
              </a:lnSpc>
              <a:spcBef>
                <a:spcPts val="1200"/>
              </a:spcBef>
              <a:buNone/>
            </a:pPr>
            <a:r>
              <a:rPr lang="en-GB" sz="18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(ii)     more / a lot of / increased water loss</a:t>
            </a:r>
            <a:endParaRPr lang="en-GB" sz="18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07000"/>
              </a:lnSpc>
              <a:spcBef>
                <a:spcPts val="300"/>
              </a:spcBef>
              <a:buNone/>
            </a:pPr>
            <a:r>
              <a:rPr lang="en-GB" sz="1800" i="1"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allow plant more likely to wilt (in hot / dry conditions)</a:t>
            </a:r>
            <a:endParaRPr lang="en-GB" sz="18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0" lvl="0" indent="0" algn="r">
              <a:lnSpc>
                <a:spcPct val="107000"/>
              </a:lnSpc>
              <a:spcBef>
                <a:spcPts val="0"/>
              </a:spcBef>
              <a:buNone/>
            </a:pPr>
            <a:r>
              <a:rPr lang="en-GB" sz="12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1</a:t>
            </a:r>
            <a:endParaRPr lang="en-GB" sz="18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07000"/>
              </a:lnSpc>
              <a:spcBef>
                <a:spcPts val="1200"/>
              </a:spcBef>
              <a:buNone/>
            </a:pPr>
            <a:r>
              <a:rPr lang="en-GB" sz="18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(c)     (</a:t>
            </a:r>
            <a:r>
              <a:rPr lang="en-GB" sz="1800" dirty="0" err="1">
                <a:solidFill>
                  <a:prstClr val="black"/>
                </a:solidFill>
                <a:latin typeface="Arial" panose="020B0604020202020204" pitchFamily="34" charset="0"/>
                <a:ea typeface="Times New Roman" panose="02020603050405020304" pitchFamily="18" charset="0"/>
                <a:cs typeface="Times New Roman" panose="02020603050405020304" pitchFamily="18" charset="0"/>
              </a:rPr>
              <a:t>i</a:t>
            </a:r>
            <a:r>
              <a:rPr lang="en-GB" sz="18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      0.12</a:t>
            </a:r>
            <a:endParaRPr lang="en-GB" sz="18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0" lvl="0" indent="0" algn="r">
              <a:lnSpc>
                <a:spcPct val="107000"/>
              </a:lnSpc>
              <a:spcBef>
                <a:spcPts val="0"/>
              </a:spcBef>
              <a:buNone/>
            </a:pPr>
            <a:r>
              <a:rPr lang="en-GB" sz="12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1</a:t>
            </a:r>
            <a:endParaRPr lang="en-GB" sz="18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07000"/>
              </a:lnSpc>
              <a:spcBef>
                <a:spcPts val="1200"/>
              </a:spcBef>
              <a:buNone/>
            </a:pPr>
            <a:r>
              <a:rPr lang="en-GB" sz="18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(ii)     the lower surface has most stomata</a:t>
            </a:r>
            <a:endParaRPr lang="en-GB" sz="18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0" lvl="0" indent="0" algn="r">
              <a:lnSpc>
                <a:spcPct val="107000"/>
              </a:lnSpc>
              <a:spcBef>
                <a:spcPts val="0"/>
              </a:spcBef>
              <a:buNone/>
            </a:pPr>
            <a:r>
              <a:rPr lang="en-GB" sz="12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1</a:t>
            </a:r>
            <a:endParaRPr lang="en-GB" sz="18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07000"/>
              </a:lnSpc>
              <a:spcBef>
                <a:spcPts val="1200"/>
              </a:spcBef>
              <a:buNone/>
            </a:pPr>
            <a:r>
              <a:rPr lang="en-GB" sz="18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stomata are now covered / blocked (by grease)</a:t>
            </a:r>
            <a:endParaRPr lang="en-GB" sz="18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0" lvl="0" indent="0" algn="r">
              <a:lnSpc>
                <a:spcPct val="107000"/>
              </a:lnSpc>
              <a:spcBef>
                <a:spcPts val="0"/>
              </a:spcBef>
              <a:buNone/>
            </a:pPr>
            <a:r>
              <a:rPr lang="en-GB" sz="12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1</a:t>
            </a:r>
            <a:endParaRPr lang="en-GB" sz="18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07000"/>
              </a:lnSpc>
              <a:spcBef>
                <a:spcPts val="1200"/>
              </a:spcBef>
              <a:buNone/>
            </a:pPr>
            <a:r>
              <a:rPr lang="en-GB" sz="1800"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so water cannot escape / evaporate from the stomata</a:t>
            </a:r>
            <a:endParaRPr lang="en-GB" sz="18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07000"/>
              </a:lnSpc>
              <a:spcBef>
                <a:spcPts val="300"/>
              </a:spcBef>
              <a:buNone/>
            </a:pPr>
            <a:r>
              <a:rPr lang="en-GB" sz="1800" i="1"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ignore waterproof</a:t>
            </a:r>
            <a:endParaRPr lang="en-GB" sz="18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0" lvl="0" indent="0">
              <a:lnSpc>
                <a:spcPct val="107000"/>
              </a:lnSpc>
              <a:spcBef>
                <a:spcPts val="300"/>
              </a:spcBef>
              <a:buNone/>
            </a:pPr>
            <a:r>
              <a:rPr lang="en-GB" sz="1800" i="1"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to gain credit stomata must be mentioned at least once</a:t>
            </a:r>
            <a:endParaRPr lang="en-GB" sz="18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0" lvl="0" indent="0" algn="r">
              <a:lnSpc>
                <a:spcPct val="107000"/>
              </a:lnSpc>
              <a:spcBef>
                <a:spcPts val="0"/>
              </a:spcBef>
              <a:buNone/>
            </a:pPr>
            <a:r>
              <a:rPr lang="en-GB" sz="1200" b="1" dirty="0">
                <a:solidFill>
                  <a:prstClr val="black"/>
                </a:solidFill>
                <a:latin typeface="Times New Roman" panose="02020603050405020304" pitchFamily="18" charset="0"/>
                <a:ea typeface="Times New Roman" panose="02020603050405020304" pitchFamily="18" charset="0"/>
                <a:cs typeface="Times New Roman" panose="02020603050405020304" pitchFamily="18" charset="0"/>
              </a:rPr>
              <a:t>1</a:t>
            </a:r>
            <a:endParaRPr lang="en-GB" sz="18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0" lvl="0" indent="0" algn="r">
              <a:lnSpc>
                <a:spcPct val="107000"/>
              </a:lnSpc>
              <a:spcBef>
                <a:spcPts val="300"/>
              </a:spcBef>
              <a:buNone/>
            </a:pPr>
            <a:r>
              <a:rPr lang="en-GB" sz="1400" b="1" dirty="0">
                <a:solidFill>
                  <a:prstClr val="black"/>
                </a:solidFill>
                <a:latin typeface="Arial" panose="020B0604020202020204" pitchFamily="34" charset="0"/>
                <a:ea typeface="Times New Roman" panose="02020603050405020304" pitchFamily="18" charset="0"/>
                <a:cs typeface="Times New Roman" panose="02020603050405020304" pitchFamily="18" charset="0"/>
              </a:rPr>
              <a:t>[9]</a:t>
            </a:r>
            <a:endParaRPr lang="en-GB" sz="1800" dirty="0">
              <a:solidFill>
                <a:prstClr val="black"/>
              </a:solidFill>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GB" dirty="0"/>
          </a:p>
        </p:txBody>
      </p:sp>
      <p:sp>
        <p:nvSpPr>
          <p:cNvPr id="4" name="TextBox 3">
            <a:extLst>
              <a:ext uri="{FF2B5EF4-FFF2-40B4-BE49-F238E27FC236}">
                <a16:creationId xmlns:a16="http://schemas.microsoft.com/office/drawing/2014/main" id="{0DEFCFD9-7810-4CCF-9215-50EEE56352B8}"/>
              </a:ext>
            </a:extLst>
          </p:cNvPr>
          <p:cNvSpPr txBox="1"/>
          <p:nvPr/>
        </p:nvSpPr>
        <p:spPr>
          <a:xfrm>
            <a:off x="228600" y="228602"/>
            <a:ext cx="8763000" cy="584775"/>
          </a:xfrm>
          <a:prstGeom prst="rect">
            <a:avLst/>
          </a:prstGeom>
          <a:noFill/>
        </p:spPr>
        <p:txBody>
          <a:bodyPr wrap="square" rtlCol="0">
            <a:spAutoFit/>
          </a:bodyPr>
          <a:lstStyle/>
          <a:p>
            <a:r>
              <a:rPr lang="en-GB" sz="3200" dirty="0">
                <a:solidFill>
                  <a:srgbClr val="FF0000"/>
                </a:solidFill>
                <a:latin typeface="Comic Sans MS" pitchFamily="66" charset="0"/>
              </a:rPr>
              <a:t>Self-assessment:</a:t>
            </a:r>
          </a:p>
        </p:txBody>
      </p:sp>
      <p:pic>
        <p:nvPicPr>
          <p:cNvPr id="5" name="Picture 4" descr="Mark, Check, Tick, Red, Correct, Symbol, Choice, Yes">
            <a:extLst>
              <a:ext uri="{FF2B5EF4-FFF2-40B4-BE49-F238E27FC236}">
                <a16:creationId xmlns:a16="http://schemas.microsoft.com/office/drawing/2014/main" id="{809654B6-91D3-4D99-BAA0-8518CFB86C33}"/>
              </a:ext>
            </a:extLst>
          </p:cNvPr>
          <p:cNvPicPr>
            <a:picLocks noChangeAspect="1" noChangeArrowheads="1"/>
          </p:cNvPicPr>
          <p:nvPr/>
        </p:nvPicPr>
        <p:blipFill>
          <a:blip r:embed="rId2" cstate="print"/>
          <a:srcRect/>
          <a:stretch>
            <a:fillRect/>
          </a:stretch>
        </p:blipFill>
        <p:spPr bwMode="auto">
          <a:xfrm>
            <a:off x="8229600" y="152400"/>
            <a:ext cx="762000" cy="641580"/>
          </a:xfrm>
          <a:prstGeom prst="rect">
            <a:avLst/>
          </a:prstGeom>
          <a:noFill/>
        </p:spPr>
      </p:pic>
    </p:spTree>
    <p:extLst>
      <p:ext uri="{BB962C8B-B14F-4D97-AF65-F5344CB8AC3E}">
        <p14:creationId xmlns:p14="http://schemas.microsoft.com/office/powerpoint/2010/main" val="2204089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304800"/>
            <a:ext cx="8686800" cy="1446550"/>
          </a:xfrm>
          <a:prstGeom prst="rect">
            <a:avLst/>
          </a:prstGeom>
          <a:noFill/>
        </p:spPr>
        <p:txBody>
          <a:bodyPr wrap="square" rtlCol="0">
            <a:spAutoFit/>
          </a:bodyPr>
          <a:lstStyle/>
          <a:p>
            <a:pPr algn="ctr"/>
            <a:r>
              <a:rPr lang="en-GB" sz="4400" dirty="0">
                <a:solidFill>
                  <a:srgbClr val="00B050"/>
                </a:solidFill>
                <a:latin typeface="Comic Sans MS" pitchFamily="66" charset="0"/>
              </a:rPr>
              <a:t>Plenary: </a:t>
            </a:r>
            <a:r>
              <a:rPr lang="en-GB" sz="4400" dirty="0">
                <a:solidFill>
                  <a:prstClr val="black"/>
                </a:solidFill>
                <a:latin typeface="Comic Sans MS" pitchFamily="66" charset="0"/>
              </a:rPr>
              <a:t>Write down 6 key words from the lesson today!</a:t>
            </a:r>
          </a:p>
        </p:txBody>
      </p:sp>
      <p:pic>
        <p:nvPicPr>
          <p:cNvPr id="5" name="Picture 2" descr="undefined"/>
          <p:cNvPicPr>
            <a:picLocks noChangeAspect="1" noChangeArrowheads="1"/>
          </p:cNvPicPr>
          <p:nvPr/>
        </p:nvPicPr>
        <p:blipFill>
          <a:blip r:embed="rId3" cstate="print"/>
          <a:srcRect/>
          <a:stretch>
            <a:fillRect/>
          </a:stretch>
        </p:blipFill>
        <p:spPr bwMode="auto">
          <a:xfrm>
            <a:off x="2057402" y="2514600"/>
            <a:ext cx="4616553" cy="38862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rot="16200000">
            <a:off x="-886241" y="1267243"/>
            <a:ext cx="6477000" cy="4247317"/>
          </a:xfrm>
          <a:prstGeom prst="rect">
            <a:avLst/>
          </a:prstGeom>
        </p:spPr>
        <p:txBody>
          <a:bodyPr wrap="square">
            <a:spAutoFit/>
          </a:bodyPr>
          <a:lstStyle/>
          <a:p>
            <a:pPr marL="514350" indent="-514350">
              <a:buFontTx/>
              <a:buAutoNum type="arabicPeriod"/>
            </a:pPr>
            <a:r>
              <a:rPr lang="en-GB" dirty="0">
                <a:solidFill>
                  <a:prstClr val="black"/>
                </a:solidFill>
                <a:latin typeface="Comic Sans MS" pitchFamily="66" charset="0"/>
              </a:rPr>
              <a:t>What is transpiration?</a:t>
            </a:r>
          </a:p>
          <a:p>
            <a:pPr marL="514350" indent="-514350">
              <a:buFontTx/>
              <a:buAutoNum type="arabicPeriod"/>
            </a:pPr>
            <a:endParaRPr lang="en-GB" dirty="0">
              <a:solidFill>
                <a:prstClr val="black"/>
              </a:solidFill>
              <a:latin typeface="Comic Sans MS" pitchFamily="66" charset="0"/>
            </a:endParaRPr>
          </a:p>
          <a:p>
            <a:pPr marL="514350" indent="-514350">
              <a:buFontTx/>
              <a:buAutoNum type="arabicPeriod"/>
            </a:pPr>
            <a:r>
              <a:rPr lang="en-GB" dirty="0">
                <a:solidFill>
                  <a:prstClr val="black"/>
                </a:solidFill>
                <a:latin typeface="Comic Sans MS" pitchFamily="66" charset="0"/>
              </a:rPr>
              <a:t>What is an adaptation of root hair cells?</a:t>
            </a:r>
          </a:p>
          <a:p>
            <a:pPr marL="514350" indent="-514350">
              <a:buFontTx/>
              <a:buAutoNum type="arabicPeriod"/>
            </a:pPr>
            <a:endParaRPr lang="en-GB" dirty="0">
              <a:solidFill>
                <a:prstClr val="black"/>
              </a:solidFill>
              <a:latin typeface="Comic Sans MS" pitchFamily="66" charset="0"/>
            </a:endParaRPr>
          </a:p>
          <a:p>
            <a:pPr marL="514350" indent="-514350">
              <a:buFontTx/>
              <a:buAutoNum type="arabicPeriod"/>
            </a:pPr>
            <a:r>
              <a:rPr lang="en-GB" dirty="0">
                <a:solidFill>
                  <a:prstClr val="black"/>
                </a:solidFill>
                <a:latin typeface="Comic Sans MS" pitchFamily="66" charset="0"/>
              </a:rPr>
              <a:t>How is water pulled up through the plant?</a:t>
            </a:r>
          </a:p>
          <a:p>
            <a:pPr marL="514350" indent="-514350">
              <a:buFontTx/>
              <a:buAutoNum type="arabicPeriod"/>
            </a:pPr>
            <a:endParaRPr lang="en-GB" dirty="0">
              <a:solidFill>
                <a:prstClr val="black"/>
              </a:solidFill>
              <a:latin typeface="Comic Sans MS" pitchFamily="66" charset="0"/>
            </a:endParaRPr>
          </a:p>
          <a:p>
            <a:pPr marL="514350" indent="-514350">
              <a:buFontTx/>
              <a:buAutoNum type="arabicPeriod"/>
            </a:pPr>
            <a:r>
              <a:rPr lang="en-GB" dirty="0">
                <a:solidFill>
                  <a:prstClr val="black"/>
                </a:solidFill>
                <a:latin typeface="Comic Sans MS" pitchFamily="66" charset="0"/>
              </a:rPr>
              <a:t>Why is water needed by the plant?</a:t>
            </a:r>
          </a:p>
          <a:p>
            <a:pPr marL="514350" indent="-514350">
              <a:buFontTx/>
              <a:buAutoNum type="arabicPeriod"/>
            </a:pPr>
            <a:endParaRPr lang="en-GB" dirty="0">
              <a:solidFill>
                <a:prstClr val="black"/>
              </a:solidFill>
              <a:latin typeface="Comic Sans MS" pitchFamily="66" charset="0"/>
            </a:endParaRPr>
          </a:p>
          <a:p>
            <a:pPr marL="514350" indent="-514350">
              <a:buFontTx/>
              <a:buAutoNum type="arabicPeriod"/>
            </a:pPr>
            <a:r>
              <a:rPr lang="en-GB" dirty="0">
                <a:solidFill>
                  <a:prstClr val="black"/>
                </a:solidFill>
                <a:latin typeface="Comic Sans MS" pitchFamily="66" charset="0"/>
              </a:rPr>
              <a:t>What are some environmental factors that affect the rate of transpiration?</a:t>
            </a:r>
          </a:p>
          <a:p>
            <a:pPr marL="514350" indent="-514350">
              <a:buFontTx/>
              <a:buAutoNum type="arabicPeriod"/>
            </a:pPr>
            <a:endParaRPr lang="en-GB" dirty="0">
              <a:solidFill>
                <a:prstClr val="black"/>
              </a:solidFill>
              <a:latin typeface="Comic Sans MS" pitchFamily="66" charset="0"/>
            </a:endParaRPr>
          </a:p>
          <a:p>
            <a:pPr marL="514350" indent="-514350">
              <a:buFontTx/>
              <a:buAutoNum type="arabicPeriod"/>
            </a:pPr>
            <a:r>
              <a:rPr lang="en-GB" dirty="0">
                <a:solidFill>
                  <a:prstClr val="black"/>
                </a:solidFill>
                <a:latin typeface="Comic Sans MS" pitchFamily="66" charset="0"/>
              </a:rPr>
              <a:t>Explain what happens to the guard cells in order to make the stomata:</a:t>
            </a:r>
          </a:p>
          <a:p>
            <a:pPr marL="514350" indent="-514350"/>
            <a:r>
              <a:rPr lang="en-GB" dirty="0">
                <a:solidFill>
                  <a:prstClr val="black"/>
                </a:solidFill>
                <a:latin typeface="Comic Sans MS" pitchFamily="66" charset="0"/>
              </a:rPr>
              <a:t>	a) Open</a:t>
            </a:r>
          </a:p>
          <a:p>
            <a:pPr marL="514350" indent="-514350"/>
            <a:r>
              <a:rPr lang="en-GB" dirty="0">
                <a:solidFill>
                  <a:prstClr val="black"/>
                </a:solidFill>
                <a:latin typeface="Comic Sans MS" pitchFamily="66" charset="0"/>
              </a:rPr>
              <a:t>	b) Closed</a:t>
            </a:r>
          </a:p>
        </p:txBody>
      </p:sp>
      <p:sp>
        <p:nvSpPr>
          <p:cNvPr id="5" name="Rectangle 4"/>
          <p:cNvSpPr/>
          <p:nvPr/>
        </p:nvSpPr>
        <p:spPr>
          <a:xfrm rot="16200000">
            <a:off x="3609560" y="1343444"/>
            <a:ext cx="6477000" cy="4247317"/>
          </a:xfrm>
          <a:prstGeom prst="rect">
            <a:avLst/>
          </a:prstGeom>
        </p:spPr>
        <p:txBody>
          <a:bodyPr wrap="square">
            <a:spAutoFit/>
          </a:bodyPr>
          <a:lstStyle/>
          <a:p>
            <a:pPr marL="514350" indent="-514350">
              <a:buFontTx/>
              <a:buAutoNum type="arabicPeriod"/>
            </a:pPr>
            <a:r>
              <a:rPr lang="en-GB" dirty="0">
                <a:solidFill>
                  <a:prstClr val="black"/>
                </a:solidFill>
                <a:latin typeface="Comic Sans MS" pitchFamily="66" charset="0"/>
              </a:rPr>
              <a:t>What is transpiration?</a:t>
            </a:r>
          </a:p>
          <a:p>
            <a:pPr marL="514350" indent="-514350">
              <a:buFontTx/>
              <a:buAutoNum type="arabicPeriod"/>
            </a:pPr>
            <a:endParaRPr lang="en-GB" dirty="0">
              <a:solidFill>
                <a:prstClr val="black"/>
              </a:solidFill>
              <a:latin typeface="Comic Sans MS" pitchFamily="66" charset="0"/>
            </a:endParaRPr>
          </a:p>
          <a:p>
            <a:pPr marL="514350" indent="-514350">
              <a:buFontTx/>
              <a:buAutoNum type="arabicPeriod"/>
            </a:pPr>
            <a:r>
              <a:rPr lang="en-GB" dirty="0">
                <a:solidFill>
                  <a:prstClr val="black"/>
                </a:solidFill>
                <a:latin typeface="Comic Sans MS" pitchFamily="66" charset="0"/>
              </a:rPr>
              <a:t>What is an adaptation of root hair cells?</a:t>
            </a:r>
          </a:p>
          <a:p>
            <a:pPr marL="514350" indent="-514350">
              <a:buFontTx/>
              <a:buAutoNum type="arabicPeriod"/>
            </a:pPr>
            <a:endParaRPr lang="en-GB" dirty="0">
              <a:solidFill>
                <a:prstClr val="black"/>
              </a:solidFill>
              <a:latin typeface="Comic Sans MS" pitchFamily="66" charset="0"/>
            </a:endParaRPr>
          </a:p>
          <a:p>
            <a:pPr marL="514350" indent="-514350">
              <a:buFontTx/>
              <a:buAutoNum type="arabicPeriod"/>
            </a:pPr>
            <a:r>
              <a:rPr lang="en-GB" dirty="0">
                <a:solidFill>
                  <a:prstClr val="black"/>
                </a:solidFill>
                <a:latin typeface="Comic Sans MS" pitchFamily="66" charset="0"/>
              </a:rPr>
              <a:t>How is water pulled up through the plant?</a:t>
            </a:r>
          </a:p>
          <a:p>
            <a:pPr marL="514350" indent="-514350">
              <a:buFontTx/>
              <a:buAutoNum type="arabicPeriod"/>
            </a:pPr>
            <a:endParaRPr lang="en-GB" dirty="0">
              <a:solidFill>
                <a:prstClr val="black"/>
              </a:solidFill>
              <a:latin typeface="Comic Sans MS" pitchFamily="66" charset="0"/>
            </a:endParaRPr>
          </a:p>
          <a:p>
            <a:pPr marL="514350" indent="-514350">
              <a:buFontTx/>
              <a:buAutoNum type="arabicPeriod"/>
            </a:pPr>
            <a:r>
              <a:rPr lang="en-GB" dirty="0">
                <a:solidFill>
                  <a:prstClr val="black"/>
                </a:solidFill>
                <a:latin typeface="Comic Sans MS" pitchFamily="66" charset="0"/>
              </a:rPr>
              <a:t>Why is water needed by the plant?</a:t>
            </a:r>
          </a:p>
          <a:p>
            <a:pPr marL="514350" indent="-514350">
              <a:buFontTx/>
              <a:buAutoNum type="arabicPeriod"/>
            </a:pPr>
            <a:endParaRPr lang="en-GB" dirty="0">
              <a:solidFill>
                <a:prstClr val="black"/>
              </a:solidFill>
              <a:latin typeface="Comic Sans MS" pitchFamily="66" charset="0"/>
            </a:endParaRPr>
          </a:p>
          <a:p>
            <a:pPr marL="514350" indent="-514350">
              <a:buFontTx/>
              <a:buAutoNum type="arabicPeriod"/>
            </a:pPr>
            <a:r>
              <a:rPr lang="en-GB" dirty="0">
                <a:solidFill>
                  <a:prstClr val="black"/>
                </a:solidFill>
                <a:latin typeface="Comic Sans MS" pitchFamily="66" charset="0"/>
              </a:rPr>
              <a:t>What are some environmental factors that affect the rate of transpiration?</a:t>
            </a:r>
          </a:p>
          <a:p>
            <a:pPr marL="514350" indent="-514350">
              <a:buFontTx/>
              <a:buAutoNum type="arabicPeriod"/>
            </a:pPr>
            <a:endParaRPr lang="en-GB" dirty="0">
              <a:solidFill>
                <a:prstClr val="black"/>
              </a:solidFill>
              <a:latin typeface="Comic Sans MS" pitchFamily="66" charset="0"/>
            </a:endParaRPr>
          </a:p>
          <a:p>
            <a:pPr marL="514350" indent="-514350">
              <a:buFontTx/>
              <a:buAutoNum type="arabicPeriod"/>
            </a:pPr>
            <a:r>
              <a:rPr lang="en-GB" dirty="0">
                <a:solidFill>
                  <a:prstClr val="black"/>
                </a:solidFill>
                <a:latin typeface="Comic Sans MS" pitchFamily="66" charset="0"/>
              </a:rPr>
              <a:t>Explain what happens to the guard cells in order to make the stomata:</a:t>
            </a:r>
          </a:p>
          <a:p>
            <a:pPr marL="514350" indent="-514350"/>
            <a:r>
              <a:rPr lang="en-GB" dirty="0">
                <a:solidFill>
                  <a:prstClr val="black"/>
                </a:solidFill>
                <a:latin typeface="Comic Sans MS" pitchFamily="66" charset="0"/>
              </a:rPr>
              <a:t>	a) Open</a:t>
            </a:r>
          </a:p>
          <a:p>
            <a:pPr marL="514350" indent="-514350"/>
            <a:r>
              <a:rPr lang="en-GB" dirty="0">
                <a:solidFill>
                  <a:prstClr val="black"/>
                </a:solidFill>
                <a:latin typeface="Comic Sans MS" pitchFamily="66" charset="0"/>
              </a:rPr>
              <a:t>	b) Closed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2AB6658-591D-4E6B-B08E-4181FB963C55}"/>
              </a:ext>
            </a:extLst>
          </p:cNvPr>
          <p:cNvPicPr>
            <a:picLocks noChangeAspect="1"/>
          </p:cNvPicPr>
          <p:nvPr/>
        </p:nvPicPr>
        <p:blipFill rotWithShape="1">
          <a:blip r:embed="rId2"/>
          <a:srcRect l="4416" t="23333" r="35750" b="7630"/>
          <a:stretch/>
        </p:blipFill>
        <p:spPr>
          <a:xfrm>
            <a:off x="72389" y="85724"/>
            <a:ext cx="9010977" cy="6677025"/>
          </a:xfrm>
          <a:prstGeom prst="rect">
            <a:avLst/>
          </a:prstGeom>
        </p:spPr>
      </p:pic>
    </p:spTree>
    <p:extLst>
      <p:ext uri="{BB962C8B-B14F-4D97-AF65-F5344CB8AC3E}">
        <p14:creationId xmlns:p14="http://schemas.microsoft.com/office/powerpoint/2010/main" val="595458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B5F063-9CF6-4B2A-9745-F7452438C116}"/>
              </a:ext>
            </a:extLst>
          </p:cNvPr>
          <p:cNvSpPr>
            <a:spLocks noGrp="1"/>
          </p:cNvSpPr>
          <p:nvPr>
            <p:ph idx="1"/>
          </p:nvPr>
        </p:nvSpPr>
        <p:spPr>
          <a:xfrm>
            <a:off x="304800" y="1828800"/>
            <a:ext cx="8610600" cy="4800600"/>
          </a:xfrm>
        </p:spPr>
        <p:txBody>
          <a:bodyPr/>
          <a:lstStyle/>
          <a:p>
            <a:pPr marL="0" indent="0">
              <a:buNone/>
            </a:pPr>
            <a:r>
              <a:rPr lang="en-GB" dirty="0"/>
              <a:t>GOOD PROGRESS:</a:t>
            </a:r>
          </a:p>
          <a:p>
            <a:pPr marL="0" indent="0">
              <a:buNone/>
            </a:pPr>
            <a:r>
              <a:rPr lang="en-GB" dirty="0"/>
              <a:t>- </a:t>
            </a:r>
            <a:r>
              <a:rPr lang="en-GB" sz="3200" kern="1200" dirty="0">
                <a:solidFill>
                  <a:schemeClr val="dk1"/>
                </a:solidFill>
                <a:effectLst/>
                <a:latin typeface="+mn-lt"/>
                <a:ea typeface="+mn-ea"/>
                <a:cs typeface="+mn-cs"/>
              </a:rPr>
              <a:t>Identify</a:t>
            </a:r>
            <a:r>
              <a:rPr lang="en-GB" sz="3200" kern="1200" baseline="0" dirty="0">
                <a:solidFill>
                  <a:schemeClr val="dk1"/>
                </a:solidFill>
                <a:effectLst/>
                <a:latin typeface="+mn-lt"/>
                <a:ea typeface="+mn-ea"/>
                <a:cs typeface="+mn-cs"/>
              </a:rPr>
              <a:t> the structure of the guard cells and stomata</a:t>
            </a:r>
            <a:endParaRPr lang="en-GB" sz="3200" kern="1200" dirty="0">
              <a:solidFill>
                <a:schemeClr val="dk1"/>
              </a:solidFill>
              <a:effectLst/>
              <a:latin typeface="+mn-lt"/>
              <a:ea typeface="+mn-ea"/>
              <a:cs typeface="+mn-cs"/>
            </a:endParaRPr>
          </a:p>
          <a:p>
            <a:pPr marL="0" indent="0">
              <a:buNone/>
            </a:pPr>
            <a:endParaRPr lang="en-GB" dirty="0"/>
          </a:p>
          <a:p>
            <a:pPr marL="0" indent="0">
              <a:buNone/>
            </a:pPr>
            <a:r>
              <a:rPr lang="en-GB" dirty="0"/>
              <a:t>OUTSTANDING PROGRESS:</a:t>
            </a:r>
          </a:p>
          <a:p>
            <a:pPr marL="0" indent="0">
              <a:buNone/>
            </a:pPr>
            <a:r>
              <a:rPr lang="en-GB" dirty="0"/>
              <a:t>- </a:t>
            </a:r>
            <a:r>
              <a:rPr lang="en-GB" sz="3200" kern="1200" dirty="0">
                <a:solidFill>
                  <a:schemeClr val="dk1"/>
                </a:solidFill>
                <a:effectLst/>
                <a:latin typeface="+mn-lt"/>
                <a:ea typeface="+mn-ea"/>
                <a:cs typeface="+mn-cs"/>
              </a:rPr>
              <a:t>Explain</a:t>
            </a:r>
            <a:r>
              <a:rPr lang="en-GB" sz="3200" kern="1200" baseline="0" dirty="0">
                <a:solidFill>
                  <a:schemeClr val="dk1"/>
                </a:solidFill>
                <a:effectLst/>
                <a:latin typeface="+mn-lt"/>
                <a:ea typeface="+mn-ea"/>
                <a:cs typeface="+mn-cs"/>
              </a:rPr>
              <a:t> the process of transpiration in a plant</a:t>
            </a:r>
            <a:endParaRPr lang="en-GB" sz="3200" kern="1200" dirty="0">
              <a:solidFill>
                <a:schemeClr val="dk1"/>
              </a:solidFill>
              <a:effectLst/>
              <a:latin typeface="+mn-lt"/>
              <a:ea typeface="+mn-ea"/>
              <a:cs typeface="+mn-cs"/>
            </a:endParaRPr>
          </a:p>
          <a:p>
            <a:pPr marL="0" indent="0">
              <a:buNone/>
            </a:pPr>
            <a:endParaRPr lang="en-GB" dirty="0"/>
          </a:p>
        </p:txBody>
      </p:sp>
      <p:sp>
        <p:nvSpPr>
          <p:cNvPr id="7" name="Rectangle: Rounded Corners 6">
            <a:extLst>
              <a:ext uri="{FF2B5EF4-FFF2-40B4-BE49-F238E27FC236}">
                <a16:creationId xmlns:a16="http://schemas.microsoft.com/office/drawing/2014/main" id="{0BF158EA-583B-4FB4-AE40-293B10DE0766}"/>
              </a:ext>
            </a:extLst>
          </p:cNvPr>
          <p:cNvSpPr/>
          <p:nvPr/>
        </p:nvSpPr>
        <p:spPr>
          <a:xfrm>
            <a:off x="228600" y="228600"/>
            <a:ext cx="8686800" cy="1371600"/>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1">
            <a:extLst>
              <a:ext uri="{FF2B5EF4-FFF2-40B4-BE49-F238E27FC236}">
                <a16:creationId xmlns:a16="http://schemas.microsoft.com/office/drawing/2014/main" id="{6D86800F-00C6-4FAB-B275-C286A18884B2}"/>
              </a:ext>
            </a:extLst>
          </p:cNvPr>
          <p:cNvSpPr txBox="1">
            <a:spLocks/>
          </p:cNvSpPr>
          <p:nvPr/>
        </p:nvSpPr>
        <p:spPr>
          <a:xfrm>
            <a:off x="228600" y="228600"/>
            <a:ext cx="86868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z="5400" dirty="0">
                <a:latin typeface="Comic Sans MS" pitchFamily="66" charset="0"/>
              </a:rPr>
              <a:t>Progress indicators</a:t>
            </a:r>
          </a:p>
        </p:txBody>
      </p:sp>
    </p:spTree>
    <p:extLst>
      <p:ext uri="{BB962C8B-B14F-4D97-AF65-F5344CB8AC3E}">
        <p14:creationId xmlns:p14="http://schemas.microsoft.com/office/powerpoint/2010/main" val="19495854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28600" y="1066800"/>
            <a:ext cx="8763000" cy="2677656"/>
          </a:xfrm>
          <a:prstGeom prst="rect">
            <a:avLst/>
          </a:prstGeom>
          <a:noFill/>
        </p:spPr>
        <p:txBody>
          <a:bodyPr wrap="square" rtlCol="0">
            <a:spAutoFit/>
          </a:bodyPr>
          <a:lstStyle/>
          <a:p>
            <a:r>
              <a:rPr lang="en-GB" sz="2400" dirty="0">
                <a:solidFill>
                  <a:prstClr val="black"/>
                </a:solidFill>
                <a:latin typeface="Comic Sans MS" pitchFamily="66" charset="0"/>
              </a:rPr>
              <a:t>All over the leaf surface are small openings called stomata. The stomata can be opened when the plant needs to allow air into the leaves. </a:t>
            </a:r>
          </a:p>
          <a:p>
            <a:endParaRPr lang="en-GB" sz="2400" dirty="0">
              <a:solidFill>
                <a:prstClr val="black"/>
              </a:solidFill>
              <a:latin typeface="Comic Sans MS" pitchFamily="66" charset="0"/>
            </a:endParaRPr>
          </a:p>
          <a:p>
            <a:r>
              <a:rPr lang="en-GB" sz="2400" dirty="0">
                <a:solidFill>
                  <a:prstClr val="black"/>
                </a:solidFill>
                <a:latin typeface="Comic Sans MS" pitchFamily="66" charset="0"/>
              </a:rPr>
              <a:t>The size of the opening is controlled by the guard cells. This in turn controls the carbon dioxide going into the leaf and the oxygen and water vapour leaving it.</a:t>
            </a:r>
          </a:p>
        </p:txBody>
      </p:sp>
      <p:sp>
        <p:nvSpPr>
          <p:cNvPr id="7" name="TextBox 6"/>
          <p:cNvSpPr txBox="1"/>
          <p:nvPr/>
        </p:nvSpPr>
        <p:spPr>
          <a:xfrm>
            <a:off x="304800" y="228602"/>
            <a:ext cx="5334000" cy="646331"/>
          </a:xfrm>
          <a:prstGeom prst="rect">
            <a:avLst/>
          </a:prstGeom>
          <a:noFill/>
        </p:spPr>
        <p:txBody>
          <a:bodyPr wrap="square" rtlCol="0">
            <a:spAutoFit/>
          </a:bodyPr>
          <a:lstStyle/>
          <a:p>
            <a:r>
              <a:rPr lang="en-GB" sz="3600" dirty="0">
                <a:solidFill>
                  <a:srgbClr val="00B050"/>
                </a:solidFill>
                <a:latin typeface="Comic Sans MS" pitchFamily="66" charset="0"/>
              </a:rPr>
              <a:t>Guard cells &amp; stomata</a:t>
            </a:r>
          </a:p>
        </p:txBody>
      </p:sp>
      <p:pic>
        <p:nvPicPr>
          <p:cNvPr id="17411" name="Picture 3" descr="undefined"/>
          <p:cNvPicPr>
            <a:picLocks noChangeAspect="1" noChangeArrowheads="1"/>
          </p:cNvPicPr>
          <p:nvPr/>
        </p:nvPicPr>
        <p:blipFill>
          <a:blip r:embed="rId3" cstate="print"/>
          <a:srcRect/>
          <a:stretch>
            <a:fillRect/>
          </a:stretch>
        </p:blipFill>
        <p:spPr bwMode="auto">
          <a:xfrm>
            <a:off x="2057400" y="3810000"/>
            <a:ext cx="4800600" cy="2846606"/>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228602"/>
            <a:ext cx="6477000" cy="584775"/>
          </a:xfrm>
          <a:prstGeom prst="rect">
            <a:avLst/>
          </a:prstGeom>
          <a:noFill/>
        </p:spPr>
        <p:txBody>
          <a:bodyPr wrap="square" rtlCol="0">
            <a:spAutoFit/>
          </a:bodyPr>
          <a:lstStyle/>
          <a:p>
            <a:r>
              <a:rPr lang="en-GB" sz="3200" dirty="0">
                <a:solidFill>
                  <a:srgbClr val="00B050"/>
                </a:solidFill>
                <a:latin typeface="Comic Sans MS" pitchFamily="66" charset="0"/>
              </a:rPr>
              <a:t>Water loss from the leaves</a:t>
            </a:r>
          </a:p>
        </p:txBody>
      </p:sp>
      <p:sp>
        <p:nvSpPr>
          <p:cNvPr id="6" name="TextBox 5"/>
          <p:cNvSpPr txBox="1"/>
          <p:nvPr/>
        </p:nvSpPr>
        <p:spPr>
          <a:xfrm>
            <a:off x="228600" y="1066800"/>
            <a:ext cx="8534400" cy="2308324"/>
          </a:xfrm>
          <a:prstGeom prst="rect">
            <a:avLst/>
          </a:prstGeom>
          <a:noFill/>
        </p:spPr>
        <p:txBody>
          <a:bodyPr wrap="square" rtlCol="0">
            <a:spAutoFit/>
          </a:bodyPr>
          <a:lstStyle/>
          <a:p>
            <a:r>
              <a:rPr lang="en-GB" sz="2400" dirty="0">
                <a:solidFill>
                  <a:prstClr val="black"/>
                </a:solidFill>
                <a:latin typeface="Comic Sans MS" pitchFamily="66" charset="0"/>
              </a:rPr>
              <a:t>When the stomata are open, plants lose water vapour through them as well. The water vapour evaporates from the cells lining the air spaces and then passes out of the leaf through the stomata by diffusion. </a:t>
            </a:r>
          </a:p>
          <a:p>
            <a:endParaRPr lang="en-GB" sz="2400" dirty="0">
              <a:solidFill>
                <a:prstClr val="black"/>
              </a:solidFill>
              <a:latin typeface="Comic Sans MS" pitchFamily="66" charset="0"/>
            </a:endParaRPr>
          </a:p>
          <a:p>
            <a:r>
              <a:rPr lang="en-GB" sz="2400" dirty="0">
                <a:solidFill>
                  <a:prstClr val="black"/>
                </a:solidFill>
                <a:latin typeface="Comic Sans MS" pitchFamily="66" charset="0"/>
              </a:rPr>
              <a:t>This loss of water vapour is known as </a:t>
            </a:r>
            <a:r>
              <a:rPr lang="en-GB" sz="2400" b="1" dirty="0">
                <a:solidFill>
                  <a:srgbClr val="00B050"/>
                </a:solidFill>
                <a:latin typeface="Comic Sans MS" pitchFamily="66" charset="0"/>
              </a:rPr>
              <a:t>transpiration</a:t>
            </a:r>
            <a:r>
              <a:rPr lang="en-GB" sz="2400" dirty="0">
                <a:solidFill>
                  <a:prstClr val="black"/>
                </a:solidFill>
                <a:latin typeface="Comic Sans MS" pitchFamily="66" charset="0"/>
              </a:rPr>
              <a:t>.</a:t>
            </a:r>
          </a:p>
        </p:txBody>
      </p:sp>
      <p:pic>
        <p:nvPicPr>
          <p:cNvPr id="9" name="Picture 3" descr="undefined"/>
          <p:cNvPicPr>
            <a:picLocks noChangeAspect="1" noChangeArrowheads="1"/>
          </p:cNvPicPr>
          <p:nvPr/>
        </p:nvPicPr>
        <p:blipFill>
          <a:blip r:embed="rId3" cstate="print"/>
          <a:srcRect/>
          <a:stretch>
            <a:fillRect/>
          </a:stretch>
        </p:blipFill>
        <p:spPr bwMode="auto">
          <a:xfrm>
            <a:off x="685800" y="3581400"/>
            <a:ext cx="4800600" cy="2846606"/>
          </a:xfrm>
          <a:prstGeom prst="rect">
            <a:avLst/>
          </a:prstGeom>
          <a:noFill/>
        </p:spPr>
      </p:pic>
      <p:pic>
        <p:nvPicPr>
          <p:cNvPr id="16385" name="Picture 1"/>
          <p:cNvPicPr>
            <a:picLocks noChangeAspect="1" noChangeArrowheads="1"/>
          </p:cNvPicPr>
          <p:nvPr/>
        </p:nvPicPr>
        <p:blipFill>
          <a:blip r:embed="rId4" cstate="print"/>
          <a:srcRect/>
          <a:stretch>
            <a:fillRect/>
          </a:stretch>
        </p:blipFill>
        <p:spPr bwMode="auto">
          <a:xfrm>
            <a:off x="5943602" y="3962400"/>
            <a:ext cx="2564737" cy="20383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1219202"/>
            <a:ext cx="8763000" cy="5401479"/>
          </a:xfrm>
          <a:prstGeom prst="rect">
            <a:avLst/>
          </a:prstGeom>
          <a:noFill/>
        </p:spPr>
        <p:txBody>
          <a:bodyPr wrap="square" rtlCol="0">
            <a:spAutoFit/>
          </a:bodyPr>
          <a:lstStyle/>
          <a:p>
            <a:pPr marL="514350" indent="-514350">
              <a:buFontTx/>
              <a:buAutoNum type="arabicPeriod"/>
            </a:pPr>
            <a:r>
              <a:rPr lang="en-GB" sz="2300" dirty="0">
                <a:solidFill>
                  <a:prstClr val="black"/>
                </a:solidFill>
                <a:latin typeface="Comic Sans MS" pitchFamily="66" charset="0"/>
              </a:rPr>
              <a:t>What is transpiration?</a:t>
            </a:r>
          </a:p>
          <a:p>
            <a:pPr marL="514350" indent="-514350">
              <a:buFontTx/>
              <a:buAutoNum type="arabicPeriod"/>
            </a:pPr>
            <a:endParaRPr lang="en-GB" sz="2300" dirty="0">
              <a:solidFill>
                <a:prstClr val="black"/>
              </a:solidFill>
              <a:latin typeface="Comic Sans MS" pitchFamily="66" charset="0"/>
            </a:endParaRPr>
          </a:p>
          <a:p>
            <a:pPr marL="514350" indent="-514350">
              <a:buFontTx/>
              <a:buAutoNum type="arabicPeriod"/>
            </a:pPr>
            <a:r>
              <a:rPr lang="en-GB" sz="2300" dirty="0">
                <a:solidFill>
                  <a:prstClr val="black"/>
                </a:solidFill>
                <a:latin typeface="Comic Sans MS" pitchFamily="66" charset="0"/>
              </a:rPr>
              <a:t>What is an adaptation of root hair cells?</a:t>
            </a:r>
          </a:p>
          <a:p>
            <a:pPr marL="514350" indent="-514350">
              <a:buFontTx/>
              <a:buAutoNum type="arabicPeriod"/>
            </a:pPr>
            <a:endParaRPr lang="en-GB" sz="2300" dirty="0">
              <a:solidFill>
                <a:prstClr val="black"/>
              </a:solidFill>
              <a:latin typeface="Comic Sans MS" pitchFamily="66" charset="0"/>
            </a:endParaRPr>
          </a:p>
          <a:p>
            <a:pPr marL="514350" indent="-514350">
              <a:buFontTx/>
              <a:buAutoNum type="arabicPeriod"/>
            </a:pPr>
            <a:r>
              <a:rPr lang="en-GB" sz="2300" dirty="0">
                <a:solidFill>
                  <a:prstClr val="black"/>
                </a:solidFill>
                <a:latin typeface="Comic Sans MS" pitchFamily="66" charset="0"/>
              </a:rPr>
              <a:t>How is water pulled up through the plant?</a:t>
            </a:r>
          </a:p>
          <a:p>
            <a:pPr marL="514350" indent="-514350">
              <a:buFontTx/>
              <a:buAutoNum type="arabicPeriod"/>
            </a:pPr>
            <a:endParaRPr lang="en-GB" sz="2300" dirty="0">
              <a:solidFill>
                <a:prstClr val="black"/>
              </a:solidFill>
              <a:latin typeface="Comic Sans MS" pitchFamily="66" charset="0"/>
            </a:endParaRPr>
          </a:p>
          <a:p>
            <a:pPr marL="514350" indent="-514350">
              <a:buFontTx/>
              <a:buAutoNum type="arabicPeriod"/>
            </a:pPr>
            <a:r>
              <a:rPr lang="en-GB" sz="2300" dirty="0">
                <a:solidFill>
                  <a:prstClr val="black"/>
                </a:solidFill>
                <a:latin typeface="Comic Sans MS" pitchFamily="66" charset="0"/>
              </a:rPr>
              <a:t>Why is water needed by the plant?</a:t>
            </a:r>
          </a:p>
          <a:p>
            <a:pPr marL="514350" indent="-514350">
              <a:buFontTx/>
              <a:buAutoNum type="arabicPeriod"/>
            </a:pPr>
            <a:endParaRPr lang="en-GB" sz="2300" dirty="0">
              <a:solidFill>
                <a:prstClr val="black"/>
              </a:solidFill>
              <a:latin typeface="Comic Sans MS" pitchFamily="66" charset="0"/>
            </a:endParaRPr>
          </a:p>
          <a:p>
            <a:pPr marL="514350" indent="-514350">
              <a:buFontTx/>
              <a:buAutoNum type="arabicPeriod"/>
            </a:pPr>
            <a:r>
              <a:rPr lang="en-GB" sz="2300" dirty="0">
                <a:solidFill>
                  <a:prstClr val="black"/>
                </a:solidFill>
                <a:latin typeface="Comic Sans MS" pitchFamily="66" charset="0"/>
              </a:rPr>
              <a:t>What are some environmental factors that affect the rate of transpiration?</a:t>
            </a:r>
          </a:p>
          <a:p>
            <a:pPr marL="514350" indent="-514350">
              <a:buFontTx/>
              <a:buAutoNum type="arabicPeriod"/>
            </a:pPr>
            <a:endParaRPr lang="en-GB" sz="2300" dirty="0">
              <a:solidFill>
                <a:prstClr val="black"/>
              </a:solidFill>
              <a:latin typeface="Comic Sans MS" pitchFamily="66" charset="0"/>
            </a:endParaRPr>
          </a:p>
          <a:p>
            <a:pPr marL="514350" indent="-514350">
              <a:buFontTx/>
              <a:buAutoNum type="arabicPeriod"/>
            </a:pPr>
            <a:r>
              <a:rPr lang="en-GB" sz="2300" dirty="0">
                <a:solidFill>
                  <a:prstClr val="black"/>
                </a:solidFill>
                <a:latin typeface="Comic Sans MS" pitchFamily="66" charset="0"/>
              </a:rPr>
              <a:t>Explain what happens to the guard cells in order to make the stomata:</a:t>
            </a:r>
          </a:p>
          <a:p>
            <a:pPr marL="514350" indent="-514350"/>
            <a:r>
              <a:rPr lang="en-GB" sz="2300" dirty="0">
                <a:solidFill>
                  <a:prstClr val="black"/>
                </a:solidFill>
                <a:latin typeface="Comic Sans MS" pitchFamily="66" charset="0"/>
              </a:rPr>
              <a:t>	a) Open</a:t>
            </a:r>
          </a:p>
          <a:p>
            <a:pPr marL="514350" indent="-514350"/>
            <a:r>
              <a:rPr lang="en-GB" sz="2300" dirty="0">
                <a:solidFill>
                  <a:prstClr val="black"/>
                </a:solidFill>
                <a:latin typeface="Comic Sans MS" pitchFamily="66" charset="0"/>
              </a:rPr>
              <a:t>	b) Closed</a:t>
            </a:r>
          </a:p>
        </p:txBody>
      </p:sp>
      <p:sp>
        <p:nvSpPr>
          <p:cNvPr id="5" name="TextBox 4"/>
          <p:cNvSpPr txBox="1"/>
          <p:nvPr/>
        </p:nvSpPr>
        <p:spPr>
          <a:xfrm>
            <a:off x="152400" y="152402"/>
            <a:ext cx="8763000" cy="954107"/>
          </a:xfrm>
          <a:prstGeom prst="rect">
            <a:avLst/>
          </a:prstGeom>
          <a:noFill/>
        </p:spPr>
        <p:txBody>
          <a:bodyPr wrap="square" rtlCol="0">
            <a:spAutoFit/>
          </a:bodyPr>
          <a:lstStyle/>
          <a:p>
            <a:r>
              <a:rPr lang="en-GB" sz="2800" b="1" dirty="0">
                <a:solidFill>
                  <a:srgbClr val="00B050"/>
                </a:solidFill>
                <a:latin typeface="Comic Sans MS" pitchFamily="66" charset="0"/>
              </a:rPr>
              <a:t>Task</a:t>
            </a:r>
            <a:r>
              <a:rPr lang="en-GB" sz="2800" b="1" dirty="0">
                <a:solidFill>
                  <a:prstClr val="black"/>
                </a:solidFill>
                <a:latin typeface="Comic Sans MS" pitchFamily="66" charset="0"/>
              </a:rPr>
              <a:t>: </a:t>
            </a:r>
            <a:r>
              <a:rPr lang="en-GB" sz="2800" dirty="0">
                <a:solidFill>
                  <a:prstClr val="black"/>
                </a:solidFill>
                <a:latin typeface="Comic Sans MS" pitchFamily="66" charset="0"/>
              </a:rPr>
              <a:t>Watch the video and answer the following questions:</a:t>
            </a:r>
          </a:p>
        </p:txBody>
      </p:sp>
      <p:sp>
        <p:nvSpPr>
          <p:cNvPr id="6" name="Rectangle 5"/>
          <p:cNvSpPr/>
          <p:nvPr/>
        </p:nvSpPr>
        <p:spPr>
          <a:xfrm>
            <a:off x="3657600" y="6096000"/>
            <a:ext cx="5257800" cy="369332"/>
          </a:xfrm>
          <a:prstGeom prst="rect">
            <a:avLst/>
          </a:prstGeom>
        </p:spPr>
        <p:txBody>
          <a:bodyPr wrap="square">
            <a:spAutoFit/>
          </a:bodyPr>
          <a:lstStyle/>
          <a:p>
            <a:pPr algn="ctr"/>
            <a:r>
              <a:rPr lang="en-GB" dirty="0">
                <a:solidFill>
                  <a:prstClr val="black"/>
                </a:solidFill>
                <a:latin typeface="Calibri"/>
                <a:hlinkClick r:id="rId2"/>
              </a:rPr>
              <a:t>https://www.youtube.com/watch?v=Kv_0udatlh8</a:t>
            </a:r>
            <a:endParaRPr lang="en-GB" dirty="0">
              <a:solidFill>
                <a:prstClr val="black"/>
              </a:solidFill>
              <a:latin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 y="228602"/>
            <a:ext cx="8763000" cy="584775"/>
          </a:xfrm>
          <a:prstGeom prst="rect">
            <a:avLst/>
          </a:prstGeom>
          <a:noFill/>
        </p:spPr>
        <p:txBody>
          <a:bodyPr wrap="square" rtlCol="0">
            <a:spAutoFit/>
          </a:bodyPr>
          <a:lstStyle/>
          <a:p>
            <a:r>
              <a:rPr lang="en-GB" sz="3200" dirty="0">
                <a:solidFill>
                  <a:srgbClr val="FF0000"/>
                </a:solidFill>
                <a:latin typeface="Comic Sans MS" pitchFamily="66" charset="0"/>
              </a:rPr>
              <a:t>Self-assessment:</a:t>
            </a:r>
          </a:p>
        </p:txBody>
      </p:sp>
      <p:sp>
        <p:nvSpPr>
          <p:cNvPr id="5" name="TextBox 4"/>
          <p:cNvSpPr txBox="1"/>
          <p:nvPr/>
        </p:nvSpPr>
        <p:spPr>
          <a:xfrm>
            <a:off x="152400" y="838200"/>
            <a:ext cx="8839200" cy="5909310"/>
          </a:xfrm>
          <a:prstGeom prst="rect">
            <a:avLst/>
          </a:prstGeom>
          <a:noFill/>
        </p:spPr>
        <p:txBody>
          <a:bodyPr wrap="square" rtlCol="0">
            <a:spAutoFit/>
          </a:bodyPr>
          <a:lstStyle/>
          <a:p>
            <a:pPr marL="514350" indent="-514350">
              <a:buFontTx/>
              <a:buAutoNum type="arabicPeriod"/>
            </a:pPr>
            <a:r>
              <a:rPr lang="en-GB" dirty="0">
                <a:solidFill>
                  <a:prstClr val="black"/>
                </a:solidFill>
                <a:latin typeface="Comic Sans MS" pitchFamily="66" charset="0"/>
              </a:rPr>
              <a:t>Transpiration is the evaporation of the water from the aerial parts of a plant – leaves &amp; stem</a:t>
            </a:r>
          </a:p>
          <a:p>
            <a:pPr marL="514350" indent="-514350">
              <a:buFontTx/>
              <a:buAutoNum type="arabicPeriod"/>
            </a:pPr>
            <a:endParaRPr lang="en-GB" dirty="0">
              <a:solidFill>
                <a:prstClr val="black"/>
              </a:solidFill>
              <a:latin typeface="Comic Sans MS" pitchFamily="66" charset="0"/>
            </a:endParaRPr>
          </a:p>
          <a:p>
            <a:pPr marL="514350" indent="-514350">
              <a:buFontTx/>
              <a:buAutoNum type="arabicPeriod"/>
            </a:pPr>
            <a:r>
              <a:rPr lang="en-GB" dirty="0">
                <a:solidFill>
                  <a:prstClr val="black"/>
                </a:solidFill>
                <a:latin typeface="Comic Sans MS" pitchFamily="66" charset="0"/>
              </a:rPr>
              <a:t>An adaptation of a root hair cell is that it has a large surface area so more water can be absorbed.</a:t>
            </a:r>
          </a:p>
          <a:p>
            <a:pPr marL="514350" indent="-514350">
              <a:buFontTx/>
              <a:buAutoNum type="arabicPeriod"/>
            </a:pPr>
            <a:endParaRPr lang="en-GB" dirty="0">
              <a:solidFill>
                <a:prstClr val="black"/>
              </a:solidFill>
              <a:latin typeface="Comic Sans MS" pitchFamily="66" charset="0"/>
            </a:endParaRPr>
          </a:p>
          <a:p>
            <a:pPr marL="514350" indent="-514350">
              <a:buFontTx/>
              <a:buAutoNum type="arabicPeriod"/>
            </a:pPr>
            <a:r>
              <a:rPr lang="en-GB" dirty="0">
                <a:solidFill>
                  <a:prstClr val="black"/>
                </a:solidFill>
                <a:latin typeface="Comic Sans MS" pitchFamily="66" charset="0"/>
              </a:rPr>
              <a:t>Evaporation of water from the surface of the leaf causes a transpiration pull, this moves water into the roots, up through the stem and into the leaves. Water is cohesive (sticks together) so this results in a transpiration stream</a:t>
            </a:r>
          </a:p>
          <a:p>
            <a:pPr marL="514350" indent="-514350">
              <a:buFontTx/>
              <a:buAutoNum type="arabicPeriod"/>
            </a:pPr>
            <a:endParaRPr lang="en-GB" dirty="0">
              <a:solidFill>
                <a:prstClr val="black"/>
              </a:solidFill>
              <a:latin typeface="Comic Sans MS" pitchFamily="66" charset="0"/>
            </a:endParaRPr>
          </a:p>
          <a:p>
            <a:pPr marL="514350" indent="-514350">
              <a:buFontTx/>
              <a:buAutoNum type="arabicPeriod"/>
            </a:pPr>
            <a:r>
              <a:rPr lang="en-GB" dirty="0">
                <a:solidFill>
                  <a:prstClr val="black"/>
                </a:solidFill>
                <a:latin typeface="Comic Sans MS" pitchFamily="66" charset="0"/>
              </a:rPr>
              <a:t>Water is needed for photosynthesis and to keep the plant cells turgid – this supports the plant.</a:t>
            </a:r>
          </a:p>
          <a:p>
            <a:pPr marL="514350" indent="-514350">
              <a:buFontTx/>
              <a:buAutoNum type="arabicPeriod"/>
            </a:pPr>
            <a:endParaRPr lang="en-GB" dirty="0">
              <a:solidFill>
                <a:prstClr val="black"/>
              </a:solidFill>
              <a:latin typeface="Comic Sans MS" pitchFamily="66" charset="0"/>
            </a:endParaRPr>
          </a:p>
          <a:p>
            <a:pPr marL="514350" indent="-514350">
              <a:buFontTx/>
              <a:buAutoNum type="arabicPeriod"/>
            </a:pPr>
            <a:r>
              <a:rPr lang="en-GB" dirty="0">
                <a:solidFill>
                  <a:prstClr val="black"/>
                </a:solidFill>
                <a:latin typeface="Comic Sans MS" pitchFamily="66" charset="0"/>
              </a:rPr>
              <a:t>Environmental factors affecting the rate of transpiration are: light intensity, temperature, wind, humidity.</a:t>
            </a:r>
          </a:p>
          <a:p>
            <a:pPr marL="514350" indent="-514350">
              <a:buFontTx/>
              <a:buAutoNum type="arabicPeriod"/>
            </a:pPr>
            <a:endParaRPr lang="en-GB" dirty="0">
              <a:solidFill>
                <a:prstClr val="black"/>
              </a:solidFill>
              <a:latin typeface="Comic Sans MS" pitchFamily="66" charset="0"/>
            </a:endParaRPr>
          </a:p>
          <a:p>
            <a:pPr marL="514350" indent="-514350">
              <a:buFontTx/>
              <a:buAutoNum type="arabicPeriod"/>
            </a:pPr>
            <a:r>
              <a:rPr lang="en-GB" dirty="0">
                <a:solidFill>
                  <a:prstClr val="black"/>
                </a:solidFill>
                <a:latin typeface="Comic Sans MS" pitchFamily="66" charset="0"/>
              </a:rPr>
              <a:t>a) When water is taken into the guard cells by osmosis this results in turgidity of the guard cells, as they fill and bend this opens the stomata</a:t>
            </a:r>
          </a:p>
          <a:p>
            <a:pPr marL="514350" indent="-514350"/>
            <a:r>
              <a:rPr lang="en-GB" dirty="0">
                <a:solidFill>
                  <a:prstClr val="black"/>
                </a:solidFill>
                <a:latin typeface="Comic Sans MS" pitchFamily="66" charset="0"/>
              </a:rPr>
              <a:t>	b) When water leaves the guard cells the guard cells become flaccid, this closes the stomata.</a:t>
            </a:r>
          </a:p>
        </p:txBody>
      </p:sp>
      <p:pic>
        <p:nvPicPr>
          <p:cNvPr id="6" name="Picture 5" descr="Mark, Check, Tick, Red, Correct, Symbol, Choice, Yes"/>
          <p:cNvPicPr>
            <a:picLocks noChangeAspect="1" noChangeArrowheads="1"/>
          </p:cNvPicPr>
          <p:nvPr/>
        </p:nvPicPr>
        <p:blipFill>
          <a:blip r:embed="rId3" cstate="print"/>
          <a:srcRect/>
          <a:stretch>
            <a:fillRect/>
          </a:stretch>
        </p:blipFill>
        <p:spPr bwMode="auto">
          <a:xfrm>
            <a:off x="8229600" y="152400"/>
            <a:ext cx="762000" cy="64158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2" descr="undefined"/>
          <p:cNvPicPr>
            <a:picLocks noChangeAspect="1" noChangeArrowheads="1"/>
          </p:cNvPicPr>
          <p:nvPr/>
        </p:nvPicPr>
        <p:blipFill>
          <a:blip r:embed="rId3" cstate="print"/>
          <a:srcRect/>
          <a:stretch>
            <a:fillRect/>
          </a:stretch>
        </p:blipFill>
        <p:spPr bwMode="auto">
          <a:xfrm>
            <a:off x="1828802" y="2286000"/>
            <a:ext cx="4616553" cy="3886200"/>
          </a:xfrm>
          <a:prstGeom prst="rect">
            <a:avLst/>
          </a:prstGeom>
          <a:noFill/>
        </p:spPr>
      </p:pic>
      <p:sp>
        <p:nvSpPr>
          <p:cNvPr id="4" name="TextBox 3"/>
          <p:cNvSpPr txBox="1"/>
          <p:nvPr/>
        </p:nvSpPr>
        <p:spPr>
          <a:xfrm>
            <a:off x="152400" y="228600"/>
            <a:ext cx="5410200" cy="923330"/>
          </a:xfrm>
          <a:prstGeom prst="rect">
            <a:avLst/>
          </a:prstGeom>
          <a:noFill/>
        </p:spPr>
        <p:txBody>
          <a:bodyPr wrap="square" rtlCol="0">
            <a:spAutoFit/>
          </a:bodyPr>
          <a:lstStyle/>
          <a:p>
            <a:r>
              <a:rPr lang="en-GB" sz="3600" dirty="0">
                <a:solidFill>
                  <a:srgbClr val="0070C0"/>
                </a:solidFill>
                <a:latin typeface="Comic Sans MS" pitchFamily="66" charset="0"/>
              </a:rPr>
              <a:t>Describing transpiration</a:t>
            </a:r>
          </a:p>
          <a:p>
            <a:endParaRPr lang="en-GB" dirty="0">
              <a:solidFill>
                <a:prstClr val="black"/>
              </a:solidFill>
              <a:latin typeface="Calibri"/>
            </a:endParaRPr>
          </a:p>
        </p:txBody>
      </p:sp>
      <p:sp>
        <p:nvSpPr>
          <p:cNvPr id="5" name="TextBox 4"/>
          <p:cNvSpPr txBox="1"/>
          <p:nvPr/>
        </p:nvSpPr>
        <p:spPr>
          <a:xfrm>
            <a:off x="304800" y="1066800"/>
            <a:ext cx="5791200" cy="369332"/>
          </a:xfrm>
          <a:prstGeom prst="rect">
            <a:avLst/>
          </a:prstGeom>
          <a:noFill/>
        </p:spPr>
        <p:txBody>
          <a:bodyPr wrap="square" rtlCol="0">
            <a:spAutoFit/>
          </a:bodyPr>
          <a:lstStyle/>
          <a:p>
            <a:endParaRPr lang="en-GB" dirty="0">
              <a:solidFill>
                <a:prstClr val="black"/>
              </a:solidFill>
              <a:latin typeface="Calibri"/>
            </a:endParaRPr>
          </a:p>
        </p:txBody>
      </p:sp>
      <p:sp>
        <p:nvSpPr>
          <p:cNvPr id="9" name="TextBox 8"/>
          <p:cNvSpPr txBox="1"/>
          <p:nvPr/>
        </p:nvSpPr>
        <p:spPr>
          <a:xfrm>
            <a:off x="6019800" y="762002"/>
            <a:ext cx="2895600" cy="1323439"/>
          </a:xfrm>
          <a:prstGeom prst="rect">
            <a:avLst/>
          </a:prstGeom>
          <a:solidFill>
            <a:srgbClr val="C1ECF1"/>
          </a:solidFill>
        </p:spPr>
        <p:txBody>
          <a:bodyPr wrap="square" rtlCol="0">
            <a:spAutoFit/>
          </a:bodyPr>
          <a:lstStyle/>
          <a:p>
            <a:pPr algn="ctr"/>
            <a:r>
              <a:rPr lang="en-GB" sz="2000" dirty="0">
                <a:solidFill>
                  <a:prstClr val="black"/>
                </a:solidFill>
                <a:latin typeface="Comic Sans MS" pitchFamily="66" charset="0"/>
              </a:rPr>
              <a:t>1. Water is lost from the leaf by evaporation, through open stomata </a:t>
            </a:r>
          </a:p>
        </p:txBody>
      </p:sp>
      <p:sp>
        <p:nvSpPr>
          <p:cNvPr id="10" name="TextBox 9"/>
          <p:cNvSpPr txBox="1"/>
          <p:nvPr/>
        </p:nvSpPr>
        <p:spPr>
          <a:xfrm>
            <a:off x="228600" y="1295402"/>
            <a:ext cx="3505200" cy="1323439"/>
          </a:xfrm>
          <a:prstGeom prst="rect">
            <a:avLst/>
          </a:prstGeom>
          <a:solidFill>
            <a:srgbClr val="C1ECF1"/>
          </a:solidFill>
        </p:spPr>
        <p:txBody>
          <a:bodyPr wrap="square" rtlCol="0">
            <a:spAutoFit/>
          </a:bodyPr>
          <a:lstStyle/>
          <a:p>
            <a:pPr algn="ctr"/>
            <a:r>
              <a:rPr lang="en-GB" sz="2000" dirty="0">
                <a:solidFill>
                  <a:prstClr val="black"/>
                </a:solidFill>
                <a:latin typeface="Comic Sans MS" pitchFamily="66" charset="0"/>
              </a:rPr>
              <a:t>2. Water moves up through the stem and into the leaves to replace water lost by evaporation </a:t>
            </a:r>
          </a:p>
        </p:txBody>
      </p:sp>
      <p:sp>
        <p:nvSpPr>
          <p:cNvPr id="11" name="TextBox 10"/>
          <p:cNvSpPr txBox="1"/>
          <p:nvPr/>
        </p:nvSpPr>
        <p:spPr>
          <a:xfrm>
            <a:off x="6934200" y="3581402"/>
            <a:ext cx="1981200" cy="2554545"/>
          </a:xfrm>
          <a:prstGeom prst="rect">
            <a:avLst/>
          </a:prstGeom>
          <a:solidFill>
            <a:srgbClr val="C1ECF1"/>
          </a:solidFill>
        </p:spPr>
        <p:txBody>
          <a:bodyPr wrap="square" rtlCol="0">
            <a:spAutoFit/>
          </a:bodyPr>
          <a:lstStyle/>
          <a:p>
            <a:pPr algn="ctr"/>
            <a:r>
              <a:rPr lang="en-GB" sz="2000" dirty="0">
                <a:solidFill>
                  <a:prstClr val="black"/>
                </a:solidFill>
                <a:latin typeface="Comic Sans MS" pitchFamily="66" charset="0"/>
              </a:rPr>
              <a:t>3. Water moves into the roots from the soil by osmosis – this replaces the water moving up the stem</a:t>
            </a:r>
          </a:p>
        </p:txBody>
      </p:sp>
      <p:cxnSp>
        <p:nvCxnSpPr>
          <p:cNvPr id="13" name="Straight Arrow Connector 12"/>
          <p:cNvCxnSpPr/>
          <p:nvPr/>
        </p:nvCxnSpPr>
        <p:spPr>
          <a:xfrm flipH="1">
            <a:off x="5257800" y="1295400"/>
            <a:ext cx="609600" cy="9906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600200" y="2667000"/>
            <a:ext cx="609600" cy="9144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6019800" y="4038600"/>
            <a:ext cx="838200" cy="762000"/>
          </a:xfrm>
          <a:prstGeom prst="straightConnector1">
            <a:avLst/>
          </a:prstGeom>
          <a:ln w="28575">
            <a:solidFill>
              <a:srgbClr val="0070C0"/>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019800" y="2438400"/>
            <a:ext cx="304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
        <p:nvSpPr>
          <p:cNvPr id="21" name="Rectangle 20"/>
          <p:cNvSpPr/>
          <p:nvPr/>
        </p:nvSpPr>
        <p:spPr>
          <a:xfrm>
            <a:off x="1828800" y="3733800"/>
            <a:ext cx="304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
        <p:nvSpPr>
          <p:cNvPr id="22" name="Rectangle 21"/>
          <p:cNvSpPr/>
          <p:nvPr/>
        </p:nvSpPr>
        <p:spPr>
          <a:xfrm>
            <a:off x="1828800" y="4953000"/>
            <a:ext cx="304800" cy="1219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
        <p:nvSpPr>
          <p:cNvPr id="23" name="Rectangle 22"/>
          <p:cNvSpPr/>
          <p:nvPr/>
        </p:nvSpPr>
        <p:spPr>
          <a:xfrm>
            <a:off x="6324600" y="5181600"/>
            <a:ext cx="304800" cy="1219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additive="base">
                                        <p:cTn id="11" dur="500" fill="hold"/>
                                        <p:tgtEl>
                                          <p:spTgt spid="13"/>
                                        </p:tgtEl>
                                        <p:attrNameLst>
                                          <p:attrName>ppt_x</p:attrName>
                                        </p:attrNameLst>
                                      </p:cBhvr>
                                      <p:tavLst>
                                        <p:tav tm="0">
                                          <p:val>
                                            <p:strVal val="#ppt_x"/>
                                          </p:val>
                                        </p:tav>
                                        <p:tav tm="100000">
                                          <p:val>
                                            <p:strVal val="#ppt_x"/>
                                          </p:val>
                                        </p:tav>
                                      </p:tavLst>
                                    </p:anim>
                                    <p:anim calcmode="lin" valueType="num">
                                      <p:cBhvr additive="base">
                                        <p:cTn id="1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4"/>
                                        </p:tgtEl>
                                        <p:attrNameLst>
                                          <p:attrName>style.visibility</p:attrName>
                                        </p:attrNameLst>
                                      </p:cBhvr>
                                      <p:to>
                                        <p:strVal val="visible"/>
                                      </p:to>
                                    </p:set>
                                    <p:anim calcmode="lin" valueType="num">
                                      <p:cBhvr additive="base">
                                        <p:cTn id="21" dur="500" fill="hold"/>
                                        <p:tgtEl>
                                          <p:spTgt spid="14"/>
                                        </p:tgtEl>
                                        <p:attrNameLst>
                                          <p:attrName>ppt_x</p:attrName>
                                        </p:attrNameLst>
                                      </p:cBhvr>
                                      <p:tavLst>
                                        <p:tav tm="0">
                                          <p:val>
                                            <p:strVal val="#ppt_x"/>
                                          </p:val>
                                        </p:tav>
                                        <p:tav tm="100000">
                                          <p:val>
                                            <p:strVal val="#ppt_x"/>
                                          </p:val>
                                        </p:tav>
                                      </p:tavLst>
                                    </p:anim>
                                    <p:anim calcmode="lin" valueType="num">
                                      <p:cBhvr additive="base">
                                        <p:cTn id="2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additive="base">
                                        <p:cTn id="27" dur="500" fill="hold"/>
                                        <p:tgtEl>
                                          <p:spTgt spid="11"/>
                                        </p:tgtEl>
                                        <p:attrNameLst>
                                          <p:attrName>ppt_x</p:attrName>
                                        </p:attrNameLst>
                                      </p:cBhvr>
                                      <p:tavLst>
                                        <p:tav tm="0">
                                          <p:val>
                                            <p:strVal val="#ppt_x"/>
                                          </p:val>
                                        </p:tav>
                                        <p:tav tm="100000">
                                          <p:val>
                                            <p:strVal val="#ppt_x"/>
                                          </p:val>
                                        </p:tav>
                                      </p:tavLst>
                                    </p:anim>
                                    <p:anim calcmode="lin" valueType="num">
                                      <p:cBhvr additive="base">
                                        <p:cTn id="28" dur="500" fill="hold"/>
                                        <p:tgtEl>
                                          <p:spTgt spid="11"/>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 y="228600"/>
            <a:ext cx="8763000" cy="1938992"/>
          </a:xfrm>
          <a:prstGeom prst="rect">
            <a:avLst/>
          </a:prstGeom>
        </p:spPr>
        <p:txBody>
          <a:bodyPr wrap="square">
            <a:spAutoFit/>
          </a:bodyPr>
          <a:lstStyle/>
          <a:p>
            <a:r>
              <a:rPr lang="en-GB" altLang="en-US" sz="2400" b="1" dirty="0">
                <a:solidFill>
                  <a:srgbClr val="0070C0"/>
                </a:solidFill>
                <a:latin typeface="Comic Sans MS" pitchFamily="66" charset="0"/>
              </a:rPr>
              <a:t>Task: </a:t>
            </a:r>
            <a:r>
              <a:rPr lang="en-GB" altLang="en-US" sz="2400" dirty="0">
                <a:solidFill>
                  <a:prstClr val="black"/>
                </a:solidFill>
                <a:latin typeface="Comic Sans MS" pitchFamily="66" charset="0"/>
              </a:rPr>
              <a:t>Write a short passage explaining </a:t>
            </a:r>
            <a:r>
              <a:rPr lang="en-GB" altLang="en-US" sz="2400" dirty="0">
                <a:solidFill>
                  <a:srgbClr val="33CC33"/>
                </a:solidFill>
                <a:latin typeface="Comic Sans MS" pitchFamily="66" charset="0"/>
              </a:rPr>
              <a:t>how water moves through a plant</a:t>
            </a:r>
            <a:r>
              <a:rPr lang="en-GB" altLang="en-US" sz="2400" dirty="0">
                <a:solidFill>
                  <a:prstClr val="black"/>
                </a:solidFill>
                <a:latin typeface="Comic Sans MS" pitchFamily="66" charset="0"/>
              </a:rPr>
              <a:t> during the process of </a:t>
            </a:r>
            <a:r>
              <a:rPr lang="en-GB" altLang="en-US" sz="2400" dirty="0">
                <a:solidFill>
                  <a:srgbClr val="00B050"/>
                </a:solidFill>
                <a:latin typeface="Comic Sans MS" pitchFamily="66" charset="0"/>
              </a:rPr>
              <a:t>transpiration</a:t>
            </a:r>
            <a:r>
              <a:rPr lang="en-GB" altLang="en-US" sz="2400" dirty="0">
                <a:solidFill>
                  <a:prstClr val="black"/>
                </a:solidFill>
                <a:latin typeface="Comic Sans MS" pitchFamily="66" charset="0"/>
              </a:rPr>
              <a:t>.</a:t>
            </a:r>
          </a:p>
          <a:p>
            <a:endParaRPr lang="en-GB" altLang="en-US" sz="2400" dirty="0">
              <a:solidFill>
                <a:prstClr val="black"/>
              </a:solidFill>
              <a:latin typeface="Comic Sans MS" pitchFamily="66" charset="0"/>
            </a:endParaRPr>
          </a:p>
          <a:p>
            <a:r>
              <a:rPr lang="en-GB" altLang="en-US" sz="2400" dirty="0">
                <a:solidFill>
                  <a:prstClr val="black"/>
                </a:solidFill>
                <a:latin typeface="Comic Sans MS" pitchFamily="66" charset="0"/>
              </a:rPr>
              <a:t>Try and use as many of the key words below as possible and use the diagram to help you!</a:t>
            </a:r>
          </a:p>
        </p:txBody>
      </p:sp>
      <p:sp>
        <p:nvSpPr>
          <p:cNvPr id="9" name="Rectangle 7"/>
          <p:cNvSpPr>
            <a:spLocks noChangeArrowheads="1"/>
          </p:cNvSpPr>
          <p:nvPr/>
        </p:nvSpPr>
        <p:spPr bwMode="auto">
          <a:xfrm>
            <a:off x="457200" y="2438400"/>
            <a:ext cx="2209800" cy="4093428"/>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GB" altLang="en-US" sz="2600" dirty="0">
                <a:solidFill>
                  <a:prstClr val="black"/>
                </a:solidFill>
                <a:latin typeface="Comic Sans MS" pitchFamily="66" charset="0"/>
              </a:rPr>
              <a:t>leaves	</a:t>
            </a:r>
          </a:p>
          <a:p>
            <a:r>
              <a:rPr lang="en-GB" altLang="en-US" sz="2600" dirty="0">
                <a:solidFill>
                  <a:prstClr val="black"/>
                </a:solidFill>
                <a:latin typeface="Comic Sans MS" pitchFamily="66" charset="0"/>
              </a:rPr>
              <a:t>evaporation</a:t>
            </a:r>
          </a:p>
          <a:p>
            <a:r>
              <a:rPr lang="en-GB" altLang="en-US" sz="2600" dirty="0">
                <a:solidFill>
                  <a:prstClr val="black"/>
                </a:solidFill>
                <a:latin typeface="Comic Sans MS" pitchFamily="66" charset="0"/>
              </a:rPr>
              <a:t>water</a:t>
            </a:r>
          </a:p>
          <a:p>
            <a:r>
              <a:rPr lang="en-GB" altLang="en-US" sz="2600" dirty="0">
                <a:solidFill>
                  <a:prstClr val="black"/>
                </a:solidFill>
                <a:latin typeface="Comic Sans MS" pitchFamily="66" charset="0"/>
              </a:rPr>
              <a:t>diffusion</a:t>
            </a:r>
          </a:p>
          <a:p>
            <a:r>
              <a:rPr lang="en-GB" altLang="en-US" sz="2600" dirty="0">
                <a:solidFill>
                  <a:prstClr val="black"/>
                </a:solidFill>
                <a:latin typeface="Comic Sans MS" pitchFamily="66" charset="0"/>
              </a:rPr>
              <a:t>stomata 	</a:t>
            </a:r>
          </a:p>
          <a:p>
            <a:r>
              <a:rPr lang="en-GB" altLang="en-US" sz="2600" dirty="0">
                <a:solidFill>
                  <a:prstClr val="black"/>
                </a:solidFill>
                <a:latin typeface="Comic Sans MS" pitchFamily="66" charset="0"/>
              </a:rPr>
              <a:t>transpiration</a:t>
            </a:r>
          </a:p>
          <a:p>
            <a:r>
              <a:rPr lang="en-GB" altLang="en-US" sz="2600" dirty="0">
                <a:solidFill>
                  <a:prstClr val="black"/>
                </a:solidFill>
                <a:latin typeface="Comic Sans MS" pitchFamily="66" charset="0"/>
              </a:rPr>
              <a:t>stem</a:t>
            </a:r>
          </a:p>
          <a:p>
            <a:r>
              <a:rPr lang="en-GB" altLang="en-US" sz="2600" dirty="0">
                <a:solidFill>
                  <a:prstClr val="black"/>
                </a:solidFill>
                <a:latin typeface="Comic Sans MS" pitchFamily="66" charset="0"/>
              </a:rPr>
              <a:t>roots	</a:t>
            </a:r>
          </a:p>
          <a:p>
            <a:r>
              <a:rPr lang="en-GB" altLang="en-US" sz="2600" dirty="0">
                <a:solidFill>
                  <a:prstClr val="black"/>
                </a:solidFill>
                <a:latin typeface="Comic Sans MS" pitchFamily="66" charset="0"/>
              </a:rPr>
              <a:t>cohesion </a:t>
            </a:r>
          </a:p>
          <a:p>
            <a:r>
              <a:rPr lang="en-GB" altLang="en-US" sz="2600" dirty="0">
                <a:solidFill>
                  <a:prstClr val="black"/>
                </a:solidFill>
                <a:latin typeface="Comic Sans MS" pitchFamily="66" charset="0"/>
              </a:rPr>
              <a:t>xylem</a:t>
            </a:r>
          </a:p>
        </p:txBody>
      </p:sp>
      <p:pic>
        <p:nvPicPr>
          <p:cNvPr id="5" name="Picture 2" descr="undefined"/>
          <p:cNvPicPr>
            <a:picLocks noChangeAspect="1" noChangeArrowheads="1"/>
          </p:cNvPicPr>
          <p:nvPr/>
        </p:nvPicPr>
        <p:blipFill>
          <a:blip r:embed="rId3" cstate="print"/>
          <a:srcRect/>
          <a:stretch>
            <a:fillRect/>
          </a:stretch>
        </p:blipFill>
        <p:spPr bwMode="auto">
          <a:xfrm>
            <a:off x="3429002" y="2514600"/>
            <a:ext cx="4616553" cy="3886200"/>
          </a:xfrm>
          <a:prstGeom prst="rect">
            <a:avLst/>
          </a:prstGeom>
          <a:noFill/>
        </p:spPr>
      </p:pic>
      <p:sp>
        <p:nvSpPr>
          <p:cNvPr id="6" name="Rectangle 5"/>
          <p:cNvSpPr/>
          <p:nvPr/>
        </p:nvSpPr>
        <p:spPr>
          <a:xfrm>
            <a:off x="3505200" y="4038600"/>
            <a:ext cx="304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
        <p:nvSpPr>
          <p:cNvPr id="7" name="Rectangle 6"/>
          <p:cNvSpPr/>
          <p:nvPr/>
        </p:nvSpPr>
        <p:spPr>
          <a:xfrm>
            <a:off x="7620000" y="2895600"/>
            <a:ext cx="304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
        <p:nvSpPr>
          <p:cNvPr id="10" name="Rectangle 9"/>
          <p:cNvSpPr/>
          <p:nvPr/>
        </p:nvSpPr>
        <p:spPr>
          <a:xfrm>
            <a:off x="7772400" y="5029200"/>
            <a:ext cx="304800" cy="1447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
        <p:nvSpPr>
          <p:cNvPr id="11" name="Rectangle 10"/>
          <p:cNvSpPr/>
          <p:nvPr/>
        </p:nvSpPr>
        <p:spPr>
          <a:xfrm>
            <a:off x="3352800" y="5105400"/>
            <a:ext cx="304800" cy="1447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28600" y="228600"/>
            <a:ext cx="8763000" cy="461665"/>
          </a:xfrm>
          <a:prstGeom prst="rect">
            <a:avLst/>
          </a:prstGeom>
        </p:spPr>
        <p:txBody>
          <a:bodyPr wrap="square">
            <a:spAutoFit/>
          </a:bodyPr>
          <a:lstStyle/>
          <a:p>
            <a:r>
              <a:rPr lang="en-GB" altLang="en-US" sz="2400" b="1" dirty="0">
                <a:solidFill>
                  <a:srgbClr val="0070C0"/>
                </a:solidFill>
                <a:latin typeface="Comic Sans MS" pitchFamily="66" charset="0"/>
              </a:rPr>
              <a:t>Task: </a:t>
            </a:r>
            <a:r>
              <a:rPr lang="en-GB" altLang="en-US" sz="2400" dirty="0">
                <a:solidFill>
                  <a:prstClr val="black"/>
                </a:solidFill>
                <a:latin typeface="Comic Sans MS" pitchFamily="66" charset="0"/>
              </a:rPr>
              <a:t>Exams question practice</a:t>
            </a:r>
          </a:p>
        </p:txBody>
      </p:sp>
      <p:sp>
        <p:nvSpPr>
          <p:cNvPr id="6" name="Rectangle 5"/>
          <p:cNvSpPr/>
          <p:nvPr/>
        </p:nvSpPr>
        <p:spPr>
          <a:xfrm>
            <a:off x="3505200" y="4038600"/>
            <a:ext cx="304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
        <p:nvSpPr>
          <p:cNvPr id="7" name="Rectangle 6"/>
          <p:cNvSpPr/>
          <p:nvPr/>
        </p:nvSpPr>
        <p:spPr>
          <a:xfrm>
            <a:off x="7620000" y="2895600"/>
            <a:ext cx="304800" cy="8382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
        <p:nvSpPr>
          <p:cNvPr id="10" name="Rectangle 9"/>
          <p:cNvSpPr/>
          <p:nvPr/>
        </p:nvSpPr>
        <p:spPr>
          <a:xfrm>
            <a:off x="7772400" y="5029200"/>
            <a:ext cx="304800" cy="1447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sp>
        <p:nvSpPr>
          <p:cNvPr id="11" name="Rectangle 10"/>
          <p:cNvSpPr/>
          <p:nvPr/>
        </p:nvSpPr>
        <p:spPr>
          <a:xfrm>
            <a:off x="3352800" y="5105400"/>
            <a:ext cx="304800" cy="1447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latin typeface="Calibri"/>
            </a:endParaRPr>
          </a:p>
        </p:txBody>
      </p:sp>
      <p:pic>
        <p:nvPicPr>
          <p:cNvPr id="2" name="Picture 1">
            <a:extLst>
              <a:ext uri="{FF2B5EF4-FFF2-40B4-BE49-F238E27FC236}">
                <a16:creationId xmlns:a16="http://schemas.microsoft.com/office/drawing/2014/main" id="{D9B63D32-7810-4041-9E7D-FAB466AF5E35}"/>
              </a:ext>
            </a:extLst>
          </p:cNvPr>
          <p:cNvPicPr>
            <a:picLocks noChangeAspect="1"/>
          </p:cNvPicPr>
          <p:nvPr/>
        </p:nvPicPr>
        <p:blipFill rotWithShape="1">
          <a:blip r:embed="rId3"/>
          <a:srcRect l="4412" t="22724" r="35098" b="7734"/>
          <a:stretch/>
        </p:blipFill>
        <p:spPr>
          <a:xfrm>
            <a:off x="228599" y="721640"/>
            <a:ext cx="8782059" cy="5974995"/>
          </a:xfrm>
          <a:prstGeom prst="rect">
            <a:avLst/>
          </a:prstGeom>
        </p:spPr>
      </p:pic>
      <p:sp>
        <p:nvSpPr>
          <p:cNvPr id="12" name="TextBox 11">
            <a:extLst>
              <a:ext uri="{FF2B5EF4-FFF2-40B4-BE49-F238E27FC236}">
                <a16:creationId xmlns:a16="http://schemas.microsoft.com/office/drawing/2014/main" id="{F033C1F2-D74F-4197-9818-519A3A6E6322}"/>
              </a:ext>
            </a:extLst>
          </p:cNvPr>
          <p:cNvSpPr txBox="1"/>
          <p:nvPr/>
        </p:nvSpPr>
        <p:spPr>
          <a:xfrm>
            <a:off x="5124458" y="88612"/>
            <a:ext cx="3886200" cy="584775"/>
          </a:xfrm>
          <a:prstGeom prst="rect">
            <a:avLst/>
          </a:prstGeom>
          <a:solidFill>
            <a:srgbClr val="002060"/>
          </a:solidFill>
        </p:spPr>
        <p:txBody>
          <a:bodyPr wrap="square" rtlCol="0">
            <a:spAutoFit/>
          </a:bodyPr>
          <a:lstStyle/>
          <a:p>
            <a:pPr algn="ctr"/>
            <a:r>
              <a:rPr lang="en-GB" sz="3200" dirty="0">
                <a:solidFill>
                  <a:prstClr val="white"/>
                </a:solidFill>
                <a:latin typeface="Calibri"/>
              </a:rPr>
              <a:t>9 marks = 9 minutes</a:t>
            </a:r>
          </a:p>
        </p:txBody>
      </p:sp>
    </p:spTree>
    <p:extLst>
      <p:ext uri="{BB962C8B-B14F-4D97-AF65-F5344CB8AC3E}">
        <p14:creationId xmlns:p14="http://schemas.microsoft.com/office/powerpoint/2010/main" val="1242245950"/>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71D201D27314143BE863E8D07D284B8" ma:contentTypeVersion="7" ma:contentTypeDescription="Create a new document." ma:contentTypeScope="" ma:versionID="a04bb269a71ec15fb8834c62c42de320">
  <xsd:schema xmlns:xsd="http://www.w3.org/2001/XMLSchema" xmlns:xs="http://www.w3.org/2001/XMLSchema" xmlns:p="http://schemas.microsoft.com/office/2006/metadata/properties" xmlns:ns2="3eb4558b-8982-4134-8cf8-0edee52307a7" xmlns:ns3="049f97e1-32ae-4d3d-9c64-63be60dba368" targetNamespace="http://schemas.microsoft.com/office/2006/metadata/properties" ma:root="true" ma:fieldsID="858dc09fc12d3d2ae6884f6eb9195164" ns2:_="" ns3:_="">
    <xsd:import namespace="3eb4558b-8982-4134-8cf8-0edee52307a7"/>
    <xsd:import namespace="049f97e1-32ae-4d3d-9c64-63be60dba3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b4558b-8982-4134-8cf8-0edee52307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f97e1-32ae-4d3d-9c64-63be60dba368"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8047391-D181-4A15-8AF0-BF3B28ABBD47}">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4F2A622-107F-49CE-9E59-BA0565FCCD73}">
  <ds:schemaRefs>
    <ds:schemaRef ds:uri="http://schemas.microsoft.com/sharepoint/v3/contenttype/forms"/>
  </ds:schemaRefs>
</ds:datastoreItem>
</file>

<file path=customXml/itemProps3.xml><?xml version="1.0" encoding="utf-8"?>
<ds:datastoreItem xmlns:ds="http://schemas.openxmlformats.org/officeDocument/2006/customXml" ds:itemID="{A5864569-09A7-46C2-A588-70E4A26113F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b4558b-8982-4134-8cf8-0edee52307a7"/>
    <ds:schemaRef ds:uri="049f97e1-32ae-4d3d-9c64-63be60dba36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TotalTime>
  <Words>1168</Words>
  <Application>Microsoft Office PowerPoint</Application>
  <PresentationFormat>On-screen Show (4:3)</PresentationFormat>
  <Paragraphs>157</Paragraphs>
  <Slides>14</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Comic Sans MS</vt:lpstr>
      <vt:lpstr>Times New Roman</vt:lpstr>
      <vt:lpstr>1_Office Theme</vt:lpstr>
      <vt:lpstr>Evaporation &amp; Transpiration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Holden</dc:creator>
  <cp:lastModifiedBy>Helen</cp:lastModifiedBy>
  <cp:revision>9</cp:revision>
  <dcterms:created xsi:type="dcterms:W3CDTF">2020-01-04T17:03:08Z</dcterms:created>
  <dcterms:modified xsi:type="dcterms:W3CDTF">2020-09-24T19:12:03Z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0x010100571D201D27314143BE863E8D07D284B8</vt:lpwstr>
  </property>
</Properties>
</file>