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424" r:id="rId5"/>
    <p:sldId id="370" r:id="rId6"/>
    <p:sldId id="425" r:id="rId7"/>
    <p:sldId id="426" r:id="rId8"/>
    <p:sldId id="427" r:id="rId9"/>
    <p:sldId id="428" r:id="rId10"/>
    <p:sldId id="429" r:id="rId11"/>
    <p:sldId id="430" r:id="rId12"/>
    <p:sldId id="437" r:id="rId13"/>
    <p:sldId id="439" r:id="rId14"/>
    <p:sldId id="440" r:id="rId15"/>
    <p:sldId id="435" r:id="rId16"/>
    <p:sldId id="436" r:id="rId17"/>
    <p:sldId id="43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86" d="100"/>
          <a:sy n="86" d="100"/>
        </p:scale>
        <p:origin x="115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5BE23-BF40-44F9-9E8F-430755F62A40}"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E889A-164A-4AFF-9019-DB6BA1C56A12}" type="slidenum">
              <a:rPr lang="en-GB" smtClean="0"/>
              <a:t>‹#›</a:t>
            </a:fld>
            <a:endParaRPr lang="en-GB"/>
          </a:p>
        </p:txBody>
      </p:sp>
    </p:spTree>
    <p:extLst>
      <p:ext uri="{BB962C8B-B14F-4D97-AF65-F5344CB8AC3E}">
        <p14:creationId xmlns:p14="http://schemas.microsoft.com/office/powerpoint/2010/main" val="496112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Image by Laurel Jules - Own work, CC BY-SA 3.0, https://commons.wikimedia.org/w/index.php?curid=26331125</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Image By Ali </a:t>
            </a:r>
            <a:r>
              <a:rPr lang="en-GB" dirty="0" err="1"/>
              <a:t>Zifan</a:t>
            </a:r>
            <a:r>
              <a:rPr lang="en-GB" dirty="0"/>
              <a:t> - Own work, CC BY-SA 4.0, https://commons.wikimedia.org/w/index.php?curid=50720970</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 By Ali </a:t>
            </a:r>
            <a:r>
              <a:rPr lang="en-GB" dirty="0" err="1"/>
              <a:t>Zifan</a:t>
            </a:r>
            <a:r>
              <a:rPr lang="en-GB" dirty="0"/>
              <a:t> - Own work, CC BY-SA 4.0, https://commons.wikimedia.org/w/index.php?curid=50720970</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 by Laurel Jules - Own work, CC BY-SA 3.0, https://commons.wikimedia.org/w/index.php?curid=26331125</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 by Laurel Jules - Own work, CC BY-SA 3.0, https://commons.wikimedia.org/w/index.php?curid=26331125</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 by Laurel Jules - Own work, CC BY-SA 3.0, https://commons.wikimedia.org/w/index.php?curid=26331125</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2665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49772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Image by Laurel Jules - Own work, CC BY-SA 3.0, https://commons.wikimedia.org/w/index.php?curid=26331125</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2CFEFC-AD9A-4E44-841B-04921A80B51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82211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814014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2239009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31607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1767602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206703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102057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244114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1228154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2106927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CA69CB-7241-4709-AEC0-A7BBC0761F7F}" type="datetimeFigureOut">
              <a:rPr lang="en-GB" smtClean="0"/>
              <a:pPr/>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44586C-29E2-44B9-AC64-F47B76CCE364}" type="slidenum">
              <a:rPr lang="en-GB" smtClean="0"/>
              <a:pPr/>
              <a:t>‹#›</a:t>
            </a:fld>
            <a:endParaRPr lang="en-GB"/>
          </a:p>
        </p:txBody>
      </p:sp>
    </p:spTree>
    <p:extLst>
      <p:ext uri="{BB962C8B-B14F-4D97-AF65-F5344CB8AC3E}">
        <p14:creationId xmlns:p14="http://schemas.microsoft.com/office/powerpoint/2010/main" val="362416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A69CB-7241-4709-AEC0-A7BBC0761F7F}" type="datetimeFigureOut">
              <a:rPr lang="en-GB" smtClean="0"/>
              <a:pPr/>
              <a:t>24/09/2020</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4586C-29E2-44B9-AC64-F47B76CCE364}" type="slidenum">
              <a:rPr lang="en-GB" smtClean="0"/>
              <a:pPr/>
              <a:t>‹#›</a:t>
            </a:fld>
            <a:endParaRPr lang="en-GB"/>
          </a:p>
        </p:txBody>
      </p:sp>
    </p:spTree>
    <p:extLst>
      <p:ext uri="{BB962C8B-B14F-4D97-AF65-F5344CB8AC3E}">
        <p14:creationId xmlns:p14="http://schemas.microsoft.com/office/powerpoint/2010/main" val="561410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Kv_0udatlh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610600" cy="1295400"/>
          </a:xfrm>
          <a:prstGeom prst="roundRect">
            <a:avLst/>
          </a:prstGeom>
          <a:solidFill>
            <a:srgbClr val="C1ECF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2" name="Title 1"/>
          <p:cNvSpPr>
            <a:spLocks noGrp="1"/>
          </p:cNvSpPr>
          <p:nvPr>
            <p:ph type="ctrTitle"/>
          </p:nvPr>
        </p:nvSpPr>
        <p:spPr>
          <a:xfrm>
            <a:off x="304800" y="304800"/>
            <a:ext cx="8534400" cy="1143000"/>
          </a:xfrm>
        </p:spPr>
        <p:txBody>
          <a:bodyPr/>
          <a:lstStyle/>
          <a:p>
            <a:r>
              <a:rPr lang="en-GB" dirty="0">
                <a:latin typeface="Comic Sans MS" pitchFamily="66" charset="0"/>
              </a:rPr>
              <a:t>Evaporation &amp; Transpiration</a:t>
            </a:r>
          </a:p>
        </p:txBody>
      </p:sp>
      <p:sp>
        <p:nvSpPr>
          <p:cNvPr id="6" name="TextBox 5"/>
          <p:cNvSpPr txBox="1"/>
          <p:nvPr/>
        </p:nvSpPr>
        <p:spPr>
          <a:xfrm>
            <a:off x="228600" y="1600200"/>
            <a:ext cx="5791200" cy="4139595"/>
          </a:xfrm>
          <a:prstGeom prst="rect">
            <a:avLst/>
          </a:prstGeom>
          <a:noFill/>
        </p:spPr>
        <p:txBody>
          <a:bodyPr wrap="square" rtlCol="0">
            <a:spAutoFit/>
          </a:bodyPr>
          <a:lstStyle/>
          <a:p>
            <a:r>
              <a:rPr lang="en-GB" sz="2800" b="1" dirty="0">
                <a:solidFill>
                  <a:prstClr val="black"/>
                </a:solidFill>
                <a:latin typeface="Comic Sans MS" pitchFamily="66" charset="0"/>
              </a:rPr>
              <a:t>Do now activity:</a:t>
            </a:r>
          </a:p>
          <a:p>
            <a:endParaRPr lang="en-GB" sz="2800" b="1" dirty="0">
              <a:solidFill>
                <a:prstClr val="black"/>
              </a:solidFill>
              <a:latin typeface="Comic Sans MS" pitchFamily="66" charset="0"/>
            </a:endParaRPr>
          </a:p>
          <a:p>
            <a:pPr marL="457200" indent="-457200">
              <a:buFontTx/>
              <a:buAutoNum type="arabicPeriod"/>
            </a:pPr>
            <a:r>
              <a:rPr lang="en-GB" sz="2300" dirty="0">
                <a:solidFill>
                  <a:srgbClr val="FF0000"/>
                </a:solidFill>
                <a:latin typeface="Comic Sans MS" pitchFamily="66" charset="0"/>
              </a:rPr>
              <a:t>What are some structural differences between the xylem and the phloem vessels?</a:t>
            </a:r>
          </a:p>
          <a:p>
            <a:pPr marL="457200" indent="-457200">
              <a:buFontTx/>
              <a:buAutoNum type="arabicPeriod"/>
            </a:pPr>
            <a:endParaRPr lang="en-GB" sz="2300" dirty="0">
              <a:solidFill>
                <a:srgbClr val="FF0000"/>
              </a:solidFill>
              <a:latin typeface="Comic Sans MS" pitchFamily="66" charset="0"/>
            </a:endParaRPr>
          </a:p>
          <a:p>
            <a:pPr marL="457200" indent="-457200">
              <a:buFontTx/>
              <a:buAutoNum type="arabicPeriod"/>
            </a:pPr>
            <a:r>
              <a:rPr lang="en-GB" sz="2300" dirty="0">
                <a:solidFill>
                  <a:srgbClr val="F79646">
                    <a:lumMod val="75000"/>
                  </a:srgbClr>
                </a:solidFill>
                <a:latin typeface="Comic Sans MS" pitchFamily="66" charset="0"/>
              </a:rPr>
              <a:t>In which part of the leaf are you more likely to find stomata?</a:t>
            </a:r>
          </a:p>
          <a:p>
            <a:pPr marL="457200" indent="-457200">
              <a:buFontTx/>
              <a:buAutoNum type="arabicPeriod"/>
            </a:pPr>
            <a:endParaRPr lang="en-GB" sz="2300" dirty="0">
              <a:solidFill>
                <a:srgbClr val="F79646">
                  <a:lumMod val="75000"/>
                </a:srgbClr>
              </a:solidFill>
              <a:latin typeface="Comic Sans MS" pitchFamily="66" charset="0"/>
            </a:endParaRPr>
          </a:p>
          <a:p>
            <a:pPr marL="457200" indent="-457200">
              <a:buFontTx/>
              <a:buAutoNum type="arabicPeriod"/>
            </a:pPr>
            <a:r>
              <a:rPr lang="en-GB" sz="2300" dirty="0">
                <a:solidFill>
                  <a:srgbClr val="00B050"/>
                </a:solidFill>
                <a:latin typeface="Comic Sans MS" pitchFamily="66" charset="0"/>
              </a:rPr>
              <a:t>Explain the role of the stomata in the plant.</a:t>
            </a:r>
          </a:p>
        </p:txBody>
      </p:sp>
      <p:pic>
        <p:nvPicPr>
          <p:cNvPr id="18434" name="Picture 2" descr="undefined"/>
          <p:cNvPicPr>
            <a:picLocks noChangeAspect="1" noChangeArrowheads="1"/>
          </p:cNvPicPr>
          <p:nvPr/>
        </p:nvPicPr>
        <p:blipFill>
          <a:blip r:embed="rId3" cstate="print"/>
          <a:srcRect/>
          <a:stretch>
            <a:fillRect/>
          </a:stretch>
        </p:blipFill>
        <p:spPr bwMode="auto">
          <a:xfrm>
            <a:off x="6124641" y="3971691"/>
            <a:ext cx="3019359" cy="254168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2"/>
            <a:ext cx="8763000" cy="584775"/>
          </a:xfrm>
          <a:prstGeom prst="rect">
            <a:avLst/>
          </a:prstGeom>
          <a:noFill/>
        </p:spPr>
        <p:txBody>
          <a:bodyPr wrap="square" rtlCol="0">
            <a:spAutoFit/>
          </a:bodyPr>
          <a:lstStyle/>
          <a:p>
            <a:r>
              <a:rPr lang="en-GB" sz="3200" dirty="0">
                <a:solidFill>
                  <a:srgbClr val="FF0000"/>
                </a:solidFill>
                <a:latin typeface="Comic Sans MS" pitchFamily="66" charset="0"/>
              </a:rPr>
              <a:t>Self-assessment:</a:t>
            </a:r>
          </a:p>
        </p:txBody>
      </p:sp>
      <p:sp>
        <p:nvSpPr>
          <p:cNvPr id="5" name="TextBox 4"/>
          <p:cNvSpPr txBox="1"/>
          <p:nvPr/>
        </p:nvSpPr>
        <p:spPr>
          <a:xfrm>
            <a:off x="152400" y="838200"/>
            <a:ext cx="8839200" cy="9559733"/>
          </a:xfrm>
          <a:prstGeom prst="rect">
            <a:avLst/>
          </a:prstGeom>
          <a:noFill/>
        </p:spPr>
        <p:txBody>
          <a:bodyPr wrap="square" rtlCol="0">
            <a:spAutoFit/>
          </a:bodyPr>
          <a:lstStyle/>
          <a:p>
            <a:pPr marL="95250" marR="28575">
              <a:lnSpc>
                <a:spcPct val="107000"/>
              </a:lnSpc>
              <a:spcBef>
                <a:spcPts val="2250"/>
              </a:spcBef>
              <a:spcAft>
                <a:spcPts val="225"/>
              </a:spcAft>
            </a:pPr>
            <a:r>
              <a:rPr lang="en-GB" sz="24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Q1.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(a)     (</a:t>
            </a:r>
            <a:r>
              <a:rPr lang="en-GB" dirty="0" err="1">
                <a:latin typeface="Arial" panose="020B0604020202020204" pitchFamily="34" charset="0"/>
                <a:ea typeface="Times New Roman" panose="02020603050405020304" pitchFamily="18" charset="0"/>
                <a:cs typeface="Times New Roman" panose="02020603050405020304" pitchFamily="18" charset="0"/>
              </a:rPr>
              <a:t>i</a:t>
            </a:r>
            <a:r>
              <a:rPr lang="en-GB" dirty="0">
                <a:latin typeface="Arial" panose="020B0604020202020204" pitchFamily="34" charset="0"/>
                <a:ea typeface="Times New Roman" panose="02020603050405020304" pitchFamily="18" charset="0"/>
                <a:cs typeface="Times New Roman" panose="02020603050405020304" pitchFamily="18" charset="0"/>
              </a:rPr>
              <a:t>)      guard (cells)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allow phonetic spelling</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(ii)     any </a:t>
            </a:r>
            <a:r>
              <a:rPr lang="en-GB" b="1" dirty="0">
                <a:latin typeface="Arial" panose="020B0604020202020204" pitchFamily="34" charset="0"/>
                <a:ea typeface="Times New Roman" panose="02020603050405020304" pitchFamily="18" charset="0"/>
                <a:cs typeface="Times New Roman" panose="02020603050405020304" pitchFamily="18" charset="0"/>
              </a:rPr>
              <a:t>one</a:t>
            </a:r>
            <a:r>
              <a:rPr lang="en-GB" dirty="0">
                <a:latin typeface="Arial" panose="020B0604020202020204" pitchFamily="34" charset="0"/>
                <a:ea typeface="Times New Roman" panose="02020603050405020304" pitchFamily="18" charset="0"/>
                <a:cs typeface="Times New Roman" panose="02020603050405020304" pitchFamily="18" charset="0"/>
              </a:rPr>
              <a:t> from:</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ignore reference to cells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        allow carbon dioxide to enter</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allow control loss / evaporation of water </a:t>
            </a:r>
            <a:r>
              <a:rPr lang="en-GB" b="1" i="1" dirty="0">
                <a:latin typeface="Arial" panose="020B0604020202020204" pitchFamily="34" charset="0"/>
                <a:ea typeface="Times New Roman" panose="02020603050405020304" pitchFamily="18" charset="0"/>
                <a:cs typeface="Times New Roman" panose="02020603050405020304" pitchFamily="18" charset="0"/>
              </a:rPr>
              <a:t>or</a:t>
            </a:r>
            <a:r>
              <a:rPr lang="en-GB" i="1" dirty="0">
                <a:latin typeface="Arial" panose="020B0604020202020204" pitchFamily="34" charset="0"/>
                <a:ea typeface="Times New Roman" panose="02020603050405020304" pitchFamily="18" charset="0"/>
                <a:cs typeface="Times New Roman" panose="02020603050405020304" pitchFamily="18" charset="0"/>
              </a:rPr>
              <a:t> control transpiration rate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        allow oxygen to leave.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allow ‘gaseous exchange’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(b)     (</a:t>
            </a:r>
            <a:r>
              <a:rPr lang="en-GB" dirty="0" err="1">
                <a:latin typeface="Arial" panose="020B0604020202020204" pitchFamily="34" charset="0"/>
                <a:ea typeface="Times New Roman" panose="02020603050405020304" pitchFamily="18" charset="0"/>
                <a:cs typeface="Times New Roman" panose="02020603050405020304" pitchFamily="18" charset="0"/>
              </a:rPr>
              <a:t>i</a:t>
            </a:r>
            <a:r>
              <a:rPr lang="en-GB" dirty="0">
                <a:latin typeface="Arial" panose="020B0604020202020204" pitchFamily="34" charset="0"/>
                <a:ea typeface="Times New Roman" panose="02020603050405020304" pitchFamily="18" charset="0"/>
                <a:cs typeface="Times New Roman" panose="02020603050405020304" pitchFamily="18" charset="0"/>
              </a:rPr>
              <a:t>)      200</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correct answer gains 2 marks with or without working</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allow 1 mark for 0.1 × 0.1 = 0.01 (mm</a:t>
            </a:r>
            <a:r>
              <a:rPr lang="en-GB" sz="1400" i="1" baseline="30000" dirty="0">
                <a:latin typeface="Arial" panose="020B0604020202020204" pitchFamily="34" charset="0"/>
                <a:ea typeface="Times New Roman" panose="02020603050405020304" pitchFamily="18" charset="0"/>
                <a:cs typeface="Times New Roman" panose="02020603050405020304" pitchFamily="18" charset="0"/>
              </a:rPr>
              <a:t>2</a:t>
            </a:r>
            <a:r>
              <a:rPr lang="en-GB" i="1" dirty="0">
                <a:latin typeface="Arial" panose="020B0604020202020204" pitchFamily="34" charset="0"/>
                <a:ea typeface="Times New Roman" panose="02020603050405020304" pitchFamily="18" charset="0"/>
                <a:cs typeface="Times New Roman" panose="02020603050405020304" pitchFamily="18" charset="0"/>
              </a:rPr>
              <a:t>)</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2</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(ii)     more / a lot of / increased water loss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allow plant more likely to wilt (in hot / dry conditions)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(c)     (</a:t>
            </a:r>
            <a:r>
              <a:rPr lang="en-GB" dirty="0" err="1">
                <a:latin typeface="Arial" panose="020B0604020202020204" pitchFamily="34" charset="0"/>
                <a:ea typeface="Times New Roman" panose="02020603050405020304" pitchFamily="18" charset="0"/>
                <a:cs typeface="Times New Roman" panose="02020603050405020304" pitchFamily="18" charset="0"/>
              </a:rPr>
              <a:t>i</a:t>
            </a:r>
            <a:r>
              <a:rPr lang="en-GB" dirty="0">
                <a:latin typeface="Arial" panose="020B0604020202020204" pitchFamily="34" charset="0"/>
                <a:ea typeface="Times New Roman" panose="02020603050405020304" pitchFamily="18" charset="0"/>
                <a:cs typeface="Times New Roman" panose="02020603050405020304" pitchFamily="18" charset="0"/>
              </a:rPr>
              <a:t>)      0.12</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(ii)     the lower surface has most stomata</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stomata are now covered / blocked (by grease)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1200"/>
              </a:spcBef>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so water cannot escape / evaporate from the stomata</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ignore waterproof</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Bef>
                <a:spcPts val="300"/>
              </a:spcBef>
              <a:spcAft>
                <a:spcPts val="0"/>
              </a:spcAft>
            </a:pPr>
            <a:r>
              <a:rPr lang="en-GB" i="1" dirty="0">
                <a:latin typeface="Arial" panose="020B0604020202020204" pitchFamily="34" charset="0"/>
                <a:ea typeface="Times New Roman" panose="02020603050405020304" pitchFamily="18" charset="0"/>
                <a:cs typeface="Times New Roman" panose="02020603050405020304" pitchFamily="18" charset="0"/>
              </a:rPr>
              <a:t>to gain credit stomata must be mentioned at least once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0"/>
              </a:spcAft>
            </a:pPr>
            <a:r>
              <a:rPr lang="en-GB" sz="1200" b="1" dirty="0">
                <a:latin typeface="Times New Roman" panose="02020603050405020304" pitchFamily="18" charset="0"/>
                <a:ea typeface="Times New Roman" panose="02020603050405020304" pitchFamily="18" charset="0"/>
                <a:cs typeface="Times New Roman" panose="02020603050405020304" pitchFamily="18" charset="0"/>
              </a:rPr>
              <a:t>1</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Bef>
                <a:spcPts val="300"/>
              </a:spcBef>
              <a:spcAft>
                <a:spcPts val="0"/>
              </a:spcAft>
            </a:pPr>
            <a:r>
              <a:rPr lang="en-GB" sz="1400" b="1" dirty="0">
                <a:latin typeface="Arial" panose="020B0604020202020204" pitchFamily="34" charset="0"/>
                <a:ea typeface="Times New Roman" panose="02020603050405020304" pitchFamily="18" charset="0"/>
                <a:cs typeface="Times New Roman" panose="02020603050405020304" pitchFamily="18" charset="0"/>
              </a:rPr>
              <a:t>[9]</a:t>
            </a:r>
            <a:endParaRPr lang="en-GB"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descr="Mark, Check, Tick, Red, Correct, Symbol, Choice, Yes"/>
          <p:cNvPicPr>
            <a:picLocks noChangeAspect="1" noChangeArrowheads="1"/>
          </p:cNvPicPr>
          <p:nvPr/>
        </p:nvPicPr>
        <p:blipFill>
          <a:blip r:embed="rId3" cstate="print"/>
          <a:srcRect/>
          <a:stretch>
            <a:fillRect/>
          </a:stretch>
        </p:blipFill>
        <p:spPr bwMode="auto">
          <a:xfrm>
            <a:off x="8229600" y="152400"/>
            <a:ext cx="762000" cy="641580"/>
          </a:xfrm>
          <a:prstGeom prst="rect">
            <a:avLst/>
          </a:prstGeom>
          <a:noFill/>
        </p:spPr>
      </p:pic>
    </p:spTree>
    <p:extLst>
      <p:ext uri="{BB962C8B-B14F-4D97-AF65-F5344CB8AC3E}">
        <p14:creationId xmlns:p14="http://schemas.microsoft.com/office/powerpoint/2010/main" val="78150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25C837-387B-4165-8B1C-05DA9E594282}"/>
              </a:ext>
            </a:extLst>
          </p:cNvPr>
          <p:cNvSpPr>
            <a:spLocks noGrp="1"/>
          </p:cNvSpPr>
          <p:nvPr>
            <p:ph idx="1"/>
          </p:nvPr>
        </p:nvSpPr>
        <p:spPr>
          <a:xfrm>
            <a:off x="381000" y="1074422"/>
            <a:ext cx="8229600" cy="4525963"/>
          </a:xfrm>
        </p:spPr>
        <p:txBody>
          <a:bodyPr/>
          <a:lstStyle/>
          <a:p>
            <a:pPr marL="0" lvl="0" indent="0">
              <a:lnSpc>
                <a:spcPct val="107000"/>
              </a:lnSpc>
              <a:spcBef>
                <a:spcPts val="1200"/>
              </a:spcBef>
              <a:buNone/>
            </a:pP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(ii)     more / a lot of / increased water loss</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300"/>
              </a:spcBef>
              <a:buNone/>
            </a:pPr>
            <a:r>
              <a:rPr lang="en-GB" sz="1800" i="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allow plant more likely to wilt (in hot / dry conditions)</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0"/>
              </a:spcBef>
              <a:buNone/>
            </a:pPr>
            <a:r>
              <a:rPr lang="en-GB" sz="1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1200"/>
              </a:spcBef>
              <a:buNone/>
            </a:pP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(c)     (</a:t>
            </a:r>
            <a:r>
              <a:rPr lang="en-GB" sz="1800" dirty="0" err="1">
                <a:solidFill>
                  <a:prstClr val="black"/>
                </a:solidFill>
                <a:latin typeface="Arial" panose="020B0604020202020204" pitchFamily="34" charset="0"/>
                <a:ea typeface="Times New Roman" panose="02020603050405020304" pitchFamily="18" charset="0"/>
                <a:cs typeface="Times New Roman" panose="02020603050405020304" pitchFamily="18" charset="0"/>
              </a:rPr>
              <a:t>i</a:t>
            </a: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      0.12</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0"/>
              </a:spcBef>
              <a:buNone/>
            </a:pPr>
            <a:r>
              <a:rPr lang="en-GB" sz="1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1200"/>
              </a:spcBef>
              <a:buNone/>
            </a:pP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(ii)     the lower surface has most stomata</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0"/>
              </a:spcBef>
              <a:buNone/>
            </a:pPr>
            <a:r>
              <a:rPr lang="en-GB" sz="1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1200"/>
              </a:spcBef>
              <a:buNone/>
            </a:pP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stomata are now covered / blocked (by grease)</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0"/>
              </a:spcBef>
              <a:buNone/>
            </a:pPr>
            <a:r>
              <a:rPr lang="en-GB" sz="1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1200"/>
              </a:spcBef>
              <a:buNone/>
            </a:pPr>
            <a:r>
              <a:rPr lang="en-GB" sz="180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so water cannot escape / evaporate from the stomata</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300"/>
              </a:spcBef>
              <a:buNone/>
            </a:pPr>
            <a:r>
              <a:rPr lang="en-GB" sz="1800" i="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ignore waterproof</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Bef>
                <a:spcPts val="300"/>
              </a:spcBef>
              <a:buNone/>
            </a:pPr>
            <a:r>
              <a:rPr lang="en-GB" sz="1800" i="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to gain credit stomata must be mentioned at least once</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0"/>
              </a:spcBef>
              <a:buNone/>
            </a:pPr>
            <a:r>
              <a:rPr lang="en-GB" sz="12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1</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lvl="0" indent="0" algn="r">
              <a:lnSpc>
                <a:spcPct val="107000"/>
              </a:lnSpc>
              <a:spcBef>
                <a:spcPts val="300"/>
              </a:spcBef>
              <a:buNone/>
            </a:pPr>
            <a:r>
              <a:rPr lang="en-GB" sz="1400" b="1"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[9]</a:t>
            </a:r>
            <a:endParaRPr lang="en-GB" sz="18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dirty="0"/>
          </a:p>
        </p:txBody>
      </p:sp>
      <p:sp>
        <p:nvSpPr>
          <p:cNvPr id="4" name="TextBox 3">
            <a:extLst>
              <a:ext uri="{FF2B5EF4-FFF2-40B4-BE49-F238E27FC236}">
                <a16:creationId xmlns:a16="http://schemas.microsoft.com/office/drawing/2014/main" id="{0DEFCFD9-7810-4CCF-9215-50EEE56352B8}"/>
              </a:ext>
            </a:extLst>
          </p:cNvPr>
          <p:cNvSpPr txBox="1"/>
          <p:nvPr/>
        </p:nvSpPr>
        <p:spPr>
          <a:xfrm>
            <a:off x="228600" y="228602"/>
            <a:ext cx="8763000" cy="584775"/>
          </a:xfrm>
          <a:prstGeom prst="rect">
            <a:avLst/>
          </a:prstGeom>
          <a:noFill/>
        </p:spPr>
        <p:txBody>
          <a:bodyPr wrap="square" rtlCol="0">
            <a:spAutoFit/>
          </a:bodyPr>
          <a:lstStyle/>
          <a:p>
            <a:r>
              <a:rPr lang="en-GB" sz="3200" dirty="0">
                <a:solidFill>
                  <a:srgbClr val="FF0000"/>
                </a:solidFill>
                <a:latin typeface="Comic Sans MS" pitchFamily="66" charset="0"/>
              </a:rPr>
              <a:t>Self-assessment:</a:t>
            </a:r>
          </a:p>
        </p:txBody>
      </p:sp>
      <p:pic>
        <p:nvPicPr>
          <p:cNvPr id="5" name="Picture 4" descr="Mark, Check, Tick, Red, Correct, Symbol, Choice, Yes">
            <a:extLst>
              <a:ext uri="{FF2B5EF4-FFF2-40B4-BE49-F238E27FC236}">
                <a16:creationId xmlns:a16="http://schemas.microsoft.com/office/drawing/2014/main" id="{809654B6-91D3-4D99-BAA0-8518CFB86C33}"/>
              </a:ext>
            </a:extLst>
          </p:cNvPr>
          <p:cNvPicPr>
            <a:picLocks noChangeAspect="1" noChangeArrowheads="1"/>
          </p:cNvPicPr>
          <p:nvPr/>
        </p:nvPicPr>
        <p:blipFill>
          <a:blip r:embed="rId2" cstate="print"/>
          <a:srcRect/>
          <a:stretch>
            <a:fillRect/>
          </a:stretch>
        </p:blipFill>
        <p:spPr bwMode="auto">
          <a:xfrm>
            <a:off x="8229600" y="152400"/>
            <a:ext cx="762000" cy="641580"/>
          </a:xfrm>
          <a:prstGeom prst="rect">
            <a:avLst/>
          </a:prstGeom>
          <a:noFill/>
        </p:spPr>
      </p:pic>
    </p:spTree>
    <p:extLst>
      <p:ext uri="{BB962C8B-B14F-4D97-AF65-F5344CB8AC3E}">
        <p14:creationId xmlns:p14="http://schemas.microsoft.com/office/powerpoint/2010/main" val="2204089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1446550"/>
          </a:xfrm>
          <a:prstGeom prst="rect">
            <a:avLst/>
          </a:prstGeom>
          <a:noFill/>
        </p:spPr>
        <p:txBody>
          <a:bodyPr wrap="square" rtlCol="0">
            <a:spAutoFit/>
          </a:bodyPr>
          <a:lstStyle/>
          <a:p>
            <a:pPr algn="ctr"/>
            <a:r>
              <a:rPr lang="en-GB" sz="4400" dirty="0">
                <a:solidFill>
                  <a:srgbClr val="00B050"/>
                </a:solidFill>
                <a:latin typeface="Comic Sans MS" pitchFamily="66" charset="0"/>
              </a:rPr>
              <a:t>Plenary: </a:t>
            </a:r>
            <a:r>
              <a:rPr lang="en-GB" sz="4400" dirty="0">
                <a:solidFill>
                  <a:prstClr val="black"/>
                </a:solidFill>
                <a:latin typeface="Comic Sans MS" pitchFamily="66" charset="0"/>
              </a:rPr>
              <a:t>Write down 6 key words from the lesson today!</a:t>
            </a:r>
          </a:p>
        </p:txBody>
      </p:sp>
      <p:pic>
        <p:nvPicPr>
          <p:cNvPr id="5" name="Picture 2" descr="undefined"/>
          <p:cNvPicPr>
            <a:picLocks noChangeAspect="1" noChangeArrowheads="1"/>
          </p:cNvPicPr>
          <p:nvPr/>
        </p:nvPicPr>
        <p:blipFill>
          <a:blip r:embed="rId3" cstate="print"/>
          <a:srcRect/>
          <a:stretch>
            <a:fillRect/>
          </a:stretch>
        </p:blipFill>
        <p:spPr bwMode="auto">
          <a:xfrm>
            <a:off x="2057402" y="2514600"/>
            <a:ext cx="4616553" cy="3886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886241" y="1267243"/>
            <a:ext cx="6477000" cy="4247317"/>
          </a:xfrm>
          <a:prstGeom prst="rect">
            <a:avLst/>
          </a:prstGeom>
        </p:spPr>
        <p:txBody>
          <a:bodyPr wrap="square">
            <a:spAutoFit/>
          </a:bodyPr>
          <a:lstStyle/>
          <a:p>
            <a:pPr marL="514350" indent="-514350">
              <a:buFontTx/>
              <a:buAutoNum type="arabicPeriod"/>
            </a:pPr>
            <a:r>
              <a:rPr lang="en-GB" dirty="0">
                <a:solidFill>
                  <a:prstClr val="black"/>
                </a:solidFill>
                <a:latin typeface="Comic Sans MS" pitchFamily="66" charset="0"/>
              </a:rPr>
              <a:t>What is transpiration?</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What is an adaptation of root hair cells?</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How is water pulled up through the plant?</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Why is water needed by the plant?</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What are some environmental factors that affect the rate of transpiration?</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Explain what happens to the guard cells in order to make the stomata:</a:t>
            </a:r>
          </a:p>
          <a:p>
            <a:pPr marL="514350" indent="-514350"/>
            <a:r>
              <a:rPr lang="en-GB" dirty="0">
                <a:solidFill>
                  <a:prstClr val="black"/>
                </a:solidFill>
                <a:latin typeface="Comic Sans MS" pitchFamily="66" charset="0"/>
              </a:rPr>
              <a:t>	a) Open</a:t>
            </a:r>
          </a:p>
          <a:p>
            <a:pPr marL="514350" indent="-514350"/>
            <a:r>
              <a:rPr lang="en-GB" dirty="0">
                <a:solidFill>
                  <a:prstClr val="black"/>
                </a:solidFill>
                <a:latin typeface="Comic Sans MS" pitchFamily="66" charset="0"/>
              </a:rPr>
              <a:t>	b) Closed</a:t>
            </a:r>
          </a:p>
        </p:txBody>
      </p:sp>
      <p:sp>
        <p:nvSpPr>
          <p:cNvPr id="5" name="Rectangle 4"/>
          <p:cNvSpPr/>
          <p:nvPr/>
        </p:nvSpPr>
        <p:spPr>
          <a:xfrm rot="16200000">
            <a:off x="3609560" y="1343444"/>
            <a:ext cx="6477000" cy="4247317"/>
          </a:xfrm>
          <a:prstGeom prst="rect">
            <a:avLst/>
          </a:prstGeom>
        </p:spPr>
        <p:txBody>
          <a:bodyPr wrap="square">
            <a:spAutoFit/>
          </a:bodyPr>
          <a:lstStyle/>
          <a:p>
            <a:pPr marL="514350" indent="-514350">
              <a:buFontTx/>
              <a:buAutoNum type="arabicPeriod"/>
            </a:pPr>
            <a:r>
              <a:rPr lang="en-GB" dirty="0">
                <a:solidFill>
                  <a:prstClr val="black"/>
                </a:solidFill>
                <a:latin typeface="Comic Sans MS" pitchFamily="66" charset="0"/>
              </a:rPr>
              <a:t>What is transpiration?</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What is an adaptation of root hair cells?</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How is water pulled up through the plant?</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Why is water needed by the plant?</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What are some environmental factors that affect the rate of transpiration?</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Explain what happens to the guard cells in order to make the stomata:</a:t>
            </a:r>
          </a:p>
          <a:p>
            <a:pPr marL="514350" indent="-514350"/>
            <a:r>
              <a:rPr lang="en-GB" dirty="0">
                <a:solidFill>
                  <a:prstClr val="black"/>
                </a:solidFill>
                <a:latin typeface="Comic Sans MS" pitchFamily="66" charset="0"/>
              </a:rPr>
              <a:t>	a) Open</a:t>
            </a:r>
          </a:p>
          <a:p>
            <a:pPr marL="514350" indent="-514350"/>
            <a:r>
              <a:rPr lang="en-GB" dirty="0">
                <a:solidFill>
                  <a:prstClr val="black"/>
                </a:solidFill>
                <a:latin typeface="Comic Sans MS" pitchFamily="66" charset="0"/>
              </a:rPr>
              <a:t>	b) Closed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B6658-591D-4E6B-B08E-4181FB963C55}"/>
              </a:ext>
            </a:extLst>
          </p:cNvPr>
          <p:cNvPicPr>
            <a:picLocks noChangeAspect="1"/>
          </p:cNvPicPr>
          <p:nvPr/>
        </p:nvPicPr>
        <p:blipFill rotWithShape="1">
          <a:blip r:embed="rId2"/>
          <a:srcRect l="4416" t="23333" r="35750" b="7630"/>
          <a:stretch/>
        </p:blipFill>
        <p:spPr>
          <a:xfrm>
            <a:off x="72389" y="85724"/>
            <a:ext cx="9010977" cy="6677025"/>
          </a:xfrm>
          <a:prstGeom prst="rect">
            <a:avLst/>
          </a:prstGeom>
        </p:spPr>
      </p:pic>
    </p:spTree>
    <p:extLst>
      <p:ext uri="{BB962C8B-B14F-4D97-AF65-F5344CB8AC3E}">
        <p14:creationId xmlns:p14="http://schemas.microsoft.com/office/powerpoint/2010/main" val="59545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t>- </a:t>
            </a:r>
            <a:r>
              <a:rPr lang="en-GB" sz="3200" kern="1200" dirty="0">
                <a:solidFill>
                  <a:schemeClr val="dk1"/>
                </a:solidFill>
                <a:effectLst/>
                <a:latin typeface="+mn-lt"/>
                <a:ea typeface="+mn-ea"/>
                <a:cs typeface="+mn-cs"/>
              </a:rPr>
              <a:t>Identify</a:t>
            </a:r>
            <a:r>
              <a:rPr lang="en-GB" sz="3200" kern="1200" baseline="0" dirty="0">
                <a:solidFill>
                  <a:schemeClr val="dk1"/>
                </a:solidFill>
                <a:effectLst/>
                <a:latin typeface="+mn-lt"/>
                <a:ea typeface="+mn-ea"/>
                <a:cs typeface="+mn-cs"/>
              </a:rPr>
              <a:t> the structure of the guard cells and stomata</a:t>
            </a:r>
            <a:endParaRPr lang="en-GB" sz="3200" kern="1200" dirty="0">
              <a:solidFill>
                <a:schemeClr val="dk1"/>
              </a:solidFill>
              <a:effectLst/>
              <a:latin typeface="+mn-lt"/>
              <a:ea typeface="+mn-ea"/>
              <a:cs typeface="+mn-cs"/>
            </a:endParaRPr>
          </a:p>
          <a:p>
            <a:pPr marL="0" indent="0">
              <a:buNone/>
            </a:pPr>
            <a:endParaRPr lang="en-GB" dirty="0"/>
          </a:p>
          <a:p>
            <a:pPr marL="0" indent="0">
              <a:buNone/>
            </a:pPr>
            <a:r>
              <a:rPr lang="en-GB" dirty="0"/>
              <a:t>OUTSTANDING PROGRESS:</a:t>
            </a:r>
          </a:p>
          <a:p>
            <a:pPr marL="0" indent="0">
              <a:buNone/>
            </a:pPr>
            <a:r>
              <a:rPr lang="en-GB" dirty="0"/>
              <a:t>- </a:t>
            </a:r>
            <a:r>
              <a:rPr lang="en-GB" sz="3200" kern="1200" dirty="0">
                <a:solidFill>
                  <a:schemeClr val="dk1"/>
                </a:solidFill>
                <a:effectLst/>
                <a:latin typeface="+mn-lt"/>
                <a:ea typeface="+mn-ea"/>
                <a:cs typeface="+mn-cs"/>
              </a:rPr>
              <a:t>Explain</a:t>
            </a:r>
            <a:r>
              <a:rPr lang="en-GB" sz="3200" kern="1200" baseline="0" dirty="0">
                <a:solidFill>
                  <a:schemeClr val="dk1"/>
                </a:solidFill>
                <a:effectLst/>
                <a:latin typeface="+mn-lt"/>
                <a:ea typeface="+mn-ea"/>
                <a:cs typeface="+mn-cs"/>
              </a:rPr>
              <a:t> the process of transpiration in a plant</a:t>
            </a:r>
            <a:endParaRPr lang="en-GB" sz="3200" kern="1200" dirty="0">
              <a:solidFill>
                <a:schemeClr val="dk1"/>
              </a:solidFill>
              <a:effectLst/>
              <a:latin typeface="+mn-lt"/>
              <a:ea typeface="+mn-ea"/>
              <a:cs typeface="+mn-cs"/>
            </a:endParaRP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0"/>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066800"/>
            <a:ext cx="8763000" cy="2677656"/>
          </a:xfrm>
          <a:prstGeom prst="rect">
            <a:avLst/>
          </a:prstGeom>
          <a:noFill/>
        </p:spPr>
        <p:txBody>
          <a:bodyPr wrap="square" rtlCol="0">
            <a:spAutoFit/>
          </a:bodyPr>
          <a:lstStyle/>
          <a:p>
            <a:r>
              <a:rPr lang="en-GB" sz="2400" dirty="0">
                <a:solidFill>
                  <a:prstClr val="black"/>
                </a:solidFill>
                <a:latin typeface="Comic Sans MS" pitchFamily="66" charset="0"/>
              </a:rPr>
              <a:t>All over the leaf surface are small openings called stomata. The stomata can be opened when the plant needs to allow air into the leaves. </a:t>
            </a:r>
          </a:p>
          <a:p>
            <a:endParaRPr lang="en-GB" sz="2400" dirty="0">
              <a:solidFill>
                <a:prstClr val="black"/>
              </a:solidFill>
              <a:latin typeface="Comic Sans MS" pitchFamily="66" charset="0"/>
            </a:endParaRPr>
          </a:p>
          <a:p>
            <a:r>
              <a:rPr lang="en-GB" sz="2400" dirty="0">
                <a:solidFill>
                  <a:prstClr val="black"/>
                </a:solidFill>
                <a:latin typeface="Comic Sans MS" pitchFamily="66" charset="0"/>
              </a:rPr>
              <a:t>The size of the opening is controlled by the guard cells. This in turn controls the carbon dioxide going into the leaf and the oxygen and water vapour leaving it.</a:t>
            </a:r>
          </a:p>
        </p:txBody>
      </p:sp>
      <p:sp>
        <p:nvSpPr>
          <p:cNvPr id="7" name="TextBox 6"/>
          <p:cNvSpPr txBox="1"/>
          <p:nvPr/>
        </p:nvSpPr>
        <p:spPr>
          <a:xfrm>
            <a:off x="304800" y="228602"/>
            <a:ext cx="5334000" cy="646331"/>
          </a:xfrm>
          <a:prstGeom prst="rect">
            <a:avLst/>
          </a:prstGeom>
          <a:noFill/>
        </p:spPr>
        <p:txBody>
          <a:bodyPr wrap="square" rtlCol="0">
            <a:spAutoFit/>
          </a:bodyPr>
          <a:lstStyle/>
          <a:p>
            <a:r>
              <a:rPr lang="en-GB" sz="3600" dirty="0">
                <a:solidFill>
                  <a:srgbClr val="00B050"/>
                </a:solidFill>
                <a:latin typeface="Comic Sans MS" pitchFamily="66" charset="0"/>
              </a:rPr>
              <a:t>Guard cells &amp; stomata</a:t>
            </a:r>
          </a:p>
        </p:txBody>
      </p:sp>
      <p:pic>
        <p:nvPicPr>
          <p:cNvPr id="17411" name="Picture 3" descr="undefined"/>
          <p:cNvPicPr>
            <a:picLocks noChangeAspect="1" noChangeArrowheads="1"/>
          </p:cNvPicPr>
          <p:nvPr/>
        </p:nvPicPr>
        <p:blipFill>
          <a:blip r:embed="rId3" cstate="print"/>
          <a:srcRect/>
          <a:stretch>
            <a:fillRect/>
          </a:stretch>
        </p:blipFill>
        <p:spPr bwMode="auto">
          <a:xfrm>
            <a:off x="2057400" y="3810000"/>
            <a:ext cx="4800600" cy="284660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2"/>
            <a:ext cx="6477000" cy="584775"/>
          </a:xfrm>
          <a:prstGeom prst="rect">
            <a:avLst/>
          </a:prstGeom>
          <a:noFill/>
        </p:spPr>
        <p:txBody>
          <a:bodyPr wrap="square" rtlCol="0">
            <a:spAutoFit/>
          </a:bodyPr>
          <a:lstStyle/>
          <a:p>
            <a:r>
              <a:rPr lang="en-GB" sz="3200" dirty="0">
                <a:solidFill>
                  <a:srgbClr val="00B050"/>
                </a:solidFill>
                <a:latin typeface="Comic Sans MS" pitchFamily="66" charset="0"/>
              </a:rPr>
              <a:t>Water loss from the leaves</a:t>
            </a:r>
          </a:p>
        </p:txBody>
      </p:sp>
      <p:sp>
        <p:nvSpPr>
          <p:cNvPr id="6" name="TextBox 5"/>
          <p:cNvSpPr txBox="1"/>
          <p:nvPr/>
        </p:nvSpPr>
        <p:spPr>
          <a:xfrm>
            <a:off x="228600" y="1066800"/>
            <a:ext cx="8534400" cy="2308324"/>
          </a:xfrm>
          <a:prstGeom prst="rect">
            <a:avLst/>
          </a:prstGeom>
          <a:noFill/>
        </p:spPr>
        <p:txBody>
          <a:bodyPr wrap="square" rtlCol="0">
            <a:spAutoFit/>
          </a:bodyPr>
          <a:lstStyle/>
          <a:p>
            <a:r>
              <a:rPr lang="en-GB" sz="2400" dirty="0">
                <a:solidFill>
                  <a:prstClr val="black"/>
                </a:solidFill>
                <a:latin typeface="Comic Sans MS" pitchFamily="66" charset="0"/>
              </a:rPr>
              <a:t>When the stomata are open, plants lose water vapour through them as well. The water vapour evaporates from the cells lining the air spaces and then passes out of the leaf through the stomata by diffusion. </a:t>
            </a:r>
          </a:p>
          <a:p>
            <a:endParaRPr lang="en-GB" sz="2400" dirty="0">
              <a:solidFill>
                <a:prstClr val="black"/>
              </a:solidFill>
              <a:latin typeface="Comic Sans MS" pitchFamily="66" charset="0"/>
            </a:endParaRPr>
          </a:p>
          <a:p>
            <a:r>
              <a:rPr lang="en-GB" sz="2400" dirty="0">
                <a:solidFill>
                  <a:prstClr val="black"/>
                </a:solidFill>
                <a:latin typeface="Comic Sans MS" pitchFamily="66" charset="0"/>
              </a:rPr>
              <a:t>This loss of water vapour is known as </a:t>
            </a:r>
            <a:r>
              <a:rPr lang="en-GB" sz="2400" b="1" dirty="0">
                <a:solidFill>
                  <a:srgbClr val="00B050"/>
                </a:solidFill>
                <a:latin typeface="Comic Sans MS" pitchFamily="66" charset="0"/>
              </a:rPr>
              <a:t>transpiration</a:t>
            </a:r>
            <a:r>
              <a:rPr lang="en-GB" sz="2400" dirty="0">
                <a:solidFill>
                  <a:prstClr val="black"/>
                </a:solidFill>
                <a:latin typeface="Comic Sans MS" pitchFamily="66" charset="0"/>
              </a:rPr>
              <a:t>.</a:t>
            </a:r>
          </a:p>
        </p:txBody>
      </p:sp>
      <p:pic>
        <p:nvPicPr>
          <p:cNvPr id="9" name="Picture 3" descr="undefined"/>
          <p:cNvPicPr>
            <a:picLocks noChangeAspect="1" noChangeArrowheads="1"/>
          </p:cNvPicPr>
          <p:nvPr/>
        </p:nvPicPr>
        <p:blipFill>
          <a:blip r:embed="rId3" cstate="print"/>
          <a:srcRect/>
          <a:stretch>
            <a:fillRect/>
          </a:stretch>
        </p:blipFill>
        <p:spPr bwMode="auto">
          <a:xfrm>
            <a:off x="685800" y="3581400"/>
            <a:ext cx="4800600" cy="2846606"/>
          </a:xfrm>
          <a:prstGeom prst="rect">
            <a:avLst/>
          </a:prstGeom>
          <a:noFill/>
        </p:spPr>
      </p:pic>
      <p:pic>
        <p:nvPicPr>
          <p:cNvPr id="16385" name="Picture 1"/>
          <p:cNvPicPr>
            <a:picLocks noChangeAspect="1" noChangeArrowheads="1"/>
          </p:cNvPicPr>
          <p:nvPr/>
        </p:nvPicPr>
        <p:blipFill>
          <a:blip r:embed="rId4" cstate="print"/>
          <a:srcRect/>
          <a:stretch>
            <a:fillRect/>
          </a:stretch>
        </p:blipFill>
        <p:spPr bwMode="auto">
          <a:xfrm>
            <a:off x="5943602" y="3962400"/>
            <a:ext cx="2564737" cy="20383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219202"/>
            <a:ext cx="8763000" cy="5401479"/>
          </a:xfrm>
          <a:prstGeom prst="rect">
            <a:avLst/>
          </a:prstGeom>
          <a:noFill/>
        </p:spPr>
        <p:txBody>
          <a:bodyPr wrap="square" rtlCol="0">
            <a:spAutoFit/>
          </a:bodyPr>
          <a:lstStyle/>
          <a:p>
            <a:pPr marL="514350" indent="-514350">
              <a:buFontTx/>
              <a:buAutoNum type="arabicPeriod"/>
            </a:pPr>
            <a:r>
              <a:rPr lang="en-GB" sz="2300" dirty="0">
                <a:solidFill>
                  <a:prstClr val="black"/>
                </a:solidFill>
                <a:latin typeface="Comic Sans MS" pitchFamily="66" charset="0"/>
              </a:rPr>
              <a:t>What is transpiration?</a:t>
            </a:r>
          </a:p>
          <a:p>
            <a:pPr marL="514350" indent="-514350">
              <a:buFontTx/>
              <a:buAutoNum type="arabicPeriod"/>
            </a:pPr>
            <a:endParaRPr lang="en-GB" sz="2300" dirty="0">
              <a:solidFill>
                <a:prstClr val="black"/>
              </a:solidFill>
              <a:latin typeface="Comic Sans MS" pitchFamily="66" charset="0"/>
            </a:endParaRPr>
          </a:p>
          <a:p>
            <a:pPr marL="514350" indent="-514350">
              <a:buFontTx/>
              <a:buAutoNum type="arabicPeriod"/>
            </a:pPr>
            <a:r>
              <a:rPr lang="en-GB" sz="2300" dirty="0">
                <a:solidFill>
                  <a:prstClr val="black"/>
                </a:solidFill>
                <a:latin typeface="Comic Sans MS" pitchFamily="66" charset="0"/>
              </a:rPr>
              <a:t>What is an adaptation of root hair cells?</a:t>
            </a:r>
          </a:p>
          <a:p>
            <a:pPr marL="514350" indent="-514350">
              <a:buFontTx/>
              <a:buAutoNum type="arabicPeriod"/>
            </a:pPr>
            <a:endParaRPr lang="en-GB" sz="2300" dirty="0">
              <a:solidFill>
                <a:prstClr val="black"/>
              </a:solidFill>
              <a:latin typeface="Comic Sans MS" pitchFamily="66" charset="0"/>
            </a:endParaRPr>
          </a:p>
          <a:p>
            <a:pPr marL="514350" indent="-514350">
              <a:buFontTx/>
              <a:buAutoNum type="arabicPeriod"/>
            </a:pPr>
            <a:r>
              <a:rPr lang="en-GB" sz="2300" dirty="0">
                <a:solidFill>
                  <a:prstClr val="black"/>
                </a:solidFill>
                <a:latin typeface="Comic Sans MS" pitchFamily="66" charset="0"/>
              </a:rPr>
              <a:t>How is water pulled up through the plant?</a:t>
            </a:r>
          </a:p>
          <a:p>
            <a:pPr marL="514350" indent="-514350">
              <a:buFontTx/>
              <a:buAutoNum type="arabicPeriod"/>
            </a:pPr>
            <a:endParaRPr lang="en-GB" sz="2300" dirty="0">
              <a:solidFill>
                <a:prstClr val="black"/>
              </a:solidFill>
              <a:latin typeface="Comic Sans MS" pitchFamily="66" charset="0"/>
            </a:endParaRPr>
          </a:p>
          <a:p>
            <a:pPr marL="514350" indent="-514350">
              <a:buFontTx/>
              <a:buAutoNum type="arabicPeriod"/>
            </a:pPr>
            <a:r>
              <a:rPr lang="en-GB" sz="2300" dirty="0">
                <a:solidFill>
                  <a:prstClr val="black"/>
                </a:solidFill>
                <a:latin typeface="Comic Sans MS" pitchFamily="66" charset="0"/>
              </a:rPr>
              <a:t>Why is water needed by the plant?</a:t>
            </a:r>
          </a:p>
          <a:p>
            <a:pPr marL="514350" indent="-514350">
              <a:buFontTx/>
              <a:buAutoNum type="arabicPeriod"/>
            </a:pPr>
            <a:endParaRPr lang="en-GB" sz="2300" dirty="0">
              <a:solidFill>
                <a:prstClr val="black"/>
              </a:solidFill>
              <a:latin typeface="Comic Sans MS" pitchFamily="66" charset="0"/>
            </a:endParaRPr>
          </a:p>
          <a:p>
            <a:pPr marL="514350" indent="-514350">
              <a:buFontTx/>
              <a:buAutoNum type="arabicPeriod"/>
            </a:pPr>
            <a:r>
              <a:rPr lang="en-GB" sz="2300" dirty="0">
                <a:solidFill>
                  <a:prstClr val="black"/>
                </a:solidFill>
                <a:latin typeface="Comic Sans MS" pitchFamily="66" charset="0"/>
              </a:rPr>
              <a:t>What are some environmental factors that affect the rate of transpiration?</a:t>
            </a:r>
          </a:p>
          <a:p>
            <a:pPr marL="514350" indent="-514350">
              <a:buFontTx/>
              <a:buAutoNum type="arabicPeriod"/>
            </a:pPr>
            <a:endParaRPr lang="en-GB" sz="2300" dirty="0">
              <a:solidFill>
                <a:prstClr val="black"/>
              </a:solidFill>
              <a:latin typeface="Comic Sans MS" pitchFamily="66" charset="0"/>
            </a:endParaRPr>
          </a:p>
          <a:p>
            <a:pPr marL="514350" indent="-514350">
              <a:buFontTx/>
              <a:buAutoNum type="arabicPeriod"/>
            </a:pPr>
            <a:r>
              <a:rPr lang="en-GB" sz="2300" dirty="0">
                <a:solidFill>
                  <a:prstClr val="black"/>
                </a:solidFill>
                <a:latin typeface="Comic Sans MS" pitchFamily="66" charset="0"/>
              </a:rPr>
              <a:t>Explain what happens to the guard cells in order to make the stomata:</a:t>
            </a:r>
          </a:p>
          <a:p>
            <a:pPr marL="514350" indent="-514350"/>
            <a:r>
              <a:rPr lang="en-GB" sz="2300" dirty="0">
                <a:solidFill>
                  <a:prstClr val="black"/>
                </a:solidFill>
                <a:latin typeface="Comic Sans MS" pitchFamily="66" charset="0"/>
              </a:rPr>
              <a:t>	a) Open</a:t>
            </a:r>
          </a:p>
          <a:p>
            <a:pPr marL="514350" indent="-514350"/>
            <a:r>
              <a:rPr lang="en-GB" sz="2300" dirty="0">
                <a:solidFill>
                  <a:prstClr val="black"/>
                </a:solidFill>
                <a:latin typeface="Comic Sans MS" pitchFamily="66" charset="0"/>
              </a:rPr>
              <a:t>	b) Closed</a:t>
            </a:r>
          </a:p>
        </p:txBody>
      </p:sp>
      <p:sp>
        <p:nvSpPr>
          <p:cNvPr id="5" name="TextBox 4"/>
          <p:cNvSpPr txBox="1"/>
          <p:nvPr/>
        </p:nvSpPr>
        <p:spPr>
          <a:xfrm>
            <a:off x="152400" y="152402"/>
            <a:ext cx="8763000" cy="954107"/>
          </a:xfrm>
          <a:prstGeom prst="rect">
            <a:avLst/>
          </a:prstGeom>
          <a:noFill/>
        </p:spPr>
        <p:txBody>
          <a:bodyPr wrap="square" rtlCol="0">
            <a:spAutoFit/>
          </a:bodyPr>
          <a:lstStyle/>
          <a:p>
            <a:r>
              <a:rPr lang="en-GB" sz="2800" b="1" dirty="0">
                <a:solidFill>
                  <a:srgbClr val="00B050"/>
                </a:solidFill>
                <a:latin typeface="Comic Sans MS" pitchFamily="66" charset="0"/>
              </a:rPr>
              <a:t>Task</a:t>
            </a:r>
            <a:r>
              <a:rPr lang="en-GB" sz="2800" b="1" dirty="0">
                <a:solidFill>
                  <a:prstClr val="black"/>
                </a:solidFill>
                <a:latin typeface="Comic Sans MS" pitchFamily="66" charset="0"/>
              </a:rPr>
              <a:t>: </a:t>
            </a:r>
            <a:r>
              <a:rPr lang="en-GB" sz="2800" dirty="0">
                <a:solidFill>
                  <a:prstClr val="black"/>
                </a:solidFill>
                <a:latin typeface="Comic Sans MS" pitchFamily="66" charset="0"/>
              </a:rPr>
              <a:t>Watch the video and answer the following questions:</a:t>
            </a:r>
          </a:p>
        </p:txBody>
      </p:sp>
      <p:sp>
        <p:nvSpPr>
          <p:cNvPr id="6" name="Rectangle 5"/>
          <p:cNvSpPr/>
          <p:nvPr/>
        </p:nvSpPr>
        <p:spPr>
          <a:xfrm>
            <a:off x="3657600" y="6096000"/>
            <a:ext cx="5257800" cy="369332"/>
          </a:xfrm>
          <a:prstGeom prst="rect">
            <a:avLst/>
          </a:prstGeom>
        </p:spPr>
        <p:txBody>
          <a:bodyPr wrap="square">
            <a:spAutoFit/>
          </a:bodyPr>
          <a:lstStyle/>
          <a:p>
            <a:pPr algn="ctr"/>
            <a:r>
              <a:rPr lang="en-GB" dirty="0">
                <a:solidFill>
                  <a:prstClr val="black"/>
                </a:solidFill>
                <a:latin typeface="Calibri"/>
                <a:hlinkClick r:id="rId2"/>
              </a:rPr>
              <a:t>https://www.youtube.com/watch?v=Kv_0udatlh8</a:t>
            </a:r>
            <a:endParaRPr lang="en-GB" dirty="0">
              <a:solidFill>
                <a:prstClr val="black"/>
              </a:solidFill>
              <a:latin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2"/>
            <a:ext cx="8763000" cy="584775"/>
          </a:xfrm>
          <a:prstGeom prst="rect">
            <a:avLst/>
          </a:prstGeom>
          <a:noFill/>
        </p:spPr>
        <p:txBody>
          <a:bodyPr wrap="square" rtlCol="0">
            <a:spAutoFit/>
          </a:bodyPr>
          <a:lstStyle/>
          <a:p>
            <a:r>
              <a:rPr lang="en-GB" sz="3200" dirty="0">
                <a:solidFill>
                  <a:srgbClr val="FF0000"/>
                </a:solidFill>
                <a:latin typeface="Comic Sans MS" pitchFamily="66" charset="0"/>
              </a:rPr>
              <a:t>Self-assessment:</a:t>
            </a:r>
          </a:p>
        </p:txBody>
      </p:sp>
      <p:sp>
        <p:nvSpPr>
          <p:cNvPr id="5" name="TextBox 4"/>
          <p:cNvSpPr txBox="1"/>
          <p:nvPr/>
        </p:nvSpPr>
        <p:spPr>
          <a:xfrm>
            <a:off x="152400" y="838200"/>
            <a:ext cx="8839200" cy="5909310"/>
          </a:xfrm>
          <a:prstGeom prst="rect">
            <a:avLst/>
          </a:prstGeom>
          <a:noFill/>
        </p:spPr>
        <p:txBody>
          <a:bodyPr wrap="square" rtlCol="0">
            <a:spAutoFit/>
          </a:bodyPr>
          <a:lstStyle/>
          <a:p>
            <a:pPr marL="514350" indent="-514350">
              <a:buFontTx/>
              <a:buAutoNum type="arabicPeriod"/>
            </a:pPr>
            <a:r>
              <a:rPr lang="en-GB" dirty="0">
                <a:solidFill>
                  <a:prstClr val="black"/>
                </a:solidFill>
                <a:latin typeface="Comic Sans MS" pitchFamily="66" charset="0"/>
              </a:rPr>
              <a:t>Transpiration is the evaporation of the water from the aerial parts of a plant – leaves &amp; stem</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An adaptation of a root hair cell is that it has a large surface area so more water can be absorbed.</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Evaporation of water from the surface of the leaf causes a transpiration pull, this moves water into the roots, up through the stem and into the leaves. Water is cohesive (sticks together) so this results in a transpiration stream</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Water is needed for photosynthesis and to keep the plant cells turgid – this supports the plant.</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Environmental factors affecting the rate of transpiration are: light intensity, temperature, wind, humidity.</a:t>
            </a:r>
          </a:p>
          <a:p>
            <a:pPr marL="514350" indent="-514350">
              <a:buFontTx/>
              <a:buAutoNum type="arabicPeriod"/>
            </a:pPr>
            <a:endParaRPr lang="en-GB" dirty="0">
              <a:solidFill>
                <a:prstClr val="black"/>
              </a:solidFill>
              <a:latin typeface="Comic Sans MS" pitchFamily="66" charset="0"/>
            </a:endParaRPr>
          </a:p>
          <a:p>
            <a:pPr marL="514350" indent="-514350">
              <a:buFontTx/>
              <a:buAutoNum type="arabicPeriod"/>
            </a:pPr>
            <a:r>
              <a:rPr lang="en-GB" dirty="0">
                <a:solidFill>
                  <a:prstClr val="black"/>
                </a:solidFill>
                <a:latin typeface="Comic Sans MS" pitchFamily="66" charset="0"/>
              </a:rPr>
              <a:t>a) When water is taken into the guard cells by osmosis this results in turgidity of the guard cells, as they fill and bend this opens the stomata</a:t>
            </a:r>
          </a:p>
          <a:p>
            <a:pPr marL="514350" indent="-514350"/>
            <a:r>
              <a:rPr lang="en-GB" dirty="0">
                <a:solidFill>
                  <a:prstClr val="black"/>
                </a:solidFill>
                <a:latin typeface="Comic Sans MS" pitchFamily="66" charset="0"/>
              </a:rPr>
              <a:t>	b) When water leaves the guard cells the guard cells become flaccid, this closes the stomata.</a:t>
            </a:r>
          </a:p>
        </p:txBody>
      </p:sp>
      <p:pic>
        <p:nvPicPr>
          <p:cNvPr id="6" name="Picture 5" descr="Mark, Check, Tick, Red, Correct, Symbol, Choice, Yes"/>
          <p:cNvPicPr>
            <a:picLocks noChangeAspect="1" noChangeArrowheads="1"/>
          </p:cNvPicPr>
          <p:nvPr/>
        </p:nvPicPr>
        <p:blipFill>
          <a:blip r:embed="rId3" cstate="print"/>
          <a:srcRect/>
          <a:stretch>
            <a:fillRect/>
          </a:stretch>
        </p:blipFill>
        <p:spPr bwMode="auto">
          <a:xfrm>
            <a:off x="8229600" y="152400"/>
            <a:ext cx="762000" cy="64158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undefined"/>
          <p:cNvPicPr>
            <a:picLocks noChangeAspect="1" noChangeArrowheads="1"/>
          </p:cNvPicPr>
          <p:nvPr/>
        </p:nvPicPr>
        <p:blipFill>
          <a:blip r:embed="rId3" cstate="print"/>
          <a:srcRect/>
          <a:stretch>
            <a:fillRect/>
          </a:stretch>
        </p:blipFill>
        <p:spPr bwMode="auto">
          <a:xfrm>
            <a:off x="1828802" y="2286000"/>
            <a:ext cx="4616553" cy="3886200"/>
          </a:xfrm>
          <a:prstGeom prst="rect">
            <a:avLst/>
          </a:prstGeom>
          <a:noFill/>
        </p:spPr>
      </p:pic>
      <p:sp>
        <p:nvSpPr>
          <p:cNvPr id="4" name="TextBox 3"/>
          <p:cNvSpPr txBox="1"/>
          <p:nvPr/>
        </p:nvSpPr>
        <p:spPr>
          <a:xfrm>
            <a:off x="152400" y="228600"/>
            <a:ext cx="5410200" cy="923330"/>
          </a:xfrm>
          <a:prstGeom prst="rect">
            <a:avLst/>
          </a:prstGeom>
          <a:noFill/>
        </p:spPr>
        <p:txBody>
          <a:bodyPr wrap="square" rtlCol="0">
            <a:spAutoFit/>
          </a:bodyPr>
          <a:lstStyle/>
          <a:p>
            <a:r>
              <a:rPr lang="en-GB" sz="3600" dirty="0">
                <a:solidFill>
                  <a:srgbClr val="0070C0"/>
                </a:solidFill>
                <a:latin typeface="Comic Sans MS" pitchFamily="66" charset="0"/>
              </a:rPr>
              <a:t>Describing transpiration</a:t>
            </a:r>
          </a:p>
          <a:p>
            <a:endParaRPr lang="en-GB" dirty="0">
              <a:solidFill>
                <a:prstClr val="black"/>
              </a:solidFill>
              <a:latin typeface="Calibri"/>
            </a:endParaRPr>
          </a:p>
        </p:txBody>
      </p:sp>
      <p:sp>
        <p:nvSpPr>
          <p:cNvPr id="5" name="TextBox 4"/>
          <p:cNvSpPr txBox="1"/>
          <p:nvPr/>
        </p:nvSpPr>
        <p:spPr>
          <a:xfrm>
            <a:off x="304800" y="1066800"/>
            <a:ext cx="5791200" cy="369332"/>
          </a:xfrm>
          <a:prstGeom prst="rect">
            <a:avLst/>
          </a:prstGeom>
          <a:noFill/>
        </p:spPr>
        <p:txBody>
          <a:bodyPr wrap="square" rtlCol="0">
            <a:spAutoFit/>
          </a:bodyPr>
          <a:lstStyle/>
          <a:p>
            <a:endParaRPr lang="en-GB" dirty="0">
              <a:solidFill>
                <a:prstClr val="black"/>
              </a:solidFill>
              <a:latin typeface="Calibri"/>
            </a:endParaRPr>
          </a:p>
        </p:txBody>
      </p:sp>
      <p:sp>
        <p:nvSpPr>
          <p:cNvPr id="9" name="TextBox 8"/>
          <p:cNvSpPr txBox="1"/>
          <p:nvPr/>
        </p:nvSpPr>
        <p:spPr>
          <a:xfrm>
            <a:off x="6019800" y="762002"/>
            <a:ext cx="2895600" cy="1323439"/>
          </a:xfrm>
          <a:prstGeom prst="rect">
            <a:avLst/>
          </a:prstGeom>
          <a:solidFill>
            <a:srgbClr val="C1ECF1"/>
          </a:solidFill>
        </p:spPr>
        <p:txBody>
          <a:bodyPr wrap="square" rtlCol="0">
            <a:spAutoFit/>
          </a:bodyPr>
          <a:lstStyle/>
          <a:p>
            <a:pPr algn="ctr"/>
            <a:r>
              <a:rPr lang="en-GB" sz="2000" dirty="0">
                <a:solidFill>
                  <a:prstClr val="black"/>
                </a:solidFill>
                <a:latin typeface="Comic Sans MS" pitchFamily="66" charset="0"/>
              </a:rPr>
              <a:t>1. Water is lost from the leaf by evaporation, through open stomata </a:t>
            </a:r>
          </a:p>
        </p:txBody>
      </p:sp>
      <p:sp>
        <p:nvSpPr>
          <p:cNvPr id="10" name="TextBox 9"/>
          <p:cNvSpPr txBox="1"/>
          <p:nvPr/>
        </p:nvSpPr>
        <p:spPr>
          <a:xfrm>
            <a:off x="228600" y="1295402"/>
            <a:ext cx="3505200" cy="1323439"/>
          </a:xfrm>
          <a:prstGeom prst="rect">
            <a:avLst/>
          </a:prstGeom>
          <a:solidFill>
            <a:srgbClr val="C1ECF1"/>
          </a:solidFill>
        </p:spPr>
        <p:txBody>
          <a:bodyPr wrap="square" rtlCol="0">
            <a:spAutoFit/>
          </a:bodyPr>
          <a:lstStyle/>
          <a:p>
            <a:pPr algn="ctr"/>
            <a:r>
              <a:rPr lang="en-GB" sz="2000" dirty="0">
                <a:solidFill>
                  <a:prstClr val="black"/>
                </a:solidFill>
                <a:latin typeface="Comic Sans MS" pitchFamily="66" charset="0"/>
              </a:rPr>
              <a:t>2. Water moves up through the stem and into the leaves to replace water lost by evaporation </a:t>
            </a:r>
          </a:p>
        </p:txBody>
      </p:sp>
      <p:sp>
        <p:nvSpPr>
          <p:cNvPr id="11" name="TextBox 10"/>
          <p:cNvSpPr txBox="1"/>
          <p:nvPr/>
        </p:nvSpPr>
        <p:spPr>
          <a:xfrm>
            <a:off x="6934200" y="3581402"/>
            <a:ext cx="1981200" cy="2554545"/>
          </a:xfrm>
          <a:prstGeom prst="rect">
            <a:avLst/>
          </a:prstGeom>
          <a:solidFill>
            <a:srgbClr val="C1ECF1"/>
          </a:solidFill>
        </p:spPr>
        <p:txBody>
          <a:bodyPr wrap="square" rtlCol="0">
            <a:spAutoFit/>
          </a:bodyPr>
          <a:lstStyle/>
          <a:p>
            <a:pPr algn="ctr"/>
            <a:r>
              <a:rPr lang="en-GB" sz="2000" dirty="0">
                <a:solidFill>
                  <a:prstClr val="black"/>
                </a:solidFill>
                <a:latin typeface="Comic Sans MS" pitchFamily="66" charset="0"/>
              </a:rPr>
              <a:t>3. Water moves into the roots from the soil by osmosis – this replaces the water moving up the stem</a:t>
            </a:r>
          </a:p>
        </p:txBody>
      </p:sp>
      <p:cxnSp>
        <p:nvCxnSpPr>
          <p:cNvPr id="13" name="Straight Arrow Connector 12"/>
          <p:cNvCxnSpPr/>
          <p:nvPr/>
        </p:nvCxnSpPr>
        <p:spPr>
          <a:xfrm flipH="1">
            <a:off x="5257800" y="1295400"/>
            <a:ext cx="609600" cy="9906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600200" y="2667000"/>
            <a:ext cx="609600" cy="9144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019800" y="4038600"/>
            <a:ext cx="838200" cy="762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019800" y="24384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21" name="Rectangle 20"/>
          <p:cNvSpPr/>
          <p:nvPr/>
        </p:nvSpPr>
        <p:spPr>
          <a:xfrm>
            <a:off x="1828800" y="37338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22" name="Rectangle 21"/>
          <p:cNvSpPr/>
          <p:nvPr/>
        </p:nvSpPr>
        <p:spPr>
          <a:xfrm>
            <a:off x="1828800" y="4953000"/>
            <a:ext cx="3048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23" name="Rectangle 22"/>
          <p:cNvSpPr/>
          <p:nvPr/>
        </p:nvSpPr>
        <p:spPr>
          <a:xfrm>
            <a:off x="6324600" y="5181600"/>
            <a:ext cx="3048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228600"/>
            <a:ext cx="8763000" cy="1938992"/>
          </a:xfrm>
          <a:prstGeom prst="rect">
            <a:avLst/>
          </a:prstGeom>
        </p:spPr>
        <p:txBody>
          <a:bodyPr wrap="square">
            <a:spAutoFit/>
          </a:bodyPr>
          <a:lstStyle/>
          <a:p>
            <a:r>
              <a:rPr lang="en-GB" altLang="en-US" sz="2400" b="1" dirty="0">
                <a:solidFill>
                  <a:srgbClr val="0070C0"/>
                </a:solidFill>
                <a:latin typeface="Comic Sans MS" pitchFamily="66" charset="0"/>
              </a:rPr>
              <a:t>Task: </a:t>
            </a:r>
            <a:r>
              <a:rPr lang="en-GB" altLang="en-US" sz="2400" dirty="0">
                <a:solidFill>
                  <a:prstClr val="black"/>
                </a:solidFill>
                <a:latin typeface="Comic Sans MS" pitchFamily="66" charset="0"/>
              </a:rPr>
              <a:t>Write a short passage explaining </a:t>
            </a:r>
            <a:r>
              <a:rPr lang="en-GB" altLang="en-US" sz="2400" dirty="0">
                <a:solidFill>
                  <a:srgbClr val="33CC33"/>
                </a:solidFill>
                <a:latin typeface="Comic Sans MS" pitchFamily="66" charset="0"/>
              </a:rPr>
              <a:t>how water moves through a plant</a:t>
            </a:r>
            <a:r>
              <a:rPr lang="en-GB" altLang="en-US" sz="2400" dirty="0">
                <a:solidFill>
                  <a:prstClr val="black"/>
                </a:solidFill>
                <a:latin typeface="Comic Sans MS" pitchFamily="66" charset="0"/>
              </a:rPr>
              <a:t> during the process of </a:t>
            </a:r>
            <a:r>
              <a:rPr lang="en-GB" altLang="en-US" sz="2400" dirty="0">
                <a:solidFill>
                  <a:srgbClr val="00B050"/>
                </a:solidFill>
                <a:latin typeface="Comic Sans MS" pitchFamily="66" charset="0"/>
              </a:rPr>
              <a:t>transpiration</a:t>
            </a:r>
            <a:r>
              <a:rPr lang="en-GB" altLang="en-US" sz="2400" dirty="0">
                <a:solidFill>
                  <a:prstClr val="black"/>
                </a:solidFill>
                <a:latin typeface="Comic Sans MS" pitchFamily="66" charset="0"/>
              </a:rPr>
              <a:t>.</a:t>
            </a:r>
          </a:p>
          <a:p>
            <a:endParaRPr lang="en-GB" altLang="en-US" sz="2400" dirty="0">
              <a:solidFill>
                <a:prstClr val="black"/>
              </a:solidFill>
              <a:latin typeface="Comic Sans MS" pitchFamily="66" charset="0"/>
            </a:endParaRPr>
          </a:p>
          <a:p>
            <a:r>
              <a:rPr lang="en-GB" altLang="en-US" sz="2400" dirty="0">
                <a:solidFill>
                  <a:prstClr val="black"/>
                </a:solidFill>
                <a:latin typeface="Comic Sans MS" pitchFamily="66" charset="0"/>
              </a:rPr>
              <a:t>Try and use as many of the key words below as possible and use the diagram to help you!</a:t>
            </a:r>
          </a:p>
        </p:txBody>
      </p:sp>
      <p:sp>
        <p:nvSpPr>
          <p:cNvPr id="9" name="Rectangle 7"/>
          <p:cNvSpPr>
            <a:spLocks noChangeArrowheads="1"/>
          </p:cNvSpPr>
          <p:nvPr/>
        </p:nvSpPr>
        <p:spPr bwMode="auto">
          <a:xfrm>
            <a:off x="457200" y="2438400"/>
            <a:ext cx="2209800" cy="409342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altLang="en-US" sz="2600" dirty="0">
                <a:solidFill>
                  <a:prstClr val="black"/>
                </a:solidFill>
                <a:latin typeface="Comic Sans MS" pitchFamily="66" charset="0"/>
              </a:rPr>
              <a:t>leaves	</a:t>
            </a:r>
          </a:p>
          <a:p>
            <a:r>
              <a:rPr lang="en-GB" altLang="en-US" sz="2600" dirty="0">
                <a:solidFill>
                  <a:prstClr val="black"/>
                </a:solidFill>
                <a:latin typeface="Comic Sans MS" pitchFamily="66" charset="0"/>
              </a:rPr>
              <a:t>evaporation</a:t>
            </a:r>
          </a:p>
          <a:p>
            <a:r>
              <a:rPr lang="en-GB" altLang="en-US" sz="2600" dirty="0">
                <a:solidFill>
                  <a:prstClr val="black"/>
                </a:solidFill>
                <a:latin typeface="Comic Sans MS" pitchFamily="66" charset="0"/>
              </a:rPr>
              <a:t>water</a:t>
            </a:r>
          </a:p>
          <a:p>
            <a:r>
              <a:rPr lang="en-GB" altLang="en-US" sz="2600" dirty="0">
                <a:solidFill>
                  <a:prstClr val="black"/>
                </a:solidFill>
                <a:latin typeface="Comic Sans MS" pitchFamily="66" charset="0"/>
              </a:rPr>
              <a:t>diffusion</a:t>
            </a:r>
          </a:p>
          <a:p>
            <a:r>
              <a:rPr lang="en-GB" altLang="en-US" sz="2600" dirty="0">
                <a:solidFill>
                  <a:prstClr val="black"/>
                </a:solidFill>
                <a:latin typeface="Comic Sans MS" pitchFamily="66" charset="0"/>
              </a:rPr>
              <a:t>stomata 	</a:t>
            </a:r>
          </a:p>
          <a:p>
            <a:r>
              <a:rPr lang="en-GB" altLang="en-US" sz="2600" dirty="0">
                <a:solidFill>
                  <a:prstClr val="black"/>
                </a:solidFill>
                <a:latin typeface="Comic Sans MS" pitchFamily="66" charset="0"/>
              </a:rPr>
              <a:t>transpiration</a:t>
            </a:r>
          </a:p>
          <a:p>
            <a:r>
              <a:rPr lang="en-GB" altLang="en-US" sz="2600" dirty="0">
                <a:solidFill>
                  <a:prstClr val="black"/>
                </a:solidFill>
                <a:latin typeface="Comic Sans MS" pitchFamily="66" charset="0"/>
              </a:rPr>
              <a:t>stem</a:t>
            </a:r>
          </a:p>
          <a:p>
            <a:r>
              <a:rPr lang="en-GB" altLang="en-US" sz="2600" dirty="0">
                <a:solidFill>
                  <a:prstClr val="black"/>
                </a:solidFill>
                <a:latin typeface="Comic Sans MS" pitchFamily="66" charset="0"/>
              </a:rPr>
              <a:t>roots	</a:t>
            </a:r>
          </a:p>
          <a:p>
            <a:r>
              <a:rPr lang="en-GB" altLang="en-US" sz="2600" dirty="0">
                <a:solidFill>
                  <a:prstClr val="black"/>
                </a:solidFill>
                <a:latin typeface="Comic Sans MS" pitchFamily="66" charset="0"/>
              </a:rPr>
              <a:t>cohesion </a:t>
            </a:r>
          </a:p>
          <a:p>
            <a:r>
              <a:rPr lang="en-GB" altLang="en-US" sz="2600" dirty="0">
                <a:solidFill>
                  <a:prstClr val="black"/>
                </a:solidFill>
                <a:latin typeface="Comic Sans MS" pitchFamily="66" charset="0"/>
              </a:rPr>
              <a:t>xylem</a:t>
            </a:r>
          </a:p>
        </p:txBody>
      </p:sp>
      <p:pic>
        <p:nvPicPr>
          <p:cNvPr id="5" name="Picture 2" descr="undefined"/>
          <p:cNvPicPr>
            <a:picLocks noChangeAspect="1" noChangeArrowheads="1"/>
          </p:cNvPicPr>
          <p:nvPr/>
        </p:nvPicPr>
        <p:blipFill>
          <a:blip r:embed="rId3" cstate="print"/>
          <a:srcRect/>
          <a:stretch>
            <a:fillRect/>
          </a:stretch>
        </p:blipFill>
        <p:spPr bwMode="auto">
          <a:xfrm>
            <a:off x="3429002" y="2514600"/>
            <a:ext cx="4616553" cy="3886200"/>
          </a:xfrm>
          <a:prstGeom prst="rect">
            <a:avLst/>
          </a:prstGeom>
          <a:noFill/>
        </p:spPr>
      </p:pic>
      <p:sp>
        <p:nvSpPr>
          <p:cNvPr id="6" name="Rectangle 5"/>
          <p:cNvSpPr/>
          <p:nvPr/>
        </p:nvSpPr>
        <p:spPr>
          <a:xfrm>
            <a:off x="3505200" y="40386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7" name="Rectangle 6"/>
          <p:cNvSpPr/>
          <p:nvPr/>
        </p:nvSpPr>
        <p:spPr>
          <a:xfrm>
            <a:off x="7620000" y="28956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0" name="Rectangle 9"/>
          <p:cNvSpPr/>
          <p:nvPr/>
        </p:nvSpPr>
        <p:spPr>
          <a:xfrm>
            <a:off x="7772400" y="5029200"/>
            <a:ext cx="3048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1" name="Rectangle 10"/>
          <p:cNvSpPr/>
          <p:nvPr/>
        </p:nvSpPr>
        <p:spPr>
          <a:xfrm>
            <a:off x="3352800" y="5105400"/>
            <a:ext cx="3048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 y="228600"/>
            <a:ext cx="8763000" cy="461665"/>
          </a:xfrm>
          <a:prstGeom prst="rect">
            <a:avLst/>
          </a:prstGeom>
        </p:spPr>
        <p:txBody>
          <a:bodyPr wrap="square">
            <a:spAutoFit/>
          </a:bodyPr>
          <a:lstStyle/>
          <a:p>
            <a:r>
              <a:rPr lang="en-GB" altLang="en-US" sz="2400" b="1" dirty="0">
                <a:solidFill>
                  <a:srgbClr val="0070C0"/>
                </a:solidFill>
                <a:latin typeface="Comic Sans MS" pitchFamily="66" charset="0"/>
              </a:rPr>
              <a:t>Task: </a:t>
            </a:r>
            <a:r>
              <a:rPr lang="en-GB" altLang="en-US" sz="2400" dirty="0">
                <a:solidFill>
                  <a:prstClr val="black"/>
                </a:solidFill>
                <a:latin typeface="Comic Sans MS" pitchFamily="66" charset="0"/>
              </a:rPr>
              <a:t>Exams question practice</a:t>
            </a:r>
          </a:p>
        </p:txBody>
      </p:sp>
      <p:sp>
        <p:nvSpPr>
          <p:cNvPr id="6" name="Rectangle 5"/>
          <p:cNvSpPr/>
          <p:nvPr/>
        </p:nvSpPr>
        <p:spPr>
          <a:xfrm>
            <a:off x="3505200" y="40386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7" name="Rectangle 6"/>
          <p:cNvSpPr/>
          <p:nvPr/>
        </p:nvSpPr>
        <p:spPr>
          <a:xfrm>
            <a:off x="7620000" y="2895600"/>
            <a:ext cx="304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0" name="Rectangle 9"/>
          <p:cNvSpPr/>
          <p:nvPr/>
        </p:nvSpPr>
        <p:spPr>
          <a:xfrm>
            <a:off x="7772400" y="5029200"/>
            <a:ext cx="3048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1" name="Rectangle 10"/>
          <p:cNvSpPr/>
          <p:nvPr/>
        </p:nvSpPr>
        <p:spPr>
          <a:xfrm>
            <a:off x="3352800" y="5105400"/>
            <a:ext cx="3048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pic>
        <p:nvPicPr>
          <p:cNvPr id="2" name="Picture 1">
            <a:extLst>
              <a:ext uri="{FF2B5EF4-FFF2-40B4-BE49-F238E27FC236}">
                <a16:creationId xmlns:a16="http://schemas.microsoft.com/office/drawing/2014/main" id="{D9B63D32-7810-4041-9E7D-FAB466AF5E35}"/>
              </a:ext>
            </a:extLst>
          </p:cNvPr>
          <p:cNvPicPr>
            <a:picLocks noChangeAspect="1"/>
          </p:cNvPicPr>
          <p:nvPr/>
        </p:nvPicPr>
        <p:blipFill rotWithShape="1">
          <a:blip r:embed="rId3"/>
          <a:srcRect l="4412" t="22724" r="35098" b="7734"/>
          <a:stretch/>
        </p:blipFill>
        <p:spPr>
          <a:xfrm>
            <a:off x="228599" y="721640"/>
            <a:ext cx="8782059" cy="5974995"/>
          </a:xfrm>
          <a:prstGeom prst="rect">
            <a:avLst/>
          </a:prstGeom>
        </p:spPr>
      </p:pic>
      <p:sp>
        <p:nvSpPr>
          <p:cNvPr id="12" name="TextBox 11">
            <a:extLst>
              <a:ext uri="{FF2B5EF4-FFF2-40B4-BE49-F238E27FC236}">
                <a16:creationId xmlns:a16="http://schemas.microsoft.com/office/drawing/2014/main" id="{F033C1F2-D74F-4197-9818-519A3A6E6322}"/>
              </a:ext>
            </a:extLst>
          </p:cNvPr>
          <p:cNvSpPr txBox="1"/>
          <p:nvPr/>
        </p:nvSpPr>
        <p:spPr>
          <a:xfrm>
            <a:off x="5124458" y="88612"/>
            <a:ext cx="3886200" cy="584775"/>
          </a:xfrm>
          <a:prstGeom prst="rect">
            <a:avLst/>
          </a:prstGeom>
          <a:solidFill>
            <a:srgbClr val="002060"/>
          </a:solidFill>
        </p:spPr>
        <p:txBody>
          <a:bodyPr wrap="square" rtlCol="0">
            <a:spAutoFit/>
          </a:bodyPr>
          <a:lstStyle/>
          <a:p>
            <a:pPr algn="ctr"/>
            <a:r>
              <a:rPr lang="en-GB" sz="3200" dirty="0">
                <a:solidFill>
                  <a:prstClr val="white"/>
                </a:solidFill>
                <a:latin typeface="Calibri"/>
              </a:rPr>
              <a:t>9 marks = 9 minutes</a:t>
            </a:r>
          </a:p>
        </p:txBody>
      </p:sp>
    </p:spTree>
    <p:extLst>
      <p:ext uri="{BB962C8B-B14F-4D97-AF65-F5344CB8AC3E}">
        <p14:creationId xmlns:p14="http://schemas.microsoft.com/office/powerpoint/2010/main" val="124224595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047391-D181-4A15-8AF0-BF3B28ABBD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4F2A622-107F-49CE-9E59-BA0565FCCD73}">
  <ds:schemaRefs>
    <ds:schemaRef ds:uri="http://schemas.microsoft.com/sharepoint/v3/contenttype/forms"/>
  </ds:schemaRefs>
</ds:datastoreItem>
</file>

<file path=customXml/itemProps3.xml><?xml version="1.0" encoding="utf-8"?>
<ds:datastoreItem xmlns:ds="http://schemas.openxmlformats.org/officeDocument/2006/customXml" ds:itemID="{A5864569-09A7-46C2-A588-70E4A26113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1168</Words>
  <Application>Microsoft Office PowerPoint</Application>
  <PresentationFormat>On-screen Show (4:3)</PresentationFormat>
  <Paragraphs>157</Paragraphs>
  <Slides>14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1_Office Theme</vt:lpstr>
      <vt:lpstr>Evaporation &amp; Transpiration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Holden</dc:creator>
  <cp:lastModifiedBy>Helen</cp:lastModifiedBy>
  <cp:revision>9</cp:revision>
  <dcterms:created xsi:type="dcterms:W3CDTF">2020-01-04T17:03:08Z</dcterms:created>
  <dcterms:modified xsi:type="dcterms:W3CDTF">2020-09-24T19:12:03Z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