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4"/>
  </p:sldMasterIdLst>
  <p:notesMasterIdLst>
    <p:notesMasterId r:id="rId18"/>
  </p:notesMasterIdLst>
  <p:sldIdLst>
    <p:sldId id="270" r:id="rId5"/>
    <p:sldId id="309" r:id="rId6"/>
    <p:sldId id="295" r:id="rId7"/>
    <p:sldId id="314" r:id="rId8"/>
    <p:sldId id="301" r:id="rId9"/>
    <p:sldId id="311" r:id="rId10"/>
    <p:sldId id="299" r:id="rId11"/>
    <p:sldId id="313" r:id="rId12"/>
    <p:sldId id="300" r:id="rId13"/>
    <p:sldId id="303" r:id="rId14"/>
    <p:sldId id="304" r:id="rId15"/>
    <p:sldId id="305" r:id="rId16"/>
    <p:sldId id="302"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82" autoAdjust="0"/>
    <p:restoredTop sz="94651" autoAdjust="0"/>
  </p:normalViewPr>
  <p:slideViewPr>
    <p:cSldViewPr snapToGrid="0">
      <p:cViewPr varScale="1">
        <p:scale>
          <a:sx n="81" d="100"/>
          <a:sy n="81" d="100"/>
        </p:scale>
        <p:origin x="1258" y="4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5CBF5C-0863-4AB0-9E40-4A3F6D2EDECA}" type="datetimeFigureOut">
              <a:rPr lang="en-GB" smtClean="0"/>
              <a:t>10/09/2020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019D76-FDE6-4BD4-82D7-D9804308DAA3}" type="slidenum">
              <a:rPr lang="en-GB" smtClean="0"/>
              <a:t>‹#›</a:t>
            </a:fld>
            <a:endParaRPr lang="en-GB"/>
          </a:p>
        </p:txBody>
      </p:sp>
    </p:spTree>
    <p:extLst>
      <p:ext uri="{BB962C8B-B14F-4D97-AF65-F5344CB8AC3E}">
        <p14:creationId xmlns:p14="http://schemas.microsoft.com/office/powerpoint/2010/main" val="1427431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youtube.com/watch?v=AhTRiL6xjBA"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019D76-FDE6-4BD4-82D7-D9804308DAA3}" type="slidenum">
              <a:rPr lang="en-GB" smtClean="0"/>
              <a:t>1</a:t>
            </a:fld>
            <a:endParaRPr lang="en-GB"/>
          </a:p>
        </p:txBody>
      </p:sp>
    </p:spTree>
    <p:extLst>
      <p:ext uri="{BB962C8B-B14F-4D97-AF65-F5344CB8AC3E}">
        <p14:creationId xmlns:p14="http://schemas.microsoft.com/office/powerpoint/2010/main" val="37258575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hlinkClick r:id="rId3"/>
              </a:rPr>
              <a:t>https://www.youtube.com/watch?v=AhTRiL6xjBA</a:t>
            </a:r>
            <a:endParaRPr lang="en-GB" dirty="0"/>
          </a:p>
        </p:txBody>
      </p:sp>
      <p:sp>
        <p:nvSpPr>
          <p:cNvPr id="4" name="Slide Number Placeholder 3"/>
          <p:cNvSpPr>
            <a:spLocks noGrp="1"/>
          </p:cNvSpPr>
          <p:nvPr>
            <p:ph type="sldNum" sz="quarter" idx="10"/>
          </p:nvPr>
        </p:nvSpPr>
        <p:spPr/>
        <p:txBody>
          <a:bodyPr/>
          <a:lstStyle/>
          <a:p>
            <a:fld id="{CF019D76-FDE6-4BD4-82D7-D9804308DAA3}" type="slidenum">
              <a:rPr lang="en-GB" smtClean="0"/>
              <a:t>5</a:t>
            </a:fld>
            <a:endParaRPr lang="en-GB"/>
          </a:p>
        </p:txBody>
      </p:sp>
    </p:spTree>
    <p:extLst>
      <p:ext uri="{BB962C8B-B14F-4D97-AF65-F5344CB8AC3E}">
        <p14:creationId xmlns:p14="http://schemas.microsoft.com/office/powerpoint/2010/main" val="2961951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019D76-FDE6-4BD4-82D7-D9804308DAA3}" type="slidenum">
              <a:rPr lang="en-GB" smtClean="0"/>
              <a:t>7</a:t>
            </a:fld>
            <a:endParaRPr lang="en-GB"/>
          </a:p>
        </p:txBody>
      </p:sp>
    </p:spTree>
    <p:extLst>
      <p:ext uri="{BB962C8B-B14F-4D97-AF65-F5344CB8AC3E}">
        <p14:creationId xmlns:p14="http://schemas.microsoft.com/office/powerpoint/2010/main" val="2433341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019D76-FDE6-4BD4-82D7-D9804308DAA3}" type="slidenum">
              <a:rPr lang="en-GB" smtClean="0"/>
              <a:t>8</a:t>
            </a:fld>
            <a:endParaRPr lang="en-GB"/>
          </a:p>
        </p:txBody>
      </p:sp>
    </p:spTree>
    <p:extLst>
      <p:ext uri="{BB962C8B-B14F-4D97-AF65-F5344CB8AC3E}">
        <p14:creationId xmlns:p14="http://schemas.microsoft.com/office/powerpoint/2010/main" val="2571705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79741" y="552168"/>
            <a:ext cx="5746693" cy="1645920"/>
          </a:xfrm>
          <a:solidFill>
            <a:srgbClr val="FFFFFF"/>
          </a:solidFill>
          <a:ln w="38100">
            <a:solidFill>
              <a:srgbClr val="404040"/>
            </a:solidFill>
          </a:ln>
        </p:spPr>
        <p:txBody>
          <a:bodyPr lIns="274320" rIns="274320" anchor="ctr" anchorCtr="1">
            <a:normAutofit/>
          </a:bodyPr>
          <a:lstStyle>
            <a:lvl1pPr algn="ctr">
              <a:defRPr sz="36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3279741" y="2348163"/>
            <a:ext cx="5746693" cy="590980"/>
          </a:xfrm>
          <a:noFill/>
        </p:spPr>
        <p:txBody>
          <a:bodyPr>
            <a:normAutofit/>
          </a:bodyPr>
          <a:lstStyle>
            <a:lvl1pPr marL="0" indent="0" algn="ctr">
              <a:buNone/>
              <a:defRPr sz="14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279650" y="0"/>
            <a:ext cx="3864350" cy="376358"/>
          </a:xfrm>
        </p:spPr>
        <p:txBody>
          <a:bodyPr/>
          <a:lstStyle>
            <a:lvl1pPr>
              <a:defRPr sz="1800" b="1" u="sng"/>
            </a:lvl1pPr>
          </a:lstStyle>
          <a:p>
            <a:fld id="{1AE31E61-5800-426F-BFD7-250FF3D43173}" type="datetime2">
              <a:rPr lang="en-GB" smtClean="0"/>
              <a:pPr/>
              <a:t>Thursday, 10 September 2020</a:t>
            </a:fld>
            <a:endParaRPr lang="en-US" dirty="0"/>
          </a:p>
        </p:txBody>
      </p:sp>
      <p:sp>
        <p:nvSpPr>
          <p:cNvPr id="5" name="Footer Placeholder 4"/>
          <p:cNvSpPr>
            <a:spLocks noGrp="1"/>
          </p:cNvSpPr>
          <p:nvPr>
            <p:ph type="ftr" sz="quarter" idx="11"/>
          </p:nvPr>
        </p:nvSpPr>
        <p:spPr>
          <a:xfrm>
            <a:off x="3295058" y="6459582"/>
            <a:ext cx="5731375" cy="320040"/>
          </a:xfrm>
        </p:spPr>
        <p:txBody>
          <a:bodyPr/>
          <a:lstStyle/>
          <a:p>
            <a:r>
              <a:rPr lang="en-US" dirty="0"/>
              <a:t>CHAPTER 2: STRUCTURE &amp; BONDING</a:t>
            </a:r>
          </a:p>
        </p:txBody>
      </p:sp>
      <p:sp>
        <p:nvSpPr>
          <p:cNvPr id="8" name="Text Placeholder 7">
            <a:extLst>
              <a:ext uri="{FF2B5EF4-FFF2-40B4-BE49-F238E27FC236}">
                <a16:creationId xmlns:a16="http://schemas.microsoft.com/office/drawing/2014/main" id="{7FEAEEBD-691C-45DA-B1BE-23C0835D66B1}"/>
              </a:ext>
            </a:extLst>
          </p:cNvPr>
          <p:cNvSpPr>
            <a:spLocks noGrp="1"/>
          </p:cNvSpPr>
          <p:nvPr>
            <p:ph type="body" sz="quarter" idx="13"/>
          </p:nvPr>
        </p:nvSpPr>
        <p:spPr>
          <a:xfrm>
            <a:off x="0" y="0"/>
            <a:ext cx="3125788" cy="3084513"/>
          </a:xfrm>
        </p:spPr>
        <p:style>
          <a:lnRef idx="1">
            <a:schemeClr val="accent2"/>
          </a:lnRef>
          <a:fillRef idx="2">
            <a:schemeClr val="accent2"/>
          </a:fillRef>
          <a:effectRef idx="1">
            <a:schemeClr val="accent2"/>
          </a:effectRef>
          <a:fontRef idx="minor">
            <a:schemeClr val="dk1"/>
          </a:fontRef>
        </p:style>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Text Placeholder 9">
            <a:extLst>
              <a:ext uri="{FF2B5EF4-FFF2-40B4-BE49-F238E27FC236}">
                <a16:creationId xmlns:a16="http://schemas.microsoft.com/office/drawing/2014/main" id="{F4240855-BB25-4B32-A55F-FA4047D4DE58}"/>
              </a:ext>
            </a:extLst>
          </p:cNvPr>
          <p:cNvSpPr>
            <a:spLocks noGrp="1"/>
          </p:cNvSpPr>
          <p:nvPr>
            <p:ph type="body" sz="quarter" idx="14"/>
          </p:nvPr>
        </p:nvSpPr>
        <p:spPr>
          <a:xfrm>
            <a:off x="0" y="3111500"/>
            <a:ext cx="3125788" cy="3746500"/>
          </a:xfrm>
        </p:spPr>
        <p:style>
          <a:lnRef idx="1">
            <a:schemeClr val="accent1"/>
          </a:lnRef>
          <a:fillRef idx="2">
            <a:schemeClr val="accent1"/>
          </a:fillRef>
          <a:effectRef idx="1">
            <a:schemeClr val="accent1"/>
          </a:effectRef>
          <a:fontRef idx="minor">
            <a:schemeClr val="dk1"/>
          </a:fontRef>
        </p:style>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Text Placeholder 8"/>
          <p:cNvSpPr>
            <a:spLocks noGrp="1"/>
          </p:cNvSpPr>
          <p:nvPr>
            <p:ph type="body" sz="quarter" idx="15" hasCustomPrompt="1"/>
          </p:nvPr>
        </p:nvSpPr>
        <p:spPr>
          <a:xfrm>
            <a:off x="3279775" y="2938463"/>
            <a:ext cx="5746750" cy="3440112"/>
          </a:xfrm>
        </p:spPr>
        <p:style>
          <a:lnRef idx="2">
            <a:schemeClr val="dk1"/>
          </a:lnRef>
          <a:fillRef idx="1">
            <a:schemeClr val="lt1"/>
          </a:fillRef>
          <a:effectRef idx="0">
            <a:schemeClr val="dk1"/>
          </a:effectRef>
          <a:fontRef idx="none"/>
        </p:style>
        <p:txBody>
          <a:bodyPr/>
          <a:lstStyle>
            <a:lvl1pPr marL="0" indent="0">
              <a:buNone/>
              <a:defRPr b="1" u="sng" baseline="0"/>
            </a:lvl1pPr>
          </a:lstStyle>
          <a:p>
            <a:pPr lvl="0"/>
            <a:r>
              <a:rPr lang="en-GB" b="1" u="sng" dirty="0"/>
              <a:t>DO NOW:</a:t>
            </a:r>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313900" y="1600201"/>
            <a:ext cx="8584440" cy="41147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0F35E5-005C-46B3-8B40-9D347F13F3DC}" type="datetime2">
              <a:rPr lang="en-GB" smtClean="0"/>
              <a:t>Thursday, 10 September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
        <p:nvSpPr>
          <p:cNvPr id="7" name="Title 1"/>
          <p:cNvSpPr>
            <a:spLocks noGrp="1"/>
          </p:cNvSpPr>
          <p:nvPr>
            <p:ph type="title"/>
          </p:nvPr>
        </p:nvSpPr>
        <p:spPr>
          <a:xfrm>
            <a:off x="313900" y="295952"/>
            <a:ext cx="8584440" cy="1188720"/>
          </a:xfrm>
        </p:spPr>
        <p:txBody>
          <a:bodyPr/>
          <a:lstStyle/>
          <a:p>
            <a:r>
              <a:rPr lang="en-US"/>
              <a:t>Click to edit Master title style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31382" y="308610"/>
            <a:ext cx="973956" cy="561213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71463" y="308610"/>
            <a:ext cx="7515225" cy="561213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1F2CB2-DCC1-4F6A-8887-ADB753FAEDDF}" type="datetime2">
              <a:rPr lang="en-GB" smtClean="0"/>
              <a:t>Thursday, 10 September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13900" y="295952"/>
            <a:ext cx="8584440"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307322" y="1641758"/>
            <a:ext cx="8592329" cy="43905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EA76CA6-EED8-42A9-B25A-3164C2B55CC1}" type="datetime2">
              <a:rPr lang="en-GB" smtClean="0"/>
              <a:t>Thursday, 10 September 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25367" y="284562"/>
            <a:ext cx="8504308" cy="1615676"/>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146737" y="2742029"/>
            <a:ext cx="5101209"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BDE5A20-AEB1-42C8-9245-56354500788B}" type="datetime2">
              <a:rPr lang="en-GB" smtClean="0"/>
              <a:t>Thursday, 10 September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13900" y="1643063"/>
            <a:ext cx="4076362" cy="4096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3737" y="1643063"/>
            <a:ext cx="4144603" cy="4096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E85EDA13-1F59-4403-98F5-1ED4782190B3}" type="datetime2">
              <a:rPr lang="en-GB" smtClean="0"/>
              <a:t>Thursday, 10 September 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
        <p:nvSpPr>
          <p:cNvPr id="11" name="Title 1"/>
          <p:cNvSpPr>
            <a:spLocks noGrp="1"/>
          </p:cNvSpPr>
          <p:nvPr>
            <p:ph type="title"/>
          </p:nvPr>
        </p:nvSpPr>
        <p:spPr>
          <a:xfrm>
            <a:off x="313900" y="295952"/>
            <a:ext cx="8584440" cy="1188720"/>
          </a:xfrm>
        </p:spPr>
        <p:txBody>
          <a:bodyPr/>
          <a:lstStyle/>
          <a:p>
            <a:r>
              <a:rPr lang="en-US"/>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3900" y="1628810"/>
            <a:ext cx="4076363"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13900" y="2477035"/>
            <a:ext cx="4076363" cy="326299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753737" y="2477035"/>
            <a:ext cx="4144602" cy="3262991"/>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4753736" y="1628810"/>
            <a:ext cx="4144603"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28FEA587-69F6-4FE0-9D5E-B7CDA51F9246}" type="datetime2">
              <a:rPr lang="en-GB" smtClean="0"/>
              <a:t>Thursday, 10 September 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2" name="Title 1"/>
          <p:cNvSpPr>
            <a:spLocks noGrp="1"/>
          </p:cNvSpPr>
          <p:nvPr>
            <p:ph type="title"/>
          </p:nvPr>
        </p:nvSpPr>
        <p:spPr>
          <a:xfrm>
            <a:off x="313900" y="295952"/>
            <a:ext cx="8584440" cy="1188720"/>
          </a:xfrm>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96BA96F-9DFE-48A9-9354-50D9A0674075}" type="datetime2">
              <a:rPr lang="en-GB" smtClean="0"/>
              <a:t>Thursday, 10 September 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
        <p:nvSpPr>
          <p:cNvPr id="6" name="Title 1"/>
          <p:cNvSpPr>
            <a:spLocks noGrp="1"/>
          </p:cNvSpPr>
          <p:nvPr>
            <p:ph type="title"/>
          </p:nvPr>
        </p:nvSpPr>
        <p:spPr>
          <a:xfrm>
            <a:off x="325367" y="284562"/>
            <a:ext cx="8504308" cy="1615676"/>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713825-CD16-40D9-970C-181E1CD7B113}" type="datetime2">
              <a:rPr lang="en-GB" smtClean="0"/>
              <a:t>Thursday, 10 September 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4572000" y="0"/>
            <a:ext cx="457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03504" y="2243829"/>
            <a:ext cx="3364992"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5052060" y="804672"/>
            <a:ext cx="361188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6676" y="3549918"/>
            <a:ext cx="2846070" cy="2194036"/>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1F96D5C7-DCB9-44F4-99C4-D9B1CEEBEC4B}" type="datetime2">
              <a:rPr lang="en-GB" smtClean="0"/>
              <a:t>Thursday, 10 September 2020</a:t>
            </a:fld>
            <a:endParaRPr lang="en-US" dirty="0"/>
          </a:p>
        </p:txBody>
      </p:sp>
      <p:sp>
        <p:nvSpPr>
          <p:cNvPr id="10" name="Footer Placeholder 9"/>
          <p:cNvSpPr>
            <a:spLocks noGrp="1"/>
          </p:cNvSpPr>
          <p:nvPr>
            <p:ph type="ftr" sz="quarter" idx="11"/>
          </p:nvPr>
        </p:nvSpPr>
        <p:spPr>
          <a:xfrm>
            <a:off x="603504" y="6236208"/>
            <a:ext cx="3843598" cy="320040"/>
          </a:xfrm>
        </p:spPr>
        <p:txBody>
          <a:bodyPr/>
          <a:lstStyle>
            <a:lvl1pPr>
              <a:defRPr>
                <a:solidFill>
                  <a:schemeClr val="tx1">
                    <a:alpha val="70000"/>
                  </a:scheme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6392" y="2243828"/>
            <a:ext cx="3371249"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572000" y="0"/>
            <a:ext cx="4576573" cy="6858000"/>
          </a:xfrm>
          <a:solidFill>
            <a:schemeClr val="bg1">
              <a:lumMod val="85000"/>
            </a:schemeClr>
          </a:solidFill>
        </p:spPr>
        <p:txBody>
          <a:bodyPr anchor="t"/>
          <a:lstStyle>
            <a:lvl1pPr marL="0" indent="0">
              <a:buNone/>
              <a:defRPr sz="320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6676" y="3549919"/>
            <a:ext cx="2846070" cy="2194037"/>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2328815C-94B8-44F6-B2C8-E4AA8FAA5D37}" type="datetime2">
              <a:rPr lang="en-GB" smtClean="0"/>
              <a:t>Thursday, 10 September 2020</a:t>
            </a:fld>
            <a:endParaRPr lang="en-US" dirty="0"/>
          </a:p>
        </p:txBody>
      </p:sp>
      <p:sp>
        <p:nvSpPr>
          <p:cNvPr id="9" name="Footer Placeholder 8"/>
          <p:cNvSpPr>
            <a:spLocks noGrp="1"/>
          </p:cNvSpPr>
          <p:nvPr>
            <p:ph type="ftr" sz="quarter" idx="11"/>
          </p:nvPr>
        </p:nvSpPr>
        <p:spPr>
          <a:xfrm>
            <a:off x="603504" y="6236208"/>
            <a:ext cx="3843598" cy="320040"/>
          </a:xfrm>
        </p:spPr>
        <p:txBody>
          <a:bodyPr/>
          <a:lstStyle>
            <a:lvl1pPr>
              <a:defRPr>
                <a:solidFill>
                  <a:schemeClr val="tx1">
                    <a:alpha val="70000"/>
                  </a:scheme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3352" y="964692"/>
            <a:ext cx="5797296"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73352" y="2638045"/>
            <a:ext cx="5797296"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866072" y="6238816"/>
            <a:ext cx="2065310"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8D4141CA-5ADA-4C15-8504-3076FE395645}" type="datetime2">
              <a:rPr lang="en-GB" smtClean="0"/>
              <a:t>Thursday, 10 September 2020</a:t>
            </a:fld>
            <a:endParaRPr lang="en-US" dirty="0"/>
          </a:p>
        </p:txBody>
      </p:sp>
      <p:sp>
        <p:nvSpPr>
          <p:cNvPr id="5" name="Footer Placeholder 4"/>
          <p:cNvSpPr>
            <a:spLocks noGrp="1"/>
          </p:cNvSpPr>
          <p:nvPr>
            <p:ph type="ftr" sz="quarter" idx="3"/>
          </p:nvPr>
        </p:nvSpPr>
        <p:spPr>
          <a:xfrm>
            <a:off x="1200150" y="6236208"/>
            <a:ext cx="4425892"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8069192" y="6217920"/>
            <a:ext cx="27432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AhTRiL6xjBA"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8207" y="678778"/>
            <a:ext cx="8868172" cy="1332903"/>
          </a:xfrm>
        </p:spPr>
        <p:txBody>
          <a:bodyPr/>
          <a:lstStyle/>
          <a:p>
            <a:r>
              <a:rPr lang="en-GB" dirty="0"/>
              <a:t>Introduction to electrolysis </a:t>
            </a:r>
          </a:p>
        </p:txBody>
      </p:sp>
      <p:sp>
        <p:nvSpPr>
          <p:cNvPr id="4" name="Date Placeholder 3">
            <a:extLst>
              <a:ext uri="{FF2B5EF4-FFF2-40B4-BE49-F238E27FC236}">
                <a16:creationId xmlns:a16="http://schemas.microsoft.com/office/drawing/2014/main" id="{92BE128D-0024-4ED8-91A4-A6D95BF9BD7C}"/>
              </a:ext>
            </a:extLst>
          </p:cNvPr>
          <p:cNvSpPr>
            <a:spLocks noGrp="1"/>
          </p:cNvSpPr>
          <p:nvPr>
            <p:ph type="dt" sz="half" idx="10"/>
          </p:nvPr>
        </p:nvSpPr>
        <p:spPr/>
        <p:txBody>
          <a:bodyPr/>
          <a:lstStyle/>
          <a:p>
            <a:fld id="{AB060160-A774-4983-9FF4-98227D6120C8}" type="datetime2">
              <a:rPr lang="en-GB" smtClean="0"/>
              <a:t>Thursday, 10 September 2020</a:t>
            </a:fld>
            <a:endParaRPr lang="en-US" dirty="0"/>
          </a:p>
        </p:txBody>
      </p:sp>
      <p:sp>
        <p:nvSpPr>
          <p:cNvPr id="19" name="Text Placeholder 9">
            <a:extLst>
              <a:ext uri="{FF2B5EF4-FFF2-40B4-BE49-F238E27FC236}">
                <a16:creationId xmlns:a16="http://schemas.microsoft.com/office/drawing/2014/main" id="{36D017CD-F9CE-4877-AF1F-DEBD77EF91E3}"/>
              </a:ext>
            </a:extLst>
          </p:cNvPr>
          <p:cNvSpPr>
            <a:spLocks noGrp="1"/>
          </p:cNvSpPr>
          <p:nvPr>
            <p:ph type="body" sz="quarter" idx="15"/>
          </p:nvPr>
        </p:nvSpPr>
        <p:spPr>
          <a:xfrm>
            <a:off x="158263" y="2272784"/>
            <a:ext cx="8868228" cy="3804459"/>
          </a:xfrm>
        </p:spPr>
        <p:txBody>
          <a:bodyPr>
            <a:normAutofit/>
          </a:bodyPr>
          <a:lstStyle/>
          <a:p>
            <a:r>
              <a:rPr lang="en-GB" sz="2800" dirty="0">
                <a:solidFill>
                  <a:schemeClr val="tx1"/>
                </a:solidFill>
              </a:rPr>
              <a:t>Do Now: </a:t>
            </a:r>
            <a:r>
              <a:rPr lang="en-GB" sz="2800" b="0" u="none" dirty="0">
                <a:solidFill>
                  <a:schemeClr val="tx1"/>
                </a:solidFill>
              </a:rPr>
              <a:t> How many words can you make out of the letters in…</a:t>
            </a:r>
          </a:p>
          <a:p>
            <a:endParaRPr lang="en-GB" b="0" u="none" dirty="0">
              <a:solidFill>
                <a:schemeClr val="tx1"/>
              </a:solidFill>
            </a:endParaRPr>
          </a:p>
          <a:p>
            <a:pPr algn="ctr"/>
            <a:r>
              <a:rPr lang="en-GB" sz="3600" u="none" dirty="0">
                <a:solidFill>
                  <a:schemeClr val="tx1"/>
                </a:solidFill>
              </a:rPr>
              <a:t>Electrolysis </a:t>
            </a:r>
          </a:p>
          <a:p>
            <a:pPr algn="ctr"/>
            <a:endParaRPr lang="en-GB" sz="2800" u="none" dirty="0">
              <a:solidFill>
                <a:schemeClr val="tx1"/>
              </a:solidFill>
            </a:endParaRPr>
          </a:p>
          <a:p>
            <a:pPr algn="ctr"/>
            <a:r>
              <a:rPr lang="en-GB" sz="2800" b="0" u="none" dirty="0">
                <a:solidFill>
                  <a:schemeClr val="tx1"/>
                </a:solidFill>
              </a:rPr>
              <a:t>Too easy? … only make science words! </a:t>
            </a:r>
          </a:p>
        </p:txBody>
      </p:sp>
      <p:sp>
        <p:nvSpPr>
          <p:cNvPr id="5" name="TextBox 4">
            <a:extLst>
              <a:ext uri="{FF2B5EF4-FFF2-40B4-BE49-F238E27FC236}">
                <a16:creationId xmlns:a16="http://schemas.microsoft.com/office/drawing/2014/main" id="{74782EE5-63CD-4963-9C1E-99F79FE7D17E}"/>
              </a:ext>
            </a:extLst>
          </p:cNvPr>
          <p:cNvSpPr txBox="1"/>
          <p:nvPr/>
        </p:nvSpPr>
        <p:spPr>
          <a:xfrm>
            <a:off x="0" y="-8973"/>
            <a:ext cx="2751082" cy="369332"/>
          </a:xfrm>
          <a:prstGeom prst="rect">
            <a:avLst/>
          </a:prstGeom>
          <a:noFill/>
        </p:spPr>
        <p:txBody>
          <a:bodyPr wrap="square" rtlCol="0">
            <a:spAutoFit/>
          </a:bodyPr>
          <a:lstStyle/>
          <a:p>
            <a:r>
              <a:rPr lang="en-GB" dirty="0"/>
              <a:t>Spec. 5.4.3.1 – 5.4.3.2  </a:t>
            </a:r>
          </a:p>
        </p:txBody>
      </p:sp>
    </p:spTree>
    <p:extLst>
      <p:ext uri="{BB962C8B-B14F-4D97-AF65-F5344CB8AC3E}">
        <p14:creationId xmlns:p14="http://schemas.microsoft.com/office/powerpoint/2010/main" val="2024302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ACTIVITY 4 ANSWERS</a:t>
            </a:r>
          </a:p>
        </p:txBody>
      </p:sp>
      <p:sp>
        <p:nvSpPr>
          <p:cNvPr id="4" name="Date Placeholder 3"/>
          <p:cNvSpPr>
            <a:spLocks noGrp="1"/>
          </p:cNvSpPr>
          <p:nvPr>
            <p:ph type="dt" sz="half" idx="10"/>
          </p:nvPr>
        </p:nvSpPr>
        <p:spPr>
          <a:xfrm>
            <a:off x="7078690" y="0"/>
            <a:ext cx="2065310" cy="323968"/>
          </a:xfrm>
        </p:spPr>
        <p:txBody>
          <a:bodyPr/>
          <a:lstStyle/>
          <a:p>
            <a:fld id="{8EA76CA6-EED8-42A9-B25A-3164C2B55CC1}" type="datetime2">
              <a:rPr lang="en-GB" smtClean="0"/>
              <a:t>Thursday, 10 September 2020</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964556806"/>
              </p:ext>
            </p:extLst>
          </p:nvPr>
        </p:nvGraphicFramePr>
        <p:xfrm>
          <a:off x="307322" y="2005088"/>
          <a:ext cx="8584440" cy="3657600"/>
        </p:xfrm>
        <a:graphic>
          <a:graphicData uri="http://schemas.openxmlformats.org/drawingml/2006/table">
            <a:tbl>
              <a:tblPr firstRow="1" firstCol="1" bandRow="1"/>
              <a:tblGrid>
                <a:gridCol w="2860796">
                  <a:extLst>
                    <a:ext uri="{9D8B030D-6E8A-4147-A177-3AD203B41FA5}">
                      <a16:colId xmlns:a16="http://schemas.microsoft.com/office/drawing/2014/main" val="2342014444"/>
                    </a:ext>
                  </a:extLst>
                </a:gridCol>
                <a:gridCol w="2861822">
                  <a:extLst>
                    <a:ext uri="{9D8B030D-6E8A-4147-A177-3AD203B41FA5}">
                      <a16:colId xmlns:a16="http://schemas.microsoft.com/office/drawing/2014/main" val="2047275886"/>
                    </a:ext>
                  </a:extLst>
                </a:gridCol>
                <a:gridCol w="2861822">
                  <a:extLst>
                    <a:ext uri="{9D8B030D-6E8A-4147-A177-3AD203B41FA5}">
                      <a16:colId xmlns:a16="http://schemas.microsoft.com/office/drawing/2014/main" val="438385164"/>
                    </a:ext>
                  </a:extLst>
                </a:gridCol>
              </a:tblGrid>
              <a:tr h="703079">
                <a:tc>
                  <a:txBody>
                    <a:bodyPr/>
                    <a:lstStyle/>
                    <a:p>
                      <a:pPr algn="ctr">
                        <a:spcBef>
                          <a:spcPts val="300"/>
                        </a:spcBef>
                        <a:spcAft>
                          <a:spcPts val="300"/>
                        </a:spcAft>
                      </a:pPr>
                      <a:r>
                        <a:rPr lang="en-GB" sz="2400" b="1" dirty="0">
                          <a:solidFill>
                            <a:srgbClr val="D86916"/>
                          </a:solidFill>
                          <a:effectLst/>
                          <a:latin typeface="Arial" panose="020B0604020202020204" pitchFamily="34" charset="0"/>
                          <a:ea typeface="Times New Roman" panose="02020603050405020304" pitchFamily="18" charset="0"/>
                        </a:rPr>
                        <a:t>Compound</a:t>
                      </a:r>
                      <a:endParaRPr lang="en-GB" sz="2400" dirty="0">
                        <a:solidFill>
                          <a:srgbClr val="000000"/>
                        </a:solidFill>
                        <a:effectLst/>
                        <a:latin typeface="Arial" panose="020B0604020202020204" pitchFamily="34" charset="0"/>
                        <a:ea typeface="Times New Roman" panose="02020603050405020304" pitchFamily="18" charset="0"/>
                      </a:endParaRP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solidFill>
                      <a:srgbClr val="F7E1D0"/>
                    </a:solidFill>
                  </a:tcPr>
                </a:tc>
                <a:tc>
                  <a:txBody>
                    <a:bodyPr/>
                    <a:lstStyle/>
                    <a:p>
                      <a:pPr algn="ctr">
                        <a:spcBef>
                          <a:spcPts val="300"/>
                        </a:spcBef>
                        <a:spcAft>
                          <a:spcPts val="300"/>
                        </a:spcAft>
                      </a:pPr>
                      <a:r>
                        <a:rPr lang="en-GB" sz="2400" b="1">
                          <a:solidFill>
                            <a:srgbClr val="D86916"/>
                          </a:solidFill>
                          <a:effectLst/>
                          <a:latin typeface="Arial" panose="020B0604020202020204" pitchFamily="34" charset="0"/>
                          <a:ea typeface="Times New Roman" panose="02020603050405020304" pitchFamily="18" charset="0"/>
                        </a:rPr>
                        <a:t>Product at the cathode</a:t>
                      </a:r>
                      <a:endParaRPr lang="en-GB" sz="2400">
                        <a:solidFill>
                          <a:srgbClr val="000000"/>
                        </a:solidFill>
                        <a:effectLst/>
                        <a:latin typeface="Arial" panose="020B0604020202020204" pitchFamily="34" charset="0"/>
                        <a:ea typeface="Times New Roman" panose="02020603050405020304" pitchFamily="18" charset="0"/>
                      </a:endParaRP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solidFill>
                      <a:srgbClr val="F7E1D0"/>
                    </a:solidFill>
                  </a:tcPr>
                </a:tc>
                <a:tc>
                  <a:txBody>
                    <a:bodyPr/>
                    <a:lstStyle/>
                    <a:p>
                      <a:pPr algn="ctr">
                        <a:spcBef>
                          <a:spcPts val="300"/>
                        </a:spcBef>
                        <a:spcAft>
                          <a:spcPts val="300"/>
                        </a:spcAft>
                      </a:pPr>
                      <a:r>
                        <a:rPr lang="en-GB" sz="2400" b="1">
                          <a:solidFill>
                            <a:srgbClr val="D86916"/>
                          </a:solidFill>
                          <a:effectLst/>
                          <a:latin typeface="Arial" panose="020B0604020202020204" pitchFamily="34" charset="0"/>
                          <a:ea typeface="Times New Roman" panose="02020603050405020304" pitchFamily="18" charset="0"/>
                        </a:rPr>
                        <a:t>Product at the anode</a:t>
                      </a:r>
                      <a:endParaRPr lang="en-GB" sz="2400">
                        <a:solidFill>
                          <a:srgbClr val="000000"/>
                        </a:solidFill>
                        <a:effectLst/>
                        <a:latin typeface="Arial" panose="020B0604020202020204" pitchFamily="34" charset="0"/>
                        <a:ea typeface="Times New Roman" panose="02020603050405020304" pitchFamily="18" charset="0"/>
                      </a:endParaRP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solidFill>
                      <a:srgbClr val="F7E1D0"/>
                    </a:solidFill>
                  </a:tcPr>
                </a:tc>
                <a:extLst>
                  <a:ext uri="{0D108BD9-81ED-4DB2-BD59-A6C34878D82A}">
                    <a16:rowId xmlns:a16="http://schemas.microsoft.com/office/drawing/2014/main" val="17121439"/>
                  </a:ext>
                </a:extLst>
              </a:tr>
              <a:tr h="0">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lead bromide </a:t>
                      </a:r>
                      <a:r>
                        <a:rPr lang="en-GB" sz="2400" dirty="0">
                          <a:solidFill>
                            <a:srgbClr val="0070C0"/>
                          </a:solidFill>
                          <a:effectLst/>
                          <a:latin typeface="Arial" panose="020B0604020202020204" pitchFamily="34" charset="0"/>
                          <a:ea typeface="Times New Roman" panose="02020603050405020304" pitchFamily="18" charset="0"/>
                        </a:rPr>
                        <a:t>(</a:t>
                      </a:r>
                      <a:r>
                        <a:rPr lang="en-GB" sz="2400" dirty="0" err="1">
                          <a:solidFill>
                            <a:srgbClr val="0070C0"/>
                          </a:solidFill>
                          <a:effectLst/>
                          <a:latin typeface="Arial" panose="020B0604020202020204" pitchFamily="34" charset="0"/>
                          <a:ea typeface="Times New Roman" panose="02020603050405020304" pitchFamily="18" charset="0"/>
                        </a:rPr>
                        <a:t>PbBr</a:t>
                      </a:r>
                      <a:r>
                        <a:rPr lang="en-GB" sz="2400" dirty="0">
                          <a:solidFill>
                            <a:srgbClr val="0070C0"/>
                          </a:solidFill>
                          <a:effectLst/>
                          <a:latin typeface="Arial" panose="020B0604020202020204" pitchFamily="34" charset="0"/>
                          <a:ea typeface="Times New Roman" panose="02020603050405020304" pitchFamily="18" charset="0"/>
                        </a:rPr>
                        <a:t>)</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 </a:t>
                      </a:r>
                      <a:r>
                        <a:rPr lang="en-GB" sz="2400" dirty="0">
                          <a:solidFill>
                            <a:srgbClr val="0070C0"/>
                          </a:solidFill>
                          <a:effectLst/>
                          <a:latin typeface="Arial" panose="020B0604020202020204" pitchFamily="34" charset="0"/>
                          <a:ea typeface="Times New Roman" panose="02020603050405020304" pitchFamily="18" charset="0"/>
                        </a:rPr>
                        <a:t>lead (</a:t>
                      </a:r>
                      <a:r>
                        <a:rPr lang="en-GB" sz="2400" dirty="0" err="1">
                          <a:solidFill>
                            <a:srgbClr val="0070C0"/>
                          </a:solidFill>
                          <a:effectLst/>
                          <a:latin typeface="Arial" panose="020B0604020202020204" pitchFamily="34" charset="0"/>
                          <a:ea typeface="Times New Roman" panose="02020603050405020304" pitchFamily="18" charset="0"/>
                        </a:rPr>
                        <a:t>Pb</a:t>
                      </a:r>
                      <a:r>
                        <a:rPr lang="en-GB" sz="2400" dirty="0">
                          <a:solidFill>
                            <a:srgbClr val="0070C0"/>
                          </a:solidFill>
                          <a:effectLst/>
                          <a:latin typeface="Arial" panose="020B0604020202020204" pitchFamily="34" charset="0"/>
                          <a:ea typeface="Times New Roman" panose="02020603050405020304" pitchFamily="18" charset="0"/>
                        </a:rPr>
                        <a:t>)</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 </a:t>
                      </a:r>
                      <a:r>
                        <a:rPr lang="en-GB" sz="2400" dirty="0">
                          <a:solidFill>
                            <a:srgbClr val="0070C0"/>
                          </a:solidFill>
                          <a:effectLst/>
                          <a:latin typeface="Arial" panose="020B0604020202020204" pitchFamily="34" charset="0"/>
                          <a:ea typeface="Times New Roman" panose="02020603050405020304" pitchFamily="18" charset="0"/>
                        </a:rPr>
                        <a:t>bromine (Br)</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extLst>
                  <a:ext uri="{0D108BD9-81ED-4DB2-BD59-A6C34878D82A}">
                    <a16:rowId xmlns:a16="http://schemas.microsoft.com/office/drawing/2014/main" val="1575110453"/>
                  </a:ext>
                </a:extLst>
              </a:tr>
              <a:tr h="0">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zinc chloride </a:t>
                      </a:r>
                      <a:r>
                        <a:rPr lang="en-GB" sz="2400" dirty="0">
                          <a:solidFill>
                            <a:srgbClr val="0070C0"/>
                          </a:solidFill>
                          <a:effectLst/>
                          <a:latin typeface="Arial" panose="020B0604020202020204" pitchFamily="34" charset="0"/>
                          <a:ea typeface="Times New Roman" panose="02020603050405020304" pitchFamily="18" charset="0"/>
                        </a:rPr>
                        <a:t>(ZnCl</a:t>
                      </a:r>
                      <a:r>
                        <a:rPr lang="en-GB" sz="2400" baseline="-25000" dirty="0">
                          <a:solidFill>
                            <a:srgbClr val="0070C0"/>
                          </a:solidFill>
                          <a:effectLst/>
                          <a:latin typeface="Arial" panose="020B0604020202020204" pitchFamily="34" charset="0"/>
                          <a:ea typeface="Times New Roman" panose="02020603050405020304" pitchFamily="18" charset="0"/>
                        </a:rPr>
                        <a:t>2</a:t>
                      </a:r>
                      <a:r>
                        <a:rPr lang="en-GB" sz="2400" dirty="0">
                          <a:solidFill>
                            <a:srgbClr val="0070C0"/>
                          </a:solidFill>
                          <a:effectLst/>
                          <a:latin typeface="Arial" panose="020B0604020202020204" pitchFamily="34" charset="0"/>
                          <a:ea typeface="Times New Roman" panose="02020603050405020304" pitchFamily="18" charset="0"/>
                        </a:rPr>
                        <a:t>)</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 </a:t>
                      </a:r>
                      <a:r>
                        <a:rPr lang="en-GB" sz="2400" dirty="0">
                          <a:solidFill>
                            <a:srgbClr val="0070C0"/>
                          </a:solidFill>
                          <a:effectLst/>
                          <a:latin typeface="Arial" panose="020B0604020202020204" pitchFamily="34" charset="0"/>
                          <a:ea typeface="Times New Roman" panose="02020603050405020304" pitchFamily="18" charset="0"/>
                        </a:rPr>
                        <a:t>zinc (Zn)</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r>
                        <a:rPr lang="en-GB" sz="2400" dirty="0">
                          <a:solidFill>
                            <a:srgbClr val="0070C0"/>
                          </a:solidFill>
                          <a:effectLst/>
                          <a:latin typeface="Arial" panose="020B0604020202020204" pitchFamily="34" charset="0"/>
                          <a:ea typeface="Times New Roman" panose="02020603050405020304" pitchFamily="18" charset="0"/>
                        </a:rPr>
                        <a:t>chlorine</a:t>
                      </a:r>
                      <a:r>
                        <a:rPr lang="en-GB" sz="2400" dirty="0">
                          <a:solidFill>
                            <a:srgbClr val="000000"/>
                          </a:solidFill>
                          <a:effectLst/>
                          <a:latin typeface="Arial" panose="020B0604020202020204" pitchFamily="34" charset="0"/>
                          <a:ea typeface="Times New Roman" panose="02020603050405020304" pitchFamily="18" charset="0"/>
                        </a:rPr>
                        <a:t> </a:t>
                      </a:r>
                      <a:r>
                        <a:rPr lang="en-GB" sz="2400" dirty="0">
                          <a:solidFill>
                            <a:srgbClr val="0070C0"/>
                          </a:solidFill>
                          <a:effectLst/>
                          <a:latin typeface="Arial" panose="020B0604020202020204" pitchFamily="34" charset="0"/>
                          <a:ea typeface="Times New Roman" panose="02020603050405020304" pitchFamily="18" charset="0"/>
                        </a:rPr>
                        <a:t>(Cl</a:t>
                      </a:r>
                      <a:r>
                        <a:rPr lang="en-GB" sz="2400" baseline="-25000" dirty="0">
                          <a:solidFill>
                            <a:srgbClr val="0070C0"/>
                          </a:solidFill>
                          <a:effectLst/>
                          <a:latin typeface="Arial" panose="020B0604020202020204" pitchFamily="34" charset="0"/>
                          <a:ea typeface="Times New Roman" panose="02020603050405020304" pitchFamily="18" charset="0"/>
                        </a:rPr>
                        <a:t>2</a:t>
                      </a:r>
                      <a:r>
                        <a:rPr lang="en-GB" sz="2400" dirty="0">
                          <a:solidFill>
                            <a:srgbClr val="0070C0"/>
                          </a:solidFill>
                          <a:effectLst/>
                          <a:latin typeface="Arial" panose="020B0604020202020204" pitchFamily="34" charset="0"/>
                          <a:ea typeface="Times New Roman" panose="02020603050405020304" pitchFamily="18" charset="0"/>
                        </a:rPr>
                        <a:t>)</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extLst>
                  <a:ext uri="{0D108BD9-81ED-4DB2-BD59-A6C34878D82A}">
                    <a16:rowId xmlns:a16="http://schemas.microsoft.com/office/drawing/2014/main" val="995692134"/>
                  </a:ext>
                </a:extLst>
              </a:tr>
              <a:tr h="0">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 </a:t>
                      </a:r>
                      <a:r>
                        <a:rPr lang="en-GB" sz="2400" dirty="0">
                          <a:solidFill>
                            <a:srgbClr val="0070C0"/>
                          </a:solidFill>
                          <a:effectLst/>
                          <a:latin typeface="Arial" panose="020B0604020202020204" pitchFamily="34" charset="0"/>
                          <a:ea typeface="Times New Roman" panose="02020603050405020304" pitchFamily="18" charset="0"/>
                        </a:rPr>
                        <a:t>sodium chloride (</a:t>
                      </a:r>
                      <a:r>
                        <a:rPr lang="en-GB" sz="2400" dirty="0" err="1">
                          <a:solidFill>
                            <a:srgbClr val="0070C0"/>
                          </a:solidFill>
                          <a:effectLst/>
                          <a:latin typeface="Arial" panose="020B0604020202020204" pitchFamily="34" charset="0"/>
                          <a:ea typeface="Times New Roman" panose="02020603050405020304" pitchFamily="18" charset="0"/>
                        </a:rPr>
                        <a:t>NaCl</a:t>
                      </a:r>
                      <a:r>
                        <a:rPr lang="en-GB" sz="2400" dirty="0">
                          <a:solidFill>
                            <a:srgbClr val="0070C0"/>
                          </a:solidFill>
                          <a:effectLst/>
                          <a:latin typeface="Arial" panose="020B0604020202020204" pitchFamily="34" charset="0"/>
                          <a:ea typeface="Times New Roman" panose="02020603050405020304" pitchFamily="18" charset="0"/>
                        </a:rPr>
                        <a:t>)</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sodium </a:t>
                      </a:r>
                      <a:r>
                        <a:rPr lang="en-GB" sz="2400" dirty="0">
                          <a:solidFill>
                            <a:srgbClr val="0070C0"/>
                          </a:solidFill>
                          <a:effectLst/>
                          <a:latin typeface="Arial" panose="020B0604020202020204" pitchFamily="34" charset="0"/>
                          <a:ea typeface="Times New Roman" panose="02020603050405020304" pitchFamily="18" charset="0"/>
                        </a:rPr>
                        <a:t>(Na)</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Chlorine </a:t>
                      </a:r>
                      <a:r>
                        <a:rPr lang="en-GB" sz="2400" dirty="0">
                          <a:solidFill>
                            <a:srgbClr val="0070C0"/>
                          </a:solidFill>
                          <a:effectLst/>
                          <a:latin typeface="Arial" panose="020B0604020202020204" pitchFamily="34" charset="0"/>
                          <a:ea typeface="Times New Roman" panose="02020603050405020304" pitchFamily="18" charset="0"/>
                        </a:rPr>
                        <a:t>(Cl</a:t>
                      </a:r>
                      <a:r>
                        <a:rPr lang="en-GB" sz="2400" baseline="-25000" dirty="0">
                          <a:solidFill>
                            <a:srgbClr val="0070C0"/>
                          </a:solidFill>
                          <a:effectLst/>
                          <a:latin typeface="Arial" panose="020B0604020202020204" pitchFamily="34" charset="0"/>
                          <a:ea typeface="Times New Roman" panose="02020603050405020304" pitchFamily="18" charset="0"/>
                        </a:rPr>
                        <a:t>2</a:t>
                      </a:r>
                      <a:r>
                        <a:rPr lang="en-GB" sz="2400" dirty="0">
                          <a:solidFill>
                            <a:srgbClr val="0070C0"/>
                          </a:solidFill>
                          <a:effectLst/>
                          <a:latin typeface="Arial" panose="020B0604020202020204" pitchFamily="34" charset="0"/>
                          <a:ea typeface="Times New Roman" panose="02020603050405020304" pitchFamily="18" charset="0"/>
                        </a:rPr>
                        <a:t>)</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extLst>
                  <a:ext uri="{0D108BD9-81ED-4DB2-BD59-A6C34878D82A}">
                    <a16:rowId xmlns:a16="http://schemas.microsoft.com/office/drawing/2014/main" val="776669863"/>
                  </a:ext>
                </a:extLst>
              </a:tr>
              <a:tr h="0">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 </a:t>
                      </a:r>
                      <a:r>
                        <a:rPr lang="en-GB" sz="2400" dirty="0">
                          <a:solidFill>
                            <a:srgbClr val="0070C0"/>
                          </a:solidFill>
                          <a:effectLst/>
                          <a:latin typeface="Arial" panose="020B0604020202020204" pitchFamily="34" charset="0"/>
                          <a:ea typeface="Times New Roman" panose="02020603050405020304" pitchFamily="18" charset="0"/>
                        </a:rPr>
                        <a:t>aluminium oxide (Al</a:t>
                      </a:r>
                      <a:r>
                        <a:rPr lang="en-GB" sz="2400" baseline="-25000" dirty="0">
                          <a:solidFill>
                            <a:srgbClr val="0070C0"/>
                          </a:solidFill>
                          <a:effectLst/>
                          <a:latin typeface="Arial" panose="020B0604020202020204" pitchFamily="34" charset="0"/>
                          <a:ea typeface="Times New Roman" panose="02020603050405020304" pitchFamily="18" charset="0"/>
                        </a:rPr>
                        <a:t>2</a:t>
                      </a:r>
                      <a:r>
                        <a:rPr lang="en-GB" sz="2400" dirty="0">
                          <a:solidFill>
                            <a:srgbClr val="0070C0"/>
                          </a:solidFill>
                          <a:effectLst/>
                          <a:latin typeface="Arial" panose="020B0604020202020204" pitchFamily="34" charset="0"/>
                          <a:ea typeface="Times New Roman" panose="02020603050405020304" pitchFamily="18" charset="0"/>
                        </a:rPr>
                        <a:t>O</a:t>
                      </a:r>
                      <a:r>
                        <a:rPr lang="en-GB" sz="2400" baseline="-25000" dirty="0">
                          <a:solidFill>
                            <a:srgbClr val="0070C0"/>
                          </a:solidFill>
                          <a:effectLst/>
                          <a:latin typeface="Arial" panose="020B0604020202020204" pitchFamily="34" charset="0"/>
                          <a:ea typeface="Times New Roman" panose="02020603050405020304" pitchFamily="18" charset="0"/>
                        </a:rPr>
                        <a:t>3</a:t>
                      </a:r>
                      <a:r>
                        <a:rPr lang="en-GB" sz="2400" dirty="0">
                          <a:solidFill>
                            <a:srgbClr val="0070C0"/>
                          </a:solidFill>
                          <a:effectLst/>
                          <a:latin typeface="Arial" panose="020B0604020202020204" pitchFamily="34" charset="0"/>
                          <a:ea typeface="Times New Roman" panose="02020603050405020304" pitchFamily="18" charset="0"/>
                        </a:rPr>
                        <a:t>)</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Aluminium </a:t>
                      </a:r>
                      <a:r>
                        <a:rPr lang="en-GB" sz="2400" dirty="0">
                          <a:solidFill>
                            <a:srgbClr val="0070C0"/>
                          </a:solidFill>
                          <a:effectLst/>
                          <a:latin typeface="Arial" panose="020B0604020202020204" pitchFamily="34" charset="0"/>
                          <a:ea typeface="Times New Roman" panose="02020603050405020304" pitchFamily="18" charset="0"/>
                        </a:rPr>
                        <a:t>(Al)</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Oxygen </a:t>
                      </a:r>
                      <a:r>
                        <a:rPr lang="en-GB" sz="2400" dirty="0">
                          <a:solidFill>
                            <a:srgbClr val="0070C0"/>
                          </a:solidFill>
                          <a:effectLst/>
                          <a:latin typeface="Arial" panose="020B0604020202020204" pitchFamily="34" charset="0"/>
                          <a:ea typeface="Times New Roman" panose="02020603050405020304" pitchFamily="18" charset="0"/>
                        </a:rPr>
                        <a:t>(O</a:t>
                      </a:r>
                      <a:r>
                        <a:rPr lang="en-GB" sz="2400" baseline="-25000" dirty="0">
                          <a:solidFill>
                            <a:srgbClr val="0070C0"/>
                          </a:solidFill>
                          <a:effectLst/>
                          <a:latin typeface="Arial" panose="020B0604020202020204" pitchFamily="34" charset="0"/>
                          <a:ea typeface="Times New Roman" panose="02020603050405020304" pitchFamily="18" charset="0"/>
                        </a:rPr>
                        <a:t>2</a:t>
                      </a:r>
                      <a:r>
                        <a:rPr lang="en-GB" sz="2400" dirty="0">
                          <a:solidFill>
                            <a:srgbClr val="0070C0"/>
                          </a:solidFill>
                          <a:effectLst/>
                          <a:latin typeface="Arial" panose="020B0604020202020204" pitchFamily="34" charset="0"/>
                          <a:ea typeface="Times New Roman" panose="02020603050405020304" pitchFamily="18" charset="0"/>
                        </a:rPr>
                        <a:t>)</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extLst>
                  <a:ext uri="{0D108BD9-81ED-4DB2-BD59-A6C34878D82A}">
                    <a16:rowId xmlns:a16="http://schemas.microsoft.com/office/drawing/2014/main" val="3058221161"/>
                  </a:ext>
                </a:extLst>
              </a:tr>
            </a:tbl>
          </a:graphicData>
        </a:graphic>
      </p:graphicFrame>
      <p:sp>
        <p:nvSpPr>
          <p:cNvPr id="5" name="Oval 4">
            <a:extLst>
              <a:ext uri="{FF2B5EF4-FFF2-40B4-BE49-F238E27FC236}">
                <a16:creationId xmlns:a16="http://schemas.microsoft.com/office/drawing/2014/main" id="{4155F64C-EC93-47E0-A014-5A66C3B03E12}"/>
              </a:ext>
            </a:extLst>
          </p:cNvPr>
          <p:cNvSpPr/>
          <p:nvPr/>
        </p:nvSpPr>
        <p:spPr>
          <a:xfrm>
            <a:off x="307322" y="5911677"/>
            <a:ext cx="1200150" cy="732748"/>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rgbClr val="FF0000"/>
                </a:solidFill>
              </a:rPr>
              <a:t>SA</a:t>
            </a:r>
          </a:p>
        </p:txBody>
      </p:sp>
      <p:sp>
        <p:nvSpPr>
          <p:cNvPr id="7" name="TextBox 6">
            <a:extLst>
              <a:ext uri="{FF2B5EF4-FFF2-40B4-BE49-F238E27FC236}">
                <a16:creationId xmlns:a16="http://schemas.microsoft.com/office/drawing/2014/main" id="{800FC0D4-C801-4705-9F25-DED8BDC1DFFC}"/>
              </a:ext>
            </a:extLst>
          </p:cNvPr>
          <p:cNvSpPr txBox="1"/>
          <p:nvPr/>
        </p:nvSpPr>
        <p:spPr>
          <a:xfrm>
            <a:off x="1842959" y="6047218"/>
            <a:ext cx="5325558" cy="461665"/>
          </a:xfrm>
          <a:prstGeom prst="rect">
            <a:avLst/>
          </a:prstGeom>
          <a:noFill/>
        </p:spPr>
        <p:txBody>
          <a:bodyPr wrap="square" rtlCol="0">
            <a:spAutoFit/>
          </a:bodyPr>
          <a:lstStyle/>
          <a:p>
            <a:r>
              <a:rPr lang="en-GB" sz="2400" b="1" dirty="0">
                <a:solidFill>
                  <a:srgbClr val="FF0000"/>
                </a:solidFill>
              </a:rPr>
              <a:t>Self assess in red pens please!</a:t>
            </a:r>
          </a:p>
        </p:txBody>
      </p:sp>
    </p:spTree>
    <p:extLst>
      <p:ext uri="{BB962C8B-B14F-4D97-AF65-F5344CB8AC3E}">
        <p14:creationId xmlns:p14="http://schemas.microsoft.com/office/powerpoint/2010/main" val="3540836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900" y="295952"/>
            <a:ext cx="8584440" cy="1518780"/>
          </a:xfrm>
        </p:spPr>
        <p:txBody>
          <a:bodyPr>
            <a:normAutofit fontScale="90000"/>
          </a:bodyPr>
          <a:lstStyle/>
          <a:p>
            <a:r>
              <a:rPr lang="en-GB" dirty="0"/>
              <a:t>ACTIVITY 5: Write a balanced symbol equation including state symbols for the overall electrolysis of a molten ionic compound.  </a:t>
            </a:r>
          </a:p>
        </p:txBody>
      </p:sp>
      <p:sp>
        <p:nvSpPr>
          <p:cNvPr id="4" name="Date Placeholder 3"/>
          <p:cNvSpPr>
            <a:spLocks noGrp="1"/>
          </p:cNvSpPr>
          <p:nvPr>
            <p:ph type="dt" sz="half" idx="10"/>
          </p:nvPr>
        </p:nvSpPr>
        <p:spPr>
          <a:xfrm>
            <a:off x="7078690" y="0"/>
            <a:ext cx="2065310" cy="323968"/>
          </a:xfrm>
        </p:spPr>
        <p:txBody>
          <a:bodyPr/>
          <a:lstStyle/>
          <a:p>
            <a:fld id="{8EA76CA6-EED8-42A9-B25A-3164C2B55CC1}" type="datetime2">
              <a:rPr lang="en-GB" smtClean="0"/>
              <a:t>Thursday, 10 September 2020</a:t>
            </a:fld>
            <a:endParaRPr lang="en-US" dirty="0"/>
          </a:p>
        </p:txBody>
      </p:sp>
      <p:sp>
        <p:nvSpPr>
          <p:cNvPr id="3" name="TextBox 2"/>
          <p:cNvSpPr txBox="1"/>
          <p:nvPr/>
        </p:nvSpPr>
        <p:spPr>
          <a:xfrm>
            <a:off x="313900" y="1988869"/>
            <a:ext cx="8584440" cy="4278094"/>
          </a:xfrm>
          <a:prstGeom prst="rect">
            <a:avLst/>
          </a:prstGeom>
          <a:noFill/>
        </p:spPr>
        <p:txBody>
          <a:bodyPr wrap="square" rtlCol="0">
            <a:spAutoFit/>
          </a:bodyPr>
          <a:lstStyle/>
          <a:p>
            <a:r>
              <a:rPr lang="en-GB" sz="2400" dirty="0"/>
              <a:t>Use the table to write the </a:t>
            </a:r>
            <a:r>
              <a:rPr lang="en-GB" sz="2400" b="1" dirty="0"/>
              <a:t>word equations </a:t>
            </a:r>
            <a:r>
              <a:rPr lang="en-GB" sz="2400" dirty="0"/>
              <a:t>for the electrolysis of zinc chloride, sodium chloride and aluminium oxide. </a:t>
            </a:r>
          </a:p>
          <a:p>
            <a:endParaRPr lang="en-GB" sz="2400" dirty="0"/>
          </a:p>
          <a:p>
            <a:r>
              <a:rPr lang="en-GB" sz="2400" dirty="0"/>
              <a:t>Worked example: </a:t>
            </a:r>
          </a:p>
          <a:p>
            <a:endParaRPr lang="en-GB" sz="2400" dirty="0"/>
          </a:p>
          <a:p>
            <a:r>
              <a:rPr lang="en-GB" sz="2400" dirty="0"/>
              <a:t>Lead bromide </a:t>
            </a:r>
            <a:r>
              <a:rPr lang="en-GB" sz="2400" dirty="0">
                <a:sym typeface="Wingdings" panose="05000000000000000000" pitchFamily="2" charset="2"/>
              </a:rPr>
              <a:t> lead + bromine</a:t>
            </a:r>
          </a:p>
          <a:p>
            <a:r>
              <a:rPr lang="en-GB" sz="2400" dirty="0">
                <a:sym typeface="Wingdings" panose="05000000000000000000" pitchFamily="2" charset="2"/>
              </a:rPr>
              <a:t>Balanced symbol equation: PbBr</a:t>
            </a:r>
            <a:r>
              <a:rPr lang="en-GB" sz="2400" baseline="-25000" dirty="0">
                <a:sym typeface="Wingdings" panose="05000000000000000000" pitchFamily="2" charset="2"/>
              </a:rPr>
              <a:t>2</a:t>
            </a:r>
            <a:r>
              <a:rPr lang="en-GB" sz="2400" dirty="0">
                <a:sym typeface="Wingdings" panose="05000000000000000000" pitchFamily="2" charset="2"/>
              </a:rPr>
              <a:t> </a:t>
            </a:r>
            <a:r>
              <a:rPr lang="en-GB" sz="2400" baseline="-25000" dirty="0">
                <a:sym typeface="Wingdings" panose="05000000000000000000" pitchFamily="2" charset="2"/>
              </a:rPr>
              <a:t>(l) </a:t>
            </a:r>
            <a:r>
              <a:rPr lang="en-GB" sz="2400" dirty="0">
                <a:sym typeface="Wingdings" panose="05000000000000000000" pitchFamily="2" charset="2"/>
              </a:rPr>
              <a:t> Pb </a:t>
            </a:r>
            <a:r>
              <a:rPr lang="en-GB" sz="2400" baseline="-25000" dirty="0">
                <a:sym typeface="Wingdings" panose="05000000000000000000" pitchFamily="2" charset="2"/>
              </a:rPr>
              <a:t>(s) </a:t>
            </a:r>
            <a:r>
              <a:rPr lang="en-GB" sz="2400" dirty="0">
                <a:sym typeface="Wingdings" panose="05000000000000000000" pitchFamily="2" charset="2"/>
              </a:rPr>
              <a:t>+ Br</a:t>
            </a:r>
            <a:r>
              <a:rPr lang="en-GB" sz="2400" baseline="-25000" dirty="0">
                <a:sym typeface="Wingdings" panose="05000000000000000000" pitchFamily="2" charset="2"/>
              </a:rPr>
              <a:t>2</a:t>
            </a:r>
            <a:r>
              <a:rPr lang="en-GB" sz="2400" dirty="0">
                <a:sym typeface="Wingdings" panose="05000000000000000000" pitchFamily="2" charset="2"/>
              </a:rPr>
              <a:t> </a:t>
            </a:r>
            <a:r>
              <a:rPr lang="en-GB" sz="2400" baseline="-25000" dirty="0">
                <a:sym typeface="Wingdings" panose="05000000000000000000" pitchFamily="2" charset="2"/>
              </a:rPr>
              <a:t>(g)</a:t>
            </a:r>
          </a:p>
          <a:p>
            <a:endParaRPr lang="en-GB" sz="2400" baseline="-25000" dirty="0">
              <a:sym typeface="Wingdings" panose="05000000000000000000" pitchFamily="2" charset="2"/>
            </a:endParaRPr>
          </a:p>
          <a:p>
            <a:endParaRPr lang="en-GB" sz="2400" baseline="-25000" dirty="0">
              <a:sym typeface="Wingdings" panose="05000000000000000000" pitchFamily="2" charset="2"/>
            </a:endParaRPr>
          </a:p>
          <a:p>
            <a:endParaRPr lang="en-GB" sz="2400" dirty="0">
              <a:sym typeface="Wingdings" panose="05000000000000000000" pitchFamily="2" charset="2"/>
            </a:endParaRPr>
          </a:p>
          <a:p>
            <a:r>
              <a:rPr lang="en-GB" sz="2400" b="1" u="sng" dirty="0">
                <a:sym typeface="Wingdings" panose="05000000000000000000" pitchFamily="2" charset="2"/>
              </a:rPr>
              <a:t>CHALLENGE: </a:t>
            </a:r>
            <a:r>
              <a:rPr lang="en-GB" sz="2400" dirty="0">
                <a:sym typeface="Wingdings" panose="05000000000000000000" pitchFamily="2" charset="2"/>
              </a:rPr>
              <a:t>Write balanced symbol equations for the three compounds. </a:t>
            </a:r>
            <a:endParaRPr lang="en-GB" sz="2400" dirty="0"/>
          </a:p>
        </p:txBody>
      </p:sp>
    </p:spTree>
    <p:extLst>
      <p:ext uri="{BB962C8B-B14F-4D97-AF65-F5344CB8AC3E}">
        <p14:creationId xmlns:p14="http://schemas.microsoft.com/office/powerpoint/2010/main" val="331388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Activity 5 answers</a:t>
            </a:r>
          </a:p>
        </p:txBody>
      </p:sp>
      <p:sp>
        <p:nvSpPr>
          <p:cNvPr id="3" name="Content Placeholder 2"/>
          <p:cNvSpPr>
            <a:spLocks noGrp="1"/>
          </p:cNvSpPr>
          <p:nvPr>
            <p:ph idx="1"/>
          </p:nvPr>
        </p:nvSpPr>
        <p:spPr/>
        <p:txBody>
          <a:bodyPr>
            <a:normAutofit/>
          </a:bodyPr>
          <a:lstStyle/>
          <a:p>
            <a:pPr marL="0" indent="0">
              <a:buNone/>
            </a:pPr>
            <a:r>
              <a:rPr lang="en-GB" sz="2400" dirty="0"/>
              <a:t>1. Zinc chloride </a:t>
            </a:r>
            <a:r>
              <a:rPr lang="en-GB" sz="2400" dirty="0">
                <a:sym typeface="Wingdings" panose="05000000000000000000" pitchFamily="2" charset="2"/>
              </a:rPr>
              <a:t> zinc + chlorine</a:t>
            </a:r>
          </a:p>
          <a:p>
            <a:pPr marL="0" indent="0">
              <a:buNone/>
            </a:pPr>
            <a:r>
              <a:rPr lang="en-GB" sz="2400" dirty="0">
                <a:sym typeface="Wingdings" panose="05000000000000000000" pitchFamily="2" charset="2"/>
              </a:rPr>
              <a:t>ZnCl</a:t>
            </a:r>
            <a:r>
              <a:rPr lang="en-GB" sz="2400" baseline="-25000" dirty="0">
                <a:sym typeface="Wingdings" panose="05000000000000000000" pitchFamily="2" charset="2"/>
              </a:rPr>
              <a:t>2</a:t>
            </a:r>
            <a:r>
              <a:rPr lang="en-GB" sz="2400" dirty="0">
                <a:sym typeface="Wingdings" panose="05000000000000000000" pitchFamily="2" charset="2"/>
              </a:rPr>
              <a:t> </a:t>
            </a:r>
            <a:r>
              <a:rPr lang="en-GB" sz="2400" baseline="-25000" dirty="0">
                <a:sym typeface="Wingdings" panose="05000000000000000000" pitchFamily="2" charset="2"/>
              </a:rPr>
              <a:t>(l) </a:t>
            </a:r>
            <a:r>
              <a:rPr lang="en-GB" sz="2400" dirty="0">
                <a:sym typeface="Wingdings" panose="05000000000000000000" pitchFamily="2" charset="2"/>
              </a:rPr>
              <a:t> Zn </a:t>
            </a:r>
            <a:r>
              <a:rPr lang="en-GB" sz="2400" baseline="-25000" dirty="0">
                <a:sym typeface="Wingdings" panose="05000000000000000000" pitchFamily="2" charset="2"/>
              </a:rPr>
              <a:t>(s) </a:t>
            </a:r>
            <a:r>
              <a:rPr lang="en-GB" sz="2400" dirty="0">
                <a:sym typeface="Wingdings" panose="05000000000000000000" pitchFamily="2" charset="2"/>
              </a:rPr>
              <a:t>+ Cl</a:t>
            </a:r>
            <a:r>
              <a:rPr lang="en-GB" sz="2400" baseline="-25000" dirty="0">
                <a:sym typeface="Wingdings" panose="05000000000000000000" pitchFamily="2" charset="2"/>
              </a:rPr>
              <a:t>2</a:t>
            </a:r>
            <a:r>
              <a:rPr lang="en-GB" sz="2400" dirty="0">
                <a:sym typeface="Wingdings" panose="05000000000000000000" pitchFamily="2" charset="2"/>
              </a:rPr>
              <a:t> </a:t>
            </a:r>
            <a:r>
              <a:rPr lang="en-GB" sz="2400" baseline="-25000" dirty="0">
                <a:sym typeface="Wingdings" panose="05000000000000000000" pitchFamily="2" charset="2"/>
              </a:rPr>
              <a:t>(g)</a:t>
            </a:r>
          </a:p>
          <a:p>
            <a:pPr marL="342900" indent="-342900">
              <a:buAutoNum type="arabicPeriod"/>
            </a:pPr>
            <a:endParaRPr lang="en-GB" sz="2400" dirty="0">
              <a:sym typeface="Wingdings" panose="05000000000000000000" pitchFamily="2" charset="2"/>
            </a:endParaRPr>
          </a:p>
          <a:p>
            <a:pPr marL="0" indent="0">
              <a:buNone/>
            </a:pPr>
            <a:r>
              <a:rPr lang="en-GB" sz="2400" dirty="0"/>
              <a:t>2. Sodium chloride </a:t>
            </a:r>
            <a:r>
              <a:rPr lang="en-GB" sz="2400" dirty="0">
                <a:sym typeface="Wingdings" panose="05000000000000000000" pitchFamily="2" charset="2"/>
              </a:rPr>
              <a:t> Sodium + chlorine</a:t>
            </a:r>
          </a:p>
          <a:p>
            <a:pPr marL="0" indent="0">
              <a:buNone/>
            </a:pPr>
            <a:r>
              <a:rPr lang="en-GB" sz="2400" dirty="0">
                <a:sym typeface="Wingdings" panose="05000000000000000000" pitchFamily="2" charset="2"/>
              </a:rPr>
              <a:t>2NaCl </a:t>
            </a:r>
            <a:r>
              <a:rPr lang="en-GB" sz="2400" baseline="-25000" dirty="0">
                <a:sym typeface="Wingdings" panose="05000000000000000000" pitchFamily="2" charset="2"/>
              </a:rPr>
              <a:t>(l) </a:t>
            </a:r>
            <a:r>
              <a:rPr lang="en-GB" sz="2400" dirty="0">
                <a:sym typeface="Wingdings" panose="05000000000000000000" pitchFamily="2" charset="2"/>
              </a:rPr>
              <a:t> 2Na </a:t>
            </a:r>
            <a:r>
              <a:rPr lang="en-GB" sz="2400" baseline="-25000" dirty="0">
                <a:sym typeface="Wingdings" panose="05000000000000000000" pitchFamily="2" charset="2"/>
              </a:rPr>
              <a:t>(s) </a:t>
            </a:r>
            <a:r>
              <a:rPr lang="en-GB" sz="2400" dirty="0">
                <a:sym typeface="Wingdings" panose="05000000000000000000" pitchFamily="2" charset="2"/>
              </a:rPr>
              <a:t>+ Cl</a:t>
            </a:r>
            <a:r>
              <a:rPr lang="en-GB" sz="2400" baseline="-25000" dirty="0">
                <a:sym typeface="Wingdings" panose="05000000000000000000" pitchFamily="2" charset="2"/>
              </a:rPr>
              <a:t>2</a:t>
            </a:r>
            <a:r>
              <a:rPr lang="en-GB" sz="2400" dirty="0">
                <a:sym typeface="Wingdings" panose="05000000000000000000" pitchFamily="2" charset="2"/>
              </a:rPr>
              <a:t> </a:t>
            </a:r>
            <a:r>
              <a:rPr lang="en-GB" sz="2400" baseline="-25000" dirty="0">
                <a:sym typeface="Wingdings" panose="05000000000000000000" pitchFamily="2" charset="2"/>
              </a:rPr>
              <a:t>(g)</a:t>
            </a:r>
          </a:p>
          <a:p>
            <a:pPr marL="342900" indent="-342900">
              <a:buAutoNum type="arabicPeriod"/>
            </a:pPr>
            <a:endParaRPr lang="en-GB" sz="2400" dirty="0">
              <a:sym typeface="Wingdings" panose="05000000000000000000" pitchFamily="2" charset="2"/>
            </a:endParaRPr>
          </a:p>
          <a:p>
            <a:pPr marL="0" indent="0">
              <a:buNone/>
            </a:pPr>
            <a:r>
              <a:rPr lang="en-GB" sz="2400" dirty="0"/>
              <a:t>3. Aluminium oxide </a:t>
            </a:r>
            <a:r>
              <a:rPr lang="en-GB" sz="2400" dirty="0">
                <a:sym typeface="Wingdings" panose="05000000000000000000" pitchFamily="2" charset="2"/>
              </a:rPr>
              <a:t> aluminium + oxygen</a:t>
            </a:r>
          </a:p>
          <a:p>
            <a:pPr marL="0" indent="0">
              <a:buNone/>
            </a:pPr>
            <a:r>
              <a:rPr lang="en-GB" sz="2400" dirty="0">
                <a:sym typeface="Wingdings" panose="05000000000000000000" pitchFamily="2" charset="2"/>
              </a:rPr>
              <a:t>2Al</a:t>
            </a:r>
            <a:r>
              <a:rPr lang="en-GB" sz="2400" baseline="-25000" dirty="0">
                <a:sym typeface="Wingdings" panose="05000000000000000000" pitchFamily="2" charset="2"/>
              </a:rPr>
              <a:t>2</a:t>
            </a:r>
            <a:r>
              <a:rPr lang="en-GB" sz="2400" dirty="0">
                <a:sym typeface="Wingdings" panose="05000000000000000000" pitchFamily="2" charset="2"/>
              </a:rPr>
              <a:t>O</a:t>
            </a:r>
            <a:r>
              <a:rPr lang="en-GB" sz="2400" baseline="-25000" dirty="0">
                <a:sym typeface="Wingdings" panose="05000000000000000000" pitchFamily="2" charset="2"/>
              </a:rPr>
              <a:t>3</a:t>
            </a:r>
            <a:r>
              <a:rPr lang="en-GB" sz="2400" dirty="0">
                <a:sym typeface="Wingdings" panose="05000000000000000000" pitchFamily="2" charset="2"/>
              </a:rPr>
              <a:t> </a:t>
            </a:r>
            <a:r>
              <a:rPr lang="en-GB" sz="2400" baseline="-25000" dirty="0">
                <a:sym typeface="Wingdings" panose="05000000000000000000" pitchFamily="2" charset="2"/>
              </a:rPr>
              <a:t>(l) </a:t>
            </a:r>
            <a:r>
              <a:rPr lang="en-GB" sz="2400" dirty="0">
                <a:sym typeface="Wingdings" panose="05000000000000000000" pitchFamily="2" charset="2"/>
              </a:rPr>
              <a:t> 4Al </a:t>
            </a:r>
            <a:r>
              <a:rPr lang="en-GB" sz="2400" baseline="-25000" dirty="0">
                <a:sym typeface="Wingdings" panose="05000000000000000000" pitchFamily="2" charset="2"/>
              </a:rPr>
              <a:t>(s) </a:t>
            </a:r>
            <a:r>
              <a:rPr lang="en-GB" sz="2400" dirty="0">
                <a:sym typeface="Wingdings" panose="05000000000000000000" pitchFamily="2" charset="2"/>
              </a:rPr>
              <a:t>+ 3O</a:t>
            </a:r>
            <a:r>
              <a:rPr lang="en-GB" sz="2400" baseline="-25000" dirty="0">
                <a:sym typeface="Wingdings" panose="05000000000000000000" pitchFamily="2" charset="2"/>
              </a:rPr>
              <a:t>2</a:t>
            </a:r>
            <a:r>
              <a:rPr lang="en-GB" sz="2400" dirty="0">
                <a:sym typeface="Wingdings" panose="05000000000000000000" pitchFamily="2" charset="2"/>
              </a:rPr>
              <a:t> </a:t>
            </a:r>
            <a:r>
              <a:rPr lang="en-GB" sz="2400" baseline="-25000" dirty="0">
                <a:sym typeface="Wingdings" panose="05000000000000000000" pitchFamily="2" charset="2"/>
              </a:rPr>
              <a:t>(g)</a:t>
            </a:r>
            <a:endParaRPr lang="en-GB" sz="2400" baseline="-25000" dirty="0"/>
          </a:p>
        </p:txBody>
      </p:sp>
      <p:sp>
        <p:nvSpPr>
          <p:cNvPr id="4" name="Date Placeholder 3"/>
          <p:cNvSpPr>
            <a:spLocks noGrp="1"/>
          </p:cNvSpPr>
          <p:nvPr>
            <p:ph type="dt" sz="half" idx="10"/>
          </p:nvPr>
        </p:nvSpPr>
        <p:spPr/>
        <p:txBody>
          <a:bodyPr/>
          <a:lstStyle/>
          <a:p>
            <a:fld id="{8EA76CA6-EED8-42A9-B25A-3164C2B55CC1}" type="datetime2">
              <a:rPr lang="en-GB" smtClean="0"/>
              <a:t>Thursday, 10 September 2020</a:t>
            </a:fld>
            <a:endParaRPr lang="en-US" dirty="0"/>
          </a:p>
        </p:txBody>
      </p:sp>
      <p:sp>
        <p:nvSpPr>
          <p:cNvPr id="5" name="Oval 4">
            <a:extLst>
              <a:ext uri="{FF2B5EF4-FFF2-40B4-BE49-F238E27FC236}">
                <a16:creationId xmlns:a16="http://schemas.microsoft.com/office/drawing/2014/main" id="{385B5ED5-9D01-4C4F-8778-CE522CE0E95C}"/>
              </a:ext>
            </a:extLst>
          </p:cNvPr>
          <p:cNvSpPr/>
          <p:nvPr/>
        </p:nvSpPr>
        <p:spPr>
          <a:xfrm>
            <a:off x="307322" y="5911677"/>
            <a:ext cx="1200150" cy="732748"/>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rgbClr val="FF0000"/>
                </a:solidFill>
              </a:rPr>
              <a:t>SA</a:t>
            </a:r>
          </a:p>
        </p:txBody>
      </p:sp>
      <p:sp>
        <p:nvSpPr>
          <p:cNvPr id="6" name="TextBox 5">
            <a:extLst>
              <a:ext uri="{FF2B5EF4-FFF2-40B4-BE49-F238E27FC236}">
                <a16:creationId xmlns:a16="http://schemas.microsoft.com/office/drawing/2014/main" id="{5C26E5C0-C166-476E-A0EC-417522B1265D}"/>
              </a:ext>
            </a:extLst>
          </p:cNvPr>
          <p:cNvSpPr txBox="1"/>
          <p:nvPr/>
        </p:nvSpPr>
        <p:spPr>
          <a:xfrm>
            <a:off x="1842959" y="6047218"/>
            <a:ext cx="5325558" cy="461665"/>
          </a:xfrm>
          <a:prstGeom prst="rect">
            <a:avLst/>
          </a:prstGeom>
          <a:noFill/>
        </p:spPr>
        <p:txBody>
          <a:bodyPr wrap="square" rtlCol="0">
            <a:spAutoFit/>
          </a:bodyPr>
          <a:lstStyle/>
          <a:p>
            <a:r>
              <a:rPr lang="en-GB" sz="2400" b="1" dirty="0">
                <a:solidFill>
                  <a:srgbClr val="FF0000"/>
                </a:solidFill>
              </a:rPr>
              <a:t>Self assess in red pens please!</a:t>
            </a:r>
          </a:p>
        </p:txBody>
      </p:sp>
    </p:spTree>
    <p:extLst>
      <p:ext uri="{BB962C8B-B14F-4D97-AF65-F5344CB8AC3E}">
        <p14:creationId xmlns:p14="http://schemas.microsoft.com/office/powerpoint/2010/main" val="1762679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plenary</a:t>
            </a:r>
          </a:p>
        </p:txBody>
      </p:sp>
      <p:sp>
        <p:nvSpPr>
          <p:cNvPr id="3" name="Content Placeholder 2"/>
          <p:cNvSpPr>
            <a:spLocks noGrp="1"/>
          </p:cNvSpPr>
          <p:nvPr>
            <p:ph idx="1"/>
          </p:nvPr>
        </p:nvSpPr>
        <p:spPr>
          <a:xfrm>
            <a:off x="307322" y="1641758"/>
            <a:ext cx="8592329" cy="3503820"/>
          </a:xfrm>
        </p:spPr>
        <p:txBody>
          <a:bodyPr>
            <a:noAutofit/>
          </a:bodyPr>
          <a:lstStyle/>
          <a:p>
            <a:pPr marL="0" indent="0">
              <a:buNone/>
            </a:pPr>
            <a:r>
              <a:rPr lang="en-GB" sz="2400" dirty="0"/>
              <a:t>Fill in the gaps.</a:t>
            </a:r>
          </a:p>
          <a:p>
            <a:pPr marL="0" indent="0">
              <a:buNone/>
            </a:pPr>
            <a:r>
              <a:rPr lang="en-GB" sz="2400" dirty="0"/>
              <a:t>When an ionic compound is melted or dissolved in water, the ions are free to move about within the liquid or solution. These liquids and solutions are able to conduct electricity and are called electrolytes. Passing an electric current through electrolytes causes the ions to move to the electrodes. Positively charged ions move to the negative electrode (the cathode), and negatively charged ions move to the positive electrode (the anode). Ions are discharged at the electrodes. </a:t>
            </a:r>
          </a:p>
        </p:txBody>
      </p:sp>
      <p:sp>
        <p:nvSpPr>
          <p:cNvPr id="4" name="Date Placeholder 3"/>
          <p:cNvSpPr>
            <a:spLocks noGrp="1"/>
          </p:cNvSpPr>
          <p:nvPr>
            <p:ph type="dt" sz="half" idx="10"/>
          </p:nvPr>
        </p:nvSpPr>
        <p:spPr>
          <a:xfrm>
            <a:off x="7154545" y="6604576"/>
            <a:ext cx="2065310" cy="323968"/>
          </a:xfrm>
        </p:spPr>
        <p:txBody>
          <a:bodyPr/>
          <a:lstStyle/>
          <a:p>
            <a:fld id="{8EA76CA6-EED8-42A9-B25A-3164C2B55CC1}" type="datetime2">
              <a:rPr lang="en-GB" smtClean="0"/>
              <a:t>Thursday, 10 September 2020</a:t>
            </a:fld>
            <a:endParaRPr lang="en-US" dirty="0"/>
          </a:p>
        </p:txBody>
      </p:sp>
      <p:sp>
        <p:nvSpPr>
          <p:cNvPr id="6" name="TextBox 5"/>
          <p:cNvSpPr txBox="1"/>
          <p:nvPr/>
        </p:nvSpPr>
        <p:spPr>
          <a:xfrm>
            <a:off x="313900" y="5203767"/>
            <a:ext cx="8522529" cy="1200329"/>
          </a:xfrm>
          <a:prstGeom prst="rect">
            <a:avLst/>
          </a:prstGeom>
          <a:solidFill>
            <a:schemeClr val="accent1">
              <a:lumMod val="40000"/>
              <a:lumOff val="60000"/>
            </a:schemeClr>
          </a:solidFill>
          <a:ln w="38100">
            <a:solidFill>
              <a:schemeClr val="tx1"/>
            </a:solidFill>
          </a:ln>
        </p:spPr>
        <p:txBody>
          <a:bodyPr wrap="square" rtlCol="0">
            <a:spAutoFit/>
          </a:bodyPr>
          <a:lstStyle/>
          <a:p>
            <a:r>
              <a:rPr lang="en-GB" sz="2400" dirty="0"/>
              <a:t>Missing words: 	</a:t>
            </a:r>
          </a:p>
          <a:p>
            <a:r>
              <a:rPr lang="en-GB" sz="2400" dirty="0"/>
              <a:t>current		electrolytes		ionic		negative			melted		positive		dissolved		move	       electricity</a:t>
            </a:r>
            <a:r>
              <a:rPr lang="en-GB" dirty="0"/>
              <a:t>	</a:t>
            </a:r>
          </a:p>
        </p:txBody>
      </p:sp>
      <p:sp>
        <p:nvSpPr>
          <p:cNvPr id="7" name="TextBox 6"/>
          <p:cNvSpPr txBox="1"/>
          <p:nvPr/>
        </p:nvSpPr>
        <p:spPr>
          <a:xfrm>
            <a:off x="1571106" y="2211185"/>
            <a:ext cx="698269" cy="369332"/>
          </a:xfrm>
          <a:prstGeom prst="rect">
            <a:avLst/>
          </a:prstGeom>
          <a:solidFill>
            <a:schemeClr val="bg1"/>
          </a:solidFill>
          <a:ln w="38100">
            <a:solidFill>
              <a:schemeClr val="tx1"/>
            </a:solidFill>
          </a:ln>
        </p:spPr>
        <p:txBody>
          <a:bodyPr wrap="square" rtlCol="0">
            <a:spAutoFit/>
          </a:bodyPr>
          <a:lstStyle/>
          <a:p>
            <a:endParaRPr lang="en-GB" dirty="0"/>
          </a:p>
        </p:txBody>
      </p:sp>
      <p:sp>
        <p:nvSpPr>
          <p:cNvPr id="8" name="TextBox 7"/>
          <p:cNvSpPr txBox="1"/>
          <p:nvPr/>
        </p:nvSpPr>
        <p:spPr>
          <a:xfrm>
            <a:off x="3905217" y="2211185"/>
            <a:ext cx="949416" cy="369332"/>
          </a:xfrm>
          <a:prstGeom prst="rect">
            <a:avLst/>
          </a:prstGeom>
          <a:solidFill>
            <a:schemeClr val="bg1"/>
          </a:solidFill>
          <a:ln w="38100">
            <a:solidFill>
              <a:schemeClr val="tx1"/>
            </a:solidFill>
          </a:ln>
        </p:spPr>
        <p:txBody>
          <a:bodyPr wrap="square" rtlCol="0">
            <a:spAutoFit/>
          </a:bodyPr>
          <a:lstStyle/>
          <a:p>
            <a:endParaRPr lang="en-GB" dirty="0"/>
          </a:p>
        </p:txBody>
      </p:sp>
      <p:sp>
        <p:nvSpPr>
          <p:cNvPr id="9" name="TextBox 8"/>
          <p:cNvSpPr txBox="1"/>
          <p:nvPr/>
        </p:nvSpPr>
        <p:spPr>
          <a:xfrm>
            <a:off x="1790008" y="2580517"/>
            <a:ext cx="698269" cy="369332"/>
          </a:xfrm>
          <a:prstGeom prst="rect">
            <a:avLst/>
          </a:prstGeom>
          <a:solidFill>
            <a:schemeClr val="bg1"/>
          </a:solidFill>
          <a:ln w="38100">
            <a:solidFill>
              <a:schemeClr val="tx1"/>
            </a:solidFill>
          </a:ln>
        </p:spPr>
        <p:txBody>
          <a:bodyPr wrap="square" rtlCol="0">
            <a:spAutoFit/>
          </a:bodyPr>
          <a:lstStyle/>
          <a:p>
            <a:endParaRPr lang="en-GB" dirty="0"/>
          </a:p>
        </p:txBody>
      </p:sp>
      <p:sp>
        <p:nvSpPr>
          <p:cNvPr id="10" name="TextBox 9"/>
          <p:cNvSpPr txBox="1"/>
          <p:nvPr/>
        </p:nvSpPr>
        <p:spPr>
          <a:xfrm>
            <a:off x="4603486" y="2960877"/>
            <a:ext cx="1240361" cy="369332"/>
          </a:xfrm>
          <a:prstGeom prst="rect">
            <a:avLst/>
          </a:prstGeom>
          <a:solidFill>
            <a:schemeClr val="bg1"/>
          </a:solidFill>
          <a:ln w="38100">
            <a:solidFill>
              <a:schemeClr val="tx1"/>
            </a:solidFill>
          </a:ln>
        </p:spPr>
        <p:txBody>
          <a:bodyPr wrap="square" rtlCol="0">
            <a:spAutoFit/>
          </a:bodyPr>
          <a:lstStyle/>
          <a:p>
            <a:endParaRPr lang="en-GB" dirty="0"/>
          </a:p>
        </p:txBody>
      </p:sp>
      <p:sp>
        <p:nvSpPr>
          <p:cNvPr id="11" name="TextBox 10"/>
          <p:cNvSpPr txBox="1"/>
          <p:nvPr/>
        </p:nvSpPr>
        <p:spPr>
          <a:xfrm>
            <a:off x="330526" y="3313583"/>
            <a:ext cx="1476108" cy="369332"/>
          </a:xfrm>
          <a:prstGeom prst="rect">
            <a:avLst/>
          </a:prstGeom>
          <a:solidFill>
            <a:schemeClr val="bg1"/>
          </a:solidFill>
          <a:ln w="38100">
            <a:solidFill>
              <a:schemeClr val="tx1"/>
            </a:solidFill>
          </a:ln>
        </p:spPr>
        <p:txBody>
          <a:bodyPr wrap="square" rtlCol="0">
            <a:spAutoFit/>
          </a:bodyPr>
          <a:lstStyle/>
          <a:p>
            <a:endParaRPr lang="en-GB" dirty="0"/>
          </a:p>
        </p:txBody>
      </p:sp>
      <p:sp>
        <p:nvSpPr>
          <p:cNvPr id="12" name="TextBox 11"/>
          <p:cNvSpPr txBox="1"/>
          <p:nvPr/>
        </p:nvSpPr>
        <p:spPr>
          <a:xfrm>
            <a:off x="864524" y="4042492"/>
            <a:ext cx="1047403" cy="369332"/>
          </a:xfrm>
          <a:prstGeom prst="rect">
            <a:avLst/>
          </a:prstGeom>
          <a:solidFill>
            <a:schemeClr val="bg1"/>
          </a:solidFill>
          <a:ln w="38100">
            <a:solidFill>
              <a:schemeClr val="tx1"/>
            </a:solidFill>
          </a:ln>
        </p:spPr>
        <p:txBody>
          <a:bodyPr wrap="square" rtlCol="0">
            <a:spAutoFit/>
          </a:bodyPr>
          <a:lstStyle/>
          <a:p>
            <a:endParaRPr lang="en-GB" dirty="0"/>
          </a:p>
        </p:txBody>
      </p:sp>
      <p:sp>
        <p:nvSpPr>
          <p:cNvPr id="13" name="TextBox 12"/>
          <p:cNvSpPr txBox="1"/>
          <p:nvPr/>
        </p:nvSpPr>
        <p:spPr>
          <a:xfrm>
            <a:off x="1970116" y="4411824"/>
            <a:ext cx="989215" cy="369332"/>
          </a:xfrm>
          <a:prstGeom prst="rect">
            <a:avLst/>
          </a:prstGeom>
          <a:solidFill>
            <a:schemeClr val="bg1"/>
          </a:solidFill>
          <a:ln w="38100">
            <a:solidFill>
              <a:schemeClr val="tx1"/>
            </a:solidFill>
          </a:ln>
        </p:spPr>
        <p:txBody>
          <a:bodyPr wrap="square" rtlCol="0">
            <a:spAutoFit/>
          </a:bodyPr>
          <a:lstStyle/>
          <a:p>
            <a:endParaRPr lang="en-GB" dirty="0"/>
          </a:p>
        </p:txBody>
      </p:sp>
    </p:spTree>
    <p:extLst>
      <p:ext uri="{BB962C8B-B14F-4D97-AF65-F5344CB8AC3E}">
        <p14:creationId xmlns:p14="http://schemas.microsoft.com/office/powerpoint/2010/main" val="1128673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8"/>
                                        </p:tgtEl>
                                      </p:cBhvr>
                                    </p:animEffect>
                                    <p:set>
                                      <p:cBhvr>
                                        <p:cTn id="12" dur="1" fill="hold">
                                          <p:stCondLst>
                                            <p:cond delay="4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9"/>
                                        </p:tgtEl>
                                      </p:cBhvr>
                                    </p:animEffect>
                                    <p:set>
                                      <p:cBhvr>
                                        <p:cTn id="17" dur="1" fill="hold">
                                          <p:stCondLst>
                                            <p:cond delay="4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10"/>
                                        </p:tgtEl>
                                      </p:cBhvr>
                                    </p:animEffect>
                                    <p:set>
                                      <p:cBhvr>
                                        <p:cTn id="22" dur="1" fill="hold">
                                          <p:stCondLst>
                                            <p:cond delay="499"/>
                                          </p:stCondLst>
                                        </p:cTn>
                                        <p:tgtEl>
                                          <p:spTgt spid="1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500"/>
                                        <p:tgtEl>
                                          <p:spTgt spid="11"/>
                                        </p:tgtEl>
                                      </p:cBhvr>
                                    </p:animEffect>
                                    <p:set>
                                      <p:cBhvr>
                                        <p:cTn id="27" dur="1" fill="hold">
                                          <p:stCondLst>
                                            <p:cond delay="499"/>
                                          </p:stCondLst>
                                        </p:cTn>
                                        <p:tgtEl>
                                          <p:spTgt spid="11"/>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0" nodeType="clickEffect">
                                  <p:stCondLst>
                                    <p:cond delay="0"/>
                                  </p:stCondLst>
                                  <p:childTnLst>
                                    <p:animEffect transition="out" filter="fade">
                                      <p:cBhvr>
                                        <p:cTn id="31" dur="500"/>
                                        <p:tgtEl>
                                          <p:spTgt spid="12"/>
                                        </p:tgtEl>
                                      </p:cBhvr>
                                    </p:animEffect>
                                    <p:set>
                                      <p:cBhvr>
                                        <p:cTn id="32" dur="1" fill="hold">
                                          <p:stCondLst>
                                            <p:cond delay="499"/>
                                          </p:stCondLst>
                                        </p:cTn>
                                        <p:tgtEl>
                                          <p:spTgt spid="12"/>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13"/>
                                        </p:tgtEl>
                                      </p:cBhvr>
                                    </p:animEffect>
                                    <p:set>
                                      <p:cBhvr>
                                        <p:cTn id="37"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PROGRESS INDICATORS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24490197"/>
              </p:ext>
            </p:extLst>
          </p:nvPr>
        </p:nvGraphicFramePr>
        <p:xfrm>
          <a:off x="306790" y="2192020"/>
          <a:ext cx="8591550" cy="2473960"/>
        </p:xfrm>
        <a:graphic>
          <a:graphicData uri="http://schemas.openxmlformats.org/drawingml/2006/table">
            <a:tbl>
              <a:tblPr firstRow="1" bandRow="1">
                <a:tableStyleId>{5C22544A-7EE6-4342-B048-85BDC9FD1C3A}</a:tableStyleId>
              </a:tblPr>
              <a:tblGrid>
                <a:gridCol w="2863850">
                  <a:extLst>
                    <a:ext uri="{9D8B030D-6E8A-4147-A177-3AD203B41FA5}">
                      <a16:colId xmlns:a16="http://schemas.microsoft.com/office/drawing/2014/main" val="1355188559"/>
                    </a:ext>
                  </a:extLst>
                </a:gridCol>
                <a:gridCol w="2863850">
                  <a:extLst>
                    <a:ext uri="{9D8B030D-6E8A-4147-A177-3AD203B41FA5}">
                      <a16:colId xmlns:a16="http://schemas.microsoft.com/office/drawing/2014/main" val="3606311556"/>
                    </a:ext>
                  </a:extLst>
                </a:gridCol>
                <a:gridCol w="2863850">
                  <a:extLst>
                    <a:ext uri="{9D8B030D-6E8A-4147-A177-3AD203B41FA5}">
                      <a16:colId xmlns:a16="http://schemas.microsoft.com/office/drawing/2014/main" val="3845046618"/>
                    </a:ext>
                  </a:extLst>
                </a:gridCol>
              </a:tblGrid>
              <a:tr h="370840">
                <a:tc>
                  <a:txBody>
                    <a:bodyPr/>
                    <a:lstStyle/>
                    <a:p>
                      <a:pPr algn="ctr"/>
                      <a:endParaRPr lang="en-GB"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GB" dirty="0"/>
                        <a:t>Good</a:t>
                      </a:r>
                      <a:r>
                        <a:rPr lang="en-GB" baseline="0" dirty="0"/>
                        <a:t> progress</a:t>
                      </a:r>
                      <a:endParaRPr lang="en-GB" dirty="0"/>
                    </a:p>
                  </a:txBody>
                  <a:tcPr>
                    <a:lnT w="12700" cap="flat" cmpd="sng" algn="ctr">
                      <a:solidFill>
                        <a:schemeClr val="tx1"/>
                      </a:solidFill>
                      <a:prstDash val="solid"/>
                      <a:round/>
                      <a:headEnd type="none" w="med" len="med"/>
                      <a:tailEnd type="none" w="med" len="med"/>
                    </a:lnT>
                  </a:tcPr>
                </a:tc>
                <a:tc>
                  <a:txBody>
                    <a:bodyPr/>
                    <a:lstStyle/>
                    <a:p>
                      <a:pPr algn="ctr"/>
                      <a:r>
                        <a:rPr lang="en-GB" dirty="0"/>
                        <a:t>Outstanding progress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90271758"/>
                  </a:ext>
                </a:extLst>
              </a:tr>
              <a:tr h="370840">
                <a:tc>
                  <a:txBody>
                    <a:bodyPr/>
                    <a:lstStyle/>
                    <a:p>
                      <a:pPr algn="ctr"/>
                      <a:r>
                        <a:rPr lang="en-GB" b="1" dirty="0"/>
                        <a:t>Grade 1-3</a:t>
                      </a:r>
                    </a:p>
                  </a:txBody>
                  <a:tcPr>
                    <a:lnL w="12700" cap="flat" cmpd="sng" algn="ctr">
                      <a:solidFill>
                        <a:schemeClr val="tx1"/>
                      </a:solidFill>
                      <a:prstDash val="solid"/>
                      <a:round/>
                      <a:headEnd type="none" w="med" len="med"/>
                      <a:tailEnd type="none" w="med" len="med"/>
                    </a:lnL>
                  </a:tcPr>
                </a:tc>
                <a:tc>
                  <a:txBody>
                    <a:bodyPr/>
                    <a:lstStyle/>
                    <a:p>
                      <a:pPr algn="ctr"/>
                      <a:r>
                        <a:rPr lang="en-GB" dirty="0"/>
                        <a:t>Define electrolysis. </a:t>
                      </a:r>
                    </a:p>
                  </a:txBody>
                  <a:tcPr/>
                </a:tc>
                <a:tc>
                  <a:txBody>
                    <a:bodyPr/>
                    <a:lstStyle/>
                    <a:p>
                      <a:pPr algn="ctr"/>
                      <a:r>
                        <a:rPr lang="en-GB" dirty="0"/>
                        <a:t>Describe electrolysis in terms of movement of ions. </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82362582"/>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1" dirty="0"/>
                        <a:t>Grade 4-6</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GB" dirty="0"/>
                        <a:t>Write a word equation to describe the electrolysis of a molten ionic compound.</a:t>
                      </a:r>
                    </a:p>
                  </a:txBody>
                  <a:tcPr>
                    <a:lnB w="12700" cap="flat" cmpd="sng" algn="ctr">
                      <a:solidFill>
                        <a:schemeClr val="tx1"/>
                      </a:solidFill>
                      <a:prstDash val="solid"/>
                      <a:round/>
                      <a:headEnd type="none" w="med" len="med"/>
                      <a:tailEnd type="none" w="med" len="med"/>
                    </a:lnB>
                  </a:tcPr>
                </a:tc>
                <a:tc>
                  <a:txBody>
                    <a:bodyPr/>
                    <a:lstStyle/>
                    <a:p>
                      <a:pPr algn="ctr"/>
                      <a:r>
                        <a:rPr lang="en-GB" dirty="0"/>
                        <a:t>Write a balanced symbol equation including state symbols for the overall electrolysis of a molten ionic compound.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34073894"/>
                  </a:ext>
                </a:extLst>
              </a:tr>
            </a:tbl>
          </a:graphicData>
        </a:graphic>
      </p:graphicFrame>
      <p:sp>
        <p:nvSpPr>
          <p:cNvPr id="4" name="Date Placeholder 3"/>
          <p:cNvSpPr>
            <a:spLocks noGrp="1"/>
          </p:cNvSpPr>
          <p:nvPr>
            <p:ph type="dt" sz="half" idx="10"/>
          </p:nvPr>
        </p:nvSpPr>
        <p:spPr>
          <a:xfrm>
            <a:off x="6833030" y="6460462"/>
            <a:ext cx="2065310" cy="323968"/>
          </a:xfrm>
        </p:spPr>
        <p:txBody>
          <a:bodyPr/>
          <a:lstStyle/>
          <a:p>
            <a:fld id="{8EA76CA6-EED8-42A9-B25A-3164C2B55CC1}" type="datetime2">
              <a:rPr lang="en-GB" smtClean="0"/>
              <a:t>Thursday, 10 September 2020</a:t>
            </a:fld>
            <a:endParaRPr lang="en-US" dirty="0"/>
          </a:p>
        </p:txBody>
      </p:sp>
    </p:spTree>
    <p:extLst>
      <p:ext uri="{BB962C8B-B14F-4D97-AF65-F5344CB8AC3E}">
        <p14:creationId xmlns:p14="http://schemas.microsoft.com/office/powerpoint/2010/main" val="2885561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900" y="295952"/>
            <a:ext cx="8584440" cy="902213"/>
          </a:xfrm>
        </p:spPr>
        <p:txBody>
          <a:bodyPr/>
          <a:lstStyle/>
          <a:p>
            <a:pPr algn="l"/>
            <a:r>
              <a:rPr lang="en-GB" dirty="0"/>
              <a:t>Activity 1: Define Electrolysis </a:t>
            </a:r>
          </a:p>
        </p:txBody>
      </p:sp>
      <p:sp>
        <p:nvSpPr>
          <p:cNvPr id="4" name="Date Placeholder 3"/>
          <p:cNvSpPr>
            <a:spLocks noGrp="1"/>
          </p:cNvSpPr>
          <p:nvPr>
            <p:ph type="dt" sz="half" idx="10"/>
          </p:nvPr>
        </p:nvSpPr>
        <p:spPr>
          <a:xfrm>
            <a:off x="7052192" y="13022"/>
            <a:ext cx="2065310" cy="323968"/>
          </a:xfrm>
        </p:spPr>
        <p:txBody>
          <a:bodyPr/>
          <a:lstStyle/>
          <a:p>
            <a:fld id="{8EA76CA6-EED8-42A9-B25A-3164C2B55CC1}" type="datetime2">
              <a:rPr lang="en-GB" smtClean="0"/>
              <a:t>Thursday, 10 September 2020</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027548265"/>
              </p:ext>
            </p:extLst>
          </p:nvPr>
        </p:nvGraphicFramePr>
        <p:xfrm>
          <a:off x="313900" y="4748044"/>
          <a:ext cx="8434174" cy="1814004"/>
        </p:xfrm>
        <a:graphic>
          <a:graphicData uri="http://schemas.openxmlformats.org/drawingml/2006/table">
            <a:tbl>
              <a:tblPr firstRow="1" firstCol="1" bandRow="1">
                <a:tableStyleId>{5940675A-B579-460E-94D1-54222C63F5DA}</a:tableStyleId>
              </a:tblPr>
              <a:tblGrid>
                <a:gridCol w="843235">
                  <a:extLst>
                    <a:ext uri="{9D8B030D-6E8A-4147-A177-3AD203B41FA5}">
                      <a16:colId xmlns:a16="http://schemas.microsoft.com/office/drawing/2014/main" val="20000"/>
                    </a:ext>
                  </a:extLst>
                </a:gridCol>
                <a:gridCol w="843235">
                  <a:extLst>
                    <a:ext uri="{9D8B030D-6E8A-4147-A177-3AD203B41FA5}">
                      <a16:colId xmlns:a16="http://schemas.microsoft.com/office/drawing/2014/main" val="20001"/>
                    </a:ext>
                  </a:extLst>
                </a:gridCol>
                <a:gridCol w="843235">
                  <a:extLst>
                    <a:ext uri="{9D8B030D-6E8A-4147-A177-3AD203B41FA5}">
                      <a16:colId xmlns:a16="http://schemas.microsoft.com/office/drawing/2014/main" val="20002"/>
                    </a:ext>
                  </a:extLst>
                </a:gridCol>
                <a:gridCol w="843235">
                  <a:extLst>
                    <a:ext uri="{9D8B030D-6E8A-4147-A177-3AD203B41FA5}">
                      <a16:colId xmlns:a16="http://schemas.microsoft.com/office/drawing/2014/main" val="20003"/>
                    </a:ext>
                  </a:extLst>
                </a:gridCol>
                <a:gridCol w="843235">
                  <a:extLst>
                    <a:ext uri="{9D8B030D-6E8A-4147-A177-3AD203B41FA5}">
                      <a16:colId xmlns:a16="http://schemas.microsoft.com/office/drawing/2014/main" val="20004"/>
                    </a:ext>
                  </a:extLst>
                </a:gridCol>
                <a:gridCol w="843235">
                  <a:extLst>
                    <a:ext uri="{9D8B030D-6E8A-4147-A177-3AD203B41FA5}">
                      <a16:colId xmlns:a16="http://schemas.microsoft.com/office/drawing/2014/main" val="20005"/>
                    </a:ext>
                  </a:extLst>
                </a:gridCol>
                <a:gridCol w="843235">
                  <a:extLst>
                    <a:ext uri="{9D8B030D-6E8A-4147-A177-3AD203B41FA5}">
                      <a16:colId xmlns:a16="http://schemas.microsoft.com/office/drawing/2014/main" val="20006"/>
                    </a:ext>
                  </a:extLst>
                </a:gridCol>
                <a:gridCol w="843235">
                  <a:extLst>
                    <a:ext uri="{9D8B030D-6E8A-4147-A177-3AD203B41FA5}">
                      <a16:colId xmlns:a16="http://schemas.microsoft.com/office/drawing/2014/main" val="20007"/>
                    </a:ext>
                  </a:extLst>
                </a:gridCol>
                <a:gridCol w="844147">
                  <a:extLst>
                    <a:ext uri="{9D8B030D-6E8A-4147-A177-3AD203B41FA5}">
                      <a16:colId xmlns:a16="http://schemas.microsoft.com/office/drawing/2014/main" val="20008"/>
                    </a:ext>
                  </a:extLst>
                </a:gridCol>
                <a:gridCol w="844147">
                  <a:extLst>
                    <a:ext uri="{9D8B030D-6E8A-4147-A177-3AD203B41FA5}">
                      <a16:colId xmlns:a16="http://schemas.microsoft.com/office/drawing/2014/main" val="20009"/>
                    </a:ext>
                  </a:extLst>
                </a:gridCol>
              </a:tblGrid>
              <a:tr h="302334">
                <a:tc>
                  <a:txBody>
                    <a:bodyPr/>
                    <a:lstStyle/>
                    <a:p>
                      <a:pPr algn="ctr">
                        <a:lnSpc>
                          <a:spcPct val="115000"/>
                        </a:lnSpc>
                        <a:spcAft>
                          <a:spcPts val="0"/>
                        </a:spcAft>
                      </a:pPr>
                      <a:r>
                        <a:rPr lang="en-GB" sz="1200" b="1" dirty="0">
                          <a:effectLst/>
                        </a:rPr>
                        <a:t>A</a:t>
                      </a:r>
                      <a:endParaRPr lang="en-GB" sz="12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b="1" dirty="0">
                          <a:effectLst/>
                        </a:rPr>
                        <a:t>B</a:t>
                      </a:r>
                      <a:endParaRPr lang="en-GB" sz="12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b="1" dirty="0">
                          <a:effectLst/>
                        </a:rPr>
                        <a:t>C</a:t>
                      </a:r>
                      <a:endParaRPr lang="en-GB" sz="12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b="1" dirty="0">
                          <a:effectLst/>
                        </a:rPr>
                        <a:t>D</a:t>
                      </a:r>
                      <a:endParaRPr lang="en-GB" sz="12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b="1" dirty="0">
                          <a:effectLst/>
                        </a:rPr>
                        <a:t>E</a:t>
                      </a:r>
                      <a:endParaRPr lang="en-GB" sz="12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b="1" dirty="0">
                          <a:effectLst/>
                        </a:rPr>
                        <a:t>F</a:t>
                      </a:r>
                      <a:endParaRPr lang="en-GB" sz="12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b="1" dirty="0">
                          <a:effectLst/>
                        </a:rPr>
                        <a:t>G</a:t>
                      </a:r>
                      <a:endParaRPr lang="en-GB" sz="12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b="1">
                          <a:effectLst/>
                        </a:rPr>
                        <a:t>H</a:t>
                      </a:r>
                      <a:endParaRPr lang="en-GB" sz="1200" b="1">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b="1" dirty="0">
                          <a:effectLst/>
                        </a:rPr>
                        <a:t>I</a:t>
                      </a:r>
                      <a:endParaRPr lang="en-GB" sz="12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b="1" dirty="0">
                          <a:effectLst/>
                        </a:rPr>
                        <a:t>J</a:t>
                      </a:r>
                      <a:endParaRPr lang="en-GB" sz="1200" b="1" dirty="0">
                        <a:effectLst/>
                        <a:latin typeface="Calibri"/>
                        <a:ea typeface="Calibri"/>
                        <a:cs typeface="Times New Roman"/>
                      </a:endParaRPr>
                    </a:p>
                  </a:txBody>
                  <a:tcPr marL="68580" marR="68580" marT="0" marB="0">
                    <a:solidFill>
                      <a:schemeClr val="bg1"/>
                    </a:solidFill>
                  </a:tcPr>
                </a:tc>
                <a:extLst>
                  <a:ext uri="{0D108BD9-81ED-4DB2-BD59-A6C34878D82A}">
                    <a16:rowId xmlns:a16="http://schemas.microsoft.com/office/drawing/2014/main" val="10000"/>
                  </a:ext>
                </a:extLst>
              </a:tr>
              <a:tr h="302334">
                <a:tc>
                  <a:txBody>
                    <a:bodyPr/>
                    <a:lstStyle/>
                    <a:p>
                      <a:pPr algn="ctr">
                        <a:lnSpc>
                          <a:spcPct val="115000"/>
                        </a:lnSpc>
                        <a:spcAft>
                          <a:spcPts val="0"/>
                        </a:spcAft>
                      </a:pPr>
                      <a:r>
                        <a:rPr lang="en-GB" sz="1200">
                          <a:effectLst/>
                        </a:rPr>
                        <a:t>1</a:t>
                      </a:r>
                      <a:endParaRPr lang="en-GB" sz="12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a:effectLst/>
                        </a:rPr>
                        <a:t>2</a:t>
                      </a:r>
                      <a:endParaRPr lang="en-GB" sz="12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a:effectLst/>
                        </a:rPr>
                        <a:t>3</a:t>
                      </a:r>
                      <a:endParaRPr lang="en-GB" sz="12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a:effectLst/>
                        </a:rPr>
                        <a:t>4</a:t>
                      </a:r>
                      <a:endParaRPr lang="en-GB" sz="12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a:effectLst/>
                        </a:rPr>
                        <a:t>5</a:t>
                      </a:r>
                      <a:endParaRPr lang="en-GB" sz="12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a:effectLst/>
                        </a:rPr>
                        <a:t>6</a:t>
                      </a:r>
                      <a:endParaRPr lang="en-GB" sz="12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dirty="0">
                          <a:effectLst/>
                        </a:rPr>
                        <a:t>7</a:t>
                      </a:r>
                      <a:endParaRPr lang="en-GB" sz="1200"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dirty="0">
                          <a:effectLst/>
                        </a:rPr>
                        <a:t>8</a:t>
                      </a:r>
                      <a:endParaRPr lang="en-GB" sz="1200"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dirty="0">
                          <a:effectLst/>
                        </a:rPr>
                        <a:t>9</a:t>
                      </a:r>
                      <a:endParaRPr lang="en-GB" sz="1200"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a:effectLst/>
                        </a:rPr>
                        <a:t>10</a:t>
                      </a:r>
                      <a:endParaRPr lang="en-GB" sz="1200">
                        <a:effectLst/>
                        <a:latin typeface="Calibri"/>
                        <a:ea typeface="Calibri"/>
                        <a:cs typeface="Times New Roman"/>
                      </a:endParaRPr>
                    </a:p>
                  </a:txBody>
                  <a:tcPr marL="68580" marR="68580" marT="0" marB="0">
                    <a:solidFill>
                      <a:schemeClr val="bg1"/>
                    </a:solidFill>
                  </a:tcPr>
                </a:tc>
                <a:extLst>
                  <a:ext uri="{0D108BD9-81ED-4DB2-BD59-A6C34878D82A}">
                    <a16:rowId xmlns:a16="http://schemas.microsoft.com/office/drawing/2014/main" val="10001"/>
                  </a:ext>
                </a:extLst>
              </a:tr>
              <a:tr h="302334">
                <a:tc>
                  <a:txBody>
                    <a:bodyPr/>
                    <a:lstStyle/>
                    <a:p>
                      <a:pPr algn="ctr">
                        <a:lnSpc>
                          <a:spcPct val="115000"/>
                        </a:lnSpc>
                        <a:spcAft>
                          <a:spcPts val="0"/>
                        </a:spcAft>
                      </a:pPr>
                      <a:r>
                        <a:rPr lang="en-GB" sz="1200" b="1" dirty="0">
                          <a:effectLst/>
                        </a:rPr>
                        <a:t>K</a:t>
                      </a:r>
                      <a:endParaRPr lang="en-GB" sz="12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b="1" dirty="0">
                          <a:effectLst/>
                        </a:rPr>
                        <a:t>L</a:t>
                      </a:r>
                      <a:endParaRPr lang="en-GB" sz="12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b="1" dirty="0">
                          <a:effectLst/>
                        </a:rPr>
                        <a:t>M</a:t>
                      </a:r>
                      <a:endParaRPr lang="en-GB" sz="12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b="1" dirty="0">
                          <a:effectLst/>
                        </a:rPr>
                        <a:t>N</a:t>
                      </a:r>
                      <a:endParaRPr lang="en-GB" sz="12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b="1" dirty="0">
                          <a:effectLst/>
                        </a:rPr>
                        <a:t>O</a:t>
                      </a:r>
                      <a:endParaRPr lang="en-GB" sz="12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b="1" dirty="0">
                          <a:effectLst/>
                        </a:rPr>
                        <a:t>P</a:t>
                      </a:r>
                      <a:endParaRPr lang="en-GB" sz="12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b="1" dirty="0">
                          <a:effectLst/>
                        </a:rPr>
                        <a:t>Q</a:t>
                      </a:r>
                      <a:endParaRPr lang="en-GB" sz="12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b="1" dirty="0">
                          <a:effectLst/>
                        </a:rPr>
                        <a:t>R</a:t>
                      </a:r>
                      <a:endParaRPr lang="en-GB" sz="12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b="1" dirty="0">
                          <a:effectLst/>
                        </a:rPr>
                        <a:t>S</a:t>
                      </a:r>
                      <a:endParaRPr lang="en-GB" sz="12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b="1" dirty="0">
                          <a:effectLst/>
                        </a:rPr>
                        <a:t>T</a:t>
                      </a:r>
                      <a:endParaRPr lang="en-GB" sz="1200" b="1" dirty="0">
                        <a:effectLst/>
                        <a:latin typeface="Calibri"/>
                        <a:ea typeface="Calibri"/>
                        <a:cs typeface="Times New Roman"/>
                      </a:endParaRPr>
                    </a:p>
                  </a:txBody>
                  <a:tcPr marL="68580" marR="68580" marT="0" marB="0">
                    <a:solidFill>
                      <a:schemeClr val="bg1"/>
                    </a:solidFill>
                  </a:tcPr>
                </a:tc>
                <a:extLst>
                  <a:ext uri="{0D108BD9-81ED-4DB2-BD59-A6C34878D82A}">
                    <a16:rowId xmlns:a16="http://schemas.microsoft.com/office/drawing/2014/main" val="10002"/>
                  </a:ext>
                </a:extLst>
              </a:tr>
              <a:tr h="302334">
                <a:tc>
                  <a:txBody>
                    <a:bodyPr/>
                    <a:lstStyle/>
                    <a:p>
                      <a:pPr algn="ctr">
                        <a:lnSpc>
                          <a:spcPct val="115000"/>
                        </a:lnSpc>
                        <a:spcAft>
                          <a:spcPts val="0"/>
                        </a:spcAft>
                      </a:pPr>
                      <a:r>
                        <a:rPr lang="en-GB" sz="1200">
                          <a:effectLst/>
                        </a:rPr>
                        <a:t>11</a:t>
                      </a:r>
                      <a:endParaRPr lang="en-GB" sz="12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a:effectLst/>
                        </a:rPr>
                        <a:t>12</a:t>
                      </a:r>
                      <a:endParaRPr lang="en-GB" sz="12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a:effectLst/>
                        </a:rPr>
                        <a:t>13</a:t>
                      </a:r>
                      <a:endParaRPr lang="en-GB" sz="12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dirty="0">
                          <a:effectLst/>
                        </a:rPr>
                        <a:t>14</a:t>
                      </a:r>
                      <a:endParaRPr lang="en-GB" sz="1200"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dirty="0">
                          <a:effectLst/>
                        </a:rPr>
                        <a:t>15</a:t>
                      </a:r>
                      <a:endParaRPr lang="en-GB" sz="1200"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a:effectLst/>
                        </a:rPr>
                        <a:t>16</a:t>
                      </a:r>
                      <a:endParaRPr lang="en-GB" sz="12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a:effectLst/>
                        </a:rPr>
                        <a:t>17</a:t>
                      </a:r>
                      <a:endParaRPr lang="en-GB" sz="12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a:effectLst/>
                        </a:rPr>
                        <a:t>18</a:t>
                      </a:r>
                      <a:endParaRPr lang="en-GB" sz="12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a:effectLst/>
                        </a:rPr>
                        <a:t>19</a:t>
                      </a:r>
                      <a:endParaRPr lang="en-GB" sz="12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a:effectLst/>
                        </a:rPr>
                        <a:t>20</a:t>
                      </a:r>
                      <a:endParaRPr lang="en-GB" sz="1200">
                        <a:effectLst/>
                        <a:latin typeface="Calibri"/>
                        <a:ea typeface="Calibri"/>
                        <a:cs typeface="Times New Roman"/>
                      </a:endParaRPr>
                    </a:p>
                  </a:txBody>
                  <a:tcPr marL="68580" marR="68580" marT="0" marB="0">
                    <a:solidFill>
                      <a:schemeClr val="bg1"/>
                    </a:solidFill>
                  </a:tcPr>
                </a:tc>
                <a:extLst>
                  <a:ext uri="{0D108BD9-81ED-4DB2-BD59-A6C34878D82A}">
                    <a16:rowId xmlns:a16="http://schemas.microsoft.com/office/drawing/2014/main" val="10003"/>
                  </a:ext>
                </a:extLst>
              </a:tr>
              <a:tr h="302334">
                <a:tc>
                  <a:txBody>
                    <a:bodyPr/>
                    <a:lstStyle/>
                    <a:p>
                      <a:pPr algn="ctr">
                        <a:lnSpc>
                          <a:spcPct val="115000"/>
                        </a:lnSpc>
                        <a:spcAft>
                          <a:spcPts val="0"/>
                        </a:spcAft>
                      </a:pPr>
                      <a:r>
                        <a:rPr lang="en-GB" sz="1200" b="1" dirty="0">
                          <a:effectLst/>
                        </a:rPr>
                        <a:t>U</a:t>
                      </a:r>
                      <a:endParaRPr lang="en-GB" sz="12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b="1" dirty="0">
                          <a:effectLst/>
                        </a:rPr>
                        <a:t>V</a:t>
                      </a:r>
                      <a:endParaRPr lang="en-GB" sz="12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b="1" dirty="0">
                          <a:effectLst/>
                        </a:rPr>
                        <a:t>W</a:t>
                      </a:r>
                      <a:endParaRPr lang="en-GB" sz="12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b="1" dirty="0">
                          <a:effectLst/>
                        </a:rPr>
                        <a:t>X</a:t>
                      </a:r>
                      <a:endParaRPr lang="en-GB" sz="12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b="1" dirty="0">
                          <a:effectLst/>
                        </a:rPr>
                        <a:t>Y</a:t>
                      </a:r>
                      <a:endParaRPr lang="en-GB" sz="12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b="1" dirty="0">
                          <a:effectLst/>
                        </a:rPr>
                        <a:t>Z</a:t>
                      </a:r>
                      <a:endParaRPr lang="en-GB" sz="1200" b="1" dirty="0">
                        <a:effectLst/>
                        <a:latin typeface="Calibri"/>
                        <a:ea typeface="Calibri"/>
                        <a:cs typeface="Times New Roman"/>
                      </a:endParaRPr>
                    </a:p>
                  </a:txBody>
                  <a:tcPr marL="68580" marR="68580" marT="0" marB="0">
                    <a:solidFill>
                      <a:schemeClr val="bg1"/>
                    </a:solidFill>
                  </a:tcPr>
                </a:tc>
                <a:tc rowSpan="2" gridSpan="4">
                  <a:txBody>
                    <a:bodyPr/>
                    <a:lstStyle/>
                    <a:p>
                      <a:pPr algn="ctr">
                        <a:lnSpc>
                          <a:spcPct val="115000"/>
                        </a:lnSpc>
                        <a:spcAft>
                          <a:spcPts val="0"/>
                        </a:spcAft>
                      </a:pPr>
                      <a:r>
                        <a:rPr lang="en-GB" sz="1400" dirty="0">
                          <a:effectLst/>
                        </a:rPr>
                        <a:t>Code breaker key</a:t>
                      </a:r>
                      <a:endParaRPr lang="en-GB" sz="1000" dirty="0">
                        <a:effectLst/>
                        <a:latin typeface="Calibri"/>
                        <a:ea typeface="Calibri"/>
                        <a:cs typeface="Times New Roman"/>
                      </a:endParaRPr>
                    </a:p>
                  </a:txBody>
                  <a:tcPr marL="68580" marR="68580" marT="0" marB="0">
                    <a:solidFill>
                      <a:schemeClr val="bg1"/>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extLst>
                  <a:ext uri="{0D108BD9-81ED-4DB2-BD59-A6C34878D82A}">
                    <a16:rowId xmlns:a16="http://schemas.microsoft.com/office/drawing/2014/main" val="10004"/>
                  </a:ext>
                </a:extLst>
              </a:tr>
              <a:tr h="302334">
                <a:tc>
                  <a:txBody>
                    <a:bodyPr/>
                    <a:lstStyle/>
                    <a:p>
                      <a:pPr algn="ctr">
                        <a:lnSpc>
                          <a:spcPct val="115000"/>
                        </a:lnSpc>
                        <a:spcAft>
                          <a:spcPts val="0"/>
                        </a:spcAft>
                      </a:pPr>
                      <a:r>
                        <a:rPr lang="en-GB" sz="1200">
                          <a:effectLst/>
                        </a:rPr>
                        <a:t>21</a:t>
                      </a:r>
                      <a:endParaRPr lang="en-GB" sz="12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a:effectLst/>
                        </a:rPr>
                        <a:t>22</a:t>
                      </a:r>
                      <a:endParaRPr lang="en-GB" sz="12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dirty="0">
                          <a:effectLst/>
                        </a:rPr>
                        <a:t>23</a:t>
                      </a:r>
                      <a:endParaRPr lang="en-GB" sz="1200"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a:effectLst/>
                        </a:rPr>
                        <a:t>24</a:t>
                      </a:r>
                      <a:endParaRPr lang="en-GB" sz="12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a:effectLst/>
                        </a:rPr>
                        <a:t>25</a:t>
                      </a:r>
                      <a:endParaRPr lang="en-GB" sz="12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1200" dirty="0">
                          <a:effectLst/>
                        </a:rPr>
                        <a:t>26</a:t>
                      </a:r>
                      <a:endParaRPr lang="en-GB" sz="1200" dirty="0">
                        <a:effectLst/>
                        <a:latin typeface="Calibri"/>
                        <a:ea typeface="Calibri"/>
                        <a:cs typeface="Times New Roman"/>
                      </a:endParaRPr>
                    </a:p>
                  </a:txBody>
                  <a:tcPr marL="68580" marR="68580" marT="0" marB="0">
                    <a:solidFill>
                      <a:schemeClr val="bg1"/>
                    </a:solidFill>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005"/>
                  </a:ext>
                </a:extLst>
              </a:tr>
            </a:tbl>
          </a:graphicData>
        </a:graphic>
      </p:graphicFrame>
      <p:pic>
        <p:nvPicPr>
          <p:cNvPr id="10" name="Picture 9">
            <a:extLst>
              <a:ext uri="{FF2B5EF4-FFF2-40B4-BE49-F238E27FC236}">
                <a16:creationId xmlns:a16="http://schemas.microsoft.com/office/drawing/2014/main" id="{DA9002D2-8F35-4B1C-91AB-0A4499D5422E}"/>
              </a:ext>
            </a:extLst>
          </p:cNvPr>
          <p:cNvPicPr>
            <a:picLocks noChangeAspect="1"/>
          </p:cNvPicPr>
          <p:nvPr/>
        </p:nvPicPr>
        <p:blipFill>
          <a:blip r:embed="rId2"/>
          <a:stretch>
            <a:fillRect/>
          </a:stretch>
        </p:blipFill>
        <p:spPr>
          <a:xfrm>
            <a:off x="358532" y="1376522"/>
            <a:ext cx="8426936" cy="2808979"/>
          </a:xfrm>
          <a:prstGeom prst="rect">
            <a:avLst/>
          </a:prstGeom>
        </p:spPr>
      </p:pic>
      <p:sp>
        <p:nvSpPr>
          <p:cNvPr id="12" name="TextBox 11">
            <a:extLst>
              <a:ext uri="{FF2B5EF4-FFF2-40B4-BE49-F238E27FC236}">
                <a16:creationId xmlns:a16="http://schemas.microsoft.com/office/drawing/2014/main" id="{6D0ADDEC-92F2-4E7D-907D-C6C193AFEE82}"/>
              </a:ext>
            </a:extLst>
          </p:cNvPr>
          <p:cNvSpPr txBox="1"/>
          <p:nvPr/>
        </p:nvSpPr>
        <p:spPr>
          <a:xfrm>
            <a:off x="299770" y="4185501"/>
            <a:ext cx="86127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effectLst/>
                <a:uLnTx/>
                <a:uFillTx/>
                <a:latin typeface="Calibri"/>
                <a:ea typeface="+mn-ea"/>
                <a:cs typeface="+mn-cs"/>
              </a:rPr>
              <a:t>Complete the code breaker to find out the definition of electrolysis.</a:t>
            </a:r>
          </a:p>
        </p:txBody>
      </p:sp>
    </p:spTree>
    <p:extLst>
      <p:ext uri="{BB962C8B-B14F-4D97-AF65-F5344CB8AC3E}">
        <p14:creationId xmlns:p14="http://schemas.microsoft.com/office/powerpoint/2010/main" val="2061377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900" y="295952"/>
            <a:ext cx="8584440" cy="902213"/>
          </a:xfrm>
        </p:spPr>
        <p:txBody>
          <a:bodyPr/>
          <a:lstStyle/>
          <a:p>
            <a:pPr algn="l"/>
            <a:r>
              <a:rPr lang="en-GB" dirty="0"/>
              <a:t>Activity 1: Define Electrolysis </a:t>
            </a:r>
          </a:p>
        </p:txBody>
      </p:sp>
      <p:sp>
        <p:nvSpPr>
          <p:cNvPr id="4" name="Date Placeholder 3"/>
          <p:cNvSpPr>
            <a:spLocks noGrp="1"/>
          </p:cNvSpPr>
          <p:nvPr>
            <p:ph type="dt" sz="half" idx="10"/>
          </p:nvPr>
        </p:nvSpPr>
        <p:spPr>
          <a:xfrm>
            <a:off x="7052192" y="13022"/>
            <a:ext cx="2065310" cy="323968"/>
          </a:xfrm>
        </p:spPr>
        <p:txBody>
          <a:bodyPr/>
          <a:lstStyle/>
          <a:p>
            <a:fld id="{8EA76CA6-EED8-42A9-B25A-3164C2B55CC1}" type="datetime2">
              <a:rPr lang="en-GB" smtClean="0"/>
              <a:t>Thursday, 10 September 2020</a:t>
            </a:fld>
            <a:endParaRPr lang="en-US" dirty="0"/>
          </a:p>
        </p:txBody>
      </p:sp>
      <p:sp>
        <p:nvSpPr>
          <p:cNvPr id="7" name="Content Placeholder 2"/>
          <p:cNvSpPr>
            <a:spLocks noGrp="1"/>
          </p:cNvSpPr>
          <p:nvPr>
            <p:ph idx="1"/>
          </p:nvPr>
        </p:nvSpPr>
        <p:spPr>
          <a:xfrm>
            <a:off x="369053" y="1920723"/>
            <a:ext cx="8405894" cy="1819361"/>
          </a:xfrm>
          <a:solidFill>
            <a:srgbClr val="002060"/>
          </a:solidFill>
        </p:spPr>
        <p:txBody>
          <a:bodyPr>
            <a:normAutofit/>
          </a:bodyPr>
          <a:lstStyle/>
          <a:p>
            <a:pPr marL="0" indent="0">
              <a:buNone/>
            </a:pPr>
            <a:r>
              <a:rPr lang="en-GB" sz="3600" b="1" dirty="0">
                <a:solidFill>
                  <a:schemeClr val="bg1"/>
                </a:solidFill>
              </a:rPr>
              <a:t>Answer:  </a:t>
            </a:r>
            <a:r>
              <a:rPr lang="en-GB" sz="3600" dirty="0">
                <a:solidFill>
                  <a:schemeClr val="bg1"/>
                </a:solidFill>
              </a:rPr>
              <a:t>Where ionic substances are broken down into simpler substances using electricity.</a:t>
            </a:r>
          </a:p>
        </p:txBody>
      </p:sp>
    </p:spTree>
    <p:extLst>
      <p:ext uri="{BB962C8B-B14F-4D97-AF65-F5344CB8AC3E}">
        <p14:creationId xmlns:p14="http://schemas.microsoft.com/office/powerpoint/2010/main" val="1900373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fade">
                                      <p:cBhvr>
                                        <p:cTn id="7" dur="500"/>
                                        <p:tgtEl>
                                          <p:spTgt spid="7">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900" y="295952"/>
            <a:ext cx="8584440" cy="910249"/>
          </a:xfrm>
        </p:spPr>
        <p:txBody>
          <a:bodyPr>
            <a:normAutofit fontScale="90000"/>
          </a:bodyPr>
          <a:lstStyle/>
          <a:p>
            <a:pPr algn="l"/>
            <a:r>
              <a:rPr lang="en-GB" dirty="0"/>
              <a:t>ACTIVITY 2: Describe electrolysis in terms of movement of ions.  </a:t>
            </a:r>
          </a:p>
        </p:txBody>
      </p:sp>
      <p:sp>
        <p:nvSpPr>
          <p:cNvPr id="3" name="Content Placeholder 2"/>
          <p:cNvSpPr>
            <a:spLocks noGrp="1"/>
          </p:cNvSpPr>
          <p:nvPr>
            <p:ph idx="1"/>
          </p:nvPr>
        </p:nvSpPr>
        <p:spPr>
          <a:xfrm>
            <a:off x="306011" y="1336903"/>
            <a:ext cx="8592329" cy="910249"/>
          </a:xfrm>
        </p:spPr>
        <p:txBody>
          <a:bodyPr>
            <a:normAutofit fontScale="92500"/>
          </a:bodyPr>
          <a:lstStyle/>
          <a:p>
            <a:pPr marL="0" indent="0">
              <a:buNone/>
            </a:pPr>
            <a:r>
              <a:rPr lang="en-GB" sz="2400" dirty="0"/>
              <a:t>Watch the video clip and then record as many facts as you can remember about electrolysis  </a:t>
            </a:r>
            <a:r>
              <a:rPr lang="en-GB" sz="2400" dirty="0">
                <a:hlinkClick r:id="rId3"/>
              </a:rPr>
              <a:t>https://www.youtube.com/watch?v=AhTRiL6xjBA</a:t>
            </a:r>
            <a:endParaRPr lang="en-GB" sz="2400" dirty="0"/>
          </a:p>
          <a:p>
            <a:pPr marL="0" indent="0">
              <a:buNone/>
            </a:pPr>
            <a:endParaRPr lang="en-GB" dirty="0"/>
          </a:p>
        </p:txBody>
      </p:sp>
      <p:sp>
        <p:nvSpPr>
          <p:cNvPr id="4" name="Date Placeholder 3"/>
          <p:cNvSpPr>
            <a:spLocks noGrp="1"/>
          </p:cNvSpPr>
          <p:nvPr>
            <p:ph type="dt" sz="half" idx="10"/>
          </p:nvPr>
        </p:nvSpPr>
        <p:spPr>
          <a:xfrm>
            <a:off x="7004916" y="6430009"/>
            <a:ext cx="2065310" cy="323968"/>
          </a:xfrm>
        </p:spPr>
        <p:txBody>
          <a:bodyPr/>
          <a:lstStyle/>
          <a:p>
            <a:fld id="{8EA76CA6-EED8-42A9-B25A-3164C2B55CC1}" type="datetime2">
              <a:rPr lang="en-GB" smtClean="0"/>
              <a:t>Thursday, 10 September 2020</a:t>
            </a:fld>
            <a:endParaRPr lang="en-US" dirty="0"/>
          </a:p>
        </p:txBody>
      </p:sp>
      <p:sp>
        <p:nvSpPr>
          <p:cNvPr id="7" name="TextBox 6"/>
          <p:cNvSpPr txBox="1"/>
          <p:nvPr/>
        </p:nvSpPr>
        <p:spPr>
          <a:xfrm>
            <a:off x="6496050" y="2896036"/>
            <a:ext cx="2195601" cy="2308324"/>
          </a:xfrm>
          <a:prstGeom prst="rect">
            <a:avLst/>
          </a:prstGeom>
          <a:noFill/>
          <a:ln w="38100">
            <a:solidFill>
              <a:schemeClr val="tx1"/>
            </a:solidFill>
          </a:ln>
        </p:spPr>
        <p:txBody>
          <a:bodyPr wrap="square" rtlCol="0">
            <a:spAutoFit/>
          </a:bodyPr>
          <a:lstStyle/>
          <a:p>
            <a:r>
              <a:rPr lang="en-GB" sz="2400" b="1" dirty="0"/>
              <a:t>CHALLENGE</a:t>
            </a:r>
          </a:p>
          <a:p>
            <a:endParaRPr lang="en-GB" sz="2400" dirty="0"/>
          </a:p>
          <a:p>
            <a:r>
              <a:rPr lang="en-GB" sz="2400" dirty="0"/>
              <a:t>Why can’t an ionic solid conduct electricity?</a:t>
            </a:r>
          </a:p>
        </p:txBody>
      </p:sp>
      <p:sp>
        <p:nvSpPr>
          <p:cNvPr id="8" name="TextBox 7"/>
          <p:cNvSpPr txBox="1"/>
          <p:nvPr/>
        </p:nvSpPr>
        <p:spPr>
          <a:xfrm>
            <a:off x="6452871" y="2669906"/>
            <a:ext cx="2385118" cy="2677656"/>
          </a:xfrm>
          <a:prstGeom prst="rect">
            <a:avLst/>
          </a:prstGeom>
          <a:solidFill>
            <a:schemeClr val="bg1"/>
          </a:solidFill>
          <a:ln w="38100">
            <a:solidFill>
              <a:srgbClr val="00B050"/>
            </a:solidFill>
          </a:ln>
        </p:spPr>
        <p:txBody>
          <a:bodyPr wrap="square" rtlCol="0">
            <a:spAutoFit/>
          </a:bodyPr>
          <a:lstStyle/>
          <a:p>
            <a:r>
              <a:rPr lang="en-GB" sz="2400" dirty="0">
                <a:solidFill>
                  <a:srgbClr val="00B050"/>
                </a:solidFill>
              </a:rPr>
              <a:t>An ionic solid can’t be electrolysed because the ions are in fixed positions and can’t move. </a:t>
            </a:r>
          </a:p>
        </p:txBody>
      </p:sp>
      <p:pic>
        <p:nvPicPr>
          <p:cNvPr id="10" name="Picture 9">
            <a:extLst>
              <a:ext uri="{FF2B5EF4-FFF2-40B4-BE49-F238E27FC236}">
                <a16:creationId xmlns:a16="http://schemas.microsoft.com/office/drawing/2014/main" id="{CF1CFB8B-16AB-4E6B-9858-E76E73288083}"/>
              </a:ext>
            </a:extLst>
          </p:cNvPr>
          <p:cNvPicPr>
            <a:picLocks noChangeAspect="1"/>
          </p:cNvPicPr>
          <p:nvPr/>
        </p:nvPicPr>
        <p:blipFill rotWithShape="1">
          <a:blip r:embed="rId4"/>
          <a:srcRect l="6458" t="21838" r="36148" b="9305"/>
          <a:stretch/>
        </p:blipFill>
        <p:spPr>
          <a:xfrm>
            <a:off x="306011" y="2377854"/>
            <a:ext cx="6018589" cy="4059628"/>
          </a:xfrm>
          <a:prstGeom prst="rect">
            <a:avLst/>
          </a:prstGeom>
        </p:spPr>
      </p:pic>
    </p:spTree>
    <p:extLst>
      <p:ext uri="{BB962C8B-B14F-4D97-AF65-F5344CB8AC3E}">
        <p14:creationId xmlns:p14="http://schemas.microsoft.com/office/powerpoint/2010/main" val="2349552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900" y="295952"/>
            <a:ext cx="8584440" cy="902213"/>
          </a:xfrm>
        </p:spPr>
        <p:txBody>
          <a:bodyPr/>
          <a:lstStyle/>
          <a:p>
            <a:r>
              <a:rPr lang="en-GB" dirty="0"/>
              <a:t>Word Consciousness </a:t>
            </a:r>
          </a:p>
        </p:txBody>
      </p:sp>
      <p:sp>
        <p:nvSpPr>
          <p:cNvPr id="4" name="Date Placeholder 3"/>
          <p:cNvSpPr>
            <a:spLocks noGrp="1"/>
          </p:cNvSpPr>
          <p:nvPr>
            <p:ph type="dt" sz="half" idx="10"/>
          </p:nvPr>
        </p:nvSpPr>
        <p:spPr>
          <a:xfrm>
            <a:off x="7052192" y="13022"/>
            <a:ext cx="2065310" cy="323968"/>
          </a:xfrm>
        </p:spPr>
        <p:txBody>
          <a:bodyPr/>
          <a:lstStyle/>
          <a:p>
            <a:fld id="{8EA76CA6-EED8-42A9-B25A-3164C2B55CC1}" type="datetime2">
              <a:rPr lang="en-GB" smtClean="0"/>
              <a:t>Thursday, 10 September 2020</a:t>
            </a:fld>
            <a:endParaRPr lang="en-US" dirty="0"/>
          </a:p>
        </p:txBody>
      </p:sp>
      <p:sp>
        <p:nvSpPr>
          <p:cNvPr id="5" name="TextBox 4"/>
          <p:cNvSpPr txBox="1"/>
          <p:nvPr/>
        </p:nvSpPr>
        <p:spPr>
          <a:xfrm>
            <a:off x="285640" y="1541710"/>
            <a:ext cx="861270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effectLst/>
                <a:uLnTx/>
                <a:uFillTx/>
                <a:latin typeface="+mj-lt"/>
                <a:ea typeface="+mn-ea"/>
                <a:cs typeface="+mn-cs"/>
              </a:rPr>
              <a:t>Electrolysis – </a:t>
            </a:r>
            <a:r>
              <a:rPr lang="en-GB" sz="2400" dirty="0">
                <a:latin typeface="+mj-lt"/>
              </a:rPr>
              <a:t>Where an ionic substance is broken down into smaller substances using electricity</a:t>
            </a:r>
            <a:r>
              <a:rPr kumimoji="0" lang="en-GB" sz="2400" i="0" u="none" strike="noStrike" kern="1200" cap="none" spc="0" normalizeH="0" baseline="0" noProof="0" dirty="0">
                <a:ln>
                  <a:noFill/>
                </a:ln>
                <a:effectLst/>
                <a:uLnTx/>
                <a:uFillTx/>
                <a:latin typeface="+mj-lt"/>
                <a:ea typeface="+mn-ea"/>
                <a:cs typeface="+mn-cs"/>
              </a:rPr>
              <a:t> </a:t>
            </a:r>
          </a:p>
        </p:txBody>
      </p:sp>
      <p:sp>
        <p:nvSpPr>
          <p:cNvPr id="9" name="TextBox 8">
            <a:extLst>
              <a:ext uri="{FF2B5EF4-FFF2-40B4-BE49-F238E27FC236}">
                <a16:creationId xmlns:a16="http://schemas.microsoft.com/office/drawing/2014/main" id="{648B2F19-C099-473D-B8BA-CF354A4B473E}"/>
              </a:ext>
            </a:extLst>
          </p:cNvPr>
          <p:cNvSpPr txBox="1"/>
          <p:nvPr/>
        </p:nvSpPr>
        <p:spPr>
          <a:xfrm>
            <a:off x="285640" y="1541710"/>
            <a:ext cx="8612700" cy="830997"/>
          </a:xfrm>
          <a:prstGeom prst="rect">
            <a:avLst/>
          </a:prstGeom>
          <a:solidFill>
            <a:srgbClr val="F2F2F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FF0000"/>
                </a:solidFill>
                <a:effectLst/>
                <a:uLnTx/>
                <a:uFillTx/>
                <a:latin typeface="+mj-lt"/>
                <a:ea typeface="+mn-ea"/>
                <a:cs typeface="+mn-cs"/>
              </a:rPr>
              <a:t>Electro</a:t>
            </a:r>
            <a:r>
              <a:rPr kumimoji="0" lang="en-GB" sz="2400" b="1" i="0" u="none" strike="noStrike" kern="1200" cap="none" spc="0" normalizeH="0" baseline="0" noProof="0" dirty="0">
                <a:ln>
                  <a:noFill/>
                </a:ln>
                <a:effectLst/>
                <a:uLnTx/>
                <a:uFillTx/>
                <a:latin typeface="+mj-lt"/>
                <a:ea typeface="+mn-ea"/>
                <a:cs typeface="+mn-cs"/>
              </a:rPr>
              <a:t>lysis – </a:t>
            </a:r>
            <a:r>
              <a:rPr lang="en-GB" sz="2400" dirty="0">
                <a:latin typeface="+mj-lt"/>
              </a:rPr>
              <a:t>Where an ionic substance is broken down into smaller substances using </a:t>
            </a:r>
            <a:r>
              <a:rPr lang="en-GB" sz="2400" dirty="0">
                <a:solidFill>
                  <a:srgbClr val="FF0000"/>
                </a:solidFill>
                <a:latin typeface="+mj-lt"/>
              </a:rPr>
              <a:t>electricity</a:t>
            </a:r>
            <a:r>
              <a:rPr kumimoji="0" lang="en-GB" sz="2400" i="0" u="none" strike="noStrike" kern="1200" cap="none" spc="0" normalizeH="0" baseline="0" noProof="0" dirty="0">
                <a:ln>
                  <a:noFill/>
                </a:ln>
                <a:solidFill>
                  <a:srgbClr val="FF0000"/>
                </a:solidFill>
                <a:effectLst/>
                <a:uLnTx/>
                <a:uFillTx/>
                <a:latin typeface="+mj-lt"/>
                <a:ea typeface="+mn-ea"/>
                <a:cs typeface="+mn-cs"/>
              </a:rPr>
              <a:t> </a:t>
            </a:r>
          </a:p>
        </p:txBody>
      </p:sp>
      <p:sp>
        <p:nvSpPr>
          <p:cNvPr id="10" name="TextBox 9">
            <a:extLst>
              <a:ext uri="{FF2B5EF4-FFF2-40B4-BE49-F238E27FC236}">
                <a16:creationId xmlns:a16="http://schemas.microsoft.com/office/drawing/2014/main" id="{7380F325-CAA2-4861-B5B2-96CA95CE9279}"/>
              </a:ext>
            </a:extLst>
          </p:cNvPr>
          <p:cNvSpPr txBox="1"/>
          <p:nvPr/>
        </p:nvSpPr>
        <p:spPr>
          <a:xfrm>
            <a:off x="285640" y="1541710"/>
            <a:ext cx="8612700" cy="830997"/>
          </a:xfrm>
          <a:prstGeom prst="rect">
            <a:avLst/>
          </a:prstGeom>
          <a:solidFill>
            <a:srgbClr val="F2F2F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FF0000"/>
                </a:solidFill>
                <a:effectLst/>
                <a:uLnTx/>
                <a:uFillTx/>
                <a:latin typeface="+mj-lt"/>
                <a:ea typeface="+mn-ea"/>
                <a:cs typeface="+mn-cs"/>
              </a:rPr>
              <a:t>Electro</a:t>
            </a:r>
            <a:r>
              <a:rPr kumimoji="0" lang="en-GB" sz="2400" b="1" i="0" u="none" strike="noStrike" kern="1200" cap="none" spc="0" normalizeH="0" baseline="0" noProof="0" dirty="0">
                <a:ln>
                  <a:noFill/>
                </a:ln>
                <a:solidFill>
                  <a:srgbClr val="0070C0"/>
                </a:solidFill>
                <a:effectLst/>
                <a:uLnTx/>
                <a:uFillTx/>
                <a:latin typeface="+mj-lt"/>
                <a:ea typeface="+mn-ea"/>
                <a:cs typeface="+mn-cs"/>
              </a:rPr>
              <a:t>lysis</a:t>
            </a:r>
            <a:r>
              <a:rPr kumimoji="0" lang="en-GB" sz="2400" b="1" i="0" u="none" strike="noStrike" kern="1200" cap="none" spc="0" normalizeH="0" baseline="0" noProof="0" dirty="0">
                <a:ln>
                  <a:noFill/>
                </a:ln>
                <a:effectLst/>
                <a:uLnTx/>
                <a:uFillTx/>
                <a:latin typeface="+mj-lt"/>
                <a:ea typeface="+mn-ea"/>
                <a:cs typeface="+mn-cs"/>
              </a:rPr>
              <a:t> – </a:t>
            </a:r>
            <a:r>
              <a:rPr lang="en-GB" sz="2400" dirty="0">
                <a:latin typeface="+mj-lt"/>
              </a:rPr>
              <a:t>Where an ionic substance is </a:t>
            </a:r>
            <a:r>
              <a:rPr lang="en-GB" sz="2400" dirty="0">
                <a:solidFill>
                  <a:srgbClr val="0070C0"/>
                </a:solidFill>
                <a:latin typeface="+mj-lt"/>
              </a:rPr>
              <a:t>broken down </a:t>
            </a:r>
            <a:r>
              <a:rPr lang="en-GB" sz="2400" dirty="0">
                <a:latin typeface="+mj-lt"/>
              </a:rPr>
              <a:t>into smaller substances using </a:t>
            </a:r>
            <a:r>
              <a:rPr lang="en-GB" sz="2400" dirty="0">
                <a:solidFill>
                  <a:srgbClr val="FF0000"/>
                </a:solidFill>
                <a:latin typeface="+mj-lt"/>
              </a:rPr>
              <a:t>electricity</a:t>
            </a:r>
            <a:r>
              <a:rPr kumimoji="0" lang="en-GB" sz="2400" i="0" u="none" strike="noStrike" kern="1200" cap="none" spc="0" normalizeH="0" baseline="0" noProof="0" dirty="0">
                <a:ln>
                  <a:noFill/>
                </a:ln>
                <a:solidFill>
                  <a:srgbClr val="FF0000"/>
                </a:solidFill>
                <a:effectLst/>
                <a:uLnTx/>
                <a:uFillTx/>
                <a:latin typeface="+mj-lt"/>
                <a:ea typeface="+mn-ea"/>
                <a:cs typeface="+mn-cs"/>
              </a:rPr>
              <a:t> </a:t>
            </a:r>
          </a:p>
        </p:txBody>
      </p:sp>
      <p:sp>
        <p:nvSpPr>
          <p:cNvPr id="11" name="TextBox 10">
            <a:extLst>
              <a:ext uri="{FF2B5EF4-FFF2-40B4-BE49-F238E27FC236}">
                <a16:creationId xmlns:a16="http://schemas.microsoft.com/office/drawing/2014/main" id="{0346A666-BDB9-40E9-B2EB-23DCE1383152}"/>
              </a:ext>
            </a:extLst>
          </p:cNvPr>
          <p:cNvSpPr txBox="1"/>
          <p:nvPr/>
        </p:nvSpPr>
        <p:spPr>
          <a:xfrm>
            <a:off x="265650" y="2382255"/>
            <a:ext cx="8612700" cy="830997"/>
          </a:xfrm>
          <a:prstGeom prst="rect">
            <a:avLst/>
          </a:prstGeom>
          <a:solidFill>
            <a:srgbClr val="F2F2F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effectLst/>
                <a:uLnTx/>
                <a:uFillTx/>
                <a:latin typeface="+mj-lt"/>
                <a:ea typeface="+mn-ea"/>
                <a:cs typeface="+mn-cs"/>
              </a:rPr>
              <a:t>Electrode - </a:t>
            </a:r>
            <a:r>
              <a:rPr kumimoji="0" lang="en-GB" sz="2400" i="0" u="none" strike="noStrike" kern="1200" cap="none" spc="0" normalizeH="0" baseline="0" noProof="0" dirty="0">
                <a:ln>
                  <a:noFill/>
                </a:ln>
                <a:effectLst/>
                <a:uLnTx/>
                <a:uFillTx/>
                <a:latin typeface="+mj-lt"/>
                <a:ea typeface="+mn-ea"/>
                <a:cs typeface="+mn-cs"/>
              </a:rPr>
              <a:t> </a:t>
            </a:r>
            <a:r>
              <a:rPr lang="en-GB" sz="2400" dirty="0">
                <a:latin typeface="+mj-lt"/>
              </a:rPr>
              <a:t>A conductor that allows the flow of electricity into the electrolyte. </a:t>
            </a:r>
            <a:r>
              <a:rPr kumimoji="0" lang="en-GB" sz="2400" i="0" u="none" strike="noStrike" kern="1200" cap="none" spc="0" normalizeH="0" baseline="0" noProof="0" dirty="0">
                <a:ln>
                  <a:noFill/>
                </a:ln>
                <a:effectLst/>
                <a:uLnTx/>
                <a:uFillTx/>
                <a:latin typeface="+mj-lt"/>
                <a:ea typeface="+mn-ea"/>
                <a:cs typeface="+mn-cs"/>
              </a:rPr>
              <a:t>Usually</a:t>
            </a:r>
            <a:r>
              <a:rPr kumimoji="0" lang="en-GB" sz="2400" i="0" u="none" strike="noStrike" kern="1200" cap="none" spc="0" normalizeH="0" noProof="0" dirty="0">
                <a:ln>
                  <a:noFill/>
                </a:ln>
                <a:effectLst/>
                <a:uLnTx/>
                <a:uFillTx/>
                <a:latin typeface="+mj-lt"/>
                <a:ea typeface="+mn-ea"/>
                <a:cs typeface="+mn-cs"/>
              </a:rPr>
              <a:t> made out of graphite.</a:t>
            </a:r>
            <a:endParaRPr kumimoji="0" lang="en-GB" sz="2400" i="0" u="none" strike="noStrike" kern="1200" cap="none" spc="0" normalizeH="0" baseline="0" noProof="0" dirty="0">
              <a:ln>
                <a:noFill/>
              </a:ln>
              <a:effectLst/>
              <a:uLnTx/>
              <a:uFillTx/>
              <a:latin typeface="+mj-lt"/>
              <a:ea typeface="+mn-ea"/>
              <a:cs typeface="+mn-cs"/>
            </a:endParaRPr>
          </a:p>
        </p:txBody>
      </p:sp>
      <p:sp>
        <p:nvSpPr>
          <p:cNvPr id="12" name="TextBox 11">
            <a:extLst>
              <a:ext uri="{FF2B5EF4-FFF2-40B4-BE49-F238E27FC236}">
                <a16:creationId xmlns:a16="http://schemas.microsoft.com/office/drawing/2014/main" id="{A9FAAFE9-8002-4A27-8485-CFCC5E426954}"/>
              </a:ext>
            </a:extLst>
          </p:cNvPr>
          <p:cNvSpPr txBox="1"/>
          <p:nvPr/>
        </p:nvSpPr>
        <p:spPr>
          <a:xfrm>
            <a:off x="265650" y="3229250"/>
            <a:ext cx="8612700" cy="461665"/>
          </a:xfrm>
          <a:prstGeom prst="rect">
            <a:avLst/>
          </a:prstGeom>
          <a:solidFill>
            <a:srgbClr val="F2F2F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effectLst/>
                <a:uLnTx/>
                <a:uFillTx/>
                <a:latin typeface="+mj-lt"/>
                <a:ea typeface="+mn-ea"/>
                <a:cs typeface="+mn-cs"/>
              </a:rPr>
              <a:t>An</a:t>
            </a:r>
            <a:r>
              <a:rPr kumimoji="0" lang="en-GB" sz="2400" b="1" i="0" u="none" strike="noStrike" kern="1200" cap="none" spc="0" normalizeH="0" baseline="0" noProof="0" dirty="0">
                <a:ln>
                  <a:noFill/>
                </a:ln>
                <a:solidFill>
                  <a:srgbClr val="00B050"/>
                </a:solidFill>
                <a:effectLst/>
                <a:uLnTx/>
                <a:uFillTx/>
                <a:latin typeface="+mj-lt"/>
                <a:ea typeface="+mn-ea"/>
                <a:cs typeface="+mn-cs"/>
              </a:rPr>
              <a:t>ode</a:t>
            </a:r>
            <a:r>
              <a:rPr kumimoji="0" lang="en-GB" sz="2400" b="1" i="0" u="none" strike="noStrike" kern="1200" cap="none" spc="0" normalizeH="0" baseline="0" noProof="0" dirty="0">
                <a:ln>
                  <a:noFill/>
                </a:ln>
                <a:effectLst/>
                <a:uLnTx/>
                <a:uFillTx/>
                <a:latin typeface="+mj-lt"/>
                <a:ea typeface="+mn-ea"/>
                <a:cs typeface="+mn-cs"/>
              </a:rPr>
              <a:t> - </a:t>
            </a:r>
            <a:r>
              <a:rPr kumimoji="0" lang="en-GB" sz="2400" i="0" u="none" strike="noStrike" kern="1200" cap="none" spc="0" normalizeH="0" baseline="0" noProof="0" dirty="0">
                <a:ln>
                  <a:noFill/>
                </a:ln>
                <a:effectLst/>
                <a:uLnTx/>
                <a:uFillTx/>
                <a:latin typeface="+mj-lt"/>
                <a:ea typeface="+mn-ea"/>
                <a:cs typeface="+mn-cs"/>
              </a:rPr>
              <a:t> The positive</a:t>
            </a:r>
            <a:r>
              <a:rPr kumimoji="0" lang="en-GB" sz="2400" i="0" u="none" strike="noStrike" kern="1200" cap="none" spc="0" normalizeH="0" noProof="0" dirty="0">
                <a:ln>
                  <a:noFill/>
                </a:ln>
                <a:effectLst/>
                <a:uLnTx/>
                <a:uFillTx/>
                <a:latin typeface="+mj-lt"/>
                <a:ea typeface="+mn-ea"/>
                <a:cs typeface="+mn-cs"/>
              </a:rPr>
              <a:t> electr</a:t>
            </a:r>
            <a:r>
              <a:rPr kumimoji="0" lang="en-GB" sz="2400" i="0" u="none" strike="noStrike" kern="1200" cap="none" spc="0" normalizeH="0" noProof="0" dirty="0">
                <a:ln>
                  <a:noFill/>
                </a:ln>
                <a:solidFill>
                  <a:srgbClr val="00B050"/>
                </a:solidFill>
                <a:effectLst/>
                <a:uLnTx/>
                <a:uFillTx/>
                <a:latin typeface="+mj-lt"/>
                <a:ea typeface="+mn-ea"/>
                <a:cs typeface="+mn-cs"/>
              </a:rPr>
              <a:t>ode</a:t>
            </a:r>
            <a:r>
              <a:rPr kumimoji="0" lang="en-GB" sz="2400" i="0" u="none" strike="noStrike" kern="1200" cap="none" spc="0" normalizeH="0" noProof="0" dirty="0">
                <a:ln>
                  <a:noFill/>
                </a:ln>
                <a:effectLst/>
                <a:uLnTx/>
                <a:uFillTx/>
                <a:latin typeface="+mj-lt"/>
                <a:ea typeface="+mn-ea"/>
                <a:cs typeface="+mn-cs"/>
              </a:rPr>
              <a:t>. </a:t>
            </a:r>
            <a:endParaRPr kumimoji="0" lang="en-GB" sz="2400" i="0" u="none" strike="noStrike" kern="1200" cap="none" spc="0" normalizeH="0" baseline="0" noProof="0" dirty="0">
              <a:ln>
                <a:noFill/>
              </a:ln>
              <a:effectLst/>
              <a:uLnTx/>
              <a:uFillTx/>
              <a:latin typeface="+mj-lt"/>
              <a:ea typeface="+mn-ea"/>
              <a:cs typeface="+mn-cs"/>
            </a:endParaRPr>
          </a:p>
        </p:txBody>
      </p:sp>
      <p:sp>
        <p:nvSpPr>
          <p:cNvPr id="13" name="TextBox 12">
            <a:extLst>
              <a:ext uri="{FF2B5EF4-FFF2-40B4-BE49-F238E27FC236}">
                <a16:creationId xmlns:a16="http://schemas.microsoft.com/office/drawing/2014/main" id="{7AC34B9E-5136-4F59-900C-A1A1D76AF06D}"/>
              </a:ext>
            </a:extLst>
          </p:cNvPr>
          <p:cNvSpPr txBox="1"/>
          <p:nvPr/>
        </p:nvSpPr>
        <p:spPr>
          <a:xfrm>
            <a:off x="265650" y="3706913"/>
            <a:ext cx="8612700" cy="461665"/>
          </a:xfrm>
          <a:prstGeom prst="rect">
            <a:avLst/>
          </a:prstGeom>
          <a:solidFill>
            <a:srgbClr val="F2F2F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effectLst/>
                <a:uLnTx/>
                <a:uFillTx/>
                <a:latin typeface="+mj-lt"/>
                <a:ea typeface="+mn-ea"/>
                <a:cs typeface="+mn-cs"/>
              </a:rPr>
              <a:t>Cath</a:t>
            </a:r>
            <a:r>
              <a:rPr kumimoji="0" lang="en-GB" sz="2400" b="1" i="0" u="none" strike="noStrike" kern="1200" cap="none" spc="0" normalizeH="0" baseline="0" noProof="0" dirty="0">
                <a:ln>
                  <a:noFill/>
                </a:ln>
                <a:solidFill>
                  <a:srgbClr val="00B050"/>
                </a:solidFill>
                <a:effectLst/>
                <a:uLnTx/>
                <a:uFillTx/>
                <a:latin typeface="+mj-lt"/>
                <a:ea typeface="+mn-ea"/>
                <a:cs typeface="+mn-cs"/>
              </a:rPr>
              <a:t>ode</a:t>
            </a:r>
            <a:r>
              <a:rPr kumimoji="0" lang="en-GB" sz="2400" b="1" i="0" u="none" strike="noStrike" kern="1200" cap="none" spc="0" normalizeH="0" baseline="0" noProof="0" dirty="0">
                <a:ln>
                  <a:noFill/>
                </a:ln>
                <a:effectLst/>
                <a:uLnTx/>
                <a:uFillTx/>
                <a:latin typeface="+mj-lt"/>
                <a:ea typeface="+mn-ea"/>
                <a:cs typeface="+mn-cs"/>
              </a:rPr>
              <a:t> - </a:t>
            </a:r>
            <a:r>
              <a:rPr kumimoji="0" lang="en-GB" sz="2400" i="0" u="none" strike="noStrike" kern="1200" cap="none" spc="0" normalizeH="0" baseline="0" noProof="0" dirty="0">
                <a:ln>
                  <a:noFill/>
                </a:ln>
                <a:effectLst/>
                <a:uLnTx/>
                <a:uFillTx/>
                <a:latin typeface="+mj-lt"/>
                <a:ea typeface="+mn-ea"/>
                <a:cs typeface="+mn-cs"/>
              </a:rPr>
              <a:t> The negative</a:t>
            </a:r>
            <a:r>
              <a:rPr kumimoji="0" lang="en-GB" sz="2400" i="0" u="none" strike="noStrike" kern="1200" cap="none" spc="0" normalizeH="0" noProof="0" dirty="0">
                <a:ln>
                  <a:noFill/>
                </a:ln>
                <a:effectLst/>
                <a:uLnTx/>
                <a:uFillTx/>
                <a:latin typeface="+mj-lt"/>
                <a:ea typeface="+mn-ea"/>
                <a:cs typeface="+mn-cs"/>
              </a:rPr>
              <a:t> electr</a:t>
            </a:r>
            <a:r>
              <a:rPr kumimoji="0" lang="en-GB" sz="2400" i="0" u="none" strike="noStrike" kern="1200" cap="none" spc="0" normalizeH="0" noProof="0" dirty="0">
                <a:ln>
                  <a:noFill/>
                </a:ln>
                <a:solidFill>
                  <a:srgbClr val="00B050"/>
                </a:solidFill>
                <a:effectLst/>
                <a:uLnTx/>
                <a:uFillTx/>
                <a:latin typeface="+mj-lt"/>
                <a:ea typeface="+mn-ea"/>
                <a:cs typeface="+mn-cs"/>
              </a:rPr>
              <a:t>ode</a:t>
            </a:r>
            <a:r>
              <a:rPr kumimoji="0" lang="en-GB" sz="2400" i="0" u="none" strike="noStrike" kern="1200" cap="none" spc="0" normalizeH="0" noProof="0" dirty="0">
                <a:ln>
                  <a:noFill/>
                </a:ln>
                <a:effectLst/>
                <a:uLnTx/>
                <a:uFillTx/>
                <a:latin typeface="+mj-lt"/>
                <a:ea typeface="+mn-ea"/>
                <a:cs typeface="+mn-cs"/>
              </a:rPr>
              <a:t>. </a:t>
            </a:r>
            <a:endParaRPr kumimoji="0" lang="en-GB" sz="2400" i="0" u="none" strike="noStrike" kern="1200" cap="none" spc="0" normalizeH="0" baseline="0" noProof="0" dirty="0">
              <a:ln>
                <a:noFill/>
              </a:ln>
              <a:effectLst/>
              <a:uLnTx/>
              <a:uFillTx/>
              <a:latin typeface="+mj-lt"/>
              <a:ea typeface="+mn-ea"/>
              <a:cs typeface="+mn-cs"/>
            </a:endParaRPr>
          </a:p>
        </p:txBody>
      </p:sp>
      <p:sp>
        <p:nvSpPr>
          <p:cNvPr id="14" name="TextBox 13">
            <a:extLst>
              <a:ext uri="{FF2B5EF4-FFF2-40B4-BE49-F238E27FC236}">
                <a16:creationId xmlns:a16="http://schemas.microsoft.com/office/drawing/2014/main" id="{8C3BD941-E2C5-4010-BB47-BC9126656A89}"/>
              </a:ext>
            </a:extLst>
          </p:cNvPr>
          <p:cNvSpPr txBox="1"/>
          <p:nvPr/>
        </p:nvSpPr>
        <p:spPr>
          <a:xfrm>
            <a:off x="313900" y="4168578"/>
            <a:ext cx="8612700" cy="461665"/>
          </a:xfrm>
          <a:prstGeom prst="rect">
            <a:avLst/>
          </a:prstGeom>
          <a:solidFill>
            <a:srgbClr val="F2F2F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effectLst/>
                <a:uLnTx/>
                <a:uFillTx/>
                <a:latin typeface="+mj-lt"/>
                <a:ea typeface="+mn-ea"/>
                <a:cs typeface="+mn-cs"/>
              </a:rPr>
              <a:t>An</a:t>
            </a:r>
            <a:r>
              <a:rPr kumimoji="0" lang="en-GB" sz="2400" b="1" i="0" u="none" strike="noStrike" kern="1200" cap="none" spc="0" normalizeH="0" baseline="0" noProof="0" dirty="0">
                <a:ln>
                  <a:noFill/>
                </a:ln>
                <a:solidFill>
                  <a:srgbClr val="7030A0"/>
                </a:solidFill>
                <a:effectLst/>
                <a:uLnTx/>
                <a:uFillTx/>
                <a:latin typeface="+mj-lt"/>
                <a:ea typeface="+mn-ea"/>
                <a:cs typeface="+mn-cs"/>
              </a:rPr>
              <a:t>ion</a:t>
            </a:r>
            <a:r>
              <a:rPr kumimoji="0" lang="en-GB" sz="2400" b="1" i="0" u="none" strike="noStrike" kern="1200" cap="none" spc="0" normalizeH="0" baseline="0" noProof="0" dirty="0">
                <a:ln>
                  <a:noFill/>
                </a:ln>
                <a:effectLst/>
                <a:uLnTx/>
                <a:uFillTx/>
                <a:latin typeface="+mj-lt"/>
                <a:ea typeface="+mn-ea"/>
                <a:cs typeface="+mn-cs"/>
              </a:rPr>
              <a:t> - </a:t>
            </a:r>
            <a:r>
              <a:rPr kumimoji="0" lang="en-GB" sz="2400" i="0" u="none" strike="noStrike" kern="1200" cap="none" spc="0" normalizeH="0" baseline="0" noProof="0" dirty="0">
                <a:ln>
                  <a:noFill/>
                </a:ln>
                <a:effectLst/>
                <a:uLnTx/>
                <a:uFillTx/>
                <a:latin typeface="+mj-lt"/>
                <a:ea typeface="+mn-ea"/>
                <a:cs typeface="+mn-cs"/>
              </a:rPr>
              <a:t> The negative </a:t>
            </a:r>
            <a:r>
              <a:rPr kumimoji="0" lang="en-GB" sz="2400" i="0" u="none" strike="noStrike" kern="1200" cap="none" spc="0" normalizeH="0" baseline="0" noProof="0" dirty="0">
                <a:ln>
                  <a:noFill/>
                </a:ln>
                <a:solidFill>
                  <a:srgbClr val="7030A0"/>
                </a:solidFill>
                <a:effectLst/>
                <a:uLnTx/>
                <a:uFillTx/>
                <a:latin typeface="+mj-lt"/>
                <a:ea typeface="+mn-ea"/>
                <a:cs typeface="+mn-cs"/>
              </a:rPr>
              <a:t>ion </a:t>
            </a:r>
            <a:r>
              <a:rPr kumimoji="0" lang="en-GB" sz="2400" i="0" u="none" strike="noStrike" kern="1200" cap="none" spc="0" normalizeH="0" baseline="0" noProof="0" dirty="0">
                <a:ln>
                  <a:noFill/>
                </a:ln>
                <a:effectLst/>
                <a:uLnTx/>
                <a:uFillTx/>
                <a:latin typeface="+mj-lt"/>
                <a:ea typeface="+mn-ea"/>
                <a:cs typeface="+mn-cs"/>
              </a:rPr>
              <a:t>it moves to the anode</a:t>
            </a:r>
            <a:r>
              <a:rPr kumimoji="0" lang="en-GB" sz="2400" i="0" u="none" strike="noStrike" kern="1200" cap="none" spc="0" normalizeH="0" noProof="0" dirty="0">
                <a:ln>
                  <a:noFill/>
                </a:ln>
                <a:effectLst/>
                <a:uLnTx/>
                <a:uFillTx/>
                <a:latin typeface="+mj-lt"/>
                <a:ea typeface="+mn-ea"/>
                <a:cs typeface="+mn-cs"/>
              </a:rPr>
              <a:t> during electrolysis.</a:t>
            </a:r>
            <a:endParaRPr kumimoji="0" lang="en-GB" sz="2400" i="0" u="none" strike="noStrike" kern="1200" cap="none" spc="0" normalizeH="0" baseline="0" noProof="0" dirty="0">
              <a:ln>
                <a:noFill/>
              </a:ln>
              <a:effectLst/>
              <a:uLnTx/>
              <a:uFillTx/>
              <a:latin typeface="+mj-lt"/>
              <a:ea typeface="+mn-ea"/>
              <a:cs typeface="+mn-cs"/>
            </a:endParaRPr>
          </a:p>
        </p:txBody>
      </p:sp>
      <p:sp>
        <p:nvSpPr>
          <p:cNvPr id="15" name="TextBox 14">
            <a:extLst>
              <a:ext uri="{FF2B5EF4-FFF2-40B4-BE49-F238E27FC236}">
                <a16:creationId xmlns:a16="http://schemas.microsoft.com/office/drawing/2014/main" id="{9C0BC87B-F619-4F1A-932F-F76A66B94760}"/>
              </a:ext>
            </a:extLst>
          </p:cNvPr>
          <p:cNvSpPr txBox="1"/>
          <p:nvPr/>
        </p:nvSpPr>
        <p:spPr>
          <a:xfrm>
            <a:off x="313900" y="4630243"/>
            <a:ext cx="8803602" cy="830997"/>
          </a:xfrm>
          <a:prstGeom prst="rect">
            <a:avLst/>
          </a:prstGeom>
          <a:solidFill>
            <a:srgbClr val="F2F2F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effectLst/>
                <a:uLnTx/>
                <a:uFillTx/>
                <a:latin typeface="+mj-lt"/>
                <a:ea typeface="+mn-ea"/>
                <a:cs typeface="+mn-cs"/>
              </a:rPr>
              <a:t>Cat</a:t>
            </a:r>
            <a:r>
              <a:rPr kumimoji="0" lang="en-GB" sz="2400" b="1" i="0" u="none" strike="noStrike" kern="1200" cap="none" spc="0" normalizeH="0" baseline="0" noProof="0" dirty="0">
                <a:ln>
                  <a:noFill/>
                </a:ln>
                <a:solidFill>
                  <a:srgbClr val="7030A0"/>
                </a:solidFill>
                <a:effectLst/>
                <a:uLnTx/>
                <a:uFillTx/>
                <a:latin typeface="+mj-lt"/>
                <a:ea typeface="+mn-ea"/>
                <a:cs typeface="+mn-cs"/>
              </a:rPr>
              <a:t>ion</a:t>
            </a:r>
            <a:r>
              <a:rPr kumimoji="0" lang="en-GB" sz="2400" b="1" i="0" u="none" strike="noStrike" kern="1200" cap="none" spc="0" normalizeH="0" baseline="0" noProof="0" dirty="0">
                <a:ln>
                  <a:noFill/>
                </a:ln>
                <a:effectLst/>
                <a:uLnTx/>
                <a:uFillTx/>
                <a:latin typeface="+mj-lt"/>
                <a:ea typeface="+mn-ea"/>
                <a:cs typeface="+mn-cs"/>
              </a:rPr>
              <a:t> - </a:t>
            </a:r>
            <a:r>
              <a:rPr kumimoji="0" lang="en-GB" sz="2400" i="0" u="none" strike="noStrike" kern="1200" cap="none" spc="0" normalizeH="0" baseline="0" noProof="0" dirty="0">
                <a:ln>
                  <a:noFill/>
                </a:ln>
                <a:effectLst/>
                <a:uLnTx/>
                <a:uFillTx/>
                <a:latin typeface="+mj-lt"/>
                <a:ea typeface="+mn-ea"/>
                <a:cs typeface="+mn-cs"/>
              </a:rPr>
              <a:t> The positive </a:t>
            </a:r>
            <a:r>
              <a:rPr kumimoji="0" lang="en-GB" sz="2400" i="0" u="none" strike="noStrike" kern="1200" cap="none" spc="0" normalizeH="0" baseline="0" noProof="0" dirty="0">
                <a:ln>
                  <a:noFill/>
                </a:ln>
                <a:solidFill>
                  <a:srgbClr val="7030A0"/>
                </a:solidFill>
                <a:effectLst/>
                <a:uLnTx/>
                <a:uFillTx/>
                <a:latin typeface="+mj-lt"/>
                <a:ea typeface="+mn-ea"/>
                <a:cs typeface="+mn-cs"/>
              </a:rPr>
              <a:t>ion </a:t>
            </a:r>
            <a:r>
              <a:rPr kumimoji="0" lang="en-GB" sz="2400" i="0" u="none" strike="noStrike" kern="1200" cap="none" spc="0" normalizeH="0" baseline="0" noProof="0" dirty="0">
                <a:ln>
                  <a:noFill/>
                </a:ln>
                <a:effectLst/>
                <a:uLnTx/>
                <a:uFillTx/>
                <a:latin typeface="+mj-lt"/>
                <a:ea typeface="+mn-ea"/>
                <a:cs typeface="+mn-cs"/>
              </a:rPr>
              <a:t>it moves to the cathode</a:t>
            </a:r>
            <a:r>
              <a:rPr kumimoji="0" lang="en-GB" sz="2400" i="0" u="none" strike="noStrike" kern="1200" cap="none" spc="0" normalizeH="0" noProof="0" dirty="0">
                <a:ln>
                  <a:noFill/>
                </a:ln>
                <a:effectLst/>
                <a:uLnTx/>
                <a:uFillTx/>
                <a:latin typeface="+mj-lt"/>
                <a:ea typeface="+mn-ea"/>
                <a:cs typeface="+mn-cs"/>
              </a:rPr>
              <a:t> during electrolysis.</a:t>
            </a:r>
            <a:endParaRPr kumimoji="0" lang="en-GB" sz="2400" i="0" u="none" strike="noStrike" kern="1200" cap="none" spc="0" normalizeH="0" baseline="0" noProof="0" dirty="0">
              <a:ln>
                <a:noFill/>
              </a:ln>
              <a:effectLst/>
              <a:uLnTx/>
              <a:uFillTx/>
              <a:latin typeface="+mj-lt"/>
              <a:ea typeface="+mn-ea"/>
              <a:cs typeface="+mn-cs"/>
            </a:endParaRPr>
          </a:p>
        </p:txBody>
      </p:sp>
      <p:sp>
        <p:nvSpPr>
          <p:cNvPr id="16" name="TextBox 15">
            <a:extLst>
              <a:ext uri="{FF2B5EF4-FFF2-40B4-BE49-F238E27FC236}">
                <a16:creationId xmlns:a16="http://schemas.microsoft.com/office/drawing/2014/main" id="{C7F17C3C-C819-44EC-8756-E28A6BBDE754}"/>
              </a:ext>
            </a:extLst>
          </p:cNvPr>
          <p:cNvSpPr txBox="1"/>
          <p:nvPr/>
        </p:nvSpPr>
        <p:spPr>
          <a:xfrm>
            <a:off x="285640" y="5507406"/>
            <a:ext cx="8612700" cy="830997"/>
          </a:xfrm>
          <a:prstGeom prst="rect">
            <a:avLst/>
          </a:prstGeom>
          <a:solidFill>
            <a:srgbClr val="F2F2F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effectLst/>
                <a:uLnTx/>
                <a:uFillTx/>
                <a:latin typeface="+mj-lt"/>
                <a:ea typeface="+mn-ea"/>
                <a:cs typeface="+mn-cs"/>
              </a:rPr>
              <a:t>Electrolyte - </a:t>
            </a:r>
            <a:r>
              <a:rPr kumimoji="0" lang="en-GB" sz="2400" i="0" u="none" strike="noStrike" kern="1200" cap="none" spc="0" normalizeH="0" baseline="0" noProof="0" dirty="0">
                <a:ln>
                  <a:noFill/>
                </a:ln>
                <a:effectLst/>
                <a:uLnTx/>
                <a:uFillTx/>
                <a:latin typeface="+mj-lt"/>
                <a:ea typeface="+mn-ea"/>
                <a:cs typeface="+mn-cs"/>
              </a:rPr>
              <a:t> The</a:t>
            </a:r>
            <a:r>
              <a:rPr kumimoji="0" lang="en-GB" sz="2400" i="0" u="none" strike="noStrike" kern="1200" cap="none" spc="0" normalizeH="0" noProof="0" dirty="0">
                <a:ln>
                  <a:noFill/>
                </a:ln>
                <a:effectLst/>
                <a:uLnTx/>
                <a:uFillTx/>
                <a:latin typeface="+mj-lt"/>
                <a:ea typeface="+mn-ea"/>
                <a:cs typeface="+mn-cs"/>
              </a:rPr>
              <a:t> molten (melted) or aqueous (dissolved in water) ionic substance that is being electrolysed. </a:t>
            </a:r>
            <a:endParaRPr kumimoji="0" lang="en-GB" sz="2400" i="0" u="none" strike="noStrike" kern="1200" cap="none" spc="0" normalizeH="0" baseline="0" noProof="0" dirty="0">
              <a:ln>
                <a:noFill/>
              </a:ln>
              <a:effectLst/>
              <a:uLnTx/>
              <a:uFillTx/>
              <a:latin typeface="+mj-lt"/>
              <a:ea typeface="+mn-ea"/>
              <a:cs typeface="+mn-cs"/>
            </a:endParaRPr>
          </a:p>
        </p:txBody>
      </p:sp>
    </p:spTree>
    <p:extLst>
      <p:ext uri="{BB962C8B-B14F-4D97-AF65-F5344CB8AC3E}">
        <p14:creationId xmlns:p14="http://schemas.microsoft.com/office/powerpoint/2010/main" val="2454831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dirty="0"/>
              <a:t>Activity 3: Describe the process of electrolysis in terms of movement of ions</a:t>
            </a:r>
          </a:p>
        </p:txBody>
      </p:sp>
      <p:sp>
        <p:nvSpPr>
          <p:cNvPr id="3" name="Content Placeholder 2"/>
          <p:cNvSpPr>
            <a:spLocks noGrp="1"/>
          </p:cNvSpPr>
          <p:nvPr>
            <p:ph idx="1"/>
          </p:nvPr>
        </p:nvSpPr>
        <p:spPr/>
        <p:txBody>
          <a:bodyPr>
            <a:normAutofit/>
          </a:bodyPr>
          <a:lstStyle/>
          <a:p>
            <a:pPr marL="0" indent="0">
              <a:buNone/>
            </a:pPr>
            <a:r>
              <a:rPr lang="en-GB" sz="2400" dirty="0"/>
              <a:t>Rearrange these statements into an order that describe the process of electrolysis.</a:t>
            </a:r>
          </a:p>
        </p:txBody>
      </p:sp>
      <p:sp>
        <p:nvSpPr>
          <p:cNvPr id="4" name="Date Placeholder 3"/>
          <p:cNvSpPr>
            <a:spLocks noGrp="1"/>
          </p:cNvSpPr>
          <p:nvPr>
            <p:ph type="dt" sz="half" idx="10"/>
          </p:nvPr>
        </p:nvSpPr>
        <p:spPr>
          <a:xfrm>
            <a:off x="6833030" y="6400064"/>
            <a:ext cx="2065310" cy="323968"/>
          </a:xfrm>
        </p:spPr>
        <p:txBody>
          <a:bodyPr/>
          <a:lstStyle/>
          <a:p>
            <a:fld id="{8EA76CA6-EED8-42A9-B25A-3164C2B55CC1}" type="datetime2">
              <a:rPr lang="en-GB" smtClean="0"/>
              <a:t>Thursday, 10 September 2020</a:t>
            </a:fld>
            <a:endParaRPr lang="en-US" dirty="0"/>
          </a:p>
        </p:txBody>
      </p:sp>
      <p:sp>
        <p:nvSpPr>
          <p:cNvPr id="5" name="TextBox 4">
            <a:extLst>
              <a:ext uri="{FF2B5EF4-FFF2-40B4-BE49-F238E27FC236}">
                <a16:creationId xmlns:a16="http://schemas.microsoft.com/office/drawing/2014/main" id="{D1C0BE87-4321-4F45-B497-06540F363F1E}"/>
              </a:ext>
            </a:extLst>
          </p:cNvPr>
          <p:cNvSpPr txBox="1"/>
          <p:nvPr/>
        </p:nvSpPr>
        <p:spPr>
          <a:xfrm>
            <a:off x="244349" y="4371228"/>
            <a:ext cx="8522778" cy="646331"/>
          </a:xfrm>
          <a:prstGeom prst="rect">
            <a:avLst/>
          </a:prstGeom>
          <a:solidFill>
            <a:schemeClr val="bg1"/>
          </a:solidFill>
          <a:ln>
            <a:solidFill>
              <a:schemeClr val="tx1"/>
            </a:solidFill>
          </a:ln>
        </p:spPr>
        <p:txBody>
          <a:bodyPr wrap="square" rtlCol="0">
            <a:spAutoFit/>
          </a:bodyPr>
          <a:lstStyle/>
          <a:p>
            <a:r>
              <a:rPr lang="en-GB" dirty="0"/>
              <a:t>A ionic substance is melted or dissolved in water to enable the ions to move freely within the solution. This solution is called the electrolyte. </a:t>
            </a:r>
          </a:p>
        </p:txBody>
      </p:sp>
      <p:sp>
        <p:nvSpPr>
          <p:cNvPr id="6" name="TextBox 5">
            <a:extLst>
              <a:ext uri="{FF2B5EF4-FFF2-40B4-BE49-F238E27FC236}">
                <a16:creationId xmlns:a16="http://schemas.microsoft.com/office/drawing/2014/main" id="{079921FC-2E65-4611-999A-619D4BC567F2}"/>
              </a:ext>
            </a:extLst>
          </p:cNvPr>
          <p:cNvSpPr txBox="1"/>
          <p:nvPr/>
        </p:nvSpPr>
        <p:spPr>
          <a:xfrm>
            <a:off x="244349" y="3509071"/>
            <a:ext cx="8522778" cy="646331"/>
          </a:xfrm>
          <a:prstGeom prst="rect">
            <a:avLst/>
          </a:prstGeom>
          <a:solidFill>
            <a:schemeClr val="bg1"/>
          </a:solidFill>
          <a:ln>
            <a:solidFill>
              <a:schemeClr val="tx1"/>
            </a:solidFill>
          </a:ln>
        </p:spPr>
        <p:txBody>
          <a:bodyPr wrap="square" rtlCol="0">
            <a:spAutoFit/>
          </a:bodyPr>
          <a:lstStyle/>
          <a:p>
            <a:r>
              <a:rPr lang="en-GB" dirty="0"/>
              <a:t>Electrodes are placed into the electrolyte and connected to a power pack. One will be positively charged, the anode, and the other will be negatively charged, the cathode.</a:t>
            </a:r>
          </a:p>
        </p:txBody>
      </p:sp>
      <p:sp>
        <p:nvSpPr>
          <p:cNvPr id="7" name="TextBox 6">
            <a:extLst>
              <a:ext uri="{FF2B5EF4-FFF2-40B4-BE49-F238E27FC236}">
                <a16:creationId xmlns:a16="http://schemas.microsoft.com/office/drawing/2014/main" id="{E9C150BB-9349-4725-85E4-44E9523DA5C9}"/>
              </a:ext>
            </a:extLst>
          </p:cNvPr>
          <p:cNvSpPr txBox="1"/>
          <p:nvPr/>
        </p:nvSpPr>
        <p:spPr>
          <a:xfrm>
            <a:off x="244349" y="5316275"/>
            <a:ext cx="8522778" cy="923330"/>
          </a:xfrm>
          <a:prstGeom prst="rect">
            <a:avLst/>
          </a:prstGeom>
          <a:solidFill>
            <a:schemeClr val="bg1"/>
          </a:solidFill>
          <a:ln>
            <a:solidFill>
              <a:schemeClr val="tx1"/>
            </a:solidFill>
          </a:ln>
        </p:spPr>
        <p:txBody>
          <a:bodyPr wrap="square" rtlCol="0">
            <a:spAutoFit/>
          </a:bodyPr>
          <a:lstStyle/>
          <a:p>
            <a:r>
              <a:rPr lang="en-GB" dirty="0"/>
              <a:t>When an electric current is passed through the electrolyte the ions move. The negative ions, cations, in the electrolyte will move to the cathode and the positively charged ions, anions, will move to the anode.</a:t>
            </a:r>
          </a:p>
        </p:txBody>
      </p:sp>
      <p:sp>
        <p:nvSpPr>
          <p:cNvPr id="8" name="TextBox 7">
            <a:extLst>
              <a:ext uri="{FF2B5EF4-FFF2-40B4-BE49-F238E27FC236}">
                <a16:creationId xmlns:a16="http://schemas.microsoft.com/office/drawing/2014/main" id="{FF7FF44B-499E-4B39-9F98-F29F11F782A4}"/>
              </a:ext>
            </a:extLst>
          </p:cNvPr>
          <p:cNvSpPr txBox="1"/>
          <p:nvPr/>
        </p:nvSpPr>
        <p:spPr>
          <a:xfrm>
            <a:off x="244349" y="2824921"/>
            <a:ext cx="8522778" cy="369332"/>
          </a:xfrm>
          <a:prstGeom prst="rect">
            <a:avLst/>
          </a:prstGeom>
          <a:solidFill>
            <a:schemeClr val="bg1"/>
          </a:solidFill>
          <a:ln>
            <a:solidFill>
              <a:schemeClr val="tx1"/>
            </a:solidFill>
          </a:ln>
        </p:spPr>
        <p:txBody>
          <a:bodyPr wrap="square" rtlCol="0">
            <a:spAutoFit/>
          </a:bodyPr>
          <a:lstStyle/>
          <a:p>
            <a:r>
              <a:rPr lang="en-GB" dirty="0"/>
              <a:t>Ions are discharged at the electrodes to produce elements</a:t>
            </a:r>
          </a:p>
        </p:txBody>
      </p:sp>
    </p:spTree>
    <p:extLst>
      <p:ext uri="{BB962C8B-B14F-4D97-AF65-F5344CB8AC3E}">
        <p14:creationId xmlns:p14="http://schemas.microsoft.com/office/powerpoint/2010/main" val="4281074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dirty="0"/>
              <a:t>Activity 3: Describe the process of electrolysis in terms of movement of ions</a:t>
            </a:r>
          </a:p>
        </p:txBody>
      </p:sp>
      <p:sp>
        <p:nvSpPr>
          <p:cNvPr id="3" name="Content Placeholder 2"/>
          <p:cNvSpPr>
            <a:spLocks noGrp="1"/>
          </p:cNvSpPr>
          <p:nvPr>
            <p:ph idx="1"/>
          </p:nvPr>
        </p:nvSpPr>
        <p:spPr/>
        <p:txBody>
          <a:bodyPr>
            <a:normAutofit/>
          </a:bodyPr>
          <a:lstStyle/>
          <a:p>
            <a:pPr marL="0" indent="0">
              <a:buNone/>
            </a:pPr>
            <a:r>
              <a:rPr lang="en-GB" sz="2400" dirty="0"/>
              <a:t>Rearrange these statements into an order that describe the process of electrolysis.</a:t>
            </a:r>
          </a:p>
        </p:txBody>
      </p:sp>
      <p:sp>
        <p:nvSpPr>
          <p:cNvPr id="4" name="Date Placeholder 3"/>
          <p:cNvSpPr>
            <a:spLocks noGrp="1"/>
          </p:cNvSpPr>
          <p:nvPr>
            <p:ph type="dt" sz="half" idx="10"/>
          </p:nvPr>
        </p:nvSpPr>
        <p:spPr>
          <a:xfrm>
            <a:off x="6833030" y="6400064"/>
            <a:ext cx="2065310" cy="323968"/>
          </a:xfrm>
        </p:spPr>
        <p:txBody>
          <a:bodyPr/>
          <a:lstStyle/>
          <a:p>
            <a:fld id="{8EA76CA6-EED8-42A9-B25A-3164C2B55CC1}" type="datetime2">
              <a:rPr lang="en-GB" smtClean="0"/>
              <a:t>Thursday, 10 September 2020</a:t>
            </a:fld>
            <a:endParaRPr lang="en-US" dirty="0"/>
          </a:p>
        </p:txBody>
      </p:sp>
      <p:sp>
        <p:nvSpPr>
          <p:cNvPr id="5" name="TextBox 4">
            <a:extLst>
              <a:ext uri="{FF2B5EF4-FFF2-40B4-BE49-F238E27FC236}">
                <a16:creationId xmlns:a16="http://schemas.microsoft.com/office/drawing/2014/main" id="{D1C0BE87-4321-4F45-B497-06540F363F1E}"/>
              </a:ext>
            </a:extLst>
          </p:cNvPr>
          <p:cNvSpPr txBox="1"/>
          <p:nvPr/>
        </p:nvSpPr>
        <p:spPr>
          <a:xfrm>
            <a:off x="244349" y="2625583"/>
            <a:ext cx="8522778" cy="646331"/>
          </a:xfrm>
          <a:prstGeom prst="rect">
            <a:avLst/>
          </a:prstGeom>
          <a:solidFill>
            <a:schemeClr val="bg1"/>
          </a:solidFill>
          <a:ln>
            <a:solidFill>
              <a:schemeClr val="tx1"/>
            </a:solidFill>
          </a:ln>
        </p:spPr>
        <p:txBody>
          <a:bodyPr wrap="square" rtlCol="0">
            <a:spAutoFit/>
          </a:bodyPr>
          <a:lstStyle/>
          <a:p>
            <a:r>
              <a:rPr lang="en-GB" dirty="0"/>
              <a:t>A ionic substance is melted or dissolved in water to enable the ions to move freely within the solution. This solution is called the electrolyte. </a:t>
            </a:r>
          </a:p>
        </p:txBody>
      </p:sp>
      <p:sp>
        <p:nvSpPr>
          <p:cNvPr id="6" name="TextBox 5">
            <a:extLst>
              <a:ext uri="{FF2B5EF4-FFF2-40B4-BE49-F238E27FC236}">
                <a16:creationId xmlns:a16="http://schemas.microsoft.com/office/drawing/2014/main" id="{079921FC-2E65-4611-999A-619D4BC567F2}"/>
              </a:ext>
            </a:extLst>
          </p:cNvPr>
          <p:cNvSpPr txBox="1"/>
          <p:nvPr/>
        </p:nvSpPr>
        <p:spPr>
          <a:xfrm>
            <a:off x="250927" y="3429000"/>
            <a:ext cx="8522778" cy="646331"/>
          </a:xfrm>
          <a:prstGeom prst="rect">
            <a:avLst/>
          </a:prstGeom>
          <a:solidFill>
            <a:schemeClr val="bg1"/>
          </a:solidFill>
          <a:ln>
            <a:solidFill>
              <a:schemeClr val="tx1"/>
            </a:solidFill>
          </a:ln>
        </p:spPr>
        <p:txBody>
          <a:bodyPr wrap="square" rtlCol="0">
            <a:spAutoFit/>
          </a:bodyPr>
          <a:lstStyle/>
          <a:p>
            <a:r>
              <a:rPr lang="en-GB" dirty="0"/>
              <a:t>Electrodes are placed into the electrolyte and connected to a power pack. One will be positively charged, the anode, and the other will be negatively charged, the cathode.</a:t>
            </a:r>
          </a:p>
        </p:txBody>
      </p:sp>
      <p:sp>
        <p:nvSpPr>
          <p:cNvPr id="7" name="TextBox 6">
            <a:extLst>
              <a:ext uri="{FF2B5EF4-FFF2-40B4-BE49-F238E27FC236}">
                <a16:creationId xmlns:a16="http://schemas.microsoft.com/office/drawing/2014/main" id="{E9C150BB-9349-4725-85E4-44E9523DA5C9}"/>
              </a:ext>
            </a:extLst>
          </p:cNvPr>
          <p:cNvSpPr txBox="1"/>
          <p:nvPr/>
        </p:nvSpPr>
        <p:spPr>
          <a:xfrm>
            <a:off x="244349" y="4195465"/>
            <a:ext cx="8522778" cy="923330"/>
          </a:xfrm>
          <a:prstGeom prst="rect">
            <a:avLst/>
          </a:prstGeom>
          <a:solidFill>
            <a:schemeClr val="bg1"/>
          </a:solidFill>
          <a:ln>
            <a:solidFill>
              <a:schemeClr val="tx1"/>
            </a:solidFill>
          </a:ln>
        </p:spPr>
        <p:txBody>
          <a:bodyPr wrap="square" rtlCol="0">
            <a:spAutoFit/>
          </a:bodyPr>
          <a:lstStyle/>
          <a:p>
            <a:r>
              <a:rPr lang="en-GB" dirty="0"/>
              <a:t>When an electric current is passed through the electrolyte the ions move. The negative ions, cations, in the electrolyte will move to the cathode and the positively charged ions, anions, will move to the anode.</a:t>
            </a:r>
          </a:p>
        </p:txBody>
      </p:sp>
      <p:sp>
        <p:nvSpPr>
          <p:cNvPr id="8" name="TextBox 7">
            <a:extLst>
              <a:ext uri="{FF2B5EF4-FFF2-40B4-BE49-F238E27FC236}">
                <a16:creationId xmlns:a16="http://schemas.microsoft.com/office/drawing/2014/main" id="{FF7FF44B-499E-4B39-9F98-F29F11F782A4}"/>
              </a:ext>
            </a:extLst>
          </p:cNvPr>
          <p:cNvSpPr txBox="1"/>
          <p:nvPr/>
        </p:nvSpPr>
        <p:spPr>
          <a:xfrm>
            <a:off x="244349" y="5314130"/>
            <a:ext cx="8522778" cy="369332"/>
          </a:xfrm>
          <a:prstGeom prst="rect">
            <a:avLst/>
          </a:prstGeom>
          <a:solidFill>
            <a:schemeClr val="bg1"/>
          </a:solidFill>
          <a:ln>
            <a:solidFill>
              <a:schemeClr val="tx1"/>
            </a:solidFill>
          </a:ln>
        </p:spPr>
        <p:txBody>
          <a:bodyPr wrap="square" rtlCol="0">
            <a:spAutoFit/>
          </a:bodyPr>
          <a:lstStyle/>
          <a:p>
            <a:r>
              <a:rPr lang="en-GB" dirty="0"/>
              <a:t>Ions are discharged at the electrodes to produce elements</a:t>
            </a:r>
          </a:p>
        </p:txBody>
      </p:sp>
      <p:sp>
        <p:nvSpPr>
          <p:cNvPr id="9" name="Oval 8">
            <a:extLst>
              <a:ext uri="{FF2B5EF4-FFF2-40B4-BE49-F238E27FC236}">
                <a16:creationId xmlns:a16="http://schemas.microsoft.com/office/drawing/2014/main" id="{E0B2DE8B-5FAB-44F7-A38B-58D4FFF30E95}"/>
              </a:ext>
            </a:extLst>
          </p:cNvPr>
          <p:cNvSpPr/>
          <p:nvPr/>
        </p:nvSpPr>
        <p:spPr>
          <a:xfrm>
            <a:off x="307322" y="5911677"/>
            <a:ext cx="1200150" cy="732748"/>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rgbClr val="FF0000"/>
                </a:solidFill>
              </a:rPr>
              <a:t>SA</a:t>
            </a:r>
          </a:p>
        </p:txBody>
      </p:sp>
      <p:sp>
        <p:nvSpPr>
          <p:cNvPr id="10" name="TextBox 9">
            <a:extLst>
              <a:ext uri="{FF2B5EF4-FFF2-40B4-BE49-F238E27FC236}">
                <a16:creationId xmlns:a16="http://schemas.microsoft.com/office/drawing/2014/main" id="{98107580-76FE-442C-A61E-77B582D0EACF}"/>
              </a:ext>
            </a:extLst>
          </p:cNvPr>
          <p:cNvSpPr txBox="1"/>
          <p:nvPr/>
        </p:nvSpPr>
        <p:spPr>
          <a:xfrm>
            <a:off x="1842959" y="6047218"/>
            <a:ext cx="5325558" cy="461665"/>
          </a:xfrm>
          <a:prstGeom prst="rect">
            <a:avLst/>
          </a:prstGeom>
          <a:noFill/>
        </p:spPr>
        <p:txBody>
          <a:bodyPr wrap="square" rtlCol="0">
            <a:spAutoFit/>
          </a:bodyPr>
          <a:lstStyle/>
          <a:p>
            <a:r>
              <a:rPr lang="en-GB" sz="2400" b="1" dirty="0">
                <a:solidFill>
                  <a:srgbClr val="FF0000"/>
                </a:solidFill>
              </a:rPr>
              <a:t>Self assess in red pens please!</a:t>
            </a:r>
          </a:p>
        </p:txBody>
      </p:sp>
    </p:spTree>
    <p:extLst>
      <p:ext uri="{BB962C8B-B14F-4D97-AF65-F5344CB8AC3E}">
        <p14:creationId xmlns:p14="http://schemas.microsoft.com/office/powerpoint/2010/main" val="2516504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dirty="0"/>
              <a:t>ACTIVITY 4: </a:t>
            </a:r>
            <a:r>
              <a:rPr lang="en-GB" sz="2800" dirty="0"/>
              <a:t>Write a word equation to describe the electrolysis of a molten ionic compound.</a:t>
            </a:r>
            <a:endParaRPr lang="en-GB" dirty="0"/>
          </a:p>
        </p:txBody>
      </p:sp>
      <p:sp>
        <p:nvSpPr>
          <p:cNvPr id="3" name="Content Placeholder 2"/>
          <p:cNvSpPr>
            <a:spLocks noGrp="1"/>
          </p:cNvSpPr>
          <p:nvPr>
            <p:ph idx="1"/>
          </p:nvPr>
        </p:nvSpPr>
        <p:spPr>
          <a:xfrm>
            <a:off x="307322" y="1553837"/>
            <a:ext cx="8592329" cy="503565"/>
          </a:xfrm>
        </p:spPr>
        <p:txBody>
          <a:bodyPr/>
          <a:lstStyle/>
          <a:p>
            <a:pPr marL="0" indent="0">
              <a:buNone/>
            </a:pPr>
            <a:r>
              <a:rPr lang="en-GB" sz="2400" dirty="0"/>
              <a:t>Complete the table. </a:t>
            </a:r>
          </a:p>
          <a:p>
            <a:pPr marL="0" indent="0">
              <a:buNone/>
            </a:pPr>
            <a:endParaRPr lang="en-GB" dirty="0"/>
          </a:p>
          <a:p>
            <a:pPr marL="0" indent="0">
              <a:buNone/>
            </a:pPr>
            <a:endParaRPr lang="en-GB" dirty="0"/>
          </a:p>
        </p:txBody>
      </p:sp>
      <p:sp>
        <p:nvSpPr>
          <p:cNvPr id="4" name="Date Placeholder 3"/>
          <p:cNvSpPr>
            <a:spLocks noGrp="1"/>
          </p:cNvSpPr>
          <p:nvPr>
            <p:ph type="dt" sz="half" idx="10"/>
          </p:nvPr>
        </p:nvSpPr>
        <p:spPr>
          <a:xfrm>
            <a:off x="7078690" y="0"/>
            <a:ext cx="2065310" cy="323968"/>
          </a:xfrm>
        </p:spPr>
        <p:txBody>
          <a:bodyPr/>
          <a:lstStyle/>
          <a:p>
            <a:fld id="{8EA76CA6-EED8-42A9-B25A-3164C2B55CC1}" type="datetime2">
              <a:rPr lang="en-GB" smtClean="0"/>
              <a:t>Thursday, 10 September 2020</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742594457"/>
              </p:ext>
            </p:extLst>
          </p:nvPr>
        </p:nvGraphicFramePr>
        <p:xfrm>
          <a:off x="307322" y="2005088"/>
          <a:ext cx="8584440" cy="3962400"/>
        </p:xfrm>
        <a:graphic>
          <a:graphicData uri="http://schemas.openxmlformats.org/drawingml/2006/table">
            <a:tbl>
              <a:tblPr firstRow="1" firstCol="1" bandRow="1"/>
              <a:tblGrid>
                <a:gridCol w="2860796">
                  <a:extLst>
                    <a:ext uri="{9D8B030D-6E8A-4147-A177-3AD203B41FA5}">
                      <a16:colId xmlns:a16="http://schemas.microsoft.com/office/drawing/2014/main" val="2342014444"/>
                    </a:ext>
                  </a:extLst>
                </a:gridCol>
                <a:gridCol w="2861822">
                  <a:extLst>
                    <a:ext uri="{9D8B030D-6E8A-4147-A177-3AD203B41FA5}">
                      <a16:colId xmlns:a16="http://schemas.microsoft.com/office/drawing/2014/main" val="2047275886"/>
                    </a:ext>
                  </a:extLst>
                </a:gridCol>
                <a:gridCol w="2861822">
                  <a:extLst>
                    <a:ext uri="{9D8B030D-6E8A-4147-A177-3AD203B41FA5}">
                      <a16:colId xmlns:a16="http://schemas.microsoft.com/office/drawing/2014/main" val="438385164"/>
                    </a:ext>
                  </a:extLst>
                </a:gridCol>
              </a:tblGrid>
              <a:tr h="703079">
                <a:tc>
                  <a:txBody>
                    <a:bodyPr/>
                    <a:lstStyle/>
                    <a:p>
                      <a:pPr algn="ctr">
                        <a:spcBef>
                          <a:spcPts val="300"/>
                        </a:spcBef>
                        <a:spcAft>
                          <a:spcPts val="300"/>
                        </a:spcAft>
                      </a:pPr>
                      <a:r>
                        <a:rPr lang="en-GB" sz="2400" b="1" dirty="0">
                          <a:solidFill>
                            <a:srgbClr val="D86916"/>
                          </a:solidFill>
                          <a:effectLst/>
                          <a:latin typeface="Arial" panose="020B0604020202020204" pitchFamily="34" charset="0"/>
                          <a:ea typeface="Times New Roman" panose="02020603050405020304" pitchFamily="18" charset="0"/>
                        </a:rPr>
                        <a:t>Compound</a:t>
                      </a:r>
                      <a:endParaRPr lang="en-GB" sz="2400" dirty="0">
                        <a:solidFill>
                          <a:srgbClr val="000000"/>
                        </a:solidFill>
                        <a:effectLst/>
                        <a:latin typeface="Arial" panose="020B0604020202020204" pitchFamily="34" charset="0"/>
                        <a:ea typeface="Times New Roman" panose="02020603050405020304" pitchFamily="18" charset="0"/>
                      </a:endParaRP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solidFill>
                      <a:srgbClr val="F7E1D0"/>
                    </a:solidFill>
                  </a:tcPr>
                </a:tc>
                <a:tc>
                  <a:txBody>
                    <a:bodyPr/>
                    <a:lstStyle/>
                    <a:p>
                      <a:pPr algn="ctr">
                        <a:spcBef>
                          <a:spcPts val="300"/>
                        </a:spcBef>
                        <a:spcAft>
                          <a:spcPts val="300"/>
                        </a:spcAft>
                      </a:pPr>
                      <a:r>
                        <a:rPr lang="en-GB" sz="2400" b="1">
                          <a:solidFill>
                            <a:srgbClr val="D86916"/>
                          </a:solidFill>
                          <a:effectLst/>
                          <a:latin typeface="Arial" panose="020B0604020202020204" pitchFamily="34" charset="0"/>
                          <a:ea typeface="Times New Roman" panose="02020603050405020304" pitchFamily="18" charset="0"/>
                        </a:rPr>
                        <a:t>Product at the cathode</a:t>
                      </a:r>
                      <a:endParaRPr lang="en-GB" sz="2400">
                        <a:solidFill>
                          <a:srgbClr val="000000"/>
                        </a:solidFill>
                        <a:effectLst/>
                        <a:latin typeface="Arial" panose="020B0604020202020204" pitchFamily="34" charset="0"/>
                        <a:ea typeface="Times New Roman" panose="02020603050405020304" pitchFamily="18" charset="0"/>
                      </a:endParaRP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solidFill>
                      <a:srgbClr val="F7E1D0"/>
                    </a:solidFill>
                  </a:tcPr>
                </a:tc>
                <a:tc>
                  <a:txBody>
                    <a:bodyPr/>
                    <a:lstStyle/>
                    <a:p>
                      <a:pPr algn="ctr">
                        <a:spcBef>
                          <a:spcPts val="300"/>
                        </a:spcBef>
                        <a:spcAft>
                          <a:spcPts val="300"/>
                        </a:spcAft>
                      </a:pPr>
                      <a:r>
                        <a:rPr lang="en-GB" sz="2400" b="1">
                          <a:solidFill>
                            <a:srgbClr val="D86916"/>
                          </a:solidFill>
                          <a:effectLst/>
                          <a:latin typeface="Arial" panose="020B0604020202020204" pitchFamily="34" charset="0"/>
                          <a:ea typeface="Times New Roman" panose="02020603050405020304" pitchFamily="18" charset="0"/>
                        </a:rPr>
                        <a:t>Product at the anode</a:t>
                      </a:r>
                      <a:endParaRPr lang="en-GB" sz="2400">
                        <a:solidFill>
                          <a:srgbClr val="000000"/>
                        </a:solidFill>
                        <a:effectLst/>
                        <a:latin typeface="Arial" panose="020B0604020202020204" pitchFamily="34" charset="0"/>
                        <a:ea typeface="Times New Roman" panose="02020603050405020304" pitchFamily="18" charset="0"/>
                      </a:endParaRP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solidFill>
                      <a:srgbClr val="F7E1D0"/>
                    </a:solidFill>
                  </a:tcPr>
                </a:tc>
                <a:extLst>
                  <a:ext uri="{0D108BD9-81ED-4DB2-BD59-A6C34878D82A}">
                    <a16:rowId xmlns:a16="http://schemas.microsoft.com/office/drawing/2014/main" val="17121439"/>
                  </a:ext>
                </a:extLst>
              </a:tr>
              <a:tr h="0">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lead bromide</a:t>
                      </a:r>
                    </a:p>
                    <a:p>
                      <a:pPr algn="ctr">
                        <a:spcBef>
                          <a:spcPts val="300"/>
                        </a:spcBef>
                        <a:spcAft>
                          <a:spcPts val="300"/>
                        </a:spcAft>
                      </a:pPr>
                      <a:endParaRPr lang="en-GB" sz="2400" dirty="0">
                        <a:solidFill>
                          <a:srgbClr val="000000"/>
                        </a:solidFill>
                        <a:effectLst/>
                        <a:latin typeface="Arial" panose="020B0604020202020204" pitchFamily="34" charset="0"/>
                        <a:ea typeface="Times New Roman" panose="02020603050405020304" pitchFamily="18" charset="0"/>
                      </a:endParaRP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 </a:t>
                      </a:r>
                      <a:r>
                        <a:rPr lang="en-GB" sz="2400" dirty="0">
                          <a:solidFill>
                            <a:srgbClr val="0070C0"/>
                          </a:solidFill>
                          <a:effectLst/>
                          <a:latin typeface="Arial" panose="020B0604020202020204" pitchFamily="34" charset="0"/>
                          <a:ea typeface="Times New Roman" panose="02020603050405020304" pitchFamily="18" charset="0"/>
                        </a:rPr>
                        <a:t>lead</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 </a:t>
                      </a:r>
                      <a:r>
                        <a:rPr lang="en-GB" sz="2400" dirty="0">
                          <a:solidFill>
                            <a:srgbClr val="0070C0"/>
                          </a:solidFill>
                          <a:effectLst/>
                          <a:latin typeface="Arial" panose="020B0604020202020204" pitchFamily="34" charset="0"/>
                          <a:ea typeface="Times New Roman" panose="02020603050405020304" pitchFamily="18" charset="0"/>
                        </a:rPr>
                        <a:t>bromine</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extLst>
                  <a:ext uri="{0D108BD9-81ED-4DB2-BD59-A6C34878D82A}">
                    <a16:rowId xmlns:a16="http://schemas.microsoft.com/office/drawing/2014/main" val="1575110453"/>
                  </a:ext>
                </a:extLst>
              </a:tr>
              <a:tr h="0">
                <a:tc>
                  <a:txBody>
                    <a:bodyPr/>
                    <a:lstStyle/>
                    <a:p>
                      <a:pPr algn="ctr">
                        <a:spcBef>
                          <a:spcPts val="300"/>
                        </a:spcBef>
                        <a:spcAft>
                          <a:spcPts val="300"/>
                        </a:spcAft>
                      </a:pPr>
                      <a:r>
                        <a:rPr lang="en-GB" sz="2400">
                          <a:solidFill>
                            <a:srgbClr val="000000"/>
                          </a:solidFill>
                          <a:effectLst/>
                          <a:latin typeface="Arial" panose="020B0604020202020204" pitchFamily="34" charset="0"/>
                          <a:ea typeface="Times New Roman" panose="02020603050405020304" pitchFamily="18" charset="0"/>
                        </a:rPr>
                        <a:t>zinc chloride</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endParaRPr lang="en-GB" sz="2400" dirty="0">
                        <a:solidFill>
                          <a:srgbClr val="000000"/>
                        </a:solidFill>
                        <a:effectLst/>
                        <a:latin typeface="Arial" panose="020B0604020202020204" pitchFamily="34" charset="0"/>
                        <a:ea typeface="Times New Roman" panose="02020603050405020304" pitchFamily="18" charset="0"/>
                      </a:endParaRPr>
                    </a:p>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 </a:t>
                      </a:r>
                      <a:r>
                        <a:rPr lang="en-GB" sz="2400" dirty="0">
                          <a:solidFill>
                            <a:srgbClr val="0070C0"/>
                          </a:solidFill>
                          <a:effectLst/>
                          <a:latin typeface="Arial" panose="020B0604020202020204" pitchFamily="34" charset="0"/>
                          <a:ea typeface="Times New Roman" panose="02020603050405020304" pitchFamily="18" charset="0"/>
                        </a:rPr>
                        <a:t>zinc</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r>
                        <a:rPr lang="en-GB" sz="2400" dirty="0">
                          <a:solidFill>
                            <a:srgbClr val="0070C0"/>
                          </a:solidFill>
                          <a:effectLst/>
                          <a:latin typeface="Arial" panose="020B0604020202020204" pitchFamily="34" charset="0"/>
                          <a:ea typeface="Times New Roman" panose="02020603050405020304" pitchFamily="18" charset="0"/>
                        </a:rPr>
                        <a:t>chlorine</a:t>
                      </a:r>
                      <a:r>
                        <a:rPr lang="en-GB" sz="2400" dirty="0">
                          <a:solidFill>
                            <a:srgbClr val="000000"/>
                          </a:solidFill>
                          <a:effectLst/>
                          <a:latin typeface="Arial" panose="020B0604020202020204" pitchFamily="34" charset="0"/>
                          <a:ea typeface="Times New Roman" panose="02020603050405020304" pitchFamily="18" charset="0"/>
                        </a:rPr>
                        <a:t> </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extLst>
                  <a:ext uri="{0D108BD9-81ED-4DB2-BD59-A6C34878D82A}">
                    <a16:rowId xmlns:a16="http://schemas.microsoft.com/office/drawing/2014/main" val="995692134"/>
                  </a:ext>
                </a:extLst>
              </a:tr>
              <a:tr h="0">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 </a:t>
                      </a:r>
                      <a:r>
                        <a:rPr lang="en-GB" sz="2400" dirty="0">
                          <a:solidFill>
                            <a:srgbClr val="0070C0"/>
                          </a:solidFill>
                          <a:effectLst/>
                          <a:latin typeface="Arial" panose="020B0604020202020204" pitchFamily="34" charset="0"/>
                          <a:ea typeface="Times New Roman" panose="02020603050405020304" pitchFamily="18" charset="0"/>
                        </a:rPr>
                        <a:t>sodium chloride</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endParaRPr lang="en-GB" sz="2400" dirty="0">
                        <a:solidFill>
                          <a:srgbClr val="000000"/>
                        </a:solidFill>
                        <a:effectLst/>
                        <a:latin typeface="Arial" panose="020B0604020202020204" pitchFamily="34" charset="0"/>
                        <a:ea typeface="Times New Roman" panose="02020603050405020304" pitchFamily="18" charset="0"/>
                      </a:endParaRPr>
                    </a:p>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sodium</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r>
                        <a:rPr lang="en-GB" sz="2400">
                          <a:solidFill>
                            <a:srgbClr val="000000"/>
                          </a:solidFill>
                          <a:effectLst/>
                          <a:latin typeface="Arial" panose="020B0604020202020204" pitchFamily="34" charset="0"/>
                          <a:ea typeface="Times New Roman" panose="02020603050405020304" pitchFamily="18" charset="0"/>
                        </a:rPr>
                        <a:t>chlorine</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extLst>
                  <a:ext uri="{0D108BD9-81ED-4DB2-BD59-A6C34878D82A}">
                    <a16:rowId xmlns:a16="http://schemas.microsoft.com/office/drawing/2014/main" val="776669863"/>
                  </a:ext>
                </a:extLst>
              </a:tr>
              <a:tr h="0">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 </a:t>
                      </a:r>
                      <a:r>
                        <a:rPr lang="en-GB" sz="2400" dirty="0">
                          <a:solidFill>
                            <a:srgbClr val="0070C0"/>
                          </a:solidFill>
                          <a:effectLst/>
                          <a:latin typeface="Arial" panose="020B0604020202020204" pitchFamily="34" charset="0"/>
                          <a:ea typeface="Times New Roman" panose="02020603050405020304" pitchFamily="18" charset="0"/>
                        </a:rPr>
                        <a:t>aluminium oxide</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endParaRPr lang="en-GB" sz="2400" dirty="0">
                        <a:solidFill>
                          <a:srgbClr val="000000"/>
                        </a:solidFill>
                        <a:effectLst/>
                        <a:latin typeface="Arial" panose="020B0604020202020204" pitchFamily="34" charset="0"/>
                        <a:ea typeface="Times New Roman" panose="02020603050405020304" pitchFamily="18" charset="0"/>
                      </a:endParaRPr>
                    </a:p>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aluminium</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oxygen</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extLst>
                  <a:ext uri="{0D108BD9-81ED-4DB2-BD59-A6C34878D82A}">
                    <a16:rowId xmlns:a16="http://schemas.microsoft.com/office/drawing/2014/main" val="3058221161"/>
                  </a:ext>
                </a:extLst>
              </a:tr>
            </a:tbl>
          </a:graphicData>
        </a:graphic>
      </p:graphicFrame>
      <p:sp>
        <p:nvSpPr>
          <p:cNvPr id="7" name="TextBox 6"/>
          <p:cNvSpPr txBox="1"/>
          <p:nvPr/>
        </p:nvSpPr>
        <p:spPr>
          <a:xfrm>
            <a:off x="3336325" y="2957462"/>
            <a:ext cx="2579176" cy="308919"/>
          </a:xfrm>
          <a:prstGeom prst="rect">
            <a:avLst/>
          </a:prstGeom>
          <a:solidFill>
            <a:schemeClr val="accent6">
              <a:lumMod val="20000"/>
              <a:lumOff val="80000"/>
            </a:schemeClr>
          </a:solidFill>
        </p:spPr>
        <p:txBody>
          <a:bodyPr wrap="square" rtlCol="0">
            <a:spAutoFit/>
          </a:bodyPr>
          <a:lstStyle/>
          <a:p>
            <a:endParaRPr lang="en-GB" dirty="0"/>
          </a:p>
        </p:txBody>
      </p:sp>
      <p:sp>
        <p:nvSpPr>
          <p:cNvPr id="8" name="TextBox 7"/>
          <p:cNvSpPr txBox="1"/>
          <p:nvPr/>
        </p:nvSpPr>
        <p:spPr>
          <a:xfrm>
            <a:off x="6228362" y="3007603"/>
            <a:ext cx="2579176" cy="308919"/>
          </a:xfrm>
          <a:prstGeom prst="rect">
            <a:avLst/>
          </a:prstGeom>
          <a:solidFill>
            <a:schemeClr val="accent6">
              <a:lumMod val="20000"/>
              <a:lumOff val="80000"/>
            </a:schemeClr>
          </a:solidFill>
        </p:spPr>
        <p:txBody>
          <a:bodyPr wrap="square" rtlCol="0">
            <a:spAutoFit/>
          </a:bodyPr>
          <a:lstStyle/>
          <a:p>
            <a:endParaRPr lang="en-GB" dirty="0"/>
          </a:p>
        </p:txBody>
      </p:sp>
      <p:sp>
        <p:nvSpPr>
          <p:cNvPr id="9" name="TextBox 8"/>
          <p:cNvSpPr txBox="1"/>
          <p:nvPr/>
        </p:nvSpPr>
        <p:spPr>
          <a:xfrm>
            <a:off x="3336325" y="3976594"/>
            <a:ext cx="2579176" cy="308919"/>
          </a:xfrm>
          <a:prstGeom prst="rect">
            <a:avLst/>
          </a:prstGeom>
          <a:solidFill>
            <a:schemeClr val="accent6">
              <a:lumMod val="20000"/>
              <a:lumOff val="80000"/>
            </a:schemeClr>
          </a:solidFill>
        </p:spPr>
        <p:txBody>
          <a:bodyPr wrap="square" rtlCol="0">
            <a:spAutoFit/>
          </a:bodyPr>
          <a:lstStyle/>
          <a:p>
            <a:endParaRPr lang="en-GB" dirty="0"/>
          </a:p>
        </p:txBody>
      </p:sp>
      <p:sp>
        <p:nvSpPr>
          <p:cNvPr id="10" name="TextBox 9"/>
          <p:cNvSpPr txBox="1"/>
          <p:nvPr/>
        </p:nvSpPr>
        <p:spPr>
          <a:xfrm>
            <a:off x="6161840" y="3786605"/>
            <a:ext cx="2579176" cy="308919"/>
          </a:xfrm>
          <a:prstGeom prst="rect">
            <a:avLst/>
          </a:prstGeom>
          <a:solidFill>
            <a:schemeClr val="accent6">
              <a:lumMod val="20000"/>
              <a:lumOff val="80000"/>
            </a:schemeClr>
          </a:solidFill>
        </p:spPr>
        <p:txBody>
          <a:bodyPr wrap="square" rtlCol="0">
            <a:spAutoFit/>
          </a:bodyPr>
          <a:lstStyle/>
          <a:p>
            <a:endParaRPr lang="en-GB" dirty="0"/>
          </a:p>
        </p:txBody>
      </p:sp>
      <p:sp>
        <p:nvSpPr>
          <p:cNvPr id="11" name="TextBox 10"/>
          <p:cNvSpPr txBox="1"/>
          <p:nvPr/>
        </p:nvSpPr>
        <p:spPr>
          <a:xfrm>
            <a:off x="440472" y="4625782"/>
            <a:ext cx="2579176" cy="308919"/>
          </a:xfrm>
          <a:prstGeom prst="rect">
            <a:avLst/>
          </a:prstGeom>
          <a:solidFill>
            <a:schemeClr val="accent6">
              <a:lumMod val="20000"/>
              <a:lumOff val="80000"/>
            </a:schemeClr>
          </a:solidFill>
        </p:spPr>
        <p:txBody>
          <a:bodyPr wrap="square" rtlCol="0">
            <a:spAutoFit/>
          </a:bodyPr>
          <a:lstStyle/>
          <a:p>
            <a:endParaRPr lang="en-GB" dirty="0"/>
          </a:p>
        </p:txBody>
      </p:sp>
      <p:sp>
        <p:nvSpPr>
          <p:cNvPr id="12" name="TextBox 11"/>
          <p:cNvSpPr txBox="1"/>
          <p:nvPr/>
        </p:nvSpPr>
        <p:spPr>
          <a:xfrm>
            <a:off x="440472" y="5436857"/>
            <a:ext cx="2579176" cy="308919"/>
          </a:xfrm>
          <a:prstGeom prst="rect">
            <a:avLst/>
          </a:prstGeom>
          <a:solidFill>
            <a:schemeClr val="accent6">
              <a:lumMod val="20000"/>
              <a:lumOff val="80000"/>
            </a:schemeClr>
          </a:solidFill>
        </p:spPr>
        <p:txBody>
          <a:bodyPr wrap="square" rtlCol="0">
            <a:spAutoFit/>
          </a:bodyPr>
          <a:lstStyle/>
          <a:p>
            <a:endParaRPr lang="en-GB" dirty="0"/>
          </a:p>
        </p:txBody>
      </p:sp>
      <p:sp>
        <p:nvSpPr>
          <p:cNvPr id="13" name="TextBox 12"/>
          <p:cNvSpPr txBox="1"/>
          <p:nvPr/>
        </p:nvSpPr>
        <p:spPr>
          <a:xfrm>
            <a:off x="333693" y="6030022"/>
            <a:ext cx="8584440" cy="830997"/>
          </a:xfrm>
          <a:prstGeom prst="rect">
            <a:avLst/>
          </a:prstGeom>
          <a:noFill/>
          <a:ln w="38100">
            <a:solidFill>
              <a:schemeClr val="tx1"/>
            </a:solidFill>
          </a:ln>
        </p:spPr>
        <p:txBody>
          <a:bodyPr wrap="square" rtlCol="0">
            <a:spAutoFit/>
          </a:bodyPr>
          <a:lstStyle/>
          <a:p>
            <a:r>
              <a:rPr lang="en-GB" sz="2400" b="1" u="sng" dirty="0"/>
              <a:t>CHALLENGE: </a:t>
            </a:r>
            <a:r>
              <a:rPr lang="en-GB" sz="2400" dirty="0"/>
              <a:t>Can you write the chemical formula for each element or compound in the table above. </a:t>
            </a:r>
          </a:p>
        </p:txBody>
      </p:sp>
      <p:sp>
        <p:nvSpPr>
          <p:cNvPr id="14" name="Title 1">
            <a:extLst>
              <a:ext uri="{FF2B5EF4-FFF2-40B4-BE49-F238E27FC236}">
                <a16:creationId xmlns:a16="http://schemas.microsoft.com/office/drawing/2014/main" id="{B53987CB-394A-4E56-9F15-8739E15CD30B}"/>
              </a:ext>
            </a:extLst>
          </p:cNvPr>
          <p:cNvSpPr txBox="1">
            <a:spLocks/>
          </p:cNvSpPr>
          <p:nvPr/>
        </p:nvSpPr>
        <p:spPr>
          <a:xfrm>
            <a:off x="298830" y="295952"/>
            <a:ext cx="8584440" cy="1188720"/>
          </a:xfrm>
          <a:prstGeom prst="rect">
            <a:avLst/>
          </a:prstGeom>
          <a:solidFill>
            <a:schemeClr val="accent1">
              <a:lumMod val="40000"/>
              <a:lumOff val="60000"/>
            </a:schemeClr>
          </a:solidFill>
          <a:ln w="31750" cap="sq">
            <a:solidFill>
              <a:schemeClr val="tx1">
                <a:lumMod val="75000"/>
                <a:lumOff val="25000"/>
              </a:schemeClr>
            </a:solidFill>
            <a:miter lim="800000"/>
          </a:ln>
        </p:spPr>
        <p:txBody>
          <a:bodyPr vert="horz" lIns="182880" tIns="182880" rIns="182880" bIns="182880" rtlCol="0" anchor="ctr">
            <a:normAutofit fontScale="97500"/>
          </a:bodyPr>
          <a:lst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a:lstStyle>
          <a:p>
            <a:pPr algn="l"/>
            <a:r>
              <a:rPr lang="en-GB" b="1" dirty="0"/>
              <a:t>HINT: Remember all metals produce a positive ion</a:t>
            </a:r>
          </a:p>
        </p:txBody>
      </p:sp>
    </p:spTree>
    <p:extLst>
      <p:ext uri="{BB962C8B-B14F-4D97-AF65-F5344CB8AC3E}">
        <p14:creationId xmlns:p14="http://schemas.microsoft.com/office/powerpoint/2010/main" val="1651730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grpId="0" nodeType="clickEffect">
                                  <p:stCondLst>
                                    <p:cond delay="0"/>
                                  </p:stCondLst>
                                  <p:childTnLst>
                                    <p:animEffect transition="out" filter="fade">
                                      <p:cBhvr>
                                        <p:cTn id="10" dur="500"/>
                                        <p:tgtEl>
                                          <p:spTgt spid="7"/>
                                        </p:tgtEl>
                                      </p:cBhvr>
                                    </p:animEffect>
                                    <p:set>
                                      <p:cBhvr>
                                        <p:cTn id="11" dur="1" fill="hold">
                                          <p:stCondLst>
                                            <p:cond delay="499"/>
                                          </p:stCondLst>
                                        </p:cTn>
                                        <p:tgtEl>
                                          <p:spTgt spid="7"/>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grpId="0" nodeType="clickEffect">
                                  <p:stCondLst>
                                    <p:cond delay="0"/>
                                  </p:stCondLst>
                                  <p:childTnLst>
                                    <p:animEffect transition="out" filter="fade">
                                      <p:cBhvr>
                                        <p:cTn id="15" dur="500"/>
                                        <p:tgtEl>
                                          <p:spTgt spid="8"/>
                                        </p:tgtEl>
                                      </p:cBhvr>
                                    </p:animEffect>
                                    <p:set>
                                      <p:cBhvr>
                                        <p:cTn id="16" dur="1" fill="hold">
                                          <p:stCondLst>
                                            <p:cond delay="499"/>
                                          </p:stCondLst>
                                        </p:cTn>
                                        <p:tgtEl>
                                          <p:spTgt spid="8"/>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grpId="0" nodeType="clickEffect">
                                  <p:stCondLst>
                                    <p:cond delay="0"/>
                                  </p:stCondLst>
                                  <p:childTnLst>
                                    <p:animEffect transition="out" filter="fade">
                                      <p:cBhvr>
                                        <p:cTn id="20" dur="500"/>
                                        <p:tgtEl>
                                          <p:spTgt spid="9"/>
                                        </p:tgtEl>
                                      </p:cBhvr>
                                    </p:animEffect>
                                    <p:set>
                                      <p:cBhvr>
                                        <p:cTn id="21" dur="1" fill="hold">
                                          <p:stCondLst>
                                            <p:cond delay="499"/>
                                          </p:stCondLst>
                                        </p:cTn>
                                        <p:tgtEl>
                                          <p:spTgt spid="9"/>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grpId="0" nodeType="clickEffect">
                                  <p:stCondLst>
                                    <p:cond delay="0"/>
                                  </p:stCondLst>
                                  <p:childTnLst>
                                    <p:animEffect transition="out" filter="fade">
                                      <p:cBhvr>
                                        <p:cTn id="25" dur="500"/>
                                        <p:tgtEl>
                                          <p:spTgt spid="10"/>
                                        </p:tgtEl>
                                      </p:cBhvr>
                                    </p:animEffect>
                                    <p:set>
                                      <p:cBhvr>
                                        <p:cTn id="26" dur="1" fill="hold">
                                          <p:stCondLst>
                                            <p:cond delay="499"/>
                                          </p:stCondLst>
                                        </p:cTn>
                                        <p:tgtEl>
                                          <p:spTgt spid="10"/>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11"/>
                                        </p:tgtEl>
                                      </p:cBhvr>
                                    </p:animEffect>
                                    <p:set>
                                      <p:cBhvr>
                                        <p:cTn id="31" dur="1" fill="hold">
                                          <p:stCondLst>
                                            <p:cond delay="499"/>
                                          </p:stCondLst>
                                        </p:cTn>
                                        <p:tgtEl>
                                          <p:spTgt spid="11"/>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grpId="0" nodeType="clickEffect">
                                  <p:stCondLst>
                                    <p:cond delay="0"/>
                                  </p:stCondLst>
                                  <p:childTnLst>
                                    <p:animEffect transition="out" filter="fade">
                                      <p:cBhvr>
                                        <p:cTn id="35" dur="500"/>
                                        <p:tgtEl>
                                          <p:spTgt spid="12"/>
                                        </p:tgtEl>
                                      </p:cBhvr>
                                    </p:animEffect>
                                    <p:set>
                                      <p:cBhvr>
                                        <p:cTn id="36"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4" grpId="0" animBg="1"/>
    </p:bldLst>
  </p:timing>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KS4 Oct 17" id="{FB251E51-7448-4CDE-B8D2-E720F6A9ACED}" vid="{4EBA18BA-9BB9-4F27-B7D6-EA505661EF0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1D201D27314143BE863E8D07D284B8" ma:contentTypeVersion="7" ma:contentTypeDescription="Create a new document." ma:contentTypeScope="" ma:versionID="a04bb269a71ec15fb8834c62c42de320">
  <xsd:schema xmlns:xsd="http://www.w3.org/2001/XMLSchema" xmlns:xs="http://www.w3.org/2001/XMLSchema" xmlns:p="http://schemas.microsoft.com/office/2006/metadata/properties" xmlns:ns2="3eb4558b-8982-4134-8cf8-0edee52307a7" xmlns:ns3="049f97e1-32ae-4d3d-9c64-63be60dba368" targetNamespace="http://schemas.microsoft.com/office/2006/metadata/properties" ma:root="true" ma:fieldsID="858dc09fc12d3d2ae6884f6eb9195164" ns2:_="" ns3:_="">
    <xsd:import namespace="3eb4558b-8982-4134-8cf8-0edee52307a7"/>
    <xsd:import namespace="049f97e1-32ae-4d3d-9c64-63be60dba36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b4558b-8982-4134-8cf8-0edee52307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9f97e1-32ae-4d3d-9c64-63be60dba368" elementFormDefault="qualified">
    <xsd:import namespace="http://schemas.microsoft.com/office/2006/documentManagement/types"/>
    <xsd:import namespace="http://schemas.microsoft.com/office/infopath/2007/PartnerControls"/>
    <xsd:element name="SharedWithUsers" ma:index="12"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2F2D094-9989-4491-8214-8E2F83D78C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b4558b-8982-4134-8cf8-0edee52307a7"/>
    <ds:schemaRef ds:uri="049f97e1-32ae-4d3d-9c64-63be60dba3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193AF42-9D6D-401C-B0DA-6FF9271A65B5}">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9FA18572-EDED-4FBA-9A1E-FA49481E52C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Science SMART Curriculum Template</Template>
  <TotalTime>642</TotalTime>
  <Words>1114</Words>
  <Application>Microsoft Office PowerPoint</Application>
  <PresentationFormat>On-screen Show (4:3)</PresentationFormat>
  <Paragraphs>188</Paragraphs>
  <Slides>13</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Gill Sans MT</vt:lpstr>
      <vt:lpstr>Parcel</vt:lpstr>
      <vt:lpstr>Introduction to electrolysis </vt:lpstr>
      <vt:lpstr>PROGRESS INDICATORS</vt:lpstr>
      <vt:lpstr>Activity 1: Define Electrolysis </vt:lpstr>
      <vt:lpstr>Activity 1: Define Electrolysis </vt:lpstr>
      <vt:lpstr>ACTIVITY 2: Describe electrolysis in terms of movement of ions.  </vt:lpstr>
      <vt:lpstr>Word Consciousness </vt:lpstr>
      <vt:lpstr>Activity 3: Describe the process of electrolysis in terms of movement of ions</vt:lpstr>
      <vt:lpstr>Activity 3: Describe the process of electrolysis in terms of movement of ions</vt:lpstr>
      <vt:lpstr>ACTIVITY 4: Write a word equation to describe the electrolysis of a molten ionic compound.</vt:lpstr>
      <vt:lpstr>ACTIVITY 4 ANSWERS</vt:lpstr>
      <vt:lpstr>ACTIVITY 5: Write a balanced symbol equation including state symbols for the overall electrolysis of a molten ionic compound.  </vt:lpstr>
      <vt:lpstr>Activity 5 answers</vt:lpstr>
      <vt:lpstr>plenary</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Damian Thomas Kelly</dc:creator>
  <cp:lastModifiedBy>Helen</cp:lastModifiedBy>
  <cp:revision>80</cp:revision>
  <dcterms:created xsi:type="dcterms:W3CDTF">2018-04-17T10:43:12Z</dcterms:created>
  <dcterms:modified xsi:type="dcterms:W3CDTF">2020-09-10T16:58:51Z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0x010100571D201D27314143BE863E8D07D284B8</vt:lpwstr>
  </property>
</Properties>
</file>