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02A03-95EE-47F7-A1DE-F7D9C9125F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D3D536-0CC6-41B2-B42A-628CABA3C4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B3A85-835B-490B-8011-A24769DE9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F524-40EB-4660-98C3-548A14AC4D51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02DF54-AF76-4759-8D8E-E3D6C3239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9A4530-648F-4DEB-9363-FEE7CEA3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E8DB7-9C9A-4941-8C6A-7E58E6037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226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90C41-89E9-4415-8591-6AE5B13F7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B3D008-D8E2-41D1-BF95-71C1C3B5A1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6A554-97DA-4905-975A-659090F9E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F524-40EB-4660-98C3-548A14AC4D51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8AA33-391A-4F46-861E-79FBEAC9C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34DDA-8C62-43F8-8561-C628CD4CE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E8DB7-9C9A-4941-8C6A-7E58E6037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757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DAED6B-6A1C-4A80-893E-E5C9D5AF02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FBD51C-20D1-46C2-8A49-A54FB79513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E3AECE-BD42-4A11-B2FA-497775710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F524-40EB-4660-98C3-548A14AC4D51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5C294-A6E3-4421-8AEA-CF8E2FF6C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4E588-9EEA-4F0A-9F1E-D541934C6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E8DB7-9C9A-4941-8C6A-7E58E6037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992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9BA8A-9F98-4651-8465-E0CFFBA6C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83008-E28F-43F2-99AD-C52863A16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0E82D8-88D6-42BC-8CFA-9EEC26846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F524-40EB-4660-98C3-548A14AC4D51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D42AF8-0AF8-42E0-9E08-14CBBF0B6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2C229-13EA-456F-87E1-B2A6CCE40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E8DB7-9C9A-4941-8C6A-7E58E6037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08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30107-AF7B-4F4E-8BF2-52CEDE94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FDCB51-B5ED-48F4-9032-27648C2C0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8B4B1-A177-49AF-A4CE-C5D06FF34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F524-40EB-4660-98C3-548A14AC4D51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D20C0-9D82-41FA-AA7C-C283D303E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303917-88D8-49C0-A087-AD0226A1A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E8DB7-9C9A-4941-8C6A-7E58E6037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27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80FBB-C282-4A9C-89B3-9BAE1A6D5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E7A3F-77F3-4718-99AD-36E2856A51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10662F-3C1E-4D64-A558-22960EE544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10A485-64F1-4E20-90A2-021E900BF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F524-40EB-4660-98C3-548A14AC4D51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5D968B-3ECB-4A84-829B-F41759D98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20BB93-F8E2-4C43-99F7-14566D003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E8DB7-9C9A-4941-8C6A-7E58E6037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436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BD2F5-8468-457A-A5D7-D2DE3293A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823400-08BE-49D0-8B97-D2433E4AB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7AB108-DC69-46A1-A1F9-6F7C536C06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6C5B9B-B986-4619-83E5-BB7546C195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431D55-F66D-4C05-9A9F-81E6900185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B82E76-6A97-4761-84D6-9B65E5D91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F524-40EB-4660-98C3-548A14AC4D51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E0AAD8-306B-40B0-A7DE-6694A3D18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630429-26A3-4EC9-B2E2-0853E61FA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E8DB7-9C9A-4941-8C6A-7E58E6037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094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B857B-DAEC-4AA8-9643-207835BAF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05A985-5BFC-4FDF-9648-E1FDC91E5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F524-40EB-4660-98C3-548A14AC4D51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7862EB-FF50-4A6B-8C65-E4A6F0D97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613F72-619F-4077-B256-04CCAED23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E8DB7-9C9A-4941-8C6A-7E58E6037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15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1DC68D-0E6C-400A-9D24-273907337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F524-40EB-4660-98C3-548A14AC4D51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0677DA-BA36-4A4F-836F-09A18CD80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21F356-F177-4508-9CF3-E27FCB84D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E8DB7-9C9A-4941-8C6A-7E58E6037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232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62A0E-02A6-4CB3-9A24-2DBDE1622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F8E09-7019-41C9-AEB4-979C9D03C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87365B-20BB-45CB-BB46-DC7FC4DFB1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5AA9B5-A6C1-4638-B2FD-966FEA6E8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F524-40EB-4660-98C3-548A14AC4D51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0A3D54-3579-44C3-9749-F2465393C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154C85-C4C4-4801-9F9C-883668B10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E8DB7-9C9A-4941-8C6A-7E58E6037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576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72B11-C315-45E7-888C-1374A3E2F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5A4D84-3C64-4AA2-9278-2F3E571852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CE14EC-99AF-4385-8FF6-E60C488A52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3695D8-8D52-48CA-BF91-BEDFEAE51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F524-40EB-4660-98C3-548A14AC4D51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66170E-2B8F-4C9B-B215-B841532AD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C03EC5-C19B-4D94-AD54-62E2FE8AE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E8DB7-9C9A-4941-8C6A-7E58E6037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75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7BE356-9CB6-4210-A67F-F3EAE4E50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D7A620-84E2-42FF-8B37-F77B3C5F8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75B2F-1A93-45FC-B827-5EC15E998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AF524-40EB-4660-98C3-548A14AC4D51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7D28A-CB1A-455D-A79E-BD678E4D5C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B0EAA-B80B-4D08-8847-6976C939BA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E8DB7-9C9A-4941-8C6A-7E58E6037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11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FD6C7BA-07E0-498E-9AC9-93C164113A08}"/>
              </a:ext>
            </a:extLst>
          </p:cNvPr>
          <p:cNvSpPr txBox="1"/>
          <p:nvPr/>
        </p:nvSpPr>
        <p:spPr>
          <a:xfrm>
            <a:off x="6096001" y="133165"/>
            <a:ext cx="4287915" cy="369332"/>
          </a:xfrm>
          <a:prstGeom prst="rect">
            <a:avLst/>
          </a:prstGeom>
          <a:solidFill>
            <a:schemeClr val="bg1"/>
          </a:solidFill>
          <a:ln w="41275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GB" sz="1100" dirty="0">
                <a:solidFill>
                  <a:prstClr val="black"/>
                </a:solidFill>
                <a:latin typeface="Calibri" panose="020F0502020204030204"/>
              </a:rPr>
              <a:t>Date work completed: 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________________________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38F153-243A-4FF7-856F-67255509BC08}"/>
              </a:ext>
            </a:extLst>
          </p:cNvPr>
          <p:cNvSpPr txBox="1"/>
          <p:nvPr/>
        </p:nvSpPr>
        <p:spPr>
          <a:xfrm>
            <a:off x="1658646" y="133165"/>
            <a:ext cx="4287915" cy="369332"/>
          </a:xfrm>
          <a:prstGeom prst="rect">
            <a:avLst/>
          </a:prstGeom>
          <a:solidFill>
            <a:schemeClr val="bg1"/>
          </a:solidFill>
          <a:ln w="41275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GB" sz="1100" dirty="0">
                <a:solidFill>
                  <a:prstClr val="black"/>
                </a:solidFill>
                <a:latin typeface="Calibri" panose="020F0502020204030204"/>
              </a:rPr>
              <a:t>Student name:  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____________________________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CE6503-10E3-4111-8415-0C2642475542}"/>
              </a:ext>
            </a:extLst>
          </p:cNvPr>
          <p:cNvSpPr txBox="1"/>
          <p:nvPr/>
        </p:nvSpPr>
        <p:spPr>
          <a:xfrm>
            <a:off x="1658645" y="621437"/>
            <a:ext cx="8725270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Title: Analysing a narrative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E0B638-5FC6-4E92-9E33-F1832ABEAFA1}"/>
              </a:ext>
            </a:extLst>
          </p:cNvPr>
          <p:cNvSpPr txBox="1"/>
          <p:nvPr/>
        </p:nvSpPr>
        <p:spPr>
          <a:xfrm>
            <a:off x="1658645" y="1091954"/>
            <a:ext cx="872527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Today we’re going to read part of a </a:t>
            </a: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short story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 called The Old Nurse’s Story by Elizabeth Gaskell (1852) which is a </a:t>
            </a: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ghost story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1317C0-EA62-4C81-9156-AC549975378C}"/>
              </a:ext>
            </a:extLst>
          </p:cNvPr>
          <p:cNvSpPr txBox="1"/>
          <p:nvPr/>
        </p:nvSpPr>
        <p:spPr>
          <a:xfrm>
            <a:off x="1658646" y="1912646"/>
            <a:ext cx="4287914" cy="2031325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GB" b="1" dirty="0">
                <a:solidFill>
                  <a:srgbClr val="7030A0"/>
                </a:solidFill>
                <a:latin typeface="Calibri" panose="020F0502020204030204"/>
              </a:rPr>
              <a:t>Task 1:</a:t>
            </a:r>
          </a:p>
          <a:p>
            <a:pPr defTabSz="457200">
              <a:defRPr/>
            </a:pPr>
            <a:r>
              <a:rPr lang="en-GB" dirty="0">
                <a:solidFill>
                  <a:srgbClr val="7030A0"/>
                </a:solidFill>
                <a:latin typeface="Calibri" panose="020F0502020204030204"/>
              </a:rPr>
              <a:t>Look at lines 1-6 carefully. Write down four things we learn about the characters:</a:t>
            </a:r>
          </a:p>
          <a:p>
            <a:pPr defTabSz="457200">
              <a:defRPr/>
            </a:pPr>
            <a:r>
              <a:rPr lang="en-GB" dirty="0">
                <a:solidFill>
                  <a:srgbClr val="7030A0"/>
                </a:solidFill>
                <a:latin typeface="Calibri" panose="020F0502020204030204"/>
              </a:rPr>
              <a:t>1) _________________________________</a:t>
            </a:r>
          </a:p>
          <a:p>
            <a:pPr defTabSz="457200">
              <a:defRPr/>
            </a:pPr>
            <a:r>
              <a:rPr lang="en-GB" dirty="0">
                <a:solidFill>
                  <a:srgbClr val="7030A0"/>
                </a:solidFill>
                <a:latin typeface="Calibri" panose="020F0502020204030204"/>
              </a:rPr>
              <a:t>2) _________________________________</a:t>
            </a:r>
          </a:p>
          <a:p>
            <a:pPr defTabSz="457200">
              <a:defRPr/>
            </a:pPr>
            <a:r>
              <a:rPr lang="en-GB" dirty="0">
                <a:solidFill>
                  <a:srgbClr val="7030A0"/>
                </a:solidFill>
                <a:latin typeface="Calibri" panose="020F0502020204030204"/>
              </a:rPr>
              <a:t>3) _________________________________</a:t>
            </a:r>
          </a:p>
          <a:p>
            <a:pPr defTabSz="457200">
              <a:defRPr/>
            </a:pPr>
            <a:r>
              <a:rPr lang="en-GB" dirty="0">
                <a:solidFill>
                  <a:srgbClr val="7030A0"/>
                </a:solidFill>
                <a:latin typeface="Calibri" panose="020F0502020204030204"/>
              </a:rPr>
              <a:t>4) _________________________________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8339F0E-50B0-4495-9B8C-75C8CA3CDC9F}"/>
              </a:ext>
            </a:extLst>
          </p:cNvPr>
          <p:cNvSpPr txBox="1"/>
          <p:nvPr/>
        </p:nvSpPr>
        <p:spPr>
          <a:xfrm>
            <a:off x="6096001" y="4224814"/>
            <a:ext cx="4287914" cy="24314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GB" sz="1900" dirty="0">
                <a:solidFill>
                  <a:srgbClr val="C00000"/>
                </a:solidFill>
                <a:latin typeface="Calibri" panose="020F0502020204030204"/>
              </a:rPr>
              <a:t>Finished? Plan out your own ghost story. Make mind maps or lists that look at the following areas:</a:t>
            </a:r>
          </a:p>
          <a:p>
            <a:pPr defTabSz="457200">
              <a:defRPr/>
            </a:pPr>
            <a:endParaRPr lang="en-GB" sz="1900" dirty="0">
              <a:solidFill>
                <a:srgbClr val="C00000"/>
              </a:solidFill>
              <a:latin typeface="Calibri" panose="020F0502020204030204"/>
            </a:endParaRPr>
          </a:p>
          <a:p>
            <a:pPr marL="342900" indent="-342900" defTabSz="457200">
              <a:buFont typeface="Arial" panose="020B0604020202020204" pitchFamily="34" charset="0"/>
              <a:buChar char="•"/>
              <a:defRPr/>
            </a:pPr>
            <a:r>
              <a:rPr lang="en-GB" sz="1900" dirty="0">
                <a:solidFill>
                  <a:srgbClr val="C00000"/>
                </a:solidFill>
                <a:latin typeface="Calibri" panose="020F0502020204030204"/>
              </a:rPr>
              <a:t>Plot (Key events)</a:t>
            </a:r>
          </a:p>
          <a:p>
            <a:pPr marL="342900" indent="-342900" defTabSz="457200">
              <a:buFont typeface="Arial" panose="020B0604020202020204" pitchFamily="34" charset="0"/>
              <a:buChar char="•"/>
              <a:defRPr/>
            </a:pPr>
            <a:r>
              <a:rPr lang="en-GB" sz="1900" dirty="0">
                <a:solidFill>
                  <a:srgbClr val="C00000"/>
                </a:solidFill>
                <a:latin typeface="Calibri" panose="020F0502020204030204"/>
              </a:rPr>
              <a:t>Characters</a:t>
            </a:r>
          </a:p>
          <a:p>
            <a:pPr marL="342900" indent="-342900" defTabSz="457200">
              <a:buFont typeface="Arial" panose="020B0604020202020204" pitchFamily="34" charset="0"/>
              <a:buChar char="•"/>
              <a:defRPr/>
            </a:pPr>
            <a:r>
              <a:rPr lang="en-GB" sz="1900" dirty="0">
                <a:solidFill>
                  <a:srgbClr val="C00000"/>
                </a:solidFill>
                <a:latin typeface="Calibri" panose="020F0502020204030204"/>
              </a:rPr>
              <a:t>Structure (Beginning, middle, end)</a:t>
            </a:r>
          </a:p>
          <a:p>
            <a:pPr marL="342900" indent="-342900" defTabSz="457200">
              <a:buFont typeface="Arial" panose="020B0604020202020204" pitchFamily="34" charset="0"/>
              <a:buChar char="•"/>
              <a:defRPr/>
            </a:pPr>
            <a:r>
              <a:rPr lang="en-GB" sz="1900" dirty="0">
                <a:solidFill>
                  <a:srgbClr val="C00000"/>
                </a:solidFill>
                <a:latin typeface="Calibri" panose="020F0502020204030204"/>
              </a:rPr>
              <a:t>Themes or messages for the reader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EC0A040-AD2F-4A79-9754-1736F66AE114}"/>
              </a:ext>
            </a:extLst>
          </p:cNvPr>
          <p:cNvSpPr txBox="1"/>
          <p:nvPr/>
        </p:nvSpPr>
        <p:spPr>
          <a:xfrm>
            <a:off x="6096001" y="1936276"/>
            <a:ext cx="4287914" cy="2215991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GB" sz="1600" b="1" dirty="0">
                <a:solidFill>
                  <a:srgbClr val="7030A0"/>
                </a:solidFill>
                <a:latin typeface="Calibri" panose="020F0502020204030204"/>
              </a:rPr>
              <a:t>Task 2: </a:t>
            </a:r>
          </a:p>
          <a:p>
            <a:pPr defTabSz="457200">
              <a:defRPr/>
            </a:pPr>
            <a:r>
              <a:rPr lang="en-GB" sz="1600" dirty="0">
                <a:solidFill>
                  <a:srgbClr val="7030A0"/>
                </a:solidFill>
                <a:latin typeface="Calibri" panose="020F0502020204030204"/>
              </a:rPr>
              <a:t>Look at lines 6-16 carefully. How does the writer use language to create a spooky atmosphere? Make notes on the text and then write out your answer.</a:t>
            </a:r>
          </a:p>
          <a:p>
            <a:pPr defTabSz="457200">
              <a:defRPr/>
            </a:pPr>
            <a:endParaRPr lang="en-GB" sz="1600" dirty="0">
              <a:solidFill>
                <a:srgbClr val="7030A0"/>
              </a:solidFill>
              <a:latin typeface="Calibri" panose="020F0502020204030204"/>
            </a:endParaRPr>
          </a:p>
          <a:p>
            <a:pPr lvl="0"/>
            <a:r>
              <a:rPr lang="en-GB" sz="1400" i="1" dirty="0">
                <a:solidFill>
                  <a:srgbClr val="7030A0"/>
                </a:solidFill>
                <a:latin typeface="Calibri" panose="020F0502020204030204"/>
              </a:rPr>
              <a:t>Hint: Look out for </a:t>
            </a:r>
            <a:r>
              <a:rPr lang="en-US" sz="1400" i="1" dirty="0">
                <a:solidFill>
                  <a:srgbClr val="7030A0"/>
                </a:solidFill>
              </a:rPr>
              <a:t>hyperbole (exaggeration), verbs, adverbs, repetition, adjectives, sibilance (alliteration with a 's' sound)</a:t>
            </a:r>
            <a:endParaRPr lang="en-GB" sz="1400" i="1" dirty="0">
              <a:solidFill>
                <a:srgbClr val="7030A0"/>
              </a:solidFill>
              <a:latin typeface="Calibri" panose="020F0502020204030204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3012DDC-F9B9-43E1-A625-81E8C799E5A0}"/>
              </a:ext>
            </a:extLst>
          </p:cNvPr>
          <p:cNvSpPr txBox="1"/>
          <p:nvPr/>
        </p:nvSpPr>
        <p:spPr>
          <a:xfrm>
            <a:off x="1658645" y="4224814"/>
            <a:ext cx="4287914" cy="2554545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GB" sz="1600" b="1" dirty="0">
                <a:solidFill>
                  <a:srgbClr val="7030A0"/>
                </a:solidFill>
                <a:latin typeface="Calibri" panose="020F0502020204030204"/>
              </a:rPr>
              <a:t>Task 3: </a:t>
            </a:r>
          </a:p>
          <a:p>
            <a:pPr defTabSz="457200">
              <a:defRPr/>
            </a:pPr>
            <a:r>
              <a:rPr lang="en-GB" sz="1600" dirty="0">
                <a:solidFill>
                  <a:srgbClr val="7030A0"/>
                </a:solidFill>
                <a:latin typeface="Calibri" panose="020F0502020204030204"/>
              </a:rPr>
              <a:t>Look at the whole text this time. Make notes on:</a:t>
            </a:r>
          </a:p>
          <a:p>
            <a:pPr defTabSz="457200">
              <a:defRPr/>
            </a:pPr>
            <a:endParaRPr lang="en-GB" sz="1600" dirty="0">
              <a:solidFill>
                <a:srgbClr val="7030A0"/>
              </a:solidFill>
              <a:latin typeface="Calibri" panose="020F0502020204030204"/>
            </a:endParaRP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rgbClr val="7030A0"/>
                </a:solidFill>
                <a:latin typeface="Calibri" panose="020F0502020204030204"/>
              </a:rPr>
              <a:t>How it starts and why you think the writer started it this way.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rgbClr val="7030A0"/>
                </a:solidFill>
                <a:latin typeface="Calibri" panose="020F0502020204030204"/>
              </a:rPr>
              <a:t>Where do you think is the scariest part of the extract? Why?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rgbClr val="7030A0"/>
                </a:solidFill>
                <a:latin typeface="Calibri" panose="020F0502020204030204"/>
              </a:rPr>
              <a:t>How does the story end? Why does it end this way? How does the reader feel at the end of it?</a:t>
            </a:r>
            <a:endParaRPr lang="en-GB" sz="1400" i="1" dirty="0">
              <a:solidFill>
                <a:srgbClr val="7030A0"/>
              </a:solidFill>
              <a:latin typeface="Calibri" panose="020F0502020204030204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EA42CF0-9086-4AC3-8A5F-8B541368879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2624" y="502497"/>
            <a:ext cx="945377" cy="17139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80297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239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lucy hignett</dc:creator>
  <cp:lastModifiedBy>lucy hignett</cp:lastModifiedBy>
  <cp:revision>1</cp:revision>
  <dcterms:created xsi:type="dcterms:W3CDTF">2020-03-18T08:51:10Z</dcterms:created>
  <dcterms:modified xsi:type="dcterms:W3CDTF">2020-03-18T08:55:34Z</dcterms:modified>
</cp:coreProperties>
</file>