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57" r:id="rId14"/>
    <p:sldId id="256" r:id="rId15"/>
    <p:sldId id="258" r:id="rId1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7" d="100"/>
          <a:sy n="87" d="100"/>
        </p:scale>
        <p:origin x="11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F10A57-C76F-41D7-AEB9-F7F6F35D2F6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2E1518-E172-4E5A-8B49-1E5897B84327}" type="slidenum">
              <a:rPr lang="en-GB" smtClean="0"/>
              <a:t>‹#›</a:t>
            </a:fld>
            <a:endParaRPr lang="en-GB"/>
          </a:p>
        </p:txBody>
      </p:sp>
    </p:spTree>
    <p:extLst>
      <p:ext uri="{BB962C8B-B14F-4D97-AF65-F5344CB8AC3E}">
        <p14:creationId xmlns:p14="http://schemas.microsoft.com/office/powerpoint/2010/main" val="276850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F10A57-C76F-41D7-AEB9-F7F6F35D2F6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2E1518-E172-4E5A-8B49-1E5897B84327}" type="slidenum">
              <a:rPr lang="en-GB" smtClean="0"/>
              <a:t>‹#›</a:t>
            </a:fld>
            <a:endParaRPr lang="en-GB"/>
          </a:p>
        </p:txBody>
      </p:sp>
    </p:spTree>
    <p:extLst>
      <p:ext uri="{BB962C8B-B14F-4D97-AF65-F5344CB8AC3E}">
        <p14:creationId xmlns:p14="http://schemas.microsoft.com/office/powerpoint/2010/main" val="288801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F10A57-C76F-41D7-AEB9-F7F6F35D2F6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2E1518-E172-4E5A-8B49-1E5897B84327}" type="slidenum">
              <a:rPr lang="en-GB" smtClean="0"/>
              <a:t>‹#›</a:t>
            </a:fld>
            <a:endParaRPr lang="en-GB"/>
          </a:p>
        </p:txBody>
      </p:sp>
    </p:spTree>
    <p:extLst>
      <p:ext uri="{BB962C8B-B14F-4D97-AF65-F5344CB8AC3E}">
        <p14:creationId xmlns:p14="http://schemas.microsoft.com/office/powerpoint/2010/main" val="137092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F10A57-C76F-41D7-AEB9-F7F6F35D2F6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2E1518-E172-4E5A-8B49-1E5897B84327}" type="slidenum">
              <a:rPr lang="en-GB" smtClean="0"/>
              <a:t>‹#›</a:t>
            </a:fld>
            <a:endParaRPr lang="en-GB"/>
          </a:p>
        </p:txBody>
      </p:sp>
    </p:spTree>
    <p:extLst>
      <p:ext uri="{BB962C8B-B14F-4D97-AF65-F5344CB8AC3E}">
        <p14:creationId xmlns:p14="http://schemas.microsoft.com/office/powerpoint/2010/main" val="160141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F10A57-C76F-41D7-AEB9-F7F6F35D2F6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2E1518-E172-4E5A-8B49-1E5897B84327}" type="slidenum">
              <a:rPr lang="en-GB" smtClean="0"/>
              <a:t>‹#›</a:t>
            </a:fld>
            <a:endParaRPr lang="en-GB"/>
          </a:p>
        </p:txBody>
      </p:sp>
    </p:spTree>
    <p:extLst>
      <p:ext uri="{BB962C8B-B14F-4D97-AF65-F5344CB8AC3E}">
        <p14:creationId xmlns:p14="http://schemas.microsoft.com/office/powerpoint/2010/main" val="1780035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F10A57-C76F-41D7-AEB9-F7F6F35D2F6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2E1518-E172-4E5A-8B49-1E5897B84327}" type="slidenum">
              <a:rPr lang="en-GB" smtClean="0"/>
              <a:t>‹#›</a:t>
            </a:fld>
            <a:endParaRPr lang="en-GB"/>
          </a:p>
        </p:txBody>
      </p:sp>
    </p:spTree>
    <p:extLst>
      <p:ext uri="{BB962C8B-B14F-4D97-AF65-F5344CB8AC3E}">
        <p14:creationId xmlns:p14="http://schemas.microsoft.com/office/powerpoint/2010/main" val="190892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F10A57-C76F-41D7-AEB9-F7F6F35D2F66}"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2E1518-E172-4E5A-8B49-1E5897B84327}" type="slidenum">
              <a:rPr lang="en-GB" smtClean="0"/>
              <a:t>‹#›</a:t>
            </a:fld>
            <a:endParaRPr lang="en-GB"/>
          </a:p>
        </p:txBody>
      </p:sp>
    </p:spTree>
    <p:extLst>
      <p:ext uri="{BB962C8B-B14F-4D97-AF65-F5344CB8AC3E}">
        <p14:creationId xmlns:p14="http://schemas.microsoft.com/office/powerpoint/2010/main" val="290381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F10A57-C76F-41D7-AEB9-F7F6F35D2F66}"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2E1518-E172-4E5A-8B49-1E5897B84327}" type="slidenum">
              <a:rPr lang="en-GB" smtClean="0"/>
              <a:t>‹#›</a:t>
            </a:fld>
            <a:endParaRPr lang="en-GB"/>
          </a:p>
        </p:txBody>
      </p:sp>
    </p:spTree>
    <p:extLst>
      <p:ext uri="{BB962C8B-B14F-4D97-AF65-F5344CB8AC3E}">
        <p14:creationId xmlns:p14="http://schemas.microsoft.com/office/powerpoint/2010/main" val="175593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10A57-C76F-41D7-AEB9-F7F6F35D2F66}"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2E1518-E172-4E5A-8B49-1E5897B84327}" type="slidenum">
              <a:rPr lang="en-GB" smtClean="0"/>
              <a:t>‹#›</a:t>
            </a:fld>
            <a:endParaRPr lang="en-GB"/>
          </a:p>
        </p:txBody>
      </p:sp>
    </p:spTree>
    <p:extLst>
      <p:ext uri="{BB962C8B-B14F-4D97-AF65-F5344CB8AC3E}">
        <p14:creationId xmlns:p14="http://schemas.microsoft.com/office/powerpoint/2010/main" val="190239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F10A57-C76F-41D7-AEB9-F7F6F35D2F6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2E1518-E172-4E5A-8B49-1E5897B84327}" type="slidenum">
              <a:rPr lang="en-GB" smtClean="0"/>
              <a:t>‹#›</a:t>
            </a:fld>
            <a:endParaRPr lang="en-GB"/>
          </a:p>
        </p:txBody>
      </p:sp>
    </p:spTree>
    <p:extLst>
      <p:ext uri="{BB962C8B-B14F-4D97-AF65-F5344CB8AC3E}">
        <p14:creationId xmlns:p14="http://schemas.microsoft.com/office/powerpoint/2010/main" val="497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F10A57-C76F-41D7-AEB9-F7F6F35D2F6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2E1518-E172-4E5A-8B49-1E5897B84327}" type="slidenum">
              <a:rPr lang="en-GB" smtClean="0"/>
              <a:t>‹#›</a:t>
            </a:fld>
            <a:endParaRPr lang="en-GB"/>
          </a:p>
        </p:txBody>
      </p:sp>
    </p:spTree>
    <p:extLst>
      <p:ext uri="{BB962C8B-B14F-4D97-AF65-F5344CB8AC3E}">
        <p14:creationId xmlns:p14="http://schemas.microsoft.com/office/powerpoint/2010/main" val="396465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10A57-C76F-41D7-AEB9-F7F6F35D2F66}" type="datetimeFigureOut">
              <a:rPr lang="en-GB" smtClean="0"/>
              <a:t>12/03/2020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E1518-E172-4E5A-8B49-1E5897B84327}" type="slidenum">
              <a:rPr lang="en-GB" smtClean="0"/>
              <a:t>‹#›</a:t>
            </a:fld>
            <a:endParaRPr lang="en-GB"/>
          </a:p>
        </p:txBody>
      </p:sp>
    </p:spTree>
    <p:extLst>
      <p:ext uri="{BB962C8B-B14F-4D97-AF65-F5344CB8AC3E}">
        <p14:creationId xmlns:p14="http://schemas.microsoft.com/office/powerpoint/2010/main" val="8871593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95943" y="3985990"/>
            <a:ext cx="11657401" cy="2714625"/>
          </a:xfrm>
        </p:spPr>
        <p:txBody>
          <a:bodyPr>
            <a:normAutofit/>
          </a:bodyPr>
          <a:lstStyle/>
          <a:p>
            <a:pPr eaLnBrk="1" hangingPunct="1">
              <a:defRPr/>
            </a:pPr>
            <a:r>
              <a:rPr lang="en-US" sz="4800" dirty="0" smtClean="0"/>
              <a:t>LO: To investigate </a:t>
            </a:r>
            <a:r>
              <a:rPr lang="en-US" sz="4800" dirty="0" smtClean="0">
                <a:solidFill>
                  <a:srgbClr val="D90B00"/>
                </a:solidFill>
              </a:rPr>
              <a:t>benefits</a:t>
            </a:r>
            <a:r>
              <a:rPr lang="en-US" sz="4800" dirty="0" smtClean="0"/>
              <a:t> for taking part in </a:t>
            </a:r>
            <a:r>
              <a:rPr lang="en-US" sz="4800" u="sng" dirty="0" smtClean="0"/>
              <a:t>Sport</a:t>
            </a:r>
            <a:r>
              <a:rPr lang="en-US" sz="4800" dirty="0" smtClean="0"/>
              <a:t> and </a:t>
            </a:r>
            <a:r>
              <a:rPr lang="en-US" sz="4800" u="sng" dirty="0" smtClean="0"/>
              <a:t>Physical Education and </a:t>
            </a:r>
            <a:r>
              <a:rPr lang="en-US" sz="4800" b="1" u="sng" dirty="0" smtClean="0"/>
              <a:t>well-being</a:t>
            </a:r>
          </a:p>
        </p:txBody>
      </p:sp>
      <p:sp>
        <p:nvSpPr>
          <p:cNvPr id="14338" name="TextBox 1"/>
          <p:cNvSpPr txBox="1">
            <a:spLocks noChangeArrowheads="1"/>
          </p:cNvSpPr>
          <p:nvPr/>
        </p:nvSpPr>
        <p:spPr bwMode="auto">
          <a:xfrm>
            <a:off x="-105972" y="-73009"/>
            <a:ext cx="112872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4400" u="sng" dirty="0">
                <a:solidFill>
                  <a:schemeClr val="tx1"/>
                </a:solidFill>
              </a:rPr>
              <a:t>Emotional, Social and Physical Health</a:t>
            </a:r>
          </a:p>
        </p:txBody>
      </p:sp>
      <p:pic>
        <p:nvPicPr>
          <p:cNvPr id="12290" name="Picture 2" descr="Did Tiger have a good year? Fuck yeah, he di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5943" y="1243466"/>
            <a:ext cx="5943808" cy="332853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adamsarson.files.wordpress.com/2014/06/phoenix-reax-1.gif?w=150&amp;h=8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04814" y="1536471"/>
            <a:ext cx="4783466" cy="27425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24304" y="-99451"/>
            <a:ext cx="1927952" cy="584775"/>
          </a:xfrm>
          <a:prstGeom prst="rect">
            <a:avLst/>
          </a:prstGeom>
          <a:noFill/>
        </p:spPr>
        <p:txBody>
          <a:bodyPr wrap="square" rtlCol="0">
            <a:spAutoFit/>
          </a:bodyPr>
          <a:lstStyle/>
          <a:p>
            <a:r>
              <a:rPr lang="en-GB" sz="3200" b="1" i="1" u="sng" dirty="0" smtClean="0"/>
              <a:t>12/02/20</a:t>
            </a:r>
            <a:endParaRPr lang="en-GB" sz="3200" b="1" i="1" u="sng" dirty="0"/>
          </a:p>
        </p:txBody>
      </p:sp>
    </p:spTree>
    <p:extLst>
      <p:ext uri="{BB962C8B-B14F-4D97-AF65-F5344CB8AC3E}">
        <p14:creationId xmlns:p14="http://schemas.microsoft.com/office/powerpoint/2010/main" val="374238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ln w="114300">
            <a:solidFill>
              <a:schemeClr val="tx1"/>
            </a:solidFill>
            <a:miter lim="800000"/>
            <a:headEnd/>
            <a:tailEnd/>
          </a:ln>
        </p:spPr>
        <p:txBody>
          <a:bodyPr/>
          <a:lstStyle/>
          <a:p>
            <a:pPr eaLnBrk="1" hangingPunct="1">
              <a:defRPr/>
            </a:pPr>
            <a:r>
              <a:rPr lang="en-US" dirty="0" smtClean="0">
                <a:solidFill>
                  <a:srgbClr val="D90B00"/>
                </a:solidFill>
              </a:rPr>
              <a:t>Exam Question: (Physical)</a:t>
            </a:r>
          </a:p>
        </p:txBody>
      </p:sp>
      <p:sp>
        <p:nvSpPr>
          <p:cNvPr id="20482" name="Rectangle 2"/>
          <p:cNvSpPr>
            <a:spLocks noGrp="1" noChangeArrowheads="1"/>
          </p:cNvSpPr>
          <p:nvPr>
            <p:ph idx="1"/>
          </p:nvPr>
        </p:nvSpPr>
        <p:spPr>
          <a:xfrm>
            <a:off x="0" y="2184287"/>
            <a:ext cx="8902898" cy="4295180"/>
          </a:xfrm>
        </p:spPr>
        <p:txBody>
          <a:bodyPr>
            <a:noAutofit/>
          </a:bodyPr>
          <a:lstStyle/>
          <a:p>
            <a:pPr marL="394009" indent="-188633"/>
            <a:r>
              <a:rPr lang="en-US" altLang="en-US" sz="4400" dirty="0" smtClean="0"/>
              <a:t>Over 50s tennis player</a:t>
            </a:r>
          </a:p>
          <a:p>
            <a:pPr marL="394009" indent="-188633"/>
            <a:r>
              <a:rPr lang="en-US" altLang="en-US" dirty="0"/>
              <a:t>Figure 1 shows an individual participating in physical activity.</a:t>
            </a:r>
          </a:p>
          <a:p>
            <a:pPr marL="609430" lvl="1" indent="0"/>
            <a:r>
              <a:rPr lang="en-US" altLang="en-US" sz="2800" dirty="0"/>
              <a:t>a) Identify two physical benefits he may gain through participation on physical activity                                                                                               (2)</a:t>
            </a:r>
          </a:p>
          <a:p>
            <a:pPr marL="609430" lvl="1" indent="0"/>
            <a:r>
              <a:rPr lang="en-US" altLang="en-US" sz="2800" dirty="0"/>
              <a:t>b) Playing/ participating is one way an individual can be involved in physical activity. identify two other types of roles that an individual could take on to sustain their involvement in physical activity.                   (2)                                                                                                                                                          </a:t>
            </a:r>
          </a:p>
          <a:p>
            <a:pPr marL="609430" lvl="1" indent="0"/>
            <a:endParaRPr lang="en-US" altLang="en-US" sz="2800" dirty="0"/>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472" y="1818308"/>
            <a:ext cx="2625328" cy="186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27536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3897087" y="3237012"/>
            <a:ext cx="3940627" cy="1468934"/>
          </a:xfrm>
        </p:spPr>
        <p:txBody>
          <a:bodyPr>
            <a:normAutofit/>
          </a:bodyPr>
          <a:lstStyle/>
          <a:p>
            <a:pPr algn="ctr">
              <a:spcBef>
                <a:spcPts val="2250"/>
              </a:spcBef>
              <a:defRPr/>
            </a:pPr>
            <a:r>
              <a:rPr lang="en-US" sz="3797" b="1" dirty="0"/>
              <a:t>Socially </a:t>
            </a:r>
            <a:r>
              <a:rPr lang="en-US" b="1" dirty="0"/>
              <a:t>Healthy</a:t>
            </a:r>
            <a:r>
              <a:rPr lang="en-US" sz="3797" b="1" dirty="0"/>
              <a:t> </a:t>
            </a:r>
            <a:r>
              <a:rPr lang="en-US" sz="3797" dirty="0"/>
              <a:t>people can</a:t>
            </a:r>
          </a:p>
        </p:txBody>
      </p:sp>
      <p:sp>
        <p:nvSpPr>
          <p:cNvPr id="21506" name="Rectangle 2"/>
          <p:cNvSpPr>
            <a:spLocks/>
          </p:cNvSpPr>
          <p:nvPr/>
        </p:nvSpPr>
        <p:spPr bwMode="auto">
          <a:xfrm>
            <a:off x="137187" y="2627820"/>
            <a:ext cx="2932584" cy="1915159"/>
          </a:xfrm>
          <a:prstGeom prst="rect">
            <a:avLst/>
          </a:prstGeom>
          <a:noFill/>
          <a:ln w="12700">
            <a:solidFill>
              <a:srgbClr val="FF55E7"/>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2812" dirty="0">
                <a:solidFill>
                  <a:schemeClr val="tx1"/>
                </a:solidFill>
              </a:rPr>
              <a:t>Develop </a:t>
            </a:r>
            <a:r>
              <a:rPr lang="en-US" altLang="en-US" sz="2812" dirty="0">
                <a:solidFill>
                  <a:srgbClr val="D90B00"/>
                </a:solidFill>
              </a:rPr>
              <a:t>teamwork</a:t>
            </a:r>
            <a:r>
              <a:rPr lang="en-US" altLang="en-US" sz="2812" dirty="0">
                <a:solidFill>
                  <a:schemeClr val="tx1"/>
                </a:solidFill>
              </a:rPr>
              <a:t> and </a:t>
            </a:r>
            <a:r>
              <a:rPr lang="en-US" altLang="en-US" sz="2812" u="sng" dirty="0">
                <a:solidFill>
                  <a:srgbClr val="FF0000"/>
                </a:solidFill>
              </a:rPr>
              <a:t>co-operation</a:t>
            </a:r>
          </a:p>
        </p:txBody>
      </p:sp>
      <p:sp>
        <p:nvSpPr>
          <p:cNvPr id="21507" name="Rectangle 3"/>
          <p:cNvSpPr>
            <a:spLocks/>
          </p:cNvSpPr>
          <p:nvPr/>
        </p:nvSpPr>
        <p:spPr bwMode="auto">
          <a:xfrm>
            <a:off x="8110942" y="1833376"/>
            <a:ext cx="3758660" cy="3071255"/>
          </a:xfrm>
          <a:prstGeom prst="rect">
            <a:avLst/>
          </a:prstGeom>
          <a:noFill/>
          <a:ln w="12700">
            <a:solidFill>
              <a:srgbClr val="1EB4CE"/>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3600" dirty="0">
                <a:solidFill>
                  <a:schemeClr val="tx1"/>
                </a:solidFill>
              </a:rPr>
              <a:t>Show fulfillment by being </a:t>
            </a:r>
            <a:r>
              <a:rPr lang="en-US" altLang="en-US" sz="3600" dirty="0">
                <a:solidFill>
                  <a:srgbClr val="FF2712"/>
                </a:solidFill>
              </a:rPr>
              <a:t>part of a team </a:t>
            </a:r>
            <a:r>
              <a:rPr lang="en-US" altLang="en-US" sz="3600" dirty="0">
                <a:solidFill>
                  <a:srgbClr val="000000"/>
                </a:solidFill>
              </a:rPr>
              <a:t>and work well to achieve a common goal</a:t>
            </a:r>
            <a:endParaRPr lang="en-US" altLang="en-US" sz="3600" dirty="0">
              <a:solidFill>
                <a:srgbClr val="FF2712"/>
              </a:solidFill>
            </a:endParaRPr>
          </a:p>
        </p:txBody>
      </p:sp>
      <p:sp>
        <p:nvSpPr>
          <p:cNvPr id="21509" name="Rectangle 5"/>
          <p:cNvSpPr>
            <a:spLocks/>
          </p:cNvSpPr>
          <p:nvPr/>
        </p:nvSpPr>
        <p:spPr bwMode="auto">
          <a:xfrm>
            <a:off x="6652990" y="5302002"/>
            <a:ext cx="5216612" cy="1321594"/>
          </a:xfrm>
          <a:prstGeom prst="rect">
            <a:avLst/>
          </a:prstGeom>
          <a:noFill/>
          <a:ln w="12700">
            <a:solidFill>
              <a:schemeClr val="accent6">
                <a:lumMod val="40000"/>
                <a:lumOff val="60000"/>
              </a:schemeClr>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lstStyle/>
          <a:p>
            <a:pPr algn="ctr">
              <a:defRPr/>
            </a:pPr>
            <a:r>
              <a:rPr lang="en-US" sz="3200" dirty="0">
                <a:ea typeface="ＭＳ Ｐゴシック" charset="0"/>
                <a:cs typeface="American Typewriter" charset="0"/>
              </a:rPr>
              <a:t>Be able to meet new people, and </a:t>
            </a:r>
            <a:r>
              <a:rPr lang="en-US" sz="3200" dirty="0">
                <a:solidFill>
                  <a:srgbClr val="FF0000"/>
                </a:solidFill>
                <a:ea typeface="ＭＳ Ｐゴシック" charset="0"/>
                <a:cs typeface="American Typewriter" charset="0"/>
              </a:rPr>
              <a:t>make new friends</a:t>
            </a:r>
          </a:p>
        </p:txBody>
      </p:sp>
      <p:sp>
        <p:nvSpPr>
          <p:cNvPr id="21510" name="Rectangle 6"/>
          <p:cNvSpPr>
            <a:spLocks/>
          </p:cNvSpPr>
          <p:nvPr/>
        </p:nvSpPr>
        <p:spPr bwMode="auto">
          <a:xfrm>
            <a:off x="425648" y="4904631"/>
            <a:ext cx="5409095" cy="1732359"/>
          </a:xfrm>
          <a:prstGeom prst="rect">
            <a:avLst/>
          </a:prstGeom>
          <a:noFill/>
          <a:ln w="12700">
            <a:solidFill>
              <a:srgbClr val="FF893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eaLnBrk="1" hangingPunct="1"/>
            <a:r>
              <a:rPr lang="en-US" altLang="en-US" sz="3600" dirty="0">
                <a:solidFill>
                  <a:srgbClr val="FF0000"/>
                </a:solidFill>
              </a:rPr>
              <a:t>Be sensitive</a:t>
            </a:r>
            <a:r>
              <a:rPr lang="en-US" altLang="en-US" sz="3600" dirty="0">
                <a:solidFill>
                  <a:schemeClr val="tx1"/>
                </a:solidFill>
              </a:rPr>
              <a:t> to the needs of others and can adapt to different social situations</a:t>
            </a:r>
            <a:endParaRPr lang="en-US" altLang="en-US" sz="3600" dirty="0">
              <a:solidFill>
                <a:srgbClr val="FF2712"/>
              </a:solidFill>
            </a:endParaRPr>
          </a:p>
        </p:txBody>
      </p:sp>
      <p:sp>
        <p:nvSpPr>
          <p:cNvPr id="21511" name="Rectangle 7"/>
          <p:cNvSpPr>
            <a:spLocks/>
          </p:cNvSpPr>
          <p:nvPr/>
        </p:nvSpPr>
        <p:spPr bwMode="auto">
          <a:xfrm>
            <a:off x="3597920" y="1495262"/>
            <a:ext cx="4239794" cy="1578783"/>
          </a:xfrm>
          <a:prstGeom prst="rect">
            <a:avLst/>
          </a:prstGeom>
          <a:noFill/>
          <a:ln w="12700">
            <a:solidFill>
              <a:srgbClr val="CE1618"/>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3200" dirty="0">
                <a:solidFill>
                  <a:srgbClr val="FF2712"/>
                </a:solidFill>
              </a:rPr>
              <a:t>Communicate </a:t>
            </a:r>
            <a:r>
              <a:rPr lang="en-US" altLang="en-US" sz="3200" dirty="0">
                <a:solidFill>
                  <a:srgbClr val="000000"/>
                </a:solidFill>
              </a:rPr>
              <a:t>effectively and resolve disputes</a:t>
            </a:r>
          </a:p>
        </p:txBody>
      </p:sp>
      <p:sp>
        <p:nvSpPr>
          <p:cNvPr id="2" name="TextBox 1"/>
          <p:cNvSpPr txBox="1">
            <a:spLocks noChangeArrowheads="1"/>
          </p:cNvSpPr>
          <p:nvPr/>
        </p:nvSpPr>
        <p:spPr bwMode="auto">
          <a:xfrm>
            <a:off x="425648" y="243334"/>
            <a:ext cx="114439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eaLnBrk="1" hangingPunct="1"/>
            <a:r>
              <a:rPr lang="en-US" altLang="en-US" sz="3200" dirty="0">
                <a:solidFill>
                  <a:srgbClr val="000000"/>
                </a:solidFill>
              </a:rPr>
              <a:t>Socially health people are able to form and maintain good relationships with others. (doesn't</a:t>
            </a:r>
            <a:r>
              <a:rPr lang="fr-FR" altLang="en-US" sz="3200" dirty="0">
                <a:solidFill>
                  <a:srgbClr val="000000"/>
                </a:solidFill>
              </a:rPr>
              <a:t>’</a:t>
            </a:r>
            <a:r>
              <a:rPr lang="en-US" altLang="ja-JP" sz="3200" dirty="0">
                <a:solidFill>
                  <a:srgbClr val="000000"/>
                </a:solidFill>
              </a:rPr>
              <a:t>t mean they wont have disagreements) </a:t>
            </a:r>
            <a:endParaRPr lang="en-US" altLang="en-US" sz="3200" dirty="0">
              <a:solidFill>
                <a:srgbClr val="000000"/>
              </a:solidFill>
            </a:endParaRPr>
          </a:p>
        </p:txBody>
      </p:sp>
    </p:spTree>
    <p:extLst>
      <p:ext uri="{BB962C8B-B14F-4D97-AF65-F5344CB8AC3E}">
        <p14:creationId xmlns:p14="http://schemas.microsoft.com/office/powerpoint/2010/main" val="266798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9" grpId="0" animBg="1"/>
      <p:bldP spid="21510" grpId="0" animBg="1"/>
      <p:bldP spid="21511"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283024" y="-98226"/>
            <a:ext cx="7625953" cy="1473398"/>
          </a:xfrm>
        </p:spPr>
        <p:txBody>
          <a:bodyPr/>
          <a:lstStyle/>
          <a:p>
            <a:pPr eaLnBrk="1" hangingPunct="1">
              <a:defRPr/>
            </a:pPr>
            <a:r>
              <a:rPr lang="en-US" dirty="0" smtClean="0"/>
              <a:t>Are the reasons different for different people...</a:t>
            </a:r>
          </a:p>
        </p:txBody>
      </p:sp>
      <p:sp>
        <p:nvSpPr>
          <p:cNvPr id="26626" name="Rectangle 2"/>
          <p:cNvSpPr>
            <a:spLocks/>
          </p:cNvSpPr>
          <p:nvPr/>
        </p:nvSpPr>
        <p:spPr bwMode="auto">
          <a:xfrm>
            <a:off x="631370" y="1529880"/>
            <a:ext cx="11560629" cy="132159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eaLnBrk="1" hangingPunct="1"/>
            <a:r>
              <a:rPr lang="en-US" altLang="en-US" sz="2812" dirty="0">
                <a:solidFill>
                  <a:schemeClr val="tx1"/>
                </a:solidFill>
              </a:rPr>
              <a:t>Think about the different people in the world  do they all have the same benefits to take part? </a:t>
            </a:r>
          </a:p>
        </p:txBody>
      </p:sp>
      <p:sp>
        <p:nvSpPr>
          <p:cNvPr id="26627" name="Rectangle 3"/>
          <p:cNvSpPr>
            <a:spLocks/>
          </p:cNvSpPr>
          <p:nvPr/>
        </p:nvSpPr>
        <p:spPr bwMode="auto">
          <a:xfrm>
            <a:off x="1028667" y="3417167"/>
            <a:ext cx="10515600" cy="2964656"/>
          </a:xfrm>
          <a:prstGeom prst="rect">
            <a:avLst/>
          </a:prstGeom>
          <a:noFill/>
          <a:ln w="12700">
            <a:solidFill>
              <a:srgbClr val="FF271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eaLnBrk="1" hangingPunct="1"/>
            <a:r>
              <a:rPr lang="en-US" altLang="en-US" sz="2812" dirty="0">
                <a:solidFill>
                  <a:schemeClr val="tx1"/>
                </a:solidFill>
              </a:rPr>
              <a:t>Give at least 3 benefits for each,  </a:t>
            </a:r>
            <a:r>
              <a:rPr lang="en-US" altLang="en-US" sz="2812" dirty="0" smtClean="0">
                <a:solidFill>
                  <a:schemeClr val="tx1"/>
                </a:solidFill>
              </a:rPr>
              <a:t>5+ </a:t>
            </a:r>
            <a:r>
              <a:rPr lang="en-US" altLang="en-US" sz="2812" dirty="0">
                <a:solidFill>
                  <a:schemeClr val="tx1"/>
                </a:solidFill>
              </a:rPr>
              <a:t>explain why:</a:t>
            </a:r>
          </a:p>
          <a:p>
            <a:pPr algn="l" eaLnBrk="1" hangingPunct="1">
              <a:buFontTx/>
              <a:buAutoNum type="arabicPeriod"/>
            </a:pPr>
            <a:r>
              <a:rPr lang="en-US" altLang="en-US" sz="2812" dirty="0">
                <a:solidFill>
                  <a:schemeClr val="tx1"/>
                </a:solidFill>
              </a:rPr>
              <a:t>Yourself                                                    (3)</a:t>
            </a:r>
          </a:p>
          <a:p>
            <a:pPr algn="l" eaLnBrk="1" hangingPunct="1">
              <a:buFontTx/>
              <a:buAutoNum type="arabicPeriod"/>
            </a:pPr>
            <a:r>
              <a:rPr lang="en-US" altLang="en-US" sz="2812" dirty="0">
                <a:solidFill>
                  <a:schemeClr val="tx1"/>
                </a:solidFill>
              </a:rPr>
              <a:t>A </a:t>
            </a:r>
            <a:r>
              <a:rPr lang="en-US" altLang="en-US" sz="2812" dirty="0" err="1">
                <a:solidFill>
                  <a:schemeClr val="tx1"/>
                </a:solidFill>
              </a:rPr>
              <a:t>sunday</a:t>
            </a:r>
            <a:r>
              <a:rPr lang="en-US" altLang="en-US" sz="2812" dirty="0">
                <a:solidFill>
                  <a:schemeClr val="tx1"/>
                </a:solidFill>
              </a:rPr>
              <a:t> league footballer (male, 27)     (3)</a:t>
            </a:r>
          </a:p>
          <a:p>
            <a:pPr algn="l" eaLnBrk="1" hangingPunct="1">
              <a:buFontTx/>
              <a:buAutoNum type="arabicPeriod"/>
            </a:pPr>
            <a:r>
              <a:rPr lang="en-US" altLang="en-US" sz="2812" dirty="0">
                <a:solidFill>
                  <a:schemeClr val="tx1"/>
                </a:solidFill>
              </a:rPr>
              <a:t>A 55 year old female (part time nurse)    (3)</a:t>
            </a:r>
          </a:p>
        </p:txBody>
      </p:sp>
      <p:sp>
        <p:nvSpPr>
          <p:cNvPr id="26628" name="Rectangle 4"/>
          <p:cNvSpPr>
            <a:spLocks/>
          </p:cNvSpPr>
          <p:nvPr/>
        </p:nvSpPr>
        <p:spPr bwMode="auto">
          <a:xfrm>
            <a:off x="5446365" y="2917947"/>
            <a:ext cx="840102" cy="43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7E8484"/>
                </a:solidFill>
                <a:miter lim="800000"/>
                <a:headEnd/>
                <a:tailEnd/>
              </a14:hiddenLine>
            </a:ext>
          </a:extLst>
        </p:spPr>
        <p:txBody>
          <a:bodyPr wrap="none" lIns="0" tIns="0" rIns="0" bIns="0" anchor="ctr">
            <a:spAutoFit/>
          </a:bodyP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eaLnBrk="1" hangingPunct="1"/>
            <a:r>
              <a:rPr lang="en-US" altLang="en-US" sz="2812">
                <a:solidFill>
                  <a:srgbClr val="FF2712"/>
                </a:solidFill>
              </a:rPr>
              <a:t>Task</a:t>
            </a:r>
            <a:r>
              <a:rPr lang="en-US" altLang="en-US" sz="2812">
                <a:solidFill>
                  <a:schemeClr val="tx1"/>
                </a:solidFill>
              </a:rPr>
              <a:t>:</a:t>
            </a:r>
          </a:p>
        </p:txBody>
      </p:sp>
    </p:spTree>
    <p:extLst>
      <p:ext uri="{BB962C8B-B14F-4D97-AF65-F5344CB8AC3E}">
        <p14:creationId xmlns:p14="http://schemas.microsoft.com/office/powerpoint/2010/main" val="55434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41557" y="2336799"/>
            <a:ext cx="6469016" cy="4043135"/>
          </a:xfrm>
          <a:prstGeom prst="rect">
            <a:avLst/>
          </a:prstGeom>
        </p:spPr>
      </p:pic>
      <p:sp>
        <p:nvSpPr>
          <p:cNvPr id="6" name="TextBox 5"/>
          <p:cNvSpPr txBox="1"/>
          <p:nvPr/>
        </p:nvSpPr>
        <p:spPr>
          <a:xfrm>
            <a:off x="412205" y="2563554"/>
            <a:ext cx="5007429"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2400" dirty="0" smtClean="0"/>
              <a:t>There is an option of 30 bullet points in this section</a:t>
            </a:r>
            <a:endParaRPr lang="en-GB" sz="2400" dirty="0"/>
          </a:p>
        </p:txBody>
      </p:sp>
      <p:sp>
        <p:nvSpPr>
          <p:cNvPr id="7" name="TextBox 6"/>
          <p:cNvSpPr txBox="1"/>
          <p:nvPr/>
        </p:nvSpPr>
        <p:spPr>
          <a:xfrm>
            <a:off x="412204" y="3598750"/>
            <a:ext cx="5007429"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dirty="0" smtClean="0"/>
              <a:t>You need to chose 12 bullet points and produce a slide on each (create </a:t>
            </a:r>
            <a:r>
              <a:rPr lang="en-GB" sz="3600" u="sng" dirty="0" smtClean="0">
                <a:solidFill>
                  <a:schemeClr val="accent2">
                    <a:lumMod val="75000"/>
                  </a:schemeClr>
                </a:solidFill>
              </a:rPr>
              <a:t>15 minimum</a:t>
            </a:r>
            <a:r>
              <a:rPr lang="en-GB" sz="2400" dirty="0" smtClean="0"/>
              <a:t> slides) as a revision tool</a:t>
            </a:r>
            <a:endParaRPr lang="en-GB" sz="2400" dirty="0"/>
          </a:p>
        </p:txBody>
      </p:sp>
      <p:sp>
        <p:nvSpPr>
          <p:cNvPr id="10" name="TextBox 9"/>
          <p:cNvSpPr txBox="1"/>
          <p:nvPr/>
        </p:nvSpPr>
        <p:spPr>
          <a:xfrm>
            <a:off x="412203" y="5548937"/>
            <a:ext cx="500742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dirty="0" smtClean="0"/>
              <a:t>Pictures, key notes and keywords must be included!</a:t>
            </a:r>
            <a:endParaRPr lang="en-GB" sz="2400" dirty="0"/>
          </a:p>
        </p:txBody>
      </p:sp>
      <p:sp>
        <p:nvSpPr>
          <p:cNvPr id="11" name="TextBox 10"/>
          <p:cNvSpPr txBox="1"/>
          <p:nvPr/>
        </p:nvSpPr>
        <p:spPr>
          <a:xfrm>
            <a:off x="-1941944" y="1003080"/>
            <a:ext cx="11190514" cy="1200329"/>
          </a:xfrm>
          <a:prstGeom prst="rect">
            <a:avLst/>
          </a:prstGeom>
          <a:noFill/>
        </p:spPr>
        <p:txBody>
          <a:bodyPr wrap="square" rtlCol="0">
            <a:spAutoFit/>
          </a:bodyPr>
          <a:lstStyle/>
          <a:p>
            <a:pPr algn="ctr"/>
            <a:r>
              <a:rPr lang="en-GB" sz="7200" b="1" u="sng" dirty="0" smtClean="0"/>
              <a:t>GCSE PE Task</a:t>
            </a:r>
            <a:endParaRPr lang="en-GB" sz="7200" b="1" u="sng" dirty="0"/>
          </a:p>
        </p:txBody>
      </p:sp>
      <p:sp>
        <p:nvSpPr>
          <p:cNvPr id="12" name="TextBox 11"/>
          <p:cNvSpPr txBox="1"/>
          <p:nvPr/>
        </p:nvSpPr>
        <p:spPr>
          <a:xfrm>
            <a:off x="6911770" y="1187745"/>
            <a:ext cx="4673600" cy="830997"/>
          </a:xfrm>
          <a:prstGeom prst="rect">
            <a:avLst/>
          </a:prstGeom>
          <a:noFill/>
        </p:spPr>
        <p:txBody>
          <a:bodyPr wrap="square" rtlCol="0">
            <a:spAutoFit/>
          </a:bodyPr>
          <a:lstStyle/>
          <a:p>
            <a:pPr algn="ctr"/>
            <a:r>
              <a:rPr lang="en-GB" sz="2400" dirty="0" smtClean="0"/>
              <a:t>Use the internet to research any content you cannot remember!</a:t>
            </a:r>
            <a:endParaRPr lang="en-GB" sz="2400" dirty="0"/>
          </a:p>
        </p:txBody>
      </p:sp>
      <p:sp>
        <p:nvSpPr>
          <p:cNvPr id="8" name="Title 1"/>
          <p:cNvSpPr>
            <a:spLocks noGrp="1"/>
          </p:cNvSpPr>
          <p:nvPr>
            <p:ph type="title"/>
          </p:nvPr>
        </p:nvSpPr>
        <p:spPr>
          <a:xfrm>
            <a:off x="2204292" y="185053"/>
            <a:ext cx="8410370" cy="82262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GB" sz="5400" b="1" dirty="0" smtClean="0">
                <a:ln w="22225">
                  <a:solidFill>
                    <a:schemeClr val="accent2"/>
                  </a:solidFill>
                  <a:prstDash val="solid"/>
                </a:ln>
                <a:solidFill>
                  <a:schemeClr val="accent2">
                    <a:lumMod val="40000"/>
                    <a:lumOff val="60000"/>
                  </a:schemeClr>
                </a:solidFill>
              </a:rPr>
              <a:t>Homework</a:t>
            </a:r>
            <a:endParaRPr lang="en-GB"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363216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0427" y="94588"/>
            <a:ext cx="8918028" cy="693683"/>
          </a:xfrm>
        </p:spPr>
        <p:txBody>
          <a:bodyPr>
            <a:normAutofit fontScale="90000"/>
          </a:bodyPr>
          <a:lstStyle/>
          <a:p>
            <a:r>
              <a:rPr lang="en-GB" dirty="0" smtClean="0"/>
              <a:t>What we have covered so far…</a:t>
            </a:r>
            <a:endParaRPr lang="en-GB" dirty="0"/>
          </a:p>
        </p:txBody>
      </p:sp>
      <p:sp>
        <p:nvSpPr>
          <p:cNvPr id="3" name="Subtitle 2"/>
          <p:cNvSpPr>
            <a:spLocks noGrp="1"/>
          </p:cNvSpPr>
          <p:nvPr>
            <p:ph type="subTitle" idx="1"/>
          </p:nvPr>
        </p:nvSpPr>
        <p:spPr>
          <a:xfrm>
            <a:off x="370489" y="944599"/>
            <a:ext cx="5538952" cy="5517933"/>
          </a:xfrm>
        </p:spPr>
        <p:txBody>
          <a:bodyPr>
            <a:normAutofit fontScale="77500" lnSpcReduction="20000"/>
          </a:bodyPr>
          <a:lstStyle/>
          <a:p>
            <a:pPr marL="342900" indent="-342900" algn="l">
              <a:buFont typeface="Arial" panose="020B0604020202020204" pitchFamily="34" charset="0"/>
              <a:buChar char="•"/>
            </a:pPr>
            <a:r>
              <a:rPr lang="en-GB" dirty="0" smtClean="0"/>
              <a:t>Structure of the Skeleton (bones)</a:t>
            </a:r>
          </a:p>
          <a:p>
            <a:pPr marL="342900" indent="-342900" algn="l">
              <a:buFont typeface="Arial" panose="020B0604020202020204" pitchFamily="34" charset="0"/>
              <a:buChar char="•"/>
            </a:pPr>
            <a:r>
              <a:rPr lang="en-GB" dirty="0" smtClean="0"/>
              <a:t>Classification of bones (long bones etc…</a:t>
            </a:r>
          </a:p>
          <a:p>
            <a:pPr marL="342900" indent="-342900" algn="l">
              <a:buFont typeface="Arial" panose="020B0604020202020204" pitchFamily="34" charset="0"/>
              <a:buChar char="•"/>
            </a:pPr>
            <a:r>
              <a:rPr lang="en-GB" dirty="0" smtClean="0"/>
              <a:t>Functions of the skeleton</a:t>
            </a:r>
          </a:p>
          <a:p>
            <a:pPr marL="342900" indent="-342900" algn="l">
              <a:buFont typeface="Arial" panose="020B0604020202020204" pitchFamily="34" charset="0"/>
              <a:buChar char="•"/>
            </a:pPr>
            <a:r>
              <a:rPr lang="en-GB" dirty="0" smtClean="0"/>
              <a:t>Classifications of joints (pivot etc...)</a:t>
            </a:r>
          </a:p>
          <a:p>
            <a:pPr marL="342900" indent="-342900" algn="l">
              <a:buFont typeface="Arial" panose="020B0604020202020204" pitchFamily="34" charset="0"/>
              <a:buChar char="•"/>
            </a:pPr>
            <a:r>
              <a:rPr lang="en-GB" dirty="0" smtClean="0"/>
              <a:t>Movements (flexion etc…)</a:t>
            </a:r>
          </a:p>
          <a:p>
            <a:pPr marL="342900" indent="-342900" algn="l">
              <a:buFont typeface="Arial" panose="020B0604020202020204" pitchFamily="34" charset="0"/>
              <a:buChar char="•"/>
            </a:pPr>
            <a:r>
              <a:rPr lang="en-GB" dirty="0" smtClean="0"/>
              <a:t>Roles of ligaments and tendons</a:t>
            </a:r>
          </a:p>
          <a:p>
            <a:pPr marL="342900" indent="-342900" algn="l">
              <a:buFont typeface="Arial" panose="020B0604020202020204" pitchFamily="34" charset="0"/>
              <a:buChar char="•"/>
            </a:pPr>
            <a:r>
              <a:rPr lang="en-GB" dirty="0" smtClean="0"/>
              <a:t>Different muscles (voluntary, involuntary and cardiac)</a:t>
            </a:r>
          </a:p>
          <a:p>
            <a:pPr marL="342900" indent="-342900" algn="l">
              <a:buFont typeface="Arial" panose="020B0604020202020204" pitchFamily="34" charset="0"/>
              <a:buChar char="•"/>
            </a:pPr>
            <a:r>
              <a:rPr lang="en-GB" dirty="0" smtClean="0"/>
              <a:t>Antagonistic Pairs</a:t>
            </a:r>
          </a:p>
          <a:p>
            <a:pPr marL="342900" indent="-342900" algn="l">
              <a:buFont typeface="Arial" panose="020B0604020202020204" pitchFamily="34" charset="0"/>
              <a:buChar char="•"/>
            </a:pPr>
            <a:r>
              <a:rPr lang="en-GB" dirty="0" smtClean="0"/>
              <a:t>Fast twitch and slow twitch characteristic </a:t>
            </a:r>
          </a:p>
          <a:p>
            <a:pPr marL="342900" indent="-342900" algn="l">
              <a:buFont typeface="Arial" panose="020B0604020202020204" pitchFamily="34" charset="0"/>
              <a:buChar char="•"/>
            </a:pPr>
            <a:r>
              <a:rPr lang="en-GB" dirty="0" smtClean="0"/>
              <a:t>Skeletal and muscles working together</a:t>
            </a:r>
          </a:p>
          <a:p>
            <a:pPr marL="342900" indent="-342900" algn="l">
              <a:buFont typeface="Arial" panose="020B0604020202020204" pitchFamily="34" charset="0"/>
              <a:buChar char="•"/>
            </a:pPr>
            <a:r>
              <a:rPr lang="en-GB" dirty="0" smtClean="0"/>
              <a:t>Functions of the cardiovascular system</a:t>
            </a:r>
          </a:p>
          <a:p>
            <a:pPr marL="342900" indent="-342900" algn="l">
              <a:buFont typeface="Arial" panose="020B0604020202020204" pitchFamily="34" charset="0"/>
              <a:buChar char="•"/>
            </a:pPr>
            <a:r>
              <a:rPr lang="en-GB" dirty="0" smtClean="0"/>
              <a:t>Structure of the cardiovascular system</a:t>
            </a:r>
          </a:p>
          <a:p>
            <a:pPr marL="342900" indent="-342900" algn="l">
              <a:buFont typeface="Arial" panose="020B0604020202020204" pitchFamily="34" charset="0"/>
              <a:buChar char="•"/>
            </a:pPr>
            <a:r>
              <a:rPr lang="en-GB" dirty="0" smtClean="0"/>
              <a:t>Structure of the blood vessels </a:t>
            </a:r>
          </a:p>
          <a:p>
            <a:pPr marL="342900" indent="-342900" algn="l">
              <a:buFont typeface="Arial" panose="020B0604020202020204" pitchFamily="34" charset="0"/>
              <a:buChar char="•"/>
            </a:pPr>
            <a:r>
              <a:rPr lang="en-GB" dirty="0" smtClean="0"/>
              <a:t>Vasoconstriction and vasodilation </a:t>
            </a:r>
          </a:p>
          <a:p>
            <a:pPr marL="342900" indent="-342900" algn="l">
              <a:buFont typeface="Arial" panose="020B0604020202020204" pitchFamily="34" charset="0"/>
              <a:buChar char="•"/>
            </a:pPr>
            <a:r>
              <a:rPr lang="en-GB" dirty="0" smtClean="0"/>
              <a:t>Functions of the blood vessels </a:t>
            </a:r>
          </a:p>
          <a:p>
            <a:pPr marL="342900" indent="-342900" algn="l">
              <a:buFont typeface="Arial" panose="020B0604020202020204" pitchFamily="34" charset="0"/>
              <a:buChar char="•"/>
            </a:pPr>
            <a:r>
              <a:rPr lang="en-GB" dirty="0" smtClean="0"/>
              <a:t>Vital capacity and tidal volume</a:t>
            </a:r>
          </a:p>
          <a:p>
            <a:pPr algn="l"/>
            <a:endParaRPr lang="en-GB" dirty="0" smtClean="0"/>
          </a:p>
          <a:p>
            <a:pPr marL="342900" indent="-342900" algn="l">
              <a:buFont typeface="Arial" panose="020B0604020202020204" pitchFamily="34" charset="0"/>
              <a:buChar char="•"/>
            </a:pPr>
            <a:endParaRPr lang="en-GB" dirty="0"/>
          </a:p>
        </p:txBody>
      </p:sp>
      <p:sp>
        <p:nvSpPr>
          <p:cNvPr id="4" name="Subtitle 2"/>
          <p:cNvSpPr txBox="1">
            <a:spLocks/>
          </p:cNvSpPr>
          <p:nvPr/>
        </p:nvSpPr>
        <p:spPr>
          <a:xfrm>
            <a:off x="6074473" y="835572"/>
            <a:ext cx="5943599" cy="602242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smtClean="0"/>
              <a:t>Components of the respiratory system</a:t>
            </a:r>
          </a:p>
          <a:p>
            <a:pPr marL="342900" indent="-342900" algn="l">
              <a:buFont typeface="Arial" panose="020B0604020202020204" pitchFamily="34" charset="0"/>
              <a:buChar char="•"/>
            </a:pPr>
            <a:r>
              <a:rPr lang="en-GB" dirty="0" smtClean="0"/>
              <a:t>Structure of the alveoli to enable gaseous exchange </a:t>
            </a:r>
          </a:p>
          <a:p>
            <a:pPr marL="342900" indent="-342900" algn="l">
              <a:buFont typeface="Arial" panose="020B0604020202020204" pitchFamily="34" charset="0"/>
              <a:buChar char="•"/>
            </a:pPr>
            <a:r>
              <a:rPr lang="en-GB" dirty="0" smtClean="0"/>
              <a:t>Respiratory and Cardiovascular working together  </a:t>
            </a:r>
          </a:p>
          <a:p>
            <a:pPr marL="342900" indent="-342900" algn="l">
              <a:buFont typeface="Arial" panose="020B0604020202020204" pitchFamily="34" charset="0"/>
              <a:buChar char="•"/>
            </a:pPr>
            <a:r>
              <a:rPr lang="en-GB" dirty="0" smtClean="0"/>
              <a:t>The use of glucose </a:t>
            </a:r>
          </a:p>
          <a:p>
            <a:pPr marL="342900" indent="-342900" algn="l">
              <a:buFont typeface="Arial" panose="020B0604020202020204" pitchFamily="34" charset="0"/>
              <a:buChar char="•"/>
            </a:pPr>
            <a:r>
              <a:rPr lang="en-GB" dirty="0" smtClean="0"/>
              <a:t>Anaerobic and aerobic respiration </a:t>
            </a:r>
          </a:p>
          <a:p>
            <a:pPr marL="342900" indent="-342900" algn="l">
              <a:buFont typeface="Arial" panose="020B0604020202020204" pitchFamily="34" charset="0"/>
              <a:buChar char="•"/>
            </a:pPr>
            <a:r>
              <a:rPr lang="en-GB" dirty="0" smtClean="0"/>
              <a:t>The short term effects of exercise on the body systems </a:t>
            </a:r>
          </a:p>
          <a:p>
            <a:pPr marL="342900" indent="-342900" algn="l">
              <a:buFont typeface="Arial" panose="020B0604020202020204" pitchFamily="34" charset="0"/>
              <a:buChar char="•"/>
            </a:pPr>
            <a:r>
              <a:rPr lang="en-GB" dirty="0" smtClean="0"/>
              <a:t>The long term effects of exercise on the body systems </a:t>
            </a:r>
          </a:p>
          <a:p>
            <a:pPr marL="342900" indent="-342900" algn="l">
              <a:buFont typeface="Arial" panose="020B0604020202020204" pitchFamily="34" charset="0"/>
              <a:buChar char="•"/>
            </a:pPr>
            <a:r>
              <a:rPr lang="en-GB" dirty="0" smtClean="0"/>
              <a:t>Interpretation of graphs  for HR</a:t>
            </a:r>
          </a:p>
          <a:p>
            <a:pPr marL="342900" indent="-342900" algn="l">
              <a:buFont typeface="Arial" panose="020B0604020202020204" pitchFamily="34" charset="0"/>
              <a:buChar char="•"/>
            </a:pPr>
            <a:r>
              <a:rPr lang="en-GB" dirty="0" smtClean="0"/>
              <a:t>Definitions of fitness, exercise and health </a:t>
            </a:r>
          </a:p>
          <a:p>
            <a:pPr marL="342900" indent="-342900" algn="l">
              <a:buFont typeface="Arial" panose="020B0604020202020204" pitchFamily="34" charset="0"/>
              <a:buChar char="•"/>
            </a:pPr>
            <a:r>
              <a:rPr lang="en-GB" dirty="0" smtClean="0"/>
              <a:t>Components of fitness</a:t>
            </a:r>
          </a:p>
          <a:p>
            <a:pPr marL="342900" indent="-342900" algn="l">
              <a:buFont typeface="Arial" panose="020B0604020202020204" pitchFamily="34" charset="0"/>
              <a:buChar char="•"/>
            </a:pPr>
            <a:r>
              <a:rPr lang="en-GB" dirty="0" smtClean="0"/>
              <a:t>Fitness tests</a:t>
            </a:r>
          </a:p>
          <a:p>
            <a:pPr marL="342900" indent="-342900" algn="l">
              <a:buFont typeface="Arial" panose="020B0604020202020204" pitchFamily="34" charset="0"/>
              <a:buChar char="•"/>
            </a:pPr>
            <a:r>
              <a:rPr lang="en-GB" dirty="0" smtClean="0"/>
              <a:t>Normative data interpretation </a:t>
            </a:r>
          </a:p>
          <a:p>
            <a:pPr marL="342900" indent="-342900" algn="l">
              <a:buFont typeface="Arial" panose="020B0604020202020204" pitchFamily="34" charset="0"/>
              <a:buChar char="•"/>
            </a:pPr>
            <a:r>
              <a:rPr lang="en-GB" dirty="0" smtClean="0"/>
              <a:t>Why we fitness test</a:t>
            </a:r>
          </a:p>
          <a:p>
            <a:pPr marL="342900" indent="-342900" algn="l">
              <a:buFont typeface="Arial" panose="020B0604020202020204" pitchFamily="34" charset="0"/>
              <a:buChar char="•"/>
            </a:pPr>
            <a:r>
              <a:rPr lang="en-GB" dirty="0" smtClean="0"/>
              <a:t>Training methods  </a:t>
            </a:r>
          </a:p>
          <a:p>
            <a:pPr marL="342900" indent="-342900" algn="l">
              <a:buFont typeface="Arial" panose="020B0604020202020204" pitchFamily="34" charset="0"/>
              <a:buChar char="•"/>
            </a:pPr>
            <a:endParaRPr lang="en-GB" dirty="0" smtClean="0"/>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2183092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430" y="1171930"/>
            <a:ext cx="4175234" cy="4524703"/>
          </a:xfrm>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n-GB" sz="4800" dirty="0" smtClean="0">
                <a:solidFill>
                  <a:schemeClr val="accent1">
                    <a:lumMod val="75000"/>
                  </a:schemeClr>
                </a:solidFill>
                <a:latin typeface="Berlin Sans FB Demi" panose="020E0802020502020306" pitchFamily="34" charset="0"/>
              </a:rPr>
              <a:t>Complete the </a:t>
            </a:r>
            <a:r>
              <a:rPr lang="en-GB" sz="6000" dirty="0" smtClean="0">
                <a:solidFill>
                  <a:schemeClr val="accent1">
                    <a:lumMod val="75000"/>
                  </a:schemeClr>
                </a:solidFill>
                <a:latin typeface="Berlin Sans FB Demi" panose="020E0802020502020306" pitchFamily="34" charset="0"/>
              </a:rPr>
              <a:t>warm</a:t>
            </a:r>
            <a:r>
              <a:rPr lang="en-GB" sz="4800" dirty="0" smtClean="0">
                <a:solidFill>
                  <a:schemeClr val="accent1">
                    <a:lumMod val="75000"/>
                  </a:schemeClr>
                </a:solidFill>
                <a:latin typeface="Berlin Sans FB Demi" panose="020E0802020502020306" pitchFamily="34" charset="0"/>
              </a:rPr>
              <a:t> up </a:t>
            </a:r>
          </a:p>
          <a:p>
            <a:pPr marL="0" indent="0" algn="ctr">
              <a:buNone/>
            </a:pPr>
            <a:r>
              <a:rPr lang="en-GB" sz="4800" dirty="0" smtClean="0">
                <a:solidFill>
                  <a:schemeClr val="accent1">
                    <a:lumMod val="75000"/>
                  </a:schemeClr>
                </a:solidFill>
                <a:latin typeface="Berlin Sans FB Demi" panose="020E0802020502020306" pitchFamily="34" charset="0"/>
              </a:rPr>
              <a:t>and cool down </a:t>
            </a:r>
            <a:r>
              <a:rPr lang="en-GB" sz="4800" dirty="0" err="1" smtClean="0">
                <a:solidFill>
                  <a:schemeClr val="accent1">
                    <a:lumMod val="75000"/>
                  </a:schemeClr>
                </a:solidFill>
                <a:latin typeface="Berlin Sans FB Demi" panose="020E0802020502020306" pitchFamily="34" charset="0"/>
              </a:rPr>
              <a:t>ppt</a:t>
            </a:r>
            <a:r>
              <a:rPr lang="en-GB" sz="4800" dirty="0" smtClean="0">
                <a:solidFill>
                  <a:schemeClr val="accent1">
                    <a:lumMod val="75000"/>
                  </a:schemeClr>
                </a:solidFill>
                <a:latin typeface="Berlin Sans FB Demi" panose="020E0802020502020306" pitchFamily="34" charset="0"/>
              </a:rPr>
              <a:t> started</a:t>
            </a:r>
          </a:p>
          <a:p>
            <a:pPr marL="0" indent="0" algn="ctr">
              <a:buNone/>
            </a:pPr>
            <a:r>
              <a:rPr lang="en-GB" sz="4800" dirty="0" smtClean="0">
                <a:solidFill>
                  <a:schemeClr val="accent1">
                    <a:lumMod val="75000"/>
                  </a:schemeClr>
                </a:solidFill>
                <a:latin typeface="Berlin Sans FB Demi" panose="020E0802020502020306" pitchFamily="34" charset="0"/>
              </a:rPr>
              <a:t> before half term</a:t>
            </a:r>
            <a:endParaRPr lang="en-GB" sz="4800" dirty="0">
              <a:solidFill>
                <a:schemeClr val="accent1">
                  <a:lumMod val="75000"/>
                </a:schemeClr>
              </a:solidFill>
              <a:latin typeface="Berlin Sans FB Demi" panose="020E0802020502020306" pitchFamily="34" charset="0"/>
            </a:endParaRPr>
          </a:p>
        </p:txBody>
      </p:sp>
      <p:pic>
        <p:nvPicPr>
          <p:cNvPr id="4" name="Picture 3"/>
          <p:cNvPicPr>
            <a:picLocks noChangeAspect="1"/>
          </p:cNvPicPr>
          <p:nvPr/>
        </p:nvPicPr>
        <p:blipFill rotWithShape="1">
          <a:blip r:embed="rId2"/>
          <a:srcRect l="25324" t="22521" r="10991" b="18858"/>
          <a:stretch/>
        </p:blipFill>
        <p:spPr>
          <a:xfrm>
            <a:off x="4985658" y="1018778"/>
            <a:ext cx="6997854" cy="4831005"/>
          </a:xfrm>
          <a:prstGeom prst="rect">
            <a:avLst/>
          </a:prstGeom>
        </p:spPr>
      </p:pic>
    </p:spTree>
    <p:extLst>
      <p:ext uri="{BB962C8B-B14F-4D97-AF65-F5344CB8AC3E}">
        <p14:creationId xmlns:p14="http://schemas.microsoft.com/office/powerpoint/2010/main" val="3985620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293816" y="1514061"/>
            <a:ext cx="11689308" cy="1828800"/>
          </a:xfrm>
        </p:spPr>
        <p:txBody>
          <a:bodyPr>
            <a:noAutofit/>
          </a:bodyPr>
          <a:lstStyle/>
          <a:p>
            <a:pPr marL="406502" indent="0">
              <a:buNone/>
            </a:pPr>
            <a:r>
              <a:rPr lang="en-US" altLang="en-US" sz="6600" dirty="0" smtClean="0"/>
              <a:t>The reasons why I take part in sport and physical activities is….</a:t>
            </a:r>
          </a:p>
        </p:txBody>
      </p:sp>
      <p:sp>
        <p:nvSpPr>
          <p:cNvPr id="2" name="TextBox 1"/>
          <p:cNvSpPr txBox="1">
            <a:spLocks noChangeArrowheads="1"/>
          </p:cNvSpPr>
          <p:nvPr/>
        </p:nvSpPr>
        <p:spPr bwMode="auto">
          <a:xfrm>
            <a:off x="0" y="0"/>
            <a:ext cx="1600118" cy="1015663"/>
          </a:xfrm>
          <a:prstGeom prst="rect">
            <a:avLst/>
          </a:prstGeom>
          <a:solidFill>
            <a:schemeClr val="accent2"/>
          </a:solidFill>
          <a:ln w="38100">
            <a:solidFill>
              <a:schemeClr val="bg1"/>
            </a:solidFill>
            <a:miter lim="800000"/>
            <a:headEnd/>
            <a:tailEnd/>
          </a:ln>
          <a:effectLst>
            <a:outerShdw blurRad="40000" dist="20000" dir="5400000" rotWithShape="0">
              <a:srgbClr val="808080">
                <a:alpha val="37999"/>
              </a:srgbClr>
            </a:outerShdw>
          </a:effectLst>
        </p:spPr>
        <p:txBody>
          <a:bodyPr wrap="none">
            <a:spAutoFit/>
          </a:bodyPr>
          <a:lstStyle/>
          <a:p>
            <a:pPr>
              <a:defRPr/>
            </a:pPr>
            <a:r>
              <a:rPr lang="en-US" sz="6000" dirty="0" smtClean="0">
                <a:solidFill>
                  <a:schemeClr val="lt1"/>
                </a:solidFill>
              </a:rPr>
              <a:t>DNA</a:t>
            </a:r>
            <a:endParaRPr lang="en-US" sz="6000" dirty="0">
              <a:solidFill>
                <a:schemeClr val="lt1"/>
              </a:solidFill>
            </a:endParaRPr>
          </a:p>
        </p:txBody>
      </p:sp>
    </p:spTree>
    <p:extLst>
      <p:ext uri="{BB962C8B-B14F-4D97-AF65-F5344CB8AC3E}">
        <p14:creationId xmlns:p14="http://schemas.microsoft.com/office/powerpoint/2010/main" val="327807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idx="1"/>
          </p:nvPr>
        </p:nvSpPr>
        <p:spPr>
          <a:xfrm>
            <a:off x="346842" y="12406"/>
            <a:ext cx="5592796" cy="6845593"/>
          </a:xfrm>
        </p:spPr>
        <p:txBody>
          <a:bodyPr>
            <a:noAutofit/>
          </a:bodyPr>
          <a:lstStyle/>
          <a:p>
            <a:pPr marL="635102">
              <a:defRPr/>
            </a:pPr>
            <a:r>
              <a:rPr lang="en-US" sz="4800" dirty="0">
                <a:solidFill>
                  <a:schemeClr val="accent1">
                    <a:lumMod val="75000"/>
                  </a:schemeClr>
                </a:solidFill>
              </a:rPr>
              <a:t>K</a:t>
            </a:r>
            <a:r>
              <a:rPr lang="en-US" sz="4800" dirty="0" smtClean="0">
                <a:solidFill>
                  <a:schemeClr val="accent1">
                    <a:lumMod val="75000"/>
                  </a:schemeClr>
                </a:solidFill>
              </a:rPr>
              <a:t>eep heathy </a:t>
            </a:r>
          </a:p>
          <a:p>
            <a:pPr marL="635102">
              <a:defRPr/>
            </a:pPr>
            <a:r>
              <a:rPr lang="en-US" sz="4800" dirty="0">
                <a:solidFill>
                  <a:schemeClr val="accent1">
                    <a:lumMod val="75000"/>
                  </a:schemeClr>
                </a:solidFill>
              </a:rPr>
              <a:t>L</a:t>
            </a:r>
            <a:r>
              <a:rPr lang="en-US" sz="4800" dirty="0" smtClean="0">
                <a:solidFill>
                  <a:schemeClr val="accent1">
                    <a:lumMod val="75000"/>
                  </a:schemeClr>
                </a:solidFill>
              </a:rPr>
              <a:t>ook good</a:t>
            </a:r>
          </a:p>
          <a:p>
            <a:pPr marL="635102">
              <a:defRPr/>
            </a:pPr>
            <a:r>
              <a:rPr lang="en-US" sz="4800" dirty="0">
                <a:solidFill>
                  <a:schemeClr val="accent1">
                    <a:lumMod val="75000"/>
                  </a:schemeClr>
                </a:solidFill>
              </a:rPr>
              <a:t>E</a:t>
            </a:r>
            <a:r>
              <a:rPr lang="en-US" sz="4800" dirty="0" smtClean="0">
                <a:solidFill>
                  <a:schemeClr val="accent1">
                    <a:lumMod val="75000"/>
                  </a:schemeClr>
                </a:solidFill>
              </a:rPr>
              <a:t>njoyment </a:t>
            </a:r>
          </a:p>
          <a:p>
            <a:pPr marL="635102">
              <a:defRPr/>
            </a:pPr>
            <a:r>
              <a:rPr lang="en-US" sz="4800" dirty="0" smtClean="0">
                <a:solidFill>
                  <a:schemeClr val="accent1">
                    <a:lumMod val="75000"/>
                  </a:schemeClr>
                </a:solidFill>
              </a:rPr>
              <a:t>Make friends </a:t>
            </a:r>
          </a:p>
          <a:p>
            <a:pPr marL="635102">
              <a:defRPr/>
            </a:pPr>
            <a:r>
              <a:rPr lang="en-US" sz="4800" dirty="0">
                <a:solidFill>
                  <a:schemeClr val="accent1">
                    <a:lumMod val="75000"/>
                  </a:schemeClr>
                </a:solidFill>
              </a:rPr>
              <a:t>E</a:t>
            </a:r>
            <a:r>
              <a:rPr lang="en-US" sz="4800" dirty="0" smtClean="0">
                <a:solidFill>
                  <a:schemeClr val="accent1">
                    <a:lumMod val="75000"/>
                  </a:schemeClr>
                </a:solidFill>
              </a:rPr>
              <a:t>njoy the competition</a:t>
            </a:r>
          </a:p>
          <a:p>
            <a:pPr marL="635102">
              <a:defRPr/>
            </a:pPr>
            <a:r>
              <a:rPr lang="en-US" sz="4800" dirty="0">
                <a:solidFill>
                  <a:schemeClr val="accent1">
                    <a:lumMod val="75000"/>
                  </a:schemeClr>
                </a:solidFill>
              </a:rPr>
              <a:t>R</a:t>
            </a:r>
            <a:r>
              <a:rPr lang="en-US" sz="4800" dirty="0" smtClean="0">
                <a:solidFill>
                  <a:schemeClr val="accent1">
                    <a:lumMod val="75000"/>
                  </a:schemeClr>
                </a:solidFill>
              </a:rPr>
              <a:t>elieve stress</a:t>
            </a:r>
          </a:p>
          <a:p>
            <a:pPr marL="635102">
              <a:defRPr/>
            </a:pPr>
            <a:r>
              <a:rPr lang="en-US" sz="4800" dirty="0">
                <a:solidFill>
                  <a:schemeClr val="accent1">
                    <a:lumMod val="75000"/>
                  </a:schemeClr>
                </a:solidFill>
              </a:rPr>
              <a:t>F</a:t>
            </a:r>
            <a:r>
              <a:rPr lang="en-US" sz="4800" dirty="0" smtClean="0">
                <a:solidFill>
                  <a:schemeClr val="accent1">
                    <a:lumMod val="75000"/>
                  </a:schemeClr>
                </a:solidFill>
              </a:rPr>
              <a:t>eel better</a:t>
            </a:r>
          </a:p>
        </p:txBody>
      </p:sp>
      <p:sp>
        <p:nvSpPr>
          <p:cNvPr id="16386" name="Rectangle 2"/>
          <p:cNvSpPr>
            <a:spLocks/>
          </p:cNvSpPr>
          <p:nvPr/>
        </p:nvSpPr>
        <p:spPr bwMode="auto">
          <a:xfrm>
            <a:off x="6247251" y="12407"/>
            <a:ext cx="5056625" cy="669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7E8484"/>
                </a:solidFill>
                <a:miter lim="800000"/>
                <a:headEnd/>
                <a:tailEnd/>
              </a14:hiddenLine>
            </a:ext>
          </a:extLst>
        </p:spPr>
        <p:txBody>
          <a:bodyPr wrap="square" lIns="0" tIns="0" rIns="0" bIns="0" anchor="ctr">
            <a:spAutoFit/>
          </a:bodyPr>
          <a:lstStyle>
            <a:lvl1pPr marL="903288" indent="-560388"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eaLnBrk="1" hangingPunct="1">
              <a:spcBef>
                <a:spcPts val="2250"/>
              </a:spcBef>
              <a:buSzPct val="120000"/>
              <a:buFont typeface="American Typewriter" charset="0"/>
              <a:buChar char="•"/>
            </a:pPr>
            <a:r>
              <a:rPr lang="en-US" altLang="en-US" dirty="0">
                <a:solidFill>
                  <a:schemeClr val="accent1">
                    <a:lumMod val="75000"/>
                  </a:schemeClr>
                </a:solidFill>
              </a:rPr>
              <a:t>Bigger muscles</a:t>
            </a:r>
          </a:p>
          <a:p>
            <a:pPr eaLnBrk="1" hangingPunct="1">
              <a:spcBef>
                <a:spcPts val="2250"/>
              </a:spcBef>
              <a:buSzPct val="120000"/>
              <a:buFont typeface="American Typewriter" charset="0"/>
              <a:buChar char="•"/>
            </a:pPr>
            <a:r>
              <a:rPr lang="en-US" altLang="en-US" dirty="0">
                <a:solidFill>
                  <a:schemeClr val="accent1">
                    <a:lumMod val="75000"/>
                  </a:schemeClr>
                </a:solidFill>
              </a:rPr>
              <a:t>Increase strength </a:t>
            </a:r>
          </a:p>
          <a:p>
            <a:pPr eaLnBrk="1" hangingPunct="1">
              <a:spcBef>
                <a:spcPts val="2250"/>
              </a:spcBef>
              <a:buSzPct val="120000"/>
              <a:buFont typeface="American Typewriter" charset="0"/>
              <a:buChar char="•"/>
            </a:pPr>
            <a:r>
              <a:rPr lang="en-US" altLang="en-US" dirty="0">
                <a:solidFill>
                  <a:schemeClr val="accent1">
                    <a:lumMod val="75000"/>
                  </a:schemeClr>
                </a:solidFill>
              </a:rPr>
              <a:t>Be apart of a team</a:t>
            </a:r>
          </a:p>
          <a:p>
            <a:pPr eaLnBrk="1" hangingPunct="1">
              <a:spcBef>
                <a:spcPts val="2250"/>
              </a:spcBef>
              <a:buSzPct val="120000"/>
              <a:buFont typeface="American Typewriter" charset="0"/>
              <a:buChar char="•"/>
            </a:pPr>
            <a:r>
              <a:rPr lang="en-US" altLang="en-US" dirty="0">
                <a:solidFill>
                  <a:schemeClr val="accent1">
                    <a:lumMod val="75000"/>
                  </a:schemeClr>
                </a:solidFill>
              </a:rPr>
              <a:t>Improve image </a:t>
            </a:r>
          </a:p>
          <a:p>
            <a:pPr eaLnBrk="1" hangingPunct="1">
              <a:spcBef>
                <a:spcPts val="2250"/>
              </a:spcBef>
              <a:buSzPct val="120000"/>
              <a:buFont typeface="American Typewriter" charset="0"/>
              <a:buChar char="•"/>
            </a:pPr>
            <a:r>
              <a:rPr lang="en-US" altLang="en-US" dirty="0">
                <a:solidFill>
                  <a:schemeClr val="accent1">
                    <a:lumMod val="75000"/>
                  </a:schemeClr>
                </a:solidFill>
              </a:rPr>
              <a:t>Money</a:t>
            </a:r>
          </a:p>
          <a:p>
            <a:pPr eaLnBrk="1" hangingPunct="1">
              <a:spcBef>
                <a:spcPts val="2250"/>
              </a:spcBef>
              <a:buSzPct val="120000"/>
              <a:buFont typeface="American Typewriter" charset="0"/>
              <a:buChar char="•"/>
            </a:pPr>
            <a:r>
              <a:rPr lang="en-US" altLang="en-US" dirty="0">
                <a:solidFill>
                  <a:schemeClr val="accent1">
                    <a:lumMod val="75000"/>
                  </a:schemeClr>
                </a:solidFill>
              </a:rPr>
              <a:t>Self confidence </a:t>
            </a:r>
          </a:p>
          <a:p>
            <a:pPr eaLnBrk="1" hangingPunct="1">
              <a:spcBef>
                <a:spcPts val="2250"/>
              </a:spcBef>
              <a:buSzPct val="120000"/>
              <a:buFont typeface="American Typewriter" charset="0"/>
              <a:buChar char="•"/>
            </a:pPr>
            <a:r>
              <a:rPr lang="en-US" altLang="en-US" dirty="0">
                <a:solidFill>
                  <a:schemeClr val="accent1">
                    <a:lumMod val="75000"/>
                  </a:schemeClr>
                </a:solidFill>
              </a:rPr>
              <a:t>Its good for you</a:t>
            </a:r>
          </a:p>
        </p:txBody>
      </p:sp>
    </p:spTree>
    <p:extLst>
      <p:ext uri="{BB962C8B-B14F-4D97-AF65-F5344CB8AC3E}">
        <p14:creationId xmlns:p14="http://schemas.microsoft.com/office/powerpoint/2010/main" val="362241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186" y="3626069"/>
            <a:ext cx="10936014" cy="1803665"/>
          </a:xfrm>
        </p:spPr>
        <p:txBody>
          <a:bodyPr>
            <a:noAutofit/>
          </a:bodyPr>
          <a:lstStyle/>
          <a:p>
            <a:pPr marL="205376" indent="0" algn="ctr">
              <a:buNone/>
            </a:pPr>
            <a:r>
              <a:rPr lang="en-US" altLang="en-US" sz="4400" dirty="0" smtClean="0"/>
              <a:t> </a:t>
            </a:r>
            <a:r>
              <a:rPr lang="en-US" altLang="en-US" sz="6600" b="1" dirty="0"/>
              <a:t>‘a state of physical, emotional and social health’</a:t>
            </a:r>
          </a:p>
        </p:txBody>
      </p:sp>
      <p:sp>
        <p:nvSpPr>
          <p:cNvPr id="4" name="Rectangle 4"/>
          <p:cNvSpPr txBox="1">
            <a:spLocks noChangeArrowheads="1"/>
          </p:cNvSpPr>
          <p:nvPr/>
        </p:nvSpPr>
        <p:spPr bwMode="auto">
          <a:xfrm>
            <a:off x="173421" y="303610"/>
            <a:ext cx="11729545" cy="14733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35719" tIns="35719" rIns="35719" bIns="35719" anchor="ctr"/>
          <a:lstStyle>
            <a:lvl1pPr algn="ctr" rtl="0" eaLnBrk="0" fontAlgn="base" hangingPunct="0">
              <a:spcBef>
                <a:spcPct val="0"/>
              </a:spcBef>
              <a:spcAft>
                <a:spcPct val="0"/>
              </a:spcAft>
              <a:defRPr sz="7000">
                <a:solidFill>
                  <a:schemeClr val="tx1"/>
                </a:solidFill>
                <a:latin typeface="+mj-lt"/>
                <a:ea typeface="+mj-ea"/>
                <a:cs typeface="+mj-cs"/>
                <a:sym typeface="American Typewriter" charset="0"/>
              </a:defRPr>
            </a:lvl1pPr>
            <a:lvl2pPr algn="ctr" rtl="0" eaLnBrk="0" fontAlgn="base" hangingPunct="0">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eaLnBrk="0" fontAlgn="base" hangingPunct="0">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eaLnBrk="0" fontAlgn="base" hangingPunct="0">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eaLnBrk="0" fontAlgn="base" hangingPunct="0">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a:lstStyle>
          <a:p>
            <a:pPr eaLnBrk="1" hangingPunct="1">
              <a:defRPr/>
            </a:pPr>
            <a:r>
              <a:rPr lang="en-US" sz="16600" b="1" dirty="0">
                <a:solidFill>
                  <a:srgbClr val="FF0000"/>
                </a:solidFill>
                <a:latin typeface="Braggadocio"/>
                <a:cs typeface="Braggadocio"/>
              </a:rPr>
              <a:t>W</a:t>
            </a:r>
            <a:r>
              <a:rPr lang="en-US" sz="16600" b="1" dirty="0">
                <a:solidFill>
                  <a:srgbClr val="008000"/>
                </a:solidFill>
                <a:latin typeface="Braggadocio"/>
                <a:cs typeface="Braggadocio"/>
              </a:rPr>
              <a:t>e</a:t>
            </a:r>
            <a:r>
              <a:rPr lang="en-US" sz="16600" b="1" dirty="0">
                <a:solidFill>
                  <a:srgbClr val="0000FF"/>
                </a:solidFill>
                <a:latin typeface="Braggadocio"/>
                <a:cs typeface="Braggadocio"/>
              </a:rPr>
              <a:t>l</a:t>
            </a:r>
            <a:r>
              <a:rPr lang="en-US" sz="16600" b="1" dirty="0">
                <a:solidFill>
                  <a:srgbClr val="FF00FF"/>
                </a:solidFill>
                <a:latin typeface="Braggadocio"/>
                <a:cs typeface="Braggadocio"/>
              </a:rPr>
              <a:t>l</a:t>
            </a:r>
            <a:r>
              <a:rPr lang="en-US" sz="16600" b="1" dirty="0">
                <a:latin typeface="Braggadocio"/>
                <a:cs typeface="Braggadocio"/>
              </a:rPr>
              <a:t>-</a:t>
            </a:r>
            <a:r>
              <a:rPr lang="en-US" sz="16600" b="1" dirty="0">
                <a:solidFill>
                  <a:srgbClr val="FF8932"/>
                </a:solidFill>
                <a:latin typeface="Braggadocio"/>
                <a:cs typeface="Braggadocio"/>
              </a:rPr>
              <a:t>b</a:t>
            </a:r>
            <a:r>
              <a:rPr lang="en-US" sz="16600" b="1" dirty="0">
                <a:solidFill>
                  <a:srgbClr val="1EB4CE"/>
                </a:solidFill>
                <a:latin typeface="Braggadocio"/>
                <a:cs typeface="Braggadocio"/>
              </a:rPr>
              <a:t>e</a:t>
            </a:r>
            <a:r>
              <a:rPr lang="en-US" sz="16600" b="1" dirty="0">
                <a:solidFill>
                  <a:srgbClr val="29FC21"/>
                </a:solidFill>
                <a:latin typeface="Braggadocio"/>
                <a:cs typeface="Braggadocio"/>
              </a:rPr>
              <a:t>i</a:t>
            </a:r>
            <a:r>
              <a:rPr lang="en-US" sz="16600" b="1" dirty="0">
                <a:solidFill>
                  <a:srgbClr val="CE1618"/>
                </a:solidFill>
                <a:latin typeface="Braggadocio"/>
                <a:cs typeface="Braggadocio"/>
              </a:rPr>
              <a:t>n</a:t>
            </a:r>
            <a:r>
              <a:rPr lang="en-US" sz="16600" b="1" dirty="0">
                <a:solidFill>
                  <a:srgbClr val="FF55E7"/>
                </a:solidFill>
                <a:latin typeface="Braggadocio"/>
                <a:cs typeface="Braggadocio"/>
              </a:rPr>
              <a:t>g</a:t>
            </a:r>
          </a:p>
        </p:txBody>
      </p:sp>
    </p:spTree>
    <p:extLst>
      <p:ext uri="{BB962C8B-B14F-4D97-AF65-F5344CB8AC3E}">
        <p14:creationId xmlns:p14="http://schemas.microsoft.com/office/powerpoint/2010/main" val="1738263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248421" y="999009"/>
            <a:ext cx="3897809" cy="3543969"/>
          </a:xfrm>
          <a:prstGeom prst="ellipse">
            <a:avLst/>
          </a:prstGeom>
          <a:noFill/>
          <a:ln w="38100" cmpd="sng">
            <a:solidFill>
              <a:schemeClr val="accent2">
                <a:lumMod val="40000"/>
                <a:lumOff val="60000"/>
              </a:schemeClr>
            </a:solidFill>
          </a:ln>
          <a:effectLst/>
          <a:extLst/>
        </p:spPr>
        <p:txBody>
          <a:bodyPr/>
          <a:lstStyle/>
          <a:p>
            <a:pPr>
              <a:defRPr/>
            </a:pPr>
            <a:endParaRPr lang="en-US" sz="1266">
              <a:ea typeface="ＭＳ Ｐゴシック" charset="0"/>
              <a:cs typeface="ＭＳ Ｐゴシック" charset="0"/>
            </a:endParaRPr>
          </a:p>
        </p:txBody>
      </p:sp>
      <p:sp>
        <p:nvSpPr>
          <p:cNvPr id="18434" name="Oval 13"/>
          <p:cNvSpPr>
            <a:spLocks noChangeArrowheads="1"/>
          </p:cNvSpPr>
          <p:nvPr/>
        </p:nvSpPr>
        <p:spPr bwMode="auto">
          <a:xfrm>
            <a:off x="5387207" y="1099468"/>
            <a:ext cx="3898924" cy="3545086"/>
          </a:xfrm>
          <a:prstGeom prst="ellipse">
            <a:avLst/>
          </a:prstGeom>
          <a:noFill/>
          <a:ln w="38100">
            <a:solidFill>
              <a:srgbClr val="FF893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eaLnBrk="1" hangingPunct="1"/>
            <a:endParaRPr lang="en-US" altLang="en-US" sz="2812"/>
          </a:p>
        </p:txBody>
      </p:sp>
      <p:sp>
        <p:nvSpPr>
          <p:cNvPr id="18435" name="Oval 14"/>
          <p:cNvSpPr>
            <a:spLocks noChangeArrowheads="1"/>
          </p:cNvSpPr>
          <p:nvPr/>
        </p:nvSpPr>
        <p:spPr bwMode="auto">
          <a:xfrm>
            <a:off x="4019848" y="3125391"/>
            <a:ext cx="3898925" cy="354397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eaLnBrk="1" hangingPunct="1"/>
            <a:endParaRPr lang="en-US" altLang="en-US" sz="2812"/>
          </a:p>
        </p:txBody>
      </p:sp>
      <p:sp>
        <p:nvSpPr>
          <p:cNvPr id="18436" name="TextBox 2"/>
          <p:cNvSpPr txBox="1">
            <a:spLocks noChangeArrowheads="1"/>
          </p:cNvSpPr>
          <p:nvPr/>
        </p:nvSpPr>
        <p:spPr bwMode="auto">
          <a:xfrm>
            <a:off x="1524000" y="24557"/>
            <a:ext cx="9144000" cy="95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just" eaLnBrk="1" hangingPunct="1"/>
            <a:r>
              <a:rPr lang="en-US" altLang="en-US" sz="2812" dirty="0">
                <a:solidFill>
                  <a:schemeClr val="tx1"/>
                </a:solidFill>
              </a:rPr>
              <a:t>Physical ability and participation can be improved by having good _______________… </a:t>
            </a:r>
          </a:p>
        </p:txBody>
      </p:sp>
      <p:sp>
        <p:nvSpPr>
          <p:cNvPr id="18437" name="Rectangle 5"/>
          <p:cNvSpPr>
            <a:spLocks noChangeArrowheads="1"/>
          </p:cNvSpPr>
          <p:nvPr/>
        </p:nvSpPr>
        <p:spPr bwMode="auto">
          <a:xfrm>
            <a:off x="3766468" y="2973586"/>
            <a:ext cx="4304109" cy="1062633"/>
          </a:xfrm>
          <a:prstGeom prst="rect">
            <a:avLst/>
          </a:prstGeom>
          <a:solidFill>
            <a:srgbClr val="FFFFFF"/>
          </a:solidFill>
          <a:ln w="9525">
            <a:solidFill>
              <a:schemeClr val="tx1"/>
            </a:solidFill>
            <a:miter lim="800000"/>
            <a:headEnd/>
            <a:tailEnd/>
          </a:ln>
        </p:spPr>
        <p:txBody>
          <a:bodyP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eaLnBrk="1" hangingPunct="1"/>
            <a:endParaRPr lang="en-US" altLang="en-US" sz="2812"/>
          </a:p>
        </p:txBody>
      </p:sp>
      <p:pic>
        <p:nvPicPr>
          <p:cNvPr id="3" name="Picture 2"/>
          <p:cNvPicPr>
            <a:picLocks noChangeAspect="1"/>
          </p:cNvPicPr>
          <p:nvPr/>
        </p:nvPicPr>
        <p:blipFill rotWithShape="1">
          <a:blip r:embed="rId2"/>
          <a:srcRect l="9395" t="20469" r="36711" b="19484"/>
          <a:stretch/>
        </p:blipFill>
        <p:spPr>
          <a:xfrm>
            <a:off x="9266713" y="4496925"/>
            <a:ext cx="2707008" cy="2262021"/>
          </a:xfrm>
          <a:prstGeom prst="rect">
            <a:avLst/>
          </a:prstGeom>
        </p:spPr>
      </p:pic>
      <p:sp>
        <p:nvSpPr>
          <p:cNvPr id="4" name="TextBox 3"/>
          <p:cNvSpPr txBox="1"/>
          <p:nvPr/>
        </p:nvSpPr>
        <p:spPr>
          <a:xfrm>
            <a:off x="9266713" y="1082842"/>
            <a:ext cx="2632861" cy="268919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3375" dirty="0">
                <a:solidFill>
                  <a:srgbClr val="FF0000"/>
                </a:solidFill>
              </a:rPr>
              <a:t>If you cannot do this </a:t>
            </a:r>
            <a:r>
              <a:rPr lang="en-GB" sz="3375" b="1" u="sng" dirty="0">
                <a:solidFill>
                  <a:srgbClr val="FF0000"/>
                </a:solidFill>
              </a:rPr>
              <a:t>NEATLEY</a:t>
            </a:r>
            <a:r>
              <a:rPr lang="en-GB" sz="3375" dirty="0">
                <a:solidFill>
                  <a:srgbClr val="FF0000"/>
                </a:solidFill>
              </a:rPr>
              <a:t> then use the sheet!</a:t>
            </a:r>
          </a:p>
        </p:txBody>
      </p:sp>
      <p:cxnSp>
        <p:nvCxnSpPr>
          <p:cNvPr id="6" name="Straight Arrow Connector 5"/>
          <p:cNvCxnSpPr/>
          <p:nvPr/>
        </p:nvCxnSpPr>
        <p:spPr bwMode="auto">
          <a:xfrm>
            <a:off x="10334211" y="3803013"/>
            <a:ext cx="0" cy="676882"/>
          </a:xfrm>
          <a:prstGeom prst="straightConnector1">
            <a:avLst/>
          </a:prstGeom>
          <a:blipFill dpi="0" rotWithShape="0">
            <a:blip r:embed="rId3"/>
            <a:srcRect/>
            <a:tile tx="0" ty="0" sx="100000" sy="100000" flip="none" algn="tl"/>
          </a:blipFill>
          <a:ln w="66675">
            <a:solidFill>
              <a:srgbClr val="FF0000"/>
            </a:solidFill>
            <a:tailEnd type="triangle"/>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845501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3020644" y="3037402"/>
            <a:ext cx="7625953" cy="1473398"/>
          </a:xfrm>
        </p:spPr>
        <p:txBody>
          <a:bodyPr/>
          <a:lstStyle/>
          <a:p>
            <a:pPr eaLnBrk="1" hangingPunct="1">
              <a:defRPr/>
            </a:pPr>
            <a:r>
              <a:rPr lang="en-US" sz="6750" b="1" dirty="0">
                <a:solidFill>
                  <a:srgbClr val="FF0000"/>
                </a:solidFill>
                <a:latin typeface="Braggadocio"/>
                <a:cs typeface="Braggadocio"/>
              </a:rPr>
              <a:t>W</a:t>
            </a:r>
            <a:r>
              <a:rPr lang="en-US" sz="6750" b="1" dirty="0">
                <a:solidFill>
                  <a:srgbClr val="008000"/>
                </a:solidFill>
                <a:latin typeface="Braggadocio"/>
                <a:cs typeface="Braggadocio"/>
              </a:rPr>
              <a:t>e</a:t>
            </a:r>
            <a:r>
              <a:rPr lang="en-US" sz="6750" b="1" dirty="0">
                <a:solidFill>
                  <a:srgbClr val="0000FF"/>
                </a:solidFill>
                <a:latin typeface="Braggadocio"/>
                <a:cs typeface="Braggadocio"/>
              </a:rPr>
              <a:t>l</a:t>
            </a:r>
            <a:r>
              <a:rPr lang="en-US" sz="6750" b="1" dirty="0">
                <a:solidFill>
                  <a:srgbClr val="FF00FF"/>
                </a:solidFill>
                <a:latin typeface="Braggadocio"/>
                <a:cs typeface="Braggadocio"/>
              </a:rPr>
              <a:t>l</a:t>
            </a:r>
            <a:r>
              <a:rPr lang="en-US" sz="6750" b="1" dirty="0">
                <a:latin typeface="Braggadocio"/>
                <a:cs typeface="Braggadocio"/>
              </a:rPr>
              <a:t>-</a:t>
            </a:r>
            <a:r>
              <a:rPr lang="en-US" sz="6750" b="1" dirty="0">
                <a:solidFill>
                  <a:srgbClr val="FF8932"/>
                </a:solidFill>
                <a:latin typeface="Braggadocio"/>
                <a:cs typeface="Braggadocio"/>
              </a:rPr>
              <a:t>b</a:t>
            </a:r>
            <a:r>
              <a:rPr lang="en-US" sz="6750" b="1" dirty="0">
                <a:solidFill>
                  <a:srgbClr val="1EB4CE"/>
                </a:solidFill>
                <a:latin typeface="Braggadocio"/>
                <a:cs typeface="Braggadocio"/>
              </a:rPr>
              <a:t>e</a:t>
            </a:r>
            <a:r>
              <a:rPr lang="en-US" sz="6750" b="1" dirty="0">
                <a:solidFill>
                  <a:srgbClr val="29FC21"/>
                </a:solidFill>
                <a:latin typeface="Braggadocio"/>
                <a:cs typeface="Braggadocio"/>
              </a:rPr>
              <a:t>i</a:t>
            </a:r>
            <a:r>
              <a:rPr lang="en-US" sz="6750" b="1" dirty="0">
                <a:solidFill>
                  <a:srgbClr val="CE1618"/>
                </a:solidFill>
                <a:latin typeface="Braggadocio"/>
                <a:cs typeface="Braggadocio"/>
              </a:rPr>
              <a:t>n</a:t>
            </a:r>
            <a:r>
              <a:rPr lang="en-US" sz="6750" b="1" dirty="0">
                <a:solidFill>
                  <a:srgbClr val="FF55E7"/>
                </a:solidFill>
                <a:latin typeface="Braggadocio"/>
                <a:cs typeface="Braggadocio"/>
              </a:rPr>
              <a:t>g</a:t>
            </a:r>
          </a:p>
        </p:txBody>
      </p:sp>
      <p:sp>
        <p:nvSpPr>
          <p:cNvPr id="18435" name="Rectangle 3"/>
          <p:cNvSpPr>
            <a:spLocks noGrp="1" noChangeArrowheads="1"/>
          </p:cNvSpPr>
          <p:nvPr>
            <p:ph idx="1"/>
          </p:nvPr>
        </p:nvSpPr>
        <p:spPr>
          <a:xfrm>
            <a:off x="4121423" y="4935759"/>
            <a:ext cx="2177727" cy="946547"/>
          </a:xfrm>
        </p:spPr>
        <p:txBody>
          <a:bodyPr/>
          <a:lstStyle/>
          <a:p>
            <a:pPr marL="241093" indent="0">
              <a:buNone/>
              <a:defRPr/>
            </a:pPr>
            <a:r>
              <a:rPr lang="en-US" dirty="0" smtClean="0">
                <a:cs typeface="American Typewriter" charset="0"/>
              </a:rPr>
              <a:t>Socially Healthy</a:t>
            </a:r>
            <a:endParaRPr lang="en-US" dirty="0">
              <a:cs typeface="American Typewriter" charset="0"/>
            </a:endParaRPr>
          </a:p>
        </p:txBody>
      </p:sp>
      <p:sp>
        <p:nvSpPr>
          <p:cNvPr id="19458" name="Rectangle 5"/>
          <p:cNvSpPr>
            <a:spLocks/>
          </p:cNvSpPr>
          <p:nvPr/>
        </p:nvSpPr>
        <p:spPr bwMode="auto">
          <a:xfrm>
            <a:off x="1817005" y="2176555"/>
            <a:ext cx="2734717" cy="90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7E8484"/>
                </a:solidFill>
                <a:miter lim="800000"/>
                <a:headEnd/>
                <a:tailEnd/>
              </a14:hiddenLine>
            </a:ext>
          </a:extLst>
        </p:spPr>
        <p:txBody>
          <a:bodyPr lIns="0" tIns="0" rIns="0" bIns="0" anchor="ctr">
            <a:spAutoFit/>
          </a:bodyPr>
          <a:lstStyle>
            <a:lvl1pPr marL="342900"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eaLnBrk="1" hangingPunct="1">
              <a:spcBef>
                <a:spcPts val="2250"/>
              </a:spcBef>
              <a:buSzPct val="120000"/>
            </a:pPr>
            <a:r>
              <a:rPr lang="en-US" altLang="en-US" sz="2953" dirty="0">
                <a:solidFill>
                  <a:schemeClr val="tx1"/>
                </a:solidFill>
              </a:rPr>
              <a:t>Emotionally Healthy</a:t>
            </a:r>
          </a:p>
        </p:txBody>
      </p:sp>
      <p:sp>
        <p:nvSpPr>
          <p:cNvPr id="19459" name="Rectangle 6"/>
          <p:cNvSpPr>
            <a:spLocks/>
          </p:cNvSpPr>
          <p:nvPr/>
        </p:nvSpPr>
        <p:spPr bwMode="auto">
          <a:xfrm>
            <a:off x="5530123" y="1907749"/>
            <a:ext cx="2849687" cy="90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7E8484"/>
                </a:solidFill>
                <a:miter lim="800000"/>
                <a:headEnd/>
                <a:tailEnd/>
              </a14:hiddenLine>
            </a:ext>
          </a:extLst>
        </p:spPr>
        <p:txBody>
          <a:bodyPr lIns="0" tIns="0" rIns="0" bIns="0" anchor="ctr">
            <a:spAutoFit/>
          </a:bodyPr>
          <a:lstStyle>
            <a:lvl1pPr marL="342900"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eaLnBrk="1" hangingPunct="1">
              <a:spcBef>
                <a:spcPts val="2250"/>
              </a:spcBef>
              <a:buSzPct val="120000"/>
            </a:pPr>
            <a:r>
              <a:rPr lang="en-US" altLang="en-US" sz="2953" dirty="0">
                <a:solidFill>
                  <a:schemeClr val="tx1"/>
                </a:solidFill>
              </a:rPr>
              <a:t>Physically Healthy</a:t>
            </a:r>
          </a:p>
        </p:txBody>
      </p:sp>
      <p:sp>
        <p:nvSpPr>
          <p:cNvPr id="2" name="Oval 1"/>
          <p:cNvSpPr/>
          <p:nvPr/>
        </p:nvSpPr>
        <p:spPr bwMode="auto">
          <a:xfrm>
            <a:off x="1284615" y="1086069"/>
            <a:ext cx="3897809" cy="3543969"/>
          </a:xfrm>
          <a:prstGeom prst="ellipse">
            <a:avLst/>
          </a:prstGeom>
          <a:noFill/>
          <a:ln w="38100" cmpd="sng">
            <a:solidFill>
              <a:schemeClr val="accent2">
                <a:lumMod val="40000"/>
                <a:lumOff val="60000"/>
              </a:schemeClr>
            </a:solidFill>
          </a:ln>
          <a:effectLst/>
          <a:extLst/>
        </p:spPr>
        <p:txBody>
          <a:bodyPr/>
          <a:lstStyle/>
          <a:p>
            <a:pPr>
              <a:defRPr/>
            </a:pPr>
            <a:endParaRPr lang="en-US" sz="1266">
              <a:ea typeface="ＭＳ Ｐゴシック" charset="0"/>
              <a:cs typeface="ＭＳ Ｐゴシック" charset="0"/>
            </a:endParaRPr>
          </a:p>
        </p:txBody>
      </p:sp>
      <p:sp>
        <p:nvSpPr>
          <p:cNvPr id="19461" name="Oval 13"/>
          <p:cNvSpPr>
            <a:spLocks noChangeArrowheads="1"/>
          </p:cNvSpPr>
          <p:nvPr/>
        </p:nvSpPr>
        <p:spPr bwMode="auto">
          <a:xfrm>
            <a:off x="4423401" y="1186528"/>
            <a:ext cx="3898924" cy="3545086"/>
          </a:xfrm>
          <a:prstGeom prst="ellipse">
            <a:avLst/>
          </a:prstGeom>
          <a:noFill/>
          <a:ln w="38100">
            <a:solidFill>
              <a:srgbClr val="FF893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eaLnBrk="1" hangingPunct="1"/>
            <a:endParaRPr lang="en-US" altLang="en-US" sz="2812"/>
          </a:p>
        </p:txBody>
      </p:sp>
      <p:sp>
        <p:nvSpPr>
          <p:cNvPr id="19462" name="Oval 14"/>
          <p:cNvSpPr>
            <a:spLocks noChangeArrowheads="1"/>
          </p:cNvSpPr>
          <p:nvPr/>
        </p:nvSpPr>
        <p:spPr bwMode="auto">
          <a:xfrm>
            <a:off x="3056042" y="3212451"/>
            <a:ext cx="3898925" cy="354397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eaLnBrk="1" hangingPunct="1"/>
            <a:endParaRPr lang="en-US" altLang="en-US" sz="2812"/>
          </a:p>
        </p:txBody>
      </p:sp>
      <p:sp>
        <p:nvSpPr>
          <p:cNvPr id="19464" name="TextBox 2"/>
          <p:cNvSpPr txBox="1">
            <a:spLocks noChangeArrowheads="1"/>
          </p:cNvSpPr>
          <p:nvPr/>
        </p:nvSpPr>
        <p:spPr bwMode="auto">
          <a:xfrm>
            <a:off x="1524000" y="24557"/>
            <a:ext cx="9144000" cy="95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just" eaLnBrk="1" hangingPunct="1"/>
            <a:r>
              <a:rPr lang="en-US" altLang="en-US" sz="2812">
                <a:solidFill>
                  <a:schemeClr val="tx1"/>
                </a:solidFill>
              </a:rPr>
              <a:t>Physical ability and participation can be improved by having good well-being… </a:t>
            </a:r>
          </a:p>
        </p:txBody>
      </p:sp>
      <p:pic>
        <p:nvPicPr>
          <p:cNvPr id="10" name="Picture 9"/>
          <p:cNvPicPr>
            <a:picLocks noChangeAspect="1"/>
          </p:cNvPicPr>
          <p:nvPr/>
        </p:nvPicPr>
        <p:blipFill rotWithShape="1">
          <a:blip r:embed="rId2"/>
          <a:srcRect l="9395" t="20469" r="36711" b="19484"/>
          <a:stretch/>
        </p:blipFill>
        <p:spPr>
          <a:xfrm>
            <a:off x="9198411" y="4492749"/>
            <a:ext cx="2707008" cy="2262021"/>
          </a:xfrm>
          <a:prstGeom prst="rect">
            <a:avLst/>
          </a:prstGeom>
        </p:spPr>
      </p:pic>
      <p:sp>
        <p:nvSpPr>
          <p:cNvPr id="11" name="TextBox 10"/>
          <p:cNvSpPr txBox="1"/>
          <p:nvPr/>
        </p:nvSpPr>
        <p:spPr>
          <a:xfrm>
            <a:off x="9392870" y="1086069"/>
            <a:ext cx="2632861" cy="268919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3375" dirty="0">
                <a:solidFill>
                  <a:srgbClr val="FF0000"/>
                </a:solidFill>
              </a:rPr>
              <a:t>If you cannot do this </a:t>
            </a:r>
            <a:r>
              <a:rPr lang="en-GB" sz="3375" b="1" u="sng" dirty="0">
                <a:solidFill>
                  <a:srgbClr val="FF0000"/>
                </a:solidFill>
              </a:rPr>
              <a:t>NEATLEY</a:t>
            </a:r>
            <a:r>
              <a:rPr lang="en-GB" sz="3375" dirty="0">
                <a:solidFill>
                  <a:srgbClr val="FF0000"/>
                </a:solidFill>
              </a:rPr>
              <a:t> then use the sheet!</a:t>
            </a:r>
          </a:p>
        </p:txBody>
      </p:sp>
      <p:cxnSp>
        <p:nvCxnSpPr>
          <p:cNvPr id="12" name="Straight Arrow Connector 11"/>
          <p:cNvCxnSpPr/>
          <p:nvPr/>
        </p:nvCxnSpPr>
        <p:spPr bwMode="auto">
          <a:xfrm>
            <a:off x="10646597" y="3775267"/>
            <a:ext cx="0" cy="676882"/>
          </a:xfrm>
          <a:prstGeom prst="straightConnector1">
            <a:avLst/>
          </a:prstGeom>
          <a:blipFill dpi="0" rotWithShape="0">
            <a:blip r:embed="rId3"/>
            <a:srcRect/>
            <a:tile tx="0" ty="0" sx="100000" sy="100000" flip="none" algn="tl"/>
          </a:blipFill>
          <a:ln w="66675">
            <a:solidFill>
              <a:srgbClr val="FF0000"/>
            </a:solidFill>
            <a:tailEnd type="triangle"/>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05556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ix 6 Rainbow Circular Arrow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02" y="1707244"/>
            <a:ext cx="12601902" cy="5418770"/>
          </a:xfrm>
          <a:prstGeom prst="rect">
            <a:avLst/>
          </a:prstGeom>
          <a:solidFill>
            <a:schemeClr val="bg1"/>
          </a:solidFill>
        </p:spPr>
      </p:pic>
      <p:sp>
        <p:nvSpPr>
          <p:cNvPr id="23553" name="Rectangle 1"/>
          <p:cNvSpPr>
            <a:spLocks noGrp="1" noChangeArrowheads="1"/>
          </p:cNvSpPr>
          <p:nvPr>
            <p:ph type="title"/>
          </p:nvPr>
        </p:nvSpPr>
        <p:spPr>
          <a:xfrm>
            <a:off x="4425032" y="3277195"/>
            <a:ext cx="3607594" cy="2379762"/>
          </a:xfrm>
        </p:spPr>
        <p:txBody>
          <a:bodyPr>
            <a:normAutofit/>
          </a:bodyPr>
          <a:lstStyle/>
          <a:p>
            <a:pPr>
              <a:tabLst>
                <a:tab pos="642915" algn="l"/>
              </a:tabLst>
            </a:pPr>
            <a:r>
              <a:rPr lang="en-US" altLang="en-US" sz="3375" b="1" dirty="0"/>
              <a:t>Emotionally Healthy </a:t>
            </a:r>
            <a:r>
              <a:rPr lang="en-US" altLang="en-US" sz="3375" dirty="0"/>
              <a:t>is improved  by sport because… </a:t>
            </a:r>
          </a:p>
        </p:txBody>
      </p:sp>
      <p:sp>
        <p:nvSpPr>
          <p:cNvPr id="23554" name="Rectangle 2"/>
          <p:cNvSpPr>
            <a:spLocks/>
          </p:cNvSpPr>
          <p:nvPr/>
        </p:nvSpPr>
        <p:spPr bwMode="auto">
          <a:xfrm>
            <a:off x="8272611" y="1749972"/>
            <a:ext cx="3614589" cy="2489397"/>
          </a:xfrm>
          <a:prstGeom prst="rect">
            <a:avLst/>
          </a:prstGeom>
          <a:solidFill>
            <a:schemeClr val="bg1">
              <a:alpha val="62000"/>
            </a:schemeClr>
          </a:solidFill>
          <a:ln w="12700">
            <a:solidFill>
              <a:srgbClr val="FF00FF"/>
            </a:solidFill>
            <a:miter lim="800000"/>
            <a:headEnd/>
            <a:tailEnd/>
          </a:ln>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2400" dirty="0">
                <a:solidFill>
                  <a:schemeClr val="tx1"/>
                </a:solidFill>
              </a:rPr>
              <a:t>promotes </a:t>
            </a:r>
            <a:r>
              <a:rPr lang="ja-JP" altLang="en-US" sz="2400" dirty="0">
                <a:solidFill>
                  <a:schemeClr val="tx1"/>
                </a:solidFill>
                <a:latin typeface="Arial" panose="020B0604020202020204" pitchFamily="34" charset="0"/>
              </a:rPr>
              <a:t>‘</a:t>
            </a:r>
            <a:r>
              <a:rPr lang="en-US" altLang="ja-JP" sz="2400" dirty="0">
                <a:solidFill>
                  <a:schemeClr val="tx1"/>
                </a:solidFill>
              </a:rPr>
              <a:t>feel good</a:t>
            </a:r>
            <a:r>
              <a:rPr lang="ja-JP" altLang="en-US" sz="2400" dirty="0">
                <a:solidFill>
                  <a:schemeClr val="tx1"/>
                </a:solidFill>
                <a:latin typeface="Arial" panose="020B0604020202020204" pitchFamily="34" charset="0"/>
              </a:rPr>
              <a:t>’</a:t>
            </a:r>
            <a:r>
              <a:rPr lang="en-US" altLang="ja-JP" sz="2400" dirty="0">
                <a:solidFill>
                  <a:schemeClr val="tx1"/>
                </a:solidFill>
              </a:rPr>
              <a:t> factor because of the  release of </a:t>
            </a:r>
            <a:r>
              <a:rPr lang="en-US" altLang="ja-JP" sz="2400" b="1" u="sng" dirty="0">
                <a:solidFill>
                  <a:schemeClr val="tx1"/>
                </a:solidFill>
              </a:rPr>
              <a:t>serotonin</a:t>
            </a:r>
            <a:r>
              <a:rPr lang="en-US" altLang="ja-JP" sz="2400" dirty="0">
                <a:solidFill>
                  <a:schemeClr val="tx1"/>
                </a:solidFill>
              </a:rPr>
              <a:t>, which helps you feel happier, preventing depression  </a:t>
            </a:r>
            <a:endParaRPr lang="en-US" altLang="en-US" sz="2400" dirty="0">
              <a:solidFill>
                <a:schemeClr val="tx1"/>
              </a:solidFill>
            </a:endParaRPr>
          </a:p>
        </p:txBody>
      </p:sp>
      <p:sp>
        <p:nvSpPr>
          <p:cNvPr id="23556" name="Rectangle 4"/>
          <p:cNvSpPr>
            <a:spLocks/>
          </p:cNvSpPr>
          <p:nvPr/>
        </p:nvSpPr>
        <p:spPr bwMode="auto">
          <a:xfrm>
            <a:off x="5407573" y="1909837"/>
            <a:ext cx="2663006" cy="1367358"/>
          </a:xfrm>
          <a:prstGeom prst="rect">
            <a:avLst/>
          </a:prstGeom>
          <a:solidFill>
            <a:schemeClr val="bg1">
              <a:alpha val="54000"/>
            </a:schemeClr>
          </a:solidFill>
          <a:ln w="12700">
            <a:solidFill>
              <a:srgbClr val="FFFF00"/>
            </a:solidFill>
            <a:miter lim="800000"/>
            <a:headEnd/>
            <a:tailEnd/>
          </a:ln>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2400" dirty="0">
                <a:solidFill>
                  <a:schemeClr val="tx1"/>
                </a:solidFill>
              </a:rPr>
              <a:t>Gives you enjoyment which makes you happier </a:t>
            </a:r>
            <a:endParaRPr lang="en-US" altLang="en-US" sz="2400" dirty="0">
              <a:solidFill>
                <a:srgbClr val="FF2712"/>
              </a:solidFill>
            </a:endParaRPr>
          </a:p>
        </p:txBody>
      </p:sp>
      <p:sp>
        <p:nvSpPr>
          <p:cNvPr id="23561" name="Rectangle 9"/>
          <p:cNvSpPr>
            <a:spLocks/>
          </p:cNvSpPr>
          <p:nvPr/>
        </p:nvSpPr>
        <p:spPr bwMode="auto">
          <a:xfrm>
            <a:off x="4121423" y="5362277"/>
            <a:ext cx="1928813" cy="1259240"/>
          </a:xfrm>
          <a:prstGeom prst="rect">
            <a:avLst/>
          </a:prstGeom>
          <a:solidFill>
            <a:schemeClr val="bg1">
              <a:alpha val="50000"/>
            </a:schemeClr>
          </a:solidFill>
          <a:ln w="12700">
            <a:solidFill>
              <a:srgbClr val="FF55E7"/>
            </a:solidFill>
            <a:miter lim="800000"/>
            <a:headEnd/>
            <a:tailEnd/>
          </a:ln>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2000" dirty="0">
                <a:solidFill>
                  <a:schemeClr val="tx1"/>
                </a:solidFill>
              </a:rPr>
              <a:t>reduces stress and tension</a:t>
            </a:r>
          </a:p>
        </p:txBody>
      </p:sp>
      <p:sp>
        <p:nvSpPr>
          <p:cNvPr id="23562" name="Rectangle 10"/>
          <p:cNvSpPr>
            <a:spLocks/>
          </p:cNvSpPr>
          <p:nvPr/>
        </p:nvSpPr>
        <p:spPr bwMode="auto">
          <a:xfrm>
            <a:off x="310120" y="4554956"/>
            <a:ext cx="3571318" cy="1700290"/>
          </a:xfrm>
          <a:prstGeom prst="rect">
            <a:avLst/>
          </a:prstGeom>
          <a:solidFill>
            <a:schemeClr val="bg1">
              <a:alpha val="62000"/>
            </a:schemeClr>
          </a:solidFill>
          <a:ln w="12700">
            <a:solidFill>
              <a:schemeClr val="accent2">
                <a:lumMod val="40000"/>
                <a:lumOff val="60000"/>
              </a:schemeClr>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lstStyle/>
          <a:p>
            <a:pPr algn="ctr">
              <a:defRPr/>
            </a:pPr>
            <a:r>
              <a:rPr lang="en-US" sz="2400" dirty="0">
                <a:ea typeface="ＭＳ Ｐゴシック" charset="0"/>
                <a:cs typeface="American Typewriter" charset="0"/>
              </a:rPr>
              <a:t>Exercises releases hormones called </a:t>
            </a:r>
            <a:r>
              <a:rPr lang="en-US" sz="2400" b="1" u="sng" dirty="0">
                <a:ea typeface="ＭＳ Ｐゴシック" charset="0"/>
                <a:cs typeface="American Typewriter" charset="0"/>
              </a:rPr>
              <a:t>endorphins</a:t>
            </a:r>
            <a:r>
              <a:rPr lang="en-US" sz="2400" dirty="0">
                <a:ea typeface="ＭＳ Ｐゴシック" charset="0"/>
                <a:cs typeface="American Typewriter" charset="0"/>
              </a:rPr>
              <a:t>, which make you feel happier and  more relaxed,</a:t>
            </a:r>
          </a:p>
        </p:txBody>
      </p:sp>
      <p:sp>
        <p:nvSpPr>
          <p:cNvPr id="23563" name="Rectangle 11"/>
          <p:cNvSpPr>
            <a:spLocks/>
          </p:cNvSpPr>
          <p:nvPr/>
        </p:nvSpPr>
        <p:spPr bwMode="auto">
          <a:xfrm>
            <a:off x="961840" y="3149947"/>
            <a:ext cx="2971921" cy="1089422"/>
          </a:xfrm>
          <a:prstGeom prst="rect">
            <a:avLst/>
          </a:prstGeom>
          <a:solidFill>
            <a:schemeClr val="bg1">
              <a:alpha val="73000"/>
            </a:schemeClr>
          </a:solidFill>
          <a:ln w="12700">
            <a:solidFill>
              <a:srgbClr val="660066"/>
            </a:solidFill>
            <a:miter lim="800000"/>
            <a:headEnd/>
            <a:tailEnd/>
          </a:ln>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2000" dirty="0">
                <a:solidFill>
                  <a:schemeClr val="tx1"/>
                </a:solidFill>
              </a:rPr>
              <a:t>Increase confidence in stressful situations</a:t>
            </a:r>
          </a:p>
        </p:txBody>
      </p:sp>
      <p:sp>
        <p:nvSpPr>
          <p:cNvPr id="23564" name="Rectangle 12"/>
          <p:cNvSpPr>
            <a:spLocks/>
          </p:cNvSpPr>
          <p:nvPr/>
        </p:nvSpPr>
        <p:spPr bwMode="auto">
          <a:xfrm>
            <a:off x="352536" y="1934951"/>
            <a:ext cx="4676663" cy="978360"/>
          </a:xfrm>
          <a:prstGeom prst="rect">
            <a:avLst/>
          </a:prstGeom>
          <a:solidFill>
            <a:schemeClr val="bg1">
              <a:alpha val="70000"/>
            </a:schemeClr>
          </a:solidFill>
          <a:ln w="12700">
            <a:solidFill>
              <a:srgbClr val="FF6600"/>
            </a:solidFill>
            <a:miter lim="800000"/>
            <a:headEnd/>
            <a:tailEnd/>
          </a:ln>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2000" dirty="0">
                <a:solidFill>
                  <a:schemeClr val="tx1"/>
                </a:solidFill>
              </a:rPr>
              <a:t>improve self-esteem and confidence because you succeed and challenged yourself (</a:t>
            </a:r>
            <a:r>
              <a:rPr lang="en-US" altLang="en-US" sz="2000" b="1" dirty="0">
                <a:solidFill>
                  <a:schemeClr val="tx1"/>
                </a:solidFill>
              </a:rPr>
              <a:t>physical challenge</a:t>
            </a:r>
            <a:r>
              <a:rPr lang="en-US" altLang="en-US" sz="2000" dirty="0">
                <a:solidFill>
                  <a:schemeClr val="tx1"/>
                </a:solidFill>
              </a:rPr>
              <a:t>)</a:t>
            </a:r>
          </a:p>
        </p:txBody>
      </p:sp>
      <p:sp>
        <p:nvSpPr>
          <p:cNvPr id="17" name="Rectangle 1"/>
          <p:cNvSpPr txBox="1">
            <a:spLocks noChangeArrowheads="1"/>
          </p:cNvSpPr>
          <p:nvPr/>
        </p:nvSpPr>
        <p:spPr bwMode="auto">
          <a:xfrm>
            <a:off x="299545" y="57730"/>
            <a:ext cx="11745310" cy="16495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35719" tIns="35719" rIns="35719" bIns="35719" anchor="ctr"/>
          <a:lstStyle>
            <a:lvl1pPr eaLnBrk="0" hangingPunct="0">
              <a:tabLst>
                <a:tab pos="914400" algn="l"/>
              </a:tabLst>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tabLst>
                <a:tab pos="914400" algn="l"/>
              </a:tabLst>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tabLst>
                <a:tab pos="914400" algn="l"/>
              </a:tabLst>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tabLst>
                <a:tab pos="914400" algn="l"/>
              </a:tabLst>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tabLst>
                <a:tab pos="914400" algn="l"/>
              </a:tabLst>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tabLst>
                <a:tab pos="914400" algn="l"/>
              </a:tabLs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tabLst>
                <a:tab pos="914400" algn="l"/>
              </a:tabLs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tabLst>
                <a:tab pos="914400" algn="l"/>
              </a:tabLs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tabLst>
                <a:tab pos="914400" algn="l"/>
              </a:tabLst>
              <a:defRPr sz="4000">
                <a:solidFill>
                  <a:srgbClr val="FFFFFF"/>
                </a:solidFill>
                <a:latin typeface="American Typewriter" charset="0"/>
                <a:ea typeface="MS PGothic" panose="020B0600070205080204" pitchFamily="34" charset="-128"/>
                <a:sym typeface="American Typewriter" charset="0"/>
              </a:defRPr>
            </a:lvl9pPr>
          </a:lstStyle>
          <a:p>
            <a:pPr algn="just" eaLnBrk="1" hangingPunct="1"/>
            <a:r>
              <a:rPr lang="en-US" altLang="en-US" sz="1969" dirty="0">
                <a:solidFill>
                  <a:schemeClr val="tx1"/>
                </a:solidFill>
                <a:ea typeface="ヒラギノ明朝 ProN W3" charset="-128"/>
              </a:rPr>
              <a:t>People who are emotionally or ‘psychologically’ healthy are happy, self-confident, self-aware and resilient. They understand their emotions and can control their behavior. </a:t>
            </a:r>
          </a:p>
          <a:p>
            <a:pPr algn="just" eaLnBrk="1" hangingPunct="1"/>
            <a:endParaRPr lang="en-US" altLang="en-US" sz="1969" dirty="0">
              <a:solidFill>
                <a:schemeClr val="tx1"/>
              </a:solidFill>
              <a:ea typeface="ヒラギノ明朝 ProN W3" charset="-128"/>
            </a:endParaRPr>
          </a:p>
          <a:p>
            <a:pPr algn="just" eaLnBrk="1" hangingPunct="1"/>
            <a:r>
              <a:rPr lang="en-US" altLang="en-US" sz="1969" dirty="0">
                <a:solidFill>
                  <a:schemeClr val="tx1"/>
                </a:solidFill>
                <a:ea typeface="ヒラギノ明朝 ProN W3" charset="-128"/>
              </a:rPr>
              <a:t>They can cope with both positive and negative criticism and change and can bounce back from life's challenges</a:t>
            </a:r>
          </a:p>
        </p:txBody>
      </p:sp>
      <p:sp>
        <p:nvSpPr>
          <p:cNvPr id="18" name="Rectangle 2"/>
          <p:cNvSpPr>
            <a:spLocks/>
          </p:cNvSpPr>
          <p:nvPr/>
        </p:nvSpPr>
        <p:spPr bwMode="auto">
          <a:xfrm>
            <a:off x="8425532" y="4339827"/>
            <a:ext cx="3619323" cy="1758033"/>
          </a:xfrm>
          <a:prstGeom prst="rect">
            <a:avLst/>
          </a:prstGeom>
          <a:solidFill>
            <a:schemeClr val="bg1">
              <a:alpha val="45000"/>
            </a:schemeClr>
          </a:solidFill>
          <a:ln w="12700">
            <a:solidFill>
              <a:srgbClr val="FF8932"/>
            </a:solidFill>
            <a:miter lim="800000"/>
            <a:headEnd/>
            <a:tailEnd/>
          </a:ln>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GB" altLang="en-US" sz="2000" dirty="0">
                <a:solidFill>
                  <a:schemeClr val="tx1"/>
                </a:solidFill>
              </a:rPr>
              <a:t>Stimulates growth of brain cells, reducing the risk of age-related diseases such as dementia </a:t>
            </a:r>
            <a:endParaRPr lang="en-US" altLang="en-US" sz="2000" dirty="0">
              <a:solidFill>
                <a:schemeClr val="tx1"/>
              </a:solidFill>
            </a:endParaRPr>
          </a:p>
        </p:txBody>
      </p:sp>
      <p:sp>
        <p:nvSpPr>
          <p:cNvPr id="15" name="Rectangle 2"/>
          <p:cNvSpPr>
            <a:spLocks/>
          </p:cNvSpPr>
          <p:nvPr/>
        </p:nvSpPr>
        <p:spPr bwMode="auto">
          <a:xfrm>
            <a:off x="6244457" y="6097861"/>
            <a:ext cx="5232840" cy="736699"/>
          </a:xfrm>
          <a:prstGeom prst="rect">
            <a:avLst/>
          </a:prstGeom>
          <a:solidFill>
            <a:schemeClr val="bg1">
              <a:alpha val="71000"/>
            </a:schemeClr>
          </a:solidFill>
          <a:ln w="12700">
            <a:solidFill>
              <a:srgbClr val="29FC21"/>
            </a:solidFill>
            <a:miter lim="800000"/>
            <a:headEnd/>
            <a:tailEnd/>
          </a:ln>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1687" dirty="0">
                <a:solidFill>
                  <a:schemeClr val="tx1"/>
                </a:solidFill>
              </a:rPr>
              <a:t>For Aesthetic appreciation – If something looks good it is appreciated and makes you feel good </a:t>
            </a:r>
          </a:p>
        </p:txBody>
      </p:sp>
    </p:spTree>
    <p:extLst>
      <p:ext uri="{BB962C8B-B14F-4D97-AF65-F5344CB8AC3E}">
        <p14:creationId xmlns:p14="http://schemas.microsoft.com/office/powerpoint/2010/main" val="3611847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5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562"/>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2356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autoUpdateAnimBg="0"/>
      <p:bldP spid="23556" grpId="0" animBg="1" autoUpdateAnimBg="0"/>
      <p:bldP spid="23561" grpId="0" animBg="1" autoUpdateAnimBg="0"/>
      <p:bldP spid="23562" grpId="0" animBg="1" autoUpdateAnimBg="0"/>
      <p:bldP spid="23563" grpId="0" animBg="1" autoUpdateAnimBg="0"/>
      <p:bldP spid="23564" grpId="0" animBg="1" autoUpdateAnimBg="0"/>
      <p:bldP spid="17" grpId="0" autoUpdateAnimBg="0"/>
      <p:bldP spid="18" grpId="0" animBg="1" autoUpdateAnimBg="0"/>
      <p:bldP spid="1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w="114300">
            <a:solidFill>
              <a:schemeClr val="tx1"/>
            </a:solidFill>
            <a:miter lim="800000"/>
            <a:headEnd/>
            <a:tailEnd/>
          </a:ln>
        </p:spPr>
        <p:txBody>
          <a:bodyPr/>
          <a:lstStyle/>
          <a:p>
            <a:pPr eaLnBrk="1" hangingPunct="1">
              <a:defRPr/>
            </a:pPr>
            <a:r>
              <a:rPr lang="en-US" dirty="0" smtClean="0">
                <a:solidFill>
                  <a:srgbClr val="D90B00"/>
                </a:solidFill>
              </a:rPr>
              <a:t>Exam Question: (Emotional)</a:t>
            </a:r>
          </a:p>
        </p:txBody>
      </p:sp>
      <p:sp>
        <p:nvSpPr>
          <p:cNvPr id="24578" name="Rectangle 2"/>
          <p:cNvSpPr>
            <a:spLocks noGrp="1" noChangeArrowheads="1"/>
          </p:cNvSpPr>
          <p:nvPr>
            <p:ph idx="1"/>
          </p:nvPr>
        </p:nvSpPr>
        <p:spPr>
          <a:xfrm>
            <a:off x="838200" y="1768078"/>
            <a:ext cx="9615487" cy="3770389"/>
          </a:xfrm>
          <a:ln w="101600">
            <a:solidFill>
              <a:schemeClr val="tx1"/>
            </a:solidFill>
            <a:miter lim="800000"/>
            <a:headEnd/>
            <a:tailEnd/>
          </a:ln>
        </p:spPr>
        <p:txBody>
          <a:bodyPr/>
          <a:lstStyle/>
          <a:p>
            <a:pPr eaLnBrk="1" hangingPunct="1">
              <a:defRPr/>
            </a:pPr>
            <a:r>
              <a:rPr lang="en-US" dirty="0" smtClean="0"/>
              <a:t>Which of the following is considered to be a a emotional benefit of exercise?</a:t>
            </a:r>
          </a:p>
          <a:p>
            <a:pPr eaLnBrk="1" hangingPunct="1">
              <a:buSzPct val="99000"/>
              <a:buFontTx/>
              <a:buAutoNum type="alphaLcPeriod"/>
              <a:defRPr/>
            </a:pPr>
            <a:r>
              <a:rPr lang="en-US" dirty="0" smtClean="0"/>
              <a:t>working as a team</a:t>
            </a:r>
          </a:p>
          <a:p>
            <a:pPr eaLnBrk="1" hangingPunct="1">
              <a:buSzPct val="99000"/>
              <a:buFontTx/>
              <a:buAutoNum type="alphaLcPeriod"/>
              <a:defRPr/>
            </a:pPr>
            <a:r>
              <a:rPr lang="en-US" dirty="0" smtClean="0"/>
              <a:t>developing friendship </a:t>
            </a:r>
          </a:p>
          <a:p>
            <a:pPr eaLnBrk="1" hangingPunct="1">
              <a:buSzPct val="99000"/>
              <a:buFontTx/>
              <a:buAutoNum type="alphaLcPeriod"/>
              <a:defRPr/>
            </a:pPr>
            <a:r>
              <a:rPr lang="en-US" dirty="0" smtClean="0"/>
              <a:t>Increasing confidence</a:t>
            </a:r>
          </a:p>
          <a:p>
            <a:pPr eaLnBrk="1" hangingPunct="1">
              <a:buSzPct val="99000"/>
              <a:buFontTx/>
              <a:buAutoNum type="alphaLcPeriod"/>
              <a:defRPr/>
            </a:pPr>
            <a:r>
              <a:rPr lang="en-US" dirty="0" smtClean="0"/>
              <a:t>improved coordination</a:t>
            </a:r>
          </a:p>
        </p:txBody>
      </p:sp>
      <p:sp>
        <p:nvSpPr>
          <p:cNvPr id="21508" name="Rectangle 4"/>
          <p:cNvSpPr>
            <a:spLocks/>
          </p:cNvSpPr>
          <p:nvPr/>
        </p:nvSpPr>
        <p:spPr bwMode="auto">
          <a:xfrm>
            <a:off x="9701361" y="5105720"/>
            <a:ext cx="440826" cy="43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7E8484"/>
                </a:solidFill>
                <a:miter lim="800000"/>
                <a:headEnd/>
                <a:tailEnd/>
              </a14:hiddenLine>
            </a:ext>
          </a:extLst>
        </p:spPr>
        <p:txBody>
          <a:bodyPr wrap="none" lIns="0" tIns="0" rIns="0" bIns="0" anchor="ctr">
            <a:spAutoFit/>
          </a:bodyP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eaLnBrk="1" hangingPunct="1"/>
            <a:r>
              <a:rPr lang="en-US" altLang="en-US" sz="2812">
                <a:solidFill>
                  <a:schemeClr val="tx1"/>
                </a:solidFill>
              </a:rPr>
              <a:t>(1)</a:t>
            </a:r>
          </a:p>
        </p:txBody>
      </p:sp>
      <p:pic>
        <p:nvPicPr>
          <p:cNvPr id="21510" name="Picture 6" descr="Green tick mar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7775" y="2610809"/>
            <a:ext cx="1569549" cy="208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903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171652" y="3023816"/>
            <a:ext cx="3696891" cy="1873002"/>
          </a:xfrm>
        </p:spPr>
        <p:txBody>
          <a:bodyPr>
            <a:normAutofit/>
          </a:bodyPr>
          <a:lstStyle/>
          <a:p>
            <a:pPr marL="241093" algn="ctr">
              <a:spcBef>
                <a:spcPts val="2250"/>
              </a:spcBef>
            </a:pPr>
            <a:r>
              <a:rPr lang="en-US" altLang="en-US" sz="3094" b="1" dirty="0"/>
              <a:t>Physically Healthy </a:t>
            </a:r>
            <a:r>
              <a:rPr lang="en-US" altLang="en-US" sz="3094" dirty="0"/>
              <a:t>is improved  by sport because…  </a:t>
            </a:r>
          </a:p>
        </p:txBody>
      </p:sp>
      <p:sp>
        <p:nvSpPr>
          <p:cNvPr id="22530" name="Rectangle 2"/>
          <p:cNvSpPr>
            <a:spLocks/>
          </p:cNvSpPr>
          <p:nvPr/>
        </p:nvSpPr>
        <p:spPr bwMode="auto">
          <a:xfrm>
            <a:off x="195944" y="1150815"/>
            <a:ext cx="4127514" cy="1771426"/>
          </a:xfrm>
          <a:prstGeom prst="rect">
            <a:avLst/>
          </a:prstGeom>
          <a:noFill/>
          <a:ln w="127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2800" dirty="0">
                <a:solidFill>
                  <a:schemeClr val="tx1"/>
                </a:solidFill>
              </a:rPr>
              <a:t>burns up stored fat </a:t>
            </a:r>
            <a:r>
              <a:rPr lang="en-US" altLang="en-US" sz="2800" b="1" dirty="0">
                <a:solidFill>
                  <a:srgbClr val="1EB4CE"/>
                </a:solidFill>
              </a:rPr>
              <a:t>Cardiovascular endurance</a:t>
            </a:r>
            <a:r>
              <a:rPr lang="en-US" altLang="en-US" sz="2800" dirty="0">
                <a:solidFill>
                  <a:srgbClr val="1EB4CE"/>
                </a:solidFill>
              </a:rPr>
              <a:t> </a:t>
            </a:r>
            <a:r>
              <a:rPr lang="en-US" altLang="en-US" sz="2800" dirty="0">
                <a:solidFill>
                  <a:schemeClr val="tx1"/>
                </a:solidFill>
              </a:rPr>
              <a:t>burns more calories  </a:t>
            </a:r>
          </a:p>
        </p:txBody>
      </p:sp>
      <p:sp>
        <p:nvSpPr>
          <p:cNvPr id="19460" name="Rectangle 4"/>
          <p:cNvSpPr>
            <a:spLocks/>
          </p:cNvSpPr>
          <p:nvPr/>
        </p:nvSpPr>
        <p:spPr bwMode="auto">
          <a:xfrm>
            <a:off x="7766968" y="3226966"/>
            <a:ext cx="4217603" cy="1669852"/>
          </a:xfrm>
          <a:prstGeom prst="rect">
            <a:avLst/>
          </a:prstGeom>
          <a:noFill/>
          <a:ln w="12700">
            <a:solidFill>
              <a:srgbClr val="FF893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2000" dirty="0">
                <a:solidFill>
                  <a:schemeClr val="tx1"/>
                </a:solidFill>
              </a:rPr>
              <a:t>Improving </a:t>
            </a:r>
            <a:r>
              <a:rPr lang="en-US" altLang="en-US" sz="2000" b="1" dirty="0">
                <a:solidFill>
                  <a:srgbClr val="1EB4CE"/>
                </a:solidFill>
              </a:rPr>
              <a:t>co-ordination</a:t>
            </a:r>
            <a:r>
              <a:rPr lang="en-US" altLang="en-US" sz="2000" b="1" dirty="0">
                <a:solidFill>
                  <a:schemeClr val="tx1"/>
                </a:solidFill>
              </a:rPr>
              <a:t> </a:t>
            </a:r>
            <a:r>
              <a:rPr lang="en-US" altLang="en-US" sz="2000" dirty="0">
                <a:solidFill>
                  <a:schemeClr val="tx1"/>
                </a:solidFill>
              </a:rPr>
              <a:t>can help in life so you can do lots of different things, less injuries</a:t>
            </a:r>
          </a:p>
        </p:txBody>
      </p:sp>
      <p:sp>
        <p:nvSpPr>
          <p:cNvPr id="19461" name="Rectangle 5"/>
          <p:cNvSpPr>
            <a:spLocks/>
          </p:cNvSpPr>
          <p:nvPr/>
        </p:nvSpPr>
        <p:spPr bwMode="auto">
          <a:xfrm>
            <a:off x="7868543" y="5150198"/>
            <a:ext cx="3742836" cy="1324356"/>
          </a:xfrm>
          <a:prstGeom prst="rect">
            <a:avLst/>
          </a:prstGeom>
          <a:noFill/>
          <a:ln w="127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2000" dirty="0">
                <a:solidFill>
                  <a:schemeClr val="tx1"/>
                </a:solidFill>
              </a:rPr>
              <a:t>Muscle tone and strength – </a:t>
            </a:r>
            <a:r>
              <a:rPr lang="en-US" altLang="en-US" sz="2000" b="1" dirty="0">
                <a:solidFill>
                  <a:srgbClr val="1EB4CE"/>
                </a:solidFill>
              </a:rPr>
              <a:t>Power</a:t>
            </a:r>
            <a:r>
              <a:rPr lang="en-US" altLang="en-US" sz="2000" dirty="0">
                <a:solidFill>
                  <a:srgbClr val="1EB4CE"/>
                </a:solidFill>
              </a:rPr>
              <a:t>, </a:t>
            </a:r>
            <a:r>
              <a:rPr lang="en-US" altLang="en-US" sz="2000" dirty="0" err="1">
                <a:solidFill>
                  <a:schemeClr val="tx1"/>
                </a:solidFill>
              </a:rPr>
              <a:t>enabing</a:t>
            </a:r>
            <a:r>
              <a:rPr lang="en-US" altLang="en-US" sz="2000" dirty="0">
                <a:solidFill>
                  <a:schemeClr val="tx1"/>
                </a:solidFill>
              </a:rPr>
              <a:t> you to push heavy objects out the way if needed</a:t>
            </a:r>
          </a:p>
        </p:txBody>
      </p:sp>
      <p:sp>
        <p:nvSpPr>
          <p:cNvPr id="19463" name="Rectangle 7"/>
          <p:cNvSpPr>
            <a:spLocks/>
          </p:cNvSpPr>
          <p:nvPr/>
        </p:nvSpPr>
        <p:spPr bwMode="auto">
          <a:xfrm>
            <a:off x="4876800" y="4896818"/>
            <a:ext cx="2388989" cy="1670967"/>
          </a:xfrm>
          <a:prstGeom prst="rect">
            <a:avLst/>
          </a:prstGeom>
          <a:noFill/>
          <a:ln w="12700">
            <a:solidFill>
              <a:srgbClr val="29FC2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2800" dirty="0">
                <a:solidFill>
                  <a:schemeClr val="tx1"/>
                </a:solidFill>
              </a:rPr>
              <a:t>Improves </a:t>
            </a:r>
            <a:r>
              <a:rPr lang="en-US" altLang="en-US" sz="2800" b="1" dirty="0">
                <a:solidFill>
                  <a:srgbClr val="1EB4CE"/>
                </a:solidFill>
              </a:rPr>
              <a:t>flexibility</a:t>
            </a:r>
            <a:r>
              <a:rPr lang="en-US" altLang="en-US" sz="2800" dirty="0">
                <a:solidFill>
                  <a:schemeClr val="tx1"/>
                </a:solidFill>
              </a:rPr>
              <a:t> – less injuries. </a:t>
            </a:r>
          </a:p>
        </p:txBody>
      </p:sp>
      <p:sp>
        <p:nvSpPr>
          <p:cNvPr id="19464" name="Rectangle 8"/>
          <p:cNvSpPr>
            <a:spLocks/>
          </p:cNvSpPr>
          <p:nvPr/>
        </p:nvSpPr>
        <p:spPr bwMode="auto">
          <a:xfrm>
            <a:off x="195944" y="5251773"/>
            <a:ext cx="4280435" cy="1417588"/>
          </a:xfrm>
          <a:prstGeom prst="rect">
            <a:avLst/>
          </a:prstGeom>
          <a:noFill/>
          <a:ln w="127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eaLnBrk="1" hangingPunct="1"/>
            <a:r>
              <a:rPr lang="en-US" altLang="en-US" sz="2400" b="1" dirty="0">
                <a:solidFill>
                  <a:srgbClr val="1EB4CE"/>
                </a:solidFill>
              </a:rPr>
              <a:t>Strength</a:t>
            </a:r>
            <a:r>
              <a:rPr lang="en-US" altLang="en-US" sz="2400" dirty="0">
                <a:solidFill>
                  <a:schemeClr val="tx1"/>
                </a:solidFill>
              </a:rPr>
              <a:t>: Less prone to injury and tendons, ligaments and muscles are stronger</a:t>
            </a:r>
          </a:p>
        </p:txBody>
      </p:sp>
      <p:sp>
        <p:nvSpPr>
          <p:cNvPr id="19465" name="Rectangle 9"/>
          <p:cNvSpPr>
            <a:spLocks/>
          </p:cNvSpPr>
          <p:nvPr/>
        </p:nvSpPr>
        <p:spPr bwMode="auto">
          <a:xfrm>
            <a:off x="195944" y="3125390"/>
            <a:ext cx="4280435" cy="1974578"/>
          </a:xfrm>
          <a:prstGeom prst="rect">
            <a:avLst/>
          </a:prstGeom>
          <a:noFill/>
          <a:ln w="12700">
            <a:solidFill>
              <a:srgbClr val="CCFFC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2400" b="1" dirty="0">
                <a:solidFill>
                  <a:srgbClr val="1EB4CE"/>
                </a:solidFill>
              </a:rPr>
              <a:t>Cardiovascular endurance</a:t>
            </a:r>
            <a:r>
              <a:rPr lang="en-US" altLang="en-US" sz="2400" dirty="0">
                <a:solidFill>
                  <a:srgbClr val="1EB4CE"/>
                </a:solidFill>
              </a:rPr>
              <a:t>: </a:t>
            </a:r>
            <a:r>
              <a:rPr lang="en-US" altLang="en-US" sz="2400" dirty="0">
                <a:solidFill>
                  <a:schemeClr val="tx1"/>
                </a:solidFill>
              </a:rPr>
              <a:t>Can increase life expectancy, less chance of developing </a:t>
            </a:r>
            <a:r>
              <a:rPr lang="en-US" altLang="en-US" sz="2400" dirty="0" smtClean="0">
                <a:solidFill>
                  <a:schemeClr val="tx1"/>
                </a:solidFill>
              </a:rPr>
              <a:t>diseases </a:t>
            </a:r>
            <a:r>
              <a:rPr lang="en-US" altLang="en-US" sz="2400" dirty="0">
                <a:solidFill>
                  <a:schemeClr val="tx1"/>
                </a:solidFill>
              </a:rPr>
              <a:t>and immune systems becomes more effective.</a:t>
            </a:r>
          </a:p>
        </p:txBody>
      </p:sp>
      <p:sp>
        <p:nvSpPr>
          <p:cNvPr id="11" name="Rectangle 1"/>
          <p:cNvSpPr txBox="1">
            <a:spLocks noChangeArrowheads="1"/>
          </p:cNvSpPr>
          <p:nvPr/>
        </p:nvSpPr>
        <p:spPr bwMode="auto">
          <a:xfrm>
            <a:off x="1546324" y="188640"/>
            <a:ext cx="9121676" cy="8103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35719" tIns="35719" rIns="35719" bIns="35719" anchor="ctr"/>
          <a:lstStyle>
            <a:lvl1pPr algn="ctr" rtl="0" eaLnBrk="0" fontAlgn="base" hangingPunct="0">
              <a:spcBef>
                <a:spcPct val="0"/>
              </a:spcBef>
              <a:spcAft>
                <a:spcPct val="0"/>
              </a:spcAft>
              <a:defRPr sz="7000">
                <a:solidFill>
                  <a:schemeClr val="tx1"/>
                </a:solidFill>
                <a:latin typeface="+mj-lt"/>
                <a:ea typeface="+mj-ea"/>
                <a:cs typeface="+mj-cs"/>
                <a:sym typeface="American Typewriter" charset="0"/>
              </a:defRPr>
            </a:lvl1pPr>
            <a:lvl2pPr algn="ctr" rtl="0" eaLnBrk="0" fontAlgn="base" hangingPunct="0">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2pPr>
            <a:lvl3pPr algn="ctr" rtl="0" eaLnBrk="0" fontAlgn="base" hangingPunct="0">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3pPr>
            <a:lvl4pPr algn="ctr" rtl="0" eaLnBrk="0" fontAlgn="base" hangingPunct="0">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4pPr>
            <a:lvl5pPr algn="ctr" rtl="0" eaLnBrk="0" fontAlgn="base" hangingPunct="0">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5pPr>
            <a:lvl6pPr marL="4572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6pPr>
            <a:lvl7pPr marL="9144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7pPr>
            <a:lvl8pPr marL="13716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8pPr>
            <a:lvl9pPr marL="1828800" algn="ctr" rtl="0" fontAlgn="base">
              <a:spcBef>
                <a:spcPct val="0"/>
              </a:spcBef>
              <a:spcAft>
                <a:spcPct val="0"/>
              </a:spcAft>
              <a:defRPr sz="7000">
                <a:solidFill>
                  <a:schemeClr val="tx1"/>
                </a:solidFill>
                <a:latin typeface="American Typewriter" charset="0"/>
                <a:ea typeface="ヒラギノ明朝 ProN W3" charset="0"/>
                <a:cs typeface="ヒラギノ明朝 ProN W3" charset="0"/>
                <a:sym typeface="American Typewriter" charset="0"/>
              </a:defRPr>
            </a:lvl9pPr>
          </a:lstStyle>
          <a:p>
            <a:pPr algn="just" eaLnBrk="1" hangingPunct="1">
              <a:tabLst>
                <a:tab pos="642915" algn="l"/>
              </a:tabLst>
              <a:defRPr/>
            </a:pPr>
            <a:endParaRPr lang="en-US" sz="1969" dirty="0">
              <a:cs typeface="American Typewriter" charset="0"/>
            </a:endParaRPr>
          </a:p>
          <a:p>
            <a:pPr algn="just" eaLnBrk="1" hangingPunct="1">
              <a:tabLst>
                <a:tab pos="642915" algn="l"/>
              </a:tabLst>
              <a:defRPr/>
            </a:pPr>
            <a:endParaRPr lang="en-US" sz="1969" dirty="0">
              <a:cs typeface="American Typewriter" charset="0"/>
            </a:endParaRPr>
          </a:p>
          <a:p>
            <a:pPr algn="just" eaLnBrk="1" hangingPunct="1">
              <a:tabLst>
                <a:tab pos="642915" algn="l"/>
              </a:tabLst>
              <a:defRPr/>
            </a:pPr>
            <a:r>
              <a:rPr lang="en-US" sz="1969" dirty="0">
                <a:cs typeface="American Typewriter" charset="0"/>
              </a:rPr>
              <a:t>Taking part in more physical activity and developing your components of fitness will help improve your physical health</a:t>
            </a:r>
          </a:p>
          <a:p>
            <a:pPr algn="just" eaLnBrk="1" hangingPunct="1">
              <a:tabLst>
                <a:tab pos="642915" algn="l"/>
              </a:tabLst>
              <a:defRPr/>
            </a:pPr>
            <a:endParaRPr lang="en-US" sz="1969" dirty="0">
              <a:cs typeface="American Typewriter" charset="0"/>
            </a:endParaRPr>
          </a:p>
          <a:p>
            <a:pPr algn="just" eaLnBrk="1" hangingPunct="1">
              <a:tabLst>
                <a:tab pos="642915" algn="l"/>
              </a:tabLst>
              <a:defRPr/>
            </a:pPr>
            <a:endParaRPr lang="en-US" sz="1969" dirty="0">
              <a:cs typeface="American Typewriter" charset="0"/>
            </a:endParaRPr>
          </a:p>
          <a:p>
            <a:pPr algn="just" eaLnBrk="1" hangingPunct="1">
              <a:tabLst>
                <a:tab pos="642915" algn="l"/>
              </a:tabLst>
              <a:defRPr/>
            </a:pPr>
            <a:endParaRPr lang="en-US" sz="1969" dirty="0">
              <a:cs typeface="American Typewriter" charset="0"/>
            </a:endParaRPr>
          </a:p>
        </p:txBody>
      </p:sp>
      <p:sp>
        <p:nvSpPr>
          <p:cNvPr id="12" name="Rectangle 4"/>
          <p:cNvSpPr>
            <a:spLocks/>
          </p:cNvSpPr>
          <p:nvPr/>
        </p:nvSpPr>
        <p:spPr bwMode="auto">
          <a:xfrm>
            <a:off x="8294914" y="671401"/>
            <a:ext cx="3689657" cy="2250840"/>
          </a:xfrm>
          <a:prstGeom prst="rect">
            <a:avLst/>
          </a:prstGeom>
          <a:noFill/>
          <a:ln w="12700">
            <a:solidFill>
              <a:srgbClr val="1EB4CE"/>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2400" dirty="0">
                <a:solidFill>
                  <a:schemeClr val="tx1"/>
                </a:solidFill>
              </a:rPr>
              <a:t>Taking part in sport reduces your body fat so </a:t>
            </a:r>
            <a:r>
              <a:rPr lang="en-US" altLang="en-US" sz="2400" b="1" dirty="0">
                <a:solidFill>
                  <a:srgbClr val="1EB4CE"/>
                </a:solidFill>
              </a:rPr>
              <a:t>body composition </a:t>
            </a:r>
            <a:r>
              <a:rPr lang="en-US" altLang="en-US" sz="2400" dirty="0">
                <a:solidFill>
                  <a:schemeClr val="tx1"/>
                </a:solidFill>
              </a:rPr>
              <a:t>is better. This helps increase self esteem, less chance of heart diseases</a:t>
            </a:r>
          </a:p>
        </p:txBody>
      </p:sp>
      <p:sp>
        <p:nvSpPr>
          <p:cNvPr id="13" name="Rectangle 8"/>
          <p:cNvSpPr>
            <a:spLocks/>
          </p:cNvSpPr>
          <p:nvPr/>
        </p:nvSpPr>
        <p:spPr bwMode="auto">
          <a:xfrm>
            <a:off x="4678412" y="827314"/>
            <a:ext cx="3398788" cy="2094927"/>
          </a:xfrm>
          <a:prstGeom prst="rect">
            <a:avLst/>
          </a:prstGeom>
          <a:noFill/>
          <a:ln w="12700">
            <a:solidFill>
              <a:srgbClr val="CE1618"/>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4000">
                <a:solidFill>
                  <a:srgbClr val="FFFFFF"/>
                </a:solidFill>
                <a:latin typeface="American Typewriter" charset="0"/>
                <a:ea typeface="MS PGothic" panose="020B0600070205080204" pitchFamily="34" charset="-128"/>
                <a:sym typeface="American Typewriter" charset="0"/>
              </a:defRPr>
            </a:lvl1pPr>
            <a:lvl2pPr marL="742950" indent="-285750" eaLnBrk="0" hangingPunct="0">
              <a:defRPr sz="4000">
                <a:solidFill>
                  <a:srgbClr val="FFFFFF"/>
                </a:solidFill>
                <a:latin typeface="American Typewriter" charset="0"/>
                <a:ea typeface="MS PGothic" panose="020B0600070205080204" pitchFamily="34" charset="-128"/>
                <a:sym typeface="American Typewriter" charset="0"/>
              </a:defRPr>
            </a:lvl2pPr>
            <a:lvl3pPr marL="1143000" indent="-228600" eaLnBrk="0" hangingPunct="0">
              <a:defRPr sz="4000">
                <a:solidFill>
                  <a:srgbClr val="FFFFFF"/>
                </a:solidFill>
                <a:latin typeface="American Typewriter" charset="0"/>
                <a:ea typeface="MS PGothic" panose="020B0600070205080204" pitchFamily="34" charset="-128"/>
                <a:sym typeface="American Typewriter" charset="0"/>
              </a:defRPr>
            </a:lvl3pPr>
            <a:lvl4pPr marL="1600200" indent="-228600" eaLnBrk="0" hangingPunct="0">
              <a:defRPr sz="4000">
                <a:solidFill>
                  <a:srgbClr val="FFFFFF"/>
                </a:solidFill>
                <a:latin typeface="American Typewriter" charset="0"/>
                <a:ea typeface="MS PGothic" panose="020B0600070205080204" pitchFamily="34" charset="-128"/>
                <a:sym typeface="American Typewriter" charset="0"/>
              </a:defRPr>
            </a:lvl4pPr>
            <a:lvl5pPr marL="2057400" indent="-228600" eaLnBrk="0" hangingPunct="0">
              <a:defRPr sz="4000">
                <a:solidFill>
                  <a:srgbClr val="FFFFFF"/>
                </a:solidFill>
                <a:latin typeface="American Typewriter" charset="0"/>
                <a:ea typeface="MS PGothic" panose="020B0600070205080204" pitchFamily="34" charset="-128"/>
                <a:sym typeface="American Typewriter" charset="0"/>
              </a:defRPr>
            </a:lvl5pPr>
            <a:lvl6pPr marL="25146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6pPr>
            <a:lvl7pPr marL="29718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7pPr>
            <a:lvl8pPr marL="34290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8pPr>
            <a:lvl9pPr marL="3886200" indent="-228600" algn="ctr" eaLnBrk="0" fontAlgn="base" hangingPunct="0">
              <a:spcBef>
                <a:spcPct val="0"/>
              </a:spcBef>
              <a:spcAft>
                <a:spcPct val="0"/>
              </a:spcAft>
              <a:defRPr sz="4000">
                <a:solidFill>
                  <a:srgbClr val="FFFFFF"/>
                </a:solidFill>
                <a:latin typeface="American Typewriter" charset="0"/>
                <a:ea typeface="MS PGothic" panose="020B0600070205080204" pitchFamily="34" charset="-128"/>
                <a:sym typeface="American Typewriter" charset="0"/>
              </a:defRPr>
            </a:lvl9pPr>
          </a:lstStyle>
          <a:p>
            <a:pPr algn="ctr" eaLnBrk="1" hangingPunct="1"/>
            <a:r>
              <a:rPr lang="en-US" altLang="en-US" sz="2400" b="1" dirty="0">
                <a:solidFill>
                  <a:srgbClr val="1EB4CE"/>
                </a:solidFill>
              </a:rPr>
              <a:t>Strength</a:t>
            </a:r>
            <a:r>
              <a:rPr lang="en-US" altLang="en-US" sz="2400" dirty="0">
                <a:solidFill>
                  <a:srgbClr val="1EB4CE"/>
                </a:solidFill>
              </a:rPr>
              <a:t>: </a:t>
            </a:r>
            <a:r>
              <a:rPr lang="en-US" altLang="en-US" sz="2400" dirty="0">
                <a:solidFill>
                  <a:schemeClr val="tx1"/>
                </a:solidFill>
              </a:rPr>
              <a:t>Less prone to </a:t>
            </a:r>
            <a:r>
              <a:rPr lang="en-US" altLang="en-US" sz="2400" i="1" u="sng" dirty="0">
                <a:solidFill>
                  <a:schemeClr val="tx1"/>
                </a:solidFill>
              </a:rPr>
              <a:t>osteoporosis</a:t>
            </a:r>
            <a:r>
              <a:rPr lang="en-US" altLang="en-US" sz="2400" dirty="0">
                <a:solidFill>
                  <a:schemeClr val="tx1"/>
                </a:solidFill>
              </a:rPr>
              <a:t> as bones are stronger through weight baring exercise</a:t>
            </a:r>
          </a:p>
        </p:txBody>
      </p:sp>
    </p:spTree>
    <p:extLst>
      <p:ext uri="{BB962C8B-B14F-4D97-AF65-F5344CB8AC3E}">
        <p14:creationId xmlns:p14="http://schemas.microsoft.com/office/powerpoint/2010/main" val="3529684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animBg="1"/>
      <p:bldP spid="19463" grpId="0" animBg="1"/>
      <p:bldP spid="19464" grpId="0" animBg="1"/>
      <p:bldP spid="19465" grpId="0" animBg="1"/>
      <p:bldP spid="11" grpId="0"/>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TotalTime>
  <Words>930</Words>
  <Application>Microsoft Office PowerPoint</Application>
  <PresentationFormat>Widescreen</PresentationFormat>
  <Paragraphs>120</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MS PGothic</vt:lpstr>
      <vt:lpstr>MS PGothic</vt:lpstr>
      <vt:lpstr>American Typewriter</vt:lpstr>
      <vt:lpstr>Arial</vt:lpstr>
      <vt:lpstr>Berlin Sans FB Demi</vt:lpstr>
      <vt:lpstr>Braggadocio</vt:lpstr>
      <vt:lpstr>Calibri</vt:lpstr>
      <vt:lpstr>Calibri Light</vt:lpstr>
      <vt:lpstr>ヒラギノ明朝 ProN W3</vt:lpstr>
      <vt:lpstr>Office Theme</vt:lpstr>
      <vt:lpstr>LO: To investigate benefits for taking part in Sport and Physical Education and well-being</vt:lpstr>
      <vt:lpstr>PowerPoint Presentation</vt:lpstr>
      <vt:lpstr>PowerPoint Presentation</vt:lpstr>
      <vt:lpstr>PowerPoint Presentation</vt:lpstr>
      <vt:lpstr>PowerPoint Presentation</vt:lpstr>
      <vt:lpstr>Well-being</vt:lpstr>
      <vt:lpstr>Emotionally Healthy is improved  by sport because… </vt:lpstr>
      <vt:lpstr>Exam Question: (Emotional)</vt:lpstr>
      <vt:lpstr>Physically Healthy is improved  by sport because…  </vt:lpstr>
      <vt:lpstr>Exam Question: (Physical)</vt:lpstr>
      <vt:lpstr>Socially Healthy people can</vt:lpstr>
      <vt:lpstr>Are the reasons different for different people...</vt:lpstr>
      <vt:lpstr>Homework</vt:lpstr>
      <vt:lpstr>What we have covered so far…</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have covered so far…</dc:title>
  <dc:creator>Rebecca Sweet</dc:creator>
  <cp:lastModifiedBy>Richard Moody</cp:lastModifiedBy>
  <cp:revision>16</cp:revision>
  <cp:lastPrinted>2020-02-12T08:07:29Z</cp:lastPrinted>
  <dcterms:created xsi:type="dcterms:W3CDTF">2016-06-30T09:45:28Z</dcterms:created>
  <dcterms:modified xsi:type="dcterms:W3CDTF">2020-03-12T13:10:16Z</dcterms:modified>
</cp:coreProperties>
</file>