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ubTitle" sz="quarter" idx="1"/>
          </p:nvPr>
        </p:nvSpPr>
        <p:spPr>
          <a:xfrm>
            <a:off x="1270000" y="7972848"/>
            <a:ext cx="5430345" cy="934669"/>
          </a:xfrm>
          <a:prstGeom prst="rect">
            <a:avLst/>
          </a:prstGeom>
        </p:spPr>
        <p:txBody>
          <a:bodyPr>
            <a:normAutofit/>
          </a:bodyPr>
          <a:lstStyle>
            <a:lvl1pPr defTabSz="572516">
              <a:defRPr sz="49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GB" dirty="0" smtClean="0"/>
              <a:t>Out fox the class</a:t>
            </a:r>
            <a:endParaRPr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249" y="6738938"/>
            <a:ext cx="4608644" cy="2917501"/>
          </a:xfrm>
          <a:prstGeom prst="rect">
            <a:avLst/>
          </a:prstGeom>
        </p:spPr>
      </p:pic>
      <p:pic>
        <p:nvPicPr>
          <p:cNvPr id="10" name="Picture 2" descr="miniature calendar by tatsuya tanaka 21 This Artist Has Created a Miniature Scene Every Single Day Since 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5381">
            <a:off x="605919" y="859050"/>
            <a:ext cx="5273970" cy="527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63509" y="948345"/>
            <a:ext cx="4555409" cy="45554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78" y="333073"/>
            <a:ext cx="1216844" cy="1932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763" y="0"/>
            <a:ext cx="2913239" cy="2185270"/>
          </a:xfrm>
          <a:prstGeom prst="rect">
            <a:avLst/>
          </a:prstGeom>
        </p:spPr>
      </p:pic>
      <p:pic>
        <p:nvPicPr>
          <p:cNvPr id="133" name="pasted-image.jpg"/>
          <p:cNvPicPr>
            <a:picLocks noChangeAspect="1"/>
          </p:cNvPicPr>
          <p:nvPr/>
        </p:nvPicPr>
        <p:blipFill>
          <a:blip r:embed="rId4">
            <a:extLst/>
          </a:blip>
          <a:srcRect l="11554" t="11465" r="10" b="10949"/>
          <a:stretch>
            <a:fillRect/>
          </a:stretch>
        </p:blipFill>
        <p:spPr>
          <a:xfrm>
            <a:off x="5702489" y="-302595"/>
            <a:ext cx="2479922" cy="16317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594" extrusionOk="0">
                <a:moveTo>
                  <a:pt x="11695" y="0"/>
                </a:moveTo>
                <a:cubicBezTo>
                  <a:pt x="11596" y="-6"/>
                  <a:pt x="11486" y="118"/>
                  <a:pt x="11177" y="507"/>
                </a:cubicBezTo>
                <a:cubicBezTo>
                  <a:pt x="10819" y="959"/>
                  <a:pt x="10687" y="1070"/>
                  <a:pt x="10564" y="1023"/>
                </a:cubicBezTo>
                <a:cubicBezTo>
                  <a:pt x="10429" y="973"/>
                  <a:pt x="10254" y="1194"/>
                  <a:pt x="9360" y="2555"/>
                </a:cubicBezTo>
                <a:cubicBezTo>
                  <a:pt x="8433" y="3966"/>
                  <a:pt x="8286" y="4153"/>
                  <a:pt x="8068" y="4183"/>
                </a:cubicBezTo>
                <a:cubicBezTo>
                  <a:pt x="7789" y="4221"/>
                  <a:pt x="7307" y="4536"/>
                  <a:pt x="6910" y="4939"/>
                </a:cubicBezTo>
                <a:cubicBezTo>
                  <a:pt x="6668" y="5185"/>
                  <a:pt x="5939" y="5707"/>
                  <a:pt x="5341" y="6062"/>
                </a:cubicBezTo>
                <a:cubicBezTo>
                  <a:pt x="5213" y="6138"/>
                  <a:pt x="4867" y="6397"/>
                  <a:pt x="4572" y="6641"/>
                </a:cubicBezTo>
                <a:cubicBezTo>
                  <a:pt x="4276" y="6884"/>
                  <a:pt x="3839" y="7219"/>
                  <a:pt x="3600" y="7385"/>
                </a:cubicBezTo>
                <a:cubicBezTo>
                  <a:pt x="3090" y="7740"/>
                  <a:pt x="2901" y="7987"/>
                  <a:pt x="2715" y="8540"/>
                </a:cubicBezTo>
                <a:cubicBezTo>
                  <a:pt x="2640" y="8763"/>
                  <a:pt x="2370" y="9465"/>
                  <a:pt x="2117" y="10100"/>
                </a:cubicBezTo>
                <a:cubicBezTo>
                  <a:pt x="1863" y="10734"/>
                  <a:pt x="1579" y="11486"/>
                  <a:pt x="1485" y="11768"/>
                </a:cubicBezTo>
                <a:cubicBezTo>
                  <a:pt x="1297" y="12332"/>
                  <a:pt x="991" y="13713"/>
                  <a:pt x="991" y="14003"/>
                </a:cubicBezTo>
                <a:cubicBezTo>
                  <a:pt x="991" y="14105"/>
                  <a:pt x="926" y="14403"/>
                  <a:pt x="847" y="14665"/>
                </a:cubicBezTo>
                <a:cubicBezTo>
                  <a:pt x="759" y="14956"/>
                  <a:pt x="692" y="15435"/>
                  <a:pt x="673" y="15888"/>
                </a:cubicBezTo>
                <a:lnTo>
                  <a:pt x="641" y="16630"/>
                </a:lnTo>
                <a:lnTo>
                  <a:pt x="875" y="16564"/>
                </a:lnTo>
                <a:cubicBezTo>
                  <a:pt x="1172" y="16479"/>
                  <a:pt x="1238" y="16625"/>
                  <a:pt x="1070" y="16995"/>
                </a:cubicBezTo>
                <a:cubicBezTo>
                  <a:pt x="1000" y="17149"/>
                  <a:pt x="806" y="17643"/>
                  <a:pt x="639" y="18090"/>
                </a:cubicBezTo>
                <a:cubicBezTo>
                  <a:pt x="472" y="18536"/>
                  <a:pt x="252" y="19098"/>
                  <a:pt x="153" y="19338"/>
                </a:cubicBezTo>
                <a:cubicBezTo>
                  <a:pt x="54" y="19579"/>
                  <a:pt x="-14" y="19797"/>
                  <a:pt x="3" y="19823"/>
                </a:cubicBezTo>
                <a:cubicBezTo>
                  <a:pt x="33" y="19869"/>
                  <a:pt x="999" y="18919"/>
                  <a:pt x="1458" y="18397"/>
                </a:cubicBezTo>
                <a:cubicBezTo>
                  <a:pt x="1458" y="18397"/>
                  <a:pt x="1459" y="18395"/>
                  <a:pt x="1458" y="18395"/>
                </a:cubicBezTo>
                <a:cubicBezTo>
                  <a:pt x="1442" y="18379"/>
                  <a:pt x="1533" y="18243"/>
                  <a:pt x="1661" y="18087"/>
                </a:cubicBezTo>
                <a:cubicBezTo>
                  <a:pt x="1790" y="17929"/>
                  <a:pt x="2048" y="17575"/>
                  <a:pt x="2237" y="17300"/>
                </a:cubicBezTo>
                <a:cubicBezTo>
                  <a:pt x="2425" y="17025"/>
                  <a:pt x="2597" y="16839"/>
                  <a:pt x="2616" y="16886"/>
                </a:cubicBezTo>
                <a:cubicBezTo>
                  <a:pt x="2635" y="16934"/>
                  <a:pt x="2670" y="17254"/>
                  <a:pt x="2694" y="17599"/>
                </a:cubicBezTo>
                <a:cubicBezTo>
                  <a:pt x="2719" y="17944"/>
                  <a:pt x="2791" y="18447"/>
                  <a:pt x="2856" y="18717"/>
                </a:cubicBezTo>
                <a:cubicBezTo>
                  <a:pt x="2980" y="19237"/>
                  <a:pt x="2982" y="19236"/>
                  <a:pt x="3461" y="19093"/>
                </a:cubicBezTo>
                <a:cubicBezTo>
                  <a:pt x="3625" y="19045"/>
                  <a:pt x="3709" y="19070"/>
                  <a:pt x="3761" y="19176"/>
                </a:cubicBezTo>
                <a:cubicBezTo>
                  <a:pt x="3866" y="19390"/>
                  <a:pt x="4003" y="19508"/>
                  <a:pt x="4227" y="19587"/>
                </a:cubicBezTo>
                <a:cubicBezTo>
                  <a:pt x="4150" y="19346"/>
                  <a:pt x="4198" y="18822"/>
                  <a:pt x="4337" y="18597"/>
                </a:cubicBezTo>
                <a:cubicBezTo>
                  <a:pt x="4423" y="18458"/>
                  <a:pt x="4514" y="18343"/>
                  <a:pt x="4542" y="18343"/>
                </a:cubicBezTo>
                <a:cubicBezTo>
                  <a:pt x="4627" y="18343"/>
                  <a:pt x="5006" y="18866"/>
                  <a:pt x="4975" y="18942"/>
                </a:cubicBezTo>
                <a:cubicBezTo>
                  <a:pt x="4969" y="18958"/>
                  <a:pt x="4975" y="18974"/>
                  <a:pt x="4973" y="18991"/>
                </a:cubicBezTo>
                <a:cubicBezTo>
                  <a:pt x="5007" y="19017"/>
                  <a:pt x="5038" y="19045"/>
                  <a:pt x="5080" y="19088"/>
                </a:cubicBezTo>
                <a:cubicBezTo>
                  <a:pt x="5254" y="19266"/>
                  <a:pt x="5393" y="19315"/>
                  <a:pt x="5693" y="19307"/>
                </a:cubicBezTo>
                <a:cubicBezTo>
                  <a:pt x="5976" y="19300"/>
                  <a:pt x="6096" y="19337"/>
                  <a:pt x="6138" y="19450"/>
                </a:cubicBezTo>
                <a:cubicBezTo>
                  <a:pt x="6204" y="19629"/>
                  <a:pt x="6615" y="19621"/>
                  <a:pt x="6837" y="19435"/>
                </a:cubicBezTo>
                <a:cubicBezTo>
                  <a:pt x="6915" y="19371"/>
                  <a:pt x="7007" y="19307"/>
                  <a:pt x="7044" y="19293"/>
                </a:cubicBezTo>
                <a:cubicBezTo>
                  <a:pt x="7419" y="19152"/>
                  <a:pt x="7815" y="18955"/>
                  <a:pt x="7979" y="18828"/>
                </a:cubicBezTo>
                <a:cubicBezTo>
                  <a:pt x="8272" y="18601"/>
                  <a:pt x="8661" y="18456"/>
                  <a:pt x="9077" y="18389"/>
                </a:cubicBezTo>
                <a:cubicBezTo>
                  <a:pt x="8672" y="18440"/>
                  <a:pt x="8418" y="18514"/>
                  <a:pt x="8058" y="18734"/>
                </a:cubicBezTo>
                <a:cubicBezTo>
                  <a:pt x="7354" y="19165"/>
                  <a:pt x="7163" y="19157"/>
                  <a:pt x="7278" y="18697"/>
                </a:cubicBezTo>
                <a:cubicBezTo>
                  <a:pt x="7395" y="18226"/>
                  <a:pt x="8180" y="17876"/>
                  <a:pt x="8928" y="17864"/>
                </a:cubicBezTo>
                <a:cubicBezTo>
                  <a:pt x="9178" y="17860"/>
                  <a:pt x="9423" y="17894"/>
                  <a:pt x="9639" y="17973"/>
                </a:cubicBezTo>
                <a:cubicBezTo>
                  <a:pt x="10161" y="18163"/>
                  <a:pt x="10044" y="18289"/>
                  <a:pt x="9283" y="18355"/>
                </a:cubicBezTo>
                <a:cubicBezTo>
                  <a:pt x="9243" y="18358"/>
                  <a:pt x="9226" y="18368"/>
                  <a:pt x="9189" y="18372"/>
                </a:cubicBezTo>
                <a:cubicBezTo>
                  <a:pt x="9619" y="18319"/>
                  <a:pt x="10074" y="18349"/>
                  <a:pt x="10487" y="18483"/>
                </a:cubicBezTo>
                <a:cubicBezTo>
                  <a:pt x="11219" y="18720"/>
                  <a:pt x="12056" y="19063"/>
                  <a:pt x="12115" y="19150"/>
                </a:cubicBezTo>
                <a:cubicBezTo>
                  <a:pt x="12118" y="19155"/>
                  <a:pt x="12118" y="19160"/>
                  <a:pt x="12120" y="19165"/>
                </a:cubicBezTo>
                <a:cubicBezTo>
                  <a:pt x="12280" y="19223"/>
                  <a:pt x="12397" y="19263"/>
                  <a:pt x="12595" y="19336"/>
                </a:cubicBezTo>
                <a:cubicBezTo>
                  <a:pt x="13160" y="19544"/>
                  <a:pt x="13410" y="19684"/>
                  <a:pt x="13366" y="19772"/>
                </a:cubicBezTo>
                <a:cubicBezTo>
                  <a:pt x="14097" y="19885"/>
                  <a:pt x="14908" y="19963"/>
                  <a:pt x="15637" y="19974"/>
                </a:cubicBezTo>
                <a:cubicBezTo>
                  <a:pt x="17475" y="20003"/>
                  <a:pt x="18796" y="20340"/>
                  <a:pt x="20811" y="21286"/>
                </a:cubicBezTo>
                <a:cubicBezTo>
                  <a:pt x="21175" y="21456"/>
                  <a:pt x="21497" y="21594"/>
                  <a:pt x="21530" y="21594"/>
                </a:cubicBezTo>
                <a:cubicBezTo>
                  <a:pt x="21560" y="21594"/>
                  <a:pt x="21582" y="16912"/>
                  <a:pt x="21586" y="10841"/>
                </a:cubicBezTo>
                <a:lnTo>
                  <a:pt x="21237" y="10784"/>
                </a:lnTo>
                <a:cubicBezTo>
                  <a:pt x="20569" y="10673"/>
                  <a:pt x="18580" y="10522"/>
                  <a:pt x="17769" y="10522"/>
                </a:cubicBezTo>
                <a:cubicBezTo>
                  <a:pt x="16380" y="10522"/>
                  <a:pt x="14994" y="9940"/>
                  <a:pt x="13285" y="8640"/>
                </a:cubicBezTo>
                <a:cubicBezTo>
                  <a:pt x="11838" y="7539"/>
                  <a:pt x="11115" y="6886"/>
                  <a:pt x="10164" y="5823"/>
                </a:cubicBezTo>
                <a:lnTo>
                  <a:pt x="9806" y="5423"/>
                </a:lnTo>
                <a:lnTo>
                  <a:pt x="10444" y="4440"/>
                </a:lnTo>
                <a:lnTo>
                  <a:pt x="11081" y="3453"/>
                </a:lnTo>
                <a:lnTo>
                  <a:pt x="11081" y="2868"/>
                </a:lnTo>
                <a:cubicBezTo>
                  <a:pt x="11081" y="2307"/>
                  <a:pt x="11098" y="2249"/>
                  <a:pt x="11520" y="1388"/>
                </a:cubicBezTo>
                <a:cubicBezTo>
                  <a:pt x="11762" y="895"/>
                  <a:pt x="11959" y="417"/>
                  <a:pt x="11959" y="325"/>
                </a:cubicBezTo>
                <a:cubicBezTo>
                  <a:pt x="11959" y="232"/>
                  <a:pt x="11886" y="107"/>
                  <a:pt x="11796" y="45"/>
                </a:cubicBezTo>
                <a:cubicBezTo>
                  <a:pt x="11759" y="20"/>
                  <a:pt x="11727" y="2"/>
                  <a:pt x="11695" y="0"/>
                </a:cubicBezTo>
                <a:close/>
                <a:moveTo>
                  <a:pt x="9189" y="18372"/>
                </a:moveTo>
                <a:cubicBezTo>
                  <a:pt x="9151" y="18377"/>
                  <a:pt x="9115" y="18383"/>
                  <a:pt x="9077" y="18389"/>
                </a:cubicBezTo>
                <a:cubicBezTo>
                  <a:pt x="9117" y="18384"/>
                  <a:pt x="9145" y="18376"/>
                  <a:pt x="9189" y="18372"/>
                </a:cubicBezTo>
                <a:close/>
              </a:path>
            </a:pathLst>
          </a:cu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30" name="Shape 130"/>
          <p:cNvSpPr/>
          <p:nvPr/>
        </p:nvSpPr>
        <p:spPr>
          <a:xfrm>
            <a:off x="0" y="2726035"/>
            <a:ext cx="8182411" cy="7027565"/>
          </a:xfrm>
          <a:prstGeom prst="rect">
            <a:avLst/>
          </a:prstGeom>
          <a:solidFill>
            <a:srgbClr val="FFFCA2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dirty="0"/>
              <a:t>TASK </a:t>
            </a:r>
            <a:r>
              <a:rPr dirty="0" smtClean="0"/>
              <a:t>1</a:t>
            </a:r>
            <a:endParaRPr sz="3200" u="sng" dirty="0">
              <a:solidFill>
                <a:srgbClr val="FF0000"/>
              </a:solidFill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Using the handout </a:t>
            </a:r>
            <a:r>
              <a:rPr dirty="0" smtClean="0"/>
              <a:t>plan </a:t>
            </a:r>
            <a:r>
              <a:rPr dirty="0"/>
              <a:t>your </a:t>
            </a:r>
            <a:r>
              <a:rPr lang="en-GB" dirty="0" smtClean="0"/>
              <a:t>Tatsuya/Slinkachu/Little People Project</a:t>
            </a:r>
            <a:r>
              <a:rPr dirty="0" smtClean="0"/>
              <a:t> </a:t>
            </a:r>
            <a:r>
              <a:rPr dirty="0"/>
              <a:t>photo </a:t>
            </a:r>
            <a:r>
              <a:rPr dirty="0" smtClean="0"/>
              <a:t>shoot</a:t>
            </a:r>
            <a:r>
              <a:rPr lang="en-GB" dirty="0" smtClean="0"/>
              <a:t> on A3 paper.</a:t>
            </a:r>
            <a:r>
              <a:rPr dirty="0" smtClean="0"/>
              <a:t> </a:t>
            </a:r>
            <a:r>
              <a:rPr lang="en-GB" dirty="0" smtClean="0"/>
              <a:t>(</a:t>
            </a:r>
            <a:r>
              <a:rPr lang="en-GB" b="1" u="sng" dirty="0" smtClean="0"/>
              <a:t>How to Plan Your Photo Shoot</a:t>
            </a:r>
            <a:r>
              <a:rPr lang="en-GB" dirty="0" smtClean="0"/>
              <a:t>)</a:t>
            </a:r>
            <a:endParaRPr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>
                <a:solidFill>
                  <a:srgbClr val="FF0000"/>
                </a:solidFill>
              </a:rPr>
              <a:t>Remember that you should demonstrate your understanding of aperture, focus and composition in your photographs and so must consider this when planning your photo shoot</a:t>
            </a:r>
            <a:r>
              <a:rPr dirty="0" smtClean="0">
                <a:solidFill>
                  <a:srgbClr val="FF0000"/>
                </a:solidFill>
              </a:rPr>
              <a:t>.</a:t>
            </a:r>
            <a:endParaRPr lang="en-GB" dirty="0" smtClean="0">
              <a:solidFill>
                <a:srgbClr val="FF0000"/>
              </a:solidFill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GB" b="1" dirty="0" smtClean="0"/>
              <a:t>All area’s on the sheet should be covered – you may wish to have mini sub heading (to ensure your have covered each area) and mount writing on black paper</a:t>
            </a:r>
            <a:endParaRPr b="1"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 algn="l" defTabSz="4572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500">
                <a:latin typeface="Impact"/>
                <a:ea typeface="Impact"/>
                <a:cs typeface="Impact"/>
                <a:sym typeface="Impact"/>
              </a:defRPr>
            </a:pPr>
            <a:r>
              <a:rPr lang="en-GB" dirty="0" smtClean="0"/>
              <a:t>Task 2</a:t>
            </a:r>
            <a:endParaRPr dirty="0"/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b="1" dirty="0">
                <a:solidFill>
                  <a:srgbClr val="7030A0"/>
                </a:solidFill>
              </a:rPr>
              <a:t>Sketch out ideas </a:t>
            </a:r>
            <a:r>
              <a:rPr dirty="0"/>
              <a:t>for your </a:t>
            </a:r>
            <a:r>
              <a:rPr lang="en-GB" dirty="0" smtClean="0"/>
              <a:t>photoshoot </a:t>
            </a:r>
            <a:r>
              <a:rPr dirty="0" smtClean="0"/>
              <a:t>and </a:t>
            </a:r>
            <a:r>
              <a:rPr dirty="0"/>
              <a:t>add </a:t>
            </a:r>
            <a:r>
              <a:rPr lang="en-GB" dirty="0" smtClean="0"/>
              <a:t>labels</a:t>
            </a:r>
            <a:r>
              <a:rPr dirty="0" smtClean="0"/>
              <a:t> </a:t>
            </a:r>
            <a:r>
              <a:rPr dirty="0"/>
              <a:t>to these</a:t>
            </a:r>
            <a:r>
              <a:rPr dirty="0" smtClean="0"/>
              <a:t>.</a:t>
            </a:r>
            <a:r>
              <a:rPr lang="en-GB" dirty="0" smtClean="0"/>
              <a:t> (show where the camera will be, your miniature figure and what they will be doing).You can trace from collected images</a:t>
            </a:r>
            <a:endParaRPr dirty="0"/>
          </a:p>
        </p:txBody>
      </p:sp>
      <p:graphicFrame>
        <p:nvGraphicFramePr>
          <p:cNvPr id="131" name="Table 131"/>
          <p:cNvGraphicFramePr/>
          <p:nvPr>
            <p:extLst>
              <p:ext uri="{D42A27DB-BD31-4B8C-83A1-F6EECF244321}">
                <p14:modId xmlns:p14="http://schemas.microsoft.com/office/powerpoint/2010/main" val="1500407741"/>
              </p:ext>
            </p:extLst>
          </p:nvPr>
        </p:nvGraphicFramePr>
        <p:xfrm>
          <a:off x="8183494" y="797711"/>
          <a:ext cx="4846065" cy="895588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64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1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0069">
                <a:tc gridSpan="2">
                  <a:txBody>
                    <a:bodyPr/>
                    <a:lstStyle/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dirty="0"/>
                        <a:t>GCSE photography</a:t>
                      </a:r>
                    </a:p>
                    <a:p>
                      <a:pPr defTabSz="914400">
                        <a:defRPr sz="2900" b="0">
                          <a:latin typeface="Lemon/Milk"/>
                          <a:ea typeface="Lemon/Milk"/>
                          <a:cs typeface="Lemon/Milk"/>
                          <a:sym typeface="Lemon/Milk"/>
                        </a:defRPr>
                      </a:pPr>
                      <a:r>
                        <a:rPr lang="en-GB" dirty="0" smtClean="0"/>
                        <a:t>Progress Indicators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50800">
                      <a:solidFill>
                        <a:srgbClr val="5E5E5E"/>
                      </a:solidFill>
                      <a:miter lim="400000"/>
                    </a:lnT>
                    <a:lnB w="0">
                      <a:miter lim="400000"/>
                    </a:lnB>
                    <a:solidFill>
                      <a:srgbClr val="7A81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1379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Basic Requirements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2">
                        <a:hueOff val="-2473793"/>
                        <a:satOff val="-50209"/>
                        <a:lumOff val="235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Have an idea of the photos you wish to take next lesson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Answered </a:t>
                      </a:r>
                      <a:r>
                        <a:rPr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some</a:t>
                      </a:r>
                      <a:r>
                        <a:t> questions on the ‘How do I…plan a photo shoot?’ sheet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Notes are presented in a clear manner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0"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3881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Good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chemeClr val="accent4">
                        <a:hueOff val="384618"/>
                        <a:satOff val="3869"/>
                        <a:lumOff val="5802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Answered </a:t>
                      </a:r>
                      <a:r>
                        <a:rPr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most</a:t>
                      </a:r>
                      <a:r>
                        <a:t> questions from </a:t>
                      </a:r>
                      <a:r>
                        <a:rPr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some</a:t>
                      </a:r>
                      <a:r>
                        <a:t> of the headings on the ‘How do I…plan a photo shoot?’ sheet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/>
                    </a:p>
                    <a:p>
                      <a:pPr marL="194310" indent="-19431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t>Notes are presented in a clear and organised manner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12700">
                      <a:solidFill>
                        <a:srgbClr val="3797C6"/>
                      </a:solidFill>
                      <a:miter lim="400000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1120">
                <a:tc>
                  <a:txBody>
                    <a:bodyPr/>
                    <a:lstStyle/>
                    <a:p>
                      <a:pPr defTabSz="914400"/>
                      <a:r>
                        <a:rPr lang="en-GB" sz="2400" b="1" dirty="0" smtClean="0">
                          <a:solidFill>
                            <a:srgbClr val="FFFFFF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Outstanding</a:t>
                      </a:r>
                      <a:endParaRPr sz="2400" b="1" dirty="0">
                        <a:solidFill>
                          <a:srgbClr val="FFFFFF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50800" marR="50800" marT="50800" marB="50800" vert="vert270" anchor="ctr" horzOverflow="overflow">
                    <a:lnL w="50800">
                      <a:solidFill>
                        <a:srgbClr val="5E5E5E"/>
                      </a:solidFill>
                      <a:miter lim="400000"/>
                    </a:lnL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  <a:solidFill>
                      <a:schemeClr val="accent1">
                        <a:satOff val="-3355"/>
                        <a:lumOff val="266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Answered </a:t>
                      </a:r>
                      <a:r>
                        <a:rPr dirty="0"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all</a:t>
                      </a:r>
                      <a:r>
                        <a:rPr dirty="0"/>
                        <a:t> questions from </a:t>
                      </a:r>
                      <a:r>
                        <a:rPr dirty="0">
                          <a:latin typeface="Gill Sans SemiBold"/>
                          <a:ea typeface="Gill Sans SemiBold"/>
                          <a:cs typeface="Gill Sans SemiBold"/>
                          <a:sym typeface="Gill Sans SemiBold"/>
                        </a:rPr>
                        <a:t>all</a:t>
                      </a:r>
                      <a:r>
                        <a:rPr dirty="0"/>
                        <a:t> the headings on the ‘How do I…</a:t>
                      </a:r>
                      <a:r>
                        <a:rPr dirty="0" err="1"/>
                        <a:t>Analyse</a:t>
                      </a:r>
                      <a:r>
                        <a:rPr dirty="0"/>
                        <a:t> a Photographers work?’ sheet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Writing uses detailed and in-depth sentences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Creative layout/design for the page used </a:t>
                      </a:r>
                    </a:p>
                    <a:p>
                      <a:pPr algn="l" defTabSz="914400"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endParaRPr dirty="0"/>
                    </a:p>
                    <a:p>
                      <a:pPr marL="228600" indent="-228600" algn="l" defTabSz="914400">
                        <a:buSzPct val="100000"/>
                        <a:buChar char="•"/>
                        <a:defRPr sz="1700">
                          <a:latin typeface="Gill Sans"/>
                          <a:ea typeface="Gill Sans"/>
                          <a:cs typeface="Gill Sans"/>
                          <a:sym typeface="Gill Sans"/>
                        </a:defRPr>
                      </a:pPr>
                      <a:r>
                        <a:rPr dirty="0"/>
                        <a:t>Thumbnail sketches used to illustrate composition ideas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R w="50800">
                      <a:solidFill>
                        <a:srgbClr val="5E5E5E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  <a:lnB w="50800">
                      <a:solidFill>
                        <a:srgbClr val="5E5E5E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2" name="Shape 132"/>
          <p:cNvSpPr/>
          <p:nvPr/>
        </p:nvSpPr>
        <p:spPr>
          <a:xfrm>
            <a:off x="7699670" y="-5722"/>
            <a:ext cx="5329889" cy="803433"/>
          </a:xfrm>
          <a:prstGeom prst="rect">
            <a:avLst/>
          </a:prstGeom>
          <a:solidFill>
            <a:srgbClr val="9437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 smtClean="0"/>
              <a:t>To </a:t>
            </a:r>
            <a:r>
              <a:rPr dirty="0"/>
              <a:t>plan out a photo shoot using a set of given headings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110803"/>
            <a:ext cx="7154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/>
              <a:t>Title</a:t>
            </a:r>
            <a:r>
              <a:rPr lang="en-GB" sz="2800" dirty="0"/>
              <a:t> </a:t>
            </a:r>
            <a:r>
              <a:rPr lang="en-GB" sz="2800" dirty="0" smtClean="0"/>
              <a:t>–</a:t>
            </a:r>
            <a:r>
              <a:rPr lang="en-GB" sz="2800" u="sng" dirty="0" smtClean="0">
                <a:solidFill>
                  <a:srgbClr val="FF0000"/>
                </a:solidFill>
              </a:rPr>
              <a:t>PHOTO </a:t>
            </a:r>
            <a:r>
              <a:rPr lang="en-GB" sz="2800" u="sng" dirty="0">
                <a:solidFill>
                  <a:srgbClr val="FF0000"/>
                </a:solidFill>
              </a:rPr>
              <a:t>SHOOT PLAN</a:t>
            </a:r>
            <a:endParaRPr lang="en-GB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lanning a photo shoot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450389" y="5844259"/>
            <a:ext cx="3776634" cy="1428737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Link to photographers work</a:t>
            </a:r>
          </a:p>
        </p:txBody>
      </p:sp>
      <p:sp>
        <p:nvSpPr>
          <p:cNvPr id="136" name="Shape 136"/>
          <p:cNvSpPr/>
          <p:nvPr/>
        </p:nvSpPr>
        <p:spPr>
          <a:xfrm>
            <a:off x="4614083" y="5844259"/>
            <a:ext cx="3776634" cy="1428737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Concept behind the shoot</a:t>
            </a:r>
          </a:p>
        </p:txBody>
      </p:sp>
      <p:sp>
        <p:nvSpPr>
          <p:cNvPr id="137" name="Shape 137"/>
          <p:cNvSpPr/>
          <p:nvPr/>
        </p:nvSpPr>
        <p:spPr>
          <a:xfrm>
            <a:off x="8777777" y="5844259"/>
            <a:ext cx="3776634" cy="1428737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Equipment and Location</a:t>
            </a:r>
          </a:p>
        </p:txBody>
      </p:sp>
      <p:sp>
        <p:nvSpPr>
          <p:cNvPr id="138" name="Shape 138"/>
          <p:cNvSpPr/>
          <p:nvPr/>
        </p:nvSpPr>
        <p:spPr>
          <a:xfrm>
            <a:off x="450389" y="7713063"/>
            <a:ext cx="3776634" cy="1428736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Lighting</a:t>
            </a:r>
          </a:p>
        </p:txBody>
      </p:sp>
      <p:sp>
        <p:nvSpPr>
          <p:cNvPr id="139" name="Shape 139"/>
          <p:cNvSpPr/>
          <p:nvPr/>
        </p:nvSpPr>
        <p:spPr>
          <a:xfrm>
            <a:off x="4614083" y="7713063"/>
            <a:ext cx="3776634" cy="1428736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Models and People</a:t>
            </a:r>
          </a:p>
        </p:txBody>
      </p:sp>
      <p:sp>
        <p:nvSpPr>
          <p:cNvPr id="140" name="Shape 140"/>
          <p:cNvSpPr/>
          <p:nvPr/>
        </p:nvSpPr>
        <p:spPr>
          <a:xfrm>
            <a:off x="8777777" y="7713063"/>
            <a:ext cx="3776634" cy="1428736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Compositions used</a:t>
            </a:r>
          </a:p>
        </p:txBody>
      </p:sp>
      <p:grpSp>
        <p:nvGrpSpPr>
          <p:cNvPr id="143" name="Group 143"/>
          <p:cNvGrpSpPr/>
          <p:nvPr/>
        </p:nvGrpSpPr>
        <p:grpSpPr>
          <a:xfrm>
            <a:off x="3264025" y="283181"/>
            <a:ext cx="7129654" cy="5429790"/>
            <a:chOff x="0" y="0"/>
            <a:chExt cx="7129652" cy="5429789"/>
          </a:xfrm>
        </p:grpSpPr>
        <p:pic>
          <p:nvPicPr>
            <p:cNvPr id="142" name="Planning a photo shoot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63500" y="38100"/>
              <a:ext cx="7002653" cy="525199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1" name="Picture 140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129653" cy="54297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265</Words>
  <Application>Microsoft Office PowerPoint</Application>
  <PresentationFormat>Custom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Gill Sans</vt:lpstr>
      <vt:lpstr>Gill Sans SemiBold</vt:lpstr>
      <vt:lpstr>Helvetica Light</vt:lpstr>
      <vt:lpstr>Helvetica Neue</vt:lpstr>
      <vt:lpstr>Impact</vt:lpstr>
      <vt:lpstr>Lemon/Milk</vt:lpstr>
      <vt:lpstr>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Bates</dc:creator>
  <cp:lastModifiedBy>Marie Bates</cp:lastModifiedBy>
  <cp:revision>10</cp:revision>
  <dcterms:modified xsi:type="dcterms:W3CDTF">2020-01-13T14:40:27Z</dcterms:modified>
</cp:coreProperties>
</file>