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1" r:id="rId2"/>
    <p:sldId id="272" r:id="rId3"/>
    <p:sldId id="27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ED654-B1C5-4E68-8CC1-F4789007316C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0F71A-0108-4DCC-8F85-92B0D6069D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402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6A6B15-45E8-41DC-9283-E479D769DDA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8462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953E4-7E4B-4C1B-A0C7-09A2DEBA27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2D5BA3-C34A-48C2-A4E1-2481CBD825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5BF0C-FB60-46DE-8ABC-F5DA2AA66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3542-1792-4A11-8920-EDACA67DB104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8B2FE-DF55-401C-9955-564AA3398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70B1F-2D30-4287-841D-20346979D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C2E9-CD11-4652-92E0-0E48AD3F5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405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CB0B0-CB59-4E9D-A309-7630F3BCE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8A0012-F1F4-4CDF-93D6-99D71370A5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158E56-4372-4267-A98C-FC8B13DA0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3542-1792-4A11-8920-EDACA67DB104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21BD3-EAA3-44E6-8676-0C52576FB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45B6C-703B-4872-8FFE-53BFD1848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C2E9-CD11-4652-92E0-0E48AD3F5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117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41046C-2963-46B4-8413-D42D933B48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588A0B-448C-45B2-80EA-BB093AA700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4DCD6-A45E-470E-BBC3-C06A0F4E3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3542-1792-4A11-8920-EDACA67DB104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87C45A-418D-4E68-9FCE-A2FC26C7A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D2C8A-FC7F-4189-874B-F0905C43E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C2E9-CD11-4652-92E0-0E48AD3F5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616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27719-354E-4205-9ADE-A1CD97963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BD5A6-EE2D-4DDC-8DBE-4C8D75DF0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52AE2-0D48-4051-8D8F-39B1D6D0F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3542-1792-4A11-8920-EDACA67DB104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44DD0-F2CB-4A07-A2D0-F2465CEBF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C0EB86-B1CE-45C8-A950-927C24975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C2E9-CD11-4652-92E0-0E48AD3F5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894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5D17C-DED9-4063-9F3B-FD4381A63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286C40-76F0-4ADA-AB72-EE5EA6B50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8B5318-0EE4-4F6D-A8F6-253A453C2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3542-1792-4A11-8920-EDACA67DB104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13B8D-11C2-49A9-815A-E24C76C3E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85D85-3D15-45A5-98DA-468A1E42B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C2E9-CD11-4652-92E0-0E48AD3F5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028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30FB5-3C90-4A74-8783-DE8350EF5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97AC7-A5BD-448B-B5D7-8DBCDF7A73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6DFD3-7743-4FA7-AE2E-CDD2E32F7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684BBF-CF27-42E0-8F1F-72E3FEC33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3542-1792-4A11-8920-EDACA67DB104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47FB09-A6EA-449C-8559-3CC32C0D3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EECD9-C549-44EC-B5AC-3ACFEA7F7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C2E9-CD11-4652-92E0-0E48AD3F5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63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AED92-09DB-472A-8E2E-DEB55A180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96B1C7-0833-415F-8C1B-BE6D9506F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7C6941-381F-40DD-A50E-64156420A9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DA2D4B-6476-4BEC-9CE5-9193F7AAE6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F279C4-1319-4717-BDC5-28F474DE50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B626DD-401B-4EB6-87F4-7B1F081F8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3542-1792-4A11-8920-EDACA67DB104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B82CD1-47DA-4C2A-BA69-1A6CECDE7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860D56-EE6D-4B5C-835D-58567D858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C2E9-CD11-4652-92E0-0E48AD3F5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969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C017D-9C7A-47C8-B91E-6A41BC83E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833A25-3365-45C8-B906-131A8DA4F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3542-1792-4A11-8920-EDACA67DB104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7839A6-6C9B-4663-B840-A8EE6C847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3CEF0A-9530-4508-A266-DCEF09ABF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C2E9-CD11-4652-92E0-0E48AD3F5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60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A676BD-E4E8-4995-A2A9-7CF1874AC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3542-1792-4A11-8920-EDACA67DB104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241D04-1EB2-4899-899D-D892114F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1C9785-22F7-4286-B3EC-8449BB824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C2E9-CD11-4652-92E0-0E48AD3F5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770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0FFBB-727F-4962-BCB2-305CD7308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FD407-B74C-4356-BE28-520AC6EE2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129887-ECA7-46D0-862E-848FC3E14A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354CFD-9978-4E14-BFBE-8075007B8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3542-1792-4A11-8920-EDACA67DB104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3DCBDA-7472-455E-8AC7-6691B9A0C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CE3131-DA64-42B3-A92D-A3A7C6A62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C2E9-CD11-4652-92E0-0E48AD3F5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571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70A08-6CB3-459F-8AB3-3BFB6C5AE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10F5B1-80C2-4DD4-9B4C-1C6D1674A9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3A9CDA-8E73-4CC2-BA5A-4D0ED270BB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C98B7A-553B-4806-8C9C-E4499B67A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F3542-1792-4A11-8920-EDACA67DB104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D2D17F-BB53-4E35-B0FA-0E8688816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063D66-C96B-4B7D-A516-FCD87C3C4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C2E9-CD11-4652-92E0-0E48AD3F5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169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433B41-A4F1-41E3-8244-6BE783D69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9C5C6D-D679-4729-A529-6097506CF5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B17DF0-EA7D-40A8-99D0-50F89E1F56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F3542-1792-4A11-8920-EDACA67DB104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3C21D0-4CCB-4901-834E-D9C8B51351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E27EB-6EB1-41BD-BF56-D20D22F913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8C2E9-CD11-4652-92E0-0E48AD3F5C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214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3928BDF-F8FB-468D-9CE0-474CD7B5907F}"/>
              </a:ext>
            </a:extLst>
          </p:cNvPr>
          <p:cNvSpPr/>
          <p:nvPr/>
        </p:nvSpPr>
        <p:spPr>
          <a:xfrm>
            <a:off x="1635325" y="131209"/>
            <a:ext cx="63787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GB" sz="1200" dirty="0">
                <a:solidFill>
                  <a:prstClr val="black"/>
                </a:solidFill>
                <a:latin typeface="Calibri" panose="020F0502020204030204"/>
              </a:rPr>
              <a:t>Your local newspaper is running a creative writing competition and they want to publish the winning entries. </a:t>
            </a:r>
          </a:p>
          <a:p>
            <a:pPr defTabSz="457200">
              <a:defRPr/>
            </a:pPr>
            <a:r>
              <a:rPr lang="en-GB" sz="1200" dirty="0">
                <a:solidFill>
                  <a:prstClr val="black"/>
                </a:solidFill>
                <a:latin typeface="Calibri" panose="020F0502020204030204"/>
              </a:rPr>
              <a:t>       </a:t>
            </a:r>
          </a:p>
          <a:p>
            <a:pPr defTabSz="457200">
              <a:defRPr/>
            </a:pP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Either  </a:t>
            </a: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      Describe a day out as suggested by this picture: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C76951-9D92-4DAF-A50B-94E06413AE5F}"/>
              </a:ext>
            </a:extLst>
          </p:cNvPr>
          <p:cNvSpPr/>
          <p:nvPr/>
        </p:nvSpPr>
        <p:spPr>
          <a:xfrm>
            <a:off x="1635325" y="5427792"/>
            <a:ext cx="6378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defRPr/>
            </a:pP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Or </a:t>
            </a: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Write a story about being alone.</a:t>
            </a:r>
          </a:p>
        </p:txBody>
      </p:sp>
      <p:pic>
        <p:nvPicPr>
          <p:cNvPr id="3" name="Picture 2" descr="A person standing in front of a sunset&#10;&#10;Description automatically generated">
            <a:extLst>
              <a:ext uri="{FF2B5EF4-FFF2-40B4-BE49-F238E27FC236}">
                <a16:creationId xmlns:a16="http://schemas.microsoft.com/office/drawing/2014/main" id="{21B6CEFA-4035-4735-9F88-9307041B61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5324" y="1130700"/>
            <a:ext cx="6378737" cy="4220930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C1C97A8-859C-46A3-961D-D36F61A11857}"/>
              </a:ext>
            </a:extLst>
          </p:cNvPr>
          <p:cNvSpPr/>
          <p:nvPr/>
        </p:nvSpPr>
        <p:spPr>
          <a:xfrm>
            <a:off x="8017366" y="238932"/>
            <a:ext cx="2539308" cy="950383"/>
          </a:xfrm>
          <a:prstGeom prst="roundRect">
            <a:avLst/>
          </a:prstGeom>
          <a:solidFill>
            <a:srgbClr val="E2FA8A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 indent="-180975" defTabSz="457200">
              <a:buFont typeface="Arial" panose="020B0604020202020204" pitchFamily="34" charset="0"/>
              <a:buChar char="•"/>
              <a:defRPr/>
            </a:pPr>
            <a:r>
              <a:rPr lang="en-GB" sz="800" i="1" dirty="0">
                <a:solidFill>
                  <a:prstClr val="black"/>
                </a:solidFill>
                <a:latin typeface="Calibri" panose="020F0502020204030204"/>
              </a:rPr>
              <a:t>Really impressive vocabulary choices chosen for effect</a:t>
            </a:r>
          </a:p>
          <a:p>
            <a:pPr marL="180975" indent="-180975" defTabSz="457200">
              <a:buFont typeface="Arial" panose="020B0604020202020204" pitchFamily="34" charset="0"/>
              <a:buChar char="•"/>
              <a:defRPr/>
            </a:pPr>
            <a:r>
              <a:rPr lang="en-GB" sz="800" i="1" dirty="0">
                <a:solidFill>
                  <a:prstClr val="black"/>
                </a:solidFill>
                <a:latin typeface="Calibri" panose="020F0502020204030204"/>
              </a:rPr>
              <a:t>The choice of vocabulary makes the writing interesting and engaging for the reader.</a:t>
            </a:r>
          </a:p>
          <a:p>
            <a:pPr algn="ctr" defTabSz="457200">
              <a:defRPr/>
            </a:pPr>
            <a:endParaRPr lang="en-GB" sz="8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BD2834-ECF3-4F7B-A1E9-314579375F6D}"/>
              </a:ext>
            </a:extLst>
          </p:cNvPr>
          <p:cNvSpPr txBox="1"/>
          <p:nvPr/>
        </p:nvSpPr>
        <p:spPr>
          <a:xfrm>
            <a:off x="9393728" y="131209"/>
            <a:ext cx="996656" cy="2154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800" dirty="0">
                <a:solidFill>
                  <a:prstClr val="black"/>
                </a:solidFill>
                <a:latin typeface="Calibri" panose="020F0502020204030204"/>
              </a:rPr>
              <a:t>Vocabulary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F13B1D4-C41E-4ECE-8817-F149061F6DFF}"/>
              </a:ext>
            </a:extLst>
          </p:cNvPr>
          <p:cNvSpPr/>
          <p:nvPr/>
        </p:nvSpPr>
        <p:spPr>
          <a:xfrm>
            <a:off x="8090117" y="2673561"/>
            <a:ext cx="2448230" cy="1238171"/>
          </a:xfrm>
          <a:prstGeom prst="roundRect">
            <a:avLst/>
          </a:prstGeom>
          <a:solidFill>
            <a:srgbClr val="A8B8E6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 indent="-180975" defTabSz="457200">
              <a:buFont typeface="Arial" panose="020B0604020202020204" pitchFamily="34" charset="0"/>
              <a:buChar char="•"/>
              <a:defRPr/>
            </a:pPr>
            <a:r>
              <a:rPr lang="en-GB" sz="900" i="1" dirty="0">
                <a:solidFill>
                  <a:prstClr val="black"/>
                </a:solidFill>
                <a:latin typeface="Calibri" panose="020F0502020204030204"/>
              </a:rPr>
              <a:t>Paragraphs are linked together and in an order that engages the reader and makes their argument easy to follow.</a:t>
            </a:r>
          </a:p>
          <a:p>
            <a:pPr marL="180975" indent="-180975" defTabSz="457200">
              <a:buFont typeface="Arial" panose="020B0604020202020204" pitchFamily="34" charset="0"/>
              <a:buChar char="•"/>
              <a:defRPr/>
            </a:pPr>
            <a:r>
              <a:rPr lang="en-GB" sz="900" i="1" dirty="0">
                <a:solidFill>
                  <a:prstClr val="black"/>
                </a:solidFill>
                <a:latin typeface="Calibri" panose="020F0502020204030204"/>
              </a:rPr>
              <a:t>Paragraphs allow the structure of the piece to come through to the reader easily.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B2242250-3D53-4817-AE40-66653C080F87}"/>
              </a:ext>
            </a:extLst>
          </p:cNvPr>
          <p:cNvSpPr/>
          <p:nvPr/>
        </p:nvSpPr>
        <p:spPr>
          <a:xfrm>
            <a:off x="8017367" y="1399539"/>
            <a:ext cx="2539308" cy="1144054"/>
          </a:xfrm>
          <a:prstGeom prst="roundRect">
            <a:avLst/>
          </a:prstGeom>
          <a:solidFill>
            <a:srgbClr val="F89EED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800" i="1" dirty="0">
                <a:solidFill>
                  <a:prstClr val="black"/>
                </a:solidFill>
                <a:latin typeface="Calibri" panose="020F0502020204030204"/>
              </a:rPr>
              <a:t>Flows from one idea or argument to the next</a:t>
            </a:r>
          </a:p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800" i="1" dirty="0">
                <a:solidFill>
                  <a:prstClr val="black"/>
                </a:solidFill>
                <a:latin typeface="Calibri" panose="020F0502020204030204"/>
              </a:rPr>
              <a:t>Engaging opening to the writing.</a:t>
            </a:r>
          </a:p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800" i="1" dirty="0">
                <a:solidFill>
                  <a:prstClr val="black"/>
                </a:solidFill>
                <a:latin typeface="Calibri" panose="020F0502020204030204"/>
              </a:rPr>
              <a:t>Powerful finish to the writing.</a:t>
            </a:r>
          </a:p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800" i="1" dirty="0">
                <a:solidFill>
                  <a:prstClr val="black"/>
                </a:solidFill>
                <a:latin typeface="Calibri" panose="020F0502020204030204"/>
              </a:rPr>
              <a:t>A carefully chosen and crafted order of ideas including within paragraphs and sentences.</a:t>
            </a:r>
          </a:p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800" i="1" dirty="0">
                <a:solidFill>
                  <a:prstClr val="black"/>
                </a:solidFill>
                <a:latin typeface="Calibri" panose="020F0502020204030204"/>
              </a:rPr>
              <a:t>Use of discourse markers/connectives to link complex ideas.</a:t>
            </a:r>
          </a:p>
          <a:p>
            <a:pPr algn="ctr" defTabSz="457200">
              <a:defRPr/>
            </a:pPr>
            <a:endParaRPr lang="en-GB" sz="8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5A500D-6609-41E2-906E-5A99CEA1A0AC}"/>
              </a:ext>
            </a:extLst>
          </p:cNvPr>
          <p:cNvSpPr txBox="1"/>
          <p:nvPr/>
        </p:nvSpPr>
        <p:spPr>
          <a:xfrm>
            <a:off x="8993927" y="1200170"/>
            <a:ext cx="1421238" cy="2308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900" dirty="0">
                <a:solidFill>
                  <a:prstClr val="black"/>
                </a:solidFill>
                <a:latin typeface="Calibri" panose="020F0502020204030204"/>
              </a:rPr>
              <a:t>Structure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3418E5A-49BE-456A-B9FA-2121D2F29EE6}"/>
              </a:ext>
            </a:extLst>
          </p:cNvPr>
          <p:cNvSpPr txBox="1"/>
          <p:nvPr/>
        </p:nvSpPr>
        <p:spPr>
          <a:xfrm>
            <a:off x="8969146" y="2504776"/>
            <a:ext cx="1421238" cy="2154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800" dirty="0">
                <a:solidFill>
                  <a:prstClr val="black"/>
                </a:solidFill>
                <a:latin typeface="Calibri" panose="020F0502020204030204"/>
              </a:rPr>
              <a:t>Paragraphs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FFD62015-3384-4851-AA59-1558CFF82226}"/>
              </a:ext>
            </a:extLst>
          </p:cNvPr>
          <p:cNvSpPr/>
          <p:nvPr/>
        </p:nvSpPr>
        <p:spPr>
          <a:xfrm>
            <a:off x="8090118" y="4019454"/>
            <a:ext cx="2448231" cy="1252573"/>
          </a:xfrm>
          <a:prstGeom prst="roundRect">
            <a:avLst/>
          </a:prstGeom>
          <a:solidFill>
            <a:srgbClr val="81E052"/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prstClr val="black"/>
                </a:solidFill>
                <a:latin typeface="Calibri" panose="020F0502020204030204"/>
              </a:rPr>
              <a:t>The tone (sound of writing) is confident and changes dependent on the point being made.</a:t>
            </a:r>
          </a:p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prstClr val="black"/>
                </a:solidFill>
                <a:latin typeface="Calibri" panose="020F0502020204030204"/>
              </a:rPr>
              <a:t>The writing is appropriately formal or informal (register).</a:t>
            </a:r>
          </a:p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prstClr val="black"/>
                </a:solidFill>
                <a:latin typeface="Calibri" panose="020F0502020204030204"/>
              </a:rPr>
              <a:t>The pace (speed) of the writing changes depending on the point being made.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9CC89F-0247-4E2A-B9E0-3AB5EB8EEC27}"/>
              </a:ext>
            </a:extLst>
          </p:cNvPr>
          <p:cNvSpPr txBox="1"/>
          <p:nvPr/>
        </p:nvSpPr>
        <p:spPr>
          <a:xfrm>
            <a:off x="9393729" y="3826254"/>
            <a:ext cx="996655" cy="2154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800" dirty="0">
                <a:solidFill>
                  <a:prstClr val="black"/>
                </a:solidFill>
                <a:latin typeface="Calibri" panose="020F0502020204030204"/>
              </a:rPr>
              <a:t>Tone, style, register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45FB56BC-CD29-4B00-97C6-CCA409E51832}"/>
              </a:ext>
            </a:extLst>
          </p:cNvPr>
          <p:cNvSpPr/>
          <p:nvPr/>
        </p:nvSpPr>
        <p:spPr>
          <a:xfrm>
            <a:off x="8090118" y="5404265"/>
            <a:ext cx="2466557" cy="131519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prstClr val="black"/>
                </a:solidFill>
                <a:latin typeface="Calibri" panose="020F0502020204030204"/>
              </a:rPr>
              <a:t>Your ideas clear and makes sense to the reader.</a:t>
            </a:r>
          </a:p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prstClr val="black"/>
                </a:solidFill>
                <a:latin typeface="Calibri" panose="020F0502020204030204"/>
              </a:rPr>
              <a:t>You sound confident in the way you write</a:t>
            </a:r>
          </a:p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prstClr val="black"/>
                </a:solidFill>
                <a:latin typeface="Calibri" panose="020F0502020204030204"/>
              </a:rPr>
              <a:t>The writing is engaging and genuinely interesting for the reader.</a:t>
            </a:r>
          </a:p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>
                <a:solidFill>
                  <a:prstClr val="black"/>
                </a:solidFill>
                <a:latin typeface="Calibri" panose="020F0502020204030204"/>
              </a:rPr>
              <a:t>The writing has a distinctive voice that flows and feels natural not robotic.</a:t>
            </a:r>
          </a:p>
          <a:p>
            <a:pPr algn="ctr" defTabSz="457200">
              <a:defRPr/>
            </a:pPr>
            <a:endParaRPr lang="en-GB" sz="5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125534-59EC-464A-BB4A-A59B8756AE95}"/>
              </a:ext>
            </a:extLst>
          </p:cNvPr>
          <p:cNvSpPr txBox="1"/>
          <p:nvPr/>
        </p:nvSpPr>
        <p:spPr>
          <a:xfrm>
            <a:off x="8884015" y="5188821"/>
            <a:ext cx="1531150" cy="2154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800" dirty="0">
                <a:solidFill>
                  <a:prstClr val="black"/>
                </a:solidFill>
                <a:latin typeface="Calibri" panose="020F0502020204030204"/>
              </a:rPr>
              <a:t>Communication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01CB69D-FDF1-47F3-85E5-D51A31B361D8}"/>
              </a:ext>
            </a:extLst>
          </p:cNvPr>
          <p:cNvSpPr/>
          <p:nvPr/>
        </p:nvSpPr>
        <p:spPr>
          <a:xfrm>
            <a:off x="1782780" y="6177516"/>
            <a:ext cx="5858379" cy="54561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900" i="1" dirty="0">
                <a:solidFill>
                  <a:prstClr val="black"/>
                </a:solidFill>
                <a:latin typeface="Calibri" panose="020F0502020204030204"/>
              </a:rPr>
              <a:t>Complex, detailed ideas with specific examples used to develop them and make them relevant for the reader.</a:t>
            </a:r>
          </a:p>
          <a:p>
            <a:pPr marL="171450" indent="-171450" defTabSz="457200">
              <a:buFont typeface="Arial" panose="020B0604020202020204" pitchFamily="34" charset="0"/>
              <a:buChar char="•"/>
              <a:defRPr/>
            </a:pPr>
            <a:r>
              <a:rPr lang="en-GB" sz="900" i="1" dirty="0">
                <a:solidFill>
                  <a:prstClr val="black"/>
                </a:solidFill>
                <a:latin typeface="Calibri" panose="020F0502020204030204"/>
              </a:rPr>
              <a:t>Wide-ranging ideas that cover multiple areas within an idea and avoids repetition.</a:t>
            </a:r>
          </a:p>
          <a:p>
            <a:pPr algn="ctr" defTabSz="457200">
              <a:defRPr/>
            </a:pPr>
            <a:endParaRPr lang="en-GB" sz="9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7A0E476-50AF-4015-ACAD-55C9D1630162}"/>
              </a:ext>
            </a:extLst>
          </p:cNvPr>
          <p:cNvSpPr txBox="1"/>
          <p:nvPr/>
        </p:nvSpPr>
        <p:spPr>
          <a:xfrm>
            <a:off x="6527790" y="6000560"/>
            <a:ext cx="996411" cy="2154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lang="en-GB" sz="800" dirty="0">
                <a:solidFill>
                  <a:prstClr val="black"/>
                </a:solidFill>
                <a:latin typeface="Calibri" panose="020F0502020204030204"/>
              </a:rPr>
              <a:t>Ideas</a:t>
            </a:r>
          </a:p>
        </p:txBody>
      </p:sp>
    </p:spTree>
    <p:extLst>
      <p:ext uri="{BB962C8B-B14F-4D97-AF65-F5344CB8AC3E}">
        <p14:creationId xmlns:p14="http://schemas.microsoft.com/office/powerpoint/2010/main" val="1975999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544" y="365127"/>
            <a:ext cx="8424936" cy="1217868"/>
          </a:xfr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GB" dirty="0"/>
              <a:t>Plan your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1544" y="1772817"/>
            <a:ext cx="5544616" cy="4525963"/>
          </a:xfr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/>
              <a:t>Paragraph 1: </a:t>
            </a:r>
            <a:r>
              <a:rPr lang="en-GB" dirty="0"/>
              <a:t>The whole place with a general description. </a:t>
            </a:r>
          </a:p>
          <a:p>
            <a:pPr marL="0" indent="0">
              <a:buNone/>
            </a:pPr>
            <a:r>
              <a:rPr lang="en-GB" b="1" dirty="0"/>
              <a:t>Paragraph 2: </a:t>
            </a:r>
            <a:r>
              <a:rPr lang="en-GB" dirty="0"/>
              <a:t>Zoom in on the sphere and the shape and colour of it.</a:t>
            </a:r>
          </a:p>
          <a:p>
            <a:pPr marL="0" indent="0">
              <a:buNone/>
            </a:pPr>
            <a:r>
              <a:rPr lang="en-GB" b="1" dirty="0"/>
              <a:t>Paragraph 3: </a:t>
            </a:r>
            <a:r>
              <a:rPr lang="en-GB" dirty="0"/>
              <a:t>Zoom in on the buildings in the distance and the people by them.</a:t>
            </a:r>
          </a:p>
          <a:p>
            <a:pPr marL="0" indent="0">
              <a:buNone/>
            </a:pPr>
            <a:r>
              <a:rPr lang="en-GB" b="1" dirty="0"/>
              <a:t>Paragraph 4: </a:t>
            </a:r>
            <a:r>
              <a:rPr lang="en-GB" dirty="0"/>
              <a:t>Zoom in on the sky and glass structure.</a:t>
            </a:r>
          </a:p>
          <a:p>
            <a:pPr marL="0" indent="0">
              <a:buNone/>
            </a:pPr>
            <a:r>
              <a:rPr lang="en-GB" b="1" dirty="0"/>
              <a:t>Paragraph 5: </a:t>
            </a:r>
            <a:r>
              <a:rPr lang="en-GB" dirty="0"/>
              <a:t>Zoom out and describe the whole picture again, maybe repeating some of paragraph 1 for effect.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08168" y="1772816"/>
            <a:ext cx="2808312" cy="3970318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Create a 5 or 6 paragraph plan for your work, considering the parts you will zoom in on and when you might zoom out.</a:t>
            </a:r>
          </a:p>
          <a:p>
            <a:pPr>
              <a:defRPr/>
            </a:pPr>
            <a:endParaRPr lang="en-GB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defRPr/>
            </a:pPr>
            <a:r>
              <a:rPr lang="en-GB" dirty="0">
                <a:solidFill>
                  <a:srgbClr val="ED7D31">
                    <a:lumMod val="75000"/>
                  </a:srgbClr>
                </a:solidFill>
                <a:latin typeface="Calibri" panose="020F0502020204030204"/>
              </a:rPr>
              <a:t>Extra Challenge: How will you ensure the start and finish of your description are powerful?</a:t>
            </a:r>
          </a:p>
          <a:p>
            <a:pPr>
              <a:defRPr/>
            </a:pPr>
            <a:endParaRPr lang="en-GB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defRPr/>
            </a:pPr>
            <a:r>
              <a:rPr lang="en-GB" dirty="0">
                <a:solidFill>
                  <a:srgbClr val="00B050"/>
                </a:solidFill>
                <a:latin typeface="Calibri" panose="020F0502020204030204"/>
              </a:rPr>
              <a:t>Mega Challenge: What structure did you decide to use? Why?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BEF99683-5C3F-4F5B-A7D4-DA31DC7FE1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5800" y="360685"/>
            <a:ext cx="1254657" cy="1222310"/>
          </a:xfrm>
          <a:prstGeom prst="rect">
            <a:avLst/>
          </a:prstGeom>
        </p:spPr>
      </p:pic>
      <p:sp>
        <p:nvSpPr>
          <p:cNvPr id="9" name="Speech Bubble: Oval 8">
            <a:extLst>
              <a:ext uri="{FF2B5EF4-FFF2-40B4-BE49-F238E27FC236}">
                <a16:creationId xmlns:a16="http://schemas.microsoft.com/office/drawing/2014/main" id="{B67026C3-955D-4AAA-BBE3-95386F051BE5}"/>
              </a:ext>
            </a:extLst>
          </p:cNvPr>
          <p:cNvSpPr/>
          <p:nvPr/>
        </p:nvSpPr>
        <p:spPr>
          <a:xfrm>
            <a:off x="7136017" y="566692"/>
            <a:ext cx="1566153" cy="812260"/>
          </a:xfrm>
          <a:prstGeom prst="wedgeEllipseCallout">
            <a:avLst>
              <a:gd name="adj1" fmla="val 94835"/>
              <a:gd name="adj2" fmla="val -44702"/>
            </a:avLst>
          </a:prstGeom>
          <a:solidFill>
            <a:srgbClr val="7030A0"/>
          </a:soli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GB" sz="1050" dirty="0">
                <a:solidFill>
                  <a:prstClr val="white"/>
                </a:solidFill>
                <a:latin typeface="Calibri" panose="020F0502020204030204"/>
              </a:rPr>
              <a:t>Here’s an example plan. Master planning and you master writing!</a:t>
            </a:r>
          </a:p>
        </p:txBody>
      </p:sp>
    </p:spTree>
    <p:extLst>
      <p:ext uri="{BB962C8B-B14F-4D97-AF65-F5344CB8AC3E}">
        <p14:creationId xmlns:p14="http://schemas.microsoft.com/office/powerpoint/2010/main" val="832551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323C5-93EC-48BE-839A-CA7931733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1" y="365127"/>
            <a:ext cx="7978849" cy="1325563"/>
          </a:xfr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GB" sz="2800" dirty="0"/>
              <a:t>Remember to plan your story before you write it. There is so much you can think about before writing the piece!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76729A1-38C1-4F2B-9231-7C5A3EBAE736}"/>
              </a:ext>
            </a:extLst>
          </p:cNvPr>
          <p:cNvSpPr/>
          <p:nvPr/>
        </p:nvSpPr>
        <p:spPr>
          <a:xfrm>
            <a:off x="2152651" y="2073350"/>
            <a:ext cx="2231508" cy="1325563"/>
          </a:xfrm>
          <a:prstGeom prst="roundRect">
            <a:avLst/>
          </a:prstGeom>
          <a:solidFill>
            <a:srgbClr val="7030A0"/>
          </a:solidFill>
          <a:ln w="3810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GB" dirty="0">
                <a:solidFill>
                  <a:prstClr val="white"/>
                </a:solidFill>
                <a:latin typeface="Calibri" panose="020F0502020204030204"/>
              </a:rPr>
              <a:t>Perspective or Viewpoint:</a:t>
            </a:r>
          </a:p>
          <a:p>
            <a:pPr algn="ctr" defTabSz="457200">
              <a:defRPr/>
            </a:pPr>
            <a:r>
              <a:rPr lang="en-GB" dirty="0">
                <a:solidFill>
                  <a:prstClr val="white"/>
                </a:solidFill>
                <a:latin typeface="Calibri" panose="020F0502020204030204"/>
              </a:rPr>
              <a:t>1</a:t>
            </a:r>
            <a:r>
              <a:rPr lang="en-GB" baseline="30000" dirty="0">
                <a:solidFill>
                  <a:prstClr val="white"/>
                </a:solidFill>
                <a:latin typeface="Calibri" panose="020F0502020204030204"/>
              </a:rPr>
              <a:t>st</a:t>
            </a:r>
            <a:r>
              <a:rPr lang="en-GB" dirty="0">
                <a:solidFill>
                  <a:prstClr val="white"/>
                </a:solidFill>
                <a:latin typeface="Calibri" panose="020F0502020204030204"/>
              </a:rPr>
              <a:t>/2</a:t>
            </a:r>
            <a:r>
              <a:rPr lang="en-GB" baseline="30000" dirty="0">
                <a:solidFill>
                  <a:prstClr val="white"/>
                </a:solidFill>
                <a:latin typeface="Calibri" panose="020F0502020204030204"/>
              </a:rPr>
              <a:t>nd</a:t>
            </a:r>
            <a:r>
              <a:rPr lang="en-GB" dirty="0">
                <a:solidFill>
                  <a:prstClr val="white"/>
                </a:solidFill>
                <a:latin typeface="Calibri" panose="020F0502020204030204"/>
              </a:rPr>
              <a:t>/3</a:t>
            </a:r>
            <a:r>
              <a:rPr lang="en-GB" baseline="30000" dirty="0">
                <a:solidFill>
                  <a:prstClr val="white"/>
                </a:solidFill>
                <a:latin typeface="Calibri" panose="020F0502020204030204"/>
              </a:rPr>
              <a:t>rd</a:t>
            </a:r>
            <a:r>
              <a:rPr lang="en-GB" dirty="0">
                <a:solidFill>
                  <a:prstClr val="white"/>
                </a:solidFill>
                <a:latin typeface="Calibri" panose="020F0502020204030204"/>
              </a:rPr>
              <a:t> person? A mixture?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47AE19E-32B3-4486-ADCD-310C3602E2DB}"/>
              </a:ext>
            </a:extLst>
          </p:cNvPr>
          <p:cNvSpPr/>
          <p:nvPr/>
        </p:nvSpPr>
        <p:spPr>
          <a:xfrm>
            <a:off x="4559153" y="2073349"/>
            <a:ext cx="3089201" cy="1325563"/>
          </a:xfrm>
          <a:prstGeom prst="roundRect">
            <a:avLst/>
          </a:prstGeom>
          <a:solidFill>
            <a:srgbClr val="7030A0"/>
          </a:solidFill>
          <a:ln w="3810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GB" dirty="0">
                <a:solidFill>
                  <a:prstClr val="white"/>
                </a:solidFill>
                <a:latin typeface="Calibri" panose="020F0502020204030204"/>
              </a:rPr>
              <a:t>Character(s): How many? What type of characters?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DB3E0F4-AE3B-43FB-B1A9-2D98FBBDDE37}"/>
              </a:ext>
            </a:extLst>
          </p:cNvPr>
          <p:cNvSpPr/>
          <p:nvPr/>
        </p:nvSpPr>
        <p:spPr>
          <a:xfrm>
            <a:off x="7807844" y="2073349"/>
            <a:ext cx="2323657" cy="1325563"/>
          </a:xfrm>
          <a:prstGeom prst="roundRect">
            <a:avLst/>
          </a:prstGeom>
          <a:solidFill>
            <a:srgbClr val="7030A0"/>
          </a:solidFill>
          <a:ln w="3810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GB" dirty="0">
                <a:solidFill>
                  <a:prstClr val="white"/>
                </a:solidFill>
                <a:latin typeface="Calibri" panose="020F0502020204030204"/>
              </a:rPr>
              <a:t>Setting(s): Where does the story take place? Why?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0C207C0-F791-4717-A81E-86717E63C961}"/>
              </a:ext>
            </a:extLst>
          </p:cNvPr>
          <p:cNvSpPr/>
          <p:nvPr/>
        </p:nvSpPr>
        <p:spPr>
          <a:xfrm>
            <a:off x="2144898" y="3618615"/>
            <a:ext cx="2231508" cy="1325563"/>
          </a:xfrm>
          <a:prstGeom prst="roundRect">
            <a:avLst/>
          </a:prstGeom>
          <a:solidFill>
            <a:srgbClr val="7030A0"/>
          </a:solidFill>
          <a:ln w="3810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GB" dirty="0">
                <a:solidFill>
                  <a:prstClr val="white"/>
                </a:solidFill>
                <a:latin typeface="Calibri" panose="020F0502020204030204"/>
              </a:rPr>
              <a:t>Tone: What will it sound like? Serious? Light-hearted? Angry? Tense?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2262E85-BBD2-44FF-98CE-2BCFC1681B21}"/>
              </a:ext>
            </a:extLst>
          </p:cNvPr>
          <p:cNvSpPr/>
          <p:nvPr/>
        </p:nvSpPr>
        <p:spPr>
          <a:xfrm>
            <a:off x="4551400" y="3618614"/>
            <a:ext cx="3089201" cy="1325563"/>
          </a:xfrm>
          <a:prstGeom prst="roundRect">
            <a:avLst/>
          </a:prstGeom>
          <a:solidFill>
            <a:srgbClr val="7030A0"/>
          </a:solidFill>
          <a:ln w="3810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GB" dirty="0">
                <a:solidFill>
                  <a:prstClr val="white"/>
                </a:solidFill>
                <a:latin typeface="Calibri" panose="020F0502020204030204"/>
              </a:rPr>
              <a:t>Plot: What will happen in your story? 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4EDFF77-F332-46B1-BC44-A92B69D964EA}"/>
              </a:ext>
            </a:extLst>
          </p:cNvPr>
          <p:cNvSpPr/>
          <p:nvPr/>
        </p:nvSpPr>
        <p:spPr>
          <a:xfrm>
            <a:off x="7800091" y="3618614"/>
            <a:ext cx="2323657" cy="1325563"/>
          </a:xfrm>
          <a:prstGeom prst="roundRect">
            <a:avLst/>
          </a:prstGeom>
          <a:solidFill>
            <a:srgbClr val="7030A0"/>
          </a:solidFill>
          <a:ln w="3810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GB" dirty="0">
                <a:solidFill>
                  <a:prstClr val="white"/>
                </a:solidFill>
                <a:latin typeface="Calibri" panose="020F0502020204030204"/>
              </a:rPr>
              <a:t>Structure: How will it start? How will it end? Will it be tense in parts? When? Why?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0C81985-28E8-4351-BA67-AFB841CBF38F}"/>
              </a:ext>
            </a:extLst>
          </p:cNvPr>
          <p:cNvSpPr/>
          <p:nvPr/>
        </p:nvSpPr>
        <p:spPr>
          <a:xfrm>
            <a:off x="2098824" y="5163880"/>
            <a:ext cx="2323657" cy="1325563"/>
          </a:xfrm>
          <a:prstGeom prst="roundRect">
            <a:avLst/>
          </a:prstGeom>
          <a:solidFill>
            <a:srgbClr val="7030A0"/>
          </a:solidFill>
          <a:ln w="3810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GB" dirty="0">
                <a:solidFill>
                  <a:prstClr val="white"/>
                </a:solidFill>
                <a:latin typeface="Calibri" panose="020F0502020204030204"/>
              </a:rPr>
              <a:t>Genre: What style of story is this? Sci-Fi? Western? Action? Romance? Crime?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E3E55AD-0015-4A64-9406-961B7B426FCD}"/>
              </a:ext>
            </a:extLst>
          </p:cNvPr>
          <p:cNvSpPr/>
          <p:nvPr/>
        </p:nvSpPr>
        <p:spPr>
          <a:xfrm>
            <a:off x="4559153" y="5163879"/>
            <a:ext cx="3089201" cy="1325563"/>
          </a:xfrm>
          <a:prstGeom prst="roundRect">
            <a:avLst/>
          </a:prstGeom>
          <a:solidFill>
            <a:srgbClr val="7030A0"/>
          </a:solidFill>
          <a:ln w="3810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GB" dirty="0">
                <a:solidFill>
                  <a:prstClr val="white"/>
                </a:solidFill>
                <a:latin typeface="Calibri" panose="020F0502020204030204"/>
              </a:rPr>
              <a:t>Themes or messages: Is this story trying to ‘say’ something to its readers? What? How? Why?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965FDF9B-12E8-4B67-9803-1D4DB079770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3207" y="4652430"/>
            <a:ext cx="1982142" cy="2046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619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570</Words>
  <Application>Microsoft Office PowerPoint</Application>
  <PresentationFormat>Widescreen</PresentationFormat>
  <Paragraphs>51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Plan your work</vt:lpstr>
      <vt:lpstr>Remember to plan your story before you write it. There is so much you can think about before writing the piece!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lucy hignett</dc:creator>
  <cp:lastModifiedBy>lucy hignett</cp:lastModifiedBy>
  <cp:revision>1</cp:revision>
  <dcterms:created xsi:type="dcterms:W3CDTF">2020-03-18T09:00:46Z</dcterms:created>
  <dcterms:modified xsi:type="dcterms:W3CDTF">2020-03-18T09:01:31Z</dcterms:modified>
</cp:coreProperties>
</file>