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5" r:id="rId2"/>
    <p:sldId id="256"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6" r:id="rId18"/>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1" autoAdjust="0"/>
    <p:restoredTop sz="99802" autoAdjust="0"/>
  </p:normalViewPr>
  <p:slideViewPr>
    <p:cSldViewPr snapToGrid="0" snapToObjects="1">
      <p:cViewPr varScale="1">
        <p:scale>
          <a:sx n="91" d="100"/>
          <a:sy n="91" d="100"/>
        </p:scale>
        <p:origin x="97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8C8CD2A-BDAD-448E-861E-30A75DBF296A}" type="datetimeFigureOut">
              <a:rPr lang="en-GB" smtClean="0"/>
              <a:t>02/03/2020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BBB5171-1FBA-45BD-A5A2-1E23FF6E75F9}" type="slidenum">
              <a:rPr lang="en-GB" smtClean="0"/>
              <a:t>‹#›</a:t>
            </a:fld>
            <a:endParaRPr lang="en-GB"/>
          </a:p>
        </p:txBody>
      </p:sp>
    </p:spTree>
    <p:extLst>
      <p:ext uri="{BB962C8B-B14F-4D97-AF65-F5344CB8AC3E}">
        <p14:creationId xmlns:p14="http://schemas.microsoft.com/office/powerpoint/2010/main" val="213014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Reviewing is a critical element in the process of teaching and learning as it is at this point that teachers can challenge the students to make their learning explicit.  Although Review is the last of the elements of the cycle to be described, it should not be seen as coming only at the end of a lesson. It is useful to include different review opportunities throughout every lesson so that teachers and students can identify challenges and supports, and strengths and weaknesses. Review is a significant part of developing metacognitive awareness.</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8745" indent="-287979">
              <a:defRPr sz="2400">
                <a:solidFill>
                  <a:schemeClr val="tx1"/>
                </a:solidFill>
                <a:latin typeface="Arial" panose="020B0604020202020204" pitchFamily="34" charset="0"/>
                <a:ea typeface="MS PGothic" panose="020B0600070205080204" pitchFamily="34" charset="-128"/>
              </a:defRPr>
            </a:lvl2pPr>
            <a:lvl3pPr marL="1151915" indent="-230383">
              <a:defRPr sz="2400">
                <a:solidFill>
                  <a:schemeClr val="tx1"/>
                </a:solidFill>
                <a:latin typeface="Arial" panose="020B0604020202020204" pitchFamily="34" charset="0"/>
                <a:ea typeface="MS PGothic" panose="020B0600070205080204" pitchFamily="34" charset="-128"/>
              </a:defRPr>
            </a:lvl3pPr>
            <a:lvl4pPr marL="1612682" indent="-230383">
              <a:defRPr sz="2400">
                <a:solidFill>
                  <a:schemeClr val="tx1"/>
                </a:solidFill>
                <a:latin typeface="Arial" panose="020B0604020202020204" pitchFamily="34" charset="0"/>
                <a:ea typeface="MS PGothic" panose="020B0600070205080204" pitchFamily="34" charset="-128"/>
              </a:defRPr>
            </a:lvl4pPr>
            <a:lvl5pPr marL="2073448" indent="-230383">
              <a:defRPr sz="2400">
                <a:solidFill>
                  <a:schemeClr val="tx1"/>
                </a:solidFill>
                <a:latin typeface="Arial" panose="020B0604020202020204" pitchFamily="34" charset="0"/>
                <a:ea typeface="MS PGothic" panose="020B0600070205080204" pitchFamily="34" charset="-128"/>
              </a:defRPr>
            </a:lvl5pPr>
            <a:lvl6pPr marL="2534214" indent="-23038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94980" indent="-23038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55746" indent="-23038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16512" indent="-23038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45D8B1-638A-4921-A367-B1898672DB5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70461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Students are participating in a task or tasks that will allow them to demonstrate their developing understanding of the content that was presented. During this time teachers and students may be involved in assessing and evaluating the outcomes of the students’ learning. Over time there should be a variety of techniques and methods used to determine the levels of achievement</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7713" indent="-287338">
              <a:defRPr>
                <a:solidFill>
                  <a:schemeClr val="tx1"/>
                </a:solidFill>
                <a:latin typeface="Arial" panose="020B0604020202020204" pitchFamily="34" charset="0"/>
                <a:ea typeface="MS PGothic" panose="020B0600070205080204" pitchFamily="34" charset="-128"/>
              </a:defRPr>
            </a:lvl2pPr>
            <a:lvl3pPr marL="1150938" indent="-230188">
              <a:defRPr>
                <a:solidFill>
                  <a:schemeClr val="tx1"/>
                </a:solidFill>
                <a:latin typeface="Arial" panose="020B0604020202020204" pitchFamily="34" charset="0"/>
                <a:ea typeface="MS PGothic" panose="020B0600070205080204" pitchFamily="34" charset="-128"/>
              </a:defRPr>
            </a:lvl3pPr>
            <a:lvl4pPr marL="1611313" indent="-230188">
              <a:defRPr>
                <a:solidFill>
                  <a:schemeClr val="tx1"/>
                </a:solidFill>
                <a:latin typeface="Arial" panose="020B0604020202020204" pitchFamily="34" charset="0"/>
                <a:ea typeface="MS PGothic" panose="020B0600070205080204" pitchFamily="34" charset="-128"/>
              </a:defRPr>
            </a:lvl4pPr>
            <a:lvl5pPr marL="2073275" indent="-230188">
              <a:defRPr>
                <a:solidFill>
                  <a:schemeClr val="tx1"/>
                </a:solidFill>
                <a:latin typeface="Arial" panose="020B0604020202020204" pitchFamily="34" charset="0"/>
                <a:ea typeface="MS PGothic" panose="020B0600070205080204" pitchFamily="34" charset="-128"/>
              </a:defRPr>
            </a:lvl5pPr>
            <a:lvl6pPr marL="2530475" indent="-2301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87675" indent="-2301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44875" indent="-2301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02075" indent="-2301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F2D55D-75EA-407E-9465-E0861667F55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51774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DB4478D-E785-9048-9A6A-D78FAC5E2643}"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16CD8-0534-9847-B9CA-9E71C0A38863}" type="slidenum">
              <a:rPr lang="en-US" smtClean="0"/>
              <a:t>‹#›</a:t>
            </a:fld>
            <a:endParaRPr lang="en-US"/>
          </a:p>
        </p:txBody>
      </p:sp>
    </p:spTree>
    <p:extLst>
      <p:ext uri="{BB962C8B-B14F-4D97-AF65-F5344CB8AC3E}">
        <p14:creationId xmlns:p14="http://schemas.microsoft.com/office/powerpoint/2010/main" val="1151034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DB4478D-E785-9048-9A6A-D78FAC5E2643}"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16CD8-0534-9847-B9CA-9E71C0A38863}" type="slidenum">
              <a:rPr lang="en-US" smtClean="0"/>
              <a:t>‹#›</a:t>
            </a:fld>
            <a:endParaRPr lang="en-US"/>
          </a:p>
        </p:txBody>
      </p:sp>
    </p:spTree>
    <p:extLst>
      <p:ext uri="{BB962C8B-B14F-4D97-AF65-F5344CB8AC3E}">
        <p14:creationId xmlns:p14="http://schemas.microsoft.com/office/powerpoint/2010/main" val="169799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DB4478D-E785-9048-9A6A-D78FAC5E2643}"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16CD8-0534-9847-B9CA-9E71C0A38863}" type="slidenum">
              <a:rPr lang="en-US" smtClean="0"/>
              <a:t>‹#›</a:t>
            </a:fld>
            <a:endParaRPr lang="en-US"/>
          </a:p>
        </p:txBody>
      </p:sp>
    </p:spTree>
    <p:extLst>
      <p:ext uri="{BB962C8B-B14F-4D97-AF65-F5344CB8AC3E}">
        <p14:creationId xmlns:p14="http://schemas.microsoft.com/office/powerpoint/2010/main" val="4221241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171450" y="134940"/>
            <a:ext cx="8840788" cy="6569075"/>
          </a:xfrm>
          <a:prstGeom prst="rect">
            <a:avLst/>
          </a:prstGeom>
          <a:noFill/>
          <a:ln w="38100">
            <a:solidFill>
              <a:srgbClr val="558ED5"/>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350">
              <a:solidFill>
                <a:schemeClr val="lt1"/>
              </a:solidFill>
              <a:latin typeface="+mn-lt"/>
              <a:ea typeface="+mn-ea"/>
            </a:endParaRPr>
          </a:p>
        </p:txBody>
      </p:sp>
      <p:sp>
        <p:nvSpPr>
          <p:cNvPr id="5" name="TextBox 4">
            <a:extLst/>
          </p:cNvPr>
          <p:cNvSpPr txBox="1">
            <a:spLocks noChangeArrowheads="1"/>
          </p:cNvSpPr>
          <p:nvPr userDrawn="1"/>
        </p:nvSpPr>
        <p:spPr bwMode="auto">
          <a:xfrm>
            <a:off x="457200" y="6264275"/>
            <a:ext cx="5380038"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1350">
                <a:ea typeface="+mn-ea"/>
              </a:rPr>
              <a:t>Construct Meaning</a:t>
            </a:r>
          </a:p>
        </p:txBody>
      </p:sp>
      <p:sp>
        <p:nvSpPr>
          <p:cNvPr id="6" name="Title 5"/>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457200" y="1563688"/>
            <a:ext cx="7407556" cy="457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819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171450" y="134940"/>
            <a:ext cx="8840788" cy="6569075"/>
          </a:xfrm>
          <a:prstGeom prst="rect">
            <a:avLst/>
          </a:prstGeom>
          <a:noFill/>
          <a:ln w="38100">
            <a:solidFill>
              <a:srgbClr val="31859C"/>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350">
              <a:solidFill>
                <a:schemeClr val="lt1"/>
              </a:solidFill>
              <a:latin typeface="+mn-lt"/>
              <a:ea typeface="+mn-ea"/>
            </a:endParaRPr>
          </a:p>
        </p:txBody>
      </p:sp>
      <p:sp>
        <p:nvSpPr>
          <p:cNvPr id="5" name="TextBox 4">
            <a:extLst/>
          </p:cNvPr>
          <p:cNvSpPr txBox="1">
            <a:spLocks noChangeArrowheads="1"/>
          </p:cNvSpPr>
          <p:nvPr userDrawn="1"/>
        </p:nvSpPr>
        <p:spPr bwMode="auto">
          <a:xfrm>
            <a:off x="457200" y="6264275"/>
            <a:ext cx="5380038"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1350">
                <a:ea typeface="+mn-ea"/>
              </a:rPr>
              <a:t>Review</a:t>
            </a:r>
          </a:p>
        </p:txBody>
      </p:sp>
      <p:sp>
        <p:nvSpPr>
          <p:cNvPr id="6" name="Title 5"/>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457200" y="1563688"/>
            <a:ext cx="7407556" cy="457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1649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171450" y="134940"/>
            <a:ext cx="8840788" cy="6569075"/>
          </a:xfrm>
          <a:prstGeom prst="rect">
            <a:avLst/>
          </a:prstGeom>
          <a:noFill/>
          <a:ln w="38100">
            <a:solidFill>
              <a:srgbClr val="008000"/>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350">
              <a:solidFill>
                <a:schemeClr val="lt1"/>
              </a:solidFill>
              <a:latin typeface="+mn-lt"/>
              <a:ea typeface="+mn-ea"/>
            </a:endParaRPr>
          </a:p>
        </p:txBody>
      </p:sp>
      <p:sp>
        <p:nvSpPr>
          <p:cNvPr id="5" name="TextBox 4">
            <a:extLst/>
          </p:cNvPr>
          <p:cNvSpPr txBox="1">
            <a:spLocks noChangeArrowheads="1"/>
          </p:cNvSpPr>
          <p:nvPr userDrawn="1"/>
        </p:nvSpPr>
        <p:spPr bwMode="auto">
          <a:xfrm>
            <a:off x="457200" y="6264275"/>
            <a:ext cx="5380038"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1350">
                <a:ea typeface="+mn-ea"/>
              </a:rPr>
              <a:t>Present New Information</a:t>
            </a:r>
          </a:p>
        </p:txBody>
      </p:sp>
      <p:sp>
        <p:nvSpPr>
          <p:cNvPr id="6" name="Title 5"/>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457200" y="1563688"/>
            <a:ext cx="7407556" cy="457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4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171450" y="134940"/>
            <a:ext cx="8840788" cy="6569075"/>
          </a:xfrm>
          <a:prstGeom prst="rect">
            <a:avLst/>
          </a:prstGeom>
          <a:noFill/>
          <a:ln w="38100">
            <a:solidFill>
              <a:srgbClr val="604A7B"/>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350">
              <a:solidFill>
                <a:schemeClr val="lt1"/>
              </a:solidFill>
              <a:latin typeface="+mn-lt"/>
              <a:ea typeface="+mn-ea"/>
            </a:endParaRPr>
          </a:p>
        </p:txBody>
      </p:sp>
      <p:sp>
        <p:nvSpPr>
          <p:cNvPr id="5" name="TextBox 4">
            <a:extLst/>
          </p:cNvPr>
          <p:cNvSpPr txBox="1">
            <a:spLocks noChangeArrowheads="1"/>
          </p:cNvSpPr>
          <p:nvPr userDrawn="1"/>
        </p:nvSpPr>
        <p:spPr bwMode="auto">
          <a:xfrm>
            <a:off x="457200" y="6264275"/>
            <a:ext cx="5380038" cy="30008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1350">
                <a:ea typeface="+mn-ea"/>
              </a:rPr>
              <a:t>Apply to Demonstrate</a:t>
            </a:r>
          </a:p>
        </p:txBody>
      </p:sp>
      <p:sp>
        <p:nvSpPr>
          <p:cNvPr id="6" name="Title 5"/>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457200" y="1563688"/>
            <a:ext cx="7407556" cy="457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3857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DB4478D-E785-9048-9A6A-D78FAC5E2643}"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16CD8-0534-9847-B9CA-9E71C0A38863}" type="slidenum">
              <a:rPr lang="en-US" smtClean="0"/>
              <a:t>‹#›</a:t>
            </a:fld>
            <a:endParaRPr lang="en-US"/>
          </a:p>
        </p:txBody>
      </p:sp>
    </p:spTree>
    <p:extLst>
      <p:ext uri="{BB962C8B-B14F-4D97-AF65-F5344CB8AC3E}">
        <p14:creationId xmlns:p14="http://schemas.microsoft.com/office/powerpoint/2010/main" val="2368466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DB4478D-E785-9048-9A6A-D78FAC5E2643}"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16CD8-0534-9847-B9CA-9E71C0A38863}" type="slidenum">
              <a:rPr lang="en-US" smtClean="0"/>
              <a:t>‹#›</a:t>
            </a:fld>
            <a:endParaRPr lang="en-US"/>
          </a:p>
        </p:txBody>
      </p:sp>
    </p:spTree>
    <p:extLst>
      <p:ext uri="{BB962C8B-B14F-4D97-AF65-F5344CB8AC3E}">
        <p14:creationId xmlns:p14="http://schemas.microsoft.com/office/powerpoint/2010/main" val="76404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DB4478D-E785-9048-9A6A-D78FAC5E2643}"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16CD8-0534-9847-B9CA-9E71C0A38863}" type="slidenum">
              <a:rPr lang="en-US" smtClean="0"/>
              <a:t>‹#›</a:t>
            </a:fld>
            <a:endParaRPr lang="en-US"/>
          </a:p>
        </p:txBody>
      </p:sp>
    </p:spTree>
    <p:extLst>
      <p:ext uri="{BB962C8B-B14F-4D97-AF65-F5344CB8AC3E}">
        <p14:creationId xmlns:p14="http://schemas.microsoft.com/office/powerpoint/2010/main" val="172382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DB4478D-E785-9048-9A6A-D78FAC5E2643}"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C16CD8-0534-9847-B9CA-9E71C0A38863}" type="slidenum">
              <a:rPr lang="en-US" smtClean="0"/>
              <a:t>‹#›</a:t>
            </a:fld>
            <a:endParaRPr lang="en-US"/>
          </a:p>
        </p:txBody>
      </p:sp>
    </p:spTree>
    <p:extLst>
      <p:ext uri="{BB962C8B-B14F-4D97-AF65-F5344CB8AC3E}">
        <p14:creationId xmlns:p14="http://schemas.microsoft.com/office/powerpoint/2010/main" val="4213345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DB4478D-E785-9048-9A6A-D78FAC5E2643}"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16CD8-0534-9847-B9CA-9E71C0A38863}" type="slidenum">
              <a:rPr lang="en-US" smtClean="0"/>
              <a:t>‹#›</a:t>
            </a:fld>
            <a:endParaRPr lang="en-US"/>
          </a:p>
        </p:txBody>
      </p:sp>
    </p:spTree>
    <p:extLst>
      <p:ext uri="{BB962C8B-B14F-4D97-AF65-F5344CB8AC3E}">
        <p14:creationId xmlns:p14="http://schemas.microsoft.com/office/powerpoint/2010/main" val="341933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4478D-E785-9048-9A6A-D78FAC5E2643}" type="datetimeFigureOut">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C16CD8-0534-9847-B9CA-9E71C0A38863}" type="slidenum">
              <a:rPr lang="en-US" smtClean="0"/>
              <a:t>‹#›</a:t>
            </a:fld>
            <a:endParaRPr lang="en-US"/>
          </a:p>
        </p:txBody>
      </p:sp>
    </p:spTree>
    <p:extLst>
      <p:ext uri="{BB962C8B-B14F-4D97-AF65-F5344CB8AC3E}">
        <p14:creationId xmlns:p14="http://schemas.microsoft.com/office/powerpoint/2010/main" val="331410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DB4478D-E785-9048-9A6A-D78FAC5E2643}"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16CD8-0534-9847-B9CA-9E71C0A38863}" type="slidenum">
              <a:rPr lang="en-US" smtClean="0"/>
              <a:t>‹#›</a:t>
            </a:fld>
            <a:endParaRPr lang="en-US"/>
          </a:p>
        </p:txBody>
      </p:sp>
    </p:spTree>
    <p:extLst>
      <p:ext uri="{BB962C8B-B14F-4D97-AF65-F5344CB8AC3E}">
        <p14:creationId xmlns:p14="http://schemas.microsoft.com/office/powerpoint/2010/main" val="331661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DB4478D-E785-9048-9A6A-D78FAC5E2643}"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16CD8-0534-9847-B9CA-9E71C0A38863}" type="slidenum">
              <a:rPr lang="en-US" smtClean="0"/>
              <a:t>‹#›</a:t>
            </a:fld>
            <a:endParaRPr lang="en-US"/>
          </a:p>
        </p:txBody>
      </p:sp>
    </p:spTree>
    <p:extLst>
      <p:ext uri="{BB962C8B-B14F-4D97-AF65-F5344CB8AC3E}">
        <p14:creationId xmlns:p14="http://schemas.microsoft.com/office/powerpoint/2010/main" val="845985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4478D-E785-9048-9A6A-D78FAC5E2643}" type="datetimeFigureOut">
              <a:rPr lang="en-US" smtClean="0"/>
              <a:t>3/2/2020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16CD8-0534-9847-B9CA-9E71C0A38863}" type="slidenum">
              <a:rPr lang="en-US" smtClean="0"/>
              <a:t>‹#›</a:t>
            </a:fld>
            <a:endParaRPr lang="en-US"/>
          </a:p>
        </p:txBody>
      </p:sp>
    </p:spTree>
    <p:extLst>
      <p:ext uri="{BB962C8B-B14F-4D97-AF65-F5344CB8AC3E}">
        <p14:creationId xmlns:p14="http://schemas.microsoft.com/office/powerpoint/2010/main" val="50650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w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530" y="-197384"/>
            <a:ext cx="8688537" cy="790469"/>
          </a:xfrm>
        </p:spPr>
        <p:txBody>
          <a:bodyPr/>
          <a:lstStyle/>
          <a:p>
            <a:r>
              <a:rPr lang="en-US" b="1" u="sng" dirty="0" smtClean="0"/>
              <a:t>Do Now Activity: </a:t>
            </a:r>
            <a:endParaRPr lang="en-US" b="1" u="sng" dirty="0"/>
          </a:p>
        </p:txBody>
      </p:sp>
      <p:sp>
        <p:nvSpPr>
          <p:cNvPr id="3" name="Subtitle 2"/>
          <p:cNvSpPr>
            <a:spLocks noGrp="1"/>
          </p:cNvSpPr>
          <p:nvPr>
            <p:ph type="subTitle" idx="1"/>
          </p:nvPr>
        </p:nvSpPr>
        <p:spPr>
          <a:xfrm>
            <a:off x="184529" y="1007183"/>
            <a:ext cx="8824003" cy="422128"/>
          </a:xfrm>
        </p:spPr>
        <p:txBody>
          <a:bodyPr>
            <a:normAutofit/>
          </a:bodyPr>
          <a:lstStyle/>
          <a:p>
            <a:pPr algn="l"/>
            <a:r>
              <a:rPr lang="en-US" sz="2000" dirty="0" smtClean="0">
                <a:solidFill>
                  <a:srgbClr val="000000"/>
                </a:solidFill>
              </a:rPr>
              <a:t>Name a function of the skeleton</a:t>
            </a:r>
            <a:endParaRPr lang="en-US" sz="2000" dirty="0">
              <a:solidFill>
                <a:srgbClr val="000000"/>
              </a:solidFill>
            </a:endParaRPr>
          </a:p>
        </p:txBody>
      </p:sp>
      <p:sp>
        <p:nvSpPr>
          <p:cNvPr id="10" name="Subtitle 2"/>
          <p:cNvSpPr txBox="1">
            <a:spLocks/>
          </p:cNvSpPr>
          <p:nvPr/>
        </p:nvSpPr>
        <p:spPr>
          <a:xfrm>
            <a:off x="184530" y="1861742"/>
            <a:ext cx="8824003" cy="4221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rgbClr val="000000"/>
                </a:solidFill>
              </a:rPr>
              <a:t>Name 2 types of bones</a:t>
            </a:r>
            <a:endParaRPr lang="en-US" sz="2000" dirty="0">
              <a:solidFill>
                <a:srgbClr val="000000"/>
              </a:solidFill>
            </a:endParaRPr>
          </a:p>
        </p:txBody>
      </p:sp>
      <p:sp>
        <p:nvSpPr>
          <p:cNvPr id="12" name="Subtitle 2"/>
          <p:cNvSpPr txBox="1">
            <a:spLocks/>
          </p:cNvSpPr>
          <p:nvPr/>
        </p:nvSpPr>
        <p:spPr>
          <a:xfrm>
            <a:off x="184529" y="2774576"/>
            <a:ext cx="8824003" cy="4221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rgbClr val="000000"/>
                </a:solidFill>
              </a:rPr>
              <a:t>Name 2 types of synovial joints</a:t>
            </a:r>
            <a:endParaRPr lang="en-US" sz="2000" dirty="0">
              <a:solidFill>
                <a:srgbClr val="000000"/>
              </a:solidFill>
            </a:endParaRPr>
          </a:p>
        </p:txBody>
      </p:sp>
      <p:sp>
        <p:nvSpPr>
          <p:cNvPr id="14" name="Subtitle 2"/>
          <p:cNvSpPr txBox="1">
            <a:spLocks/>
          </p:cNvSpPr>
          <p:nvPr/>
        </p:nvSpPr>
        <p:spPr>
          <a:xfrm>
            <a:off x="184529" y="3676476"/>
            <a:ext cx="8824003" cy="4221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rgbClr val="000000"/>
                </a:solidFill>
              </a:rPr>
              <a:t>Name 4 types Movements</a:t>
            </a:r>
            <a:endParaRPr lang="en-US" sz="2000" dirty="0">
              <a:solidFill>
                <a:srgbClr val="000000"/>
              </a:solidFill>
            </a:endParaRPr>
          </a:p>
        </p:txBody>
      </p:sp>
      <p:sp>
        <p:nvSpPr>
          <p:cNvPr id="15" name="TextBox 14"/>
          <p:cNvSpPr txBox="1"/>
          <p:nvPr/>
        </p:nvSpPr>
        <p:spPr>
          <a:xfrm>
            <a:off x="4743581" y="5340743"/>
            <a:ext cx="184666" cy="369332"/>
          </a:xfrm>
          <a:prstGeom prst="rect">
            <a:avLst/>
          </a:prstGeom>
          <a:noFill/>
        </p:spPr>
        <p:txBody>
          <a:bodyPr wrap="none" rtlCol="0">
            <a:spAutoFit/>
          </a:bodyPr>
          <a:lstStyle/>
          <a:p>
            <a:endParaRPr lang="en-US" dirty="0"/>
          </a:p>
        </p:txBody>
      </p:sp>
      <p:sp>
        <p:nvSpPr>
          <p:cNvPr id="17" name="Subtitle 2"/>
          <p:cNvSpPr txBox="1">
            <a:spLocks/>
          </p:cNvSpPr>
          <p:nvPr/>
        </p:nvSpPr>
        <p:spPr>
          <a:xfrm>
            <a:off x="184529" y="4594508"/>
            <a:ext cx="8824003" cy="4221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rgbClr val="000000"/>
                </a:solidFill>
              </a:rPr>
              <a:t>What is the difference between tendons and ligaments</a:t>
            </a:r>
            <a:endParaRPr lang="en-US" sz="2000" dirty="0">
              <a:solidFill>
                <a:srgbClr val="000000"/>
              </a:solidFill>
            </a:endParaRPr>
          </a:p>
        </p:txBody>
      </p:sp>
      <p:sp>
        <p:nvSpPr>
          <p:cNvPr id="19" name="Subtitle 2"/>
          <p:cNvSpPr txBox="1">
            <a:spLocks/>
          </p:cNvSpPr>
          <p:nvPr/>
        </p:nvSpPr>
        <p:spPr>
          <a:xfrm>
            <a:off x="184530" y="5367672"/>
            <a:ext cx="8824003" cy="4221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rgbClr val="000000"/>
                </a:solidFill>
              </a:rPr>
              <a:t>Name 2 short term effects of exercise on the CV system</a:t>
            </a:r>
            <a:endParaRPr lang="en-US" sz="2000" dirty="0">
              <a:solidFill>
                <a:srgbClr val="000000"/>
              </a:solidFill>
            </a:endParaRPr>
          </a:p>
        </p:txBody>
      </p:sp>
      <p:sp>
        <p:nvSpPr>
          <p:cNvPr id="20" name="Subtitle 2"/>
          <p:cNvSpPr txBox="1">
            <a:spLocks/>
          </p:cNvSpPr>
          <p:nvPr/>
        </p:nvSpPr>
        <p:spPr>
          <a:xfrm>
            <a:off x="184528" y="6173643"/>
            <a:ext cx="8824003" cy="4221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rgbClr val="000000"/>
                </a:solidFill>
              </a:rPr>
              <a:t>Name 2 long term effects of exercise on the CV system</a:t>
            </a:r>
            <a:endParaRPr lang="en-US" sz="2000" dirty="0">
              <a:solidFill>
                <a:srgbClr val="000000"/>
              </a:solidFill>
            </a:endParaRPr>
          </a:p>
        </p:txBody>
      </p:sp>
      <p:sp>
        <p:nvSpPr>
          <p:cNvPr id="23" name="TextBox 22"/>
          <p:cNvSpPr txBox="1"/>
          <p:nvPr/>
        </p:nvSpPr>
        <p:spPr>
          <a:xfrm>
            <a:off x="3339361" y="428068"/>
            <a:ext cx="2495132" cy="369332"/>
          </a:xfrm>
          <a:prstGeom prst="rect">
            <a:avLst/>
          </a:prstGeom>
          <a:noFill/>
        </p:spPr>
        <p:txBody>
          <a:bodyPr wrap="none" rtlCol="0">
            <a:spAutoFit/>
          </a:bodyPr>
          <a:lstStyle/>
          <a:p>
            <a:r>
              <a:rPr lang="en-US" dirty="0" smtClean="0"/>
              <a:t>Lets go back…right back!</a:t>
            </a:r>
            <a:endParaRPr lang="en-US" dirty="0"/>
          </a:p>
        </p:txBody>
      </p:sp>
    </p:spTree>
    <p:extLst>
      <p:ext uri="{BB962C8B-B14F-4D97-AF65-F5344CB8AC3E}">
        <p14:creationId xmlns:p14="http://schemas.microsoft.com/office/powerpoint/2010/main" val="728342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226469"/>
            <a:ext cx="7886700" cy="1593437"/>
          </a:xfrm>
          <a:solidFill>
            <a:srgbClr val="FFFF00"/>
          </a:solidFill>
          <a:ln>
            <a:solidFill>
              <a:schemeClr val="tx1"/>
            </a:solidFill>
          </a:ln>
        </p:spPr>
        <p:txBody>
          <a:bodyPr/>
          <a:lstStyle/>
          <a:p>
            <a:pPr marL="0" indent="0" defTabSz="685800" fontAlgn="base">
              <a:spcAft>
                <a:spcPct val="0"/>
              </a:spcAft>
              <a:buNone/>
            </a:pPr>
            <a:r>
              <a:rPr lang="en-GB" altLang="en-US" sz="2400" b="1" dirty="0">
                <a:solidFill>
                  <a:prstClr val="black"/>
                </a:solidFill>
                <a:latin typeface="Calibri" panose="020F0502020204030204" pitchFamily="34" charset="0"/>
                <a:ea typeface="MS PGothic" panose="020B0600070205080204" pitchFamily="34" charset="-128"/>
              </a:rPr>
              <a:t>TASK:</a:t>
            </a:r>
            <a:endParaRPr lang="en-GB" altLang="en-US" sz="2400" dirty="0">
              <a:solidFill>
                <a:prstClr val="black"/>
              </a:solidFill>
              <a:latin typeface="Calibri" panose="020F0502020204030204" pitchFamily="34" charset="0"/>
              <a:ea typeface="MS PGothic" panose="020B0600070205080204" pitchFamily="34" charset="-128"/>
            </a:endParaRPr>
          </a:p>
          <a:p>
            <a:pPr marL="0" indent="0" defTabSz="685800" fontAlgn="base">
              <a:spcAft>
                <a:spcPct val="0"/>
              </a:spcAft>
              <a:buNone/>
            </a:pPr>
            <a:r>
              <a:rPr lang="en-GB" altLang="en-US" sz="2400" dirty="0">
                <a:solidFill>
                  <a:prstClr val="black"/>
                </a:solidFill>
                <a:latin typeface="Calibri" panose="020F0502020204030204" pitchFamily="34" charset="0"/>
                <a:ea typeface="MS PGothic" panose="020B0600070205080204" pitchFamily="34" charset="-128"/>
              </a:rPr>
              <a:t>Can you identify/describe/explain the </a:t>
            </a:r>
            <a:r>
              <a:rPr lang="en-GB" altLang="en-US" sz="2400" b="1" dirty="0">
                <a:solidFill>
                  <a:prstClr val="black"/>
                </a:solidFill>
                <a:latin typeface="Calibri" panose="020F0502020204030204" pitchFamily="34" charset="0"/>
                <a:ea typeface="MS PGothic" panose="020B0600070205080204" pitchFamily="34" charset="-128"/>
              </a:rPr>
              <a:t>long term</a:t>
            </a:r>
            <a:r>
              <a:rPr lang="en-GB" altLang="en-US" sz="2400" dirty="0">
                <a:solidFill>
                  <a:prstClr val="black"/>
                </a:solidFill>
                <a:latin typeface="Calibri" panose="020F0502020204030204" pitchFamily="34" charset="0"/>
                <a:ea typeface="MS PGothic" panose="020B0600070205080204" pitchFamily="34" charset="-128"/>
              </a:rPr>
              <a:t> effects of exercise on the </a:t>
            </a:r>
            <a:r>
              <a:rPr lang="en-GB" altLang="en-US" sz="2400" b="1" dirty="0">
                <a:solidFill>
                  <a:prstClr val="black"/>
                </a:solidFill>
                <a:latin typeface="Calibri" panose="020F0502020204030204" pitchFamily="34" charset="0"/>
                <a:ea typeface="MS PGothic" panose="020B0600070205080204" pitchFamily="34" charset="-128"/>
              </a:rPr>
              <a:t>respiratory system</a:t>
            </a:r>
            <a:r>
              <a:rPr lang="en-GB" altLang="en-US" sz="2400" dirty="0">
                <a:solidFill>
                  <a:prstClr val="black"/>
                </a:solidFill>
                <a:latin typeface="Calibri" panose="020F0502020204030204" pitchFamily="34" charset="0"/>
                <a:ea typeface="MS PGothic" panose="020B0600070205080204" pitchFamily="34" charset="-128"/>
              </a:rPr>
              <a:t>?</a:t>
            </a:r>
          </a:p>
          <a:p>
            <a:endParaRPr lang="en-GB" dirty="0"/>
          </a:p>
        </p:txBody>
      </p:sp>
      <p:sp>
        <p:nvSpPr>
          <p:cNvPr id="4" name="Rounded Rectangular Callout 3">
            <a:extLst/>
          </p:cNvPr>
          <p:cNvSpPr/>
          <p:nvPr/>
        </p:nvSpPr>
        <p:spPr>
          <a:xfrm>
            <a:off x="4241007" y="958454"/>
            <a:ext cx="1999060" cy="1133475"/>
          </a:xfrm>
          <a:prstGeom prst="wedgeRoundRectCallout">
            <a:avLst>
              <a:gd name="adj1" fmla="val -45794"/>
              <a:gd name="adj2" fmla="val 71051"/>
              <a:gd name="adj3" fmla="val 16667"/>
            </a:avLst>
          </a:prstGeom>
          <a:solidFill>
            <a:srgbClr val="4F81BD"/>
          </a:solidFill>
          <a:ln w="25400" cap="flat" cmpd="sng" algn="ctr">
            <a:solidFill>
              <a:srgbClr val="4F81BD">
                <a:shade val="50000"/>
              </a:srgbClr>
            </a:solidFill>
            <a:prstDash val="solid"/>
          </a:ln>
          <a:effectLst/>
        </p:spPr>
        <p:txBody>
          <a:bodyPr anchor="ctr"/>
          <a:lstStyle/>
          <a:p>
            <a:pPr algn="ctr" defTabSz="685800">
              <a:defRPr/>
            </a:pPr>
            <a:r>
              <a:rPr lang="en-GB" sz="1350" kern="0" dirty="0">
                <a:solidFill>
                  <a:prstClr val="white"/>
                </a:solidFill>
                <a:latin typeface="Calibri"/>
              </a:rPr>
              <a:t>If you trained for 6 </a:t>
            </a:r>
            <a:r>
              <a:rPr lang="en-GB" sz="1350" kern="0" dirty="0">
                <a:solidFill>
                  <a:prstClr val="white"/>
                </a:solidFill>
                <a:latin typeface="Calibri"/>
              </a:rPr>
              <a:t>weeks, </a:t>
            </a:r>
            <a:r>
              <a:rPr lang="en-GB" sz="1350" kern="0" dirty="0">
                <a:solidFill>
                  <a:prstClr val="white"/>
                </a:solidFill>
                <a:latin typeface="Calibri"/>
              </a:rPr>
              <a:t>what would you expect to happen to your respiratory system </a:t>
            </a:r>
          </a:p>
        </p:txBody>
      </p:sp>
      <p:sp>
        <p:nvSpPr>
          <p:cNvPr id="5" name="TextBox 4"/>
          <p:cNvSpPr txBox="1">
            <a:spLocks noChangeArrowheads="1"/>
          </p:cNvSpPr>
          <p:nvPr/>
        </p:nvSpPr>
        <p:spPr bwMode="auto">
          <a:xfrm>
            <a:off x="178608" y="92518"/>
            <a:ext cx="3720798" cy="761747"/>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40000" dist="20000" dir="5400000" rotWithShape="0">
              <a:srgbClr val="808080">
                <a:alpha val="37999"/>
              </a:srgbClr>
            </a:outerShdw>
          </a:effec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lang="en-GB" altLang="en-US" sz="1200" b="1" dirty="0">
                <a:solidFill>
                  <a:srgbClr val="000000"/>
                </a:solidFill>
                <a:latin typeface="Calibri" panose="020F0502020204030204" pitchFamily="34" charset="0"/>
              </a:rPr>
              <a:t>Go the extra mile…..</a:t>
            </a:r>
          </a:p>
          <a:p>
            <a:pPr fontAlgn="base">
              <a:spcBef>
                <a:spcPct val="0"/>
              </a:spcBef>
              <a:spcAft>
                <a:spcPct val="0"/>
              </a:spcAft>
            </a:pPr>
            <a:r>
              <a:rPr lang="en-GB" altLang="en-US" sz="1050" dirty="0">
                <a:solidFill>
                  <a:srgbClr val="000000"/>
                </a:solidFill>
                <a:latin typeface="Calibri" panose="020F0502020204030204" pitchFamily="34" charset="0"/>
              </a:rPr>
              <a:t>Explain, in simple terms, the difference between </a:t>
            </a:r>
            <a:r>
              <a:rPr lang="en-GB" altLang="en-US" sz="1050" b="1" dirty="0">
                <a:solidFill>
                  <a:srgbClr val="000000"/>
                </a:solidFill>
                <a:latin typeface="Calibri" panose="020F0502020204030204" pitchFamily="34" charset="0"/>
              </a:rPr>
              <a:t>aerobic </a:t>
            </a:r>
            <a:r>
              <a:rPr lang="en-GB" altLang="en-US" sz="1050" dirty="0">
                <a:solidFill>
                  <a:srgbClr val="000000"/>
                </a:solidFill>
                <a:latin typeface="Calibri" panose="020F0502020204030204" pitchFamily="34" charset="0"/>
              </a:rPr>
              <a:t>and</a:t>
            </a:r>
            <a:r>
              <a:rPr lang="en-GB" altLang="en-US" sz="1050" b="1" dirty="0">
                <a:solidFill>
                  <a:srgbClr val="000000"/>
                </a:solidFill>
                <a:latin typeface="Calibri" panose="020F0502020204030204" pitchFamily="34" charset="0"/>
              </a:rPr>
              <a:t> anaerobic training</a:t>
            </a:r>
          </a:p>
          <a:p>
            <a:pPr fontAlgn="base">
              <a:spcBef>
                <a:spcPct val="0"/>
              </a:spcBef>
              <a:spcAft>
                <a:spcPct val="0"/>
              </a:spcAft>
            </a:pPr>
            <a:r>
              <a:rPr lang="en-GB" altLang="en-US" sz="1050" b="1" dirty="0">
                <a:solidFill>
                  <a:srgbClr val="000000"/>
                </a:solidFill>
                <a:latin typeface="Calibri" panose="020F0502020204030204" pitchFamily="34" charset="0"/>
              </a:rPr>
              <a:t>		</a:t>
            </a:r>
            <a:r>
              <a:rPr lang="en-GB" altLang="en-US" sz="1050" dirty="0">
                <a:solidFill>
                  <a:srgbClr val="000000"/>
                </a:solidFill>
                <a:latin typeface="Calibri" panose="020F0502020204030204" pitchFamily="34" charset="0"/>
              </a:rPr>
              <a:t>(2 mark) </a:t>
            </a:r>
            <a:endParaRPr lang="en-GB" altLang="en-US" sz="1050" b="1" dirty="0">
              <a:solidFill>
                <a:srgbClr val="000000"/>
              </a:solidFill>
              <a:latin typeface="Calibri" panose="020F0502020204030204" pitchFamily="34" charset="0"/>
            </a:endParaRPr>
          </a:p>
        </p:txBody>
      </p:sp>
      <p:sp>
        <p:nvSpPr>
          <p:cNvPr id="6" name="AutoShape 2" descr="Image result for running gif"/>
          <p:cNvSpPr>
            <a:spLocks noChangeAspect="1" noChangeArrowheads="1"/>
          </p:cNvSpPr>
          <p:nvPr/>
        </p:nvSpPr>
        <p:spPr bwMode="auto">
          <a:xfrm>
            <a:off x="47625" y="754856"/>
            <a:ext cx="3126772" cy="31267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 y="4752574"/>
            <a:ext cx="2811189" cy="210542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252" y="4046483"/>
            <a:ext cx="3529128" cy="2643123"/>
          </a:xfrm>
          <a:prstGeom prst="rect">
            <a:avLst/>
          </a:prstGeom>
        </p:spPr>
      </p:pic>
      <p:cxnSp>
        <p:nvCxnSpPr>
          <p:cNvPr id="10" name="Straight Arrow Connector 9"/>
          <p:cNvCxnSpPr/>
          <p:nvPr/>
        </p:nvCxnSpPr>
        <p:spPr>
          <a:xfrm flipV="1">
            <a:off x="2039007" y="5192110"/>
            <a:ext cx="4761186" cy="48347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6016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277542" y="418064"/>
            <a:ext cx="6588919" cy="857250"/>
          </a:xfrm>
        </p:spPr>
        <p:txBody>
          <a:bodyPr>
            <a:normAutofit fontScale="90000"/>
          </a:bodyPr>
          <a:lstStyle/>
          <a:p>
            <a:pPr eaLnBrk="1" hangingPunct="1"/>
            <a:r>
              <a:rPr lang="en-GB" altLang="en-US" b="1" u="sng" dirty="0" smtClean="0"/>
              <a:t>Long term </a:t>
            </a:r>
            <a:r>
              <a:rPr lang="en-GB" altLang="en-US" b="1" u="sng" dirty="0" smtClean="0"/>
              <a:t>effects </a:t>
            </a:r>
            <a:r>
              <a:rPr lang="en-GB" altLang="en-US" b="1" u="sng" dirty="0" smtClean="0"/>
              <a:t>of exercise </a:t>
            </a:r>
          </a:p>
        </p:txBody>
      </p:sp>
      <p:sp>
        <p:nvSpPr>
          <p:cNvPr id="5" name="Content Placeholder 2">
            <a:extLst/>
          </p:cNvPr>
          <p:cNvSpPr txBox="1">
            <a:spLocks/>
          </p:cNvSpPr>
          <p:nvPr/>
        </p:nvSpPr>
        <p:spPr bwMode="auto">
          <a:xfrm>
            <a:off x="409903" y="1608082"/>
            <a:ext cx="5318235" cy="4130566"/>
          </a:xfrm>
          <a:prstGeom prst="rect">
            <a:avLst/>
          </a:prstGeom>
          <a:solidFill>
            <a:srgbClr val="FFFF00"/>
          </a:solid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10000"/>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lnSpc>
                <a:spcPct val="80000"/>
              </a:lnSpc>
              <a:spcBef>
                <a:spcPct val="20000"/>
              </a:spcBef>
              <a:spcAft>
                <a:spcPct val="0"/>
              </a:spcAft>
              <a:buFont typeface="Calibri" panose="020F0502020204030204" pitchFamily="34" charset="0"/>
              <a:buAutoNum type="arabicPeriod"/>
            </a:pPr>
            <a:r>
              <a:rPr lang="en-GB" altLang="en-US" sz="1800" b="1" dirty="0">
                <a:solidFill>
                  <a:prstClr val="black"/>
                </a:solidFill>
                <a:latin typeface="Calibri" panose="020F0502020204030204" pitchFamily="34" charset="0"/>
              </a:rPr>
              <a:t>Increased number </a:t>
            </a:r>
            <a:r>
              <a:rPr lang="en-GB" altLang="en-US" sz="1800" dirty="0">
                <a:solidFill>
                  <a:prstClr val="black"/>
                </a:solidFill>
                <a:latin typeface="Calibri" panose="020F0502020204030204" pitchFamily="34" charset="0"/>
              </a:rPr>
              <a:t>of </a:t>
            </a:r>
            <a:r>
              <a:rPr lang="en-GB" altLang="en-US" sz="1800" b="1" dirty="0">
                <a:solidFill>
                  <a:prstClr val="black"/>
                </a:solidFill>
                <a:latin typeface="Calibri" panose="020F0502020204030204" pitchFamily="34" charset="0"/>
              </a:rPr>
              <a:t>alveoli</a:t>
            </a:r>
            <a:r>
              <a:rPr lang="en-GB" altLang="en-US" sz="1800" dirty="0">
                <a:solidFill>
                  <a:prstClr val="black"/>
                </a:solidFill>
                <a:latin typeface="Calibri" panose="020F0502020204030204" pitchFamily="34" charset="0"/>
              </a:rPr>
              <a:t> – you can take in more air and extract oxygen more effectively</a:t>
            </a:r>
          </a:p>
          <a:p>
            <a:pPr fontAlgn="base">
              <a:lnSpc>
                <a:spcPct val="80000"/>
              </a:lnSpc>
              <a:spcBef>
                <a:spcPct val="20000"/>
              </a:spcBef>
              <a:spcAft>
                <a:spcPct val="0"/>
              </a:spcAft>
              <a:buFont typeface="Calibri" panose="020F0502020204030204" pitchFamily="34" charset="0"/>
              <a:buAutoNum type="arabicPeriod"/>
            </a:pPr>
            <a:endParaRPr lang="en-GB" altLang="en-US" sz="1800" dirty="0">
              <a:solidFill>
                <a:prstClr val="black"/>
              </a:solidFill>
              <a:latin typeface="Calibri" panose="020F0502020204030204" pitchFamily="34" charset="0"/>
            </a:endParaRPr>
          </a:p>
          <a:p>
            <a:pPr fontAlgn="base">
              <a:lnSpc>
                <a:spcPct val="80000"/>
              </a:lnSpc>
              <a:spcBef>
                <a:spcPct val="20000"/>
              </a:spcBef>
              <a:spcAft>
                <a:spcPct val="0"/>
              </a:spcAft>
              <a:buFont typeface="Calibri" panose="020F0502020204030204" pitchFamily="34" charset="0"/>
              <a:buAutoNum type="arabicPeriod"/>
            </a:pPr>
            <a:r>
              <a:rPr lang="en-GB" altLang="en-US" sz="1800" b="1" dirty="0">
                <a:solidFill>
                  <a:prstClr val="black"/>
                </a:solidFill>
                <a:latin typeface="Calibri" panose="020F0502020204030204" pitchFamily="34" charset="0"/>
              </a:rPr>
              <a:t>Increased strength </a:t>
            </a:r>
            <a:r>
              <a:rPr lang="en-GB" altLang="en-US" sz="1800" dirty="0">
                <a:solidFill>
                  <a:prstClr val="black"/>
                </a:solidFill>
                <a:latin typeface="Calibri" panose="020F0502020204030204" pitchFamily="34" charset="0"/>
              </a:rPr>
              <a:t>of </a:t>
            </a:r>
            <a:r>
              <a:rPr lang="en-GB" altLang="en-US" sz="1800" b="1" dirty="0">
                <a:solidFill>
                  <a:prstClr val="black"/>
                </a:solidFill>
                <a:latin typeface="Calibri" panose="020F0502020204030204" pitchFamily="34" charset="0"/>
              </a:rPr>
              <a:t>intercostal muscles </a:t>
            </a:r>
            <a:r>
              <a:rPr lang="en-GB" altLang="en-US" sz="1800" dirty="0">
                <a:solidFill>
                  <a:prstClr val="black"/>
                </a:solidFill>
                <a:latin typeface="Calibri" panose="020F0502020204030204" pitchFamily="34" charset="0"/>
              </a:rPr>
              <a:t>- respiratory system is stronger so it can contract more forcefully when needed</a:t>
            </a:r>
          </a:p>
          <a:p>
            <a:pPr fontAlgn="base">
              <a:lnSpc>
                <a:spcPct val="80000"/>
              </a:lnSpc>
              <a:spcBef>
                <a:spcPct val="20000"/>
              </a:spcBef>
              <a:spcAft>
                <a:spcPct val="0"/>
              </a:spcAft>
              <a:buFont typeface="Calibri" panose="020F0502020204030204" pitchFamily="34" charset="0"/>
              <a:buAutoNum type="arabicPeriod"/>
            </a:pPr>
            <a:endParaRPr lang="en-GB" altLang="en-US" sz="1800" dirty="0">
              <a:solidFill>
                <a:prstClr val="black"/>
              </a:solidFill>
              <a:latin typeface="Calibri" panose="020F0502020204030204" pitchFamily="34" charset="0"/>
            </a:endParaRPr>
          </a:p>
          <a:p>
            <a:pPr fontAlgn="base">
              <a:lnSpc>
                <a:spcPct val="80000"/>
              </a:lnSpc>
              <a:spcBef>
                <a:spcPct val="20000"/>
              </a:spcBef>
              <a:spcAft>
                <a:spcPct val="0"/>
              </a:spcAft>
              <a:buFont typeface="Calibri" panose="020F0502020204030204" pitchFamily="34" charset="0"/>
              <a:buAutoNum type="arabicPeriod"/>
            </a:pPr>
            <a:r>
              <a:rPr lang="en-GB" altLang="en-US" sz="1800" b="1" dirty="0">
                <a:solidFill>
                  <a:prstClr val="black"/>
                </a:solidFill>
                <a:latin typeface="Calibri" panose="020F0502020204030204" pitchFamily="34" charset="0"/>
              </a:rPr>
              <a:t>Increased strength </a:t>
            </a:r>
            <a:r>
              <a:rPr lang="en-GB" altLang="en-US" sz="1800" dirty="0">
                <a:solidFill>
                  <a:prstClr val="black"/>
                </a:solidFill>
                <a:latin typeface="Calibri" panose="020F0502020204030204" pitchFamily="34" charset="0"/>
              </a:rPr>
              <a:t>of </a:t>
            </a:r>
            <a:r>
              <a:rPr lang="en-GB" altLang="en-US" sz="1800" b="1" dirty="0">
                <a:solidFill>
                  <a:prstClr val="black"/>
                </a:solidFill>
                <a:latin typeface="Calibri" panose="020F0502020204030204" pitchFamily="34" charset="0"/>
              </a:rPr>
              <a:t>diaphragm</a:t>
            </a:r>
            <a:r>
              <a:rPr lang="en-GB" altLang="en-US" sz="1800" dirty="0">
                <a:solidFill>
                  <a:prstClr val="black"/>
                </a:solidFill>
                <a:latin typeface="Calibri" panose="020F0502020204030204" pitchFamily="34" charset="0"/>
              </a:rPr>
              <a:t> – respiratory system is stronger so it can contract more forcefully when needed</a:t>
            </a:r>
          </a:p>
          <a:p>
            <a:pPr fontAlgn="base">
              <a:lnSpc>
                <a:spcPct val="80000"/>
              </a:lnSpc>
              <a:spcBef>
                <a:spcPct val="20000"/>
              </a:spcBef>
              <a:spcAft>
                <a:spcPct val="0"/>
              </a:spcAft>
              <a:buFont typeface="Calibri" panose="020F0502020204030204" pitchFamily="34" charset="0"/>
              <a:buAutoNum type="arabicPeriod"/>
            </a:pPr>
            <a:endParaRPr lang="en-GB" altLang="en-US" sz="1800" dirty="0">
              <a:solidFill>
                <a:prstClr val="black"/>
              </a:solidFill>
              <a:latin typeface="Calibri" panose="020F0502020204030204" pitchFamily="34" charset="0"/>
            </a:endParaRPr>
          </a:p>
          <a:p>
            <a:pPr fontAlgn="base">
              <a:lnSpc>
                <a:spcPct val="80000"/>
              </a:lnSpc>
              <a:spcBef>
                <a:spcPct val="20000"/>
              </a:spcBef>
              <a:spcAft>
                <a:spcPct val="0"/>
              </a:spcAft>
              <a:buFont typeface="Calibri" panose="020F0502020204030204" pitchFamily="34" charset="0"/>
              <a:buAutoNum type="arabicPeriod"/>
            </a:pPr>
            <a:r>
              <a:rPr lang="en-GB" altLang="en-US" sz="1800" b="1" dirty="0">
                <a:solidFill>
                  <a:prstClr val="black"/>
                </a:solidFill>
                <a:latin typeface="Calibri" panose="020F0502020204030204" pitchFamily="34" charset="0"/>
              </a:rPr>
              <a:t>Increase lung volume </a:t>
            </a:r>
            <a:r>
              <a:rPr lang="en-GB" altLang="en-US" sz="1800" dirty="0">
                <a:solidFill>
                  <a:prstClr val="black"/>
                </a:solidFill>
                <a:latin typeface="Calibri" panose="020F0502020204030204" pitchFamily="34" charset="0"/>
              </a:rPr>
              <a:t>– due to increased tidal volume and vital capacity</a:t>
            </a:r>
          </a:p>
          <a:p>
            <a:pPr fontAlgn="base">
              <a:lnSpc>
                <a:spcPct val="80000"/>
              </a:lnSpc>
              <a:spcBef>
                <a:spcPct val="20000"/>
              </a:spcBef>
              <a:spcAft>
                <a:spcPct val="0"/>
              </a:spcAft>
              <a:buFont typeface="Arial" panose="020B0604020202020204" pitchFamily="34" charset="0"/>
              <a:buChar char="•"/>
            </a:pPr>
            <a:endParaRPr lang="en-GB" altLang="en-US" sz="1800" dirty="0">
              <a:solidFill>
                <a:prstClr val="black"/>
              </a:solidFill>
              <a:latin typeface="Calibri" panose="020F0502020204030204" pitchFamily="34" charset="0"/>
            </a:endParaRPr>
          </a:p>
          <a:p>
            <a:pPr fontAlgn="base">
              <a:lnSpc>
                <a:spcPct val="80000"/>
              </a:lnSpc>
              <a:spcBef>
                <a:spcPct val="20000"/>
              </a:spcBef>
              <a:spcAft>
                <a:spcPct val="0"/>
              </a:spcAft>
              <a:buFont typeface="Arial" panose="020B0604020202020204" pitchFamily="34" charset="0"/>
              <a:buChar char="•"/>
            </a:pPr>
            <a:r>
              <a:rPr lang="en-GB" altLang="en-US" b="1" dirty="0">
                <a:solidFill>
                  <a:srgbClr val="FF0000"/>
                </a:solidFill>
                <a:latin typeface="Calibri" panose="020F0502020204030204" pitchFamily="34" charset="0"/>
              </a:rPr>
              <a:t>Due to all of the above you can provide more oxygen for transport to the working muscles to help with energy production.</a:t>
            </a:r>
          </a:p>
          <a:p>
            <a:pPr fontAlgn="base">
              <a:lnSpc>
                <a:spcPct val="80000"/>
              </a:lnSpc>
              <a:spcBef>
                <a:spcPct val="20000"/>
              </a:spcBef>
              <a:spcAft>
                <a:spcPct val="0"/>
              </a:spcAft>
              <a:buFont typeface="Arial" panose="020B0604020202020204" pitchFamily="34" charset="0"/>
              <a:buChar char="•"/>
            </a:pPr>
            <a:endParaRPr lang="en-GB" altLang="en-US" sz="2800" dirty="0">
              <a:solidFill>
                <a:prstClr val="black"/>
              </a:solidFill>
              <a:latin typeface="Calibri" panose="020F0502020204030204" pitchFamily="34" charset="0"/>
            </a:endParaRPr>
          </a:p>
        </p:txBody>
      </p:sp>
      <p:pic>
        <p:nvPicPr>
          <p:cNvPr id="35843" name="Picture 2" descr="C:\Users\sholder\AppData\Local\Microsoft\Windows\Temporary Internet Files\Content.IE5\Q2CKWFOG\MC90028710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30060">
            <a:off x="7831058" y="5425832"/>
            <a:ext cx="901303" cy="1056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0503"/>
          <a:stretch/>
        </p:blipFill>
        <p:spPr>
          <a:xfrm>
            <a:off x="5938344" y="2283140"/>
            <a:ext cx="2879835" cy="2482629"/>
          </a:xfrm>
          <a:prstGeom prst="rect">
            <a:avLst/>
          </a:prstGeom>
        </p:spPr>
      </p:pic>
      <p:cxnSp>
        <p:nvCxnSpPr>
          <p:cNvPr id="4" name="Straight Arrow Connector 3"/>
          <p:cNvCxnSpPr/>
          <p:nvPr/>
        </p:nvCxnSpPr>
        <p:spPr>
          <a:xfrm flipV="1">
            <a:off x="5402317" y="3972910"/>
            <a:ext cx="1492469" cy="111409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5402317" y="3972910"/>
            <a:ext cx="2464144" cy="111409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8060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anim calcmode="lin" valueType="num">
                                      <p:cBhvr>
                                        <p:cTn id="3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2086838" y="243766"/>
            <a:ext cx="4752975" cy="857250"/>
          </a:xfrm>
        </p:spPr>
        <p:txBody>
          <a:bodyPr/>
          <a:lstStyle/>
          <a:p>
            <a:pPr eaLnBrk="1" hangingPunct="1"/>
            <a:r>
              <a:rPr lang="en-GB" altLang="en-US" b="1" u="sng" dirty="0" smtClean="0"/>
              <a:t>Exam Question</a:t>
            </a:r>
          </a:p>
        </p:txBody>
      </p:sp>
      <p:sp>
        <p:nvSpPr>
          <p:cNvPr id="5" name="Content Placeholder 2">
            <a:extLst/>
          </p:cNvPr>
          <p:cNvSpPr txBox="1">
            <a:spLocks/>
          </p:cNvSpPr>
          <p:nvPr/>
        </p:nvSpPr>
        <p:spPr bwMode="auto">
          <a:xfrm>
            <a:off x="473202" y="1326147"/>
            <a:ext cx="8397529" cy="1026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 indent="0" eaLnBrk="1" fontAlgn="auto" hangingPunct="1">
              <a:spcAft>
                <a:spcPts val="0"/>
              </a:spcAft>
              <a:buNone/>
              <a:defRPr/>
            </a:pPr>
            <a:r>
              <a:rPr lang="en-GB" sz="1800" dirty="0">
                <a:solidFill>
                  <a:prstClr val="black"/>
                </a:solidFill>
                <a:latin typeface="Calibri"/>
              </a:rPr>
              <a:t>Apply your knowledge to answer the exam question on long term effects of </a:t>
            </a:r>
            <a:r>
              <a:rPr lang="en-GB" sz="1800" dirty="0">
                <a:solidFill>
                  <a:prstClr val="black"/>
                </a:solidFill>
                <a:latin typeface="Calibri"/>
              </a:rPr>
              <a:t>exercise: </a:t>
            </a:r>
            <a:r>
              <a:rPr lang="en-GB" sz="2100" b="1" dirty="0">
                <a:solidFill>
                  <a:prstClr val="black"/>
                </a:solidFill>
                <a:latin typeface="Calibri"/>
              </a:rPr>
              <a:t>Exam </a:t>
            </a:r>
            <a:r>
              <a:rPr lang="en-GB" sz="2100" b="1" dirty="0">
                <a:solidFill>
                  <a:prstClr val="black"/>
                </a:solidFill>
                <a:latin typeface="Calibri"/>
              </a:rPr>
              <a:t>Q: Identify and explain </a:t>
            </a:r>
            <a:r>
              <a:rPr lang="en-GB" sz="2100" b="1" u="sng" dirty="0">
                <a:solidFill>
                  <a:srgbClr val="FF0000"/>
                </a:solidFill>
                <a:latin typeface="Calibri"/>
              </a:rPr>
              <a:t>TWO</a:t>
            </a:r>
            <a:r>
              <a:rPr lang="en-GB" sz="2100" b="1" dirty="0">
                <a:solidFill>
                  <a:prstClr val="black"/>
                </a:solidFill>
                <a:latin typeface="Calibri"/>
              </a:rPr>
              <a:t> long-term benefits of regular training on the respiratory system (4)</a:t>
            </a:r>
            <a:endParaRPr lang="en-GB" sz="2100" dirty="0">
              <a:solidFill>
                <a:prstClr val="black"/>
              </a:solidFill>
              <a:latin typeface="Calibri"/>
            </a:endParaRPr>
          </a:p>
        </p:txBody>
      </p:sp>
      <p:sp>
        <p:nvSpPr>
          <p:cNvPr id="6" name="TextBox 5">
            <a:extLst/>
          </p:cNvPr>
          <p:cNvSpPr txBox="1"/>
          <p:nvPr/>
        </p:nvSpPr>
        <p:spPr>
          <a:xfrm>
            <a:off x="473202" y="2779042"/>
            <a:ext cx="2376488" cy="92333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34290" algn="ctr">
              <a:defRPr/>
            </a:pPr>
            <a:r>
              <a:rPr lang="en-GB" sz="1350" b="1" dirty="0">
                <a:solidFill>
                  <a:prstClr val="black"/>
                </a:solidFill>
                <a:latin typeface="Calibri"/>
              </a:rPr>
              <a:t>Remember:</a:t>
            </a:r>
          </a:p>
          <a:p>
            <a:pPr algn="ctr">
              <a:buFontTx/>
              <a:buChar char="-"/>
              <a:defRPr/>
            </a:pPr>
            <a:r>
              <a:rPr lang="en-GB" sz="1350" dirty="0">
                <a:solidFill>
                  <a:prstClr val="black"/>
                </a:solidFill>
                <a:latin typeface="Calibri"/>
              </a:rPr>
              <a:t>Read the question</a:t>
            </a:r>
          </a:p>
          <a:p>
            <a:pPr algn="ctr">
              <a:buFontTx/>
              <a:buChar char="-"/>
              <a:defRPr/>
            </a:pPr>
            <a:r>
              <a:rPr lang="en-GB" sz="1350" dirty="0">
                <a:solidFill>
                  <a:prstClr val="black"/>
                </a:solidFill>
                <a:latin typeface="Calibri"/>
              </a:rPr>
              <a:t>Highlight key words</a:t>
            </a:r>
          </a:p>
          <a:p>
            <a:pPr algn="ctr">
              <a:buFontTx/>
              <a:buChar char="-"/>
              <a:defRPr/>
            </a:pPr>
            <a:r>
              <a:rPr lang="en-GB" sz="1350" dirty="0">
                <a:solidFill>
                  <a:prstClr val="black"/>
                </a:solidFill>
                <a:latin typeface="Calibri"/>
              </a:rPr>
              <a:t>Make a plan (if needed)</a:t>
            </a:r>
          </a:p>
        </p:txBody>
      </p:sp>
      <p:sp>
        <p:nvSpPr>
          <p:cNvPr id="7" name="TextBox 6"/>
          <p:cNvSpPr txBox="1">
            <a:spLocks noChangeArrowheads="1"/>
          </p:cNvSpPr>
          <p:nvPr/>
        </p:nvSpPr>
        <p:spPr bwMode="auto">
          <a:xfrm>
            <a:off x="6866336" y="362352"/>
            <a:ext cx="1815703" cy="738664"/>
          </a:xfrm>
          <a:prstGeom prst="rect">
            <a:avLst/>
          </a:prstGeom>
          <a:gradFill rotWithShape="1">
            <a:gsLst>
              <a:gs pos="0">
                <a:srgbClr val="E4F9FF"/>
              </a:gs>
              <a:gs pos="64999">
                <a:srgbClr val="BBEFFF"/>
              </a:gs>
              <a:gs pos="100000">
                <a:srgbClr val="9EEAFF"/>
              </a:gs>
            </a:gsLst>
            <a:lin ang="5400000" scaled="1"/>
          </a:gradFill>
          <a:ln w="9525">
            <a:solidFill>
              <a:srgbClr val="46AAC5"/>
            </a:solidFill>
            <a:miter lim="800000"/>
            <a:headEnd/>
            <a:tailEnd/>
          </a:ln>
          <a:effectLst>
            <a:outerShdw blurRad="40000" dist="20000" dir="5400000" rotWithShape="0">
              <a:srgbClr val="808080">
                <a:alpha val="37999"/>
              </a:srgbClr>
            </a:outerShdw>
          </a:effectLst>
        </p:spPr>
        <p:txBody>
          <a:bodyPr>
            <a:spAutoFit/>
          </a:bodyPr>
          <a:lstStyle/>
          <a:p>
            <a:pPr marL="34290">
              <a:defRPr/>
            </a:pPr>
            <a:r>
              <a:rPr lang="en-GB" sz="1050" b="1" dirty="0">
                <a:solidFill>
                  <a:prstClr val="black"/>
                </a:solidFill>
                <a:latin typeface="Calibri"/>
                <a:ea typeface="MS PGothic" panose="020B0600070205080204" pitchFamily="34" charset="-128"/>
              </a:rPr>
              <a:t>If you are stuck:</a:t>
            </a:r>
          </a:p>
          <a:p>
            <a:pPr marL="248603" indent="-214313">
              <a:buFontTx/>
              <a:buChar char="-"/>
              <a:defRPr/>
            </a:pPr>
            <a:r>
              <a:rPr lang="en-GB" sz="1050" dirty="0" smtClean="0">
                <a:solidFill>
                  <a:prstClr val="black"/>
                </a:solidFill>
                <a:latin typeface="Calibri"/>
                <a:ea typeface="MS PGothic" panose="020B0600070205080204" pitchFamily="34" charset="-128"/>
              </a:rPr>
              <a:t>Resource sheet</a:t>
            </a:r>
          </a:p>
          <a:p>
            <a:pPr marL="248603" indent="-214313">
              <a:buFontTx/>
              <a:buChar char="-"/>
              <a:defRPr/>
            </a:pPr>
            <a:r>
              <a:rPr lang="en-GB" sz="1050" dirty="0">
                <a:solidFill>
                  <a:prstClr val="black"/>
                </a:solidFill>
                <a:ea typeface="MS PGothic" panose="020B0600070205080204" pitchFamily="34" charset="-128"/>
              </a:rPr>
              <a:t>Ask your learning </a:t>
            </a:r>
            <a:r>
              <a:rPr lang="en-GB" sz="1050" dirty="0" smtClean="0">
                <a:solidFill>
                  <a:prstClr val="black"/>
                </a:solidFill>
                <a:ea typeface="MS PGothic" panose="020B0600070205080204" pitchFamily="34" charset="-128"/>
              </a:rPr>
              <a:t>partner</a:t>
            </a:r>
            <a:endParaRPr lang="en-GB" sz="1050" dirty="0">
              <a:solidFill>
                <a:prstClr val="black"/>
              </a:solidFill>
              <a:latin typeface="Calibri"/>
              <a:ea typeface="MS PGothic" panose="020B0600070205080204" pitchFamily="34" charset="-128"/>
            </a:endParaRPr>
          </a:p>
          <a:p>
            <a:pPr marL="248603" indent="-214313">
              <a:buFontTx/>
              <a:buChar char="-"/>
              <a:defRPr/>
            </a:pPr>
            <a:r>
              <a:rPr lang="en-GB" sz="1050" dirty="0">
                <a:solidFill>
                  <a:prstClr val="black"/>
                </a:solidFill>
                <a:latin typeface="Calibri"/>
                <a:ea typeface="MS PGothic" panose="020B0600070205080204" pitchFamily="34" charset="-128"/>
              </a:rPr>
              <a:t>Ask the teacher</a:t>
            </a:r>
          </a:p>
        </p:txBody>
      </p:sp>
      <p:sp>
        <p:nvSpPr>
          <p:cNvPr id="8" name="TextBox 7"/>
          <p:cNvSpPr txBox="1">
            <a:spLocks noChangeArrowheads="1"/>
          </p:cNvSpPr>
          <p:nvPr/>
        </p:nvSpPr>
        <p:spPr bwMode="auto">
          <a:xfrm>
            <a:off x="3762376" y="3213499"/>
            <a:ext cx="4104085" cy="53091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40000" dist="20000" dir="5400000" rotWithShape="0">
              <a:srgbClr val="808080">
                <a:alpha val="37999"/>
              </a:srgbClr>
            </a:outerShdw>
          </a:effec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lang="en-GB" altLang="en-US" sz="1500" b="1">
                <a:solidFill>
                  <a:srgbClr val="000000"/>
                </a:solidFill>
                <a:latin typeface="Calibri" panose="020F0502020204030204" pitchFamily="34" charset="0"/>
              </a:rPr>
              <a:t>Go the extra mile…. </a:t>
            </a:r>
            <a:r>
              <a:rPr lang="en-GB" altLang="en-US" sz="1350">
                <a:solidFill>
                  <a:srgbClr val="000000"/>
                </a:solidFill>
                <a:latin typeface="Calibri" panose="020F0502020204030204" pitchFamily="34" charset="0"/>
              </a:rPr>
              <a:t>Explain why the alveoli have such a large blood supply? </a:t>
            </a:r>
            <a:r>
              <a:rPr lang="en-GB" altLang="en-US" sz="1350" b="1">
                <a:solidFill>
                  <a:srgbClr val="000000"/>
                </a:solidFill>
                <a:latin typeface="Calibri" panose="020F0502020204030204" pitchFamily="34" charset="0"/>
              </a:rPr>
              <a:t>(2 marks)</a:t>
            </a:r>
            <a:endParaRPr lang="en-GB" altLang="en-US" sz="1200" b="1">
              <a:solidFill>
                <a:srgbClr val="000000"/>
              </a:solidFill>
              <a:latin typeface="Calibri" panose="020F0502020204030204" pitchFamily="34" charset="0"/>
            </a:endParaRPr>
          </a:p>
        </p:txBody>
      </p:sp>
      <p:sp>
        <p:nvSpPr>
          <p:cNvPr id="10" name="TextBox 9"/>
          <p:cNvSpPr txBox="1">
            <a:spLocks noChangeArrowheads="1"/>
          </p:cNvSpPr>
          <p:nvPr/>
        </p:nvSpPr>
        <p:spPr bwMode="auto">
          <a:xfrm>
            <a:off x="3762376" y="2455877"/>
            <a:ext cx="4104085" cy="646331"/>
          </a:xfrm>
          <a:prstGeom prst="rect">
            <a:avLst/>
          </a:prstGeom>
          <a:gradFill rotWithShape="1">
            <a:gsLst>
              <a:gs pos="0">
                <a:srgbClr val="E4F9FF"/>
              </a:gs>
              <a:gs pos="64999">
                <a:srgbClr val="BBEFFF"/>
              </a:gs>
              <a:gs pos="100000">
                <a:srgbClr val="9EEAFF"/>
              </a:gs>
            </a:gsLst>
            <a:lin ang="5400000" scaled="1"/>
          </a:gradFill>
          <a:ln w="9525">
            <a:solidFill>
              <a:srgbClr val="46AAC5"/>
            </a:solidFill>
            <a:miter lim="800000"/>
            <a:headEnd/>
            <a:tailEnd/>
          </a:ln>
          <a:effectLst>
            <a:outerShdw blurRad="40000" dist="20000" dir="5400000" rotWithShape="0">
              <a:srgbClr val="808080">
                <a:alpha val="37999"/>
              </a:srgbClr>
            </a:outerShdw>
          </a:effectLst>
        </p:spPr>
        <p:txBody>
          <a:bodyPr>
            <a:spAutoFit/>
          </a:bodyPr>
          <a:lstStyle>
            <a:lvl1pPr marL="444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lang="en-GB" altLang="en-US" sz="1800" b="1">
                <a:solidFill>
                  <a:srgbClr val="000000"/>
                </a:solidFill>
                <a:latin typeface="Calibri" panose="020F0502020204030204" pitchFamily="34" charset="0"/>
              </a:rPr>
              <a:t>Why…therefore, because, which means…</a:t>
            </a:r>
          </a:p>
        </p:txBody>
      </p:sp>
      <p:graphicFrame>
        <p:nvGraphicFramePr>
          <p:cNvPr id="11" name="Table 10">
            <a:extLst/>
          </p:cNvPr>
          <p:cNvGraphicFramePr>
            <a:graphicFrameLocks noGrp="1"/>
          </p:cNvGraphicFramePr>
          <p:nvPr>
            <p:extLst/>
          </p:nvPr>
        </p:nvGraphicFramePr>
        <p:xfrm>
          <a:off x="473202" y="3969545"/>
          <a:ext cx="8263890" cy="1803875"/>
        </p:xfrm>
        <a:graphic>
          <a:graphicData uri="http://schemas.openxmlformats.org/drawingml/2006/table">
            <a:tbl>
              <a:tblPr firstRow="1" bandRow="1">
                <a:tableStyleId>{5940675A-B579-460E-94D1-54222C63F5DA}</a:tableStyleId>
              </a:tblPr>
              <a:tblGrid>
                <a:gridCol w="694451">
                  <a:extLst>
                    <a:ext uri="{9D8B030D-6E8A-4147-A177-3AD203B41FA5}">
                      <a16:colId xmlns:a16="http://schemas.microsoft.com/office/drawing/2014/main" val="20000"/>
                    </a:ext>
                  </a:extLst>
                </a:gridCol>
                <a:gridCol w="3611142">
                  <a:extLst>
                    <a:ext uri="{9D8B030D-6E8A-4147-A177-3AD203B41FA5}">
                      <a16:colId xmlns:a16="http://schemas.microsoft.com/office/drawing/2014/main" val="20001"/>
                    </a:ext>
                  </a:extLst>
                </a:gridCol>
                <a:gridCol w="3958297">
                  <a:extLst>
                    <a:ext uri="{9D8B030D-6E8A-4147-A177-3AD203B41FA5}">
                      <a16:colId xmlns:a16="http://schemas.microsoft.com/office/drawing/2014/main" val="20002"/>
                    </a:ext>
                  </a:extLst>
                </a:gridCol>
              </a:tblGrid>
              <a:tr h="331408">
                <a:tc>
                  <a:txBody>
                    <a:bodyPr/>
                    <a:lstStyle/>
                    <a:p>
                      <a:pPr algn="ctr"/>
                      <a:endParaRPr lang="en-GB" sz="1400" dirty="0"/>
                    </a:p>
                  </a:txBody>
                  <a:tcPr marL="51443" marR="51443" marT="25709" marB="25709"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u="sng" dirty="0" smtClean="0"/>
                        <a:t>GOOD</a:t>
                      </a:r>
                      <a:endParaRPr lang="en-GB" sz="1500" u="sng" dirty="0"/>
                    </a:p>
                  </a:txBody>
                  <a:tcPr marL="51443" marR="51443" marT="25709" marB="25709" anchor="ctr">
                    <a:solidFill>
                      <a:schemeClr val="accent6"/>
                    </a:solidFill>
                  </a:tcPr>
                </a:tc>
                <a:tc>
                  <a:txBody>
                    <a:bodyPr/>
                    <a:lstStyle/>
                    <a:p>
                      <a:pPr algn="ctr"/>
                      <a:r>
                        <a:rPr lang="en-GB" sz="1500" u="sng" dirty="0" smtClean="0"/>
                        <a:t>OUTSTANDING</a:t>
                      </a:r>
                      <a:endParaRPr lang="en-GB" sz="1500" u="sng" dirty="0"/>
                    </a:p>
                  </a:txBody>
                  <a:tcPr marL="51443" marR="51443" marT="25709" marB="25709" anchor="ctr">
                    <a:solidFill>
                      <a:schemeClr val="accent6"/>
                    </a:solidFill>
                  </a:tcPr>
                </a:tc>
                <a:extLst>
                  <a:ext uri="{0D108BD9-81ED-4DB2-BD59-A6C34878D82A}">
                    <a16:rowId xmlns:a16="http://schemas.microsoft.com/office/drawing/2014/main" val="10000"/>
                  </a:ext>
                </a:extLst>
              </a:tr>
              <a:tr h="531431">
                <a:tc>
                  <a:txBody>
                    <a:bodyPr/>
                    <a:lstStyle/>
                    <a:p>
                      <a:pPr algn="ctr"/>
                      <a:r>
                        <a:rPr lang="en-GB" sz="1400" dirty="0" smtClean="0"/>
                        <a:t>6+</a:t>
                      </a:r>
                      <a:endParaRPr lang="en-GB" sz="1400" dirty="0"/>
                    </a:p>
                  </a:txBody>
                  <a:tcPr marL="51443" marR="51443" marT="25709" marB="25709" anchor="c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dirty="0"/>
                        <a:t>TBAT explain the immediate </a:t>
                      </a:r>
                      <a:r>
                        <a:rPr lang="en-GB" sz="1100" dirty="0"/>
                        <a:t>and long term effects of exercise on the respiratory system and </a:t>
                      </a:r>
                      <a:r>
                        <a:rPr lang="en-GB" sz="1100" u="sng" dirty="0"/>
                        <a:t>explain how they benefit athletes </a:t>
                      </a:r>
                    </a:p>
                  </a:txBody>
                  <a:tcPr marL="51443" marR="51443" marT="25709" marB="25709">
                    <a:solidFill>
                      <a:srgbClr val="FFFFFF"/>
                    </a:solidFill>
                  </a:tcPr>
                </a:tc>
                <a:tc>
                  <a:txBody>
                    <a:bodyPr/>
                    <a:lstStyle/>
                    <a:p>
                      <a:r>
                        <a:rPr lang="en-GB" sz="1100" dirty="0"/>
                        <a:t>TBAT predict how regular exercise will impact on your sports performance.</a:t>
                      </a:r>
                    </a:p>
                  </a:txBody>
                  <a:tcPr marL="51443" marR="51443" marT="25709" marB="25709">
                    <a:solidFill>
                      <a:srgbClr val="FFFFFF"/>
                    </a:solidFill>
                  </a:tcPr>
                </a:tc>
                <a:extLst>
                  <a:ext uri="{0D108BD9-81ED-4DB2-BD59-A6C34878D82A}">
                    <a16:rowId xmlns:a16="http://schemas.microsoft.com/office/drawing/2014/main" val="10001"/>
                  </a:ext>
                </a:extLst>
              </a:tr>
              <a:tr h="531431">
                <a:tc>
                  <a:txBody>
                    <a:bodyPr/>
                    <a:lstStyle/>
                    <a:p>
                      <a:pPr algn="ctr"/>
                      <a:r>
                        <a:rPr lang="en-GB" sz="1400" dirty="0" smtClean="0"/>
                        <a:t>4-5</a:t>
                      </a:r>
                      <a:endParaRPr lang="en-GB" sz="1400" dirty="0"/>
                    </a:p>
                  </a:txBody>
                  <a:tcPr marL="51443" marR="51443" marT="25709" marB="25709" anchor="ctr">
                    <a:solidFill>
                      <a:srgbClr val="FFFFFF"/>
                    </a:solidFill>
                  </a:tcPr>
                </a:tc>
                <a:tc>
                  <a:txBody>
                    <a:bodyPr/>
                    <a:lstStyle/>
                    <a:p>
                      <a:r>
                        <a:rPr lang="en-GB" sz="1100" u="sng" dirty="0"/>
                        <a:t>TBAT describe the immediate </a:t>
                      </a:r>
                      <a:r>
                        <a:rPr lang="en-GB" sz="1100" dirty="0"/>
                        <a:t>and long term effects of exercise on the respiratory system </a:t>
                      </a:r>
                    </a:p>
                  </a:txBody>
                  <a:tcPr marL="51443" marR="51443" marT="25709" marB="25709">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TBAT explain the immediate and long term effects of exercise on the respiratory system </a:t>
                      </a:r>
                      <a:r>
                        <a:rPr lang="en-GB" sz="1100" u="sng" dirty="0"/>
                        <a:t>and explain how they benefit athletes </a:t>
                      </a:r>
                    </a:p>
                  </a:txBody>
                  <a:tcPr marL="51443" marR="51443" marT="25709" marB="25709">
                    <a:solidFill>
                      <a:srgbClr val="FFFFFF"/>
                    </a:solidFill>
                  </a:tcPr>
                </a:tc>
                <a:extLst>
                  <a:ext uri="{0D108BD9-81ED-4DB2-BD59-A6C34878D82A}">
                    <a16:rowId xmlns:a16="http://schemas.microsoft.com/office/drawing/2014/main" val="10002"/>
                  </a:ext>
                </a:extLst>
              </a:tr>
              <a:tr h="371459">
                <a:tc>
                  <a:txBody>
                    <a:bodyPr/>
                    <a:lstStyle/>
                    <a:p>
                      <a:pPr algn="ctr"/>
                      <a:r>
                        <a:rPr lang="en-GB" sz="1400" dirty="0" smtClean="0"/>
                        <a:t>3</a:t>
                      </a:r>
                      <a:endParaRPr lang="en-GB" sz="1400" dirty="0"/>
                    </a:p>
                  </a:txBody>
                  <a:tcPr marL="51443" marR="51443" marT="25709" marB="25709" anchor="c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TBAT </a:t>
                      </a:r>
                      <a:r>
                        <a:rPr lang="en-GB" sz="1100" b="0" u="sng" dirty="0">
                          <a:solidFill>
                            <a:schemeClr val="tx1">
                              <a:lumMod val="95000"/>
                              <a:lumOff val="5000"/>
                            </a:schemeClr>
                          </a:solidFill>
                        </a:rPr>
                        <a:t>identify </a:t>
                      </a:r>
                      <a:r>
                        <a:rPr lang="en-GB" sz="1100" u="sng" dirty="0">
                          <a:solidFill>
                            <a:schemeClr val="tx1">
                              <a:lumMod val="95000"/>
                              <a:lumOff val="5000"/>
                            </a:schemeClr>
                          </a:solidFill>
                        </a:rPr>
                        <a:t>the immediate </a:t>
                      </a:r>
                      <a:r>
                        <a:rPr lang="en-GB" sz="1100" dirty="0">
                          <a:solidFill>
                            <a:schemeClr val="tx1">
                              <a:lumMod val="95000"/>
                              <a:lumOff val="5000"/>
                            </a:schemeClr>
                          </a:solidFill>
                        </a:rPr>
                        <a:t>and long term effects of exercise on the respiratory system </a:t>
                      </a:r>
                      <a:endParaRPr lang="en-GB" sz="1100" dirty="0"/>
                    </a:p>
                  </a:txBody>
                  <a:tcPr marL="51443" marR="51443" marT="25709" marB="25709">
                    <a:solidFill>
                      <a:srgbClr val="FFFFFF"/>
                    </a:solidFill>
                  </a:tcPr>
                </a:tc>
                <a:tc>
                  <a:txBody>
                    <a:bodyPr/>
                    <a:lstStyle/>
                    <a:p>
                      <a:r>
                        <a:rPr lang="en-GB" sz="1100" dirty="0"/>
                        <a:t>TBAT </a:t>
                      </a:r>
                      <a:r>
                        <a:rPr lang="en-GB" sz="1100" u="sng" dirty="0"/>
                        <a:t>describe the immediate </a:t>
                      </a:r>
                      <a:r>
                        <a:rPr lang="en-GB" sz="1100" dirty="0"/>
                        <a:t>and long term effects of exercise on the respiratory system </a:t>
                      </a:r>
                    </a:p>
                  </a:txBody>
                  <a:tcPr marL="51443" marR="51443" marT="25709" marB="25709">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95357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277542" y="998935"/>
            <a:ext cx="6588919" cy="857250"/>
          </a:xfrm>
        </p:spPr>
        <p:txBody>
          <a:bodyPr>
            <a:normAutofit fontScale="90000"/>
          </a:bodyPr>
          <a:lstStyle/>
          <a:p>
            <a:pPr eaLnBrk="1" hangingPunct="1"/>
            <a:r>
              <a:rPr lang="en-GB" altLang="en-US" b="1" u="sng" smtClean="0"/>
              <a:t>MARK SCHEME: Long term effects of exercise </a:t>
            </a:r>
          </a:p>
        </p:txBody>
      </p:sp>
      <p:sp>
        <p:nvSpPr>
          <p:cNvPr id="5" name="Content Placeholder 2">
            <a:extLst/>
          </p:cNvPr>
          <p:cNvSpPr txBox="1">
            <a:spLocks/>
          </p:cNvSpPr>
          <p:nvPr/>
        </p:nvSpPr>
        <p:spPr bwMode="auto">
          <a:xfrm>
            <a:off x="370333" y="2482597"/>
            <a:ext cx="8407907" cy="3321701"/>
          </a:xfrm>
          <a:prstGeom prst="rect">
            <a:avLst/>
          </a:prstGeom>
          <a:solidFill>
            <a:schemeClr val="accent4">
              <a:lumMod val="20000"/>
              <a:lumOff val="80000"/>
            </a:schemeClr>
          </a:solidFill>
          <a:ln>
            <a:solidFill>
              <a:srgbClr val="000000"/>
            </a:solidFill>
          </a:ln>
          <a:extLst/>
        </p:spPr>
        <p:txBody>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lnSpc>
                <a:spcPct val="90000"/>
              </a:lnSpc>
              <a:spcBef>
                <a:spcPct val="20000"/>
              </a:spcBef>
              <a:spcAft>
                <a:spcPct val="0"/>
              </a:spcAft>
              <a:buFont typeface="Arial" panose="020B0604020202020204" pitchFamily="34" charset="0"/>
              <a:buChar char="•"/>
            </a:pPr>
            <a:r>
              <a:rPr lang="en-GB" altLang="en-US" sz="1500" dirty="0">
                <a:solidFill>
                  <a:prstClr val="black"/>
                </a:solidFill>
                <a:latin typeface="Calibri" panose="020F0502020204030204" pitchFamily="34" charset="0"/>
              </a:rPr>
              <a:t>Increased number of alveoli – you can take in more air and extract oxygen more effectively</a:t>
            </a:r>
          </a:p>
          <a:p>
            <a:pPr fontAlgn="base">
              <a:lnSpc>
                <a:spcPct val="90000"/>
              </a:lnSpc>
              <a:spcBef>
                <a:spcPct val="20000"/>
              </a:spcBef>
              <a:spcAft>
                <a:spcPct val="0"/>
              </a:spcAft>
              <a:buFont typeface="Arial" panose="020B0604020202020204" pitchFamily="34" charset="0"/>
              <a:buChar char="•"/>
            </a:pPr>
            <a:endParaRPr lang="en-GB" altLang="en-US" sz="1500" dirty="0">
              <a:solidFill>
                <a:prstClr val="black"/>
              </a:solidFill>
              <a:latin typeface="Calibri" panose="020F0502020204030204" pitchFamily="34" charset="0"/>
            </a:endParaRPr>
          </a:p>
          <a:p>
            <a:pPr fontAlgn="base">
              <a:lnSpc>
                <a:spcPct val="90000"/>
              </a:lnSpc>
              <a:spcBef>
                <a:spcPct val="20000"/>
              </a:spcBef>
              <a:spcAft>
                <a:spcPct val="0"/>
              </a:spcAft>
              <a:buFont typeface="Arial" panose="020B0604020202020204" pitchFamily="34" charset="0"/>
              <a:buChar char="•"/>
            </a:pPr>
            <a:r>
              <a:rPr lang="en-GB" altLang="en-US" sz="1500" dirty="0">
                <a:solidFill>
                  <a:prstClr val="black"/>
                </a:solidFill>
                <a:latin typeface="Calibri" panose="020F0502020204030204" pitchFamily="34" charset="0"/>
              </a:rPr>
              <a:t>Increased strength of intercostal muscles - respiratory system is stronger so it can contract more forcefully when needed</a:t>
            </a:r>
          </a:p>
          <a:p>
            <a:pPr fontAlgn="base">
              <a:lnSpc>
                <a:spcPct val="90000"/>
              </a:lnSpc>
              <a:spcBef>
                <a:spcPct val="20000"/>
              </a:spcBef>
              <a:spcAft>
                <a:spcPct val="0"/>
              </a:spcAft>
              <a:buFont typeface="Arial" panose="020B0604020202020204" pitchFamily="34" charset="0"/>
              <a:buChar char="•"/>
            </a:pPr>
            <a:endParaRPr lang="en-GB" altLang="en-US" sz="1500" dirty="0">
              <a:solidFill>
                <a:prstClr val="black"/>
              </a:solidFill>
              <a:latin typeface="Calibri" panose="020F0502020204030204" pitchFamily="34" charset="0"/>
            </a:endParaRPr>
          </a:p>
          <a:p>
            <a:pPr fontAlgn="base">
              <a:lnSpc>
                <a:spcPct val="90000"/>
              </a:lnSpc>
              <a:spcBef>
                <a:spcPct val="20000"/>
              </a:spcBef>
              <a:spcAft>
                <a:spcPct val="0"/>
              </a:spcAft>
              <a:buFont typeface="Arial" panose="020B0604020202020204" pitchFamily="34" charset="0"/>
              <a:buChar char="•"/>
            </a:pPr>
            <a:r>
              <a:rPr lang="en-GB" altLang="en-US" sz="1500" dirty="0">
                <a:solidFill>
                  <a:prstClr val="black"/>
                </a:solidFill>
                <a:latin typeface="Calibri" panose="020F0502020204030204" pitchFamily="34" charset="0"/>
              </a:rPr>
              <a:t>Increased strength of diaphragm – respiratory system is stronger so it can contract more forcefully when needed</a:t>
            </a:r>
          </a:p>
          <a:p>
            <a:pPr fontAlgn="base">
              <a:lnSpc>
                <a:spcPct val="90000"/>
              </a:lnSpc>
              <a:spcBef>
                <a:spcPct val="20000"/>
              </a:spcBef>
              <a:spcAft>
                <a:spcPct val="0"/>
              </a:spcAft>
              <a:buFont typeface="Arial" panose="020B0604020202020204" pitchFamily="34" charset="0"/>
              <a:buChar char="•"/>
            </a:pPr>
            <a:endParaRPr lang="en-GB" altLang="en-US" sz="1500" dirty="0">
              <a:solidFill>
                <a:prstClr val="black"/>
              </a:solidFill>
              <a:latin typeface="Calibri" panose="020F0502020204030204" pitchFamily="34" charset="0"/>
            </a:endParaRPr>
          </a:p>
          <a:p>
            <a:pPr fontAlgn="base">
              <a:lnSpc>
                <a:spcPct val="90000"/>
              </a:lnSpc>
              <a:spcBef>
                <a:spcPct val="20000"/>
              </a:spcBef>
              <a:spcAft>
                <a:spcPct val="0"/>
              </a:spcAft>
              <a:buFont typeface="Arial" panose="020B0604020202020204" pitchFamily="34" charset="0"/>
              <a:buChar char="•"/>
            </a:pPr>
            <a:r>
              <a:rPr lang="en-GB" altLang="en-US" sz="1500" dirty="0">
                <a:solidFill>
                  <a:prstClr val="black"/>
                </a:solidFill>
                <a:latin typeface="Calibri" panose="020F0502020204030204" pitchFamily="34" charset="0"/>
              </a:rPr>
              <a:t>Increase lung volume – due to increased tidal volume and vital capacity</a:t>
            </a:r>
          </a:p>
          <a:p>
            <a:pPr fontAlgn="base">
              <a:lnSpc>
                <a:spcPct val="90000"/>
              </a:lnSpc>
              <a:spcBef>
                <a:spcPct val="20000"/>
              </a:spcBef>
              <a:spcAft>
                <a:spcPct val="0"/>
              </a:spcAft>
              <a:buFont typeface="Arial" panose="020B0604020202020204" pitchFamily="34" charset="0"/>
              <a:buChar char="•"/>
            </a:pPr>
            <a:endParaRPr lang="en-GB" altLang="en-US" sz="1500" dirty="0">
              <a:solidFill>
                <a:prstClr val="black"/>
              </a:solidFill>
              <a:latin typeface="Calibri" panose="020F0502020204030204" pitchFamily="34" charset="0"/>
            </a:endParaRPr>
          </a:p>
          <a:p>
            <a:pPr fontAlgn="base">
              <a:lnSpc>
                <a:spcPct val="90000"/>
              </a:lnSpc>
              <a:spcBef>
                <a:spcPct val="20000"/>
              </a:spcBef>
              <a:spcAft>
                <a:spcPct val="0"/>
              </a:spcAft>
              <a:buFont typeface="Arial" panose="020B0604020202020204" pitchFamily="34" charset="0"/>
              <a:buChar char="•"/>
            </a:pPr>
            <a:r>
              <a:rPr lang="en-GB" altLang="en-US" sz="1500" dirty="0">
                <a:solidFill>
                  <a:prstClr val="black"/>
                </a:solidFill>
                <a:latin typeface="Calibri" panose="020F0502020204030204" pitchFamily="34" charset="0"/>
              </a:rPr>
              <a:t>Due to all of the above you can provide more oxygen for transport to the working muscles to help with energy production.</a:t>
            </a:r>
          </a:p>
          <a:p>
            <a:pPr fontAlgn="base">
              <a:lnSpc>
                <a:spcPct val="90000"/>
              </a:lnSpc>
              <a:spcBef>
                <a:spcPct val="20000"/>
              </a:spcBef>
              <a:spcAft>
                <a:spcPct val="0"/>
              </a:spcAft>
              <a:buFont typeface="Arial" panose="020B0604020202020204" pitchFamily="34" charset="0"/>
              <a:buChar char="•"/>
            </a:pPr>
            <a:endParaRPr lang="en-GB" altLang="en-US" sz="1500" dirty="0">
              <a:solidFill>
                <a:prstClr val="black"/>
              </a:solidFill>
              <a:latin typeface="Calibri" panose="020F0502020204030204" pitchFamily="34" charset="0"/>
            </a:endParaRPr>
          </a:p>
        </p:txBody>
      </p:sp>
      <p:sp>
        <p:nvSpPr>
          <p:cNvPr id="37891" name="TextBox 1"/>
          <p:cNvSpPr txBox="1">
            <a:spLocks noChangeArrowheads="1"/>
          </p:cNvSpPr>
          <p:nvPr/>
        </p:nvSpPr>
        <p:spPr bwMode="auto">
          <a:xfrm>
            <a:off x="2574132" y="2132410"/>
            <a:ext cx="41762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sz="1350">
                <a:solidFill>
                  <a:prstClr val="black"/>
                </a:solidFill>
              </a:rPr>
              <a:t>Two out of any of the below – corrections in </a:t>
            </a:r>
            <a:r>
              <a:rPr lang="en-US" altLang="en-US" sz="1350" b="1" u="sng">
                <a:solidFill>
                  <a:srgbClr val="008000"/>
                </a:solidFill>
              </a:rPr>
              <a:t>GREEN</a:t>
            </a:r>
          </a:p>
        </p:txBody>
      </p:sp>
    </p:spTree>
    <p:extLst>
      <p:ext uri="{BB962C8B-B14F-4D97-AF65-F5344CB8AC3E}">
        <p14:creationId xmlns:p14="http://schemas.microsoft.com/office/powerpoint/2010/main" val="3130546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anim calcmode="lin" valueType="num">
                                      <p:cBhvr>
                                        <p:cTn id="3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0993" y="3400664"/>
            <a:ext cx="3085651" cy="25106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23" name="Rectangle 4"/>
          <p:cNvSpPr>
            <a:spLocks noChangeArrowheads="1"/>
          </p:cNvSpPr>
          <p:nvPr/>
        </p:nvSpPr>
        <p:spPr bwMode="auto">
          <a:xfrm>
            <a:off x="5475890" y="1621096"/>
            <a:ext cx="3128842" cy="15465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0" fontAlgn="base" hangingPunct="0">
              <a:spcBef>
                <a:spcPct val="0"/>
              </a:spcBef>
              <a:spcAft>
                <a:spcPct val="0"/>
              </a:spcAft>
              <a:buNone/>
            </a:pPr>
            <a:r>
              <a:rPr lang="en-GB" altLang="en-US" sz="1350" b="1" dirty="0">
                <a:solidFill>
                  <a:prstClr val="black"/>
                </a:solidFill>
                <a:latin typeface="Arial" panose="020B0604020202020204" pitchFamily="34" charset="0"/>
              </a:rPr>
              <a:t>Question:</a:t>
            </a:r>
            <a:r>
              <a:rPr lang="en-GB" altLang="en-US" sz="1350" dirty="0">
                <a:solidFill>
                  <a:prstClr val="black"/>
                </a:solidFill>
                <a:latin typeface="Arial" panose="020B0604020202020204" pitchFamily="34" charset="0"/>
              </a:rPr>
              <a:t> </a:t>
            </a:r>
          </a:p>
          <a:p>
            <a:pPr algn="just" eaLnBrk="0" fontAlgn="base" hangingPunct="0">
              <a:spcBef>
                <a:spcPct val="0"/>
              </a:spcBef>
              <a:spcAft>
                <a:spcPct val="0"/>
              </a:spcAft>
              <a:buNone/>
            </a:pPr>
            <a:r>
              <a:rPr lang="en-GB" altLang="en-US" sz="1350" dirty="0">
                <a:solidFill>
                  <a:prstClr val="black"/>
                </a:solidFill>
                <a:latin typeface="Arial" panose="020B0604020202020204" pitchFamily="34" charset="0"/>
              </a:rPr>
              <a:t>Discuss the immediate effects and long-term training effects in physical </a:t>
            </a:r>
            <a:r>
              <a:rPr lang="en-GB" altLang="en-US" sz="1350" dirty="0">
                <a:solidFill>
                  <a:prstClr val="black"/>
                </a:solidFill>
                <a:latin typeface="Arial" panose="020B0604020202020204" pitchFamily="34" charset="0"/>
              </a:rPr>
              <a:t>activity, </a:t>
            </a:r>
            <a:r>
              <a:rPr lang="en-GB" altLang="en-US" sz="1350" dirty="0">
                <a:solidFill>
                  <a:prstClr val="black"/>
                </a:solidFill>
                <a:latin typeface="Arial" panose="020B0604020202020204" pitchFamily="34" charset="0"/>
              </a:rPr>
              <a:t>on the respiratory system, and explain why those effects are beneficial to an </a:t>
            </a:r>
            <a:r>
              <a:rPr lang="en-GB" altLang="en-US" sz="1350" dirty="0">
                <a:solidFill>
                  <a:prstClr val="black"/>
                </a:solidFill>
                <a:latin typeface="Arial" panose="020B0604020202020204" pitchFamily="34" charset="0"/>
              </a:rPr>
              <a:t>athlete.</a:t>
            </a:r>
            <a:r>
              <a:rPr lang="en-GB" altLang="en-US" sz="1350" dirty="0">
                <a:solidFill>
                  <a:prstClr val="black"/>
                </a:solidFill>
                <a:latin typeface="Arial" panose="020B0604020202020204" pitchFamily="34" charset="0"/>
              </a:rPr>
              <a:t>				     </a:t>
            </a:r>
            <a:r>
              <a:rPr lang="en-GB" altLang="en-US" sz="1350" dirty="0">
                <a:solidFill>
                  <a:prstClr val="black"/>
                </a:solidFill>
                <a:latin typeface="Arial" panose="020B0604020202020204" pitchFamily="34" charset="0"/>
              </a:rPr>
              <a:t>(</a:t>
            </a:r>
            <a:r>
              <a:rPr lang="en-GB" altLang="en-US" sz="1350" dirty="0">
                <a:solidFill>
                  <a:prstClr val="black"/>
                </a:solidFill>
                <a:latin typeface="Arial" panose="020B0604020202020204" pitchFamily="34" charset="0"/>
              </a:rPr>
              <a:t>6 marks)</a:t>
            </a:r>
          </a:p>
        </p:txBody>
      </p:sp>
      <p:graphicFrame>
        <p:nvGraphicFramePr>
          <p:cNvPr id="6" name="Table 5"/>
          <p:cNvGraphicFramePr>
            <a:graphicFrameLocks noGrp="1"/>
          </p:cNvGraphicFramePr>
          <p:nvPr>
            <p:extLst>
              <p:ext uri="{D42A27DB-BD31-4B8C-83A1-F6EECF244321}">
                <p14:modId xmlns:p14="http://schemas.microsoft.com/office/powerpoint/2010/main" val="414076186"/>
              </p:ext>
            </p:extLst>
          </p:nvPr>
        </p:nvGraphicFramePr>
        <p:xfrm>
          <a:off x="474237" y="998935"/>
          <a:ext cx="4573274" cy="4860132"/>
        </p:xfrm>
        <a:graphic>
          <a:graphicData uri="http://schemas.openxmlformats.org/drawingml/2006/table">
            <a:tbl>
              <a:tblPr firstRow="1" bandRow="1">
                <a:tableStyleId>{5C22544A-7EE6-4342-B048-85BDC9FD1C3A}</a:tableStyleId>
              </a:tblPr>
              <a:tblGrid>
                <a:gridCol w="2286637">
                  <a:extLst>
                    <a:ext uri="{9D8B030D-6E8A-4147-A177-3AD203B41FA5}">
                      <a16:colId xmlns:a16="http://schemas.microsoft.com/office/drawing/2014/main" val="20000"/>
                    </a:ext>
                  </a:extLst>
                </a:gridCol>
                <a:gridCol w="2286637">
                  <a:extLst>
                    <a:ext uri="{9D8B030D-6E8A-4147-A177-3AD203B41FA5}">
                      <a16:colId xmlns:a16="http://schemas.microsoft.com/office/drawing/2014/main" val="20001"/>
                    </a:ext>
                  </a:extLst>
                </a:gridCol>
              </a:tblGrid>
              <a:tr h="2430066">
                <a:tc>
                  <a:txBody>
                    <a:bodyPr/>
                    <a:lstStyle/>
                    <a:p>
                      <a:endParaRPr lang="en-US" sz="1400" dirty="0"/>
                    </a:p>
                  </a:txBody>
                  <a:tcPr marL="68593" marR="68593" marT="34287" marB="342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400" dirty="0"/>
                    </a:p>
                  </a:txBody>
                  <a:tcPr marL="68593" marR="68593" marT="34287" marB="342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30066">
                <a:tc>
                  <a:txBody>
                    <a:bodyPr/>
                    <a:lstStyle/>
                    <a:p>
                      <a:endParaRPr lang="en-US" sz="1400"/>
                    </a:p>
                  </a:txBody>
                  <a:tcPr marL="68593" marR="68593" marT="34287" marB="342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400" dirty="0"/>
                    </a:p>
                  </a:txBody>
                  <a:tcPr marL="68593" marR="68593" marT="34287" marB="3428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0735" name="TextBox 6"/>
          <p:cNvSpPr txBox="1">
            <a:spLocks noChangeArrowheads="1"/>
          </p:cNvSpPr>
          <p:nvPr/>
        </p:nvSpPr>
        <p:spPr bwMode="auto">
          <a:xfrm>
            <a:off x="5047511" y="1059321"/>
            <a:ext cx="211788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pPr>
            <a:r>
              <a:rPr lang="en-US" altLang="en-US" sz="1350" dirty="0">
                <a:solidFill>
                  <a:prstClr val="black"/>
                </a:solidFill>
                <a:latin typeface="Arial" panose="020B0604020202020204" pitchFamily="34" charset="0"/>
              </a:rPr>
              <a:t>My target grade _______</a:t>
            </a:r>
          </a:p>
        </p:txBody>
      </p:sp>
      <p:sp>
        <p:nvSpPr>
          <p:cNvPr id="30736" name="TextBox 7"/>
          <p:cNvSpPr txBox="1">
            <a:spLocks noChangeArrowheads="1"/>
          </p:cNvSpPr>
          <p:nvPr/>
        </p:nvSpPr>
        <p:spPr bwMode="auto">
          <a:xfrm>
            <a:off x="430023" y="964916"/>
            <a:ext cx="11882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pPr>
            <a:r>
              <a:rPr lang="en-US" altLang="en-US" sz="1350" dirty="0">
                <a:solidFill>
                  <a:prstClr val="black"/>
                </a:solidFill>
                <a:latin typeface="Arial" panose="020B0604020202020204" pitchFamily="34" charset="0"/>
              </a:rPr>
              <a:t>1. Me: </a:t>
            </a:r>
          </a:p>
        </p:txBody>
      </p:sp>
      <p:sp>
        <p:nvSpPr>
          <p:cNvPr id="30737" name="TextBox 8"/>
          <p:cNvSpPr txBox="1">
            <a:spLocks noChangeArrowheads="1"/>
          </p:cNvSpPr>
          <p:nvPr/>
        </p:nvSpPr>
        <p:spPr bwMode="auto">
          <a:xfrm>
            <a:off x="3168255" y="998935"/>
            <a:ext cx="167401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pPr>
            <a:r>
              <a:rPr lang="en-US" altLang="en-US" sz="1350">
                <a:solidFill>
                  <a:prstClr val="black"/>
                </a:solidFill>
                <a:latin typeface="Arial" panose="020B0604020202020204" pitchFamily="34" charset="0"/>
              </a:rPr>
              <a:t>2. Name_______ </a:t>
            </a:r>
          </a:p>
        </p:txBody>
      </p:sp>
      <p:sp>
        <p:nvSpPr>
          <p:cNvPr id="30738" name="TextBox 9"/>
          <p:cNvSpPr txBox="1">
            <a:spLocks noChangeArrowheads="1"/>
          </p:cNvSpPr>
          <p:nvPr/>
        </p:nvSpPr>
        <p:spPr bwMode="auto">
          <a:xfrm>
            <a:off x="1331120" y="3375422"/>
            <a:ext cx="16752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pPr>
            <a:r>
              <a:rPr lang="en-US" altLang="en-US" sz="1350">
                <a:solidFill>
                  <a:prstClr val="black"/>
                </a:solidFill>
                <a:latin typeface="Arial" panose="020B0604020202020204" pitchFamily="34" charset="0"/>
              </a:rPr>
              <a:t>3. Name_______ </a:t>
            </a:r>
          </a:p>
        </p:txBody>
      </p:sp>
      <p:sp>
        <p:nvSpPr>
          <p:cNvPr id="30739" name="TextBox 10"/>
          <p:cNvSpPr txBox="1">
            <a:spLocks noChangeArrowheads="1"/>
          </p:cNvSpPr>
          <p:nvPr/>
        </p:nvSpPr>
        <p:spPr bwMode="auto">
          <a:xfrm>
            <a:off x="3168255" y="3375422"/>
            <a:ext cx="167401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pPr>
            <a:r>
              <a:rPr lang="en-US" altLang="en-US" sz="1350">
                <a:solidFill>
                  <a:prstClr val="black"/>
                </a:solidFill>
                <a:latin typeface="Arial" panose="020B0604020202020204" pitchFamily="34" charset="0"/>
              </a:rPr>
              <a:t>4. Name_______ </a:t>
            </a:r>
          </a:p>
        </p:txBody>
      </p:sp>
      <p:sp>
        <p:nvSpPr>
          <p:cNvPr id="2" name="TextBox 1"/>
          <p:cNvSpPr txBox="1"/>
          <p:nvPr/>
        </p:nvSpPr>
        <p:spPr>
          <a:xfrm>
            <a:off x="798786" y="256825"/>
            <a:ext cx="7651531" cy="677108"/>
          </a:xfrm>
          <a:prstGeom prst="rect">
            <a:avLst/>
          </a:prstGeom>
          <a:solidFill>
            <a:srgbClr val="FFFF00"/>
          </a:solidFill>
          <a:ln>
            <a:solidFill>
              <a:schemeClr val="tx1"/>
            </a:solidFill>
          </a:ln>
        </p:spPr>
        <p:txBody>
          <a:bodyPr wrap="square" rtlCol="0">
            <a:spAutoFit/>
          </a:bodyPr>
          <a:lstStyle/>
          <a:p>
            <a:r>
              <a:rPr lang="en-GB" dirty="0" smtClean="0"/>
              <a:t>Split your page as below….. Write your TARGET GRADE</a:t>
            </a:r>
          </a:p>
          <a:p>
            <a:pPr algn="ctr"/>
            <a:r>
              <a:rPr lang="en-GB" sz="2000" dirty="0" smtClean="0"/>
              <a:t>Title – </a:t>
            </a:r>
            <a:r>
              <a:rPr lang="en-GB" sz="2000" b="1" u="sng" dirty="0" smtClean="0"/>
              <a:t>FOUR TIMES BETTER </a:t>
            </a:r>
            <a:endParaRPr lang="en-GB" sz="2000" b="1" u="sng" dirty="0"/>
          </a:p>
        </p:txBody>
      </p:sp>
      <p:cxnSp>
        <p:nvCxnSpPr>
          <p:cNvPr id="4" name="Straight Arrow Connector 3"/>
          <p:cNvCxnSpPr/>
          <p:nvPr/>
        </p:nvCxnSpPr>
        <p:spPr>
          <a:xfrm>
            <a:off x="5980386" y="483476"/>
            <a:ext cx="325821" cy="54182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716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52249" y="1323401"/>
            <a:ext cx="3363310" cy="414504"/>
          </a:xfrm>
        </p:spPr>
        <p:txBody>
          <a:bodyPr>
            <a:normAutofit fontScale="90000"/>
          </a:bodyPr>
          <a:lstStyle/>
          <a:p>
            <a:pPr eaLnBrk="1" hangingPunct="1"/>
            <a:r>
              <a:rPr lang="en-GB" altLang="en-US" sz="3000" b="1" u="sng" dirty="0" smtClean="0">
                <a:solidFill>
                  <a:srgbClr val="00B050"/>
                </a:solidFill>
              </a:rPr>
              <a:t>Attempt 2 (GFG) </a:t>
            </a:r>
            <a:endParaRPr lang="en-GB" altLang="en-US" b="1" u="sng" dirty="0" smtClean="0">
              <a:solidFill>
                <a:srgbClr val="00B050"/>
              </a:solidFill>
            </a:endParaRPr>
          </a:p>
        </p:txBody>
      </p:sp>
      <p:sp>
        <p:nvSpPr>
          <p:cNvPr id="31747" name="Content Placeholder 2"/>
          <p:cNvSpPr txBox="1">
            <a:spLocks/>
          </p:cNvSpPr>
          <p:nvPr/>
        </p:nvSpPr>
        <p:spPr bwMode="auto">
          <a:xfrm>
            <a:off x="445116" y="1928731"/>
            <a:ext cx="8311046" cy="116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Aft>
                <a:spcPct val="0"/>
              </a:spcAft>
              <a:buNone/>
            </a:pPr>
            <a:r>
              <a:rPr lang="en-GB" altLang="en-US" sz="2400" dirty="0">
                <a:solidFill>
                  <a:prstClr val="black"/>
                </a:solidFill>
              </a:rPr>
              <a:t>Using your knowledge from todays lesson you are now going to have a </a:t>
            </a:r>
            <a:r>
              <a:rPr lang="en-GB" altLang="en-US" sz="2400" b="1" i="1" dirty="0">
                <a:solidFill>
                  <a:prstClr val="black"/>
                </a:solidFill>
              </a:rPr>
              <a:t>second attempt at answering the 6 mark question.</a:t>
            </a:r>
          </a:p>
        </p:txBody>
      </p:sp>
      <p:sp>
        <p:nvSpPr>
          <p:cNvPr id="9" name="TextBox 8">
            <a:extLst/>
          </p:cNvPr>
          <p:cNvSpPr txBox="1"/>
          <p:nvPr/>
        </p:nvSpPr>
        <p:spPr>
          <a:xfrm>
            <a:off x="4600639" y="3003283"/>
            <a:ext cx="3132535" cy="73866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34290" algn="ctr">
              <a:defRPr/>
            </a:pPr>
            <a:r>
              <a:rPr lang="en-GB" sz="1050" b="1" dirty="0">
                <a:solidFill>
                  <a:prstClr val="black"/>
                </a:solidFill>
                <a:latin typeface="Calibri"/>
              </a:rPr>
              <a:t>Remember:</a:t>
            </a:r>
          </a:p>
          <a:p>
            <a:pPr algn="ctr">
              <a:buFontTx/>
              <a:buChar char="-"/>
              <a:defRPr/>
            </a:pPr>
            <a:r>
              <a:rPr lang="en-GB" sz="1050" dirty="0">
                <a:solidFill>
                  <a:prstClr val="black"/>
                </a:solidFill>
                <a:latin typeface="Calibri"/>
              </a:rPr>
              <a:t>Read the question</a:t>
            </a:r>
          </a:p>
          <a:p>
            <a:pPr algn="ctr">
              <a:buFontTx/>
              <a:buChar char="-"/>
              <a:defRPr/>
            </a:pPr>
            <a:r>
              <a:rPr lang="en-GB" sz="1050" dirty="0">
                <a:solidFill>
                  <a:prstClr val="black"/>
                </a:solidFill>
                <a:latin typeface="Calibri"/>
              </a:rPr>
              <a:t>Highlight key words</a:t>
            </a:r>
          </a:p>
          <a:p>
            <a:pPr algn="ctr">
              <a:buFontTx/>
              <a:buChar char="-"/>
              <a:defRPr/>
            </a:pPr>
            <a:r>
              <a:rPr lang="en-GB" sz="1050" dirty="0">
                <a:solidFill>
                  <a:prstClr val="black"/>
                </a:solidFill>
                <a:latin typeface="Calibri"/>
              </a:rPr>
              <a:t>Make a plan (if needed)</a:t>
            </a:r>
          </a:p>
        </p:txBody>
      </p:sp>
      <p:sp>
        <p:nvSpPr>
          <p:cNvPr id="12" name="TextBox 11"/>
          <p:cNvSpPr txBox="1">
            <a:spLocks noChangeArrowheads="1"/>
          </p:cNvSpPr>
          <p:nvPr/>
        </p:nvSpPr>
        <p:spPr bwMode="auto">
          <a:xfrm>
            <a:off x="4855779" y="3979424"/>
            <a:ext cx="3499945" cy="1061829"/>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40000" dist="20000" dir="5400000" rotWithShape="0">
              <a:srgbClr val="808080">
                <a:alpha val="37999"/>
              </a:srgbClr>
            </a:outerShdw>
          </a:effec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defRPr/>
            </a:pPr>
            <a:r>
              <a:rPr lang="en-GB" altLang="en-US" sz="1500" b="1">
                <a:solidFill>
                  <a:srgbClr val="000000"/>
                </a:solidFill>
                <a:latin typeface="Calibri" panose="020F0502020204030204" pitchFamily="34" charset="0"/>
              </a:rPr>
              <a:t>Go the extra mile…..</a:t>
            </a:r>
          </a:p>
          <a:p>
            <a:pPr fontAlgn="base">
              <a:spcBef>
                <a:spcPct val="0"/>
              </a:spcBef>
              <a:spcAft>
                <a:spcPct val="0"/>
              </a:spcAft>
              <a:defRPr/>
            </a:pPr>
            <a:endParaRPr lang="en-GB" altLang="en-US" sz="1200">
              <a:solidFill>
                <a:srgbClr val="000000"/>
              </a:solidFill>
              <a:latin typeface="Calibri" panose="020F0502020204030204" pitchFamily="34" charset="0"/>
            </a:endParaRPr>
          </a:p>
          <a:p>
            <a:pPr fontAlgn="base">
              <a:spcBef>
                <a:spcPct val="0"/>
              </a:spcBef>
              <a:spcAft>
                <a:spcPct val="0"/>
              </a:spcAft>
              <a:defRPr/>
            </a:pPr>
            <a:r>
              <a:rPr lang="en-GB" altLang="en-US" sz="1200">
                <a:solidFill>
                  <a:srgbClr val="000000"/>
                </a:solidFill>
                <a:latin typeface="Calibri" panose="020F0502020204030204" pitchFamily="34" charset="0"/>
              </a:rPr>
              <a:t>Design your own “extra mile ” task … </a:t>
            </a:r>
          </a:p>
          <a:p>
            <a:pPr fontAlgn="base">
              <a:spcBef>
                <a:spcPct val="0"/>
              </a:spcBef>
              <a:spcAft>
                <a:spcPct val="0"/>
              </a:spcAft>
              <a:defRPr/>
            </a:pPr>
            <a:r>
              <a:rPr lang="en-GB" altLang="en-US" sz="1200">
                <a:solidFill>
                  <a:srgbClr val="000000"/>
                </a:solidFill>
                <a:latin typeface="Calibri" panose="020F0502020204030204" pitchFamily="34" charset="0"/>
              </a:rPr>
              <a:t>What could you do</a:t>
            </a:r>
            <a:r>
              <a:rPr lang="en-GB" altLang="en-US" sz="1200" b="1">
                <a:solidFill>
                  <a:srgbClr val="000000"/>
                </a:solidFill>
                <a:latin typeface="Calibri" panose="020F0502020204030204" pitchFamily="34" charset="0"/>
              </a:rPr>
              <a:t>?</a:t>
            </a:r>
          </a:p>
          <a:p>
            <a:pPr algn="ctr" fontAlgn="base">
              <a:spcBef>
                <a:spcPct val="0"/>
              </a:spcBef>
              <a:spcAft>
                <a:spcPct val="0"/>
              </a:spcAft>
              <a:defRPr/>
            </a:pPr>
            <a:r>
              <a:rPr lang="en-GB" altLang="en-US" sz="1200" i="1">
                <a:solidFill>
                  <a:srgbClr val="000000"/>
                </a:solidFill>
                <a:latin typeface="Calibri" panose="020F0502020204030204" pitchFamily="34" charset="0"/>
              </a:rPr>
              <a:t>(Drawing, story board, exam questions … your choice</a:t>
            </a:r>
            <a:r>
              <a:rPr lang="en-GB" altLang="en-US" sz="1200">
                <a:solidFill>
                  <a:srgbClr val="000000"/>
                </a:solidFill>
                <a:latin typeface="Calibri" panose="020F0502020204030204" pitchFamily="34" charset="0"/>
              </a:rPr>
              <a:t>)</a:t>
            </a:r>
            <a:endParaRPr lang="en-GB" altLang="en-US" sz="1200" i="1">
              <a:solidFill>
                <a:srgbClr val="000000"/>
              </a:solidFill>
              <a:latin typeface="Calibri" panose="020F0502020204030204" pitchFamily="34" charset="0"/>
            </a:endParaRPr>
          </a:p>
        </p:txBody>
      </p:sp>
      <p:sp>
        <p:nvSpPr>
          <p:cNvPr id="31751" name="Litebulb"/>
          <p:cNvSpPr>
            <a:spLocks noEditPoints="1" noChangeArrowheads="1"/>
          </p:cNvSpPr>
          <p:nvPr/>
        </p:nvSpPr>
        <p:spPr bwMode="auto">
          <a:xfrm>
            <a:off x="7702093" y="4174764"/>
            <a:ext cx="370284" cy="50006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pPr eaLnBrk="0" fontAlgn="base" hangingPunct="0">
              <a:spcBef>
                <a:spcPct val="0"/>
              </a:spcBef>
              <a:spcAft>
                <a:spcPct val="0"/>
              </a:spcAft>
            </a:pPr>
            <a:endParaRPr lang="en-GB" sz="1350">
              <a:solidFill>
                <a:prstClr val="black"/>
              </a:solidFill>
              <a:latin typeface="Arial" panose="020B0604020202020204" pitchFamily="34" charset="0"/>
              <a:ea typeface="MS PGothic" panose="020B0600070205080204" pitchFamily="34" charset="-128"/>
            </a:endParaRPr>
          </a:p>
        </p:txBody>
      </p:sp>
      <p:pic>
        <p:nvPicPr>
          <p:cNvPr id="31752" name="Picture 1"/>
          <p:cNvPicPr>
            <a:picLocks noChangeAspect="1"/>
          </p:cNvPicPr>
          <p:nvPr/>
        </p:nvPicPr>
        <p:blipFill>
          <a:blip r:embed="rId3">
            <a:extLst>
              <a:ext uri="{28A0092B-C50C-407E-A947-70E740481C1C}">
                <a14:useLocalDpi xmlns:a14="http://schemas.microsoft.com/office/drawing/2010/main" val="0"/>
              </a:ext>
            </a:extLst>
          </a:blip>
          <a:srcRect r="54579"/>
          <a:stretch>
            <a:fillRect/>
          </a:stretch>
        </p:blipFill>
        <p:spPr bwMode="auto">
          <a:xfrm>
            <a:off x="454582" y="3523060"/>
            <a:ext cx="2268140" cy="2324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252248" y="228009"/>
            <a:ext cx="8696783" cy="922134"/>
          </a:xfrm>
          <a:prstGeom prst="rect">
            <a:avLst/>
          </a:prstGeom>
          <a:solidFill>
            <a:srgbClr val="FFFF00"/>
          </a:solidFill>
          <a:ln>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800" b="1" smtClean="0"/>
              <a:t>QUESTION</a:t>
            </a:r>
            <a:r>
              <a:rPr lang="en-GB" sz="1800" smtClean="0"/>
              <a:t>: </a:t>
            </a:r>
            <a:br>
              <a:rPr lang="en-GB" sz="1800" smtClean="0"/>
            </a:br>
            <a:r>
              <a:rPr lang="en-GB" sz="1800" smtClean="0"/>
              <a:t>Discuss the </a:t>
            </a:r>
            <a:r>
              <a:rPr lang="en-GB" sz="1800" u="sng" smtClean="0"/>
              <a:t>immediate effects </a:t>
            </a:r>
            <a:r>
              <a:rPr lang="en-GB" sz="1800" smtClean="0"/>
              <a:t>and </a:t>
            </a:r>
            <a:r>
              <a:rPr lang="en-GB" sz="1800" u="sng" smtClean="0"/>
              <a:t>long-term training effects </a:t>
            </a:r>
            <a:r>
              <a:rPr lang="en-GB" sz="1800" smtClean="0"/>
              <a:t>in physical activity on the </a:t>
            </a:r>
            <a:r>
              <a:rPr lang="en-GB" sz="1800" u="sng" smtClean="0"/>
              <a:t>respiratory system</a:t>
            </a:r>
            <a:r>
              <a:rPr lang="en-GB" sz="1800" smtClean="0"/>
              <a:t>, and </a:t>
            </a:r>
            <a:r>
              <a:rPr lang="en-GB" sz="1800" u="sng" smtClean="0"/>
              <a:t>explain</a:t>
            </a:r>
            <a:r>
              <a:rPr lang="en-GB" sz="1800" smtClean="0"/>
              <a:t> why those effects are </a:t>
            </a:r>
            <a:r>
              <a:rPr lang="en-GB" sz="1800" u="sng" smtClean="0"/>
              <a:t>beneficial</a:t>
            </a:r>
            <a:r>
              <a:rPr lang="en-GB" sz="1800" smtClean="0"/>
              <a:t> to an athlete.   (6 Marks)</a:t>
            </a:r>
            <a:endParaRPr lang="en-GB" sz="1800" dirty="0"/>
          </a:p>
        </p:txBody>
      </p:sp>
      <p:graphicFrame>
        <p:nvGraphicFramePr>
          <p:cNvPr id="13" name="Table 12">
            <a:extLst/>
          </p:cNvPr>
          <p:cNvGraphicFramePr>
            <a:graphicFrameLocks noGrp="1"/>
          </p:cNvGraphicFramePr>
          <p:nvPr>
            <p:extLst>
              <p:ext uri="{D42A27DB-BD31-4B8C-83A1-F6EECF244321}">
                <p14:modId xmlns:p14="http://schemas.microsoft.com/office/powerpoint/2010/main" val="1752574498"/>
              </p:ext>
            </p:extLst>
          </p:nvPr>
        </p:nvGraphicFramePr>
        <p:xfrm>
          <a:off x="2826754" y="5134957"/>
          <a:ext cx="6122277" cy="1489756"/>
        </p:xfrm>
        <a:graphic>
          <a:graphicData uri="http://schemas.openxmlformats.org/drawingml/2006/table">
            <a:tbl>
              <a:tblPr firstRow="1" bandRow="1">
                <a:tableStyleId>{5940675A-B579-460E-94D1-54222C63F5DA}</a:tableStyleId>
              </a:tblPr>
              <a:tblGrid>
                <a:gridCol w="514482">
                  <a:extLst>
                    <a:ext uri="{9D8B030D-6E8A-4147-A177-3AD203B41FA5}">
                      <a16:colId xmlns:a16="http://schemas.microsoft.com/office/drawing/2014/main" val="20000"/>
                    </a:ext>
                  </a:extLst>
                </a:gridCol>
                <a:gridCol w="2675303">
                  <a:extLst>
                    <a:ext uri="{9D8B030D-6E8A-4147-A177-3AD203B41FA5}">
                      <a16:colId xmlns:a16="http://schemas.microsoft.com/office/drawing/2014/main" val="20001"/>
                    </a:ext>
                  </a:extLst>
                </a:gridCol>
                <a:gridCol w="2932492">
                  <a:extLst>
                    <a:ext uri="{9D8B030D-6E8A-4147-A177-3AD203B41FA5}">
                      <a16:colId xmlns:a16="http://schemas.microsoft.com/office/drawing/2014/main" val="20002"/>
                    </a:ext>
                  </a:extLst>
                </a:gridCol>
              </a:tblGrid>
              <a:tr h="238222">
                <a:tc>
                  <a:txBody>
                    <a:bodyPr/>
                    <a:lstStyle/>
                    <a:p>
                      <a:pPr algn="ctr"/>
                      <a:endParaRPr lang="en-GB" sz="1050" dirty="0"/>
                    </a:p>
                  </a:txBody>
                  <a:tcPr marL="51443" marR="51443" marT="25709" marB="25709"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u="sng" dirty="0" smtClean="0"/>
                        <a:t>GOOD</a:t>
                      </a:r>
                      <a:endParaRPr lang="en-GB" sz="1100" u="sng" dirty="0"/>
                    </a:p>
                  </a:txBody>
                  <a:tcPr marL="51443" marR="51443" marT="25709" marB="25709" anchor="ctr">
                    <a:solidFill>
                      <a:schemeClr val="accent6"/>
                    </a:solidFill>
                  </a:tcPr>
                </a:tc>
                <a:tc>
                  <a:txBody>
                    <a:bodyPr/>
                    <a:lstStyle/>
                    <a:p>
                      <a:pPr algn="ctr"/>
                      <a:r>
                        <a:rPr lang="en-GB" sz="1100" u="sng" dirty="0" smtClean="0"/>
                        <a:t>OUTSTANDING</a:t>
                      </a:r>
                      <a:endParaRPr lang="en-GB" sz="1100" u="sng" dirty="0"/>
                    </a:p>
                  </a:txBody>
                  <a:tcPr marL="51443" marR="51443" marT="25709" marB="25709" anchor="ctr">
                    <a:solidFill>
                      <a:schemeClr val="accent6"/>
                    </a:solidFill>
                  </a:tcPr>
                </a:tc>
                <a:extLst>
                  <a:ext uri="{0D108BD9-81ED-4DB2-BD59-A6C34878D82A}">
                    <a16:rowId xmlns:a16="http://schemas.microsoft.com/office/drawing/2014/main" val="10000"/>
                  </a:ext>
                </a:extLst>
              </a:tr>
              <a:tr h="382003">
                <a:tc>
                  <a:txBody>
                    <a:bodyPr/>
                    <a:lstStyle/>
                    <a:p>
                      <a:pPr algn="ctr"/>
                      <a:r>
                        <a:rPr lang="en-GB" sz="1050" dirty="0" smtClean="0"/>
                        <a:t>6+</a:t>
                      </a:r>
                      <a:endParaRPr lang="en-GB" sz="1050" dirty="0"/>
                    </a:p>
                  </a:txBody>
                  <a:tcPr marL="51443" marR="51443" marT="25709" marB="25709" anchor="c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u="sng" dirty="0"/>
                        <a:t>TBAT explain the immediate </a:t>
                      </a:r>
                      <a:r>
                        <a:rPr lang="en-GB" sz="900" dirty="0"/>
                        <a:t>and long term effects of exercise on the respiratory system and </a:t>
                      </a:r>
                      <a:r>
                        <a:rPr lang="en-GB" sz="900" u="sng" dirty="0"/>
                        <a:t>explain how they benefit athletes </a:t>
                      </a:r>
                    </a:p>
                  </a:txBody>
                  <a:tcPr marL="51443" marR="51443" marT="25709" marB="25709">
                    <a:solidFill>
                      <a:srgbClr val="FFFFFF"/>
                    </a:solidFill>
                  </a:tcPr>
                </a:tc>
                <a:tc>
                  <a:txBody>
                    <a:bodyPr/>
                    <a:lstStyle/>
                    <a:p>
                      <a:r>
                        <a:rPr lang="en-GB" sz="900" dirty="0"/>
                        <a:t>TBAT predict how regular exercise will impact on your sports performance.</a:t>
                      </a:r>
                    </a:p>
                  </a:txBody>
                  <a:tcPr marL="51443" marR="51443" marT="25709" marB="25709">
                    <a:solidFill>
                      <a:srgbClr val="FFFFFF"/>
                    </a:solidFill>
                  </a:tcPr>
                </a:tc>
                <a:extLst>
                  <a:ext uri="{0D108BD9-81ED-4DB2-BD59-A6C34878D82A}">
                    <a16:rowId xmlns:a16="http://schemas.microsoft.com/office/drawing/2014/main" val="10001"/>
                  </a:ext>
                </a:extLst>
              </a:tr>
              <a:tr h="382003">
                <a:tc>
                  <a:txBody>
                    <a:bodyPr/>
                    <a:lstStyle/>
                    <a:p>
                      <a:pPr algn="ctr"/>
                      <a:r>
                        <a:rPr lang="en-GB" sz="1050" dirty="0" smtClean="0"/>
                        <a:t>4-5</a:t>
                      </a:r>
                      <a:endParaRPr lang="en-GB" sz="1050" dirty="0"/>
                    </a:p>
                  </a:txBody>
                  <a:tcPr marL="51443" marR="51443" marT="25709" marB="25709" anchor="ctr">
                    <a:solidFill>
                      <a:srgbClr val="FFFFFF"/>
                    </a:solidFill>
                  </a:tcPr>
                </a:tc>
                <a:tc>
                  <a:txBody>
                    <a:bodyPr/>
                    <a:lstStyle/>
                    <a:p>
                      <a:r>
                        <a:rPr lang="en-GB" sz="900" u="sng" dirty="0"/>
                        <a:t>TBAT describe the immediate </a:t>
                      </a:r>
                      <a:r>
                        <a:rPr lang="en-GB" sz="900" dirty="0"/>
                        <a:t>and long term effects of exercise on the respiratory system </a:t>
                      </a:r>
                    </a:p>
                  </a:txBody>
                  <a:tcPr marL="51443" marR="51443" marT="25709" marB="25709">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TBAT explain the immediate and long term effects of exercise on the respiratory system </a:t>
                      </a:r>
                      <a:r>
                        <a:rPr lang="en-GB" sz="900" u="sng" dirty="0"/>
                        <a:t>and explain how they benefit athletes </a:t>
                      </a:r>
                    </a:p>
                  </a:txBody>
                  <a:tcPr marL="51443" marR="51443" marT="25709" marB="25709">
                    <a:solidFill>
                      <a:srgbClr val="FFFFFF"/>
                    </a:solidFill>
                  </a:tcPr>
                </a:tc>
                <a:extLst>
                  <a:ext uri="{0D108BD9-81ED-4DB2-BD59-A6C34878D82A}">
                    <a16:rowId xmlns:a16="http://schemas.microsoft.com/office/drawing/2014/main" val="10002"/>
                  </a:ext>
                </a:extLst>
              </a:tr>
              <a:tr h="267012">
                <a:tc>
                  <a:txBody>
                    <a:bodyPr/>
                    <a:lstStyle/>
                    <a:p>
                      <a:pPr algn="ctr"/>
                      <a:r>
                        <a:rPr lang="en-GB" sz="1050" dirty="0" smtClean="0"/>
                        <a:t>3</a:t>
                      </a:r>
                      <a:endParaRPr lang="en-GB" sz="1050" dirty="0"/>
                    </a:p>
                  </a:txBody>
                  <a:tcPr marL="51443" marR="51443" marT="25709" marB="25709" anchor="c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TBAT </a:t>
                      </a:r>
                      <a:r>
                        <a:rPr lang="en-GB" sz="900" b="0" u="sng" dirty="0">
                          <a:solidFill>
                            <a:schemeClr val="tx1">
                              <a:lumMod val="95000"/>
                              <a:lumOff val="5000"/>
                            </a:schemeClr>
                          </a:solidFill>
                        </a:rPr>
                        <a:t>identify </a:t>
                      </a:r>
                      <a:r>
                        <a:rPr lang="en-GB" sz="900" u="sng" dirty="0">
                          <a:solidFill>
                            <a:schemeClr val="tx1">
                              <a:lumMod val="95000"/>
                              <a:lumOff val="5000"/>
                            </a:schemeClr>
                          </a:solidFill>
                        </a:rPr>
                        <a:t>the immediate </a:t>
                      </a:r>
                      <a:r>
                        <a:rPr lang="en-GB" sz="900" dirty="0">
                          <a:solidFill>
                            <a:schemeClr val="tx1">
                              <a:lumMod val="95000"/>
                              <a:lumOff val="5000"/>
                            </a:schemeClr>
                          </a:solidFill>
                        </a:rPr>
                        <a:t>and long term effects of exercise on the respiratory system </a:t>
                      </a:r>
                      <a:endParaRPr lang="en-GB" sz="900" dirty="0"/>
                    </a:p>
                  </a:txBody>
                  <a:tcPr marL="51443" marR="51443" marT="25709" marB="25709">
                    <a:solidFill>
                      <a:srgbClr val="FFFFFF"/>
                    </a:solidFill>
                  </a:tcPr>
                </a:tc>
                <a:tc>
                  <a:txBody>
                    <a:bodyPr/>
                    <a:lstStyle/>
                    <a:p>
                      <a:r>
                        <a:rPr lang="en-GB" sz="900" dirty="0"/>
                        <a:t>TBAT </a:t>
                      </a:r>
                      <a:r>
                        <a:rPr lang="en-GB" sz="900" u="sng" dirty="0"/>
                        <a:t>describe the immediate </a:t>
                      </a:r>
                      <a:r>
                        <a:rPr lang="en-GB" sz="900" dirty="0"/>
                        <a:t>and long term effects of exercise on the respiratory system </a:t>
                      </a:r>
                    </a:p>
                  </a:txBody>
                  <a:tcPr marL="51443" marR="51443" marT="25709" marB="25709">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06767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43355"/>
            <a:ext cx="9007366" cy="857250"/>
          </a:xfrm>
        </p:spPr>
        <p:txBody>
          <a:bodyPr>
            <a:normAutofit/>
          </a:bodyPr>
          <a:lstStyle/>
          <a:p>
            <a:pPr eaLnBrk="1" hangingPunct="1"/>
            <a:r>
              <a:rPr lang="en-GB" altLang="en-US" dirty="0" smtClean="0"/>
              <a:t>Mr Mark Scheme – peer assessment </a:t>
            </a:r>
          </a:p>
        </p:txBody>
      </p:sp>
      <p:sp>
        <p:nvSpPr>
          <p:cNvPr id="3" name="Content Placeholder 2">
            <a:extLst/>
          </p:cNvPr>
          <p:cNvSpPr>
            <a:spLocks noGrp="1"/>
          </p:cNvSpPr>
          <p:nvPr>
            <p:ph sz="quarter" idx="4294967295"/>
          </p:nvPr>
        </p:nvSpPr>
        <p:spPr>
          <a:xfrm>
            <a:off x="136634" y="806012"/>
            <a:ext cx="4445877" cy="5008180"/>
          </a:xfrm>
        </p:spPr>
        <p:txBody>
          <a:bodyPr rtlCol="0">
            <a:normAutofit fontScale="55000" lnSpcReduction="20000"/>
          </a:bodyPr>
          <a:lstStyle/>
          <a:p>
            <a:pPr marL="34290" indent="0">
              <a:buNone/>
              <a:defRPr/>
            </a:pPr>
            <a:r>
              <a:rPr lang="en-GB" sz="2175" b="1" dirty="0"/>
              <a:t>Short term benefits</a:t>
            </a:r>
          </a:p>
          <a:p>
            <a:pPr>
              <a:defRPr/>
            </a:pPr>
            <a:r>
              <a:rPr lang="en-GB" sz="2175" dirty="0"/>
              <a:t>Increase in breathing rate (faster breathing) (</a:t>
            </a:r>
            <a:r>
              <a:rPr lang="en-GB" sz="2175" dirty="0" err="1"/>
              <a:t>ss</a:t>
            </a:r>
            <a:r>
              <a:rPr lang="en-GB" sz="2175" dirty="0"/>
              <a:t>) </a:t>
            </a:r>
            <a:r>
              <a:rPr lang="en-GB" sz="2175" dirty="0">
                <a:solidFill>
                  <a:srgbClr val="7030A0"/>
                </a:solidFill>
              </a:rPr>
              <a:t>therefore increases the  oxygen intake and aids with the removal of carbon dioxide (ds)</a:t>
            </a:r>
            <a:endParaRPr lang="en-GB" sz="2175" dirty="0"/>
          </a:p>
          <a:p>
            <a:pPr>
              <a:defRPr/>
            </a:pPr>
            <a:r>
              <a:rPr lang="en-GB" sz="2175" dirty="0"/>
              <a:t>Increase in depth of breathing/tidal volume (more air taken in with each breath) (</a:t>
            </a:r>
            <a:r>
              <a:rPr lang="en-GB" sz="2175" dirty="0" err="1"/>
              <a:t>ss</a:t>
            </a:r>
            <a:r>
              <a:rPr lang="en-GB" sz="2175" dirty="0"/>
              <a:t>) </a:t>
            </a:r>
            <a:r>
              <a:rPr lang="en-GB" sz="2175" dirty="0">
                <a:solidFill>
                  <a:srgbClr val="7030A0"/>
                </a:solidFill>
              </a:rPr>
              <a:t>which means an increases in the amount of oxygen taken to the lungs in each breath(ds)</a:t>
            </a:r>
          </a:p>
          <a:p>
            <a:pPr>
              <a:defRPr/>
            </a:pPr>
            <a:r>
              <a:rPr lang="en-GB" sz="2175" dirty="0"/>
              <a:t>More effective gas exchange in the alveoli (</a:t>
            </a:r>
            <a:r>
              <a:rPr lang="en-GB" sz="2175" dirty="0" err="1"/>
              <a:t>ss</a:t>
            </a:r>
            <a:r>
              <a:rPr lang="en-GB" sz="2175" dirty="0"/>
              <a:t>) </a:t>
            </a:r>
            <a:r>
              <a:rPr lang="en-GB" sz="2175" dirty="0">
                <a:solidFill>
                  <a:srgbClr val="7030A0"/>
                </a:solidFill>
              </a:rPr>
              <a:t>which means oxygen and carbon dioxide is exchanged quicker (ds)</a:t>
            </a:r>
          </a:p>
          <a:p>
            <a:pPr>
              <a:defRPr/>
            </a:pPr>
            <a:endParaRPr lang="en-GB" sz="2175" dirty="0"/>
          </a:p>
          <a:p>
            <a:pPr marL="34290" indent="0">
              <a:buNone/>
              <a:defRPr/>
            </a:pPr>
            <a:r>
              <a:rPr lang="en-GB" sz="2175" b="1" dirty="0"/>
              <a:t>Long term effects:</a:t>
            </a:r>
          </a:p>
          <a:p>
            <a:pPr>
              <a:defRPr/>
            </a:pPr>
            <a:r>
              <a:rPr lang="en-GB" sz="2175" dirty="0"/>
              <a:t>Increased number of alveoli (</a:t>
            </a:r>
            <a:r>
              <a:rPr lang="en-GB" sz="2175" dirty="0" err="1"/>
              <a:t>ss</a:t>
            </a:r>
            <a:r>
              <a:rPr lang="en-GB" sz="2175" dirty="0"/>
              <a:t>) </a:t>
            </a:r>
            <a:r>
              <a:rPr lang="en-GB" sz="2175" dirty="0">
                <a:solidFill>
                  <a:srgbClr val="7030A0"/>
                </a:solidFill>
              </a:rPr>
              <a:t>therefore you can take in more air and extract oxygen more effectively (ds)</a:t>
            </a:r>
            <a:endParaRPr lang="en-GB" sz="2175" dirty="0"/>
          </a:p>
          <a:p>
            <a:pPr>
              <a:defRPr/>
            </a:pPr>
            <a:r>
              <a:rPr lang="en-GB" sz="2175" dirty="0"/>
              <a:t>Increased strength of intercostal muscles (</a:t>
            </a:r>
            <a:r>
              <a:rPr lang="en-GB" sz="2175" dirty="0" err="1"/>
              <a:t>ss</a:t>
            </a:r>
            <a:r>
              <a:rPr lang="en-GB" sz="2175" dirty="0"/>
              <a:t>) </a:t>
            </a:r>
            <a:r>
              <a:rPr lang="en-GB" sz="2175" dirty="0">
                <a:solidFill>
                  <a:srgbClr val="7030A0"/>
                </a:solidFill>
              </a:rPr>
              <a:t>therefore respiratory system is stronger (ds)</a:t>
            </a:r>
            <a:endParaRPr lang="en-GB" sz="2175" dirty="0"/>
          </a:p>
          <a:p>
            <a:pPr>
              <a:defRPr/>
            </a:pPr>
            <a:r>
              <a:rPr lang="en-GB" sz="2175" dirty="0"/>
              <a:t>Increased strength of diaphragm (</a:t>
            </a:r>
            <a:r>
              <a:rPr lang="en-GB" sz="2175" dirty="0" err="1"/>
              <a:t>ss</a:t>
            </a:r>
            <a:r>
              <a:rPr lang="en-GB" sz="2175" dirty="0"/>
              <a:t>) </a:t>
            </a:r>
            <a:r>
              <a:rPr lang="en-GB" sz="2175" dirty="0">
                <a:solidFill>
                  <a:srgbClr val="7030A0"/>
                </a:solidFill>
              </a:rPr>
              <a:t>therefore respiratory system is stronger (ds)</a:t>
            </a:r>
            <a:endParaRPr lang="en-GB" sz="2175" dirty="0"/>
          </a:p>
          <a:p>
            <a:pPr>
              <a:defRPr/>
            </a:pPr>
            <a:r>
              <a:rPr lang="en-GB" sz="2175" dirty="0"/>
              <a:t>Increase lung volume (</a:t>
            </a:r>
            <a:r>
              <a:rPr lang="en-GB" sz="2175" dirty="0" err="1"/>
              <a:t>ss</a:t>
            </a:r>
            <a:r>
              <a:rPr lang="en-GB" sz="2175" dirty="0"/>
              <a:t>) </a:t>
            </a:r>
            <a:r>
              <a:rPr lang="en-GB" sz="2175" dirty="0">
                <a:solidFill>
                  <a:srgbClr val="7030A0"/>
                </a:solidFill>
              </a:rPr>
              <a:t>therefore due to increased tidal volume and vital  capacity (ds)</a:t>
            </a:r>
            <a:endParaRPr lang="en-GB" sz="2175" dirty="0"/>
          </a:p>
          <a:p>
            <a:pPr>
              <a:defRPr/>
            </a:pPr>
            <a:r>
              <a:rPr lang="en-GB" sz="2175" dirty="0">
                <a:solidFill>
                  <a:schemeClr val="tx1">
                    <a:lumMod val="95000"/>
                    <a:lumOff val="5000"/>
                  </a:schemeClr>
                </a:solidFill>
              </a:rPr>
              <a:t>Due to all of the above you can provide more oxygen for transport to the working muscles (</a:t>
            </a:r>
            <a:r>
              <a:rPr lang="en-GB" sz="2175" dirty="0" err="1">
                <a:solidFill>
                  <a:schemeClr val="tx1">
                    <a:lumMod val="95000"/>
                    <a:lumOff val="5000"/>
                  </a:schemeClr>
                </a:solidFill>
              </a:rPr>
              <a:t>ss</a:t>
            </a:r>
            <a:r>
              <a:rPr lang="en-GB" sz="2175" dirty="0">
                <a:solidFill>
                  <a:schemeClr val="tx1">
                    <a:lumMod val="95000"/>
                    <a:lumOff val="5000"/>
                  </a:schemeClr>
                </a:solidFill>
              </a:rPr>
              <a:t>) </a:t>
            </a:r>
            <a:r>
              <a:rPr lang="en-GB" sz="2175" dirty="0">
                <a:solidFill>
                  <a:srgbClr val="7030A0"/>
                </a:solidFill>
              </a:rPr>
              <a:t>which means the athlete will be able to work for longer (ds)</a:t>
            </a:r>
            <a:endParaRPr lang="en-GB" sz="2175" dirty="0">
              <a:solidFill>
                <a:schemeClr val="tx1">
                  <a:lumMod val="95000"/>
                  <a:lumOff val="5000"/>
                </a:schemeClr>
              </a:solidFill>
            </a:endParaRPr>
          </a:p>
          <a:p>
            <a:pPr marL="0" indent="0">
              <a:buNone/>
              <a:defRPr/>
            </a:pPr>
            <a:endParaRPr lang="en-GB" sz="1950" dirty="0"/>
          </a:p>
          <a:p>
            <a:pPr marL="34290" indent="0">
              <a:buNone/>
              <a:defRPr/>
            </a:pPr>
            <a:r>
              <a:rPr lang="en-GB" sz="2175" b="1" dirty="0"/>
              <a:t>Conclusion:</a:t>
            </a:r>
          </a:p>
          <a:p>
            <a:pPr marL="34290" indent="0">
              <a:buNone/>
              <a:defRPr/>
            </a:pPr>
            <a:r>
              <a:rPr lang="en-GB" sz="2175" dirty="0"/>
              <a:t>Summing up key points from above relating to the athlete and why it benefits them </a:t>
            </a:r>
          </a:p>
          <a:p>
            <a:pPr marL="34290" indent="0">
              <a:buNone/>
              <a:defRPr/>
            </a:pPr>
            <a:endParaRPr lang="en-GB" sz="1950" dirty="0"/>
          </a:p>
          <a:p>
            <a:pPr marL="34290" indent="0" algn="ctr">
              <a:buNone/>
              <a:defRPr/>
            </a:pPr>
            <a:r>
              <a:rPr lang="en-GB" sz="1950" b="1" i="1" dirty="0"/>
              <a:t>Remember you do not get a point for each statement for these questions, you get marks for the quality of your overall answer</a:t>
            </a:r>
          </a:p>
          <a:p>
            <a:pPr marL="34290" indent="0">
              <a:buNone/>
              <a:defRPr/>
            </a:pPr>
            <a:endParaRPr lang="en-GB" dirty="0">
              <a:ea typeface="+mn-ea"/>
            </a:endParaRPr>
          </a:p>
        </p:txBody>
      </p:sp>
      <p:sp>
        <p:nvSpPr>
          <p:cNvPr id="4" name="Content Placeholder 2">
            <a:extLst/>
          </p:cNvPr>
          <p:cNvSpPr>
            <a:spLocks noGrp="1"/>
          </p:cNvSpPr>
          <p:nvPr>
            <p:ph idx="1"/>
          </p:nvPr>
        </p:nvSpPr>
        <p:spPr>
          <a:xfrm>
            <a:off x="4744317" y="823093"/>
            <a:ext cx="4189476" cy="3769928"/>
          </a:xfrm>
          <a:ln>
            <a:solidFill>
              <a:schemeClr val="tx1"/>
            </a:solidFill>
          </a:ln>
        </p:spPr>
        <p:txBody>
          <a:bodyPr rtlCol="0">
            <a:normAutofit fontScale="40000" lnSpcReduction="20000"/>
          </a:bodyPr>
          <a:lstStyle/>
          <a:p>
            <a:pPr marL="0" indent="0">
              <a:buNone/>
              <a:defRPr/>
            </a:pPr>
            <a:r>
              <a:rPr lang="en-GB" b="1" dirty="0">
                <a:ea typeface="+mn-ea"/>
              </a:rPr>
              <a:t>Mark Scheme</a:t>
            </a:r>
            <a:endParaRPr lang="en-GB" dirty="0">
              <a:ea typeface="+mn-ea"/>
            </a:endParaRPr>
          </a:p>
          <a:p>
            <a:pPr marL="0" indent="0">
              <a:buNone/>
              <a:defRPr/>
            </a:pPr>
            <a:endParaRPr lang="en-GB" b="1" dirty="0">
              <a:ea typeface="+mn-ea"/>
            </a:endParaRPr>
          </a:p>
          <a:p>
            <a:pPr marL="0" indent="0">
              <a:buNone/>
              <a:defRPr/>
            </a:pPr>
            <a:r>
              <a:rPr lang="en-GB" sz="2850" b="1" dirty="0"/>
              <a:t>1-2:</a:t>
            </a:r>
            <a:endParaRPr lang="en-GB" sz="2850" dirty="0"/>
          </a:p>
          <a:p>
            <a:pPr>
              <a:defRPr/>
            </a:pPr>
            <a:r>
              <a:rPr lang="en-GB" sz="2850" dirty="0"/>
              <a:t>A number of simple statements that discuss the benefit short term and long term training on the respiratory system and why these effects are important to an  athlete</a:t>
            </a:r>
          </a:p>
          <a:p>
            <a:pPr>
              <a:defRPr/>
            </a:pPr>
            <a:r>
              <a:rPr lang="en-GB" sz="2850" dirty="0">
                <a:solidFill>
                  <a:srgbClr val="7030A0"/>
                </a:solidFill>
              </a:rPr>
              <a:t>1-2 Developed statements linked to long term effects linked to the above</a:t>
            </a:r>
          </a:p>
          <a:p>
            <a:pPr>
              <a:defRPr/>
            </a:pPr>
            <a:r>
              <a:rPr lang="en-GB" sz="2850" dirty="0"/>
              <a:t>No conclusion </a:t>
            </a:r>
          </a:p>
          <a:p>
            <a:pPr marL="0" indent="0">
              <a:buNone/>
              <a:defRPr/>
            </a:pPr>
            <a:endParaRPr lang="en-GB" sz="2850" b="1" dirty="0"/>
          </a:p>
          <a:p>
            <a:pPr marL="0" indent="0">
              <a:buNone/>
              <a:defRPr/>
            </a:pPr>
            <a:r>
              <a:rPr lang="en-GB" sz="2850" b="1" dirty="0"/>
              <a:t>3-4:</a:t>
            </a:r>
            <a:endParaRPr lang="en-GB" sz="2850" dirty="0"/>
          </a:p>
          <a:p>
            <a:pPr>
              <a:defRPr/>
            </a:pPr>
            <a:r>
              <a:rPr lang="en-GB" sz="2850" dirty="0">
                <a:solidFill>
                  <a:srgbClr val="7030A0"/>
                </a:solidFill>
              </a:rPr>
              <a:t>Minimum of 3 developed statements </a:t>
            </a:r>
            <a:r>
              <a:rPr lang="en-GB" sz="2850" dirty="0"/>
              <a:t>that discuss  benefit of short term and long term training on the respiratory system and explain why these effects are important to an athlete (no balance)</a:t>
            </a:r>
          </a:p>
          <a:p>
            <a:pPr>
              <a:defRPr/>
            </a:pPr>
            <a:r>
              <a:rPr lang="en-GB" sz="2850" dirty="0"/>
              <a:t>Short conclusion </a:t>
            </a:r>
          </a:p>
          <a:p>
            <a:pPr marL="0" indent="0">
              <a:buNone/>
              <a:defRPr/>
            </a:pPr>
            <a:endParaRPr lang="en-GB" sz="2850" b="1" dirty="0"/>
          </a:p>
          <a:p>
            <a:pPr marL="0" indent="0">
              <a:buNone/>
              <a:defRPr/>
            </a:pPr>
            <a:r>
              <a:rPr lang="en-GB" sz="2850" b="1" dirty="0"/>
              <a:t>5-6:</a:t>
            </a:r>
            <a:endParaRPr lang="en-GB" sz="2850" dirty="0"/>
          </a:p>
          <a:p>
            <a:pPr>
              <a:defRPr/>
            </a:pPr>
            <a:r>
              <a:rPr lang="en-GB" sz="2850" dirty="0">
                <a:solidFill>
                  <a:srgbClr val="7030A0"/>
                </a:solidFill>
              </a:rPr>
              <a:t>At least 4 developed statements</a:t>
            </a:r>
            <a:r>
              <a:rPr lang="en-GB" sz="2850" dirty="0"/>
              <a:t> that discuss the benefit of short term and long term training on the respiratory system and explain why these effects are important to an athlete (balanced and succinct responses) </a:t>
            </a:r>
          </a:p>
          <a:p>
            <a:pPr>
              <a:defRPr/>
            </a:pPr>
            <a:r>
              <a:rPr lang="en-GB" sz="2850" dirty="0"/>
              <a:t>Conclusion </a:t>
            </a:r>
          </a:p>
        </p:txBody>
      </p:sp>
      <p:sp>
        <p:nvSpPr>
          <p:cNvPr id="2" name="TextBox 1"/>
          <p:cNvSpPr txBox="1"/>
          <p:nvPr/>
        </p:nvSpPr>
        <p:spPr>
          <a:xfrm>
            <a:off x="393035" y="5814192"/>
            <a:ext cx="4189476" cy="923330"/>
          </a:xfrm>
          <a:prstGeom prst="rect">
            <a:avLst/>
          </a:prstGeom>
          <a:solidFill>
            <a:srgbClr val="00B050"/>
          </a:solidFill>
          <a:ln>
            <a:solidFill>
              <a:schemeClr val="tx1"/>
            </a:solidFill>
          </a:ln>
        </p:spPr>
        <p:txBody>
          <a:bodyPr wrap="square" rtlCol="0">
            <a:spAutoFit/>
          </a:bodyPr>
          <a:lstStyle/>
          <a:p>
            <a:r>
              <a:rPr lang="en-GB" b="1" u="sng" dirty="0" smtClean="0">
                <a:solidFill>
                  <a:schemeClr val="bg1"/>
                </a:solidFill>
              </a:rPr>
              <a:t>Challenge: GFG</a:t>
            </a:r>
          </a:p>
          <a:p>
            <a:pPr marL="285750" indent="-285750">
              <a:buFont typeface="Arial" panose="020B0604020202020204" pitchFamily="34" charset="0"/>
              <a:buChar char="•"/>
            </a:pPr>
            <a:r>
              <a:rPr lang="en-GB" b="1" dirty="0" smtClean="0">
                <a:solidFill>
                  <a:schemeClr val="bg1"/>
                </a:solidFill>
              </a:rPr>
              <a:t>Using feedback add a sentence to progress your work more</a:t>
            </a:r>
            <a:endParaRPr lang="en-GB" b="1" dirty="0">
              <a:solidFill>
                <a:schemeClr val="bg1"/>
              </a:solidFill>
            </a:endParaRPr>
          </a:p>
        </p:txBody>
      </p:sp>
      <p:sp>
        <p:nvSpPr>
          <p:cNvPr id="5" name="TextBox 4"/>
          <p:cNvSpPr txBox="1"/>
          <p:nvPr/>
        </p:nvSpPr>
        <p:spPr>
          <a:xfrm>
            <a:off x="5686096" y="4719424"/>
            <a:ext cx="2659117" cy="461665"/>
          </a:xfrm>
          <a:prstGeom prst="rect">
            <a:avLst/>
          </a:prstGeom>
          <a:solidFill>
            <a:srgbClr val="FF0000"/>
          </a:solidFill>
        </p:spPr>
        <p:txBody>
          <a:bodyPr wrap="square" rtlCol="0">
            <a:spAutoFit/>
          </a:bodyPr>
          <a:lstStyle/>
          <a:p>
            <a:pPr algn="ctr"/>
            <a:r>
              <a:rPr lang="en-GB" sz="2400" b="1" u="sng" dirty="0" smtClean="0">
                <a:solidFill>
                  <a:schemeClr val="bg1"/>
                </a:solidFill>
              </a:rPr>
              <a:t>Peer Assessment</a:t>
            </a:r>
            <a:endParaRPr lang="en-GB" sz="2400" b="1" u="sng" dirty="0">
              <a:solidFill>
                <a:schemeClr val="bg1"/>
              </a:solidFill>
            </a:endParaRPr>
          </a:p>
        </p:txBody>
      </p:sp>
      <p:sp>
        <p:nvSpPr>
          <p:cNvPr id="7" name="TextBox 6"/>
          <p:cNvSpPr txBox="1"/>
          <p:nvPr/>
        </p:nvSpPr>
        <p:spPr>
          <a:xfrm>
            <a:off x="4817890" y="5265448"/>
            <a:ext cx="4189476" cy="1477328"/>
          </a:xfrm>
          <a:prstGeom prst="rect">
            <a:avLst/>
          </a:prstGeom>
          <a:solidFill>
            <a:srgbClr val="FF0000"/>
          </a:solidFill>
          <a:ln>
            <a:solidFill>
              <a:schemeClr val="tx1"/>
            </a:solidFill>
          </a:ln>
        </p:spPr>
        <p:txBody>
          <a:bodyPr wrap="square" rtlCol="0">
            <a:spAutoFit/>
          </a:bodyPr>
          <a:lstStyle/>
          <a:p>
            <a:pPr marL="285750" indent="-285750">
              <a:buFont typeface="Arial" panose="020B0604020202020204" pitchFamily="34" charset="0"/>
              <a:buChar char="•"/>
            </a:pPr>
            <a:r>
              <a:rPr lang="en-GB" b="1" dirty="0" smtClean="0">
                <a:solidFill>
                  <a:schemeClr val="bg1"/>
                </a:solidFill>
              </a:rPr>
              <a:t>RED PEN MARK</a:t>
            </a:r>
          </a:p>
          <a:p>
            <a:pPr marL="285750" indent="-285750">
              <a:buFont typeface="Arial" panose="020B0604020202020204" pitchFamily="34" charset="0"/>
              <a:buChar char="•"/>
            </a:pPr>
            <a:r>
              <a:rPr lang="en-GB" b="1" dirty="0" smtClean="0">
                <a:solidFill>
                  <a:schemeClr val="bg1"/>
                </a:solidFill>
              </a:rPr>
              <a:t>Write your name:</a:t>
            </a:r>
          </a:p>
          <a:p>
            <a:pPr marL="285750" indent="-285750">
              <a:buFont typeface="Arial" panose="020B0604020202020204" pitchFamily="34" charset="0"/>
              <a:buChar char="•"/>
            </a:pPr>
            <a:r>
              <a:rPr lang="en-GB" b="1" dirty="0" smtClean="0">
                <a:solidFill>
                  <a:schemeClr val="bg1"/>
                </a:solidFill>
              </a:rPr>
              <a:t>What have they done well.</a:t>
            </a:r>
          </a:p>
          <a:p>
            <a:pPr marL="285750" indent="-285750">
              <a:buFont typeface="Arial" panose="020B0604020202020204" pitchFamily="34" charset="0"/>
              <a:buChar char="•"/>
            </a:pPr>
            <a:r>
              <a:rPr lang="en-GB" b="1" dirty="0" smtClean="0">
                <a:solidFill>
                  <a:schemeClr val="bg1"/>
                </a:solidFill>
              </a:rPr>
              <a:t>What do they need to include next time? </a:t>
            </a:r>
            <a:endParaRPr lang="en-GB" b="1" dirty="0">
              <a:solidFill>
                <a:schemeClr val="bg1"/>
              </a:solidFill>
            </a:endParaRPr>
          </a:p>
        </p:txBody>
      </p:sp>
    </p:spTree>
    <p:extLst>
      <p:ext uri="{BB962C8B-B14F-4D97-AF65-F5344CB8AC3E}">
        <p14:creationId xmlns:p14="http://schemas.microsoft.com/office/powerpoint/2010/main" val="798277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5060"/>
            <a:ext cx="7886700" cy="404717"/>
          </a:xfrm>
        </p:spPr>
        <p:txBody>
          <a:bodyPr>
            <a:normAutofit fontScale="90000"/>
          </a:bodyPr>
          <a:lstStyle/>
          <a:p>
            <a:pPr defTabSz="685800" fontAlgn="base">
              <a:spcAft>
                <a:spcPct val="0"/>
              </a:spcAft>
            </a:pPr>
            <a:r>
              <a:rPr lang="en-GB" altLang="en-US" sz="2700" b="1" u="sng" dirty="0">
                <a:solidFill>
                  <a:prstClr val="black"/>
                </a:solidFill>
                <a:latin typeface="Calibri" panose="020F0502020204030204" pitchFamily="34" charset="0"/>
                <a:ea typeface="MS PGothic" panose="020B0600070205080204" pitchFamily="34" charset="-128"/>
                <a:cs typeface="+mn-cs"/>
              </a:rPr>
              <a:t>Effects on the </a:t>
            </a:r>
            <a:r>
              <a:rPr lang="en-GB" altLang="en-US" sz="3600" b="1" u="sng" dirty="0">
                <a:solidFill>
                  <a:prstClr val="black"/>
                </a:solidFill>
                <a:latin typeface="Calibri" panose="020F0502020204030204" pitchFamily="34" charset="0"/>
                <a:ea typeface="MS PGothic" panose="020B0600070205080204" pitchFamily="34" charset="-128"/>
                <a:cs typeface="+mn-cs"/>
              </a:rPr>
              <a:t>Respiratory system </a:t>
            </a:r>
            <a:r>
              <a:rPr lang="en-GB" altLang="en-US" sz="2700" b="1" u="sng" dirty="0">
                <a:solidFill>
                  <a:prstClr val="black"/>
                </a:solidFill>
                <a:latin typeface="Calibri" panose="020F0502020204030204" pitchFamily="34" charset="0"/>
                <a:ea typeface="MS PGothic" panose="020B0600070205080204" pitchFamily="34" charset="-128"/>
                <a:cs typeface="+mn-cs"/>
              </a:rPr>
              <a:t/>
            </a:r>
            <a:br>
              <a:rPr lang="en-GB" altLang="en-US" sz="2700" b="1" u="sng" dirty="0">
                <a:solidFill>
                  <a:prstClr val="black"/>
                </a:solidFill>
                <a:latin typeface="Calibri" panose="020F0502020204030204" pitchFamily="34" charset="0"/>
                <a:ea typeface="MS PGothic" panose="020B0600070205080204" pitchFamily="34" charset="-128"/>
                <a:cs typeface="+mn-cs"/>
              </a:rPr>
            </a:br>
            <a:endParaRPr lang="en-GB" dirty="0"/>
          </a:p>
        </p:txBody>
      </p:sp>
      <p:sp>
        <p:nvSpPr>
          <p:cNvPr id="5" name="Date Placeholder 21"/>
          <p:cNvSpPr txBox="1">
            <a:spLocks/>
          </p:cNvSpPr>
          <p:nvPr/>
        </p:nvSpPr>
        <p:spPr bwMode="auto">
          <a:xfrm>
            <a:off x="83015" y="21200"/>
            <a:ext cx="2492737" cy="30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lang="en-GB" altLang="en-US" sz="1200" b="1" dirty="0">
                <a:solidFill>
                  <a:prstClr val="black"/>
                </a:solidFill>
                <a:latin typeface="Calibri" panose="020F0502020204030204" pitchFamily="34" charset="0"/>
              </a:rPr>
              <a:t>Date: </a:t>
            </a:r>
            <a:r>
              <a:rPr lang="en-GB" altLang="en-US" sz="1200" b="1" dirty="0">
                <a:solidFill>
                  <a:prstClr val="black"/>
                </a:solidFill>
                <a:latin typeface="Calibri" panose="020F0502020204030204" pitchFamily="34" charset="0"/>
              </a:rPr>
              <a:t>Monday </a:t>
            </a:r>
            <a:fld id="{1620D4D7-7537-4D6B-8DDD-780E05EA58E8}" type="datetime3">
              <a:rPr lang="en-GB" altLang="en-US" sz="1200" b="1">
                <a:solidFill>
                  <a:prstClr val="black"/>
                </a:solidFill>
                <a:latin typeface="Calibri" panose="020F0502020204030204" pitchFamily="34" charset="0"/>
              </a:rPr>
              <a:pPr fontAlgn="base">
                <a:spcBef>
                  <a:spcPct val="0"/>
                </a:spcBef>
                <a:spcAft>
                  <a:spcPct val="0"/>
                </a:spcAft>
              </a:pPr>
              <a:t>2 March, 2020</a:t>
            </a:fld>
            <a:endParaRPr lang="en-GB" altLang="en-US" sz="1200" b="1" dirty="0">
              <a:solidFill>
                <a:prstClr val="black"/>
              </a:solidFill>
              <a:latin typeface="Calibri" panose="020F0502020204030204" pitchFamily="34" charset="0"/>
            </a:endParaRPr>
          </a:p>
        </p:txBody>
      </p:sp>
      <p:sp>
        <p:nvSpPr>
          <p:cNvPr id="3" name="TextBox 2"/>
          <p:cNvSpPr txBox="1"/>
          <p:nvPr/>
        </p:nvSpPr>
        <p:spPr>
          <a:xfrm rot="20720152">
            <a:off x="7134021" y="2523300"/>
            <a:ext cx="1328955" cy="584775"/>
          </a:xfrm>
          <a:prstGeom prst="rect">
            <a:avLst/>
          </a:prstGeom>
          <a:solidFill>
            <a:srgbClr val="FFFF00"/>
          </a:solidFill>
          <a:ln>
            <a:solidFill>
              <a:srgbClr val="FF0000"/>
            </a:solidFill>
          </a:ln>
        </p:spPr>
        <p:txBody>
          <a:bodyPr wrap="square" rtlCol="0">
            <a:spAutoFit/>
          </a:bodyPr>
          <a:lstStyle/>
          <a:p>
            <a:pPr algn="ctr"/>
            <a:r>
              <a:rPr lang="en-GB" sz="1600" dirty="0"/>
              <a:t>What’s my target level?</a:t>
            </a:r>
            <a:endParaRPr lang="en-GB" sz="1600" dirty="0"/>
          </a:p>
        </p:txBody>
      </p:sp>
      <p:graphicFrame>
        <p:nvGraphicFramePr>
          <p:cNvPr id="6" name="Table 5">
            <a:extLst/>
          </p:cNvPr>
          <p:cNvGraphicFramePr>
            <a:graphicFrameLocks noGrp="1"/>
          </p:cNvGraphicFramePr>
          <p:nvPr>
            <p:extLst/>
          </p:nvPr>
        </p:nvGraphicFramePr>
        <p:xfrm>
          <a:off x="299546" y="1537342"/>
          <a:ext cx="6626771" cy="4411912"/>
        </p:xfrm>
        <a:graphic>
          <a:graphicData uri="http://schemas.openxmlformats.org/drawingml/2006/table">
            <a:tbl>
              <a:tblPr firstRow="1" bandRow="1">
                <a:tableStyleId>{5940675A-B579-460E-94D1-54222C63F5DA}</a:tableStyleId>
              </a:tblPr>
              <a:tblGrid>
                <a:gridCol w="556877">
                  <a:extLst>
                    <a:ext uri="{9D8B030D-6E8A-4147-A177-3AD203B41FA5}">
                      <a16:colId xmlns:a16="http://schemas.microsoft.com/office/drawing/2014/main" val="20000"/>
                    </a:ext>
                  </a:extLst>
                </a:gridCol>
                <a:gridCol w="2895756">
                  <a:extLst>
                    <a:ext uri="{9D8B030D-6E8A-4147-A177-3AD203B41FA5}">
                      <a16:colId xmlns:a16="http://schemas.microsoft.com/office/drawing/2014/main" val="20001"/>
                    </a:ext>
                  </a:extLst>
                </a:gridCol>
                <a:gridCol w="3174138">
                  <a:extLst>
                    <a:ext uri="{9D8B030D-6E8A-4147-A177-3AD203B41FA5}">
                      <a16:colId xmlns:a16="http://schemas.microsoft.com/office/drawing/2014/main" val="20002"/>
                    </a:ext>
                  </a:extLst>
                </a:gridCol>
              </a:tblGrid>
              <a:tr h="331408">
                <a:tc>
                  <a:txBody>
                    <a:bodyPr/>
                    <a:lstStyle/>
                    <a:p>
                      <a:pPr algn="ctr"/>
                      <a:endParaRPr lang="en-GB" sz="2400" dirty="0"/>
                    </a:p>
                  </a:txBody>
                  <a:tcPr marL="51443" marR="51443" marT="25709" marB="25709"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u="sng" dirty="0" smtClean="0"/>
                        <a:t>GOOD</a:t>
                      </a:r>
                      <a:endParaRPr lang="en-GB" sz="2400" u="sng" dirty="0"/>
                    </a:p>
                  </a:txBody>
                  <a:tcPr marL="51443" marR="51443" marT="25709" marB="25709" anchor="ctr">
                    <a:solidFill>
                      <a:schemeClr val="accent6"/>
                    </a:solidFill>
                  </a:tcPr>
                </a:tc>
                <a:tc>
                  <a:txBody>
                    <a:bodyPr/>
                    <a:lstStyle/>
                    <a:p>
                      <a:pPr algn="ctr"/>
                      <a:r>
                        <a:rPr lang="en-GB" sz="2400" u="sng" dirty="0" smtClean="0"/>
                        <a:t>OUTSTANDING</a:t>
                      </a:r>
                      <a:endParaRPr lang="en-GB" sz="2400" u="sng" dirty="0"/>
                    </a:p>
                  </a:txBody>
                  <a:tcPr marL="51443" marR="51443" marT="25709" marB="25709" anchor="ctr">
                    <a:solidFill>
                      <a:schemeClr val="accent6"/>
                    </a:solidFill>
                  </a:tcPr>
                </a:tc>
                <a:extLst>
                  <a:ext uri="{0D108BD9-81ED-4DB2-BD59-A6C34878D82A}">
                    <a16:rowId xmlns:a16="http://schemas.microsoft.com/office/drawing/2014/main" val="10000"/>
                  </a:ext>
                </a:extLst>
              </a:tr>
              <a:tr h="531431">
                <a:tc>
                  <a:txBody>
                    <a:bodyPr/>
                    <a:lstStyle/>
                    <a:p>
                      <a:pPr algn="ctr"/>
                      <a:r>
                        <a:rPr lang="en-GB" sz="2400" dirty="0" smtClean="0"/>
                        <a:t>6+</a:t>
                      </a:r>
                      <a:endParaRPr lang="en-GB" sz="2400" dirty="0"/>
                    </a:p>
                  </a:txBody>
                  <a:tcPr marL="51443" marR="51443" marT="25709" marB="25709" anchor="c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dirty="0"/>
                        <a:t>TBAT explain the immediate </a:t>
                      </a:r>
                      <a:r>
                        <a:rPr lang="en-GB" sz="1800" dirty="0"/>
                        <a:t>and long term effects of exercise on the respiratory system and </a:t>
                      </a:r>
                      <a:r>
                        <a:rPr lang="en-GB" sz="1800" u="sng" dirty="0"/>
                        <a:t>explain how they benefit athletes </a:t>
                      </a:r>
                    </a:p>
                  </a:txBody>
                  <a:tcPr marL="51443" marR="51443" marT="25709" marB="25709">
                    <a:solidFill>
                      <a:srgbClr val="FFFFFF"/>
                    </a:solidFill>
                  </a:tcPr>
                </a:tc>
                <a:tc>
                  <a:txBody>
                    <a:bodyPr/>
                    <a:lstStyle/>
                    <a:p>
                      <a:r>
                        <a:rPr lang="en-GB" sz="1800" dirty="0"/>
                        <a:t>TBAT predict how regular exercise will impact on your sports performance.</a:t>
                      </a:r>
                    </a:p>
                  </a:txBody>
                  <a:tcPr marL="51443" marR="51443" marT="25709" marB="25709">
                    <a:solidFill>
                      <a:srgbClr val="FFFFFF"/>
                    </a:solidFill>
                  </a:tcPr>
                </a:tc>
                <a:extLst>
                  <a:ext uri="{0D108BD9-81ED-4DB2-BD59-A6C34878D82A}">
                    <a16:rowId xmlns:a16="http://schemas.microsoft.com/office/drawing/2014/main" val="10001"/>
                  </a:ext>
                </a:extLst>
              </a:tr>
              <a:tr h="531431">
                <a:tc>
                  <a:txBody>
                    <a:bodyPr/>
                    <a:lstStyle/>
                    <a:p>
                      <a:pPr algn="ctr"/>
                      <a:r>
                        <a:rPr lang="en-GB" sz="2400" dirty="0" smtClean="0"/>
                        <a:t>4-5</a:t>
                      </a:r>
                      <a:endParaRPr lang="en-GB" sz="2400" dirty="0"/>
                    </a:p>
                  </a:txBody>
                  <a:tcPr marL="51443" marR="51443" marT="25709" marB="25709" anchor="ctr">
                    <a:solidFill>
                      <a:srgbClr val="FFFFFF"/>
                    </a:solidFill>
                  </a:tcPr>
                </a:tc>
                <a:tc>
                  <a:txBody>
                    <a:bodyPr/>
                    <a:lstStyle/>
                    <a:p>
                      <a:r>
                        <a:rPr lang="en-GB" sz="1800" u="sng" dirty="0"/>
                        <a:t>TBAT describe the </a:t>
                      </a:r>
                      <a:r>
                        <a:rPr lang="en-GB" sz="1800" u="sng" dirty="0" smtClean="0"/>
                        <a:t>immediate </a:t>
                      </a:r>
                      <a:r>
                        <a:rPr lang="en-GB" sz="1800" dirty="0"/>
                        <a:t>and long term effects of exercise on the respiratory system </a:t>
                      </a:r>
                    </a:p>
                  </a:txBody>
                  <a:tcPr marL="51443" marR="51443" marT="25709" marB="25709">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TBAT explain the immediate and long term effects of exercise on the respiratory system </a:t>
                      </a:r>
                      <a:r>
                        <a:rPr lang="en-GB" sz="1800" u="sng" dirty="0"/>
                        <a:t>and explain how they benefit athletes </a:t>
                      </a:r>
                    </a:p>
                  </a:txBody>
                  <a:tcPr marL="51443" marR="51443" marT="25709" marB="25709">
                    <a:solidFill>
                      <a:srgbClr val="FFFFFF"/>
                    </a:solidFill>
                  </a:tcPr>
                </a:tc>
                <a:extLst>
                  <a:ext uri="{0D108BD9-81ED-4DB2-BD59-A6C34878D82A}">
                    <a16:rowId xmlns:a16="http://schemas.microsoft.com/office/drawing/2014/main" val="10002"/>
                  </a:ext>
                </a:extLst>
              </a:tr>
              <a:tr h="371459">
                <a:tc>
                  <a:txBody>
                    <a:bodyPr/>
                    <a:lstStyle/>
                    <a:p>
                      <a:pPr algn="ctr"/>
                      <a:r>
                        <a:rPr lang="en-GB" sz="2400" dirty="0" smtClean="0"/>
                        <a:t>3</a:t>
                      </a:r>
                      <a:endParaRPr lang="en-GB" sz="2400" dirty="0"/>
                    </a:p>
                  </a:txBody>
                  <a:tcPr marL="51443" marR="51443" marT="25709" marB="25709" anchor="c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TBAT </a:t>
                      </a:r>
                      <a:r>
                        <a:rPr lang="en-GB" sz="1800" b="0" u="sng" dirty="0">
                          <a:solidFill>
                            <a:schemeClr val="tx1">
                              <a:lumMod val="95000"/>
                              <a:lumOff val="5000"/>
                            </a:schemeClr>
                          </a:solidFill>
                        </a:rPr>
                        <a:t>identify </a:t>
                      </a:r>
                      <a:r>
                        <a:rPr lang="en-GB" sz="1800" u="sng" dirty="0">
                          <a:solidFill>
                            <a:schemeClr val="tx1">
                              <a:lumMod val="95000"/>
                              <a:lumOff val="5000"/>
                            </a:schemeClr>
                          </a:solidFill>
                        </a:rPr>
                        <a:t>the immediate </a:t>
                      </a:r>
                      <a:r>
                        <a:rPr lang="en-GB" sz="1800" dirty="0">
                          <a:solidFill>
                            <a:schemeClr val="tx1">
                              <a:lumMod val="95000"/>
                              <a:lumOff val="5000"/>
                            </a:schemeClr>
                          </a:solidFill>
                        </a:rPr>
                        <a:t>and long term effects of exercise on the respiratory system </a:t>
                      </a:r>
                      <a:endParaRPr lang="en-GB" sz="1800" dirty="0"/>
                    </a:p>
                  </a:txBody>
                  <a:tcPr marL="51443" marR="51443" marT="25709" marB="25709">
                    <a:solidFill>
                      <a:srgbClr val="FFFFFF"/>
                    </a:solidFill>
                  </a:tcPr>
                </a:tc>
                <a:tc>
                  <a:txBody>
                    <a:bodyPr/>
                    <a:lstStyle/>
                    <a:p>
                      <a:r>
                        <a:rPr lang="en-GB" sz="1800" dirty="0"/>
                        <a:t>TBAT </a:t>
                      </a:r>
                      <a:r>
                        <a:rPr lang="en-GB" sz="1800" u="sng" dirty="0"/>
                        <a:t>describe the immediate </a:t>
                      </a:r>
                      <a:r>
                        <a:rPr lang="en-GB" sz="1800" dirty="0"/>
                        <a:t>and long term effects of exercise on the respiratory system </a:t>
                      </a:r>
                    </a:p>
                  </a:txBody>
                  <a:tcPr marL="51443" marR="51443" marT="25709" marB="25709">
                    <a:solidFill>
                      <a:srgbClr val="FFFFFF"/>
                    </a:solidFill>
                  </a:tcPr>
                </a:tc>
                <a:extLst>
                  <a:ext uri="{0D108BD9-81ED-4DB2-BD59-A6C34878D82A}">
                    <a16:rowId xmlns:a16="http://schemas.microsoft.com/office/drawing/2014/main" val="10003"/>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9283" y="3266765"/>
            <a:ext cx="1744717" cy="3591235"/>
          </a:xfrm>
          <a:prstGeom prst="rect">
            <a:avLst/>
          </a:prstGeom>
        </p:spPr>
      </p:pic>
    </p:spTree>
    <p:extLst>
      <p:ext uri="{BB962C8B-B14F-4D97-AF65-F5344CB8AC3E}">
        <p14:creationId xmlns:p14="http://schemas.microsoft.com/office/powerpoint/2010/main" val="316130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530" y="-197384"/>
            <a:ext cx="8688537" cy="790469"/>
          </a:xfrm>
        </p:spPr>
        <p:txBody>
          <a:bodyPr/>
          <a:lstStyle/>
          <a:p>
            <a:r>
              <a:rPr lang="en-US" b="1" u="sng" dirty="0" smtClean="0"/>
              <a:t>Do Now Activity: </a:t>
            </a:r>
            <a:endParaRPr lang="en-US" b="1" u="sng" dirty="0"/>
          </a:p>
        </p:txBody>
      </p:sp>
      <p:sp>
        <p:nvSpPr>
          <p:cNvPr id="3" name="Subtitle 2"/>
          <p:cNvSpPr>
            <a:spLocks noGrp="1"/>
          </p:cNvSpPr>
          <p:nvPr>
            <p:ph type="subTitle" idx="1"/>
          </p:nvPr>
        </p:nvSpPr>
        <p:spPr>
          <a:xfrm>
            <a:off x="184529" y="1007183"/>
            <a:ext cx="8824003" cy="422128"/>
          </a:xfrm>
        </p:spPr>
        <p:txBody>
          <a:bodyPr>
            <a:normAutofit/>
          </a:bodyPr>
          <a:lstStyle/>
          <a:p>
            <a:pPr algn="l"/>
            <a:r>
              <a:rPr lang="en-US" sz="1800" dirty="0" smtClean="0"/>
              <a:t>Name a function of the skeleton</a:t>
            </a:r>
            <a:endParaRPr lang="en-US" sz="1800" dirty="0"/>
          </a:p>
        </p:txBody>
      </p:sp>
      <p:sp>
        <p:nvSpPr>
          <p:cNvPr id="4" name="Oval 3"/>
          <p:cNvSpPr/>
          <p:nvPr/>
        </p:nvSpPr>
        <p:spPr>
          <a:xfrm>
            <a:off x="6695973" y="108346"/>
            <a:ext cx="1541706" cy="484739"/>
          </a:xfrm>
          <a:prstGeom prst="ellipse">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u="sng" dirty="0" smtClean="0">
                <a:latin typeface="Berlin Sans FB" panose="020E0602020502020306" pitchFamily="34" charset="0"/>
              </a:rPr>
              <a:t>Protection</a:t>
            </a:r>
            <a:r>
              <a:rPr lang="en-GB" sz="1400" dirty="0" smtClean="0">
                <a:latin typeface="Berlin Sans FB" panose="020E0602020502020306" pitchFamily="34" charset="0"/>
              </a:rPr>
              <a:t>:</a:t>
            </a:r>
            <a:endParaRPr lang="en-GB" sz="1400" dirty="0">
              <a:latin typeface="Berlin Sans FB" panose="020E0602020502020306" pitchFamily="34" charset="0"/>
            </a:endParaRPr>
          </a:p>
        </p:txBody>
      </p:sp>
      <p:sp>
        <p:nvSpPr>
          <p:cNvPr id="5" name="Oval 4"/>
          <p:cNvSpPr/>
          <p:nvPr/>
        </p:nvSpPr>
        <p:spPr>
          <a:xfrm>
            <a:off x="6866600" y="711424"/>
            <a:ext cx="2141931" cy="591517"/>
          </a:xfrm>
          <a:prstGeom prst="ellipse">
            <a:avLst/>
          </a:prstGeom>
          <a:solidFill>
            <a:schemeClr val="accent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Berlin Sans FB" panose="020E0602020502020306" pitchFamily="34" charset="0"/>
              </a:rPr>
              <a:t>Muscle </a:t>
            </a:r>
            <a:r>
              <a:rPr lang="en-GB" sz="1400" u="sng" dirty="0" smtClean="0">
                <a:latin typeface="Berlin Sans FB" panose="020E0602020502020306" pitchFamily="34" charset="0"/>
              </a:rPr>
              <a:t>Attachment</a:t>
            </a:r>
            <a:r>
              <a:rPr lang="en-GB" sz="1400" dirty="0" smtClean="0">
                <a:latin typeface="Berlin Sans FB" panose="020E0602020502020306" pitchFamily="34" charset="0"/>
              </a:rPr>
              <a:t>:</a:t>
            </a:r>
            <a:endParaRPr lang="en-GB" sz="1400" dirty="0">
              <a:latin typeface="Berlin Sans FB" panose="020E0602020502020306" pitchFamily="34" charset="0"/>
            </a:endParaRPr>
          </a:p>
        </p:txBody>
      </p:sp>
      <p:sp>
        <p:nvSpPr>
          <p:cNvPr id="6" name="Oval 5"/>
          <p:cNvSpPr/>
          <p:nvPr/>
        </p:nvSpPr>
        <p:spPr>
          <a:xfrm>
            <a:off x="5132897" y="553025"/>
            <a:ext cx="1733703" cy="557241"/>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u="sng" dirty="0" smtClean="0">
                <a:solidFill>
                  <a:schemeClr val="tx1"/>
                </a:solidFill>
                <a:latin typeface="Berlin Sans FB" panose="020E0602020502020306" pitchFamily="34" charset="0"/>
              </a:rPr>
              <a:t>Movement</a:t>
            </a:r>
            <a:r>
              <a:rPr lang="en-GB" sz="1400" dirty="0" smtClean="0">
                <a:solidFill>
                  <a:schemeClr val="tx1"/>
                </a:solidFill>
                <a:latin typeface="Berlin Sans FB" panose="020E0602020502020306" pitchFamily="34" charset="0"/>
              </a:rPr>
              <a:t>:</a:t>
            </a:r>
            <a:endParaRPr lang="en-GB" sz="1400" dirty="0">
              <a:solidFill>
                <a:schemeClr val="tx1"/>
              </a:solidFill>
              <a:latin typeface="Berlin Sans FB" panose="020E0602020502020306" pitchFamily="34" charset="0"/>
            </a:endParaRPr>
          </a:p>
        </p:txBody>
      </p:sp>
      <p:sp>
        <p:nvSpPr>
          <p:cNvPr id="7" name="Oval 6"/>
          <p:cNvSpPr/>
          <p:nvPr/>
        </p:nvSpPr>
        <p:spPr>
          <a:xfrm>
            <a:off x="1238231" y="465639"/>
            <a:ext cx="1325962" cy="541544"/>
          </a:xfrm>
          <a:prstGeom prst="ellipse">
            <a:avLst/>
          </a:prstGeom>
          <a:solidFill>
            <a:schemeClr val="accent2">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u="sng" dirty="0" smtClean="0">
                <a:latin typeface="Berlin Sans FB" panose="020E0602020502020306" pitchFamily="34" charset="0"/>
              </a:rPr>
              <a:t>Platelets</a:t>
            </a:r>
            <a:r>
              <a:rPr lang="en-GB" sz="1400" dirty="0" smtClean="0">
                <a:latin typeface="Berlin Sans FB" panose="020E0602020502020306" pitchFamily="34" charset="0"/>
              </a:rPr>
              <a:t>:</a:t>
            </a:r>
            <a:endParaRPr lang="en-GB" sz="1400" dirty="0">
              <a:latin typeface="Berlin Sans FB" panose="020E0602020502020306" pitchFamily="34" charset="0"/>
            </a:endParaRPr>
          </a:p>
        </p:txBody>
      </p:sp>
      <p:sp>
        <p:nvSpPr>
          <p:cNvPr id="8" name="Oval 7"/>
          <p:cNvSpPr/>
          <p:nvPr/>
        </p:nvSpPr>
        <p:spPr>
          <a:xfrm>
            <a:off x="0" y="52897"/>
            <a:ext cx="1517646" cy="510150"/>
          </a:xfrm>
          <a:prstGeom prst="ellipse">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latin typeface="Berlin Sans FB" panose="020E0602020502020306" pitchFamily="34" charset="0"/>
              </a:rPr>
              <a:t>Red and White </a:t>
            </a:r>
            <a:r>
              <a:rPr lang="en-GB" sz="1200" u="sng" dirty="0" smtClean="0">
                <a:latin typeface="Berlin Sans FB" panose="020E0602020502020306" pitchFamily="34" charset="0"/>
              </a:rPr>
              <a:t>blood production</a:t>
            </a:r>
            <a:r>
              <a:rPr lang="en-GB" sz="1200" dirty="0" smtClean="0">
                <a:latin typeface="Berlin Sans FB" panose="020E0602020502020306" pitchFamily="34" charset="0"/>
              </a:rPr>
              <a:t>:</a:t>
            </a:r>
            <a:endParaRPr lang="en-GB" sz="1200" dirty="0">
              <a:latin typeface="Berlin Sans FB" panose="020E0602020502020306" pitchFamily="34" charset="0"/>
            </a:endParaRPr>
          </a:p>
        </p:txBody>
      </p:sp>
      <p:sp>
        <p:nvSpPr>
          <p:cNvPr id="9" name="Oval 8"/>
          <p:cNvSpPr/>
          <p:nvPr/>
        </p:nvSpPr>
        <p:spPr>
          <a:xfrm>
            <a:off x="2796843" y="593085"/>
            <a:ext cx="2198462" cy="471171"/>
          </a:xfrm>
          <a:prstGeom prst="ellipse">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u="sng" dirty="0" smtClean="0">
                <a:latin typeface="Berlin Sans FB" panose="020E0602020502020306" pitchFamily="34" charset="0"/>
              </a:rPr>
              <a:t>Storage</a:t>
            </a:r>
            <a:r>
              <a:rPr lang="en-GB" sz="1200" dirty="0" smtClean="0">
                <a:latin typeface="Berlin Sans FB" panose="020E0602020502020306" pitchFamily="34" charset="0"/>
              </a:rPr>
              <a:t> of calcium and Phosphorus:</a:t>
            </a:r>
            <a:endParaRPr lang="en-GB" sz="1200" dirty="0">
              <a:latin typeface="Berlin Sans FB" panose="020E0602020502020306" pitchFamily="34" charset="0"/>
            </a:endParaRPr>
          </a:p>
        </p:txBody>
      </p:sp>
      <p:sp>
        <p:nvSpPr>
          <p:cNvPr id="10" name="Subtitle 2"/>
          <p:cNvSpPr txBox="1">
            <a:spLocks/>
          </p:cNvSpPr>
          <p:nvPr/>
        </p:nvSpPr>
        <p:spPr>
          <a:xfrm>
            <a:off x="184530" y="1861742"/>
            <a:ext cx="8824003" cy="4221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dirty="0" smtClean="0"/>
              <a:t>Name 2 types of bones</a:t>
            </a:r>
            <a:endParaRPr lang="en-US" sz="1800" dirty="0"/>
          </a:p>
        </p:txBody>
      </p:sp>
      <p:graphicFrame>
        <p:nvGraphicFramePr>
          <p:cNvPr id="11" name="Table 10"/>
          <p:cNvGraphicFramePr>
            <a:graphicFrameLocks noGrp="1"/>
          </p:cNvGraphicFramePr>
          <p:nvPr>
            <p:extLst>
              <p:ext uri="{D42A27DB-BD31-4B8C-83A1-F6EECF244321}">
                <p14:modId xmlns:p14="http://schemas.microsoft.com/office/powerpoint/2010/main" val="817399098"/>
              </p:ext>
            </p:extLst>
          </p:nvPr>
        </p:nvGraphicFramePr>
        <p:xfrm>
          <a:off x="7990365" y="1547756"/>
          <a:ext cx="1018166" cy="2804160"/>
        </p:xfrm>
        <a:graphic>
          <a:graphicData uri="http://schemas.openxmlformats.org/drawingml/2006/table">
            <a:tbl>
              <a:tblPr firstRow="1" bandRow="1">
                <a:tableStyleId>{5C22544A-7EE6-4342-B048-85BDC9FD1C3A}</a:tableStyleId>
              </a:tblPr>
              <a:tblGrid>
                <a:gridCol w="1018166">
                  <a:extLst>
                    <a:ext uri="{9D8B030D-6E8A-4147-A177-3AD203B41FA5}">
                      <a16:colId xmlns:a16="http://schemas.microsoft.com/office/drawing/2014/main" val="20000"/>
                    </a:ext>
                  </a:extLst>
                </a:gridCol>
              </a:tblGrid>
              <a:tr h="585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1100" dirty="0" smtClean="0"/>
                        <a:t>– Flat: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5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a:t>
                      </a:r>
                      <a:r>
                        <a:rPr lang="en-US" sz="2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1100" dirty="0" smtClean="0"/>
                        <a:t>– Irregular: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5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ln w="10541" cmpd="sng">
                            <a:solidFill>
                              <a:schemeClr val="accent1">
                                <a:shade val="88000"/>
                                <a:satMod val="110000"/>
                              </a:schemeClr>
                            </a:solidFill>
                            <a:prstDash val="solid"/>
                          </a:ln>
                          <a:solidFill>
                            <a:srgbClr val="FF0000"/>
                          </a:solidFill>
                        </a:rPr>
                        <a:t>L</a:t>
                      </a:r>
                      <a:r>
                        <a:rPr lang="en-US" sz="1100" dirty="0" smtClean="0">
                          <a:solidFill>
                            <a:srgbClr val="FF0000"/>
                          </a:solidFill>
                        </a:rPr>
                        <a:t> </a:t>
                      </a:r>
                      <a:r>
                        <a:rPr lang="en-US" sz="1100" dirty="0" smtClean="0"/>
                        <a:t>– Long: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9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b="1" dirty="0" smtClean="0">
                          <a:ln w="19050">
                            <a:solidFill>
                              <a:schemeClr val="tx2">
                                <a:tint val="1000"/>
                              </a:schemeClr>
                            </a:solidFill>
                            <a:prstDash val="solid"/>
                          </a:ln>
                          <a:solidFill>
                            <a:srgbClr val="0000FF"/>
                          </a:solidFill>
                          <a:effectLst>
                            <a:outerShdw blurRad="50000" dist="50800" dir="7500000" algn="tl">
                              <a:srgbClr val="000000">
                                <a:shade val="5000"/>
                                <a:alpha val="35000"/>
                              </a:srgbClr>
                            </a:outerShdw>
                          </a:effectLst>
                        </a:rPr>
                        <a:t>S</a:t>
                      </a:r>
                      <a:r>
                        <a:rPr lang="en-US" sz="1100" dirty="0" smtClean="0"/>
                        <a:t>- Short: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Subtitle 2"/>
          <p:cNvSpPr txBox="1">
            <a:spLocks/>
          </p:cNvSpPr>
          <p:nvPr/>
        </p:nvSpPr>
        <p:spPr>
          <a:xfrm>
            <a:off x="184529" y="2774576"/>
            <a:ext cx="8824003" cy="4221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dirty="0" smtClean="0"/>
              <a:t>Name 2 types of synovial joints</a:t>
            </a:r>
            <a:endParaRPr lang="en-US" sz="1800" dirty="0"/>
          </a:p>
        </p:txBody>
      </p:sp>
      <p:sp>
        <p:nvSpPr>
          <p:cNvPr id="13" name="Rectangle 3"/>
          <p:cNvSpPr txBox="1">
            <a:spLocks noChangeArrowheads="1"/>
          </p:cNvSpPr>
          <p:nvPr/>
        </p:nvSpPr>
        <p:spPr>
          <a:xfrm>
            <a:off x="3785049" y="1429311"/>
            <a:ext cx="2093498" cy="1325623"/>
          </a:xfrm>
          <a:prstGeom prst="rect">
            <a:avLst/>
          </a:prstGeom>
          <a:solidFill>
            <a:srgbClr val="FFFF00">
              <a:alpha val="72156"/>
            </a:srgbClr>
          </a:solidFill>
          <a:ln w="88900" cap="flat">
            <a:solidFill>
              <a:srgbClr val="993366"/>
            </a:solidFill>
            <a:miter lim="800000"/>
            <a:headEnd/>
            <a:tailEnd/>
          </a:ln>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514350" indent="-514350" algn="l">
              <a:buFont typeface="+mj-lt"/>
              <a:buAutoNum type="arabicPeriod"/>
              <a:defRPr/>
            </a:pPr>
            <a:r>
              <a:rPr lang="en-GB" sz="1600" smtClean="0">
                <a:ea typeface="ＭＳ Ｐゴシック" charset="0"/>
              </a:rPr>
              <a:t>Ball and Socket</a:t>
            </a:r>
          </a:p>
          <a:p>
            <a:pPr marL="514350" indent="-514350" algn="l">
              <a:buFont typeface="+mj-lt"/>
              <a:buAutoNum type="arabicPeriod"/>
              <a:defRPr/>
            </a:pPr>
            <a:r>
              <a:rPr lang="en-GB" sz="1600" smtClean="0">
                <a:ea typeface="ＭＳ Ｐゴシック" charset="0"/>
              </a:rPr>
              <a:t>Hinge</a:t>
            </a:r>
          </a:p>
          <a:p>
            <a:pPr marL="514350" indent="-514350" algn="l">
              <a:buFont typeface="+mj-lt"/>
              <a:buAutoNum type="arabicPeriod"/>
              <a:defRPr/>
            </a:pPr>
            <a:r>
              <a:rPr lang="en-GB" sz="1600" smtClean="0">
                <a:ea typeface="ＭＳ Ｐゴシック" charset="0"/>
              </a:rPr>
              <a:t>Pivot</a:t>
            </a:r>
          </a:p>
          <a:p>
            <a:pPr marL="514350" indent="-514350" algn="l">
              <a:buFont typeface="+mj-lt"/>
              <a:buAutoNum type="arabicPeriod"/>
              <a:defRPr/>
            </a:pPr>
            <a:r>
              <a:rPr lang="en-GB" sz="1600" smtClean="0">
                <a:ea typeface="ＭＳ Ｐゴシック" charset="0"/>
              </a:rPr>
              <a:t>Condyloid </a:t>
            </a:r>
            <a:endParaRPr lang="en-GB" sz="1600" dirty="0">
              <a:ea typeface="ＭＳ Ｐゴシック" charset="0"/>
            </a:endParaRPr>
          </a:p>
        </p:txBody>
      </p:sp>
      <p:sp>
        <p:nvSpPr>
          <p:cNvPr id="14" name="Subtitle 2"/>
          <p:cNvSpPr txBox="1">
            <a:spLocks/>
          </p:cNvSpPr>
          <p:nvPr/>
        </p:nvSpPr>
        <p:spPr>
          <a:xfrm>
            <a:off x="184529" y="3676476"/>
            <a:ext cx="8824003" cy="4221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dirty="0" smtClean="0"/>
              <a:t>Name 4 types Movements</a:t>
            </a:r>
            <a:endParaRPr lang="en-US" sz="1800" dirty="0"/>
          </a:p>
        </p:txBody>
      </p:sp>
      <p:sp>
        <p:nvSpPr>
          <p:cNvPr id="15" name="TextBox 14"/>
          <p:cNvSpPr txBox="1"/>
          <p:nvPr/>
        </p:nvSpPr>
        <p:spPr>
          <a:xfrm>
            <a:off x="4743581" y="5340743"/>
            <a:ext cx="184666" cy="369332"/>
          </a:xfrm>
          <a:prstGeom prst="rect">
            <a:avLst/>
          </a:prstGeom>
          <a:noFill/>
        </p:spPr>
        <p:txBody>
          <a:bodyPr wrap="none" rtlCol="0">
            <a:spAutoFit/>
          </a:bodyPr>
          <a:lstStyle/>
          <a:p>
            <a:endParaRPr lang="en-US" dirty="0"/>
          </a:p>
        </p:txBody>
      </p:sp>
      <p:sp>
        <p:nvSpPr>
          <p:cNvPr id="16" name="Rectangle 2"/>
          <p:cNvSpPr txBox="1">
            <a:spLocks noChangeArrowheads="1"/>
          </p:cNvSpPr>
          <p:nvPr/>
        </p:nvSpPr>
        <p:spPr>
          <a:xfrm>
            <a:off x="6150705" y="1545265"/>
            <a:ext cx="1787332" cy="2760279"/>
          </a:xfrm>
          <a:prstGeom prst="rect">
            <a:avLst/>
          </a:prstGeom>
        </p:spPr>
        <p:txBody>
          <a:bodyPr vert="horz" lIns="0" tIns="0" rIns="0" bIns="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914400">
              <a:spcBef>
                <a:spcPts val="600"/>
              </a:spcBef>
              <a:buFontTx/>
              <a:buAutoNum type="arabicPeriod"/>
            </a:pPr>
            <a:r>
              <a:rPr lang="en-GB" sz="1400" dirty="0" smtClean="0">
                <a:solidFill>
                  <a:srgbClr val="000000"/>
                </a:solidFill>
                <a:latin typeface="Arial" charset="0"/>
                <a:cs typeface="Arial" charset="0"/>
                <a:sym typeface="Arial" charset="0"/>
              </a:rPr>
              <a:t>Flexion </a:t>
            </a:r>
          </a:p>
          <a:p>
            <a:pPr algn="l" defTabSz="914400">
              <a:spcBef>
                <a:spcPts val="600"/>
              </a:spcBef>
              <a:buFontTx/>
              <a:buAutoNum type="arabicPeriod"/>
            </a:pPr>
            <a:r>
              <a:rPr lang="en-GB" sz="1400" dirty="0" smtClean="0">
                <a:solidFill>
                  <a:srgbClr val="000000"/>
                </a:solidFill>
                <a:latin typeface="Arial" charset="0"/>
                <a:cs typeface="Arial" charset="0"/>
                <a:sym typeface="Arial" charset="0"/>
              </a:rPr>
              <a:t>Plantar Flexion</a:t>
            </a:r>
          </a:p>
          <a:p>
            <a:pPr algn="l" defTabSz="914400">
              <a:spcBef>
                <a:spcPts val="600"/>
              </a:spcBef>
              <a:buFontTx/>
              <a:buAutoNum type="arabicPeriod"/>
            </a:pPr>
            <a:r>
              <a:rPr lang="en-GB" sz="1400" dirty="0" err="1" smtClean="0">
                <a:solidFill>
                  <a:srgbClr val="000000"/>
                </a:solidFill>
                <a:latin typeface="Arial" charset="0"/>
                <a:cs typeface="Arial" charset="0"/>
                <a:sym typeface="Arial" charset="0"/>
              </a:rPr>
              <a:t>Dorsi</a:t>
            </a:r>
            <a:r>
              <a:rPr lang="en-GB" sz="1400" dirty="0" smtClean="0">
                <a:solidFill>
                  <a:srgbClr val="000000"/>
                </a:solidFill>
                <a:latin typeface="Arial" charset="0"/>
                <a:cs typeface="Arial" charset="0"/>
                <a:sym typeface="Arial" charset="0"/>
              </a:rPr>
              <a:t> Flexion</a:t>
            </a:r>
          </a:p>
          <a:p>
            <a:pPr algn="l" defTabSz="914400">
              <a:spcBef>
                <a:spcPts val="600"/>
              </a:spcBef>
              <a:buFontTx/>
              <a:buAutoNum type="arabicPeriod"/>
            </a:pPr>
            <a:r>
              <a:rPr lang="en-GB" sz="1400" dirty="0" smtClean="0">
                <a:solidFill>
                  <a:srgbClr val="000000"/>
                </a:solidFill>
                <a:latin typeface="Arial" charset="0"/>
                <a:cs typeface="Arial" charset="0"/>
                <a:sym typeface="Arial" charset="0"/>
              </a:rPr>
              <a:t>Extension</a:t>
            </a:r>
          </a:p>
          <a:p>
            <a:pPr algn="l" defTabSz="914400">
              <a:spcBef>
                <a:spcPts val="600"/>
              </a:spcBef>
              <a:buFontTx/>
              <a:buAutoNum type="arabicPeriod"/>
            </a:pPr>
            <a:r>
              <a:rPr lang="en-GB" sz="1400" dirty="0" smtClean="0">
                <a:solidFill>
                  <a:srgbClr val="000000"/>
                </a:solidFill>
                <a:latin typeface="Arial" charset="0"/>
                <a:cs typeface="Arial" charset="0"/>
                <a:sym typeface="Arial" charset="0"/>
              </a:rPr>
              <a:t>Adduction </a:t>
            </a:r>
          </a:p>
          <a:p>
            <a:pPr algn="l" defTabSz="914400">
              <a:spcBef>
                <a:spcPts val="600"/>
              </a:spcBef>
              <a:buFontTx/>
              <a:buAutoNum type="arabicPeriod"/>
            </a:pPr>
            <a:r>
              <a:rPr lang="en-GB" sz="1400" dirty="0" smtClean="0">
                <a:solidFill>
                  <a:srgbClr val="000000"/>
                </a:solidFill>
                <a:latin typeface="Arial" charset="0"/>
                <a:cs typeface="Arial" charset="0"/>
                <a:sym typeface="Arial" charset="0"/>
              </a:rPr>
              <a:t>Abduction </a:t>
            </a:r>
          </a:p>
          <a:p>
            <a:pPr algn="l" defTabSz="914400">
              <a:spcBef>
                <a:spcPts val="600"/>
              </a:spcBef>
              <a:buFontTx/>
              <a:buAutoNum type="arabicPeriod"/>
            </a:pPr>
            <a:r>
              <a:rPr lang="en-GB" sz="1400" dirty="0" smtClean="0">
                <a:solidFill>
                  <a:srgbClr val="000000"/>
                </a:solidFill>
                <a:latin typeface="Arial" charset="0"/>
                <a:cs typeface="Arial" charset="0"/>
                <a:sym typeface="Arial" charset="0"/>
              </a:rPr>
              <a:t>Rotation </a:t>
            </a:r>
          </a:p>
          <a:p>
            <a:pPr algn="l" defTabSz="914400">
              <a:spcBef>
                <a:spcPts val="600"/>
              </a:spcBef>
              <a:buFontTx/>
              <a:buAutoNum type="arabicPeriod"/>
            </a:pPr>
            <a:r>
              <a:rPr lang="en-GB" sz="1400" dirty="0" smtClean="0">
                <a:solidFill>
                  <a:srgbClr val="000000"/>
                </a:solidFill>
                <a:latin typeface="Arial" charset="0"/>
                <a:cs typeface="Arial" charset="0"/>
                <a:sym typeface="Arial" charset="0"/>
              </a:rPr>
              <a:t>Circumduction</a:t>
            </a:r>
            <a:endParaRPr lang="en-GB" sz="1600" dirty="0">
              <a:solidFill>
                <a:srgbClr val="000000"/>
              </a:solidFill>
              <a:latin typeface="Helvetica" charset="0"/>
            </a:endParaRPr>
          </a:p>
        </p:txBody>
      </p:sp>
      <p:sp>
        <p:nvSpPr>
          <p:cNvPr id="17" name="Subtitle 2"/>
          <p:cNvSpPr txBox="1">
            <a:spLocks/>
          </p:cNvSpPr>
          <p:nvPr/>
        </p:nvSpPr>
        <p:spPr>
          <a:xfrm>
            <a:off x="184529" y="4594508"/>
            <a:ext cx="8824003" cy="4221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dirty="0" smtClean="0"/>
              <a:t>What is the difference between tendons and ligaments</a:t>
            </a:r>
            <a:endParaRPr lang="en-US" sz="1800" dirty="0"/>
          </a:p>
        </p:txBody>
      </p:sp>
      <p:sp>
        <p:nvSpPr>
          <p:cNvPr id="18" name="TextBox 17"/>
          <p:cNvSpPr txBox="1"/>
          <p:nvPr/>
        </p:nvSpPr>
        <p:spPr>
          <a:xfrm>
            <a:off x="3571465" y="3913938"/>
            <a:ext cx="1172116" cy="369332"/>
          </a:xfrm>
          <a:prstGeom prst="rect">
            <a:avLst/>
          </a:prstGeom>
          <a:noFill/>
        </p:spPr>
        <p:txBody>
          <a:bodyPr wrap="none" rtlCol="0">
            <a:spAutoFit/>
          </a:bodyPr>
          <a:lstStyle/>
          <a:p>
            <a:r>
              <a:rPr lang="en-US" b="1" dirty="0" smtClean="0"/>
              <a:t>Like – Like </a:t>
            </a:r>
            <a:endParaRPr lang="en-US" b="1" dirty="0"/>
          </a:p>
        </p:txBody>
      </p:sp>
      <p:sp>
        <p:nvSpPr>
          <p:cNvPr id="19" name="Subtitle 2"/>
          <p:cNvSpPr txBox="1">
            <a:spLocks/>
          </p:cNvSpPr>
          <p:nvPr/>
        </p:nvSpPr>
        <p:spPr>
          <a:xfrm>
            <a:off x="184530" y="5367672"/>
            <a:ext cx="8824003" cy="4221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dirty="0" smtClean="0"/>
              <a:t>Name 2 short term effects of exercise on the CV system</a:t>
            </a:r>
            <a:endParaRPr lang="en-US" sz="1800" dirty="0"/>
          </a:p>
        </p:txBody>
      </p:sp>
      <p:sp>
        <p:nvSpPr>
          <p:cNvPr id="20" name="Subtitle 2"/>
          <p:cNvSpPr txBox="1">
            <a:spLocks/>
          </p:cNvSpPr>
          <p:nvPr/>
        </p:nvSpPr>
        <p:spPr>
          <a:xfrm>
            <a:off x="184528" y="6173643"/>
            <a:ext cx="8824003" cy="4221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dirty="0" smtClean="0"/>
              <a:t>Name 2 long term effects of exercise on the CV system</a:t>
            </a:r>
            <a:endParaRPr lang="en-US" sz="1800" dirty="0"/>
          </a:p>
        </p:txBody>
      </p:sp>
      <p:pic>
        <p:nvPicPr>
          <p:cNvPr id="21" name="Picture 20" descr="Screen Shot 2020-03-01 at 21.09.08.png"/>
          <p:cNvPicPr>
            <a:picLocks noChangeAspect="1"/>
          </p:cNvPicPr>
          <p:nvPr/>
        </p:nvPicPr>
        <p:blipFill rotWithShape="1">
          <a:blip r:embed="rId2">
            <a:extLst>
              <a:ext uri="{28A0092B-C50C-407E-A947-70E740481C1C}">
                <a14:useLocalDpi xmlns:a14="http://schemas.microsoft.com/office/drawing/2010/main" val="0"/>
              </a:ext>
            </a:extLst>
          </a:blip>
          <a:srcRect t="13900"/>
          <a:stretch/>
        </p:blipFill>
        <p:spPr>
          <a:xfrm>
            <a:off x="2591805" y="3053465"/>
            <a:ext cx="3286742" cy="3790493"/>
          </a:xfrm>
          <a:prstGeom prst="rect">
            <a:avLst/>
          </a:prstGeom>
        </p:spPr>
      </p:pic>
      <p:pic>
        <p:nvPicPr>
          <p:cNvPr id="22" name="Picture 21" descr="Screen Shot 2020-03-01 at 21.09.19.png"/>
          <p:cNvPicPr>
            <a:picLocks noChangeAspect="1"/>
          </p:cNvPicPr>
          <p:nvPr/>
        </p:nvPicPr>
        <p:blipFill rotWithShape="1">
          <a:blip r:embed="rId3">
            <a:extLst>
              <a:ext uri="{28A0092B-C50C-407E-A947-70E740481C1C}">
                <a14:useLocalDpi xmlns:a14="http://schemas.microsoft.com/office/drawing/2010/main" val="0"/>
              </a:ext>
            </a:extLst>
          </a:blip>
          <a:srcRect t="26524"/>
          <a:stretch/>
        </p:blipFill>
        <p:spPr>
          <a:xfrm>
            <a:off x="6161164" y="3324659"/>
            <a:ext cx="2936493" cy="3381734"/>
          </a:xfrm>
          <a:prstGeom prst="rect">
            <a:avLst/>
          </a:prstGeom>
        </p:spPr>
      </p:pic>
    </p:spTree>
    <p:extLst>
      <p:ext uri="{BB962C8B-B14F-4D97-AF65-F5344CB8AC3E}">
        <p14:creationId xmlns:p14="http://schemas.microsoft.com/office/powerpoint/2010/main" val="427202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3" grpId="0" animBg="1"/>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5060"/>
            <a:ext cx="7886700" cy="404717"/>
          </a:xfrm>
        </p:spPr>
        <p:txBody>
          <a:bodyPr>
            <a:normAutofit fontScale="90000"/>
          </a:bodyPr>
          <a:lstStyle/>
          <a:p>
            <a:pPr defTabSz="685800" fontAlgn="base">
              <a:spcAft>
                <a:spcPct val="0"/>
              </a:spcAft>
            </a:pPr>
            <a:r>
              <a:rPr lang="en-GB" altLang="en-US" sz="2700" b="1" u="sng" dirty="0">
                <a:solidFill>
                  <a:prstClr val="black"/>
                </a:solidFill>
                <a:latin typeface="Calibri" panose="020F0502020204030204" pitchFamily="34" charset="0"/>
                <a:ea typeface="MS PGothic" panose="020B0600070205080204" pitchFamily="34" charset="-128"/>
                <a:cs typeface="+mn-cs"/>
              </a:rPr>
              <a:t>Effects on the </a:t>
            </a:r>
            <a:r>
              <a:rPr lang="en-GB" altLang="en-US" sz="3600" b="1" u="sng" dirty="0">
                <a:solidFill>
                  <a:prstClr val="black"/>
                </a:solidFill>
                <a:latin typeface="Calibri" panose="020F0502020204030204" pitchFamily="34" charset="0"/>
                <a:ea typeface="MS PGothic" panose="020B0600070205080204" pitchFamily="34" charset="-128"/>
                <a:cs typeface="+mn-cs"/>
              </a:rPr>
              <a:t>Respiratory system </a:t>
            </a:r>
            <a:r>
              <a:rPr lang="en-GB" altLang="en-US" sz="2700" b="1" u="sng" dirty="0">
                <a:solidFill>
                  <a:prstClr val="black"/>
                </a:solidFill>
                <a:latin typeface="Calibri" panose="020F0502020204030204" pitchFamily="34" charset="0"/>
                <a:ea typeface="MS PGothic" panose="020B0600070205080204" pitchFamily="34" charset="-128"/>
                <a:cs typeface="+mn-cs"/>
              </a:rPr>
              <a:t/>
            </a:r>
            <a:br>
              <a:rPr lang="en-GB" altLang="en-US" sz="2700" b="1" u="sng" dirty="0">
                <a:solidFill>
                  <a:prstClr val="black"/>
                </a:solidFill>
                <a:latin typeface="Calibri" panose="020F0502020204030204" pitchFamily="34" charset="0"/>
                <a:ea typeface="MS PGothic" panose="020B0600070205080204" pitchFamily="34" charset="-128"/>
                <a:cs typeface="+mn-cs"/>
              </a:rPr>
            </a:br>
            <a:endParaRPr lang="en-GB" dirty="0"/>
          </a:p>
        </p:txBody>
      </p:sp>
      <p:sp>
        <p:nvSpPr>
          <p:cNvPr id="5" name="Date Placeholder 21"/>
          <p:cNvSpPr txBox="1">
            <a:spLocks/>
          </p:cNvSpPr>
          <p:nvPr/>
        </p:nvSpPr>
        <p:spPr bwMode="auto">
          <a:xfrm>
            <a:off x="83015" y="21200"/>
            <a:ext cx="2492737" cy="30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lang="en-GB" altLang="en-US" sz="1200" b="1" dirty="0">
                <a:solidFill>
                  <a:prstClr val="black"/>
                </a:solidFill>
                <a:latin typeface="Calibri" panose="020F0502020204030204" pitchFamily="34" charset="0"/>
              </a:rPr>
              <a:t>Date: </a:t>
            </a:r>
            <a:r>
              <a:rPr lang="en-GB" altLang="en-US" sz="1200" b="1" dirty="0">
                <a:solidFill>
                  <a:prstClr val="black"/>
                </a:solidFill>
                <a:latin typeface="Calibri" panose="020F0502020204030204" pitchFamily="34" charset="0"/>
              </a:rPr>
              <a:t>Monday </a:t>
            </a:r>
            <a:fld id="{1620D4D7-7537-4D6B-8DDD-780E05EA58E8}" type="datetime3">
              <a:rPr lang="en-GB" altLang="en-US" sz="1200" b="1">
                <a:solidFill>
                  <a:prstClr val="black"/>
                </a:solidFill>
                <a:latin typeface="Calibri" panose="020F0502020204030204" pitchFamily="34" charset="0"/>
              </a:rPr>
              <a:pPr fontAlgn="base">
                <a:spcBef>
                  <a:spcPct val="0"/>
                </a:spcBef>
                <a:spcAft>
                  <a:spcPct val="0"/>
                </a:spcAft>
              </a:pPr>
              <a:t>2 March, 2020</a:t>
            </a:fld>
            <a:endParaRPr lang="en-GB" altLang="en-US" sz="1200" b="1" dirty="0">
              <a:solidFill>
                <a:prstClr val="black"/>
              </a:solidFill>
              <a:latin typeface="Calibri" panose="020F0502020204030204" pitchFamily="34" charset="0"/>
            </a:endParaRPr>
          </a:p>
        </p:txBody>
      </p:sp>
      <p:sp>
        <p:nvSpPr>
          <p:cNvPr id="3" name="TextBox 2"/>
          <p:cNvSpPr txBox="1"/>
          <p:nvPr/>
        </p:nvSpPr>
        <p:spPr>
          <a:xfrm rot="20720152">
            <a:off x="7134021" y="2523300"/>
            <a:ext cx="1328955" cy="584775"/>
          </a:xfrm>
          <a:prstGeom prst="rect">
            <a:avLst/>
          </a:prstGeom>
          <a:solidFill>
            <a:srgbClr val="FFFF00"/>
          </a:solidFill>
          <a:ln>
            <a:solidFill>
              <a:srgbClr val="FF0000"/>
            </a:solidFill>
          </a:ln>
        </p:spPr>
        <p:txBody>
          <a:bodyPr wrap="square" rtlCol="0">
            <a:spAutoFit/>
          </a:bodyPr>
          <a:lstStyle/>
          <a:p>
            <a:pPr algn="ctr"/>
            <a:r>
              <a:rPr lang="en-GB" sz="1600" dirty="0"/>
              <a:t>What’s my target level?</a:t>
            </a:r>
            <a:endParaRPr lang="en-GB" sz="1600" dirty="0"/>
          </a:p>
        </p:txBody>
      </p:sp>
      <p:graphicFrame>
        <p:nvGraphicFramePr>
          <p:cNvPr id="6" name="Table 5">
            <a:extLst/>
          </p:cNvPr>
          <p:cNvGraphicFramePr>
            <a:graphicFrameLocks noGrp="1"/>
          </p:cNvGraphicFramePr>
          <p:nvPr>
            <p:extLst>
              <p:ext uri="{D42A27DB-BD31-4B8C-83A1-F6EECF244321}">
                <p14:modId xmlns:p14="http://schemas.microsoft.com/office/powerpoint/2010/main" val="1200724041"/>
              </p:ext>
            </p:extLst>
          </p:nvPr>
        </p:nvGraphicFramePr>
        <p:xfrm>
          <a:off x="299546" y="1537342"/>
          <a:ext cx="6626771" cy="4411912"/>
        </p:xfrm>
        <a:graphic>
          <a:graphicData uri="http://schemas.openxmlformats.org/drawingml/2006/table">
            <a:tbl>
              <a:tblPr firstRow="1" bandRow="1">
                <a:tableStyleId>{5940675A-B579-460E-94D1-54222C63F5DA}</a:tableStyleId>
              </a:tblPr>
              <a:tblGrid>
                <a:gridCol w="556877">
                  <a:extLst>
                    <a:ext uri="{9D8B030D-6E8A-4147-A177-3AD203B41FA5}">
                      <a16:colId xmlns:a16="http://schemas.microsoft.com/office/drawing/2014/main" val="20000"/>
                    </a:ext>
                  </a:extLst>
                </a:gridCol>
                <a:gridCol w="2895756">
                  <a:extLst>
                    <a:ext uri="{9D8B030D-6E8A-4147-A177-3AD203B41FA5}">
                      <a16:colId xmlns:a16="http://schemas.microsoft.com/office/drawing/2014/main" val="20001"/>
                    </a:ext>
                  </a:extLst>
                </a:gridCol>
                <a:gridCol w="3174138">
                  <a:extLst>
                    <a:ext uri="{9D8B030D-6E8A-4147-A177-3AD203B41FA5}">
                      <a16:colId xmlns:a16="http://schemas.microsoft.com/office/drawing/2014/main" val="20002"/>
                    </a:ext>
                  </a:extLst>
                </a:gridCol>
              </a:tblGrid>
              <a:tr h="331408">
                <a:tc>
                  <a:txBody>
                    <a:bodyPr/>
                    <a:lstStyle/>
                    <a:p>
                      <a:pPr algn="ctr"/>
                      <a:endParaRPr lang="en-GB" sz="2400" dirty="0"/>
                    </a:p>
                  </a:txBody>
                  <a:tcPr marL="51443" marR="51443" marT="25709" marB="25709"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u="sng" dirty="0" smtClean="0"/>
                        <a:t>GOOD</a:t>
                      </a:r>
                      <a:endParaRPr lang="en-GB" sz="2400" u="sng" dirty="0"/>
                    </a:p>
                  </a:txBody>
                  <a:tcPr marL="51443" marR="51443" marT="25709" marB="25709" anchor="ctr">
                    <a:solidFill>
                      <a:schemeClr val="accent6"/>
                    </a:solidFill>
                  </a:tcPr>
                </a:tc>
                <a:tc>
                  <a:txBody>
                    <a:bodyPr/>
                    <a:lstStyle/>
                    <a:p>
                      <a:pPr algn="ctr"/>
                      <a:r>
                        <a:rPr lang="en-GB" sz="2400" u="sng" dirty="0" smtClean="0"/>
                        <a:t>OUTSTANDING</a:t>
                      </a:r>
                      <a:endParaRPr lang="en-GB" sz="2400" u="sng" dirty="0"/>
                    </a:p>
                  </a:txBody>
                  <a:tcPr marL="51443" marR="51443" marT="25709" marB="25709" anchor="ctr">
                    <a:solidFill>
                      <a:schemeClr val="accent6"/>
                    </a:solidFill>
                  </a:tcPr>
                </a:tc>
                <a:extLst>
                  <a:ext uri="{0D108BD9-81ED-4DB2-BD59-A6C34878D82A}">
                    <a16:rowId xmlns:a16="http://schemas.microsoft.com/office/drawing/2014/main" val="10000"/>
                  </a:ext>
                </a:extLst>
              </a:tr>
              <a:tr h="531431">
                <a:tc>
                  <a:txBody>
                    <a:bodyPr/>
                    <a:lstStyle/>
                    <a:p>
                      <a:pPr algn="ctr"/>
                      <a:r>
                        <a:rPr lang="en-GB" sz="2400" dirty="0" smtClean="0"/>
                        <a:t>6+</a:t>
                      </a:r>
                      <a:endParaRPr lang="en-GB" sz="2400" dirty="0"/>
                    </a:p>
                  </a:txBody>
                  <a:tcPr marL="51443" marR="51443" marT="25709" marB="25709" anchor="c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dirty="0"/>
                        <a:t>TBAT explain the immediate </a:t>
                      </a:r>
                      <a:r>
                        <a:rPr lang="en-GB" sz="1800" dirty="0"/>
                        <a:t>and long term effects of exercise on the respiratory system and </a:t>
                      </a:r>
                      <a:r>
                        <a:rPr lang="en-GB" sz="1800" u="sng" dirty="0"/>
                        <a:t>explain how they benefit athletes </a:t>
                      </a:r>
                    </a:p>
                  </a:txBody>
                  <a:tcPr marL="51443" marR="51443" marT="25709" marB="25709">
                    <a:solidFill>
                      <a:srgbClr val="FFFFFF"/>
                    </a:solidFill>
                  </a:tcPr>
                </a:tc>
                <a:tc>
                  <a:txBody>
                    <a:bodyPr/>
                    <a:lstStyle/>
                    <a:p>
                      <a:r>
                        <a:rPr lang="en-GB" sz="1800" dirty="0"/>
                        <a:t>TBAT predict how regular exercise will impact on your sports performance.</a:t>
                      </a:r>
                    </a:p>
                  </a:txBody>
                  <a:tcPr marL="51443" marR="51443" marT="25709" marB="25709">
                    <a:solidFill>
                      <a:srgbClr val="FFFFFF"/>
                    </a:solidFill>
                  </a:tcPr>
                </a:tc>
                <a:extLst>
                  <a:ext uri="{0D108BD9-81ED-4DB2-BD59-A6C34878D82A}">
                    <a16:rowId xmlns:a16="http://schemas.microsoft.com/office/drawing/2014/main" val="10001"/>
                  </a:ext>
                </a:extLst>
              </a:tr>
              <a:tr h="531431">
                <a:tc>
                  <a:txBody>
                    <a:bodyPr/>
                    <a:lstStyle/>
                    <a:p>
                      <a:pPr algn="ctr"/>
                      <a:r>
                        <a:rPr lang="en-GB" sz="2400" dirty="0" smtClean="0"/>
                        <a:t>4-5</a:t>
                      </a:r>
                      <a:endParaRPr lang="en-GB" sz="2400" dirty="0"/>
                    </a:p>
                  </a:txBody>
                  <a:tcPr marL="51443" marR="51443" marT="25709" marB="25709" anchor="ctr">
                    <a:solidFill>
                      <a:srgbClr val="FFFFFF"/>
                    </a:solidFill>
                  </a:tcPr>
                </a:tc>
                <a:tc>
                  <a:txBody>
                    <a:bodyPr/>
                    <a:lstStyle/>
                    <a:p>
                      <a:r>
                        <a:rPr lang="en-GB" sz="1800" u="sng" dirty="0"/>
                        <a:t>TBAT describe the </a:t>
                      </a:r>
                      <a:r>
                        <a:rPr lang="en-GB" sz="1800" u="sng" dirty="0" smtClean="0"/>
                        <a:t>immediate </a:t>
                      </a:r>
                      <a:r>
                        <a:rPr lang="en-GB" sz="1800" dirty="0"/>
                        <a:t>and long term effects of exercise on the respiratory system </a:t>
                      </a:r>
                    </a:p>
                  </a:txBody>
                  <a:tcPr marL="51443" marR="51443" marT="25709" marB="25709">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TBAT explain the immediate and long term effects of exercise on the respiratory system </a:t>
                      </a:r>
                      <a:r>
                        <a:rPr lang="en-GB" sz="1800" u="sng" dirty="0"/>
                        <a:t>and explain how they benefit athletes </a:t>
                      </a:r>
                    </a:p>
                  </a:txBody>
                  <a:tcPr marL="51443" marR="51443" marT="25709" marB="25709">
                    <a:solidFill>
                      <a:srgbClr val="FFFFFF"/>
                    </a:solidFill>
                  </a:tcPr>
                </a:tc>
                <a:extLst>
                  <a:ext uri="{0D108BD9-81ED-4DB2-BD59-A6C34878D82A}">
                    <a16:rowId xmlns:a16="http://schemas.microsoft.com/office/drawing/2014/main" val="10002"/>
                  </a:ext>
                </a:extLst>
              </a:tr>
              <a:tr h="371459">
                <a:tc>
                  <a:txBody>
                    <a:bodyPr/>
                    <a:lstStyle/>
                    <a:p>
                      <a:pPr algn="ctr"/>
                      <a:r>
                        <a:rPr lang="en-GB" sz="2400" dirty="0" smtClean="0"/>
                        <a:t>3</a:t>
                      </a:r>
                      <a:endParaRPr lang="en-GB" sz="2400" dirty="0"/>
                    </a:p>
                  </a:txBody>
                  <a:tcPr marL="51443" marR="51443" marT="25709" marB="25709" anchor="c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TBAT </a:t>
                      </a:r>
                      <a:r>
                        <a:rPr lang="en-GB" sz="1800" b="0" u="sng" dirty="0">
                          <a:solidFill>
                            <a:schemeClr val="tx1">
                              <a:lumMod val="95000"/>
                              <a:lumOff val="5000"/>
                            </a:schemeClr>
                          </a:solidFill>
                        </a:rPr>
                        <a:t>identify </a:t>
                      </a:r>
                      <a:r>
                        <a:rPr lang="en-GB" sz="1800" u="sng" dirty="0">
                          <a:solidFill>
                            <a:schemeClr val="tx1">
                              <a:lumMod val="95000"/>
                              <a:lumOff val="5000"/>
                            </a:schemeClr>
                          </a:solidFill>
                        </a:rPr>
                        <a:t>the immediate </a:t>
                      </a:r>
                      <a:r>
                        <a:rPr lang="en-GB" sz="1800" dirty="0">
                          <a:solidFill>
                            <a:schemeClr val="tx1">
                              <a:lumMod val="95000"/>
                              <a:lumOff val="5000"/>
                            </a:schemeClr>
                          </a:solidFill>
                        </a:rPr>
                        <a:t>and long term effects of exercise on the respiratory system </a:t>
                      </a:r>
                      <a:endParaRPr lang="en-GB" sz="1800" dirty="0"/>
                    </a:p>
                  </a:txBody>
                  <a:tcPr marL="51443" marR="51443" marT="25709" marB="25709">
                    <a:solidFill>
                      <a:srgbClr val="FFFFFF"/>
                    </a:solidFill>
                  </a:tcPr>
                </a:tc>
                <a:tc>
                  <a:txBody>
                    <a:bodyPr/>
                    <a:lstStyle/>
                    <a:p>
                      <a:r>
                        <a:rPr lang="en-GB" sz="1800" dirty="0"/>
                        <a:t>TBAT </a:t>
                      </a:r>
                      <a:r>
                        <a:rPr lang="en-GB" sz="1800" u="sng" dirty="0"/>
                        <a:t>describe the immediate </a:t>
                      </a:r>
                      <a:r>
                        <a:rPr lang="en-GB" sz="1800" dirty="0"/>
                        <a:t>and long term effects of exercise on the respiratory system </a:t>
                      </a:r>
                    </a:p>
                  </a:txBody>
                  <a:tcPr marL="51443" marR="51443" marT="25709" marB="25709">
                    <a:solidFill>
                      <a:srgbClr val="FFFFFF"/>
                    </a:solidFill>
                  </a:tcPr>
                </a:tc>
                <a:extLst>
                  <a:ext uri="{0D108BD9-81ED-4DB2-BD59-A6C34878D82A}">
                    <a16:rowId xmlns:a16="http://schemas.microsoft.com/office/drawing/2014/main" val="10003"/>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9283" y="3266765"/>
            <a:ext cx="1744717" cy="3591235"/>
          </a:xfrm>
          <a:prstGeom prst="rect">
            <a:avLst/>
          </a:prstGeom>
        </p:spPr>
      </p:pic>
    </p:spTree>
    <p:extLst>
      <p:ext uri="{BB962C8B-B14F-4D97-AF65-F5344CB8AC3E}">
        <p14:creationId xmlns:p14="http://schemas.microsoft.com/office/powerpoint/2010/main" val="179762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958" y="867683"/>
            <a:ext cx="5507421" cy="1568592"/>
          </a:xfrm>
          <a:solidFill>
            <a:srgbClr val="FFFF00"/>
          </a:solidFill>
          <a:ln>
            <a:solidFill>
              <a:schemeClr val="tx1"/>
            </a:solidFill>
          </a:ln>
        </p:spPr>
        <p:txBody>
          <a:bodyPr>
            <a:noAutofit/>
          </a:bodyPr>
          <a:lstStyle/>
          <a:p>
            <a:pPr algn="l"/>
            <a:r>
              <a:rPr lang="en-GB" sz="1800" b="1" dirty="0" smtClean="0"/>
              <a:t>QUESTION</a:t>
            </a:r>
            <a:r>
              <a:rPr lang="en-GB" sz="1800" dirty="0" smtClean="0"/>
              <a:t>: </a:t>
            </a:r>
            <a:br>
              <a:rPr lang="en-GB" sz="1800" dirty="0" smtClean="0"/>
            </a:br>
            <a:r>
              <a:rPr lang="en-GB" sz="1800" i="1" dirty="0" smtClean="0"/>
              <a:t>Discuss </a:t>
            </a:r>
            <a:r>
              <a:rPr lang="en-GB" sz="1800" i="1" dirty="0" smtClean="0"/>
              <a:t>the </a:t>
            </a:r>
            <a:r>
              <a:rPr lang="en-GB" sz="1800" i="1" u="sng" dirty="0" smtClean="0"/>
              <a:t>immediate effects </a:t>
            </a:r>
            <a:r>
              <a:rPr lang="en-GB" sz="1800" i="1" dirty="0" smtClean="0"/>
              <a:t>and </a:t>
            </a:r>
            <a:r>
              <a:rPr lang="en-GB" sz="1800" i="1" u="sng" dirty="0" smtClean="0"/>
              <a:t>long-term training effects </a:t>
            </a:r>
            <a:r>
              <a:rPr lang="en-GB" sz="1800" i="1" dirty="0" smtClean="0"/>
              <a:t>in physical activity on the </a:t>
            </a:r>
            <a:r>
              <a:rPr lang="en-GB" sz="1800" i="1" u="sng" dirty="0" smtClean="0"/>
              <a:t>respiratory system</a:t>
            </a:r>
            <a:r>
              <a:rPr lang="en-GB" sz="1800" i="1" dirty="0" smtClean="0"/>
              <a:t>, and </a:t>
            </a:r>
            <a:r>
              <a:rPr lang="en-GB" sz="1800" i="1" u="sng" dirty="0" smtClean="0"/>
              <a:t>explain</a:t>
            </a:r>
            <a:r>
              <a:rPr lang="en-GB" sz="1800" i="1" dirty="0" smtClean="0"/>
              <a:t> why those effects are </a:t>
            </a:r>
            <a:r>
              <a:rPr lang="en-GB" sz="1800" i="1" u="sng" dirty="0" smtClean="0"/>
              <a:t>beneficial</a:t>
            </a:r>
            <a:r>
              <a:rPr lang="en-GB" sz="1800" i="1" dirty="0" smtClean="0"/>
              <a:t> to an athlete.   (6 Marks)</a:t>
            </a:r>
            <a:endParaRPr lang="en-GB" sz="1800" i="1" dirty="0"/>
          </a:p>
        </p:txBody>
      </p:sp>
      <p:sp>
        <p:nvSpPr>
          <p:cNvPr id="3" name="Content Placeholder 2"/>
          <p:cNvSpPr>
            <a:spLocks noGrp="1"/>
          </p:cNvSpPr>
          <p:nvPr>
            <p:ph idx="1"/>
          </p:nvPr>
        </p:nvSpPr>
        <p:spPr>
          <a:xfrm>
            <a:off x="145382" y="4676444"/>
            <a:ext cx="6874136" cy="1997545"/>
          </a:xfrm>
          <a:solidFill>
            <a:srgbClr val="92D050"/>
          </a:solidFill>
          <a:ln>
            <a:solidFill>
              <a:schemeClr val="tx1"/>
            </a:solidFill>
          </a:ln>
        </p:spPr>
        <p:txBody>
          <a:bodyPr>
            <a:noAutofit/>
          </a:bodyPr>
          <a:lstStyle/>
          <a:p>
            <a:pPr marL="0" indent="0">
              <a:buNone/>
            </a:pPr>
            <a:r>
              <a:rPr lang="en-GB" sz="1400" dirty="0" smtClean="0"/>
              <a:t>There are many effects which take place on the respiratory system………</a:t>
            </a:r>
          </a:p>
          <a:p>
            <a:pPr marL="0" indent="0">
              <a:buNone/>
            </a:pPr>
            <a:endParaRPr lang="en-GB" sz="1400" dirty="0"/>
          </a:p>
          <a:p>
            <a:pPr marL="0" indent="0">
              <a:buNone/>
            </a:pPr>
            <a:r>
              <a:rPr lang="en-GB" sz="1400" dirty="0" smtClean="0"/>
              <a:t>Immediate effects are</a:t>
            </a:r>
            <a:r>
              <a:rPr lang="en-GB" sz="1400" dirty="0" smtClean="0"/>
              <a:t>………….</a:t>
            </a:r>
            <a:endParaRPr lang="en-GB" sz="1400" dirty="0"/>
          </a:p>
          <a:p>
            <a:pPr marL="0" indent="0">
              <a:buNone/>
            </a:pPr>
            <a:endParaRPr lang="en-GB" sz="1400" dirty="0" smtClean="0"/>
          </a:p>
          <a:p>
            <a:pPr marL="0" indent="0">
              <a:buNone/>
            </a:pPr>
            <a:r>
              <a:rPr lang="en-GB" sz="1400" dirty="0" smtClean="0"/>
              <a:t>Long term effects on the respiratory system</a:t>
            </a:r>
            <a:r>
              <a:rPr lang="en-GB" sz="1400" dirty="0" smtClean="0"/>
              <a:t>………</a:t>
            </a:r>
            <a:endParaRPr lang="en-GB" sz="1400" dirty="0" smtClean="0"/>
          </a:p>
          <a:p>
            <a:pPr marL="0" indent="0">
              <a:buNone/>
            </a:pPr>
            <a:endParaRPr lang="en-GB" sz="1400" dirty="0"/>
          </a:p>
          <a:p>
            <a:pPr marL="0" indent="0">
              <a:buNone/>
            </a:pPr>
            <a:r>
              <a:rPr lang="en-GB" sz="1400" dirty="0" smtClean="0"/>
              <a:t>To conclude……….</a:t>
            </a:r>
            <a:endParaRPr lang="en-GB" sz="1400" dirty="0"/>
          </a:p>
        </p:txBody>
      </p:sp>
      <p:sp>
        <p:nvSpPr>
          <p:cNvPr id="4" name="TextBox 3"/>
          <p:cNvSpPr txBox="1"/>
          <p:nvPr/>
        </p:nvSpPr>
        <p:spPr>
          <a:xfrm>
            <a:off x="3348958" y="2567448"/>
            <a:ext cx="1299968" cy="400110"/>
          </a:xfrm>
          <a:prstGeom prst="rect">
            <a:avLst/>
          </a:prstGeom>
          <a:noFill/>
          <a:ln>
            <a:solidFill>
              <a:srgbClr val="92D050"/>
            </a:solidFill>
          </a:ln>
        </p:spPr>
        <p:txBody>
          <a:bodyPr wrap="square" rtlCol="0">
            <a:spAutoFit/>
          </a:bodyPr>
          <a:lstStyle/>
          <a:p>
            <a:r>
              <a:rPr lang="en-GB" sz="2000" dirty="0">
                <a:solidFill>
                  <a:srgbClr val="FF0000"/>
                </a:solidFill>
              </a:rPr>
              <a:t>Attempt 1</a:t>
            </a:r>
            <a:endParaRPr lang="en-GB" sz="2000" dirty="0">
              <a:solidFill>
                <a:srgbClr val="FF0000"/>
              </a:solidFill>
            </a:endParaRPr>
          </a:p>
        </p:txBody>
      </p:sp>
      <p:pic>
        <p:nvPicPr>
          <p:cNvPr id="5" name="Picture 4"/>
          <p:cNvPicPr>
            <a:picLocks noChangeAspect="1"/>
          </p:cNvPicPr>
          <p:nvPr/>
        </p:nvPicPr>
        <p:blipFill rotWithShape="1">
          <a:blip r:embed="rId2"/>
          <a:srcRect l="27904" t="71581" r="62845" b="13378"/>
          <a:stretch/>
        </p:blipFill>
        <p:spPr>
          <a:xfrm>
            <a:off x="7121337" y="4565285"/>
            <a:ext cx="500231" cy="508298"/>
          </a:xfrm>
          <a:prstGeom prst="rect">
            <a:avLst/>
          </a:prstGeom>
        </p:spPr>
      </p:pic>
      <p:pic>
        <p:nvPicPr>
          <p:cNvPr id="6" name="Picture 5"/>
          <p:cNvPicPr>
            <a:picLocks noChangeAspect="1"/>
          </p:cNvPicPr>
          <p:nvPr/>
        </p:nvPicPr>
        <p:blipFill>
          <a:blip r:embed="rId3"/>
          <a:stretch>
            <a:fillRect/>
          </a:stretch>
        </p:blipFill>
        <p:spPr>
          <a:xfrm>
            <a:off x="7048724" y="4982675"/>
            <a:ext cx="502964" cy="512108"/>
          </a:xfrm>
          <a:prstGeom prst="rect">
            <a:avLst/>
          </a:prstGeom>
        </p:spPr>
      </p:pic>
      <p:pic>
        <p:nvPicPr>
          <p:cNvPr id="7" name="Picture 6"/>
          <p:cNvPicPr>
            <a:picLocks noChangeAspect="1"/>
          </p:cNvPicPr>
          <p:nvPr/>
        </p:nvPicPr>
        <p:blipFill>
          <a:blip r:embed="rId3"/>
          <a:stretch>
            <a:fillRect/>
          </a:stretch>
        </p:blipFill>
        <p:spPr>
          <a:xfrm>
            <a:off x="7134965" y="6161881"/>
            <a:ext cx="502964" cy="512108"/>
          </a:xfrm>
          <a:prstGeom prst="rect">
            <a:avLst/>
          </a:prstGeom>
        </p:spPr>
      </p:pic>
      <p:pic>
        <p:nvPicPr>
          <p:cNvPr id="8" name="Picture 7"/>
          <p:cNvPicPr>
            <a:picLocks noChangeAspect="1"/>
          </p:cNvPicPr>
          <p:nvPr/>
        </p:nvPicPr>
        <p:blipFill>
          <a:blip r:embed="rId3"/>
          <a:stretch>
            <a:fillRect/>
          </a:stretch>
        </p:blipFill>
        <p:spPr>
          <a:xfrm>
            <a:off x="7092131" y="5572278"/>
            <a:ext cx="502964" cy="512108"/>
          </a:xfrm>
          <a:prstGeom prst="rect">
            <a:avLst/>
          </a:prstGeom>
        </p:spPr>
      </p:pic>
      <p:pic>
        <p:nvPicPr>
          <p:cNvPr id="9" name="Picture 1" descr="980x.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5382" y="857362"/>
            <a:ext cx="2923639" cy="3487854"/>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Content Placeholder 2">
            <a:extLst/>
          </p:cNvPr>
          <p:cNvSpPr txBox="1">
            <a:spLocks/>
          </p:cNvSpPr>
          <p:nvPr/>
        </p:nvSpPr>
        <p:spPr bwMode="auto">
          <a:xfrm>
            <a:off x="145383" y="161247"/>
            <a:ext cx="8710996" cy="446767"/>
          </a:xfrm>
          <a:prstGeom prst="rect">
            <a:avLst/>
          </a:prstGeom>
          <a:solidFill>
            <a:srgbClr val="9BBB59">
              <a:lumMod val="20000"/>
              <a:lumOff val="80000"/>
            </a:srgbClr>
          </a:solidFill>
          <a:ln>
            <a:solidFill>
              <a:srgbClr val="000000"/>
            </a:solidFill>
          </a:ln>
          <a:extLst/>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 indent="0" algn="ctr" defTabSz="685800" eaLnBrk="1" fontAlgn="auto" hangingPunct="1">
              <a:spcAft>
                <a:spcPts val="0"/>
              </a:spcAft>
              <a:buNone/>
              <a:defRPr/>
            </a:pPr>
            <a:r>
              <a:rPr lang="en-GB" sz="2000" b="1" dirty="0">
                <a:solidFill>
                  <a:prstClr val="black"/>
                </a:solidFill>
                <a:latin typeface="Calibri"/>
              </a:rPr>
              <a:t>Have </a:t>
            </a:r>
            <a:r>
              <a:rPr lang="en-GB" sz="2000" b="1" dirty="0">
                <a:solidFill>
                  <a:prstClr val="black"/>
                </a:solidFill>
                <a:latin typeface="Calibri"/>
              </a:rPr>
              <a:t>a go at the 6 mark question on the respiratory system </a:t>
            </a:r>
          </a:p>
        </p:txBody>
      </p:sp>
      <p:sp>
        <p:nvSpPr>
          <p:cNvPr id="11" name="TextBox 10">
            <a:extLst/>
          </p:cNvPr>
          <p:cNvSpPr txBox="1"/>
          <p:nvPr/>
        </p:nvSpPr>
        <p:spPr>
          <a:xfrm>
            <a:off x="4928863" y="2792443"/>
            <a:ext cx="3945368" cy="1015663"/>
          </a:xfrm>
          <a:prstGeom prst="rect">
            <a:avLst/>
          </a:prstGeom>
          <a:solidFill>
            <a:sysClr val="window" lastClr="FFFFFF"/>
          </a:solidFill>
          <a:ln w="25400" cap="flat" cmpd="sng" algn="ctr">
            <a:solidFill>
              <a:srgbClr val="C0504D"/>
            </a:solidFill>
            <a:prstDash val="solid"/>
          </a:ln>
          <a:effectLst/>
        </p:spPr>
        <p:txBody>
          <a:bodyPr wrap="square">
            <a:spAutoFit/>
          </a:bodyPr>
          <a:lstStyle/>
          <a:p>
            <a:pPr marL="34290" algn="ctr" defTabSz="685800">
              <a:defRPr/>
            </a:pPr>
            <a:r>
              <a:rPr lang="en-GB" sz="1500" b="1" kern="0" dirty="0">
                <a:solidFill>
                  <a:prstClr val="black"/>
                </a:solidFill>
                <a:latin typeface="Calibri"/>
              </a:rPr>
              <a:t>Remember:</a:t>
            </a:r>
          </a:p>
          <a:p>
            <a:pPr algn="ctr" defTabSz="685800">
              <a:buFontTx/>
              <a:buChar char="-"/>
              <a:defRPr/>
            </a:pPr>
            <a:r>
              <a:rPr lang="en-GB" sz="1500" kern="0" dirty="0">
                <a:solidFill>
                  <a:prstClr val="black"/>
                </a:solidFill>
                <a:latin typeface="Calibri"/>
              </a:rPr>
              <a:t>Read the question</a:t>
            </a:r>
          </a:p>
          <a:p>
            <a:pPr algn="ctr" defTabSz="685800">
              <a:buFontTx/>
              <a:buChar char="-"/>
              <a:defRPr/>
            </a:pPr>
            <a:r>
              <a:rPr lang="en-GB" sz="1500" kern="0" dirty="0">
                <a:solidFill>
                  <a:prstClr val="black"/>
                </a:solidFill>
                <a:latin typeface="Calibri"/>
              </a:rPr>
              <a:t>Highlight key words</a:t>
            </a:r>
          </a:p>
          <a:p>
            <a:pPr algn="ctr" defTabSz="685800">
              <a:buFontTx/>
              <a:buChar char="-"/>
              <a:defRPr/>
            </a:pPr>
            <a:r>
              <a:rPr lang="en-GB" sz="1500" kern="0" dirty="0">
                <a:solidFill>
                  <a:prstClr val="black"/>
                </a:solidFill>
                <a:latin typeface="Calibri"/>
              </a:rPr>
              <a:t>Make a plan (if needed)</a:t>
            </a:r>
          </a:p>
        </p:txBody>
      </p:sp>
    </p:spTree>
    <p:extLst>
      <p:ext uri="{BB962C8B-B14F-4D97-AF65-F5344CB8AC3E}">
        <p14:creationId xmlns:p14="http://schemas.microsoft.com/office/powerpoint/2010/main" val="12407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2" y="0"/>
            <a:ext cx="2524453" cy="586535"/>
          </a:xfrm>
        </p:spPr>
        <p:txBody>
          <a:bodyPr>
            <a:noAutofit/>
          </a:bodyPr>
          <a:lstStyle/>
          <a:p>
            <a:pPr defTabSz="685800" fontAlgn="base">
              <a:spcBef>
                <a:spcPct val="20000"/>
              </a:spcBef>
              <a:spcAft>
                <a:spcPct val="0"/>
              </a:spcAft>
            </a:pPr>
            <a:r>
              <a:rPr lang="en-GB" altLang="en-US" b="1" u="sng" dirty="0">
                <a:solidFill>
                  <a:prstClr val="black"/>
                </a:solidFill>
                <a:latin typeface="Calibri" panose="020F0502020204030204" pitchFamily="34" charset="0"/>
                <a:ea typeface="MS PGothic" panose="020B0600070205080204" pitchFamily="34" charset="-128"/>
                <a:cs typeface="+mn-cs"/>
              </a:rPr>
              <a:t>TASK</a:t>
            </a:r>
            <a:r>
              <a:rPr lang="en-GB" altLang="en-US" b="1" u="sng" dirty="0" smtClean="0">
                <a:solidFill>
                  <a:prstClr val="black"/>
                </a:solidFill>
                <a:latin typeface="Calibri" panose="020F0502020204030204" pitchFamily="34" charset="0"/>
                <a:ea typeface="MS PGothic" panose="020B0600070205080204" pitchFamily="34" charset="-128"/>
                <a:cs typeface="+mn-cs"/>
              </a:rPr>
              <a:t>:</a:t>
            </a:r>
            <a:endParaRPr lang="en-GB" sz="7200" u="sng" dirty="0"/>
          </a:p>
        </p:txBody>
      </p:sp>
      <p:sp>
        <p:nvSpPr>
          <p:cNvPr id="3" name="Content Placeholder 2"/>
          <p:cNvSpPr>
            <a:spLocks noGrp="1"/>
          </p:cNvSpPr>
          <p:nvPr>
            <p:ph idx="1"/>
          </p:nvPr>
        </p:nvSpPr>
        <p:spPr>
          <a:xfrm>
            <a:off x="580095" y="744567"/>
            <a:ext cx="7886700" cy="1041473"/>
          </a:xfrm>
          <a:solidFill>
            <a:srgbClr val="FFFF00"/>
          </a:solidFill>
          <a:ln>
            <a:solidFill>
              <a:schemeClr val="tx2">
                <a:lumMod val="50000"/>
              </a:schemeClr>
            </a:solidFill>
          </a:ln>
        </p:spPr>
        <p:txBody>
          <a:bodyPr/>
          <a:lstStyle/>
          <a:p>
            <a:pPr marL="0" indent="0" defTabSz="685800" fontAlgn="base">
              <a:spcAft>
                <a:spcPct val="0"/>
              </a:spcAft>
              <a:buNone/>
            </a:pPr>
            <a:r>
              <a:rPr lang="en-GB" altLang="en-US" sz="2400" dirty="0">
                <a:solidFill>
                  <a:prstClr val="black"/>
                </a:solidFill>
                <a:latin typeface="Calibri" panose="020F0502020204030204" pitchFamily="34" charset="0"/>
                <a:ea typeface="MS PGothic" panose="020B0600070205080204" pitchFamily="34" charset="-128"/>
              </a:rPr>
              <a:t>Can </a:t>
            </a:r>
            <a:r>
              <a:rPr lang="en-GB" altLang="en-US" sz="2400" dirty="0">
                <a:solidFill>
                  <a:prstClr val="black"/>
                </a:solidFill>
                <a:latin typeface="Calibri" panose="020F0502020204030204" pitchFamily="34" charset="0"/>
                <a:ea typeface="MS PGothic" panose="020B0600070205080204" pitchFamily="34" charset="-128"/>
              </a:rPr>
              <a:t>you identify/describe/explain the </a:t>
            </a:r>
            <a:r>
              <a:rPr lang="en-GB" altLang="en-US" sz="2400" b="1" dirty="0">
                <a:solidFill>
                  <a:prstClr val="black"/>
                </a:solidFill>
                <a:latin typeface="Calibri" panose="020F0502020204030204" pitchFamily="34" charset="0"/>
                <a:ea typeface="MS PGothic" panose="020B0600070205080204" pitchFamily="34" charset="-128"/>
              </a:rPr>
              <a:t>immediate effects </a:t>
            </a:r>
            <a:r>
              <a:rPr lang="en-GB" altLang="en-US" sz="2400" dirty="0">
                <a:solidFill>
                  <a:prstClr val="black"/>
                </a:solidFill>
                <a:latin typeface="Calibri" panose="020F0502020204030204" pitchFamily="34" charset="0"/>
                <a:ea typeface="MS PGothic" panose="020B0600070205080204" pitchFamily="34" charset="-128"/>
              </a:rPr>
              <a:t>of exercise on the </a:t>
            </a:r>
            <a:r>
              <a:rPr lang="en-GB" altLang="en-US" sz="2400" b="1" dirty="0">
                <a:solidFill>
                  <a:prstClr val="black"/>
                </a:solidFill>
                <a:latin typeface="Calibri" panose="020F0502020204030204" pitchFamily="34" charset="0"/>
                <a:ea typeface="MS PGothic" panose="020B0600070205080204" pitchFamily="34" charset="-128"/>
              </a:rPr>
              <a:t>respiratory system</a:t>
            </a:r>
            <a:r>
              <a:rPr lang="en-GB" altLang="en-US" sz="2400" dirty="0">
                <a:solidFill>
                  <a:prstClr val="black"/>
                </a:solidFill>
                <a:latin typeface="Calibri" panose="020F0502020204030204" pitchFamily="34" charset="0"/>
                <a:ea typeface="MS PGothic" panose="020B0600070205080204" pitchFamily="34" charset="-128"/>
              </a:rPr>
              <a:t>?</a:t>
            </a:r>
          </a:p>
          <a:p>
            <a:endParaRPr lang="en-GB" dirty="0"/>
          </a:p>
        </p:txBody>
      </p:sp>
      <p:sp>
        <p:nvSpPr>
          <p:cNvPr id="4" name="TextBox 3"/>
          <p:cNvSpPr txBox="1">
            <a:spLocks noChangeArrowheads="1"/>
          </p:cNvSpPr>
          <p:nvPr/>
        </p:nvSpPr>
        <p:spPr bwMode="auto">
          <a:xfrm>
            <a:off x="658221" y="2144334"/>
            <a:ext cx="2428469" cy="923330"/>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40000" dist="20000" dir="5400000" rotWithShape="0">
              <a:srgbClr val="808080">
                <a:alpha val="37999"/>
              </a:srgbClr>
            </a:outerShdw>
          </a:effec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lang="en-GB" altLang="en-US" sz="1350" b="1" dirty="0" smtClean="0">
                <a:solidFill>
                  <a:srgbClr val="000000"/>
                </a:solidFill>
                <a:latin typeface="Calibri" panose="020F0502020204030204" pitchFamily="34" charset="0"/>
              </a:rPr>
              <a:t>Challenge….</a:t>
            </a:r>
            <a:endParaRPr lang="en-GB" altLang="en-US" sz="1350" b="1" dirty="0">
              <a:solidFill>
                <a:srgbClr val="000000"/>
              </a:solidFill>
              <a:latin typeface="Calibri" panose="020F0502020204030204" pitchFamily="34" charset="0"/>
            </a:endParaRPr>
          </a:p>
          <a:p>
            <a:pPr fontAlgn="base">
              <a:spcBef>
                <a:spcPct val="0"/>
              </a:spcBef>
              <a:spcAft>
                <a:spcPct val="0"/>
              </a:spcAft>
            </a:pPr>
            <a:r>
              <a:rPr lang="en-GB" altLang="en-US" sz="1350" dirty="0">
                <a:solidFill>
                  <a:srgbClr val="000000"/>
                </a:solidFill>
                <a:latin typeface="Calibri" panose="020F0502020204030204" pitchFamily="34" charset="0"/>
              </a:rPr>
              <a:t>Explain the following term vital capacity </a:t>
            </a:r>
          </a:p>
          <a:p>
            <a:pPr fontAlgn="base">
              <a:spcBef>
                <a:spcPct val="0"/>
              </a:spcBef>
              <a:spcAft>
                <a:spcPct val="0"/>
              </a:spcAft>
            </a:pPr>
            <a:r>
              <a:rPr lang="en-GB" altLang="en-US" sz="1350" dirty="0">
                <a:solidFill>
                  <a:srgbClr val="000000"/>
                </a:solidFill>
                <a:latin typeface="Calibri" panose="020F0502020204030204" pitchFamily="34" charset="0"/>
              </a:rPr>
              <a:t>	(2 mark) </a:t>
            </a:r>
            <a:endParaRPr lang="en-GB" altLang="en-US" sz="1350" b="1" dirty="0">
              <a:solidFill>
                <a:srgbClr val="000000"/>
              </a:solidFill>
              <a:latin typeface="Calibri" panose="020F0502020204030204" pitchFamily="34" charset="0"/>
            </a:endParaRPr>
          </a:p>
        </p:txBody>
      </p:sp>
      <p:pic>
        <p:nvPicPr>
          <p:cNvPr id="6" name="Picture 5"/>
          <p:cNvPicPr>
            <a:picLocks noChangeAspect="1"/>
          </p:cNvPicPr>
          <p:nvPr/>
        </p:nvPicPr>
        <p:blipFill rotWithShape="1">
          <a:blip r:embed="rId2"/>
          <a:srcRect l="65579" t="17716" r="5173" b="39904"/>
          <a:stretch/>
        </p:blipFill>
        <p:spPr>
          <a:xfrm>
            <a:off x="4302343" y="2374754"/>
            <a:ext cx="2132839" cy="21122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736" y="2703389"/>
            <a:ext cx="2779421" cy="4042794"/>
          </a:xfrm>
          <a:prstGeom prst="rect">
            <a:avLst/>
          </a:prstGeom>
        </p:spPr>
      </p:pic>
    </p:spTree>
    <p:extLst>
      <p:ext uri="{BB962C8B-B14F-4D97-AF65-F5344CB8AC3E}">
        <p14:creationId xmlns:p14="http://schemas.microsoft.com/office/powerpoint/2010/main" val="419326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altLang="en-US" sz="4800" u="sng" dirty="0">
                <a:solidFill>
                  <a:prstClr val="black"/>
                </a:solidFill>
                <a:latin typeface="Calibri"/>
                <a:ea typeface="MS PGothic" panose="020B0600070205080204" pitchFamily="34" charset="-128"/>
              </a:rPr>
              <a:t>Immediate effects of exercise </a:t>
            </a:r>
            <a:endParaRPr lang="en-GB" sz="6600" dirty="0"/>
          </a:p>
        </p:txBody>
      </p:sp>
      <p:sp>
        <p:nvSpPr>
          <p:cNvPr id="4" name="Content Placeholder 2">
            <a:extLst/>
          </p:cNvPr>
          <p:cNvSpPr txBox="1">
            <a:spLocks/>
          </p:cNvSpPr>
          <p:nvPr/>
        </p:nvSpPr>
        <p:spPr bwMode="auto">
          <a:xfrm>
            <a:off x="362584" y="1823561"/>
            <a:ext cx="5418989" cy="4324991"/>
          </a:xfrm>
          <a:prstGeom prst="rect">
            <a:avLst/>
          </a:prstGeom>
          <a:solidFill>
            <a:srgbClr val="FFFF00"/>
          </a:solidFill>
          <a:ln>
            <a:solidFill>
              <a:schemeClr val="accent3">
                <a:lumMod val="50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eaLnBrk="1" fontAlgn="auto" hangingPunct="1">
              <a:spcAft>
                <a:spcPts val="0"/>
              </a:spcAft>
              <a:buNone/>
              <a:defRPr/>
            </a:pPr>
            <a:endParaRPr lang="en-GB" sz="3300" dirty="0">
              <a:solidFill>
                <a:prstClr val="black"/>
              </a:solidFill>
              <a:latin typeface="Calibri"/>
            </a:endParaRPr>
          </a:p>
          <a:p>
            <a:pPr marL="385763" indent="-385763" defTabSz="685800" eaLnBrk="1" fontAlgn="auto" hangingPunct="1">
              <a:spcAft>
                <a:spcPts val="0"/>
              </a:spcAft>
              <a:buFont typeface="+mj-lt"/>
              <a:buAutoNum type="arabicPeriod"/>
              <a:defRPr/>
            </a:pPr>
            <a:r>
              <a:rPr lang="en-GB" sz="1950" dirty="0">
                <a:solidFill>
                  <a:prstClr val="black"/>
                </a:solidFill>
                <a:latin typeface="Calibri"/>
              </a:rPr>
              <a:t>Increase in </a:t>
            </a:r>
            <a:r>
              <a:rPr lang="en-GB" sz="1950" b="1" dirty="0">
                <a:solidFill>
                  <a:prstClr val="black"/>
                </a:solidFill>
                <a:latin typeface="Calibri"/>
              </a:rPr>
              <a:t>breathing rate </a:t>
            </a:r>
            <a:r>
              <a:rPr lang="en-GB" sz="1950" dirty="0">
                <a:solidFill>
                  <a:prstClr val="black"/>
                </a:solidFill>
                <a:latin typeface="Calibri"/>
              </a:rPr>
              <a:t>(faster breathing) therefore increases the removal of carbon dioxide</a:t>
            </a:r>
          </a:p>
          <a:p>
            <a:pPr marL="385763" indent="-385763" defTabSz="685800" eaLnBrk="1" fontAlgn="auto" hangingPunct="1">
              <a:spcAft>
                <a:spcPts val="0"/>
              </a:spcAft>
              <a:buFont typeface="+mj-lt"/>
              <a:buAutoNum type="arabicPeriod"/>
              <a:defRPr/>
            </a:pPr>
            <a:endParaRPr lang="en-GB" sz="1950" dirty="0">
              <a:solidFill>
                <a:prstClr val="black"/>
              </a:solidFill>
              <a:latin typeface="Calibri"/>
            </a:endParaRPr>
          </a:p>
          <a:p>
            <a:pPr marL="385763" indent="-385763" defTabSz="685800" eaLnBrk="1" fontAlgn="auto" hangingPunct="1">
              <a:spcAft>
                <a:spcPts val="0"/>
              </a:spcAft>
              <a:buFont typeface="+mj-lt"/>
              <a:buAutoNum type="arabicPeriod"/>
              <a:defRPr/>
            </a:pPr>
            <a:r>
              <a:rPr lang="en-GB" sz="1950" dirty="0">
                <a:solidFill>
                  <a:prstClr val="black"/>
                </a:solidFill>
                <a:latin typeface="Calibri"/>
              </a:rPr>
              <a:t>Increase in </a:t>
            </a:r>
            <a:r>
              <a:rPr lang="en-GB" sz="1950" b="1" dirty="0">
                <a:solidFill>
                  <a:prstClr val="black"/>
                </a:solidFill>
                <a:latin typeface="Calibri"/>
              </a:rPr>
              <a:t>depth of breathing/tidal volume </a:t>
            </a:r>
            <a:r>
              <a:rPr lang="en-GB" sz="1950" dirty="0">
                <a:solidFill>
                  <a:prstClr val="black"/>
                </a:solidFill>
                <a:latin typeface="Calibri"/>
              </a:rPr>
              <a:t>(more air taken in with each breath) therefore increases the amount of oxygen take to the lungs in each breath</a:t>
            </a:r>
          </a:p>
          <a:p>
            <a:pPr marL="385763" indent="-385763" defTabSz="685800" eaLnBrk="1" fontAlgn="auto" hangingPunct="1">
              <a:spcAft>
                <a:spcPts val="0"/>
              </a:spcAft>
              <a:buFont typeface="+mj-lt"/>
              <a:buAutoNum type="arabicPeriod"/>
              <a:defRPr/>
            </a:pPr>
            <a:endParaRPr lang="en-GB" sz="1950" dirty="0">
              <a:solidFill>
                <a:prstClr val="black"/>
              </a:solidFill>
              <a:latin typeface="Calibri"/>
            </a:endParaRPr>
          </a:p>
          <a:p>
            <a:pPr marL="385763" indent="-385763" defTabSz="685800" eaLnBrk="1" fontAlgn="auto" hangingPunct="1">
              <a:spcAft>
                <a:spcPts val="0"/>
              </a:spcAft>
              <a:buFont typeface="+mj-lt"/>
              <a:buAutoNum type="arabicPeriod"/>
              <a:defRPr/>
            </a:pPr>
            <a:r>
              <a:rPr lang="en-GB" sz="1950" b="1" dirty="0">
                <a:solidFill>
                  <a:prstClr val="black"/>
                </a:solidFill>
                <a:latin typeface="Calibri"/>
              </a:rPr>
              <a:t>Quicker gas exchange </a:t>
            </a:r>
            <a:r>
              <a:rPr lang="en-GB" sz="1950" dirty="0">
                <a:solidFill>
                  <a:prstClr val="black"/>
                </a:solidFill>
                <a:latin typeface="Calibri"/>
              </a:rPr>
              <a:t>in the alveoli </a:t>
            </a:r>
          </a:p>
          <a:p>
            <a:pPr marL="34290" indent="0" defTabSz="685800" eaLnBrk="1" fontAlgn="auto" hangingPunct="1">
              <a:spcAft>
                <a:spcPts val="0"/>
              </a:spcAft>
              <a:buNone/>
              <a:defRPr/>
            </a:pPr>
            <a:endParaRPr lang="en-GB" sz="3500" dirty="0">
              <a:solidFill>
                <a:prstClr val="black"/>
              </a:solidFill>
              <a:latin typeface="Calibri"/>
            </a:endParaRPr>
          </a:p>
        </p:txBody>
      </p:sp>
      <p:pic>
        <p:nvPicPr>
          <p:cNvPr id="5" name="Picture 2" descr="C:\Users\sholder\AppData\Local\Microsoft\Windows\Temporary Internet Files\Content.IE5\O04B2F8A\MC90043874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4746" y="4637822"/>
            <a:ext cx="2144762" cy="16063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152" y="1417638"/>
            <a:ext cx="2936722" cy="2162495"/>
          </a:xfrm>
          <a:prstGeom prst="rect">
            <a:avLst/>
          </a:prstGeom>
        </p:spPr>
      </p:pic>
    </p:spTree>
    <p:extLst>
      <p:ext uri="{BB962C8B-B14F-4D97-AF65-F5344CB8AC3E}">
        <p14:creationId xmlns:p14="http://schemas.microsoft.com/office/powerpoint/2010/main" val="256935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1000"/>
                                        <p:tgtEl>
                                          <p:spTgt spid="4">
                                            <p:txEl>
                                              <p:pRg st="5" end="5"/>
                                            </p:txEl>
                                          </p:spTgt>
                                        </p:tgtEl>
                                      </p:cBhvr>
                                    </p:animEffect>
                                    <p:anim calcmode="lin" valueType="num">
                                      <p:cBhvr>
                                        <p:cTn id="2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 defTabSz="685800">
              <a:defRPr/>
            </a:pPr>
            <a:r>
              <a:rPr lang="en-GB" sz="1800" b="1" u="sng" dirty="0">
                <a:solidFill>
                  <a:prstClr val="black"/>
                </a:solidFill>
                <a:latin typeface="Arial" panose="020B0604020202020204" pitchFamily="34" charset="0"/>
                <a:ea typeface="MS PGothic" panose="020B0600070205080204" pitchFamily="34" charset="-128"/>
                <a:cs typeface="+mn-cs"/>
              </a:rPr>
              <a:t>Apply your knowledge </a:t>
            </a:r>
            <a:r>
              <a:rPr lang="en-GB" sz="1800" dirty="0">
                <a:solidFill>
                  <a:prstClr val="black"/>
                </a:solidFill>
                <a:latin typeface="Arial" panose="020B0604020202020204" pitchFamily="34" charset="0"/>
                <a:ea typeface="MS PGothic" panose="020B0600070205080204" pitchFamily="34" charset="-128"/>
                <a:cs typeface="+mn-cs"/>
              </a:rPr>
              <a:t>to answer the following question on your learning mat.</a:t>
            </a:r>
            <a:br>
              <a:rPr lang="en-GB" sz="1800" dirty="0">
                <a:solidFill>
                  <a:prstClr val="black"/>
                </a:solidFill>
                <a:latin typeface="Arial" panose="020B0604020202020204" pitchFamily="34" charset="0"/>
                <a:ea typeface="MS PGothic" panose="020B0600070205080204" pitchFamily="34" charset="-128"/>
                <a:cs typeface="+mn-cs"/>
              </a:rPr>
            </a:br>
            <a:endParaRPr lang="en-GB" dirty="0"/>
          </a:p>
        </p:txBody>
      </p:sp>
      <p:sp>
        <p:nvSpPr>
          <p:cNvPr id="3" name="Content Placeholder 2"/>
          <p:cNvSpPr>
            <a:spLocks noGrp="1"/>
          </p:cNvSpPr>
          <p:nvPr>
            <p:ph idx="1"/>
          </p:nvPr>
        </p:nvSpPr>
        <p:spPr>
          <a:xfrm>
            <a:off x="322524" y="1083773"/>
            <a:ext cx="8235067" cy="1323096"/>
          </a:xfrm>
          <a:solidFill>
            <a:srgbClr val="FFFF00"/>
          </a:solidFill>
          <a:ln>
            <a:solidFill>
              <a:schemeClr val="tx1"/>
            </a:solidFill>
          </a:ln>
        </p:spPr>
        <p:txBody>
          <a:bodyPr>
            <a:noAutofit/>
          </a:bodyPr>
          <a:lstStyle/>
          <a:p>
            <a:pPr marL="0" indent="0" algn="ctr" defTabSz="685800">
              <a:spcBef>
                <a:spcPct val="0"/>
              </a:spcBef>
              <a:buNone/>
              <a:defRPr/>
            </a:pPr>
            <a:r>
              <a:rPr lang="en-GB" sz="2400" b="1" dirty="0">
                <a:solidFill>
                  <a:prstClr val="black"/>
                </a:solidFill>
                <a:latin typeface="Arial" panose="020B0604020202020204" pitchFamily="34" charset="0"/>
                <a:ea typeface="MS PGothic" panose="020B0600070205080204" pitchFamily="34" charset="-128"/>
              </a:rPr>
              <a:t>Exam </a:t>
            </a:r>
            <a:r>
              <a:rPr lang="en-GB" sz="2400" b="1" dirty="0">
                <a:solidFill>
                  <a:prstClr val="black"/>
                </a:solidFill>
                <a:latin typeface="Arial" panose="020B0604020202020204" pitchFamily="34" charset="0"/>
                <a:ea typeface="MS PGothic" panose="020B0600070205080204" pitchFamily="34" charset="-128"/>
              </a:rPr>
              <a:t>Q: </a:t>
            </a:r>
            <a:r>
              <a:rPr lang="en-GB" sz="2400" dirty="0">
                <a:solidFill>
                  <a:prstClr val="black"/>
                </a:solidFill>
                <a:latin typeface="Arial" panose="020B0604020202020204" pitchFamily="34" charset="0"/>
                <a:ea typeface="MS PGothic" panose="020B0600070205080204" pitchFamily="34" charset="-128"/>
              </a:rPr>
              <a:t>Exercise causes an increase in demand on the respiratory system. Explain ONE benefit of these changes to </a:t>
            </a:r>
            <a:r>
              <a:rPr lang="en-GB" sz="2400" u="sng" dirty="0">
                <a:solidFill>
                  <a:srgbClr val="FF0000"/>
                </a:solidFill>
                <a:latin typeface="Arial" panose="020B0604020202020204" pitchFamily="34" charset="0"/>
                <a:ea typeface="MS PGothic" panose="020B0600070205080204" pitchFamily="34" charset="-128"/>
              </a:rPr>
              <a:t>a performer</a:t>
            </a:r>
            <a:r>
              <a:rPr lang="en-GB" sz="2400" dirty="0">
                <a:solidFill>
                  <a:prstClr val="black"/>
                </a:solidFill>
                <a:latin typeface="Arial" panose="020B0604020202020204" pitchFamily="34" charset="0"/>
                <a:ea typeface="MS PGothic" panose="020B0600070205080204" pitchFamily="34" charset="-128"/>
              </a:rPr>
              <a:t> (2)</a:t>
            </a:r>
          </a:p>
          <a:p>
            <a:endParaRPr lang="en-GB" sz="3600" dirty="0"/>
          </a:p>
        </p:txBody>
      </p:sp>
      <p:sp>
        <p:nvSpPr>
          <p:cNvPr id="4" name="TextBox 3"/>
          <p:cNvSpPr txBox="1">
            <a:spLocks noChangeArrowheads="1"/>
          </p:cNvSpPr>
          <p:nvPr/>
        </p:nvSpPr>
        <p:spPr bwMode="auto">
          <a:xfrm>
            <a:off x="4698124" y="2626345"/>
            <a:ext cx="4174777" cy="761747"/>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40000" dist="20000" dir="5400000" rotWithShape="0">
              <a:srgbClr val="808080">
                <a:alpha val="37999"/>
              </a:srgbClr>
            </a:outerShdw>
          </a:effec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lang="en-GB" altLang="en-US" sz="1800" b="1" dirty="0" smtClean="0">
                <a:solidFill>
                  <a:srgbClr val="000000"/>
                </a:solidFill>
                <a:latin typeface="Calibri" panose="020F0502020204030204" pitchFamily="34" charset="0"/>
              </a:rPr>
              <a:t>Challenge…..</a:t>
            </a:r>
            <a:endParaRPr lang="en-GB" altLang="en-US" sz="1800" b="1" dirty="0">
              <a:solidFill>
                <a:srgbClr val="000000"/>
              </a:solidFill>
              <a:latin typeface="Calibri" panose="020F0502020204030204" pitchFamily="34" charset="0"/>
            </a:endParaRPr>
          </a:p>
          <a:p>
            <a:pPr fontAlgn="base">
              <a:spcBef>
                <a:spcPct val="0"/>
              </a:spcBef>
              <a:spcAft>
                <a:spcPct val="0"/>
              </a:spcAft>
            </a:pPr>
            <a:r>
              <a:rPr lang="en-GB" altLang="en-US" sz="1350" dirty="0">
                <a:solidFill>
                  <a:srgbClr val="000000"/>
                </a:solidFill>
                <a:latin typeface="Calibri" panose="020F0502020204030204" pitchFamily="34" charset="0"/>
              </a:rPr>
              <a:t>Explain the term tidal volume (2 mark)</a:t>
            </a:r>
          </a:p>
          <a:p>
            <a:pPr fontAlgn="base">
              <a:spcBef>
                <a:spcPct val="0"/>
              </a:spcBef>
              <a:spcAft>
                <a:spcPct val="0"/>
              </a:spcAft>
            </a:pPr>
            <a:endParaRPr lang="en-GB" altLang="en-US" sz="1200" b="1" dirty="0">
              <a:solidFill>
                <a:srgbClr val="000000"/>
              </a:solidFill>
              <a:latin typeface="Calibri" panose="020F0502020204030204" pitchFamily="34" charset="0"/>
            </a:endParaRPr>
          </a:p>
        </p:txBody>
      </p:sp>
      <p:pic>
        <p:nvPicPr>
          <p:cNvPr id="5" name="Picture 4"/>
          <p:cNvPicPr>
            <a:picLocks noChangeAspect="1"/>
          </p:cNvPicPr>
          <p:nvPr/>
        </p:nvPicPr>
        <p:blipFill>
          <a:blip r:embed="rId2"/>
          <a:stretch>
            <a:fillRect/>
          </a:stretch>
        </p:blipFill>
        <p:spPr>
          <a:xfrm>
            <a:off x="2732690" y="3615576"/>
            <a:ext cx="6334455" cy="28259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8078"/>
          <a:stretch/>
        </p:blipFill>
        <p:spPr>
          <a:xfrm>
            <a:off x="173422" y="3787707"/>
            <a:ext cx="2159876" cy="2653862"/>
          </a:xfrm>
          <a:prstGeom prst="rect">
            <a:avLst/>
          </a:prstGeom>
        </p:spPr>
      </p:pic>
    </p:spTree>
    <p:extLst>
      <p:ext uri="{BB962C8B-B14F-4D97-AF65-F5344CB8AC3E}">
        <p14:creationId xmlns:p14="http://schemas.microsoft.com/office/powerpoint/2010/main" val="269509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normAutofit fontScale="90000"/>
          </a:bodyPr>
          <a:lstStyle/>
          <a:p>
            <a:r>
              <a:rPr lang="en-US" altLang="en-US" smtClean="0"/>
              <a:t>Pass your answer to your shoulder partner</a:t>
            </a:r>
          </a:p>
        </p:txBody>
      </p:sp>
      <p:sp>
        <p:nvSpPr>
          <p:cNvPr id="3" name="Text Placeholder 2"/>
          <p:cNvSpPr>
            <a:spLocks noGrp="1"/>
          </p:cNvSpPr>
          <p:nvPr>
            <p:ph type="body" sz="quarter" idx="13"/>
          </p:nvPr>
        </p:nvSpPr>
        <p:spPr>
          <a:xfrm>
            <a:off x="1962437" y="2581066"/>
            <a:ext cx="5555456" cy="1296591"/>
          </a:xfrm>
          <a:solidFill>
            <a:schemeClr val="accent1">
              <a:lumMod val="20000"/>
              <a:lumOff val="80000"/>
            </a:schemeClr>
          </a:solidFill>
          <a:ln>
            <a:solidFill>
              <a:srgbClr val="000000"/>
            </a:solidFill>
          </a:ln>
        </p:spPr>
        <p:txBody>
          <a:bodyPr>
            <a:normAutofit fontScale="85000" lnSpcReduction="10000"/>
          </a:bodyPr>
          <a:lstStyle/>
          <a:p>
            <a:pPr marL="0" indent="0" algn="ctr">
              <a:buNone/>
              <a:defRPr/>
            </a:pPr>
            <a:r>
              <a:rPr lang="en-US" dirty="0" smtClean="0">
                <a:ea typeface="ＭＳ Ｐゴシック" charset="0"/>
              </a:rPr>
              <a:t>USE THE MARK SCHEME and MARK THEIR WORK. </a:t>
            </a:r>
          </a:p>
          <a:p>
            <a:pPr marL="0" indent="0" algn="ctr">
              <a:buNone/>
              <a:defRPr/>
            </a:pPr>
            <a:r>
              <a:rPr lang="en-US" dirty="0" smtClean="0">
                <a:ea typeface="ＭＳ Ｐゴシック" charset="0"/>
              </a:rPr>
              <a:t>Write what they need to improve on.</a:t>
            </a:r>
            <a:endParaRPr lang="en-US" dirty="0">
              <a:ea typeface="ＭＳ Ｐゴシック" charset="0"/>
            </a:endParaRPr>
          </a:p>
        </p:txBody>
      </p:sp>
      <p:sp>
        <p:nvSpPr>
          <p:cNvPr id="31747" name="TextBox 3"/>
          <p:cNvSpPr txBox="1">
            <a:spLocks noChangeArrowheads="1"/>
          </p:cNvSpPr>
          <p:nvPr/>
        </p:nvSpPr>
        <p:spPr bwMode="auto">
          <a:xfrm>
            <a:off x="3850729" y="1860183"/>
            <a:ext cx="121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sz="1800" dirty="0">
                <a:solidFill>
                  <a:srgbClr val="FF0000"/>
                </a:solidFill>
              </a:rPr>
              <a:t>RED PEN</a:t>
            </a:r>
          </a:p>
        </p:txBody>
      </p:sp>
      <p:pic>
        <p:nvPicPr>
          <p:cNvPr id="31748" name="Picture 4"/>
          <p:cNvPicPr>
            <a:picLocks noChangeAspect="1"/>
          </p:cNvPicPr>
          <p:nvPr/>
        </p:nvPicPr>
        <p:blipFill>
          <a:blip r:embed="rId2" cstate="print">
            <a:extLst>
              <a:ext uri="{28A0092B-C50C-407E-A947-70E740481C1C}">
                <a14:useLocalDpi xmlns:a14="http://schemas.microsoft.com/office/drawing/2010/main" val="0"/>
              </a:ext>
            </a:extLst>
          </a:blip>
          <a:srcRect r="56242"/>
          <a:stretch>
            <a:fillRect/>
          </a:stretch>
        </p:blipFill>
        <p:spPr bwMode="auto">
          <a:xfrm>
            <a:off x="2828276" y="1664220"/>
            <a:ext cx="756047" cy="77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p:cNvPicPr>
            <a:picLocks noChangeAspect="1"/>
          </p:cNvPicPr>
          <p:nvPr/>
        </p:nvPicPr>
        <p:blipFill>
          <a:blip r:embed="rId3" cstate="print">
            <a:extLst>
              <a:ext uri="{28A0092B-C50C-407E-A947-70E740481C1C}">
                <a14:useLocalDpi xmlns:a14="http://schemas.microsoft.com/office/drawing/2010/main" val="0"/>
              </a:ext>
            </a:extLst>
          </a:blip>
          <a:srcRect l="51765"/>
          <a:stretch>
            <a:fillRect/>
          </a:stretch>
        </p:blipFill>
        <p:spPr bwMode="auto">
          <a:xfrm>
            <a:off x="5327723" y="1692939"/>
            <a:ext cx="863204" cy="80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p:cNvPr>
          <p:cNvGraphicFramePr>
            <a:graphicFrameLocks noGrp="1"/>
          </p:cNvGraphicFramePr>
          <p:nvPr>
            <p:extLst>
              <p:ext uri="{D42A27DB-BD31-4B8C-83A1-F6EECF244321}">
                <p14:modId xmlns:p14="http://schemas.microsoft.com/office/powerpoint/2010/main" val="1305492495"/>
              </p:ext>
            </p:extLst>
          </p:nvPr>
        </p:nvGraphicFramePr>
        <p:xfrm>
          <a:off x="457200" y="4423542"/>
          <a:ext cx="8229600" cy="1803875"/>
        </p:xfrm>
        <a:graphic>
          <a:graphicData uri="http://schemas.openxmlformats.org/drawingml/2006/table">
            <a:tbl>
              <a:tblPr firstRow="1" bandRow="1">
                <a:tableStyleId>{5940675A-B579-460E-94D1-54222C63F5DA}</a:tableStyleId>
              </a:tblPr>
              <a:tblGrid>
                <a:gridCol w="691570">
                  <a:extLst>
                    <a:ext uri="{9D8B030D-6E8A-4147-A177-3AD203B41FA5}">
                      <a16:colId xmlns:a16="http://schemas.microsoft.com/office/drawing/2014/main" val="20000"/>
                    </a:ext>
                  </a:extLst>
                </a:gridCol>
                <a:gridCol w="3596158">
                  <a:extLst>
                    <a:ext uri="{9D8B030D-6E8A-4147-A177-3AD203B41FA5}">
                      <a16:colId xmlns:a16="http://schemas.microsoft.com/office/drawing/2014/main" val="20001"/>
                    </a:ext>
                  </a:extLst>
                </a:gridCol>
                <a:gridCol w="3941872">
                  <a:extLst>
                    <a:ext uri="{9D8B030D-6E8A-4147-A177-3AD203B41FA5}">
                      <a16:colId xmlns:a16="http://schemas.microsoft.com/office/drawing/2014/main" val="20002"/>
                    </a:ext>
                  </a:extLst>
                </a:gridCol>
              </a:tblGrid>
              <a:tr h="331408">
                <a:tc>
                  <a:txBody>
                    <a:bodyPr/>
                    <a:lstStyle/>
                    <a:p>
                      <a:pPr algn="ctr"/>
                      <a:endParaRPr lang="en-GB" sz="1400" dirty="0"/>
                    </a:p>
                  </a:txBody>
                  <a:tcPr marL="51443" marR="51443" marT="25709" marB="25709"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u="sng" dirty="0" smtClean="0"/>
                        <a:t>GOOD</a:t>
                      </a:r>
                      <a:endParaRPr lang="en-GB" sz="1500" u="sng" dirty="0"/>
                    </a:p>
                  </a:txBody>
                  <a:tcPr marL="51443" marR="51443" marT="25709" marB="25709" anchor="ctr">
                    <a:solidFill>
                      <a:schemeClr val="accent6"/>
                    </a:solidFill>
                  </a:tcPr>
                </a:tc>
                <a:tc>
                  <a:txBody>
                    <a:bodyPr/>
                    <a:lstStyle/>
                    <a:p>
                      <a:pPr algn="ctr"/>
                      <a:r>
                        <a:rPr lang="en-GB" sz="1500" u="sng" dirty="0" smtClean="0"/>
                        <a:t>OUTSTANDING</a:t>
                      </a:r>
                      <a:endParaRPr lang="en-GB" sz="1500" u="sng" dirty="0"/>
                    </a:p>
                  </a:txBody>
                  <a:tcPr marL="51443" marR="51443" marT="25709" marB="25709" anchor="ctr">
                    <a:solidFill>
                      <a:schemeClr val="accent6"/>
                    </a:solidFill>
                  </a:tcPr>
                </a:tc>
                <a:extLst>
                  <a:ext uri="{0D108BD9-81ED-4DB2-BD59-A6C34878D82A}">
                    <a16:rowId xmlns:a16="http://schemas.microsoft.com/office/drawing/2014/main" val="10000"/>
                  </a:ext>
                </a:extLst>
              </a:tr>
              <a:tr h="531431">
                <a:tc>
                  <a:txBody>
                    <a:bodyPr/>
                    <a:lstStyle/>
                    <a:p>
                      <a:pPr algn="ctr"/>
                      <a:r>
                        <a:rPr lang="en-GB" sz="1400" dirty="0" smtClean="0"/>
                        <a:t>6+</a:t>
                      </a:r>
                      <a:endParaRPr lang="en-GB" sz="1400" dirty="0"/>
                    </a:p>
                  </a:txBody>
                  <a:tcPr marL="51443" marR="51443" marT="25709" marB="25709" anchor="c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dirty="0"/>
                        <a:t>TBAT explain the immediate </a:t>
                      </a:r>
                      <a:r>
                        <a:rPr lang="en-GB" sz="1100" dirty="0"/>
                        <a:t>and long term effects of exercise on the respiratory system and </a:t>
                      </a:r>
                      <a:r>
                        <a:rPr lang="en-GB" sz="1100" u="sng" dirty="0"/>
                        <a:t>explain how they benefit athletes </a:t>
                      </a:r>
                    </a:p>
                  </a:txBody>
                  <a:tcPr marL="51443" marR="51443" marT="25709" marB="25709">
                    <a:solidFill>
                      <a:srgbClr val="FFFFFF"/>
                    </a:solidFill>
                  </a:tcPr>
                </a:tc>
                <a:tc>
                  <a:txBody>
                    <a:bodyPr/>
                    <a:lstStyle/>
                    <a:p>
                      <a:r>
                        <a:rPr lang="en-GB" sz="1100" dirty="0"/>
                        <a:t>TBAT predict how regular exercise will impact on your sports performance.</a:t>
                      </a:r>
                    </a:p>
                  </a:txBody>
                  <a:tcPr marL="51443" marR="51443" marT="25709" marB="25709">
                    <a:solidFill>
                      <a:srgbClr val="FFFFFF"/>
                    </a:solidFill>
                  </a:tcPr>
                </a:tc>
                <a:extLst>
                  <a:ext uri="{0D108BD9-81ED-4DB2-BD59-A6C34878D82A}">
                    <a16:rowId xmlns:a16="http://schemas.microsoft.com/office/drawing/2014/main" val="10001"/>
                  </a:ext>
                </a:extLst>
              </a:tr>
              <a:tr h="531431">
                <a:tc>
                  <a:txBody>
                    <a:bodyPr/>
                    <a:lstStyle/>
                    <a:p>
                      <a:pPr algn="ctr"/>
                      <a:r>
                        <a:rPr lang="en-GB" sz="1400" dirty="0" smtClean="0"/>
                        <a:t>4-5</a:t>
                      </a:r>
                      <a:endParaRPr lang="en-GB" sz="1400" dirty="0"/>
                    </a:p>
                  </a:txBody>
                  <a:tcPr marL="51443" marR="51443" marT="25709" marB="25709" anchor="ctr">
                    <a:solidFill>
                      <a:srgbClr val="FFFFFF"/>
                    </a:solidFill>
                  </a:tcPr>
                </a:tc>
                <a:tc>
                  <a:txBody>
                    <a:bodyPr/>
                    <a:lstStyle/>
                    <a:p>
                      <a:r>
                        <a:rPr lang="en-GB" sz="1100" u="sng" dirty="0"/>
                        <a:t>TBAT describe the immediate </a:t>
                      </a:r>
                      <a:r>
                        <a:rPr lang="en-GB" sz="1100" dirty="0"/>
                        <a:t>and long term effects of exercise on the respiratory system </a:t>
                      </a:r>
                    </a:p>
                  </a:txBody>
                  <a:tcPr marL="51443" marR="51443" marT="25709" marB="25709">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TBAT explain the immediate and long term effects of exercise on the respiratory system </a:t>
                      </a:r>
                      <a:r>
                        <a:rPr lang="en-GB" sz="1100" u="sng" dirty="0"/>
                        <a:t>and explain how they benefit athletes </a:t>
                      </a:r>
                    </a:p>
                  </a:txBody>
                  <a:tcPr marL="51443" marR="51443" marT="25709" marB="25709">
                    <a:solidFill>
                      <a:srgbClr val="FFFFFF"/>
                    </a:solidFill>
                  </a:tcPr>
                </a:tc>
                <a:extLst>
                  <a:ext uri="{0D108BD9-81ED-4DB2-BD59-A6C34878D82A}">
                    <a16:rowId xmlns:a16="http://schemas.microsoft.com/office/drawing/2014/main" val="10002"/>
                  </a:ext>
                </a:extLst>
              </a:tr>
              <a:tr h="371459">
                <a:tc>
                  <a:txBody>
                    <a:bodyPr/>
                    <a:lstStyle/>
                    <a:p>
                      <a:pPr algn="ctr"/>
                      <a:r>
                        <a:rPr lang="en-GB" sz="1400" dirty="0" smtClean="0"/>
                        <a:t>3</a:t>
                      </a:r>
                      <a:endParaRPr lang="en-GB" sz="1400" dirty="0"/>
                    </a:p>
                  </a:txBody>
                  <a:tcPr marL="51443" marR="51443" marT="25709" marB="25709" anchor="c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TBAT </a:t>
                      </a:r>
                      <a:r>
                        <a:rPr lang="en-GB" sz="1100" b="0" u="sng" dirty="0">
                          <a:solidFill>
                            <a:schemeClr val="tx1">
                              <a:lumMod val="95000"/>
                              <a:lumOff val="5000"/>
                            </a:schemeClr>
                          </a:solidFill>
                        </a:rPr>
                        <a:t>identify </a:t>
                      </a:r>
                      <a:r>
                        <a:rPr lang="en-GB" sz="1100" u="sng" dirty="0">
                          <a:solidFill>
                            <a:schemeClr val="tx1">
                              <a:lumMod val="95000"/>
                              <a:lumOff val="5000"/>
                            </a:schemeClr>
                          </a:solidFill>
                        </a:rPr>
                        <a:t>the immediate </a:t>
                      </a:r>
                      <a:r>
                        <a:rPr lang="en-GB" sz="1100" dirty="0">
                          <a:solidFill>
                            <a:schemeClr val="tx1">
                              <a:lumMod val="95000"/>
                              <a:lumOff val="5000"/>
                            </a:schemeClr>
                          </a:solidFill>
                        </a:rPr>
                        <a:t>and long term effects of exercise on the respiratory system </a:t>
                      </a:r>
                      <a:endParaRPr lang="en-GB" sz="1100" dirty="0"/>
                    </a:p>
                  </a:txBody>
                  <a:tcPr marL="51443" marR="51443" marT="25709" marB="25709">
                    <a:solidFill>
                      <a:srgbClr val="FFFFFF"/>
                    </a:solidFill>
                  </a:tcPr>
                </a:tc>
                <a:tc>
                  <a:txBody>
                    <a:bodyPr/>
                    <a:lstStyle/>
                    <a:p>
                      <a:r>
                        <a:rPr lang="en-GB" sz="1100" dirty="0"/>
                        <a:t>TBAT </a:t>
                      </a:r>
                      <a:r>
                        <a:rPr lang="en-GB" sz="1100" u="sng" dirty="0"/>
                        <a:t>describe the immediate </a:t>
                      </a:r>
                      <a:r>
                        <a:rPr lang="en-GB" sz="1100" dirty="0"/>
                        <a:t>and long term effects of exercise on the respiratory system </a:t>
                      </a:r>
                    </a:p>
                  </a:txBody>
                  <a:tcPr marL="51443" marR="51443" marT="25709" marB="25709">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2223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184655" y="5132365"/>
            <a:ext cx="642420" cy="642420"/>
          </a:xfrm>
          <a:prstGeom prst="rect">
            <a:avLst/>
          </a:prstGeom>
        </p:spPr>
      </p:pic>
      <p:sp>
        <p:nvSpPr>
          <p:cNvPr id="32770" name="Title 1"/>
          <p:cNvSpPr>
            <a:spLocks noGrp="1"/>
          </p:cNvSpPr>
          <p:nvPr>
            <p:ph type="title"/>
          </p:nvPr>
        </p:nvSpPr>
        <p:spPr>
          <a:xfrm>
            <a:off x="1494236" y="998935"/>
            <a:ext cx="3239690" cy="857250"/>
          </a:xfrm>
        </p:spPr>
        <p:txBody>
          <a:bodyPr>
            <a:normAutofit fontScale="90000"/>
          </a:bodyPr>
          <a:lstStyle/>
          <a:p>
            <a:pPr eaLnBrk="1" hangingPunct="1"/>
            <a:r>
              <a:rPr lang="en-GB" altLang="en-US" u="sng" smtClean="0"/>
              <a:t>Mark scheme</a:t>
            </a:r>
          </a:p>
        </p:txBody>
      </p:sp>
      <p:sp>
        <p:nvSpPr>
          <p:cNvPr id="8" name="Content Placeholder 2">
            <a:extLst/>
          </p:cNvPr>
          <p:cNvSpPr txBox="1">
            <a:spLocks/>
          </p:cNvSpPr>
          <p:nvPr/>
        </p:nvSpPr>
        <p:spPr bwMode="auto">
          <a:xfrm>
            <a:off x="1103587" y="1949824"/>
            <a:ext cx="6439024" cy="3298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70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GB" sz="2400" dirty="0">
                <a:solidFill>
                  <a:prstClr val="black"/>
                </a:solidFill>
                <a:latin typeface="Calibri"/>
              </a:rPr>
              <a:t>Increase in breathing rate (faster breathing) </a:t>
            </a:r>
            <a:r>
              <a:rPr lang="en-GB" sz="2400" dirty="0">
                <a:solidFill>
                  <a:srgbClr val="7030A0"/>
                </a:solidFill>
                <a:latin typeface="Calibri"/>
              </a:rPr>
              <a:t>therefore increases the removal of carbon dioxide preventing lactic acid build up</a:t>
            </a:r>
          </a:p>
          <a:p>
            <a:pPr marL="0" indent="0" algn="ctr" eaLnBrk="1" fontAlgn="auto" hangingPunct="1">
              <a:spcAft>
                <a:spcPts val="0"/>
              </a:spcAft>
              <a:buNone/>
              <a:defRPr/>
            </a:pPr>
            <a:endParaRPr lang="en-GB" sz="1800" i="1" dirty="0">
              <a:solidFill>
                <a:prstClr val="black"/>
              </a:solidFill>
              <a:latin typeface="Calibri"/>
            </a:endParaRPr>
          </a:p>
          <a:p>
            <a:pPr marL="0" indent="0" algn="ctr" eaLnBrk="1" fontAlgn="auto" hangingPunct="1">
              <a:spcAft>
                <a:spcPts val="0"/>
              </a:spcAft>
              <a:buNone/>
              <a:defRPr/>
            </a:pPr>
            <a:r>
              <a:rPr lang="en-GB" sz="1800" i="1" dirty="0">
                <a:solidFill>
                  <a:prstClr val="black"/>
                </a:solidFill>
                <a:latin typeface="Calibri"/>
              </a:rPr>
              <a:t>or</a:t>
            </a:r>
          </a:p>
          <a:p>
            <a:pPr marL="0" indent="0" eaLnBrk="1" fontAlgn="auto" hangingPunct="1">
              <a:spcAft>
                <a:spcPts val="0"/>
              </a:spcAft>
              <a:buNone/>
              <a:defRPr/>
            </a:pPr>
            <a:endParaRPr lang="en-GB" sz="2400" dirty="0">
              <a:solidFill>
                <a:prstClr val="black"/>
              </a:solidFill>
              <a:latin typeface="Calibri"/>
            </a:endParaRPr>
          </a:p>
          <a:p>
            <a:pPr marL="0" indent="0" eaLnBrk="1" fontAlgn="auto" hangingPunct="1">
              <a:spcAft>
                <a:spcPts val="0"/>
              </a:spcAft>
              <a:buNone/>
              <a:defRPr/>
            </a:pPr>
            <a:r>
              <a:rPr lang="en-GB" sz="2400" dirty="0">
                <a:solidFill>
                  <a:prstClr val="black"/>
                </a:solidFill>
                <a:latin typeface="Calibri"/>
              </a:rPr>
              <a:t>Increase in depth of breathing/tidal volume (more air taken in with each breath) </a:t>
            </a:r>
            <a:r>
              <a:rPr lang="en-GB" sz="2400" dirty="0">
                <a:solidFill>
                  <a:srgbClr val="7030A0"/>
                </a:solidFill>
                <a:latin typeface="Calibri"/>
              </a:rPr>
              <a:t>therefore increases the amount of oxygen taken to the lungs in each breath which allows more oxygen to be delivered to the working muscles.</a:t>
            </a:r>
          </a:p>
          <a:p>
            <a:pPr marL="0" indent="0" algn="ctr" eaLnBrk="1" fontAlgn="auto" hangingPunct="1">
              <a:spcAft>
                <a:spcPts val="0"/>
              </a:spcAft>
              <a:buNone/>
              <a:defRPr/>
            </a:pPr>
            <a:r>
              <a:rPr lang="en-GB" sz="2400" i="1" dirty="0">
                <a:solidFill>
                  <a:prstClr val="black"/>
                </a:solidFill>
                <a:latin typeface="Calibri"/>
              </a:rPr>
              <a:t>or</a:t>
            </a:r>
          </a:p>
          <a:p>
            <a:pPr marL="0" indent="0" eaLnBrk="1" fontAlgn="auto" hangingPunct="1">
              <a:spcAft>
                <a:spcPts val="0"/>
              </a:spcAft>
              <a:buNone/>
              <a:defRPr/>
            </a:pPr>
            <a:endParaRPr lang="en-GB" sz="2400" dirty="0">
              <a:solidFill>
                <a:srgbClr val="7030A0"/>
              </a:solidFill>
              <a:latin typeface="Calibri"/>
            </a:endParaRPr>
          </a:p>
          <a:p>
            <a:pPr marL="0" indent="0" eaLnBrk="1" fontAlgn="auto" hangingPunct="1">
              <a:spcAft>
                <a:spcPts val="0"/>
              </a:spcAft>
              <a:buNone/>
              <a:defRPr/>
            </a:pPr>
            <a:r>
              <a:rPr lang="en-GB" sz="2400" dirty="0">
                <a:solidFill>
                  <a:prstClr val="black"/>
                </a:solidFill>
                <a:latin typeface="Calibri"/>
              </a:rPr>
              <a:t>More effective gas exchange in the alveoli </a:t>
            </a:r>
            <a:r>
              <a:rPr lang="en-GB" sz="2400" dirty="0">
                <a:solidFill>
                  <a:srgbClr val="7030A0"/>
                </a:solidFill>
                <a:latin typeface="Calibri"/>
              </a:rPr>
              <a:t>which means oxygen and carbon dioxide is exchanged quicker so more oxygen can be sent to working muscles resulting in a sustained performance.</a:t>
            </a:r>
          </a:p>
          <a:p>
            <a:pPr marL="0" indent="0" eaLnBrk="1" fontAlgn="auto" hangingPunct="1">
              <a:spcAft>
                <a:spcPts val="0"/>
              </a:spcAft>
              <a:buNone/>
              <a:defRPr/>
            </a:pPr>
            <a:endParaRPr lang="en-GB" sz="2400" dirty="0">
              <a:solidFill>
                <a:srgbClr val="7030A0"/>
              </a:solidFill>
              <a:latin typeface="Calibri"/>
            </a:endParaRPr>
          </a:p>
        </p:txBody>
      </p:sp>
      <p:sp>
        <p:nvSpPr>
          <p:cNvPr id="9" name="TextBox 8"/>
          <p:cNvSpPr txBox="1">
            <a:spLocks noChangeArrowheads="1"/>
          </p:cNvSpPr>
          <p:nvPr/>
        </p:nvSpPr>
        <p:spPr bwMode="auto">
          <a:xfrm>
            <a:off x="5423339" y="352604"/>
            <a:ext cx="3212306" cy="646331"/>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spAutoFit/>
          </a:bodyPr>
          <a:lstStyle/>
          <a:p>
            <a:pPr>
              <a:defRPr/>
            </a:pPr>
            <a:r>
              <a:rPr lang="en-GB" sz="1200" b="1" dirty="0">
                <a:solidFill>
                  <a:prstClr val="black"/>
                </a:solidFill>
                <a:latin typeface="Calibri"/>
                <a:ea typeface="MS PGothic" panose="020B0600070205080204" pitchFamily="34" charset="-128"/>
              </a:rPr>
              <a:t>Exam Q: </a:t>
            </a:r>
            <a:r>
              <a:rPr lang="en-GB" sz="1200" dirty="0">
                <a:solidFill>
                  <a:prstClr val="black"/>
                </a:solidFill>
                <a:latin typeface="Calibri"/>
                <a:ea typeface="MS PGothic" panose="020B0600070205080204" pitchFamily="34" charset="-128"/>
              </a:rPr>
              <a:t>Exercise causes an increase in demand on the respiratory system. </a:t>
            </a:r>
            <a:r>
              <a:rPr lang="en-GB" sz="1200" dirty="0">
                <a:solidFill>
                  <a:srgbClr val="7030A0"/>
                </a:solidFill>
                <a:latin typeface="Calibri"/>
                <a:ea typeface="MS PGothic" panose="020B0600070205080204" pitchFamily="34" charset="-128"/>
              </a:rPr>
              <a:t>Explain ONE benefit of these changes to the performer </a:t>
            </a:r>
            <a:r>
              <a:rPr lang="en-GB" sz="1200" dirty="0">
                <a:solidFill>
                  <a:prstClr val="black"/>
                </a:solidFill>
                <a:latin typeface="Calibri"/>
                <a:ea typeface="MS PGothic" panose="020B0600070205080204" pitchFamily="34" charset="-128"/>
              </a:rPr>
              <a:t>(2)</a:t>
            </a:r>
          </a:p>
        </p:txBody>
      </p:sp>
      <p:sp>
        <p:nvSpPr>
          <p:cNvPr id="11" name="Oval Callout 10">
            <a:extLst/>
          </p:cNvPr>
          <p:cNvSpPr/>
          <p:nvPr/>
        </p:nvSpPr>
        <p:spPr>
          <a:xfrm>
            <a:off x="6387704" y="5038726"/>
            <a:ext cx="1504950" cy="803672"/>
          </a:xfrm>
          <a:prstGeom prst="wedgeEllipseCallout">
            <a:avLst>
              <a:gd name="adj1" fmla="val -54001"/>
              <a:gd name="adj2" fmla="val -6881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prstClr val="white"/>
                </a:solidFill>
                <a:latin typeface="Calibri"/>
              </a:rPr>
              <a:t>Why have I highlighted some text in purple?</a:t>
            </a:r>
          </a:p>
        </p:txBody>
      </p:sp>
      <p:sp>
        <p:nvSpPr>
          <p:cNvPr id="2" name="TextBox 1"/>
          <p:cNvSpPr txBox="1"/>
          <p:nvPr/>
        </p:nvSpPr>
        <p:spPr>
          <a:xfrm>
            <a:off x="1385889" y="5264944"/>
            <a:ext cx="4894289" cy="300082"/>
          </a:xfrm>
          <a:prstGeom prst="rect">
            <a:avLst/>
          </a:prstGeom>
          <a:noFill/>
          <a:ln>
            <a:solidFill>
              <a:schemeClr val="accent3"/>
            </a:solidFill>
          </a:ln>
        </p:spPr>
        <p:txBody>
          <a:bodyPr wrap="none">
            <a:spAutoFit/>
          </a:bodyPr>
          <a:lstStyle/>
          <a:p>
            <a:pPr eaLnBrk="0" fontAlgn="base" hangingPunct="0">
              <a:spcBef>
                <a:spcPct val="0"/>
              </a:spcBef>
              <a:spcAft>
                <a:spcPct val="0"/>
              </a:spcAft>
              <a:defRPr/>
            </a:pPr>
            <a:r>
              <a:rPr lang="en-US" sz="1350" b="1" dirty="0">
                <a:solidFill>
                  <a:srgbClr val="008000"/>
                </a:solidFill>
                <a:latin typeface="Arial" charset="0"/>
                <a:ea typeface="ＭＳ Ｐゴシック" charset="0"/>
                <a:cs typeface="Arial" charset="0"/>
              </a:rPr>
              <a:t>PASS BACK _ GREEN PEN THE CORRECTIONS NEEDED</a:t>
            </a:r>
          </a:p>
        </p:txBody>
      </p:sp>
      <p:sp>
        <p:nvSpPr>
          <p:cNvPr id="3" name="Rectangle 2"/>
          <p:cNvSpPr/>
          <p:nvPr/>
        </p:nvSpPr>
        <p:spPr>
          <a:xfrm>
            <a:off x="1385887" y="5589241"/>
            <a:ext cx="863855" cy="185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GB" sz="1350">
              <a:solidFill>
                <a:prstClr val="white"/>
              </a:solidFill>
              <a:latin typeface="Calibri"/>
            </a:endParaRPr>
          </a:p>
        </p:txBody>
      </p:sp>
    </p:spTree>
    <p:extLst>
      <p:ext uri="{BB962C8B-B14F-4D97-AF65-F5344CB8AC3E}">
        <p14:creationId xmlns:p14="http://schemas.microsoft.com/office/powerpoint/2010/main" val="1301003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1000"/>
                                        <p:tgtEl>
                                          <p:spTgt spid="8">
                                            <p:txEl>
                                              <p:pRg st="5" end="5"/>
                                            </p:txEl>
                                          </p:spTgt>
                                        </p:tgtEl>
                                      </p:cBhvr>
                                    </p:animEffect>
                                    <p:anim calcmode="lin" valueType="num">
                                      <p:cBhvr>
                                        <p:cTn id="2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fade">
                                      <p:cBhvr>
                                        <p:cTn id="35" dur="1000"/>
                                        <p:tgtEl>
                                          <p:spTgt spid="8">
                                            <p:txEl>
                                              <p:pRg st="7" end="7"/>
                                            </p:txEl>
                                          </p:spTgt>
                                        </p:tgtEl>
                                      </p:cBhvr>
                                    </p:animEffect>
                                    <p:anim calcmode="lin" valueType="num">
                                      <p:cBhvr>
                                        <p:cTn id="36"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2178</Words>
  <Application>Microsoft Office PowerPoint</Application>
  <PresentationFormat>On-screen Show (4:3)</PresentationFormat>
  <Paragraphs>249</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MS PGothic</vt:lpstr>
      <vt:lpstr>MS PGothic</vt:lpstr>
      <vt:lpstr>Arial</vt:lpstr>
      <vt:lpstr>Berlin Sans FB</vt:lpstr>
      <vt:lpstr>Calibri</vt:lpstr>
      <vt:lpstr>Helvetica</vt:lpstr>
      <vt:lpstr>Office Theme</vt:lpstr>
      <vt:lpstr>Do Now Activity: </vt:lpstr>
      <vt:lpstr>Do Now Activity: </vt:lpstr>
      <vt:lpstr>Effects on the Respiratory system  </vt:lpstr>
      <vt:lpstr>QUESTION:  Discuss the immediate effects and long-term training effects in physical activity on the respiratory system, and explain why those effects are beneficial to an athlete.   (6 Marks)</vt:lpstr>
      <vt:lpstr>TASK:</vt:lpstr>
      <vt:lpstr>Immediate effects of exercise </vt:lpstr>
      <vt:lpstr>Apply your knowledge to answer the following question on your learning mat. </vt:lpstr>
      <vt:lpstr>Pass your answer to your shoulder partner</vt:lpstr>
      <vt:lpstr>Mark scheme</vt:lpstr>
      <vt:lpstr>PowerPoint Presentation</vt:lpstr>
      <vt:lpstr>Long term effects of exercise </vt:lpstr>
      <vt:lpstr>Exam Question</vt:lpstr>
      <vt:lpstr>MARK SCHEME: Long term effects of exercise </vt:lpstr>
      <vt:lpstr>PowerPoint Presentation</vt:lpstr>
      <vt:lpstr>Attempt 2 (GFG) </vt:lpstr>
      <vt:lpstr>Mr Mark Scheme – peer assessment </vt:lpstr>
      <vt:lpstr>Effects on the Respiratory system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Activity:</dc:title>
  <dc:creator>Rebecca Sweet</dc:creator>
  <cp:lastModifiedBy>Rebecca Sweet</cp:lastModifiedBy>
  <cp:revision>9</cp:revision>
  <cp:lastPrinted>2020-03-02T11:21:00Z</cp:lastPrinted>
  <dcterms:created xsi:type="dcterms:W3CDTF">2020-03-01T21:01:03Z</dcterms:created>
  <dcterms:modified xsi:type="dcterms:W3CDTF">2020-03-02T11:50:15Z</dcterms:modified>
</cp:coreProperties>
</file>