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8" r:id="rId4"/>
    <p:sldMasterId id="2147483711" r:id="rId5"/>
  </p:sldMasterIdLst>
  <p:notesMasterIdLst>
    <p:notesMasterId r:id="rId19"/>
  </p:notesMasterIdLst>
  <p:sldIdLst>
    <p:sldId id="510" r:id="rId6"/>
    <p:sldId id="494" r:id="rId7"/>
    <p:sldId id="367" r:id="rId8"/>
    <p:sldId id="509" r:id="rId9"/>
    <p:sldId id="511" r:id="rId10"/>
    <p:sldId id="512" r:id="rId11"/>
    <p:sldId id="257" r:id="rId12"/>
    <p:sldId id="258" r:id="rId13"/>
    <p:sldId id="260" r:id="rId14"/>
    <p:sldId id="508" r:id="rId15"/>
    <p:sldId id="507" r:id="rId16"/>
    <p:sldId id="513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5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92FA-4C57-4260-9FCF-D47FAD217647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70B8-2E97-47B2-9AA4-F5EDE9C4A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6D7BA-5A63-49A6-BA4D-47957ED634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2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7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3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7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C901-7EE6-422F-A663-AA835CFC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081A5-570C-4AC3-B6A1-64698F3AD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5496-740D-447B-B566-3A150A4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82A4-0F4A-4BD4-B1C7-10EB8248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67D7-7E86-4098-AD30-AF786CAE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7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8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56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2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95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7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2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95CD-DD7B-40E1-8ACA-66CA54D7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96-EA3B-48CF-AC4E-B776119B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B2346-B7E3-494A-B994-EE23CFB9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BCF4B-2FF1-4C23-AEA4-1F6FFE84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D180F-3CAD-465C-897D-D0E44FE5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77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1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1679-60AD-4326-9872-A4904D4F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76C2E-4C37-426B-978A-D31DCD2B9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D938-B54F-4066-9225-BEA5A54D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3268-3DE5-4135-A632-148AFFC8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8971-D176-453B-85B1-D90ABFB9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57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775863-7C66-4EEE-83D1-7A63B8D95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80982-DF71-4A84-95A7-CBA63CA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76A-C3E0-4941-A0F6-980B2288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51FD-C0E7-4813-AE57-B514EB54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EA0DC-206D-482E-82AB-2B79C94A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0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6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9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2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9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0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A86C-58BD-4E2E-9A85-E835FD7C4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9B393-4838-4F40-9784-42387D7C8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5EAD2-7481-495F-A922-12F627F1F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48B6-E4FD-4C88-AC1D-A50C8262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44AC3-63A9-4E37-887F-70418370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036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8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370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592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AA8F-0B4C-49D5-B78E-1DAF9253A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3909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826063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838199" y="3321544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6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89916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4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255"/>
            <a:ext cx="935228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214"/>
            <a:ext cx="9249092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7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119B-A7AA-447F-8078-DB454C77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F70B9-8C9D-4A07-9FBD-EFC000EFE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D18BA-4CD2-42F3-A436-D784830D7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616BC-7FC6-4653-BC84-353BEEC1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ED3C4-4154-4E3A-87C2-CD14EB2D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1DBAE-CFF6-436D-86AA-DBA083D2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87"/>
            <a:ext cx="91795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5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137332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  <a:prstGeom prst="rect">
            <a:avLst/>
          </a:prstGeom>
        </p:spPr>
        <p:txBody>
          <a:bodyPr/>
          <a:lstStyle>
            <a:lvl1pPr marL="457200" indent="-457200">
              <a:buFont typeface="Gill Sans MT" panose="020B0502020104020203" pitchFamily="34" charset="0"/>
              <a:buChar char="–"/>
              <a:defRPr sz="3200"/>
            </a:lvl1pPr>
            <a:lvl2pPr marL="914400" indent="-457200">
              <a:buFont typeface="Gill Sans MT" panose="020B0502020104020203" pitchFamily="34" charset="0"/>
              <a:buChar char="–"/>
              <a:defRPr sz="2800"/>
            </a:lvl2pPr>
            <a:lvl3pPr marL="1257300" indent="-342900">
              <a:buFont typeface="Gill Sans MT" panose="020B0502020104020203" pitchFamily="34" charset="0"/>
              <a:buChar char="–"/>
              <a:defRPr sz="2400"/>
            </a:lvl3pPr>
            <a:lvl4pPr marL="1714500" indent="-342900">
              <a:buFont typeface="Gill Sans MT" panose="020B0502020104020203" pitchFamily="34" charset="0"/>
              <a:buChar char="–"/>
              <a:defRPr sz="2000"/>
            </a:lvl4pPr>
            <a:lvl5pPr marL="2171700" indent="-342900">
              <a:buFont typeface="Gill Sans MT" panose="020B0502020104020203" pitchFamily="34" charset="0"/>
              <a:buChar char="–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31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5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029"/>
            <a:ext cx="9009993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80745"/>
            <a:ext cx="10515600" cy="3896218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7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61847"/>
            <a:ext cx="2399337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1847"/>
            <a:ext cx="6649720" cy="531511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575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489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5357-6FC2-4143-8080-AE0788B74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A222B-9E2C-4655-99F6-CABB8F974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985B-8BCE-4EBE-90CF-50FA388B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811-184B-47F2-A9EB-C3801E401AFD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0A256-EAEB-4488-9D50-D8E7F819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B198-18E8-4299-928F-59DC1132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ED9-30AB-41E5-9F7D-8E2F494EC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59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02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2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066A-067A-411C-BD03-759C5AA0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18E73-7F9E-43A4-8490-06783DE6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3FAC-4F97-442A-9FF2-47B97D01C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7AD3B-CA73-4131-BEBC-A68837D0D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93F4C-0D9A-4AE1-8B6E-75F9AC4E6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58CEB-2032-4922-9E68-16778607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791E7-0D21-4623-8B73-5F4ED24B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495-9A3C-454A-A579-351F8A10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74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04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96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27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018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46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72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77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6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058-E79E-410A-AB6E-7EA6A013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B182D-C733-446D-8ECD-9430C3E8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A699-A7DC-481D-9A11-08DB7B1E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06610-610B-46B1-9DD3-9640D31F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4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4C080-E3DF-4143-AFC5-59510A4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312A-64A1-4C0B-89B5-72F881EA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AAB47-6800-4B69-B9DB-98426B25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6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D08E-8308-41C9-9811-9E75772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E919B-E5F0-484F-AD48-C6A415DFC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78058-EC03-4600-AE54-D216500C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6C3E-4652-474E-97B6-E8431BAA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5F05A-80B7-4939-98D2-C86E0587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B0CC9-79CC-4434-9211-9735CBE1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96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043B2-5CE8-4EC4-862C-8D51D3C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595AC-0A2D-4200-93B0-CB84D2B15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209BF-5990-412C-BA29-FA380921C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97EA-488F-4902-9715-79E0E75A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1B3FB-DA65-4EE0-8300-ABE8534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FDC0B-F761-40F2-A5DA-029CBED0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8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1AF9D-279E-42CE-B2E1-CAEB2E3A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FF9F1-CB69-4881-88D2-95F669E8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F5A-20D7-431F-B558-9F0B69B07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2172-0790-4047-B9BC-9CF6CB240B9C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4F14C-D85C-4218-81DF-13CBA8CA2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EF298-07DB-4A71-B605-9B36B00E6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8C02-DE2E-4FB4-BD08-57954A8ED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8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0595939-B29A-4B1C-9214-A2E5F705DF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10/09/2020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6A5D49A-3CF4-4982-A811-890D0C0D477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2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0.png"/><Relationship Id="rId7" Type="http://schemas.openxmlformats.org/officeDocument/2006/relationships/image" Target="../media/image20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10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815" y="152608"/>
            <a:ext cx="9737977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DNA</a:t>
            </a:r>
          </a:p>
          <a:p>
            <a:pPr lvl="0">
              <a:defRPr/>
            </a:pPr>
            <a:r>
              <a:rPr lang="en-GB" sz="2400" dirty="0"/>
              <a:t>Directions: Using the digits 1-9, fill in the blanks to make a whole number sum. Use each digit only at most one time. Can you make all whole numbers from 1 to 9?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389390-5D8C-454B-A4E8-F8135CCD64B5}"/>
              </a:ext>
            </a:extLst>
          </p:cNvPr>
          <p:cNvSpPr/>
          <p:nvPr/>
        </p:nvSpPr>
        <p:spPr>
          <a:xfrm>
            <a:off x="6400800" y="3667328"/>
            <a:ext cx="885217" cy="496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4CF6B-FAB8-41ED-B585-852EB658B14D}"/>
              </a:ext>
            </a:extLst>
          </p:cNvPr>
          <p:cNvSpPr/>
          <p:nvPr/>
        </p:nvSpPr>
        <p:spPr>
          <a:xfrm>
            <a:off x="6400799" y="4261838"/>
            <a:ext cx="755781" cy="422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50532-0674-4E01-81B0-2B90F7E0CD5E}"/>
              </a:ext>
            </a:extLst>
          </p:cNvPr>
          <p:cNvSpPr/>
          <p:nvPr/>
        </p:nvSpPr>
        <p:spPr>
          <a:xfrm>
            <a:off x="6487886" y="4773037"/>
            <a:ext cx="885217" cy="422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4A7D2A-5D34-4C1A-B8FA-82AF13A06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925" y="2286000"/>
            <a:ext cx="5772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C6E3F0-68F2-488F-A0C9-613FC9383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0"/>
            <a:ext cx="121824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29618"/>
            <a:ext cx="480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We Do</a:t>
            </a:r>
          </a:p>
          <a:p>
            <a:r>
              <a:rPr lang="en-GB" sz="4800" dirty="0"/>
              <a:t>Exam Question: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BD4752-9A8F-4A4B-8F50-626E65AE7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770" y="2298350"/>
            <a:ext cx="4465057" cy="24749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2F4E6-2EF9-4F5E-8401-13DC13096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197" y="3054063"/>
            <a:ext cx="1097375" cy="749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758DE-38CF-4D9C-8010-DC0EDFDDE310}"/>
                  </a:ext>
                </a:extLst>
              </p:cNvPr>
              <p:cNvSpPr txBox="1"/>
              <p:nvPr/>
            </p:nvSpPr>
            <p:spPr>
              <a:xfrm>
                <a:off x="3335839" y="3275597"/>
                <a:ext cx="32744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D758DE-38CF-4D9C-8010-DC0EDFDD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839" y="3275597"/>
                <a:ext cx="327446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1726EFF-5F9E-44A1-AA84-C718E0E03FE8}"/>
              </a:ext>
            </a:extLst>
          </p:cNvPr>
          <p:cNvSpPr txBox="1"/>
          <p:nvPr/>
        </p:nvSpPr>
        <p:spPr>
          <a:xfrm>
            <a:off x="3015291" y="3435062"/>
            <a:ext cx="472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65BA1F-6CC0-4C31-909F-91263E2D1027}"/>
                  </a:ext>
                </a:extLst>
              </p:cNvPr>
              <p:cNvSpPr txBox="1"/>
              <p:nvPr/>
            </p:nvSpPr>
            <p:spPr>
              <a:xfrm>
                <a:off x="5500081" y="1342170"/>
                <a:ext cx="112843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65BA1F-6CC0-4C31-909F-91263E2D1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81" y="1342170"/>
                <a:ext cx="1128434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07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DB7A64D-4EC6-4F3E-84C4-32435F4E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2" y="17169"/>
            <a:ext cx="121824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FA5CF9-1EF1-4D46-B04A-A5BB08708B52}"/>
              </a:ext>
            </a:extLst>
          </p:cNvPr>
          <p:cNvSpPr txBox="1"/>
          <p:nvPr/>
        </p:nvSpPr>
        <p:spPr>
          <a:xfrm>
            <a:off x="23792" y="17169"/>
            <a:ext cx="403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Demonstrate: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0F4950-1DD7-4EC0-8C12-633281C6C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74" y="1135854"/>
            <a:ext cx="9286483" cy="51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DB7A64D-4EC6-4F3E-84C4-32435F4E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BA67B4-2F36-44FF-95EE-592FB5217F9A}"/>
                  </a:ext>
                </a:extLst>
              </p:cNvPr>
              <p:cNvSpPr txBox="1"/>
              <p:nvPr/>
            </p:nvSpPr>
            <p:spPr>
              <a:xfrm>
                <a:off x="352386" y="1061640"/>
                <a:ext cx="3377785" cy="8704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1)     3</m:t>
                    </m:r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−2</m:t>
                    </m:r>
                    <m:f>
                      <m:fPr>
                        <m:ctrlP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BA67B4-2F36-44FF-95EE-592FB5217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6" y="1061640"/>
                <a:ext cx="3377785" cy="870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C7C658-19C1-4161-B6A7-86C01E642388}"/>
                  </a:ext>
                </a:extLst>
              </p:cNvPr>
              <p:cNvSpPr txBox="1"/>
              <p:nvPr/>
            </p:nvSpPr>
            <p:spPr>
              <a:xfrm>
                <a:off x="6706556" y="1092766"/>
                <a:ext cx="2784224" cy="874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2)     </m:t>
                    </m:r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 </m:t>
                    </m:r>
                    <m:r>
                      <a:rPr kumimoji="0" lang="en-GB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f>
                      <m:fPr>
                        <m:ctrlPr>
                          <a:rPr kumimoji="0" lang="en-GB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C7C658-19C1-4161-B6A7-86C01E642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556" y="1092766"/>
                <a:ext cx="2784224" cy="874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EFA5CF9-1EF1-4D46-B04A-A5BB08708B52}"/>
              </a:ext>
            </a:extLst>
          </p:cNvPr>
          <p:cNvSpPr txBox="1"/>
          <p:nvPr/>
        </p:nvSpPr>
        <p:spPr>
          <a:xfrm>
            <a:off x="23792" y="17169"/>
            <a:ext cx="403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Demonstrate: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C755E0-EF2D-4575-84FA-8D8ED7E27997}"/>
              </a:ext>
            </a:extLst>
          </p:cNvPr>
          <p:cNvGrpSpPr/>
          <p:nvPr/>
        </p:nvGrpSpPr>
        <p:grpSpPr>
          <a:xfrm>
            <a:off x="436370" y="2852917"/>
            <a:ext cx="5659630" cy="3431139"/>
            <a:chOff x="2637197" y="1342170"/>
            <a:chExt cx="5659630" cy="34311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F9A7FF1-6CFF-4E47-ADCC-5CEFBA99DAD0}"/>
                </a:ext>
              </a:extLst>
            </p:cNvPr>
            <p:cNvGrpSpPr/>
            <p:nvPr/>
          </p:nvGrpSpPr>
          <p:grpSpPr>
            <a:xfrm>
              <a:off x="2637197" y="2298350"/>
              <a:ext cx="5659630" cy="2474959"/>
              <a:chOff x="2637197" y="2298350"/>
              <a:chExt cx="5659630" cy="247495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F42B046F-F05C-4D00-BEE6-F510F8F95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1770" y="2298350"/>
                <a:ext cx="4465057" cy="2474959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BA5020-72A2-4BF3-B27D-2283430DF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7197" y="3054063"/>
                <a:ext cx="1097375" cy="74987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CE7EBAFD-BC40-4AE3-B840-212B3E038C2F}"/>
                      </a:ext>
                    </a:extLst>
                  </p:cNvPr>
                  <p:cNvSpPr txBox="1"/>
                  <p:nvPr/>
                </p:nvSpPr>
                <p:spPr>
                  <a:xfrm>
                    <a:off x="3335839" y="3275597"/>
                    <a:ext cx="327446" cy="80945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CE7EBAFD-BC40-4AE3-B840-212B3E038C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5839" y="3275597"/>
                    <a:ext cx="327446" cy="80945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CA6065-ED95-4EBB-B6FD-F9BFBB942FFE}"/>
                  </a:ext>
                </a:extLst>
              </p:cNvPr>
              <p:cNvSpPr txBox="1"/>
              <p:nvPr/>
            </p:nvSpPr>
            <p:spPr>
              <a:xfrm>
                <a:off x="3015291" y="3435062"/>
                <a:ext cx="4726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3AB64A-E8CF-4119-A48B-8844B9BD19AA}"/>
                    </a:ext>
                  </a:extLst>
                </p:cNvPr>
                <p:cNvSpPr txBox="1"/>
                <p:nvPr/>
              </p:nvSpPr>
              <p:spPr>
                <a:xfrm>
                  <a:off x="5500081" y="1342170"/>
                  <a:ext cx="1128434" cy="9017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f>
                          <m:fPr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53AB64A-E8CF-4119-A48B-8844B9BD1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081" y="1342170"/>
                  <a:ext cx="1128434" cy="9017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B1707E-255D-444A-B675-A3AC44CD724A}"/>
                  </a:ext>
                </a:extLst>
              </p:cNvPr>
              <p:cNvSpPr txBox="1"/>
              <p:nvPr/>
            </p:nvSpPr>
            <p:spPr>
              <a:xfrm>
                <a:off x="436370" y="3121223"/>
                <a:ext cx="61447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3)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B1707E-255D-444A-B675-A3AC44CD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70" y="3121223"/>
                <a:ext cx="614478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61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5547282"/>
                  </p:ext>
                </p:extLst>
              </p:nvPr>
            </p:nvGraphicFramePr>
            <p:xfrm>
              <a:off x="230988" y="1039588"/>
              <a:ext cx="11793893" cy="486916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145008">
                      <a:extLst>
                        <a:ext uri="{9D8B030D-6E8A-4147-A177-3AD203B41FA5}">
                          <a16:colId xmlns:a16="http://schemas.microsoft.com/office/drawing/2014/main" val="3948460011"/>
                        </a:ext>
                      </a:extLst>
                    </a:gridCol>
                    <a:gridCol w="4871025">
                      <a:extLst>
                        <a:ext uri="{9D8B030D-6E8A-4147-A177-3AD203B41FA5}">
                          <a16:colId xmlns:a16="http://schemas.microsoft.com/office/drawing/2014/main" val="2622554619"/>
                        </a:ext>
                      </a:extLst>
                    </a:gridCol>
                    <a:gridCol w="3777860">
                      <a:extLst>
                        <a:ext uri="{9D8B030D-6E8A-4147-A177-3AD203B41FA5}">
                          <a16:colId xmlns:a16="http://schemas.microsoft.com/office/drawing/2014/main" val="697066530"/>
                        </a:ext>
                      </a:extLst>
                    </a:gridCol>
                  </a:tblGrid>
                  <a:tr h="4869161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</a:txBody>
                      <a:tcPr>
                        <a:solidFill>
                          <a:srgbClr val="FC5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GB" sz="2000" b="1" u="non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</a:txBody>
                      <a:tcPr>
                        <a:solidFill>
                          <a:srgbClr val="FF9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  <m:t>3</m:t>
                                </m:r>
                                <m:box>
                                  <m:boxPr>
                                    <m:ctrlPr>
                                      <a:rPr kumimoji="0" lang="en-GB" sz="4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GB" sz="4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GB" sz="4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itchFamily="34" charset="0"/>
                                          </a:rPr>
                                          <m:t>3</m:t>
                                        </m:r>
                                        <m:r>
                                          <a:rPr kumimoji="0" lang="en-GB" sz="4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Arial" pitchFamily="34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kumimoji="0" lang="en-GB" sz="4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itchFamily="34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kumimoji="0" lang="en-GB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Arial" pitchFamily="34" charset="0"/>
                                  </a:rPr>
                                  <m:t>−</m:t>
                                </m:r>
                                <m:r>
                                  <a:rPr kumimoji="0" lang="en-GB" sz="4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itchFamily="34" charset="0"/>
                                  </a:rPr>
                                  <m:t>2</m:t>
                                </m:r>
                                <m:box>
                                  <m:boxPr>
                                    <m:ctrlPr>
                                      <a:rPr kumimoji="0" lang="en-GB" sz="4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Arial" pitchFamily="34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n-GB" sz="4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GB" sz="4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Arial" pitchFamily="34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kumimoji="0" lang="en-GB" sz="4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Arial" pitchFamily="34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4800" b="0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89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5547282"/>
                  </p:ext>
                </p:extLst>
              </p:nvPr>
            </p:nvGraphicFramePr>
            <p:xfrm>
              <a:off x="230988" y="1039588"/>
              <a:ext cx="11793893" cy="486916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145008">
                      <a:extLst>
                        <a:ext uri="{9D8B030D-6E8A-4147-A177-3AD203B41FA5}">
                          <a16:colId xmlns:a16="http://schemas.microsoft.com/office/drawing/2014/main" val="3948460011"/>
                        </a:ext>
                      </a:extLst>
                    </a:gridCol>
                    <a:gridCol w="4871025">
                      <a:extLst>
                        <a:ext uri="{9D8B030D-6E8A-4147-A177-3AD203B41FA5}">
                          <a16:colId xmlns:a16="http://schemas.microsoft.com/office/drawing/2014/main" val="2622554619"/>
                        </a:ext>
                      </a:extLst>
                    </a:gridCol>
                    <a:gridCol w="3777860">
                      <a:extLst>
                        <a:ext uri="{9D8B030D-6E8A-4147-A177-3AD203B41FA5}">
                          <a16:colId xmlns:a16="http://schemas.microsoft.com/office/drawing/2014/main" val="697066530"/>
                        </a:ext>
                      </a:extLst>
                    </a:gridCol>
                  </a:tblGrid>
                  <a:tr h="4869161"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  <a:p>
                          <a:pPr marL="0" indent="0">
                            <a:buFont typeface="+mj-lt"/>
                            <a:buNone/>
                          </a:pPr>
                          <a:endParaRPr lang="en-GB" sz="1800" b="0" dirty="0"/>
                        </a:p>
                      </a:txBody>
                      <a:tcPr>
                        <a:solidFill>
                          <a:srgbClr val="FC5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 typeface="+mj-lt"/>
                            <a:buNone/>
                          </a:pPr>
                          <a:r>
                            <a:rPr lang="en-GB" sz="2000" b="1" u="none" kern="1200" dirty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Solve:</a:t>
                          </a:r>
                        </a:p>
                      </a:txBody>
                      <a:tcPr>
                        <a:solidFill>
                          <a:srgbClr val="FF9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2419" t="-625" r="-645" b="-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899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424409" y="113299"/>
            <a:ext cx="2614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Connect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37E4B-A8D1-4DAF-8963-8900D2553CEE}"/>
              </a:ext>
            </a:extLst>
          </p:cNvPr>
          <p:cNvSpPr txBox="1"/>
          <p:nvPr/>
        </p:nvSpPr>
        <p:spPr>
          <a:xfrm>
            <a:off x="140995" y="988547"/>
            <a:ext cx="292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lt1"/>
                </a:solidFill>
              </a:rPr>
              <a:t>Complete:</a:t>
            </a:r>
            <a:endParaRPr lang="en-GB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EDE17B-6170-48E9-8700-551D7DF5C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838" y="4008494"/>
            <a:ext cx="2488735" cy="13794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AE8E1F-8C2E-4563-BB75-6EE4EEF33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433" y="4265857"/>
            <a:ext cx="1097375" cy="749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153061-33B4-4F22-BFBA-2F0486DA1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2447" y="3265203"/>
            <a:ext cx="1097375" cy="749873"/>
          </a:xfrm>
          <a:prstGeom prst="rect">
            <a:avLst/>
          </a:prstGeom>
        </p:spPr>
      </p:pic>
      <p:grpSp>
        <p:nvGrpSpPr>
          <p:cNvPr id="18" name="Group 11">
            <a:extLst>
              <a:ext uri="{FF2B5EF4-FFF2-40B4-BE49-F238E27FC236}">
                <a16:creationId xmlns:a16="http://schemas.microsoft.com/office/drawing/2014/main" id="{7939E34F-54BD-46F3-BB49-49C98BA62998}"/>
              </a:ext>
            </a:extLst>
          </p:cNvPr>
          <p:cNvGrpSpPr>
            <a:grpSpLocks/>
          </p:cNvGrpSpPr>
          <p:nvPr/>
        </p:nvGrpSpPr>
        <p:grpSpPr bwMode="auto">
          <a:xfrm>
            <a:off x="309742" y="2359636"/>
            <a:ext cx="3303123" cy="1874078"/>
            <a:chOff x="179512" y="116632"/>
            <a:chExt cx="2232248" cy="16623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C447B-A2A7-43AF-8823-90E8294A5A6C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9512" y="116632"/>
              <a:ext cx="2232248" cy="791820"/>
            </a:xfrm>
            <a:prstGeom prst="rect">
              <a:avLst/>
            </a:prstGeom>
            <a:blipFill rotWithShape="0">
              <a:blip r:embed="rId6"/>
              <a:stretch>
                <a:fillRect l="-3378"/>
              </a:stretch>
            </a:blipFill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</a:rPr>
                <a:t> 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96E26A-D23C-45AC-ACC5-C290B1F6CE5E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9512" y="980728"/>
              <a:ext cx="2232248" cy="798295"/>
            </a:xfrm>
            <a:prstGeom prst="rect">
              <a:avLst/>
            </a:prstGeom>
            <a:blipFill rotWithShape="0">
              <a:blip r:embed="rId7"/>
              <a:stretch>
                <a:fillRect l="-3378"/>
              </a:stretch>
            </a:blipFill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noFill/>
                  <a:effectLst/>
                  <a:uLnTx/>
                  <a:uFillTx/>
                  <a:latin typeface="Calibri" panose="020F0502020204030204"/>
                </a:rPr>
                <a:t> </a:t>
              </a:r>
            </a:p>
          </p:txBody>
        </p:sp>
      </p:grpSp>
      <p:grpSp>
        <p:nvGrpSpPr>
          <p:cNvPr id="29" name="Group 19">
            <a:extLst>
              <a:ext uri="{FF2B5EF4-FFF2-40B4-BE49-F238E27FC236}">
                <a16:creationId xmlns:a16="http://schemas.microsoft.com/office/drawing/2014/main" id="{B04BB700-9479-43DF-A32F-890826F09484}"/>
              </a:ext>
            </a:extLst>
          </p:cNvPr>
          <p:cNvGrpSpPr>
            <a:grpSpLocks/>
          </p:cNvGrpSpPr>
          <p:nvPr/>
        </p:nvGrpSpPr>
        <p:grpSpPr bwMode="auto">
          <a:xfrm>
            <a:off x="4057568" y="2250484"/>
            <a:ext cx="3647533" cy="2447368"/>
            <a:chOff x="179512" y="116632"/>
            <a:chExt cx="2232248" cy="244800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C46FAE-FB07-4BDF-9F49-6291B2AE01E8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9512" y="116632"/>
              <a:ext cx="2232248" cy="790794"/>
            </a:xfrm>
            <a:prstGeom prst="rect">
              <a:avLst/>
            </a:prstGeom>
            <a:blipFill rotWithShape="0">
              <a:blip r:embed="rId8"/>
              <a:stretch>
                <a:fillRect l="-3341"/>
              </a:stretch>
            </a:blipFill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>
                  <a:noFill/>
                  <a:latin typeface="Calibri" panose="020F0502020204030204"/>
                </a:rPr>
                <a:t> 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DAEF3D-6FE5-4CFC-B72E-BDB8F559A49E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9512" y="980728"/>
              <a:ext cx="2232248" cy="798295"/>
            </a:xfrm>
            <a:prstGeom prst="rect">
              <a:avLst/>
            </a:prstGeom>
            <a:blipFill rotWithShape="0">
              <a:blip r:embed="rId9"/>
              <a:stretch>
                <a:fillRect l="-3341"/>
              </a:stretch>
            </a:blipFill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>
                  <a:noFill/>
                  <a:latin typeface="Calibri" panose="020F0502020204030204"/>
                </a:rPr>
                <a:t> 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9C7CF4-4235-4760-9496-37A407943FCC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9512" y="1772816"/>
              <a:ext cx="2232248" cy="791820"/>
            </a:xfrm>
            <a:prstGeom prst="rect">
              <a:avLst/>
            </a:prstGeom>
            <a:blipFill rotWithShape="0">
              <a:blip r:embed="rId10"/>
              <a:stretch>
                <a:fillRect l="-3341" b="-775"/>
              </a:stretch>
            </a:blipFill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>
                  <a:noFill/>
                  <a:latin typeface="Calibri" panose="020F0502020204030204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08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u="sng" dirty="0"/>
              <a:t>Adding &amp; Subtracting Fractions with Mixed numbers </a:t>
            </a:r>
            <a:endParaRPr lang="en-GB" sz="4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Unit 4D3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E06F78F-BB7E-4699-B16C-FC01478B7698}"/>
              </a:ext>
            </a:extLst>
          </p:cNvPr>
          <p:cNvGrpSpPr/>
          <p:nvPr/>
        </p:nvGrpSpPr>
        <p:grpSpPr>
          <a:xfrm>
            <a:off x="1760291" y="1331741"/>
            <a:ext cx="9572772" cy="4707387"/>
            <a:chOff x="1697909" y="1237956"/>
            <a:chExt cx="9572772" cy="4707387"/>
          </a:xfrm>
          <a:solidFill>
            <a:srgbClr val="FF6600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7721B8-2E75-4ADF-8D26-8F6AC2E117EC}"/>
                </a:ext>
              </a:extLst>
            </p:cNvPr>
            <p:cNvSpPr/>
            <p:nvPr/>
          </p:nvSpPr>
          <p:spPr>
            <a:xfrm>
              <a:off x="4117456" y="3406214"/>
              <a:ext cx="4237350" cy="35708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140">
              <a:extLst>
                <a:ext uri="{FF2B5EF4-FFF2-40B4-BE49-F238E27FC236}">
                  <a16:creationId xmlns:a16="http://schemas.microsoft.com/office/drawing/2014/main" id="{3E5A1369-B3E1-492F-8A40-A0C05F168043}"/>
                </a:ext>
              </a:extLst>
            </p:cNvPr>
            <p:cNvSpPr/>
            <p:nvPr/>
          </p:nvSpPr>
          <p:spPr>
            <a:xfrm>
              <a:off x="4148682" y="2301707"/>
              <a:ext cx="3913610" cy="380159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140">
              <a:extLst>
                <a:ext uri="{FF2B5EF4-FFF2-40B4-BE49-F238E27FC236}">
                  <a16:creationId xmlns:a16="http://schemas.microsoft.com/office/drawing/2014/main" id="{E2571DA1-6B92-45C1-8EDB-79DEEF84A0D3}"/>
                </a:ext>
              </a:extLst>
            </p:cNvPr>
            <p:cNvSpPr/>
            <p:nvPr/>
          </p:nvSpPr>
          <p:spPr>
            <a:xfrm>
              <a:off x="1697909" y="1237956"/>
              <a:ext cx="6364383" cy="361797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FF6600"/>
                </a:gs>
                <a:gs pos="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5EE0E2-BB03-4117-B3D8-5ECAD18A5BD4}"/>
                </a:ext>
              </a:extLst>
            </p:cNvPr>
            <p:cNvSpPr/>
            <p:nvPr/>
          </p:nvSpPr>
          <p:spPr>
            <a:xfrm>
              <a:off x="4287881" y="5548885"/>
              <a:ext cx="6982800" cy="384627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0">
                  <a:srgbClr val="FF6600"/>
                </a:gs>
                <a:gs pos="10000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5DCA16-2E8E-4BAA-A9E8-E53A8C747AFC}"/>
                </a:ext>
              </a:extLst>
            </p:cNvPr>
            <p:cNvSpPr/>
            <p:nvPr/>
          </p:nvSpPr>
          <p:spPr>
            <a:xfrm>
              <a:off x="4327624" y="4482377"/>
              <a:ext cx="4027182" cy="36774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D9979A68-4939-472E-9FC8-16BE90448113}"/>
                </a:ext>
              </a:extLst>
            </p:cNvPr>
            <p:cNvSpPr/>
            <p:nvPr/>
          </p:nvSpPr>
          <p:spPr>
            <a:xfrm rot="16200000">
              <a:off x="3417506" y="2410964"/>
              <a:ext cx="1455961" cy="1248701"/>
            </a:xfrm>
            <a:prstGeom prst="blockArc">
              <a:avLst>
                <a:gd name="adj1" fmla="val 10532818"/>
                <a:gd name="adj2" fmla="val 113915"/>
                <a:gd name="adj3" fmla="val 2939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540A91C2-34DB-4386-91D3-4D6E281FD7EA}"/>
                </a:ext>
              </a:extLst>
            </p:cNvPr>
            <p:cNvSpPr/>
            <p:nvPr/>
          </p:nvSpPr>
          <p:spPr>
            <a:xfrm rot="5400000" flipH="1">
              <a:off x="7238432" y="1335559"/>
              <a:ext cx="1443909" cy="1248703"/>
            </a:xfrm>
            <a:prstGeom prst="blockArc">
              <a:avLst>
                <a:gd name="adj1" fmla="val 10672477"/>
                <a:gd name="adj2" fmla="val 21471919"/>
                <a:gd name="adj3" fmla="val 2779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9C3DAE24-8291-4623-A512-CC46E69474C7}"/>
                </a:ext>
              </a:extLst>
            </p:cNvPr>
            <p:cNvSpPr/>
            <p:nvPr/>
          </p:nvSpPr>
          <p:spPr>
            <a:xfrm rot="5400000" flipH="1">
              <a:off x="7601916" y="3503817"/>
              <a:ext cx="1443909" cy="1248703"/>
            </a:xfrm>
            <a:prstGeom prst="blockArc">
              <a:avLst>
                <a:gd name="adj1" fmla="val 10381583"/>
                <a:gd name="adj2" fmla="val 1073"/>
                <a:gd name="adj3" fmla="val 2894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7BC44C28-7A81-435E-BF27-4A5A09E9CA1F}"/>
                </a:ext>
              </a:extLst>
            </p:cNvPr>
            <p:cNvSpPr/>
            <p:nvPr/>
          </p:nvSpPr>
          <p:spPr>
            <a:xfrm rot="16200000">
              <a:off x="3590391" y="4603281"/>
              <a:ext cx="1474466" cy="1209658"/>
            </a:xfrm>
            <a:prstGeom prst="blockArc">
              <a:avLst>
                <a:gd name="adj1" fmla="val 10800200"/>
                <a:gd name="adj2" fmla="val 129662"/>
                <a:gd name="adj3" fmla="val 3173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42C252F-EE3F-440D-AB88-AE8735B461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5" y="5741198"/>
            <a:ext cx="1209658" cy="104644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5452CC-5583-42D0-83AB-92B0DC766965}"/>
              </a:ext>
            </a:extLst>
          </p:cNvPr>
          <p:cNvGrpSpPr/>
          <p:nvPr/>
        </p:nvGrpSpPr>
        <p:grpSpPr>
          <a:xfrm>
            <a:off x="4853400" y="122864"/>
            <a:ext cx="2542065" cy="918211"/>
            <a:chOff x="4853400" y="122864"/>
            <a:chExt cx="2542065" cy="91821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57A133A-B90D-412C-B141-2BE7524F8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896" y="223634"/>
              <a:ext cx="2291075" cy="74506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A97D7E0-3E01-442A-A958-5E060645BA5B}"/>
                </a:ext>
              </a:extLst>
            </p:cNvPr>
            <p:cNvSpPr/>
            <p:nvPr/>
          </p:nvSpPr>
          <p:spPr>
            <a:xfrm>
              <a:off x="4853400" y="122864"/>
              <a:ext cx="2542065" cy="91821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90969" y="1492461"/>
            <a:ext cx="387030" cy="387030"/>
            <a:chOff x="6556572" y="1647985"/>
            <a:chExt cx="1905000" cy="1905000"/>
          </a:xfrm>
        </p:grpSpPr>
        <p:sp>
          <p:nvSpPr>
            <p:cNvPr id="17" name="Teardrop 16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77999" y="1420705"/>
            <a:ext cx="1859124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Shading fractions of diagrams, equivalence and simplification of fractions.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509493" y="1629247"/>
            <a:ext cx="281065" cy="416871"/>
          </a:xfrm>
          <a:prstGeom prst="rect">
            <a:avLst/>
          </a:prstGeom>
          <a:ln w="38100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0690872" y="1572609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57-59,61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448286" y="186434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6643289" y="1817233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63-64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930917" y="2102951"/>
            <a:ext cx="387030" cy="387030"/>
            <a:chOff x="6556572" y="1647985"/>
            <a:chExt cx="1905000" cy="1905000"/>
          </a:xfrm>
        </p:grpSpPr>
        <p:sp>
          <p:nvSpPr>
            <p:cNvPr id="25" name="Teardrop 24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45385" y="2801713"/>
            <a:ext cx="387030" cy="387030"/>
            <a:chOff x="6556572" y="1647985"/>
            <a:chExt cx="1905000" cy="1905000"/>
          </a:xfrm>
        </p:grpSpPr>
        <p:sp>
          <p:nvSpPr>
            <p:cNvPr id="28" name="Teardrop 27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837093" y="2734153"/>
            <a:ext cx="1641624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Four operations with mixed and improper fractions.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574549" y="284030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74549" y="2598895"/>
            <a:ext cx="1612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65-66,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67-70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6436" y="3075384"/>
            <a:ext cx="387030" cy="387030"/>
            <a:chOff x="6556572" y="1647985"/>
            <a:chExt cx="1905000" cy="1905000"/>
          </a:xfrm>
        </p:grpSpPr>
        <p:sp>
          <p:nvSpPr>
            <p:cNvPr id="34" name="Teardrop 3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27406" y="3119869"/>
            <a:ext cx="1420519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 fractions.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54904" y="3010775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38" name="Rectangle 37"/>
          <p:cNvSpPr/>
          <p:nvPr/>
        </p:nvSpPr>
        <p:spPr>
          <a:xfrm>
            <a:off x="7610816" y="2935966"/>
            <a:ext cx="662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76817" y="3875133"/>
            <a:ext cx="261537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a percentage of an amount and percentage change.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742391" y="4052085"/>
            <a:ext cx="387030" cy="387030"/>
            <a:chOff x="6556572" y="1647985"/>
            <a:chExt cx="1905000" cy="1905000"/>
          </a:xfrm>
        </p:grpSpPr>
        <p:sp>
          <p:nvSpPr>
            <p:cNvPr id="41" name="Teardrop 40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6198128" y="3964286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44" name="Rectangle 43"/>
          <p:cNvSpPr/>
          <p:nvPr/>
        </p:nvSpPr>
        <p:spPr>
          <a:xfrm>
            <a:off x="6432347" y="3900169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84-90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830964" y="4862285"/>
            <a:ext cx="387030" cy="387030"/>
            <a:chOff x="6556572" y="1647985"/>
            <a:chExt cx="1905000" cy="1905000"/>
          </a:xfrm>
        </p:grpSpPr>
        <p:sp>
          <p:nvSpPr>
            <p:cNvPr id="46" name="Teardrop 4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643039" y="4719731"/>
            <a:ext cx="2194918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fractions, decimals and percentages and compare them.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425282" y="4939472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50" name="Rectangle 49"/>
          <p:cNvSpPr/>
          <p:nvPr/>
        </p:nvSpPr>
        <p:spPr>
          <a:xfrm>
            <a:off x="675047" y="4688563"/>
            <a:ext cx="1119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73-76,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82-83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61901" y="33610"/>
            <a:ext cx="4334074" cy="12430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Unit 5 - Fractions, Decimals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and Percentages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50052" y="1811022"/>
            <a:ext cx="265392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Convert between improper fractions and mixed numbers.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9223" y="66761"/>
            <a:ext cx="458280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Prior learning: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Place value.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Percentage as an amount out of 100.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Multiplication and division.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Ordering integers on a number line.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786191" y="5654626"/>
            <a:ext cx="431375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Next steps: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Calculating proportions of pie charts.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Using multipliers.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percentages.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Reverse fractions.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33215" y="3723255"/>
            <a:ext cx="1353679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Find fractions of an amount.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10332133" y="3766910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62" name="Rectangle 61"/>
          <p:cNvSpPr/>
          <p:nvPr/>
        </p:nvSpPr>
        <p:spPr>
          <a:xfrm>
            <a:off x="10549113" y="3723255"/>
            <a:ext cx="550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77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5306190" y="5285350"/>
            <a:ext cx="387030" cy="387030"/>
            <a:chOff x="6556572" y="1647985"/>
            <a:chExt cx="1905000" cy="1905000"/>
          </a:xfrm>
        </p:grpSpPr>
        <p:sp>
          <p:nvSpPr>
            <p:cNvPr id="66" name="Teardrop 6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649071" y="4997407"/>
            <a:ext cx="172857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Calculate simple and compound interest.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372513" y="5020181"/>
            <a:ext cx="307272" cy="416871"/>
          </a:xfrm>
          <a:prstGeom prst="rect">
            <a:avLst/>
          </a:prstGeom>
          <a:ln w="38100">
            <a:noFill/>
          </a:ln>
        </p:spPr>
      </p:pic>
      <p:sp>
        <p:nvSpPr>
          <p:cNvPr id="72" name="Rectangle 71"/>
          <p:cNvSpPr/>
          <p:nvPr/>
        </p:nvSpPr>
        <p:spPr>
          <a:xfrm>
            <a:off x="7621534" y="4958057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93-94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8595264" y="3791350"/>
            <a:ext cx="387030" cy="387030"/>
            <a:chOff x="6556572" y="1647985"/>
            <a:chExt cx="1905000" cy="1905000"/>
          </a:xfrm>
        </p:grpSpPr>
        <p:sp>
          <p:nvSpPr>
            <p:cNvPr id="74" name="Teardrop 7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FE2A72CD-93C8-442F-A754-1A9C720FBFE7}"/>
              </a:ext>
            </a:extLst>
          </p:cNvPr>
          <p:cNvSpPr/>
          <p:nvPr/>
        </p:nvSpPr>
        <p:spPr>
          <a:xfrm>
            <a:off x="686587" y="2467455"/>
            <a:ext cx="4160783" cy="1210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14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0B8A9-DDEC-4766-B3F2-E2448D33B227}"/>
              </a:ext>
            </a:extLst>
          </p:cNvPr>
          <p:cNvSpPr txBox="1"/>
          <p:nvPr/>
        </p:nvSpPr>
        <p:spPr>
          <a:xfrm>
            <a:off x="2135560" y="1268761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tx2"/>
                </a:solidFill>
              </a:rPr>
              <a:t>Progress Indicators:</a:t>
            </a:r>
          </a:p>
        </p:txBody>
      </p:sp>
    </p:spTree>
    <p:extLst>
      <p:ext uri="{BB962C8B-B14F-4D97-AF65-F5344CB8AC3E}">
        <p14:creationId xmlns:p14="http://schemas.microsoft.com/office/powerpoint/2010/main" val="211183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52601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752601" y="1510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752601" y="21299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1" y="2749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752601" y="3368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7134" y="665505"/>
            <a:ext cx="1380392" cy="577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616905" y="255270"/>
            <a:ext cx="2271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59999"/>
            <a:ext cx="503559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 we change these to improper fractions?</a:t>
            </a:r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3169" y="551687"/>
            <a:ext cx="1262429" cy="600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3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6AF404-813A-47F7-AD68-7C58FBC8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4" y="-54439"/>
            <a:ext cx="12182475" cy="6858000"/>
          </a:xfrm>
          <a:prstGeom prst="rect">
            <a:avLst/>
          </a:prstGeom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52601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752601" y="1510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752601" y="21299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1" y="2749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752601" y="3368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3"/>
          <a:srcRect b="38490"/>
          <a:stretch/>
        </p:blipFill>
        <p:spPr bwMode="auto">
          <a:xfrm>
            <a:off x="7675447" y="1128708"/>
            <a:ext cx="1118454" cy="360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/>
          <a:srcRect b="38650"/>
          <a:stretch/>
        </p:blipFill>
        <p:spPr bwMode="auto">
          <a:xfrm>
            <a:off x="5606161" y="1213969"/>
            <a:ext cx="1498722" cy="343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0" y="1659999"/>
            <a:ext cx="50355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 we change these to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mixed numbers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38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BAEE41F-2E3B-4368-B4E6-371654AE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9673" y="54965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4952" y="57300"/>
            <a:ext cx="176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5922019" y="0"/>
            <a:ext cx="0" cy="68580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524000" y="483931"/>
            <a:ext cx="9144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1781907" y="649993"/>
                <a:ext cx="3845170" cy="978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  <a:ea typeface="Times New Roman" pitchFamily="18" charset="0"/>
                    <a:cs typeface="Times New Roman" pitchFamily="18" charset="0"/>
                  </a:rPr>
                  <a:t>Calculate: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2</m:t>
                      </m:r>
                      <m:box>
                        <m:box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 + </m:t>
                          </m:r>
                        </m:e>
                      </m:box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3</m:t>
                      </m:r>
                      <m:box>
                        <m:box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7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1907" y="649993"/>
                <a:ext cx="3845170" cy="978794"/>
              </a:xfrm>
              <a:prstGeom prst="rect">
                <a:avLst/>
              </a:prstGeom>
              <a:blipFill>
                <a:blip r:embed="rId3"/>
                <a:stretch>
                  <a:fillRect l="-1585" t="-31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4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524000" y="276195"/>
            <a:ext cx="2680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>
                <a:solidFill>
                  <a:prstClr val="black"/>
                </a:solidFill>
                <a:latin typeface="Calibri" panose="020F0502020204030204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7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6096000" y="694006"/>
                <a:ext cx="3845170" cy="978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  <a:ea typeface="Times New Roman" pitchFamily="18" charset="0"/>
                    <a:cs typeface="Times New Roman" pitchFamily="18" charset="0"/>
                  </a:rPr>
                  <a:t>Calculate: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2</m:t>
                      </m:r>
                      <m:box>
                        <m:box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 + </m:t>
                          </m:r>
                        </m:e>
                      </m:box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3</m:t>
                      </m:r>
                      <m:box>
                        <m:box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694006"/>
                <a:ext cx="3845170" cy="978794"/>
              </a:xfrm>
              <a:prstGeom prst="rect">
                <a:avLst/>
              </a:prstGeom>
              <a:blipFill>
                <a:blip r:embed="rId4"/>
                <a:stretch>
                  <a:fillRect l="-1585" t="-31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1899081" y="3745027"/>
                <a:ext cx="3845170" cy="978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  <a:ea typeface="Times New Roman" pitchFamily="18" charset="0"/>
                    <a:cs typeface="Times New Roman" pitchFamily="18" charset="0"/>
                  </a:rPr>
                  <a:t>Calculate: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2</m:t>
                      </m:r>
                      <m:box>
                        <m:box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 − </m:t>
                          </m:r>
                        </m:e>
                      </m:box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1</m:t>
                      </m:r>
                      <m:box>
                        <m:box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9081" y="3745027"/>
                <a:ext cx="3845170" cy="978794"/>
              </a:xfrm>
              <a:prstGeom prst="rect">
                <a:avLst/>
              </a:prstGeom>
              <a:blipFill>
                <a:blip r:embed="rId5"/>
                <a:stretch>
                  <a:fillRect l="-1746" t="-24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6213174" y="3789040"/>
                <a:ext cx="3845170" cy="9787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GB" sz="2000" dirty="0">
                    <a:solidFill>
                      <a:prstClr val="black"/>
                    </a:solidFill>
                    <a:latin typeface="Calibri" panose="020F0502020204030204"/>
                    <a:ea typeface="Times New Roman" pitchFamily="18" charset="0"/>
                    <a:cs typeface="Times New Roman" pitchFamily="18" charset="0"/>
                  </a:rPr>
                  <a:t>Calculate: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2</m:t>
                      </m:r>
                      <m:box>
                        <m:box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 −</m:t>
                          </m:r>
                        </m:e>
                      </m:box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 1</m:t>
                      </m:r>
                      <m:box>
                        <m:boxPr>
                          <m:ctrlP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3174" y="3789040"/>
                <a:ext cx="3845170" cy="978794"/>
              </a:xfrm>
              <a:prstGeom prst="rect">
                <a:avLst/>
              </a:prstGeom>
              <a:blipFill>
                <a:blip r:embed="rId6"/>
                <a:stretch>
                  <a:fillRect l="-1585" t="-31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68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A65DF7-86B4-4187-8D70-27038D33E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2867" y="594334"/>
                <a:ext cx="1844608" cy="5523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1.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7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6.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867" y="594334"/>
                <a:ext cx="1844608" cy="5523050"/>
              </a:xfrm>
              <a:prstGeom prst="rect">
                <a:avLst/>
              </a:prstGeom>
              <a:blipFill>
                <a:blip r:embed="rId3"/>
                <a:stretch>
                  <a:fillRect l="-6601" t="-9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16080" y="627871"/>
                <a:ext cx="2027350" cy="5518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7.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8.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9.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10.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11.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3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5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12.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627871"/>
                <a:ext cx="2027350" cy="5518627"/>
              </a:xfrm>
              <a:prstGeom prst="rect">
                <a:avLst/>
              </a:prstGeom>
              <a:blipFill>
                <a:blip r:embed="rId4"/>
                <a:stretch>
                  <a:fillRect l="-6006" t="-1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12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9C2144-C125-46EA-A9B3-6B1E9ACAA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2867" y="594334"/>
                <a:ext cx="1844608" cy="5523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1. 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7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6.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867" y="594334"/>
                <a:ext cx="1844608" cy="5523050"/>
              </a:xfrm>
              <a:prstGeom prst="rect">
                <a:avLst/>
              </a:prstGeom>
              <a:blipFill>
                <a:blip r:embed="rId3"/>
                <a:stretch>
                  <a:fillRect l="-6601" t="-9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816080" y="627871"/>
                <a:ext cx="2027350" cy="5518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7.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  <a:cs typeface="Arial" pitchFamily="34" charset="0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8.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9.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10.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11.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3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5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GB" sz="2800" dirty="0">
                    <a:solidFill>
                      <a:srgbClr val="00B0F0"/>
                    </a:solidFill>
                    <a:latin typeface="Calibri" panose="020F0502020204030204"/>
                    <a:cs typeface="Arial" pitchFamily="34" charset="0"/>
                  </a:rPr>
                  <a:t>12.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2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− 1</m:t>
                    </m:r>
                    <m:box>
                      <m:box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627871"/>
                <a:ext cx="2027350" cy="5518627"/>
              </a:xfrm>
              <a:prstGeom prst="rect">
                <a:avLst/>
              </a:prstGeom>
              <a:blipFill>
                <a:blip r:embed="rId4"/>
                <a:stretch>
                  <a:fillRect l="-6006" t="-1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05831" y="627871"/>
                <a:ext cx="2232248" cy="5340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  <a:latin typeface="Calibri" panose="020F0502020204030204"/>
                  <a:cs typeface="Arial" pitchFamily="34" charset="0"/>
                </a:endParaRPr>
              </a:p>
              <a:p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𝟏𝟎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𝟏𝟎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𝟏𝟎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𝟐𝟏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GB" sz="2800" b="1" i="1" dirty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𝟑</m:t>
                              </m:r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831" y="627871"/>
                <a:ext cx="2232248" cy="5340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35753" y="627871"/>
                <a:ext cx="2232248" cy="5340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  <a:latin typeface="Calibri" panose="020F0502020204030204"/>
                  <a:cs typeface="Arial" pitchFamily="34" charset="0"/>
                </a:endParaRPr>
              </a:p>
              <a:p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𝟏𝟎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  <m:r>
                        <a:rPr lang="en-GB" sz="2800" b="1" i="1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GB" sz="2800" b="1" i="1" dirty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box>
                        <m:boxPr>
                          <m:ctrlPr>
                            <a:rPr lang="en-GB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GB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800" b="1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753" y="627871"/>
                <a:ext cx="2232248" cy="5340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944944-E635-41E3-8DA4-5CC8ADAB9CED}"/>
              </a:ext>
            </a:extLst>
          </p:cNvPr>
          <p:cNvSpPr txBox="1"/>
          <p:nvPr/>
        </p:nvSpPr>
        <p:spPr>
          <a:xfrm>
            <a:off x="8755119" y="6488668"/>
            <a:ext cx="19128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@gjmcconnell88</a:t>
            </a:r>
          </a:p>
        </p:txBody>
      </p:sp>
    </p:spTree>
    <p:extLst>
      <p:ext uri="{BB962C8B-B14F-4D97-AF65-F5344CB8AC3E}">
        <p14:creationId xmlns:p14="http://schemas.microsoft.com/office/powerpoint/2010/main" val="371415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471</Words>
  <Application>Microsoft Office PowerPoint</Application>
  <PresentationFormat>Widescreen</PresentationFormat>
  <Paragraphs>151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Gill Sans MT</vt:lpstr>
      <vt:lpstr>Times New Roman</vt:lpstr>
      <vt:lpstr>Office Theme</vt:lpstr>
      <vt:lpstr>1_Office Theme</vt:lpstr>
      <vt:lpstr>2_Office Theme</vt:lpstr>
      <vt:lpstr>4_Office Theme</vt:lpstr>
      <vt:lpstr>3_Office Theme</vt:lpstr>
      <vt:lpstr>PowerPoint Presentation</vt:lpstr>
      <vt:lpstr>Adding &amp; Subtracting Fractions with Mixed numbers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Gardner</dc:creator>
  <cp:lastModifiedBy>Stephanie Bagley</cp:lastModifiedBy>
  <cp:revision>72</cp:revision>
  <dcterms:created xsi:type="dcterms:W3CDTF">2018-09-23T21:01:43Z</dcterms:created>
  <dcterms:modified xsi:type="dcterms:W3CDTF">2020-09-10T11:42:08Z</dcterms:modified>
</cp:coreProperties>
</file>