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5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4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diagrams/drawing2.xml" ContentType="application/vnd.ms-office.drawingml.diagramDrawing+xml"/>
  <Override PartName="/ppt/theme/theme6.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96" r:id="rId4"/>
    <p:sldMasterId id="2147483708" r:id="rId5"/>
  </p:sldMasterIdLst>
  <p:notesMasterIdLst>
    <p:notesMasterId r:id="rId61"/>
  </p:notesMasterIdLst>
  <p:sldIdLst>
    <p:sldId id="727" r:id="rId6"/>
    <p:sldId id="261" r:id="rId7"/>
    <p:sldId id="522" r:id="rId8"/>
    <p:sldId id="750" r:id="rId9"/>
    <p:sldId id="754" r:id="rId10"/>
    <p:sldId id="835" r:id="rId11"/>
    <p:sldId id="755" r:id="rId12"/>
    <p:sldId id="756" r:id="rId13"/>
    <p:sldId id="757" r:id="rId14"/>
    <p:sldId id="836" r:id="rId15"/>
    <p:sldId id="768" r:id="rId16"/>
    <p:sldId id="758" r:id="rId17"/>
    <p:sldId id="723" r:id="rId18"/>
    <p:sldId id="724" r:id="rId19"/>
    <p:sldId id="725" r:id="rId20"/>
    <p:sldId id="726" r:id="rId21"/>
    <p:sldId id="770" r:id="rId22"/>
    <p:sldId id="774" r:id="rId23"/>
    <p:sldId id="837" r:id="rId24"/>
    <p:sldId id="838" r:id="rId25"/>
    <p:sldId id="839" r:id="rId26"/>
    <p:sldId id="840" r:id="rId27"/>
    <p:sldId id="780" r:id="rId28"/>
    <p:sldId id="781" r:id="rId29"/>
    <p:sldId id="782" r:id="rId30"/>
    <p:sldId id="728" r:id="rId31"/>
    <p:sldId id="729" r:id="rId32"/>
    <p:sldId id="730" r:id="rId33"/>
    <p:sldId id="731" r:id="rId34"/>
    <p:sldId id="767" r:id="rId35"/>
    <p:sldId id="783" r:id="rId36"/>
    <p:sldId id="790" r:id="rId37"/>
    <p:sldId id="800" r:id="rId38"/>
    <p:sldId id="804" r:id="rId39"/>
    <p:sldId id="785" r:id="rId40"/>
    <p:sldId id="760" r:id="rId41"/>
    <p:sldId id="841" r:id="rId42"/>
    <p:sldId id="733" r:id="rId43"/>
    <p:sldId id="734" r:id="rId44"/>
    <p:sldId id="735" r:id="rId45"/>
    <p:sldId id="799" r:id="rId46"/>
    <p:sldId id="794" r:id="rId47"/>
    <p:sldId id="796" r:id="rId48"/>
    <p:sldId id="792" r:id="rId49"/>
    <p:sldId id="842" r:id="rId50"/>
    <p:sldId id="787" r:id="rId51"/>
    <p:sldId id="737" r:id="rId52"/>
    <p:sldId id="739" r:id="rId53"/>
    <p:sldId id="819" r:id="rId54"/>
    <p:sldId id="821" r:id="rId55"/>
    <p:sldId id="817" r:id="rId56"/>
    <p:sldId id="262" r:id="rId57"/>
    <p:sldId id="818" r:id="rId58"/>
    <p:sldId id="843" r:id="rId59"/>
    <p:sldId id="803"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1 " id="{37A14663-6988-3243-8B67-124828ECA8F3}">
          <p14:sldIdLst>
            <p14:sldId id="727"/>
            <p14:sldId id="261"/>
            <p14:sldId id="522"/>
            <p14:sldId id="750"/>
            <p14:sldId id="754"/>
            <p14:sldId id="835"/>
            <p14:sldId id="755"/>
            <p14:sldId id="756"/>
            <p14:sldId id="757"/>
            <p14:sldId id="836"/>
            <p14:sldId id="768"/>
            <p14:sldId id="758"/>
          </p14:sldIdLst>
        </p14:section>
        <p14:section name="Lesson 2 " id="{EDEB46EC-239F-1C49-A2CD-FEF6A21A00EB}">
          <p14:sldIdLst>
            <p14:sldId id="723"/>
            <p14:sldId id="724"/>
            <p14:sldId id="725"/>
            <p14:sldId id="726"/>
            <p14:sldId id="770"/>
            <p14:sldId id="774"/>
            <p14:sldId id="837"/>
            <p14:sldId id="838"/>
            <p14:sldId id="839"/>
            <p14:sldId id="840"/>
            <p14:sldId id="780"/>
            <p14:sldId id="781"/>
            <p14:sldId id="782"/>
          </p14:sldIdLst>
        </p14:section>
        <p14:section name="Lesson 3" id="{4FC90A6C-4AE8-444E-908A-B667DB949248}">
          <p14:sldIdLst>
            <p14:sldId id="728"/>
            <p14:sldId id="729"/>
            <p14:sldId id="730"/>
            <p14:sldId id="731"/>
            <p14:sldId id="767"/>
            <p14:sldId id="783"/>
            <p14:sldId id="790"/>
            <p14:sldId id="800"/>
            <p14:sldId id="804"/>
            <p14:sldId id="785"/>
            <p14:sldId id="760"/>
          </p14:sldIdLst>
        </p14:section>
        <p14:section name="Lesson 4 " id="{0235894B-867A-E54C-B257-776313B2E4A2}">
          <p14:sldIdLst>
            <p14:sldId id="841"/>
            <p14:sldId id="733"/>
            <p14:sldId id="734"/>
            <p14:sldId id="735"/>
            <p14:sldId id="799"/>
            <p14:sldId id="794"/>
            <p14:sldId id="796"/>
            <p14:sldId id="792"/>
            <p14:sldId id="842"/>
            <p14:sldId id="787"/>
          </p14:sldIdLst>
        </p14:section>
        <p14:section name="Lesson 5" id="{E20F6533-3CCE-C443-8E16-932585A05B1B}">
          <p14:sldIdLst>
            <p14:sldId id="737"/>
            <p14:sldId id="739"/>
            <p14:sldId id="819"/>
            <p14:sldId id="821"/>
            <p14:sldId id="817"/>
            <p14:sldId id="262"/>
            <p14:sldId id="818"/>
            <p14:sldId id="843"/>
            <p14:sldId id="80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9999FF"/>
    <a:srgbClr val="D569C3"/>
    <a:srgbClr val="CCCCFF"/>
    <a:srgbClr val="FF99CC"/>
    <a:srgbClr val="00CC99"/>
    <a:srgbClr val="66CCFF"/>
    <a:srgbClr val="00CC66"/>
    <a:srgbClr val="FF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9" autoAdjust="0"/>
    <p:restoredTop sz="94985"/>
  </p:normalViewPr>
  <p:slideViewPr>
    <p:cSldViewPr snapToGrid="0" snapToObjects="1">
      <p:cViewPr varScale="1">
        <p:scale>
          <a:sx n="79" d="100"/>
          <a:sy n="79" d="100"/>
        </p:scale>
        <p:origin x="-114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63" Type="http://schemas.openxmlformats.org/officeDocument/2006/relationships/presProps" Target="presProps.xml"/><Relationship Id="rId42" Type="http://schemas.openxmlformats.org/officeDocument/2006/relationships/slide" Target="slides/slide37.xml"/><Relationship Id="rId47" Type="http://schemas.openxmlformats.org/officeDocument/2006/relationships/slide" Target="slides/slide42.xml"/><Relationship Id="rId21" Type="http://schemas.openxmlformats.org/officeDocument/2006/relationships/slide" Target="slides/slide16.xml"/><Relationship Id="rId68" Type="http://schemas.openxmlformats.org/officeDocument/2006/relationships/customXml" Target="../customXml/item2.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slideMaster" Target="slideMasters/slideMaster2.xml"/><Relationship Id="rId29" Type="http://schemas.openxmlformats.org/officeDocument/2006/relationships/slide" Target="slides/slide24.xml"/><Relationship Id="rId66" Type="http://schemas.openxmlformats.org/officeDocument/2006/relationships/tableStyles" Target="tableStyles.xml"/><Relationship Id="rId53" Type="http://schemas.openxmlformats.org/officeDocument/2006/relationships/slide" Target="slides/slide48.xml"/><Relationship Id="rId58" Type="http://schemas.openxmlformats.org/officeDocument/2006/relationships/slide" Target="slides/slide53.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11" Type="http://schemas.openxmlformats.org/officeDocument/2006/relationships/slide" Target="slides/slide6.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64" Type="http://schemas.openxmlformats.org/officeDocument/2006/relationships/viewProps" Target="viewProps.xml"/><Relationship Id="rId56" Type="http://schemas.openxmlformats.org/officeDocument/2006/relationships/slide" Target="slides/slide51.xml"/><Relationship Id="rId43" Type="http://schemas.openxmlformats.org/officeDocument/2006/relationships/slide" Target="slides/slide38.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69" Type="http://schemas.openxmlformats.org/officeDocument/2006/relationships/customXml" Target="../customXml/item3.xml"/><Relationship Id="rId51" Type="http://schemas.openxmlformats.org/officeDocument/2006/relationships/slide" Target="slides/slide46.xml"/><Relationship Id="rId8" Type="http://schemas.openxmlformats.org/officeDocument/2006/relationships/slide" Target="slides/slide3.xml"/><Relationship Id="rId3" Type="http://schemas.openxmlformats.org/officeDocument/2006/relationships/slideMaster" Target="slideMasters/slideMaster3.xml"/><Relationship Id="rId17" Type="http://schemas.openxmlformats.org/officeDocument/2006/relationships/slide" Target="slides/slide12.xml"/><Relationship Id="rId59" Type="http://schemas.openxmlformats.org/officeDocument/2006/relationships/slide" Target="slides/slide54.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67" Type="http://schemas.openxmlformats.org/officeDocument/2006/relationships/customXml" Target="../customXml/item1.xml"/><Relationship Id="rId54" Type="http://schemas.openxmlformats.org/officeDocument/2006/relationships/slide" Target="slides/slide49.xml"/><Relationship Id="rId41" Type="http://schemas.openxmlformats.org/officeDocument/2006/relationships/slide" Target="slides/slide36.xml"/><Relationship Id="rId20" Type="http://schemas.openxmlformats.org/officeDocument/2006/relationships/slide" Target="slides/slide15.xml"/><Relationship Id="rId62" Type="http://schemas.openxmlformats.org/officeDocument/2006/relationships/printerSettings" Target="printerSettings/printerSettings1.bin"/><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57" Type="http://schemas.openxmlformats.org/officeDocument/2006/relationships/slide" Target="slides/slide52.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65" Type="http://schemas.openxmlformats.org/officeDocument/2006/relationships/theme" Target="theme/theme1.xml"/><Relationship Id="rId52" Type="http://schemas.openxmlformats.org/officeDocument/2006/relationships/slide" Target="slides/slide47.xml"/><Relationship Id="rId44" Type="http://schemas.openxmlformats.org/officeDocument/2006/relationships/slide" Target="slides/slide39.xml"/><Relationship Id="rId31" Type="http://schemas.openxmlformats.org/officeDocument/2006/relationships/slide" Target="slides/slide26.xml"/><Relationship Id="rId60" Type="http://schemas.openxmlformats.org/officeDocument/2006/relationships/slide" Target="slides/slide55.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50" Type="http://schemas.openxmlformats.org/officeDocument/2006/relationships/slide" Target="slides/slide45.xml"/><Relationship Id="rId55" Type="http://schemas.openxmlformats.org/officeDocument/2006/relationships/slide" Target="slides/slide50.xml"/><Relationship Id="rId34"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005B2-27C4-4E94-8B2F-F447F31E4B4B}"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4D2C253F-CEED-4091-9637-DB432EB290A3}">
      <dgm:prSet/>
      <dgm:spPr/>
      <dgm:t>
        <a:bodyPr/>
        <a:lstStyle/>
        <a:p>
          <a:r>
            <a:rPr lang="en-US" b="0" i="0" dirty="0"/>
            <a:t>AO5: Communicate clearly, effectively and imaginatively, selecting and adapting tone, style and register for different forms, purposes and audiences. </a:t>
          </a:r>
          <a:r>
            <a:rPr lang="en-US" b="0" i="0" dirty="0" err="1"/>
            <a:t>Organise</a:t>
          </a:r>
          <a:r>
            <a:rPr lang="en-US" b="0" i="0" dirty="0"/>
            <a:t> information and ideas, using structural and grammatical features to support coherence and cohesion of texts</a:t>
          </a:r>
        </a:p>
      </dgm:t>
    </dgm:pt>
    <dgm:pt modelId="{A77B3887-1578-4211-AA5F-6D5BE8996D71}" type="parTrans" cxnId="{5FF61986-4004-4B27-A040-52A2B4B391C2}">
      <dgm:prSet/>
      <dgm:spPr/>
      <dgm:t>
        <a:bodyPr/>
        <a:lstStyle/>
        <a:p>
          <a:endParaRPr lang="en-US"/>
        </a:p>
      </dgm:t>
    </dgm:pt>
    <dgm:pt modelId="{B0299440-5E57-48FE-8AFE-9E196517C9EB}" type="sibTrans" cxnId="{5FF61986-4004-4B27-A040-52A2B4B391C2}">
      <dgm:prSet/>
      <dgm:spPr/>
      <dgm:t>
        <a:bodyPr/>
        <a:lstStyle/>
        <a:p>
          <a:endParaRPr lang="en-US"/>
        </a:p>
      </dgm:t>
    </dgm:pt>
    <dgm:pt modelId="{106487A5-2AD7-40BF-8CBD-E47B8B0B74A3}">
      <dgm:prSet/>
      <dgm:spPr/>
      <dgm:t>
        <a:bodyPr/>
        <a:lstStyle/>
        <a:p>
          <a:endParaRPr lang="en-US"/>
        </a:p>
      </dgm:t>
    </dgm:pt>
    <dgm:pt modelId="{8B29D8CF-CD6C-4ACC-BCB1-2459D329C27C}" type="parTrans" cxnId="{B778896D-82D3-4024-99CE-062F96154FED}">
      <dgm:prSet/>
      <dgm:spPr/>
      <dgm:t>
        <a:bodyPr/>
        <a:lstStyle/>
        <a:p>
          <a:endParaRPr lang="en-US"/>
        </a:p>
      </dgm:t>
    </dgm:pt>
    <dgm:pt modelId="{04D45CE4-8BBC-47FB-9BF0-BD3BA1DE1578}" type="sibTrans" cxnId="{B778896D-82D3-4024-99CE-062F96154FED}">
      <dgm:prSet/>
      <dgm:spPr/>
      <dgm:t>
        <a:bodyPr/>
        <a:lstStyle/>
        <a:p>
          <a:endParaRPr lang="en-US"/>
        </a:p>
      </dgm:t>
    </dgm:pt>
    <dgm:pt modelId="{51F606AD-B9CD-4FA1-824A-F34099FDC8D2}" type="pres">
      <dgm:prSet presAssocID="{1EE005B2-27C4-4E94-8B2F-F447F31E4B4B}" presName="cycle" presStyleCnt="0">
        <dgm:presLayoutVars>
          <dgm:chMax val="1"/>
          <dgm:dir/>
          <dgm:animLvl val="ctr"/>
          <dgm:resizeHandles val="exact"/>
        </dgm:presLayoutVars>
      </dgm:prSet>
      <dgm:spPr/>
      <dgm:t>
        <a:bodyPr/>
        <a:lstStyle/>
        <a:p>
          <a:endParaRPr lang="en-US"/>
        </a:p>
      </dgm:t>
    </dgm:pt>
    <dgm:pt modelId="{4D7E16D7-8466-4C7B-B069-31764227EEA3}" type="pres">
      <dgm:prSet presAssocID="{4D2C253F-CEED-4091-9637-DB432EB290A3}" presName="centerShape" presStyleLbl="node0" presStyleIdx="0" presStyleCnt="1" custLinFactNeighborX="-7363" custLinFactNeighborY="-461"/>
      <dgm:spPr/>
      <dgm:t>
        <a:bodyPr/>
        <a:lstStyle/>
        <a:p>
          <a:endParaRPr lang="en-US"/>
        </a:p>
      </dgm:t>
    </dgm:pt>
  </dgm:ptLst>
  <dgm:cxnLst>
    <dgm:cxn modelId="{CFDC993A-5813-4E8A-ADC4-D1BCD72BB912}" type="presOf" srcId="{4D2C253F-CEED-4091-9637-DB432EB290A3}" destId="{4D7E16D7-8466-4C7B-B069-31764227EEA3}" srcOrd="0" destOrd="0" presId="urn:microsoft.com/office/officeart/2005/8/layout/radial1"/>
    <dgm:cxn modelId="{B778896D-82D3-4024-99CE-062F96154FED}" srcId="{1EE005B2-27C4-4E94-8B2F-F447F31E4B4B}" destId="{106487A5-2AD7-40BF-8CBD-E47B8B0B74A3}" srcOrd="1" destOrd="0" parTransId="{8B29D8CF-CD6C-4ACC-BCB1-2459D329C27C}" sibTransId="{04D45CE4-8BBC-47FB-9BF0-BD3BA1DE1578}"/>
    <dgm:cxn modelId="{5FF61986-4004-4B27-A040-52A2B4B391C2}" srcId="{1EE005B2-27C4-4E94-8B2F-F447F31E4B4B}" destId="{4D2C253F-CEED-4091-9637-DB432EB290A3}" srcOrd="0" destOrd="0" parTransId="{A77B3887-1578-4211-AA5F-6D5BE8996D71}" sibTransId="{B0299440-5E57-48FE-8AFE-9E196517C9EB}"/>
    <dgm:cxn modelId="{1A11E43C-F290-40EF-89F6-450FFF85CC7F}" type="presOf" srcId="{1EE005B2-27C4-4E94-8B2F-F447F31E4B4B}" destId="{51F606AD-B9CD-4FA1-824A-F34099FDC8D2}" srcOrd="0" destOrd="0" presId="urn:microsoft.com/office/officeart/2005/8/layout/radial1"/>
    <dgm:cxn modelId="{517AD852-3128-4B8E-8E21-047356A5BCF6}" type="presParOf" srcId="{51F606AD-B9CD-4FA1-824A-F34099FDC8D2}" destId="{4D7E16D7-8466-4C7B-B069-31764227EEA3}" srcOrd="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005B2-27C4-4E94-8B2F-F447F31E4B4B}"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106487A5-2AD7-40BF-8CBD-E47B8B0B74A3}">
      <dgm:prSet/>
      <dgm:spPr/>
      <dgm:t>
        <a:bodyPr/>
        <a:lstStyle/>
        <a:p>
          <a:endParaRPr lang="en-US"/>
        </a:p>
      </dgm:t>
    </dgm:pt>
    <dgm:pt modelId="{8B29D8CF-CD6C-4ACC-BCB1-2459D329C27C}" type="parTrans" cxnId="{B778896D-82D3-4024-99CE-062F96154FED}">
      <dgm:prSet/>
      <dgm:spPr/>
      <dgm:t>
        <a:bodyPr/>
        <a:lstStyle/>
        <a:p>
          <a:endParaRPr lang="en-US"/>
        </a:p>
      </dgm:t>
    </dgm:pt>
    <dgm:pt modelId="{04D45CE4-8BBC-47FB-9BF0-BD3BA1DE1578}" type="sibTrans" cxnId="{B778896D-82D3-4024-99CE-062F96154FED}">
      <dgm:prSet/>
      <dgm:spPr/>
      <dgm:t>
        <a:bodyPr/>
        <a:lstStyle/>
        <a:p>
          <a:endParaRPr lang="en-US"/>
        </a:p>
      </dgm:t>
    </dgm:pt>
    <dgm:pt modelId="{F695D3AB-DC64-4F52-B4D2-3A06E6AEC514}">
      <dgm:prSet custT="1"/>
      <dgm:spPr/>
      <dgm:t>
        <a:bodyPr/>
        <a:lstStyle/>
        <a:p>
          <a:r>
            <a:rPr lang="en-US" sz="2400" b="0" i="0" dirty="0"/>
            <a:t>AO6: Candidates must use a range of vocabulary and sentence structures for clarity, purpose and effect, with accurate spelling and punctuation</a:t>
          </a:r>
          <a:endParaRPr lang="en-US" sz="2400" dirty="0"/>
        </a:p>
      </dgm:t>
    </dgm:pt>
    <dgm:pt modelId="{CA38EC6E-B636-45FB-8215-B5EBD4A2005C}" type="parTrans" cxnId="{B16A179E-4649-400E-96B6-0578B12413C7}">
      <dgm:prSet/>
      <dgm:spPr/>
      <dgm:t>
        <a:bodyPr/>
        <a:lstStyle/>
        <a:p>
          <a:endParaRPr lang="en-US"/>
        </a:p>
      </dgm:t>
    </dgm:pt>
    <dgm:pt modelId="{34F47689-66B7-4F30-A7A9-1174434C8D55}" type="sibTrans" cxnId="{B16A179E-4649-400E-96B6-0578B12413C7}">
      <dgm:prSet/>
      <dgm:spPr/>
      <dgm:t>
        <a:bodyPr/>
        <a:lstStyle/>
        <a:p>
          <a:endParaRPr lang="en-US"/>
        </a:p>
      </dgm:t>
    </dgm:pt>
    <dgm:pt modelId="{51F606AD-B9CD-4FA1-824A-F34099FDC8D2}" type="pres">
      <dgm:prSet presAssocID="{1EE005B2-27C4-4E94-8B2F-F447F31E4B4B}" presName="cycle" presStyleCnt="0">
        <dgm:presLayoutVars>
          <dgm:chMax val="1"/>
          <dgm:dir/>
          <dgm:animLvl val="ctr"/>
          <dgm:resizeHandles val="exact"/>
        </dgm:presLayoutVars>
      </dgm:prSet>
      <dgm:spPr/>
      <dgm:t>
        <a:bodyPr/>
        <a:lstStyle/>
        <a:p>
          <a:endParaRPr lang="en-US"/>
        </a:p>
      </dgm:t>
    </dgm:pt>
    <dgm:pt modelId="{07D96EBC-F88C-4FA3-9E11-2E7AF0C3EA44}" type="pres">
      <dgm:prSet presAssocID="{F695D3AB-DC64-4F52-B4D2-3A06E6AEC514}" presName="centerShape" presStyleLbl="node0" presStyleIdx="0" presStyleCnt="1" custLinFactNeighborX="8257" custLinFactNeighborY="-55"/>
      <dgm:spPr/>
      <dgm:t>
        <a:bodyPr/>
        <a:lstStyle/>
        <a:p>
          <a:endParaRPr lang="en-US"/>
        </a:p>
      </dgm:t>
    </dgm:pt>
  </dgm:ptLst>
  <dgm:cxnLst>
    <dgm:cxn modelId="{2E82C456-A79F-47D5-9C40-121FC5F19CA9}" type="presOf" srcId="{F695D3AB-DC64-4F52-B4D2-3A06E6AEC514}" destId="{07D96EBC-F88C-4FA3-9E11-2E7AF0C3EA44}" srcOrd="0" destOrd="0" presId="urn:microsoft.com/office/officeart/2005/8/layout/radial1"/>
    <dgm:cxn modelId="{B778896D-82D3-4024-99CE-062F96154FED}" srcId="{1EE005B2-27C4-4E94-8B2F-F447F31E4B4B}" destId="{106487A5-2AD7-40BF-8CBD-E47B8B0B74A3}" srcOrd="1" destOrd="0" parTransId="{8B29D8CF-CD6C-4ACC-BCB1-2459D329C27C}" sibTransId="{04D45CE4-8BBC-47FB-9BF0-BD3BA1DE1578}"/>
    <dgm:cxn modelId="{B16A179E-4649-400E-96B6-0578B12413C7}" srcId="{1EE005B2-27C4-4E94-8B2F-F447F31E4B4B}" destId="{F695D3AB-DC64-4F52-B4D2-3A06E6AEC514}" srcOrd="0" destOrd="0" parTransId="{CA38EC6E-B636-45FB-8215-B5EBD4A2005C}" sibTransId="{34F47689-66B7-4F30-A7A9-1174434C8D55}"/>
    <dgm:cxn modelId="{1A11E43C-F290-40EF-89F6-450FFF85CC7F}" type="presOf" srcId="{1EE005B2-27C4-4E94-8B2F-F447F31E4B4B}" destId="{51F606AD-B9CD-4FA1-824A-F34099FDC8D2}" srcOrd="0" destOrd="0" presId="urn:microsoft.com/office/officeart/2005/8/layout/radial1"/>
    <dgm:cxn modelId="{0BAA7F2B-5144-4386-898B-E6E5D0E7BC3C}" type="presParOf" srcId="{51F606AD-B9CD-4FA1-824A-F34099FDC8D2}" destId="{07D96EBC-F88C-4FA3-9E11-2E7AF0C3EA44}" srcOrd="0"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E16D7-8466-4C7B-B069-31764227EEA3}">
      <dsp:nvSpPr>
        <dsp:cNvPr id="0" name=""/>
        <dsp:cNvSpPr/>
      </dsp:nvSpPr>
      <dsp:spPr>
        <a:xfrm>
          <a:off x="908926" y="0"/>
          <a:ext cx="4348981" cy="43489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0" i="0" kern="1200" dirty="0"/>
            <a:t>AO5: Communicate clearly, effectively and imaginatively, selecting and adapting tone, style and register for different forms, purposes and audiences. </a:t>
          </a:r>
          <a:r>
            <a:rPr lang="en-US" sz="2000" b="0" i="0" kern="1200" dirty="0" err="1"/>
            <a:t>Organise</a:t>
          </a:r>
          <a:r>
            <a:rPr lang="en-US" sz="2000" b="0" i="0" kern="1200" dirty="0"/>
            <a:t> information and ideas, using structural and grammatical features to support coherence and cohesion of texts</a:t>
          </a:r>
        </a:p>
      </dsp:txBody>
      <dsp:txXfrm>
        <a:off x="1545820" y="636894"/>
        <a:ext cx="3075193" cy="307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96EBC-F88C-4FA3-9E11-2E7AF0C3EA44}">
      <dsp:nvSpPr>
        <dsp:cNvPr id="0" name=""/>
        <dsp:cNvSpPr/>
      </dsp:nvSpPr>
      <dsp:spPr>
        <a:xfrm>
          <a:off x="5521701" y="0"/>
          <a:ext cx="4348981" cy="43489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i="0" kern="1200" dirty="0"/>
            <a:t>AO6: Candidates must use a range of vocabulary and sentence structures for clarity, purpose and effect, with accurate spelling and punctuation</a:t>
          </a:r>
          <a:endParaRPr lang="en-US" sz="2400" kern="1200" dirty="0"/>
        </a:p>
      </dsp:txBody>
      <dsp:txXfrm>
        <a:off x="6158595" y="636894"/>
        <a:ext cx="3075193" cy="307519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6146F-9FF7-4A13-83FC-68335FEEA6AD}" type="datetimeFigureOut">
              <a:rPr lang="en-GB" smtClean="0"/>
              <a:t>10/09/20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9EA3F-93EE-408D-A7FA-2E8B844C2F4B}" type="slidenum">
              <a:rPr lang="en-GB" smtClean="0"/>
              <a:t>‹#›</a:t>
            </a:fld>
            <a:endParaRPr lang="en-GB"/>
          </a:p>
        </p:txBody>
      </p:sp>
    </p:spTree>
    <p:extLst>
      <p:ext uri="{BB962C8B-B14F-4D97-AF65-F5344CB8AC3E}">
        <p14:creationId xmlns:p14="http://schemas.microsoft.com/office/powerpoint/2010/main" val="733843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 Id="rId3" Type="http://schemas.openxmlformats.org/officeDocument/2006/relationships/hyperlink" Target="https://www.youtube.com/watch?v=v2r1ZOSd--A"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 Id="rId3" Type="http://schemas.openxmlformats.org/officeDocument/2006/relationships/hyperlink" Target="https://www.youtube.com/watch?v=v2r1ZOSd--A"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www.youtube.com/watch?v=v2r1ZOSd--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=irbFBgI0jhM</a:t>
            </a:r>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5</a:t>
            </a:fld>
            <a:endParaRPr lang="en-GB"/>
          </a:p>
        </p:txBody>
      </p:sp>
    </p:spTree>
    <p:extLst>
      <p:ext uri="{BB962C8B-B14F-4D97-AF65-F5344CB8AC3E}">
        <p14:creationId xmlns:p14="http://schemas.microsoft.com/office/powerpoint/2010/main" val="83535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99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f49c348a0_0_49: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Font typeface="Arial"/>
              <a:buNone/>
            </a:pPr>
            <a:r>
              <a:rPr lang="en" dirty="0"/>
              <a:t>Examples justify the answers</a:t>
            </a:r>
            <a:r>
              <a:rPr lang="en" baseline="0" dirty="0"/>
              <a:t> - keywords</a:t>
            </a:r>
            <a:endParaRPr sz="1100" b="0" i="0" u="none" strike="noStrike" cap="none" dirty="0">
              <a:solidFill>
                <a:schemeClr val="dk1"/>
              </a:solidFill>
              <a:latin typeface="Arial"/>
              <a:ea typeface="Arial"/>
              <a:cs typeface="Arial"/>
              <a:sym typeface="Arial"/>
            </a:endParaRPr>
          </a:p>
        </p:txBody>
      </p:sp>
      <p:sp>
        <p:nvSpPr>
          <p:cNvPr id="227" name="Google Shape;227;g2f49c348a0_0_49: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556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079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might need 2 lessons on crafting the 2 zoom in paragraphs with your groups</a:t>
            </a:r>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38</a:t>
            </a:fld>
            <a:endParaRPr lang="en-GB"/>
          </a:p>
        </p:txBody>
      </p:sp>
    </p:spTree>
    <p:extLst>
      <p:ext uri="{BB962C8B-B14F-4D97-AF65-F5344CB8AC3E}">
        <p14:creationId xmlns:p14="http://schemas.microsoft.com/office/powerpoint/2010/main" val="943445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https://www.youtube.com/watch?v=v2r1ZOSd--A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62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https://www.youtube.com/watch?v=v2r1ZOSd--A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102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2174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=RxPZh4AnWyk</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689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=WjqiU5FgsYc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175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=WjqiU5FgsYc</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175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a:t>
            </a:r>
            <a:r>
              <a:rPr lang="en-GB" dirty="0" err="1" smtClean="0"/>
              <a:t>www.youtube.com</a:t>
            </a:r>
            <a:r>
              <a:rPr lang="en-GB" dirty="0" smtClean="0"/>
              <a:t>/</a:t>
            </a:r>
            <a:r>
              <a:rPr lang="en-GB" dirty="0" err="1" smtClean="0"/>
              <a:t>watch?v</a:t>
            </a:r>
            <a:r>
              <a:rPr lang="en-GB" dirty="0" smtClean="0"/>
              <a:t>=irbFBgI0jhM</a:t>
            </a:r>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6</a:t>
            </a:fld>
            <a:endParaRPr lang="en-GB"/>
          </a:p>
        </p:txBody>
      </p:sp>
    </p:spTree>
    <p:extLst>
      <p:ext uri="{BB962C8B-B14F-4D97-AF65-F5344CB8AC3E}">
        <p14:creationId xmlns:p14="http://schemas.microsoft.com/office/powerpoint/2010/main" val="83535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7</a:t>
            </a:fld>
            <a:endParaRPr lang="en-GB"/>
          </a:p>
        </p:txBody>
      </p:sp>
    </p:spTree>
    <p:extLst>
      <p:ext uri="{BB962C8B-B14F-4D97-AF65-F5344CB8AC3E}">
        <p14:creationId xmlns:p14="http://schemas.microsoft.com/office/powerpoint/2010/main" val="281272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9</a:t>
            </a:fld>
            <a:endParaRPr lang="en-GB"/>
          </a:p>
        </p:txBody>
      </p:sp>
    </p:spTree>
    <p:extLst>
      <p:ext uri="{BB962C8B-B14F-4D97-AF65-F5344CB8AC3E}">
        <p14:creationId xmlns:p14="http://schemas.microsoft.com/office/powerpoint/2010/main" val="58069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EE9EA3F-93EE-408D-A7FA-2E8B844C2F4B}" type="slidenum">
              <a:rPr lang="en-GB" smtClean="0"/>
              <a:t>12</a:t>
            </a:fld>
            <a:endParaRPr lang="en-GB"/>
          </a:p>
        </p:txBody>
      </p:sp>
    </p:spTree>
    <p:extLst>
      <p:ext uri="{BB962C8B-B14F-4D97-AF65-F5344CB8AC3E}">
        <p14:creationId xmlns:p14="http://schemas.microsoft.com/office/powerpoint/2010/main" val="54778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=6a55YS6nWOY</a:t>
            </a:r>
            <a:endParaRPr lang="en-US" dirty="0"/>
          </a:p>
        </p:txBody>
      </p:sp>
      <p:sp>
        <p:nvSpPr>
          <p:cNvPr id="4" name="Slide Number Placeholder 3"/>
          <p:cNvSpPr>
            <a:spLocks noGrp="1"/>
          </p:cNvSpPr>
          <p:nvPr>
            <p:ph type="sldNum" sz="quarter" idx="10"/>
          </p:nvPr>
        </p:nvSpPr>
        <p:spPr/>
        <p:txBody>
          <a:bodyPr/>
          <a:lstStyle/>
          <a:p>
            <a:fld id="{EEE9EA3F-93EE-408D-A7FA-2E8B844C2F4B}" type="slidenum">
              <a:rPr lang="en-GB" smtClean="0"/>
              <a:t>23</a:t>
            </a:fld>
            <a:endParaRPr lang="en-GB"/>
          </a:p>
        </p:txBody>
      </p:sp>
    </p:spTree>
    <p:extLst>
      <p:ext uri="{BB962C8B-B14F-4D97-AF65-F5344CB8AC3E}">
        <p14:creationId xmlns:p14="http://schemas.microsoft.com/office/powerpoint/2010/main" val="322527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https://www.youtube.com/watch?v=v2r1ZOSd--A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052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18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E9EA3F-93EE-408D-A7FA-2E8B844C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74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F423F-1577-E54B-A078-A3273BD8B4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E32F29B9-73C6-7B4C-AB01-2D79A840A3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AAF319BF-22C5-8648-B40A-3CAAA1721C17}"/>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7131F3D2-2BBC-034A-994D-7821BCD50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2E70DD-F25A-DD43-B195-0F6B62DCB4A0}"/>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330780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9C1EA2-54DB-7B4A-8555-F362508E66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A522D73D-0DE0-EB4D-B2AA-18C0F0BB7A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704B415-69D8-6B42-8AE1-2DDCF0DFF1A3}"/>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9AAA0A9C-7423-B54D-886C-EAA99C528D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71478F-EED4-1E4D-B054-3E2960C86AF9}"/>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35268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0B4F228-8605-F64E-B640-5A9A8330541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46A2678B-43C7-EF44-9365-56D310B0DA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D0FB9F6B-4E19-2C4E-9981-39BF522F4243}"/>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20EC387B-2509-354D-A4BB-967F5E70B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EDD469-525B-4B44-8304-BD08FC10F606}"/>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091875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87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554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5945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53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05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680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779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0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73A10-6ABF-4D4F-B070-0AD483E31C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88D3CCBF-D1B9-6743-91EC-4E2C58931DE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7DD26810-E752-C34A-AF3B-DCDFBB06B021}"/>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BCE0307C-352E-3A4F-84DC-E3C9CECBA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0A75E0-A6E5-4147-AEB5-1E95493340A3}"/>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753178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835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115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261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D3AB5-94F6-4163-839E-45B16DF2C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2CBB26F-281E-432B-AE6C-1EE55F628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4EB9E6A-4C21-429E-B697-E99AD9D373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66B4D56-99CC-43FF-AE0F-846E5B7567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46E4BDEF-079D-41C8-9A50-54B26E4E5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49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75793-5659-4C79-A6C0-2DD3D7B87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9A3BB31-2DDA-44C0-8387-EA3A7F7821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6AD374-A75B-4D41-A34E-2B5EB333B6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D73BDC9-3088-4EED-B941-FD63FE36C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BCB3A9D-E10A-42EC-8973-9C3206C135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6750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56892-EC16-4DDA-BCFB-4410502D7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3C929A8-2EEC-4DD1-B083-24B5279AF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81E2312-3FD2-43EE-A40D-E9C0440F35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F049251-410A-4E5F-BAE7-F47E35639F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0B9F544-9892-448E-9BA5-55492FD3F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2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F184D-5CEE-44AE-BFD1-8727D4274F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CFAD61A-DA4B-45E0-94F2-31FD592A0B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506EDBB-0A79-447B-BB3F-F001912296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80CEE46-FEB2-4034-AF08-5CD7AE3A90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31BC8B18-F558-4B6D-9430-655B3F161D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613185FC-3381-41DB-BB1A-5DE2CB0B66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76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45686-F477-4589-AE63-956DD7B5BB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93C734D-2678-4AA2-8EE5-AF2FFE283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F34B778-DFDD-48A2-9448-EC60D15A28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D5BD470-CB71-4683-BE9E-B3F03E8D3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EC51A91-F8AC-4376-8086-85CE2FD360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758F345-A16B-4BEB-B29E-7C908E3EA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047A88D2-3F06-442A-A95B-CEF0DFC7F0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BDC0841E-2E01-4DD1-93FE-FB357204D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519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1FE81-0622-4F02-A314-F16B071188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510FE77-51EA-4BD6-8874-CEDC2FD172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56449CA2-5C02-42D8-88FB-4336B0EDC7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B9B4142-CB6E-4156-8012-7207926F6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945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E440463-C386-4C34-94FB-B0CBFA2C8D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1E38CDB7-7401-4EED-94BE-C5132E486A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247AA623-CF2D-4CB7-9A55-4F982731A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24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D73D7C-A8D1-4344-8B1D-5502596DB44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CD08DEE7-320F-2046-9359-6A86043F5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3854AC84-82E6-DD4C-8845-A53BBFB9C04E}"/>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498B885A-C7A2-E449-80BF-FCFCD1831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CC6331-E96F-B84F-9369-861F2C8B0CE3}"/>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3950280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4401E-97FB-42F7-9027-9B7DD2AD4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A6483C-EA70-4EEB-B6F1-25712813C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1CD2DFC-64AE-431E-A263-3D2FE9698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AFBCADC-EFB5-48A1-B2E4-7F3D61458F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0636293C-F333-45B6-9A84-B1BB1CE321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4902C93A-D115-4264-BCB4-49ED11F29E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165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3E351-91B2-4FBD-B017-4797430C7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BBCCB74-74C6-47BB-B076-0407D47EF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CA6647D-E61F-49F3-8AC5-CF9E47710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06B4674-8462-4A44-9D73-C6E800F6B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175F3F70-9710-47A4-9845-6CEC7FC595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18B96BF5-CEC7-40F5-A54A-3B27C5F227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942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47DB0-0571-4D0F-8D95-403353B970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1BE8827-DB60-4BC3-8743-46E5C0C18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FC251F-1C0C-43DC-82C6-C3CA0C8D87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347E34BD-ECE1-42B0-B350-59EE3CB18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635B17F-19BA-4BA4-AE28-220156342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727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88D2EE-04F0-4286-8893-48734657C4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720260-7957-4122-8299-2B21E5ED0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6F91361-B968-4F2D-9E8F-7EA7C8DD23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FFDC6F04-5271-4467-83D4-81BC26F92E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8C86734-86A5-4D83-8D36-A6077C981E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242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D3AB5-94F6-4163-839E-45B16DF2C2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2CBB26F-281E-432B-AE6C-1EE55F628A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4EB9E6A-4C21-429E-B697-E99AD9D373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166B4D56-99CC-43FF-AE0F-846E5B75672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46E4BDEF-079D-41C8-9A50-54B26E4E55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150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75793-5659-4C79-A6C0-2DD3D7B87F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9A3BB31-2DDA-44C0-8387-EA3A7F7821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6AD374-A75B-4D41-A34E-2B5EB333B6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D73BDC9-3088-4EED-B941-FD63FE36C4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BCB3A9D-E10A-42EC-8973-9C3206C135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02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556892-EC16-4DDA-BCFB-4410502D7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3C929A8-2EEC-4DD1-B083-24B5279AF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81E2312-3FD2-43EE-A40D-E9C0440F35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F049251-410A-4E5F-BAE7-F47E35639F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50B9F544-9892-448E-9BA5-55492FD3F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8252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5F184D-5CEE-44AE-BFD1-8727D4274F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CFAD61A-DA4B-45E0-94F2-31FD592A0B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506EDBB-0A79-447B-BB3F-F001912296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80CEE46-FEB2-4034-AF08-5CD7AE3A90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31BC8B18-F558-4B6D-9430-655B3F161D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613185FC-3381-41DB-BB1A-5DE2CB0B66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819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45686-F477-4589-AE63-956DD7B5BB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93C734D-2678-4AA2-8EE5-AF2FFE283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F34B778-DFDD-48A2-9448-EC60D15A28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7D5BD470-CB71-4683-BE9E-B3F03E8D3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EC51A91-F8AC-4376-8086-85CE2FD360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758F345-A16B-4BEB-B29E-7C908E3EA2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047A88D2-3F06-442A-A95B-CEF0DFC7F0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BDC0841E-2E01-4DD1-93FE-FB357204D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465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1FE81-0622-4F02-A314-F16B0711886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510FE77-51EA-4BD6-8874-CEDC2FD172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56449CA2-5C02-42D8-88FB-4336B0EDC7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B9B4142-CB6E-4156-8012-7207926F66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6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119FA-3E02-C844-B45F-AFB95E08B1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D7FBFD7-9CF9-B843-904E-8B97AB46C54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9F630F88-30B8-0A4E-837F-ADC686F15A2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79AA8601-BE61-514E-B863-91FF841A68AA}"/>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6" name="Footer Placeholder 5">
            <a:extLst>
              <a:ext uri="{FF2B5EF4-FFF2-40B4-BE49-F238E27FC236}">
                <a16:creationId xmlns:a16="http://schemas.microsoft.com/office/drawing/2014/main" xmlns="" id="{7451C65E-7248-AC4F-8C94-27651B120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A209D5-92DA-0347-9FF9-7CB9C02D7578}"/>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549647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E440463-C386-4C34-94FB-B0CBFA2C8D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1E38CDB7-7401-4EED-94BE-C5132E486A5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247AA623-CF2D-4CB7-9A55-4F982731A9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710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B4401E-97FB-42F7-9027-9B7DD2AD49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A6483C-EA70-4EEB-B6F1-25712813C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F1CD2DFC-64AE-431E-A263-3D2FE9698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AFBCADC-EFB5-48A1-B2E4-7F3D61458F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0636293C-F333-45B6-9A84-B1BB1CE321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4902C93A-D115-4264-BCB4-49ED11F29E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728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3E351-91B2-4FBD-B017-4797430C7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BBCCB74-74C6-47BB-B076-0407D47EF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7CA6647D-E61F-49F3-8AC5-CF9E47710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06B4674-8462-4A44-9D73-C6E800F6BA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175F3F70-9710-47A4-9845-6CEC7FC595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18B96BF5-CEC7-40F5-A54A-3B27C5F227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764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47DB0-0571-4D0F-8D95-403353B970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71BE8827-DB60-4BC3-8743-46E5C0C18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FC251F-1C0C-43DC-82C6-C3CA0C8D87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347E34BD-ECE1-42B0-B350-59EE3CB18D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635B17F-19BA-4BA4-AE28-2201563423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4171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088D2EE-04F0-4286-8893-48734657C4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720260-7957-4122-8299-2B21E5ED0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6F91361-B968-4F2D-9E8F-7EA7C8DD23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FFDC6F04-5271-4467-83D4-81BC26F92E0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8C86734-86A5-4D83-8D36-A6077C981E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6575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1"/>
        <p:cNvGrpSpPr/>
        <p:nvPr/>
      </p:nvGrpSpPr>
      <p:grpSpPr>
        <a:xfrm>
          <a:off x="0" y="0"/>
          <a:ext cx="0" cy="0"/>
          <a:chOff x="0" y="0"/>
          <a:chExt cx="0" cy="0"/>
        </a:xfrm>
      </p:grpSpPr>
    </p:spTree>
    <p:extLst>
      <p:ext uri="{BB962C8B-B14F-4D97-AF65-F5344CB8AC3E}">
        <p14:creationId xmlns:p14="http://schemas.microsoft.com/office/powerpoint/2010/main" val="599671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6195FD-BE46-FA43-947C-CA1A19BE360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1BFB8E5-00D2-4E4B-A487-C1713701D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B80AC84E-4815-B246-A58F-21BACD5E38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D7153981-1013-3B4B-BB40-B79847A96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158BFC1-AA60-344C-87A3-9BC264B8FB1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B50C4B3E-354D-F543-8C37-F51835F10C5B}"/>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8" name="Footer Placeholder 7">
            <a:extLst>
              <a:ext uri="{FF2B5EF4-FFF2-40B4-BE49-F238E27FC236}">
                <a16:creationId xmlns:a16="http://schemas.microsoft.com/office/drawing/2014/main" xmlns="" id="{4A033A39-5642-8349-84E3-8A3DB9A19D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6C3442F-79FE-2249-B9CF-EABBEEC4DFCB}"/>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31391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13A29E-4E65-1D46-9E22-9D1055CAECE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17D894DA-B246-E648-AC4A-E6970ACF5ACE}"/>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4" name="Footer Placeholder 3">
            <a:extLst>
              <a:ext uri="{FF2B5EF4-FFF2-40B4-BE49-F238E27FC236}">
                <a16:creationId xmlns:a16="http://schemas.microsoft.com/office/drawing/2014/main" xmlns="" id="{44D78FD7-E81D-A04B-B225-760A197533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39143DE-E9B0-A94D-A7C4-2420A2FB104B}"/>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363464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918276-C165-B446-BED9-06776E5A5725}"/>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3" name="Footer Placeholder 2">
            <a:extLst>
              <a:ext uri="{FF2B5EF4-FFF2-40B4-BE49-F238E27FC236}">
                <a16:creationId xmlns:a16="http://schemas.microsoft.com/office/drawing/2014/main" xmlns="" id="{9004E578-2906-8C47-BB2F-7097E7AA57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4B0BAF-DE94-0B41-89D5-C5970BE34058}"/>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228937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5B8EE3-E120-E943-9141-F10B494EA7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BE23418-0D4F-4243-98BC-7E31C8DEE9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A9AF96D9-CABC-E24A-A72B-96084DE6A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2F9C40A-C230-8D4B-A7E2-F282E5B07771}"/>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6" name="Footer Placeholder 5">
            <a:extLst>
              <a:ext uri="{FF2B5EF4-FFF2-40B4-BE49-F238E27FC236}">
                <a16:creationId xmlns:a16="http://schemas.microsoft.com/office/drawing/2014/main" xmlns="" id="{B9B63F79-C5DA-4047-A590-886D8F3E8C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5FEA5C5-32DE-1940-A7D4-1DC690AF0720}"/>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192832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6AA7B-310A-414C-B613-0C5087E0D8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BBA4D187-0BD8-0345-9710-89FE77529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0CEBA5B-5515-8F40-8E80-594E4BDEF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FA85723-3867-D64A-BE6D-B61BC4F9934E}"/>
              </a:ext>
            </a:extLst>
          </p:cNvPr>
          <p:cNvSpPr>
            <a:spLocks noGrp="1"/>
          </p:cNvSpPr>
          <p:nvPr>
            <p:ph type="dt" sz="half" idx="10"/>
          </p:nvPr>
        </p:nvSpPr>
        <p:spPr/>
        <p:txBody>
          <a:bodyPr/>
          <a:lstStyle/>
          <a:p>
            <a:fld id="{45A28903-9A06-3F40-96EB-6E4937A967C5}" type="datetimeFigureOut">
              <a:rPr lang="en-US" smtClean="0"/>
              <a:t>10/09/20</a:t>
            </a:fld>
            <a:endParaRPr lang="en-US"/>
          </a:p>
        </p:txBody>
      </p:sp>
      <p:sp>
        <p:nvSpPr>
          <p:cNvPr id="6" name="Footer Placeholder 5">
            <a:extLst>
              <a:ext uri="{FF2B5EF4-FFF2-40B4-BE49-F238E27FC236}">
                <a16:creationId xmlns:a16="http://schemas.microsoft.com/office/drawing/2014/main" xmlns="" id="{32ED40FC-0249-9245-A02C-507F66DD3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222B17-37F6-0C45-B024-6A1D5E8430AF}"/>
              </a:ext>
            </a:extLst>
          </p:cNvPr>
          <p:cNvSpPr>
            <a:spLocks noGrp="1"/>
          </p:cNvSpPr>
          <p:nvPr>
            <p:ph type="sldNum" sz="quarter" idx="12"/>
          </p:nvPr>
        </p:nvSpPr>
        <p:spPr/>
        <p:txBody>
          <a:bodyPr/>
          <a:lstStyle/>
          <a:p>
            <a:fld id="{969B49F5-40E5-7D49-916E-4F67ED79EA34}" type="slidenum">
              <a:rPr lang="en-US" smtClean="0"/>
              <a:t>‹#›</a:t>
            </a:fld>
            <a:endParaRPr lang="en-US"/>
          </a:p>
        </p:txBody>
      </p:sp>
    </p:spTree>
    <p:extLst>
      <p:ext uri="{BB962C8B-B14F-4D97-AF65-F5344CB8AC3E}">
        <p14:creationId xmlns:p14="http://schemas.microsoft.com/office/powerpoint/2010/main" val="566594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11D610-0946-6247-9CDE-D3D2D6659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C935D658-B85E-ED40-8AEC-3AE3DDC172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F135FC4-BC70-BA4A-91EE-2B1BF5B69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28903-9A06-3F40-96EB-6E4937A967C5}" type="datetimeFigureOut">
              <a:rPr lang="en-US" smtClean="0"/>
              <a:t>10/09/20</a:t>
            </a:fld>
            <a:endParaRPr lang="en-US"/>
          </a:p>
        </p:txBody>
      </p:sp>
      <p:sp>
        <p:nvSpPr>
          <p:cNvPr id="5" name="Footer Placeholder 4">
            <a:extLst>
              <a:ext uri="{FF2B5EF4-FFF2-40B4-BE49-F238E27FC236}">
                <a16:creationId xmlns:a16="http://schemas.microsoft.com/office/drawing/2014/main" xmlns="" id="{073B32EC-013D-D948-8CC8-F58EB3EE8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02DD3BC-B70D-B147-B0FA-79AD84AE3F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49F5-40E5-7D49-916E-4F67ED79EA34}" type="slidenum">
              <a:rPr lang="en-US" smtClean="0"/>
              <a:t>‹#›</a:t>
            </a:fld>
            <a:endParaRPr lang="en-US"/>
          </a:p>
        </p:txBody>
      </p:sp>
    </p:spTree>
    <p:extLst>
      <p:ext uri="{BB962C8B-B14F-4D97-AF65-F5344CB8AC3E}">
        <p14:creationId xmlns:p14="http://schemas.microsoft.com/office/powerpoint/2010/main" val="337911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9BCCCC-54E0-432A-8C56-F84F11186C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ED5B6C-89BA-48F7-A59E-94147870AFD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283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1A5D24-1528-40CA-BFB1-AF1994B1B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813C8C8-4E3C-4AD6-B292-5AECA1576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3AD1E1-D002-4E88-95A7-0A2337AA0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62BC430-6094-4BA2-A3A6-9A7C78C2D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FC68643-9F40-4A2A-B078-3EDD44FCF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E1A5D24-1528-40CA-BFB1-AF1994B1B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813C8C8-4E3C-4AD6-B292-5AECA15767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D3AD1E1-D002-4E88-95A7-0A2337AA0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F3FEA4-D794-4BF3-885D-E32E5A4F713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10/09/20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262BC430-6094-4BA2-A3A6-9A7C78C2D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FC68643-9F40-4A2A-B078-3EDD44FCF7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AE3F4-0CD0-403A-9870-8D57231E43D9}"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0901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200"/>
        <p:cNvGrpSpPr/>
        <p:nvPr/>
      </p:nvGrpSpPr>
      <p:grpSpPr>
        <a:xfrm>
          <a:off x="0" y="0"/>
          <a:ext cx="0" cy="0"/>
          <a:chOff x="0" y="0"/>
          <a:chExt cx="0" cy="0"/>
        </a:xfrm>
      </p:grpSpPr>
    </p:spTree>
    <p:extLst>
      <p:ext uri="{BB962C8B-B14F-4D97-AF65-F5344CB8AC3E}">
        <p14:creationId xmlns:p14="http://schemas.microsoft.com/office/powerpoint/2010/main" val="1748791728"/>
      </p:ext>
    </p:extLst>
  </p:cSld>
  <p:clrMap bg1="lt1" tx1="dk1" bg2="dk2" tx2="lt2" accent1="accent1" accent2="accent2" accent3="accent3" accent4="accent4" accent5="accent5" accent6="accent6" hlink="hlink" folHlink="folHlink"/>
  <p:sldLayoutIdLst>
    <p:sldLayoutId id="214748370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hyperlink" Target="https://www.youtube.com/watch?v=6a55YS6nWO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www.youtube.com/watch?v=v2r1ZOSd--A"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jpeg"/><Relationship Id="rId1" Type="http://schemas.openxmlformats.org/officeDocument/2006/relationships/slideLayout" Target="../slideLayouts/slideLayout45.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6.jpeg"/><Relationship Id="rId5" Type="http://schemas.openxmlformats.org/officeDocument/2006/relationships/hyperlink" Target="https://www.youtube.com/watch?v=RxPZh4AnWyk" TargetMode="External"/><Relationship Id="rId1" Type="http://schemas.openxmlformats.org/officeDocument/2006/relationships/video" Target="https://www.youtube.com/embed/RxPZh4AnWyk" TargetMode="External"/><Relationship Id="rId2"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7.jpeg"/><Relationship Id="rId5" Type="http://schemas.openxmlformats.org/officeDocument/2006/relationships/hyperlink" Target="https://www.youtube.com/watch?v=WjqiU5FgsYc" TargetMode="External"/><Relationship Id="rId1" Type="http://schemas.openxmlformats.org/officeDocument/2006/relationships/video" Target="https://www.youtube.com/embed/WjqiU5FgsYc" TargetMode="External"/><Relationship Id="rId2"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7.jpeg"/><Relationship Id="rId1" Type="http://schemas.openxmlformats.org/officeDocument/2006/relationships/video" Target="https://www.youtube.com/embed/WjqiU5FgsYc" TargetMode="External"/><Relationship Id="rId2"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The Writing Strategy</a:t>
            </a:r>
            <a:endParaRPr lang="en-GB" sz="3200" b="1" u="sng" dirty="0">
              <a:latin typeface="Berlin Sans FB" panose="020E0602020502020306" pitchFamily="34" charset="0"/>
            </a:endParaRPr>
          </a:p>
        </p:txBody>
      </p:sp>
      <p:sp>
        <p:nvSpPr>
          <p:cNvPr id="7" name="TextBox 6">
            <a:extLst>
              <a:ext uri="{FF2B5EF4-FFF2-40B4-BE49-F238E27FC236}">
                <a16:creationId xmlns:a16="http://schemas.microsoft.com/office/drawing/2014/main" xmlns="" id="{54A8B945-803B-467D-AC15-50E9B40331A6}"/>
              </a:ext>
            </a:extLst>
          </p:cNvPr>
          <p:cNvSpPr txBox="1"/>
          <p:nvPr/>
        </p:nvSpPr>
        <p:spPr>
          <a:xfrm>
            <a:off x="0" y="645411"/>
            <a:ext cx="1814513" cy="1200329"/>
          </a:xfrm>
          <a:prstGeom prst="rect">
            <a:avLst/>
          </a:prstGeom>
          <a:noFill/>
          <a:ln w="57150">
            <a:solidFill>
              <a:schemeClr val="tx1"/>
            </a:solidFill>
          </a:ln>
        </p:spPr>
        <p:txBody>
          <a:bodyPr wrap="square" rtlCol="0">
            <a:spAutoFit/>
          </a:bodyPr>
          <a:lstStyle/>
          <a:p>
            <a:pPr marL="342900" indent="-342900">
              <a:buFont typeface="Wingdings" panose="05000000000000000000" pitchFamily="2" charset="2"/>
              <a:buChar char="q"/>
            </a:pPr>
            <a:r>
              <a:rPr lang="en-GB" u="sng" dirty="0">
                <a:latin typeface="Berlin Sans FB" panose="020E0602020502020306" pitchFamily="34" charset="0"/>
              </a:rPr>
              <a:t>C/W</a:t>
            </a:r>
          </a:p>
          <a:p>
            <a:pPr marL="342900" indent="-342900">
              <a:buFont typeface="Wingdings" panose="05000000000000000000" pitchFamily="2" charset="2"/>
              <a:buChar char="q"/>
            </a:pPr>
            <a:r>
              <a:rPr lang="en-GB" u="sng" dirty="0">
                <a:latin typeface="Berlin Sans FB" panose="020E0602020502020306" pitchFamily="34" charset="0"/>
              </a:rPr>
              <a:t>T</a:t>
            </a:r>
            <a:r>
              <a:rPr lang="en-GB" dirty="0">
                <a:latin typeface="Berlin Sans FB" panose="020E0602020502020306" pitchFamily="34" charset="0"/>
              </a:rPr>
              <a:t>itle</a:t>
            </a:r>
          </a:p>
          <a:p>
            <a:pPr marL="342900" indent="-342900">
              <a:buFont typeface="Wingdings" panose="05000000000000000000" pitchFamily="2" charset="2"/>
              <a:buChar char="q"/>
            </a:pPr>
            <a:r>
              <a:rPr lang="en-GB" u="sng" dirty="0">
                <a:latin typeface="Berlin Sans FB" panose="020E0602020502020306" pitchFamily="34" charset="0"/>
              </a:rPr>
              <a:t>U</a:t>
            </a:r>
            <a:r>
              <a:rPr lang="en-GB" dirty="0">
                <a:latin typeface="Berlin Sans FB" panose="020E0602020502020306" pitchFamily="34" charset="0"/>
              </a:rPr>
              <a:t>nderline</a:t>
            </a:r>
          </a:p>
          <a:p>
            <a:pPr marL="342900" indent="-342900">
              <a:buFont typeface="Wingdings" panose="05000000000000000000" pitchFamily="2" charset="2"/>
              <a:buChar char="q"/>
            </a:pPr>
            <a:r>
              <a:rPr lang="en-GB" u="sng" dirty="0">
                <a:latin typeface="Berlin Sans FB" panose="020E0602020502020306" pitchFamily="34" charset="0"/>
              </a:rPr>
              <a:t>D</a:t>
            </a:r>
            <a:r>
              <a:rPr lang="en-GB" dirty="0">
                <a:latin typeface="Berlin Sans FB" panose="020E0602020502020306" pitchFamily="34" charset="0"/>
              </a:rPr>
              <a:t>ate</a:t>
            </a:r>
          </a:p>
        </p:txBody>
      </p:sp>
      <p:sp>
        <p:nvSpPr>
          <p:cNvPr id="11" name="TextBox 10">
            <a:extLst>
              <a:ext uri="{FF2B5EF4-FFF2-40B4-BE49-F238E27FC236}">
                <a16:creationId xmlns:a16="http://schemas.microsoft.com/office/drawing/2014/main" xmlns="" id="{EFB06D87-2E39-4B92-BA38-693ABAB745F1}"/>
              </a:ext>
            </a:extLst>
          </p:cNvPr>
          <p:cNvSpPr txBox="1"/>
          <p:nvPr/>
        </p:nvSpPr>
        <p:spPr>
          <a:xfrm>
            <a:off x="2485360" y="1331532"/>
            <a:ext cx="9043987" cy="1200329"/>
          </a:xfrm>
          <a:prstGeom prst="rect">
            <a:avLst/>
          </a:prstGeom>
          <a:noFill/>
        </p:spPr>
        <p:txBody>
          <a:bodyPr wrap="square" rtlCol="0">
            <a:spAutoFit/>
          </a:bodyPr>
          <a:lstStyle/>
          <a:p>
            <a:r>
              <a:rPr lang="en-GB" sz="3600" dirty="0">
                <a:latin typeface="Berlin Sans FB" panose="020E0602020502020306" pitchFamily="34" charset="0"/>
              </a:rPr>
              <a:t>DNA: Do now activity.</a:t>
            </a:r>
          </a:p>
          <a:p>
            <a:r>
              <a:rPr lang="en-GB" sz="3600" dirty="0">
                <a:latin typeface="Berlin Sans FB" panose="020E0602020502020306" pitchFamily="34" charset="0"/>
              </a:rPr>
              <a:t>5 minutes.</a:t>
            </a:r>
          </a:p>
        </p:txBody>
      </p:sp>
      <p:sp>
        <p:nvSpPr>
          <p:cNvPr id="8" name="TextBox 7">
            <a:extLst>
              <a:ext uri="{FF2B5EF4-FFF2-40B4-BE49-F238E27FC236}">
                <a16:creationId xmlns:a16="http://schemas.microsoft.com/office/drawing/2014/main" xmlns="" id="{83E8A3C8-2555-1049-B6DF-EE11A9F562B0}"/>
              </a:ext>
            </a:extLst>
          </p:cNvPr>
          <p:cNvSpPr txBox="1"/>
          <p:nvPr/>
        </p:nvSpPr>
        <p:spPr>
          <a:xfrm>
            <a:off x="8562673" y="10617"/>
            <a:ext cx="3110576"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Lesson One</a:t>
            </a:r>
          </a:p>
        </p:txBody>
      </p:sp>
      <p:pic>
        <p:nvPicPr>
          <p:cNvPr id="12" name="Content Placeholder 3"/>
          <p:cNvPicPr>
            <a:picLocks noChangeAspect="1"/>
          </p:cNvPicPr>
          <p:nvPr/>
        </p:nvPicPr>
        <p:blipFill>
          <a:blip r:embed="rId2"/>
          <a:stretch>
            <a:fillRect/>
          </a:stretch>
        </p:blipFill>
        <p:spPr>
          <a:xfrm>
            <a:off x="7548412" y="2542478"/>
            <a:ext cx="4371349" cy="3171990"/>
          </a:xfrm>
          <a:prstGeom prst="rect">
            <a:avLst/>
          </a:prstGeom>
        </p:spPr>
      </p:pic>
      <p:sp>
        <p:nvSpPr>
          <p:cNvPr id="13" name="Rectangle 2"/>
          <p:cNvSpPr txBox="1">
            <a:spLocks noChangeArrowheads="1"/>
          </p:cNvSpPr>
          <p:nvPr/>
        </p:nvSpPr>
        <p:spPr>
          <a:xfrm>
            <a:off x="1132856" y="3057453"/>
            <a:ext cx="6156325" cy="2608726"/>
          </a:xfrm>
          <a:prstGeom prst="rect">
            <a:avLst/>
          </a:prstGeom>
          <a:solidFill>
            <a:srgbClr val="FFFF00"/>
          </a:solidFill>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143000" indent="-1143000" algn="l">
              <a:buAutoNum type="arabicPeriod"/>
            </a:pPr>
            <a:r>
              <a:rPr lang="en-GB" altLang="en-US" dirty="0">
                <a:latin typeface="Berlin Sans FB" panose="020E0602020502020306" pitchFamily="34" charset="0"/>
              </a:rPr>
              <a:t>Write down as many sophisticated adverbs as you can.</a:t>
            </a:r>
          </a:p>
          <a:p>
            <a:pPr marL="1143000" indent="-1143000" algn="l">
              <a:buAutoNum type="arabicPeriod"/>
            </a:pPr>
            <a:r>
              <a:rPr lang="en-GB" altLang="en-US" dirty="0">
                <a:latin typeface="Berlin Sans FB" panose="020E0602020502020306" pitchFamily="34" charset="0"/>
              </a:rPr>
              <a:t>Use an </a:t>
            </a:r>
            <a:r>
              <a:rPr lang="en-GB" altLang="en-US" dirty="0" smtClean="0">
                <a:latin typeface="Berlin Sans FB" panose="020E0602020502020306" pitchFamily="34" charset="0"/>
              </a:rPr>
              <a:t>adverb to start a single sentence which describes the person in this image. </a:t>
            </a:r>
            <a:endParaRPr lang="en-GB" altLang="en-US" dirty="0">
              <a:latin typeface="Berlin Sans FB" panose="020E0602020502020306" pitchFamily="34" charset="0"/>
            </a:endParaRPr>
          </a:p>
        </p:txBody>
      </p:sp>
      <p:sp>
        <p:nvSpPr>
          <p:cNvPr id="2" name="TextBox 1"/>
          <p:cNvSpPr txBox="1"/>
          <p:nvPr/>
        </p:nvSpPr>
        <p:spPr>
          <a:xfrm>
            <a:off x="7677024" y="1054533"/>
            <a:ext cx="4124837" cy="1477328"/>
          </a:xfrm>
          <a:prstGeom prst="rect">
            <a:avLst/>
          </a:prstGeom>
          <a:noFill/>
        </p:spPr>
        <p:txBody>
          <a:bodyPr wrap="square" rtlCol="0">
            <a:spAutoFit/>
          </a:bodyPr>
          <a:lstStyle/>
          <a:p>
            <a:r>
              <a:rPr lang="en-US" dirty="0" smtClean="0"/>
              <a:t>Adverb = a word that describes how the action (verb) is completed. </a:t>
            </a:r>
          </a:p>
          <a:p>
            <a:endParaRPr lang="en-US" dirty="0"/>
          </a:p>
          <a:p>
            <a:r>
              <a:rPr lang="en-US" dirty="0" smtClean="0"/>
              <a:t>Running wildly (wildly is how they are running so it is an adverb). </a:t>
            </a:r>
            <a:endParaRPr lang="en-US" dirty="0"/>
          </a:p>
        </p:txBody>
      </p:sp>
    </p:spTree>
    <p:extLst>
      <p:ext uri="{BB962C8B-B14F-4D97-AF65-F5344CB8AC3E}">
        <p14:creationId xmlns:p14="http://schemas.microsoft.com/office/powerpoint/2010/main" val="597808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D159B8D-67C3-441F-87FC-B1AF5F7C376C}"/>
              </a:ext>
            </a:extLst>
          </p:cNvPr>
          <p:cNvPicPr>
            <a:picLocks noChangeAspect="1"/>
          </p:cNvPicPr>
          <p:nvPr/>
        </p:nvPicPr>
        <p:blipFill>
          <a:blip r:embed="rId2"/>
          <a:stretch>
            <a:fillRect/>
          </a:stretch>
        </p:blipFill>
        <p:spPr>
          <a:xfrm>
            <a:off x="3681513" y="1615531"/>
            <a:ext cx="4700361" cy="4307108"/>
          </a:xfrm>
          <a:prstGeom prst="rect">
            <a:avLst/>
          </a:prstGeom>
        </p:spPr>
      </p:pic>
      <p:sp>
        <p:nvSpPr>
          <p:cNvPr id="5" name="TextBox 4"/>
          <p:cNvSpPr txBox="1"/>
          <p:nvPr/>
        </p:nvSpPr>
        <p:spPr>
          <a:xfrm>
            <a:off x="514448" y="401875"/>
            <a:ext cx="1141430" cy="523220"/>
          </a:xfrm>
          <a:prstGeom prst="rect">
            <a:avLst/>
          </a:prstGeom>
          <a:noFill/>
        </p:spPr>
        <p:txBody>
          <a:bodyPr wrap="square" rtlCol="0">
            <a:spAutoFit/>
          </a:bodyPr>
          <a:lstStyle/>
          <a:p>
            <a:r>
              <a:rPr lang="en-US" sz="2800" dirty="0" smtClean="0"/>
              <a:t>Drop </a:t>
            </a:r>
            <a:endParaRPr lang="en-US" sz="2800" dirty="0"/>
          </a:p>
        </p:txBody>
      </p:sp>
      <p:sp>
        <p:nvSpPr>
          <p:cNvPr id="6" name="TextBox 5"/>
          <p:cNvSpPr txBox="1"/>
          <p:nvPr/>
        </p:nvSpPr>
        <p:spPr>
          <a:xfrm>
            <a:off x="514448" y="5661029"/>
            <a:ext cx="1141430" cy="523220"/>
          </a:xfrm>
          <a:prstGeom prst="rect">
            <a:avLst/>
          </a:prstGeom>
          <a:noFill/>
        </p:spPr>
        <p:txBody>
          <a:bodyPr wrap="square" rtlCol="0">
            <a:spAutoFit/>
          </a:bodyPr>
          <a:lstStyle/>
          <a:p>
            <a:r>
              <a:rPr lang="en-US" sz="2800" dirty="0" smtClean="0"/>
              <a:t>Link  </a:t>
            </a:r>
            <a:endParaRPr lang="en-US" sz="2800" dirty="0"/>
          </a:p>
        </p:txBody>
      </p:sp>
      <p:sp>
        <p:nvSpPr>
          <p:cNvPr id="9" name="TextBox 8"/>
          <p:cNvSpPr txBox="1"/>
          <p:nvPr/>
        </p:nvSpPr>
        <p:spPr>
          <a:xfrm>
            <a:off x="514448" y="3707490"/>
            <a:ext cx="1141430" cy="954107"/>
          </a:xfrm>
          <a:prstGeom prst="rect">
            <a:avLst/>
          </a:prstGeom>
          <a:noFill/>
        </p:spPr>
        <p:txBody>
          <a:bodyPr wrap="square" rtlCol="0">
            <a:spAutoFit/>
          </a:bodyPr>
          <a:lstStyle/>
          <a:p>
            <a:r>
              <a:rPr lang="en-US" sz="2800" dirty="0" smtClean="0"/>
              <a:t>Zoom in  </a:t>
            </a:r>
            <a:endParaRPr lang="en-US" sz="2800" dirty="0"/>
          </a:p>
        </p:txBody>
      </p:sp>
      <p:sp>
        <p:nvSpPr>
          <p:cNvPr id="10" name="TextBox 9"/>
          <p:cNvSpPr txBox="1"/>
          <p:nvPr/>
        </p:nvSpPr>
        <p:spPr>
          <a:xfrm>
            <a:off x="514448" y="2080150"/>
            <a:ext cx="1141430" cy="523220"/>
          </a:xfrm>
          <a:prstGeom prst="rect">
            <a:avLst/>
          </a:prstGeom>
          <a:noFill/>
        </p:spPr>
        <p:txBody>
          <a:bodyPr wrap="square" rtlCol="0">
            <a:spAutoFit/>
          </a:bodyPr>
          <a:lstStyle/>
          <a:p>
            <a:r>
              <a:rPr lang="en-US" sz="2800" dirty="0" smtClean="0"/>
              <a:t>Shift  </a:t>
            </a:r>
            <a:endParaRPr lang="en-US" sz="2800" dirty="0"/>
          </a:p>
        </p:txBody>
      </p:sp>
      <p:sp>
        <p:nvSpPr>
          <p:cNvPr id="11" name="TextBox 10"/>
          <p:cNvSpPr txBox="1"/>
          <p:nvPr/>
        </p:nvSpPr>
        <p:spPr>
          <a:xfrm>
            <a:off x="10360965" y="409600"/>
            <a:ext cx="1141430" cy="523220"/>
          </a:xfrm>
          <a:prstGeom prst="rect">
            <a:avLst/>
          </a:prstGeom>
          <a:noFill/>
        </p:spPr>
        <p:txBody>
          <a:bodyPr wrap="square" rtlCol="0">
            <a:spAutoFit/>
          </a:bodyPr>
          <a:lstStyle/>
          <a:p>
            <a:r>
              <a:rPr lang="en-US" sz="2800" dirty="0" smtClean="0"/>
              <a:t>Drop </a:t>
            </a:r>
            <a:endParaRPr lang="en-US" sz="2800" dirty="0"/>
          </a:p>
        </p:txBody>
      </p:sp>
      <p:sp>
        <p:nvSpPr>
          <p:cNvPr id="12" name="TextBox 11"/>
          <p:cNvSpPr txBox="1"/>
          <p:nvPr/>
        </p:nvSpPr>
        <p:spPr>
          <a:xfrm>
            <a:off x="10360965" y="5668754"/>
            <a:ext cx="1141430" cy="523220"/>
          </a:xfrm>
          <a:prstGeom prst="rect">
            <a:avLst/>
          </a:prstGeom>
          <a:noFill/>
        </p:spPr>
        <p:txBody>
          <a:bodyPr wrap="square" rtlCol="0">
            <a:spAutoFit/>
          </a:bodyPr>
          <a:lstStyle/>
          <a:p>
            <a:r>
              <a:rPr lang="en-US" sz="2800" dirty="0" smtClean="0"/>
              <a:t>Link  </a:t>
            </a:r>
            <a:endParaRPr lang="en-US" sz="2800" dirty="0"/>
          </a:p>
        </p:txBody>
      </p:sp>
      <p:sp>
        <p:nvSpPr>
          <p:cNvPr id="13" name="TextBox 12"/>
          <p:cNvSpPr txBox="1"/>
          <p:nvPr/>
        </p:nvSpPr>
        <p:spPr>
          <a:xfrm>
            <a:off x="10360965" y="3715215"/>
            <a:ext cx="1141430" cy="954107"/>
          </a:xfrm>
          <a:prstGeom prst="rect">
            <a:avLst/>
          </a:prstGeom>
          <a:noFill/>
        </p:spPr>
        <p:txBody>
          <a:bodyPr wrap="square" rtlCol="0">
            <a:spAutoFit/>
          </a:bodyPr>
          <a:lstStyle/>
          <a:p>
            <a:r>
              <a:rPr lang="en-US" sz="2800" dirty="0" smtClean="0"/>
              <a:t>Zoom in  </a:t>
            </a:r>
            <a:endParaRPr lang="en-US" sz="2800" dirty="0"/>
          </a:p>
        </p:txBody>
      </p:sp>
      <p:sp>
        <p:nvSpPr>
          <p:cNvPr id="14" name="TextBox 13"/>
          <p:cNvSpPr txBox="1"/>
          <p:nvPr/>
        </p:nvSpPr>
        <p:spPr>
          <a:xfrm>
            <a:off x="10360965" y="2087875"/>
            <a:ext cx="1141430" cy="523220"/>
          </a:xfrm>
          <a:prstGeom prst="rect">
            <a:avLst/>
          </a:prstGeom>
          <a:noFill/>
        </p:spPr>
        <p:txBody>
          <a:bodyPr wrap="square" rtlCol="0">
            <a:spAutoFit/>
          </a:bodyPr>
          <a:lstStyle/>
          <a:p>
            <a:r>
              <a:rPr lang="en-US" sz="2800" dirty="0" smtClean="0"/>
              <a:t>Shift  </a:t>
            </a:r>
            <a:endParaRPr lang="en-US" sz="2800" dirty="0"/>
          </a:p>
        </p:txBody>
      </p:sp>
      <p:sp>
        <p:nvSpPr>
          <p:cNvPr id="15" name="TextBox 14"/>
          <p:cNvSpPr txBox="1"/>
          <p:nvPr/>
        </p:nvSpPr>
        <p:spPr>
          <a:xfrm>
            <a:off x="2524007" y="612515"/>
            <a:ext cx="7009345" cy="646331"/>
          </a:xfrm>
          <a:prstGeom prst="rect">
            <a:avLst/>
          </a:prstGeom>
          <a:solidFill>
            <a:srgbClr val="FFFF00"/>
          </a:solidFill>
        </p:spPr>
        <p:txBody>
          <a:bodyPr wrap="square" rtlCol="0">
            <a:spAutoFit/>
          </a:bodyPr>
          <a:lstStyle/>
          <a:p>
            <a:pPr algn="ctr"/>
            <a:r>
              <a:rPr lang="en-US" dirty="0" smtClean="0"/>
              <a:t>Have a go at planning two sets of drop to zoom sequences based on the image below. </a:t>
            </a:r>
            <a:endParaRPr lang="en-US" dirty="0"/>
          </a:p>
        </p:txBody>
      </p:sp>
    </p:spTree>
    <p:extLst>
      <p:ext uri="{BB962C8B-B14F-4D97-AF65-F5344CB8AC3E}">
        <p14:creationId xmlns:p14="http://schemas.microsoft.com/office/powerpoint/2010/main" val="250812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Descriptive Writing AO5</a:t>
            </a:r>
          </a:p>
        </p:txBody>
      </p:sp>
      <p:sp>
        <p:nvSpPr>
          <p:cNvPr id="3" name="TextBox 2">
            <a:extLst>
              <a:ext uri="{FF2B5EF4-FFF2-40B4-BE49-F238E27FC236}">
                <a16:creationId xmlns:a16="http://schemas.microsoft.com/office/drawing/2014/main" xmlns="" id="{824470CB-5B5B-4125-A333-CB38E15CDE03}"/>
              </a:ext>
            </a:extLst>
          </p:cNvPr>
          <p:cNvSpPr txBox="1"/>
          <p:nvPr/>
        </p:nvSpPr>
        <p:spPr>
          <a:xfrm>
            <a:off x="-34928" y="1521560"/>
            <a:ext cx="6843715"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Billowing ash clouds enshrouded the sky over his head. He charged violently through the open space. Darting in and out of explosions, his face was steeled with concentration as he rushed towards anything that resembled a sanctuary for his fatigued body. Finally, in amongst the chaos and mayhem, he saw a spot to which he ran. He dropped down into the burrow like a dazed rabbit.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Shift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Racing through his mind were memories of the summer. When the sun beamed down on where he sat. Birds were chirping a chorus tune and, beside him, the most enchanting woman of all. In her company, he felt the warmth of summer embrace him and consume his heart. Her azure eyes, her coquettish smile – she was a goddess that made him feel as though he had arrived at God’s gates. He strained to think of her voice, the sound of her hum…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Shells thundered around him. Fire blasted in front of him. Sending him back to the hole in which he cowered. He slowly peeped his head up. Swivelling around, he could see the battlefield. Grass frazzled from heat. Blown body parts, possibly of friends, were heaped together in tight bundles.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Link –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 lifted himself up from the dirt and found all of the strength within him to bolt once more towards the enemy lines. He ran. Heart heavily beating against his chest. Breathing rapidly. He ran and ran. Until eventually his figure had been lost in the gulf of ominous ash clouds that enveloped the field. </a:t>
            </a:r>
          </a:p>
        </p:txBody>
      </p:sp>
      <p:pic>
        <p:nvPicPr>
          <p:cNvPr id="2" name="Picture 1">
            <a:extLst>
              <a:ext uri="{FF2B5EF4-FFF2-40B4-BE49-F238E27FC236}">
                <a16:creationId xmlns:a16="http://schemas.microsoft.com/office/drawing/2014/main" xmlns="" id="{CD159B8D-67C3-441F-87FC-B1AF5F7C376C}"/>
              </a:ext>
            </a:extLst>
          </p:cNvPr>
          <p:cNvPicPr>
            <a:picLocks noChangeAspect="1"/>
          </p:cNvPicPr>
          <p:nvPr/>
        </p:nvPicPr>
        <p:blipFill>
          <a:blip r:embed="rId2"/>
          <a:stretch>
            <a:fillRect/>
          </a:stretch>
        </p:blipFill>
        <p:spPr>
          <a:xfrm>
            <a:off x="6718300" y="1599456"/>
            <a:ext cx="5473700" cy="5015746"/>
          </a:xfrm>
          <a:prstGeom prst="rect">
            <a:avLst/>
          </a:prstGeom>
        </p:spPr>
      </p:pic>
      <p:sp>
        <p:nvSpPr>
          <p:cNvPr id="5" name="TextBox 4"/>
          <p:cNvSpPr txBox="1"/>
          <p:nvPr/>
        </p:nvSpPr>
        <p:spPr>
          <a:xfrm>
            <a:off x="498372" y="954107"/>
            <a:ext cx="3568977" cy="369332"/>
          </a:xfrm>
          <a:prstGeom prst="rect">
            <a:avLst/>
          </a:prstGeom>
          <a:solidFill>
            <a:srgbClr val="FFFF00"/>
          </a:solidFill>
        </p:spPr>
        <p:txBody>
          <a:bodyPr wrap="square" rtlCol="0">
            <a:spAutoFit/>
          </a:bodyPr>
          <a:lstStyle/>
          <a:p>
            <a:r>
              <a:rPr lang="en-US" dirty="0" smtClean="0"/>
              <a:t>Now read through this example. </a:t>
            </a:r>
            <a:endParaRPr lang="en-US" dirty="0"/>
          </a:p>
        </p:txBody>
      </p:sp>
    </p:spTree>
    <p:extLst>
      <p:ext uri="{BB962C8B-B14F-4D97-AF65-F5344CB8AC3E}">
        <p14:creationId xmlns:p14="http://schemas.microsoft.com/office/powerpoint/2010/main" val="383029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549093" y="331895"/>
            <a:ext cx="7935097" cy="850019"/>
          </a:xfrm>
          <a:solidFill>
            <a:schemeClr val="bg2"/>
          </a:solidFill>
          <a:ln w="38100">
            <a:solidFill>
              <a:schemeClr val="tx1"/>
            </a:solidFill>
          </a:ln>
        </p:spPr>
        <p:txBody>
          <a:bodyPr/>
          <a:lstStyle/>
          <a:p>
            <a:pPr algn="ctr"/>
            <a:r>
              <a:rPr lang="en-GB" dirty="0" smtClean="0"/>
              <a:t>Over to you</a:t>
            </a:r>
            <a:endParaRPr lang="en-GB" dirty="0"/>
          </a:p>
        </p:txBody>
      </p:sp>
      <p:sp>
        <p:nvSpPr>
          <p:cNvPr id="15" name="Rectangle 14"/>
          <p:cNvSpPr/>
          <p:nvPr/>
        </p:nvSpPr>
        <p:spPr>
          <a:xfrm>
            <a:off x="436407" y="1392270"/>
            <a:ext cx="11138658" cy="498950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rPr>
              <a:t>Your turn now: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a:solidFill>
                  <a:srgbClr val="000000"/>
                </a:solidFill>
                <a:latin typeface="Berlin Sans FB" panose="020E0602020502020306" pitchFamily="34" charset="0"/>
              </a:rPr>
              <a:t>Think of an example of something you have watched and identify the Drop, Shift and Zoom Out within </a:t>
            </a:r>
            <a:r>
              <a:rPr lang="en-GB" sz="3600" dirty="0" smtClean="0">
                <a:solidFill>
                  <a:srgbClr val="000000"/>
                </a:solidFill>
                <a:latin typeface="Berlin Sans FB" panose="020E0602020502020306" pitchFamily="34" charset="0"/>
              </a:rPr>
              <a:t>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srgbClr val="000000"/>
                </a:solidFill>
                <a:latin typeface="Berlin Sans FB" panose="020E0602020502020306" pitchFamily="34" charset="0"/>
              </a:rPr>
              <a:t>This can be a section of a film, a TV series or even a novel you have read. </a:t>
            </a:r>
            <a:endParaRPr kumimoji="0" lang="en-GB" sz="3600" b="0" i="0" u="none" strike="noStrike" kern="1200" cap="none" spc="0" normalizeH="0" baseline="0" noProof="0" dirty="0">
              <a:ln>
                <a:noFill/>
              </a:ln>
              <a:solidFill>
                <a:srgbClr val="000000"/>
              </a:solidFill>
              <a:effectLst/>
              <a:uLnTx/>
              <a:uFillTx/>
              <a:latin typeface="Berlin Sans FB" panose="020E0602020502020306" pitchFamily="34" charset="0"/>
            </a:endParaRPr>
          </a:p>
        </p:txBody>
      </p:sp>
    </p:spTree>
    <p:extLst>
      <p:ext uri="{BB962C8B-B14F-4D97-AF65-F5344CB8AC3E}">
        <p14:creationId xmlns:p14="http://schemas.microsoft.com/office/powerpoint/2010/main" val="20246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1569660"/>
          </a:xfrm>
          <a:prstGeom prst="rect">
            <a:avLst/>
          </a:prstGeom>
          <a:solidFill>
            <a:srgbClr val="FFFF00"/>
          </a:solidFill>
          <a:ln w="57150">
            <a:solidFill>
              <a:schemeClr val="tx1"/>
            </a:solidFill>
          </a:ln>
        </p:spPr>
        <p:txBody>
          <a:bodyPr wrap="square" rtlCol="0">
            <a:spAutoFit/>
          </a:bodyPr>
          <a:lstStyle/>
          <a:p>
            <a:pPr algn="ctr"/>
            <a:r>
              <a:rPr lang="en-GB" sz="3200" dirty="0">
                <a:latin typeface="Berlin Sans FB" panose="020E0602020502020306" pitchFamily="34" charset="0"/>
              </a:rPr>
              <a:t>DNA: </a:t>
            </a:r>
            <a:r>
              <a:rPr lang="en-GB" sz="3200" dirty="0" smtClean="0">
                <a:latin typeface="Berlin Sans FB" panose="020E0602020502020306" pitchFamily="34" charset="0"/>
              </a:rPr>
              <a:t>Each of the sentence below starts with a feeling. Complete the last three in the style of the first one. </a:t>
            </a:r>
            <a:endParaRPr lang="en-GB" sz="3200" dirty="0">
              <a:latin typeface="Berlin Sans FB" panose="020E0602020502020306" pitchFamily="34" charset="0"/>
            </a:endParaRPr>
          </a:p>
        </p:txBody>
      </p:sp>
      <p:sp>
        <p:nvSpPr>
          <p:cNvPr id="12" name="TextBox 11">
            <a:extLst>
              <a:ext uri="{FF2B5EF4-FFF2-40B4-BE49-F238E27FC236}">
                <a16:creationId xmlns:a16="http://schemas.microsoft.com/office/drawing/2014/main" xmlns="" id="{5F3A37DA-509C-0C4D-8950-8262FF185767}"/>
              </a:ext>
            </a:extLst>
          </p:cNvPr>
          <p:cNvSpPr txBox="1"/>
          <p:nvPr/>
        </p:nvSpPr>
        <p:spPr>
          <a:xfrm>
            <a:off x="8562673" y="10617"/>
            <a:ext cx="3110576"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Lesson Two</a:t>
            </a:r>
          </a:p>
        </p:txBody>
      </p:sp>
      <p:sp>
        <p:nvSpPr>
          <p:cNvPr id="13" name="Rectangle 3"/>
          <p:cNvSpPr txBox="1">
            <a:spLocks noChangeArrowheads="1"/>
          </p:cNvSpPr>
          <p:nvPr/>
        </p:nvSpPr>
        <p:spPr>
          <a:xfrm>
            <a:off x="485578" y="2242194"/>
            <a:ext cx="5297213" cy="3531589"/>
          </a:xfrm>
          <a:prstGeom prst="rect">
            <a:avLst/>
          </a:prstGeom>
          <a:solidFill>
            <a:schemeClr val="accent4">
              <a:lumMod val="20000"/>
              <a:lumOff val="8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None/>
            </a:pPr>
            <a:r>
              <a:rPr lang="en-GB" altLang="en-US" sz="2600" dirty="0">
                <a:latin typeface="Berlin Sans FB" panose="020E0602020502020306" pitchFamily="34" charset="0"/>
              </a:rPr>
              <a:t>Lonely, she walked the corridor.</a:t>
            </a:r>
          </a:p>
          <a:p>
            <a:pPr>
              <a:buFontTx/>
              <a:buNone/>
            </a:pPr>
            <a:endParaRPr lang="en-GB" altLang="en-US" sz="2600" dirty="0">
              <a:latin typeface="Berlin Sans FB" panose="020E0602020502020306" pitchFamily="34" charset="0"/>
            </a:endParaRPr>
          </a:p>
          <a:p>
            <a:pPr>
              <a:buFontTx/>
              <a:buNone/>
            </a:pPr>
            <a:r>
              <a:rPr lang="en-GB" altLang="en-US" sz="2600" dirty="0">
                <a:latin typeface="Berlin Sans FB" panose="020E0602020502020306" pitchFamily="34" charset="0"/>
              </a:rPr>
              <a:t>Elated</a:t>
            </a:r>
            <a:r>
              <a:rPr lang="en-GB" altLang="en-US" sz="2600" dirty="0" smtClean="0">
                <a:latin typeface="Berlin Sans FB" panose="020E0602020502020306" pitchFamily="34" charset="0"/>
              </a:rPr>
              <a:t>,...</a:t>
            </a:r>
            <a:endParaRPr lang="en-GB" altLang="en-US" sz="2600" dirty="0">
              <a:latin typeface="Berlin Sans FB" panose="020E0602020502020306" pitchFamily="34" charset="0"/>
            </a:endParaRPr>
          </a:p>
          <a:p>
            <a:pPr>
              <a:buFontTx/>
              <a:buNone/>
            </a:pPr>
            <a:endParaRPr lang="en-GB" altLang="en-US" sz="2600" dirty="0">
              <a:latin typeface="Berlin Sans FB" panose="020E0602020502020306" pitchFamily="34" charset="0"/>
            </a:endParaRPr>
          </a:p>
          <a:p>
            <a:pPr>
              <a:buFontTx/>
              <a:buNone/>
            </a:pPr>
            <a:r>
              <a:rPr lang="en-GB" altLang="en-US" sz="2600" dirty="0">
                <a:latin typeface="Berlin Sans FB" panose="020E0602020502020306" pitchFamily="34" charset="0"/>
              </a:rPr>
              <a:t>Jealous</a:t>
            </a:r>
            <a:r>
              <a:rPr lang="en-GB" altLang="en-US" sz="2600" dirty="0" smtClean="0">
                <a:latin typeface="Berlin Sans FB" panose="020E0602020502020306" pitchFamily="34" charset="0"/>
              </a:rPr>
              <a:t>, ...</a:t>
            </a:r>
            <a:endParaRPr lang="en-GB" altLang="en-US" sz="2600" dirty="0">
              <a:latin typeface="Berlin Sans FB" panose="020E0602020502020306" pitchFamily="34" charset="0"/>
            </a:endParaRPr>
          </a:p>
          <a:p>
            <a:pPr>
              <a:buFontTx/>
              <a:buNone/>
            </a:pPr>
            <a:endParaRPr lang="en-GB" altLang="en-US" sz="2600" dirty="0">
              <a:latin typeface="Berlin Sans FB" panose="020E0602020502020306" pitchFamily="34" charset="0"/>
            </a:endParaRPr>
          </a:p>
          <a:p>
            <a:pPr>
              <a:buFontTx/>
              <a:buNone/>
            </a:pPr>
            <a:r>
              <a:rPr lang="en-GB" altLang="en-US" sz="2600" dirty="0">
                <a:latin typeface="Berlin Sans FB" panose="020E0602020502020306" pitchFamily="34" charset="0"/>
              </a:rPr>
              <a:t>Angry, </a:t>
            </a:r>
            <a:r>
              <a:rPr lang="mr-IN" altLang="en-US" sz="2600" dirty="0" smtClean="0">
                <a:latin typeface="Berlin Sans FB" panose="020E0602020502020306" pitchFamily="34" charset="0"/>
              </a:rPr>
              <a:t>…</a:t>
            </a:r>
            <a:endParaRPr lang="en-GB" altLang="en-US" dirty="0">
              <a:latin typeface="Batang" pitchFamily="18" charset="-127"/>
            </a:endParaRPr>
          </a:p>
        </p:txBody>
      </p:sp>
      <p:pic>
        <p:nvPicPr>
          <p:cNvPr id="14" name="Content Placeholder 3"/>
          <p:cNvPicPr>
            <a:picLocks noChangeAspect="1"/>
          </p:cNvPicPr>
          <p:nvPr/>
        </p:nvPicPr>
        <p:blipFill>
          <a:blip r:embed="rId2"/>
          <a:stretch>
            <a:fillRect/>
          </a:stretch>
        </p:blipFill>
        <p:spPr>
          <a:xfrm>
            <a:off x="6725452" y="2242194"/>
            <a:ext cx="4371349" cy="3171990"/>
          </a:xfrm>
          <a:prstGeom prst="rect">
            <a:avLst/>
          </a:prstGeom>
        </p:spPr>
      </p:pic>
    </p:spTree>
    <p:extLst>
      <p:ext uri="{BB962C8B-B14F-4D97-AF65-F5344CB8AC3E}">
        <p14:creationId xmlns:p14="http://schemas.microsoft.com/office/powerpoint/2010/main" val="188270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a:t>
            </a:r>
            <a:r>
              <a:rPr lang="en-GB" sz="3500" b="1" u="sng" noProof="0" dirty="0">
                <a:solidFill>
                  <a:sysClr val="windowText" lastClr="000000"/>
                </a:solidFill>
                <a:latin typeface="+mj-lt"/>
              </a:rPr>
              <a:t>Drop</a:t>
            </a:r>
            <a:endParaRPr kumimoji="0" lang="en-GB" sz="3500" b="1" i="0" u="sng" strike="noStrike" kern="1200" cap="none" spc="0" normalizeH="0" baseline="0" noProof="0" dirty="0">
              <a:ln>
                <a:noFill/>
              </a:ln>
              <a:solidFill>
                <a:sysClr val="windowText" lastClr="000000"/>
              </a:solidFill>
              <a:effectLst/>
              <a:uLnTx/>
              <a:uFillTx/>
              <a:latin typeface="+mj-lt"/>
            </a:endParaRP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exploit the full range of structures, style and links to achieve specific effects</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204269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780798703"/>
              </p:ext>
            </p:extLst>
          </p:nvPr>
        </p:nvGraphicFramePr>
        <p:xfrm>
          <a:off x="1675856" y="2174633"/>
          <a:ext cx="8806290" cy="3834001"/>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386146">
                  <a:extLst>
                    <a:ext uri="{9D8B030D-6E8A-4147-A177-3AD203B41FA5}">
                      <a16:colId xmlns:a16="http://schemas.microsoft.com/office/drawing/2014/main" xmlns="" val="1989019206"/>
                    </a:ext>
                  </a:extLst>
                </a:gridCol>
              </a:tblGrid>
              <a:tr h="865441">
                <a:tc>
                  <a:txBody>
                    <a:bodyPr/>
                    <a:lstStyle/>
                    <a:p>
                      <a:r>
                        <a:rPr lang="en-GB"/>
                        <a:t>Word</a:t>
                      </a:r>
                      <a:r>
                        <a:rPr lang="en-GB" baseline="0"/>
                        <a:t> and definition </a:t>
                      </a:r>
                      <a:endParaRPr lang="en-GB"/>
                    </a:p>
                  </a:txBody>
                  <a:tcPr/>
                </a:tc>
                <a:tc>
                  <a:txBody>
                    <a:bodyPr/>
                    <a:lstStyle/>
                    <a:p>
                      <a:r>
                        <a:rPr lang="en-GB"/>
                        <a:t>Your definition or synonyms </a:t>
                      </a:r>
                    </a:p>
                  </a:txBody>
                  <a:tcPr/>
                </a:tc>
                <a:extLst>
                  <a:ext uri="{0D108BD9-81ED-4DB2-BD59-A6C34878D82A}">
                    <a16:rowId xmlns:a16="http://schemas.microsoft.com/office/drawing/2014/main" xmlns="" val="2258541173"/>
                  </a:ext>
                </a:extLst>
              </a:tr>
              <a:tr h="865441">
                <a:tc>
                  <a:txBody>
                    <a:bodyPr/>
                    <a:lstStyle/>
                    <a:p>
                      <a:r>
                        <a:rPr lang="en-GB" b="1" dirty="0"/>
                        <a:t>ominous (a) – </a:t>
                      </a:r>
                      <a:r>
                        <a:rPr lang="en-GB" b="0" dirty="0"/>
                        <a:t>giving the worrying impression something bad will happen </a:t>
                      </a:r>
                    </a:p>
                  </a:txBody>
                  <a:tcPr/>
                </a:tc>
                <a:tc>
                  <a:txBody>
                    <a:bodyPr/>
                    <a:lstStyle/>
                    <a:p>
                      <a:endParaRPr lang="en-GB"/>
                    </a:p>
                  </a:txBody>
                  <a:tcPr/>
                </a:tc>
                <a:extLst>
                  <a:ext uri="{0D108BD9-81ED-4DB2-BD59-A6C34878D82A}">
                    <a16:rowId xmlns:a16="http://schemas.microsoft.com/office/drawing/2014/main" xmlns="" val="2926289144"/>
                  </a:ext>
                </a:extLst>
              </a:tr>
              <a:tr h="865441">
                <a:tc>
                  <a:txBody>
                    <a:bodyPr/>
                    <a:lstStyle/>
                    <a:p>
                      <a:r>
                        <a:rPr lang="en-GB" b="1" dirty="0"/>
                        <a:t>billowing (v) - </a:t>
                      </a:r>
                      <a:r>
                        <a:rPr lang="en-GB" b="0" dirty="0"/>
                        <a:t>to fill with air and swell outwards or move/flow with an undulating motion</a:t>
                      </a:r>
                    </a:p>
                    <a:p>
                      <a:endParaRPr lang="en-GB" b="1" dirty="0"/>
                    </a:p>
                  </a:txBody>
                  <a:tcPr/>
                </a:tc>
                <a:tc>
                  <a:txBody>
                    <a:bodyPr/>
                    <a:lstStyle/>
                    <a:p>
                      <a:endParaRPr lang="en-GB" dirty="0"/>
                    </a:p>
                  </a:txBody>
                  <a:tcPr/>
                </a:tc>
                <a:extLst>
                  <a:ext uri="{0D108BD9-81ED-4DB2-BD59-A6C34878D82A}">
                    <a16:rowId xmlns:a16="http://schemas.microsoft.com/office/drawing/2014/main" xmlns="" val="2146728328"/>
                  </a:ext>
                </a:extLst>
              </a:tr>
              <a:tr h="865441">
                <a:tc>
                  <a:txBody>
                    <a:bodyPr/>
                    <a:lstStyle/>
                    <a:p>
                      <a:r>
                        <a:rPr lang="en-GB" b="1" dirty="0"/>
                        <a:t>enshroud (v) – </a:t>
                      </a:r>
                      <a:r>
                        <a:rPr lang="en-GB" b="0" dirty="0"/>
                        <a:t>envelop completely/hide from view</a:t>
                      </a:r>
                    </a:p>
                    <a:p>
                      <a:endParaRPr lang="en-GB" b="1" dirty="0"/>
                    </a:p>
                  </a:txBody>
                  <a:tcPr/>
                </a:tc>
                <a:tc>
                  <a:txBody>
                    <a:bodyPr/>
                    <a:lstStyle/>
                    <a:p>
                      <a:endParaRPr lang="en-GB" dirty="0"/>
                    </a:p>
                  </a:txBody>
                  <a:tcPr/>
                </a:tc>
                <a:extLst>
                  <a:ext uri="{0D108BD9-81ED-4DB2-BD59-A6C34878D82A}">
                    <a16:rowId xmlns:a16="http://schemas.microsoft.com/office/drawing/2014/main" xmlns="" val="3423870867"/>
                  </a:ext>
                </a:extLst>
              </a:tr>
            </a:tbl>
          </a:graphicData>
        </a:graphic>
      </p:graphicFrame>
      <p:sp>
        <p:nvSpPr>
          <p:cNvPr id="4" name="Title 3">
            <a:extLst>
              <a:ext uri="{FF2B5EF4-FFF2-40B4-BE49-F238E27FC236}">
                <a16:creationId xmlns:a16="http://schemas.microsoft.com/office/drawing/2014/main" xmlns="" id="{6D9479D9-DCE3-0D46-AB45-79214C30AF31}"/>
              </a:ext>
            </a:extLst>
          </p:cNvPr>
          <p:cNvSpPr txBox="1">
            <a:spLocks/>
          </p:cNvSpPr>
          <p:nvPr/>
        </p:nvSpPr>
        <p:spPr>
          <a:xfrm>
            <a:off x="1676400" y="4751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Tree>
    <p:extLst>
      <p:ext uri="{BB962C8B-B14F-4D97-AF65-F5344CB8AC3E}">
        <p14:creationId xmlns:p14="http://schemas.microsoft.com/office/powerpoint/2010/main" val="2664255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63379" y="-5864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Last lesson we looked at the Writing Strategy and the structure you will be expected to use.  </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85750"/>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What structural elements can you remember?</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solidFill>
                    <a:schemeClr val="tx1"/>
                  </a:solidFill>
                </a:rPr>
                <a:t>Today we are going to look at how to craft the drop section.</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64811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Descriptive Writing AO5</a:t>
            </a:r>
          </a:p>
        </p:txBody>
      </p:sp>
      <p:pic>
        <p:nvPicPr>
          <p:cNvPr id="3" name="Picture 2">
            <a:extLst>
              <a:ext uri="{FF2B5EF4-FFF2-40B4-BE49-F238E27FC236}">
                <a16:creationId xmlns:a16="http://schemas.microsoft.com/office/drawing/2014/main" xmlns="" id="{F0F783D0-B391-4803-9C98-60E935807862}"/>
              </a:ext>
            </a:extLst>
          </p:cNvPr>
          <p:cNvPicPr>
            <a:picLocks noChangeAspect="1"/>
          </p:cNvPicPr>
          <p:nvPr/>
        </p:nvPicPr>
        <p:blipFill>
          <a:blip r:embed="rId2"/>
          <a:stretch>
            <a:fillRect/>
          </a:stretch>
        </p:blipFill>
        <p:spPr>
          <a:xfrm>
            <a:off x="1" y="2102704"/>
            <a:ext cx="6658206" cy="4755296"/>
          </a:xfrm>
          <a:prstGeom prst="rect">
            <a:avLst/>
          </a:prstGeom>
        </p:spPr>
      </p:pic>
      <p:sp>
        <p:nvSpPr>
          <p:cNvPr id="2" name="TextBox 1">
            <a:extLst>
              <a:ext uri="{FF2B5EF4-FFF2-40B4-BE49-F238E27FC236}">
                <a16:creationId xmlns:a16="http://schemas.microsoft.com/office/drawing/2014/main" xmlns="" id="{6D74A14C-5604-4713-A4F6-C41DA88C3E16}"/>
              </a:ext>
            </a:extLst>
          </p:cNvPr>
          <p:cNvSpPr txBox="1"/>
          <p:nvPr/>
        </p:nvSpPr>
        <p:spPr>
          <a:xfrm>
            <a:off x="6658207" y="1468901"/>
            <a:ext cx="5533792" cy="5078312"/>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Write </a:t>
            </a:r>
            <a:r>
              <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1 sentence to describe the weather in this image. Write it in the top left </a:t>
            </a:r>
            <a:r>
              <a:rPr kumimoji="0" lang="en-GB" sz="2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1"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Now</a:t>
            </a:r>
            <a:r>
              <a:rPr kumimoji="0" lang="en-GB" sz="2400" b="1" i="0" u="none" strike="noStrike" kern="1200" cap="none" spc="0" normalizeH="0" noProof="0" dirty="0" smtClean="0">
                <a:ln>
                  <a:noFill/>
                </a:ln>
                <a:solidFill>
                  <a:prstClr val="black"/>
                </a:solidFill>
                <a:effectLst/>
                <a:uLnTx/>
                <a:uFillTx/>
                <a:latin typeface="Century Gothic" panose="020B0502020202020204" pitchFamily="34" charset="0"/>
                <a:ea typeface="+mn-ea"/>
                <a:cs typeface="+mn-cs"/>
              </a:rPr>
              <a:t> look at the criteria in the challenge box and re-write your one sentence into a short paragraph.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Some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1 = add a connective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2 =  include a simile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3 = add a piece of punctuation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4=  add an adverbial phrase at the 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5=  include a metaphor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7030A0"/>
                </a:solidFill>
                <a:effectLst/>
                <a:uLnTx/>
                <a:uFillTx/>
                <a:latin typeface="Century Gothic" panose="020B0502020202020204" pitchFamily="34" charset="0"/>
                <a:ea typeface="+mn-ea"/>
                <a:cs typeface="+mn-cs"/>
              </a:rPr>
              <a:t>6= Use a subordinate clause </a:t>
            </a:r>
          </a:p>
        </p:txBody>
      </p:sp>
    </p:spTree>
    <p:extLst>
      <p:ext uri="{BB962C8B-B14F-4D97-AF65-F5344CB8AC3E}">
        <p14:creationId xmlns:p14="http://schemas.microsoft.com/office/powerpoint/2010/main" val="3640005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1" y="0"/>
            <a:ext cx="9099395" cy="584775"/>
          </a:xfrm>
          <a:prstGeom prst="rect">
            <a:avLst/>
          </a:prstGeom>
          <a:noFill/>
          <a:ln w="571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rPr>
              <a:t>Descriptive Writing AO5 – Annotating</a:t>
            </a:r>
            <a:r>
              <a:rPr kumimoji="0" lang="en-GB" sz="3200" b="0" i="0" u="sng" strike="noStrike" kern="1200" cap="none" spc="0" normalizeH="0" noProof="0" dirty="0">
                <a:ln>
                  <a:noFill/>
                </a:ln>
                <a:solidFill>
                  <a:prstClr val="black"/>
                </a:solidFill>
                <a:effectLst/>
                <a:uLnTx/>
                <a:uFillTx/>
                <a:latin typeface="Berlin Sans FB" panose="020E0602020502020306" pitchFamily="34" charset="0"/>
                <a:ea typeface="+mn-ea"/>
                <a:cs typeface="+mn-cs"/>
              </a:rPr>
              <a:t> the Drops</a:t>
            </a:r>
            <a:endParaRPr kumimoji="0" lang="en-GB" sz="32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7" name="Rectangle 6">
            <a:extLst>
              <a:ext uri="{FF2B5EF4-FFF2-40B4-BE49-F238E27FC236}">
                <a16:creationId xmlns:a16="http://schemas.microsoft.com/office/drawing/2014/main" xmlns="" id="{5CD74D65-814C-49F1-929B-D43789CF916A}"/>
              </a:ext>
            </a:extLst>
          </p:cNvPr>
          <p:cNvSpPr/>
          <p:nvPr/>
        </p:nvSpPr>
        <p:spPr>
          <a:xfrm>
            <a:off x="0" y="1819005"/>
            <a:ext cx="6096000" cy="1938992"/>
          </a:xfrm>
          <a:prstGeom prst="rect">
            <a:avLst/>
          </a:prstGeom>
          <a:solidFill>
            <a:schemeClr val="accent1">
              <a:lumMod val="40000"/>
              <a:lumOff val="60000"/>
            </a:schemeClr>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have seen the tempests, when the scolding winds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Have rived the knotty oaks, and I have 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ambitious ocean swell and rage and foam,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To be exalted with the threatening clouds: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But never till to-night, never till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Did I go through a tempest dropping fire. </a:t>
            </a:r>
          </a:p>
        </p:txBody>
      </p:sp>
      <p:sp>
        <p:nvSpPr>
          <p:cNvPr id="8" name="Rectangle 7">
            <a:extLst>
              <a:ext uri="{FF2B5EF4-FFF2-40B4-BE49-F238E27FC236}">
                <a16:creationId xmlns:a16="http://schemas.microsoft.com/office/drawing/2014/main" xmlns="" id="{61C40FE1-BA4F-4406-83DF-8951CB422846}"/>
              </a:ext>
            </a:extLst>
          </p:cNvPr>
          <p:cNvSpPr/>
          <p:nvPr/>
        </p:nvSpPr>
        <p:spPr>
          <a:xfrm>
            <a:off x="5664200" y="1812515"/>
            <a:ext cx="6491287" cy="317009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 soft fall rain slips down through the trees and the smell of ocean is so strong that it can almost be licked off the 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Trucks rumble along Rogers Street and men in t-shirts stained with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fishblood</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shout to each other from the decks of boats. Beneath them the ocean swells up against the black pilings and sucks back down to the barnacles. Beer cans and old pieces of Styrofoam rise and fall and pools of spilled diesel fuel undulate like huge iridescent jellyfish.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
        <p:nvSpPr>
          <p:cNvPr id="10" name="Rectangle 9">
            <a:extLst>
              <a:ext uri="{FF2B5EF4-FFF2-40B4-BE49-F238E27FC236}">
                <a16:creationId xmlns:a16="http://schemas.microsoft.com/office/drawing/2014/main" xmlns="" id="{70A97366-897B-404A-A526-0A0FAA5729B8}"/>
              </a:ext>
            </a:extLst>
          </p:cNvPr>
          <p:cNvSpPr/>
          <p:nvPr/>
        </p:nvSpPr>
        <p:spPr>
          <a:xfrm>
            <a:off x="-34926" y="3679370"/>
            <a:ext cx="5699126" cy="138499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sullen wind was soon awake,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It tore the elm-ops down for spite,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did its worst to vex the lake. </a:t>
            </a:r>
          </a:p>
        </p:txBody>
      </p:sp>
      <p:sp>
        <p:nvSpPr>
          <p:cNvPr id="11" name="Rectangle 10">
            <a:extLst>
              <a:ext uri="{FF2B5EF4-FFF2-40B4-BE49-F238E27FC236}">
                <a16:creationId xmlns:a16="http://schemas.microsoft.com/office/drawing/2014/main" xmlns="" id="{050ECEE7-FED5-4F98-A888-D3B49CF60F49}"/>
              </a:ext>
            </a:extLst>
          </p:cNvPr>
          <p:cNvSpPr/>
          <p:nvPr/>
        </p:nvSpPr>
        <p:spPr>
          <a:xfrm>
            <a:off x="0" y="4985737"/>
            <a:ext cx="12155487" cy="1938992"/>
          </a:xfrm>
          <a:prstGeom prst="rect">
            <a:avLst/>
          </a:prstGeom>
          <a:solidFill>
            <a:srgbClr val="CC66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was startled to find that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Eal</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Marsh House, too, was invisible, not because the darkness of evening had fallen, but because of a thick, damp, sea-mist that had come rolling over the marshes and enveloped everything, myself, the house behind me, the end of the causeway path and the countryside ahead. It was a mist like a damp, clinging, cobwebby thing, fine and yet impenetrable. It smelled and tasted quite different from the yellow filthy fog of London; that was choking and thick and still, this was salty, light and pale and moving in front of my eyes all the time. </a:t>
            </a:r>
          </a:p>
        </p:txBody>
      </p:sp>
      <p:sp>
        <p:nvSpPr>
          <p:cNvPr id="13" name="TextBox 12">
            <a:extLst>
              <a:ext uri="{FF2B5EF4-FFF2-40B4-BE49-F238E27FC236}">
                <a16:creationId xmlns:a16="http://schemas.microsoft.com/office/drawing/2014/main" xmlns="" id="{6741BA0C-CDD3-4CEA-8466-BD9E4D40BC1F}"/>
              </a:ext>
            </a:extLst>
          </p:cNvPr>
          <p:cNvSpPr txBox="1"/>
          <p:nvPr/>
        </p:nvSpPr>
        <p:spPr>
          <a:xfrm>
            <a:off x="0" y="599374"/>
            <a:ext cx="12192000" cy="369332"/>
          </a:xfrm>
          <a:prstGeom prst="rect">
            <a:avLst/>
          </a:prstGeom>
          <a:noFill/>
          <a:ln w="571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All</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of the extract below are ‘DROPS’ where we are dropped into the description.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6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65" y="156151"/>
            <a:ext cx="9852658" cy="936950"/>
          </a:xfrm>
          <a:solidFill>
            <a:srgbClr val="FFFF00"/>
          </a:solidFill>
        </p:spPr>
        <p:txBody>
          <a:bodyPr>
            <a:normAutofit/>
          </a:bodyPr>
          <a:lstStyle/>
          <a:p>
            <a:r>
              <a:rPr lang="en-US" sz="2000" dirty="0" smtClean="0"/>
              <a:t>TASK </a:t>
            </a:r>
            <a:r>
              <a:rPr lang="mr-IN" sz="2000" dirty="0" smtClean="0"/>
              <a:t>–</a:t>
            </a:r>
            <a:r>
              <a:rPr lang="en-US" sz="2000" dirty="0" smtClean="0"/>
              <a:t> annotate all of the drops to explore how someone else has used language and structure. </a:t>
            </a:r>
            <a:br>
              <a:rPr lang="en-US" sz="2000" dirty="0" smtClean="0"/>
            </a:br>
            <a:r>
              <a:rPr lang="en-US" sz="2000" dirty="0" smtClean="0"/>
              <a:t>This one has been done for you. </a:t>
            </a:r>
            <a:endParaRPr lang="en-US" sz="2000" dirty="0"/>
          </a:p>
        </p:txBody>
      </p:sp>
      <p:sp>
        <p:nvSpPr>
          <p:cNvPr id="4" name="Content Placeholder 3">
            <a:extLst>
              <a:ext uri="{FF2B5EF4-FFF2-40B4-BE49-F238E27FC236}">
                <a16:creationId xmlns:a16="http://schemas.microsoft.com/office/drawing/2014/main" xmlns="" id="{5CD74D65-814C-49F1-929B-D43789CF916A}"/>
              </a:ext>
            </a:extLst>
          </p:cNvPr>
          <p:cNvSpPr>
            <a:spLocks noGrp="1"/>
          </p:cNvSpPr>
          <p:nvPr>
            <p:ph idx="1"/>
          </p:nvPr>
        </p:nvSpPr>
        <p:spPr>
          <a:xfrm>
            <a:off x="3313978" y="2918725"/>
            <a:ext cx="6267604" cy="1938992"/>
          </a:xfrm>
          <a:prstGeom prst="rect">
            <a:avLst/>
          </a:prstGeom>
          <a:solidFill>
            <a:schemeClr val="accent1">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have seen the </a:t>
            </a:r>
            <a:r>
              <a:rPr kumimoji="0" lang="en-GB" sz="2000" b="0" i="0" u="none" strike="noStrike" kern="1200" cap="none" spc="0" normalizeH="0" baseline="0" noProof="0" dirty="0">
                <a:ln>
                  <a:noFill/>
                </a:ln>
                <a:solidFill>
                  <a:srgbClr val="FF0000"/>
                </a:solidFill>
                <a:effectLst/>
                <a:uLnTx/>
                <a:uFillTx/>
                <a:latin typeface="Abadi" panose="020B0604020104020204" pitchFamily="34" charset="0"/>
                <a:ea typeface="+mn-ea"/>
                <a:cs typeface="+mn-cs"/>
              </a:rPr>
              <a:t>tempests</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when the </a:t>
            </a:r>
            <a:r>
              <a:rPr kumimoji="0" lang="en-GB" sz="2000" b="0" i="0" u="none" strike="noStrike" kern="1200" cap="none" spc="0" normalizeH="0" baseline="0" noProof="0" dirty="0">
                <a:ln>
                  <a:noFill/>
                </a:ln>
                <a:solidFill>
                  <a:srgbClr val="D569C3"/>
                </a:solidFill>
                <a:effectLst/>
                <a:uLnTx/>
                <a:uFillTx/>
                <a:latin typeface="Abadi" panose="020B0604020104020204" pitchFamily="34" charset="0"/>
                <a:ea typeface="+mn-ea"/>
                <a:cs typeface="+mn-cs"/>
              </a:rPr>
              <a:t>scolding</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winds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Have rived the knotty oaks, and I have seen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a:t>
            </a:r>
            <a:r>
              <a:rPr kumimoji="0" lang="en-GB" sz="2000" b="0" i="0" u="none" strike="noStrike" kern="1200" cap="none" spc="0" normalizeH="0" baseline="0" noProof="0" dirty="0">
                <a:ln>
                  <a:noFill/>
                </a:ln>
                <a:solidFill>
                  <a:srgbClr val="008000"/>
                </a:solidFill>
                <a:effectLst/>
                <a:uLnTx/>
                <a:uFillTx/>
                <a:latin typeface="Abadi" panose="020B0604020104020204" pitchFamily="34" charset="0"/>
                <a:ea typeface="+mn-ea"/>
                <a:cs typeface="+mn-cs"/>
              </a:rPr>
              <a:t>ambitious </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ocean </a:t>
            </a:r>
            <a:r>
              <a:rPr kumimoji="0" lang="en-GB" sz="2000" b="0" i="0" u="sng" strike="noStrike" kern="1200" cap="none" spc="0" normalizeH="0" baseline="0" noProof="0" dirty="0">
                <a:ln>
                  <a:noFill/>
                </a:ln>
                <a:effectLst/>
                <a:uLnTx/>
                <a:uFillTx/>
                <a:latin typeface="Abadi" panose="020B0604020104020204" pitchFamily="34" charset="0"/>
                <a:ea typeface="+mn-ea"/>
                <a:cs typeface="+mn-cs"/>
              </a:rPr>
              <a:t>swell</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and </a:t>
            </a:r>
            <a:r>
              <a:rPr kumimoji="0" lang="en-GB" sz="2000" b="0" i="0" u="sng" strike="noStrike" kern="1200" cap="none" spc="0" normalizeH="0" baseline="0" noProof="0" dirty="0">
                <a:ln>
                  <a:noFill/>
                </a:ln>
                <a:solidFill>
                  <a:prstClr val="black"/>
                </a:solidFill>
                <a:effectLst/>
                <a:uLnTx/>
                <a:uFillTx/>
                <a:latin typeface="Abadi" panose="020B0604020104020204" pitchFamily="34" charset="0"/>
                <a:ea typeface="+mn-ea"/>
                <a:cs typeface="+mn-cs"/>
              </a:rPr>
              <a:t>rage </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a:t>
            </a:r>
            <a:r>
              <a:rPr kumimoji="0" lang="en-GB" sz="2000" b="0" i="0" u="sng" strike="noStrike" kern="1200" cap="none" spc="0" normalizeH="0" baseline="0" noProof="0" dirty="0">
                <a:ln>
                  <a:noFill/>
                </a:ln>
                <a:solidFill>
                  <a:prstClr val="black"/>
                </a:solidFill>
                <a:effectLst/>
                <a:uLnTx/>
                <a:uFillTx/>
                <a:latin typeface="Abadi" panose="020B0604020104020204" pitchFamily="34" charset="0"/>
                <a:ea typeface="+mn-ea"/>
                <a:cs typeface="+mn-cs"/>
              </a:rPr>
              <a:t>foam</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To be exalted with the threatening clouds: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But never till to-night, never till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Did I go through a tempest dropping fire. </a:t>
            </a:r>
          </a:p>
        </p:txBody>
      </p:sp>
      <p:sp>
        <p:nvSpPr>
          <p:cNvPr id="5" name="TextBox 4"/>
          <p:cNvSpPr txBox="1"/>
          <p:nvPr/>
        </p:nvSpPr>
        <p:spPr>
          <a:xfrm>
            <a:off x="4951556" y="1125251"/>
            <a:ext cx="2089942" cy="1200329"/>
          </a:xfrm>
          <a:prstGeom prst="rect">
            <a:avLst/>
          </a:prstGeom>
          <a:noFill/>
        </p:spPr>
        <p:txBody>
          <a:bodyPr wrap="square" rtlCol="0">
            <a:spAutoFit/>
          </a:bodyPr>
          <a:lstStyle/>
          <a:p>
            <a:r>
              <a:rPr lang="en-US" dirty="0" smtClean="0">
                <a:solidFill>
                  <a:srgbClr val="FF0000"/>
                </a:solidFill>
              </a:rPr>
              <a:t>Strong noun </a:t>
            </a:r>
            <a:r>
              <a:rPr lang="mr-IN" dirty="0" smtClean="0">
                <a:solidFill>
                  <a:srgbClr val="FF0000"/>
                </a:solidFill>
              </a:rPr>
              <a:t>–</a:t>
            </a:r>
            <a:r>
              <a:rPr lang="en-US" dirty="0" smtClean="0">
                <a:solidFill>
                  <a:srgbClr val="FF0000"/>
                </a:solidFill>
              </a:rPr>
              <a:t> better than storm to show how awful this weather is. </a:t>
            </a:r>
            <a:endParaRPr lang="en-US" dirty="0">
              <a:solidFill>
                <a:srgbClr val="FF0000"/>
              </a:solidFill>
            </a:endParaRPr>
          </a:p>
        </p:txBody>
      </p:sp>
      <p:sp>
        <p:nvSpPr>
          <p:cNvPr id="6" name="TextBox 5"/>
          <p:cNvSpPr txBox="1"/>
          <p:nvPr/>
        </p:nvSpPr>
        <p:spPr>
          <a:xfrm>
            <a:off x="8279387" y="1430676"/>
            <a:ext cx="2363242" cy="1200329"/>
          </a:xfrm>
          <a:prstGeom prst="rect">
            <a:avLst/>
          </a:prstGeom>
          <a:noFill/>
        </p:spPr>
        <p:txBody>
          <a:bodyPr wrap="square" rtlCol="0">
            <a:spAutoFit/>
          </a:bodyPr>
          <a:lstStyle/>
          <a:p>
            <a:r>
              <a:rPr lang="en-US" dirty="0" smtClean="0">
                <a:solidFill>
                  <a:srgbClr val="D569C3"/>
                </a:solidFill>
              </a:rPr>
              <a:t>Adjective suggests the wind is telling off the trees and attacking them. </a:t>
            </a:r>
            <a:endParaRPr lang="en-US" dirty="0">
              <a:solidFill>
                <a:srgbClr val="D569C3"/>
              </a:solidFill>
            </a:endParaRPr>
          </a:p>
        </p:txBody>
      </p:sp>
      <p:sp>
        <p:nvSpPr>
          <p:cNvPr id="7" name="TextBox 6"/>
          <p:cNvSpPr txBox="1"/>
          <p:nvPr/>
        </p:nvSpPr>
        <p:spPr>
          <a:xfrm>
            <a:off x="739518" y="2631005"/>
            <a:ext cx="1350424" cy="2308324"/>
          </a:xfrm>
          <a:prstGeom prst="rect">
            <a:avLst/>
          </a:prstGeom>
          <a:noFill/>
        </p:spPr>
        <p:txBody>
          <a:bodyPr wrap="square" rtlCol="0">
            <a:spAutoFit/>
          </a:bodyPr>
          <a:lstStyle/>
          <a:p>
            <a:r>
              <a:rPr lang="en-US" dirty="0" smtClean="0">
                <a:solidFill>
                  <a:srgbClr val="008000"/>
                </a:solidFill>
              </a:rPr>
              <a:t>Adjective suggest that the ocean is trying hard to grow in side and increase in volume. </a:t>
            </a:r>
            <a:endParaRPr lang="en-US" dirty="0">
              <a:solidFill>
                <a:srgbClr val="008000"/>
              </a:solidFill>
            </a:endParaRPr>
          </a:p>
        </p:txBody>
      </p:sp>
      <p:sp>
        <p:nvSpPr>
          <p:cNvPr id="8" name="TextBox 7"/>
          <p:cNvSpPr txBox="1"/>
          <p:nvPr/>
        </p:nvSpPr>
        <p:spPr>
          <a:xfrm>
            <a:off x="7282645" y="5192227"/>
            <a:ext cx="4340650" cy="923330"/>
          </a:xfrm>
          <a:prstGeom prst="rect">
            <a:avLst/>
          </a:prstGeom>
          <a:noFill/>
        </p:spPr>
        <p:txBody>
          <a:bodyPr wrap="square" rtlCol="0">
            <a:spAutoFit/>
          </a:bodyPr>
          <a:lstStyle/>
          <a:p>
            <a:r>
              <a:rPr lang="en-US" u="sng" dirty="0" smtClean="0"/>
              <a:t>Rule of three (all verbs) show how aggressive the ocean is and how is is constantly moving and attacking. </a:t>
            </a:r>
            <a:endParaRPr lang="en-US" u="sng" dirty="0"/>
          </a:p>
        </p:txBody>
      </p:sp>
    </p:spTree>
    <p:extLst>
      <p:ext uri="{BB962C8B-B14F-4D97-AF65-F5344CB8AC3E}">
        <p14:creationId xmlns:p14="http://schemas.microsoft.com/office/powerpoint/2010/main" val="104364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Overview</a:t>
            </a: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evaluate the ways ideas, viewpoints and themes may be interpreted according to perspective  </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124071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the language and structure that has been used in this DROP</a:t>
            </a:r>
            <a:endParaRPr lang="en-US" dirty="0"/>
          </a:p>
        </p:txBody>
      </p:sp>
      <p:sp>
        <p:nvSpPr>
          <p:cNvPr id="4" name="Rectangle 3">
            <a:extLst>
              <a:ext uri="{FF2B5EF4-FFF2-40B4-BE49-F238E27FC236}">
                <a16:creationId xmlns:a16="http://schemas.microsoft.com/office/drawing/2014/main" xmlns="" id="{61C40FE1-BA4F-4406-83DF-8951CB422846}"/>
              </a:ext>
            </a:extLst>
          </p:cNvPr>
          <p:cNvSpPr/>
          <p:nvPr/>
        </p:nvSpPr>
        <p:spPr>
          <a:xfrm>
            <a:off x="3059810" y="2246540"/>
            <a:ext cx="6491287" cy="317009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 soft fall rain slips down through the trees and the smell of ocean is so strong that it can almost be licked off the 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Trucks rumble along Rogers Street and men in t-shirts stained with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fishblood</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shout to each other from the decks of boats. Beneath them the ocean swells up against the black pilings and sucks back down to the barnacles. Beer cans and old pieces of Styrofoam rise and fall and pools of spilled diesel fuel undulate like huge iridescent jellyfish.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endParaRPr>
          </a:p>
        </p:txBody>
      </p:sp>
    </p:spTree>
    <p:extLst>
      <p:ext uri="{BB962C8B-B14F-4D97-AF65-F5344CB8AC3E}">
        <p14:creationId xmlns:p14="http://schemas.microsoft.com/office/powerpoint/2010/main" val="653965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the language and structure that has been used in this DROP</a:t>
            </a:r>
            <a:endParaRPr lang="en-US" dirty="0"/>
          </a:p>
        </p:txBody>
      </p:sp>
      <p:sp>
        <p:nvSpPr>
          <p:cNvPr id="5" name="Rectangle 4">
            <a:extLst>
              <a:ext uri="{FF2B5EF4-FFF2-40B4-BE49-F238E27FC236}">
                <a16:creationId xmlns:a16="http://schemas.microsoft.com/office/drawing/2014/main" xmlns="" id="{70A97366-897B-404A-A526-0A0FAA5729B8}"/>
              </a:ext>
            </a:extLst>
          </p:cNvPr>
          <p:cNvSpPr/>
          <p:nvPr/>
        </p:nvSpPr>
        <p:spPr>
          <a:xfrm>
            <a:off x="3083911" y="2795244"/>
            <a:ext cx="5699126" cy="1384995"/>
          </a:xfrm>
          <a:prstGeom prst="rect">
            <a:avLst/>
          </a:prstGeom>
          <a:solidFill>
            <a:schemeClr val="accent1">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The sullen wind was soon awake,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It tore the elm-ops down for spite,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and did its worst to vex the lake. </a:t>
            </a:r>
          </a:p>
        </p:txBody>
      </p:sp>
    </p:spTree>
    <p:extLst>
      <p:ext uri="{BB962C8B-B14F-4D97-AF65-F5344CB8AC3E}">
        <p14:creationId xmlns:p14="http://schemas.microsoft.com/office/powerpoint/2010/main" val="313248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 the language and structure that has been used in this DROP</a:t>
            </a:r>
            <a:endParaRPr lang="en-US" dirty="0"/>
          </a:p>
        </p:txBody>
      </p:sp>
      <p:sp>
        <p:nvSpPr>
          <p:cNvPr id="5" name="Rectangle 4">
            <a:extLst>
              <a:ext uri="{FF2B5EF4-FFF2-40B4-BE49-F238E27FC236}">
                <a16:creationId xmlns:a16="http://schemas.microsoft.com/office/drawing/2014/main" xmlns="" id="{050ECEE7-FED5-4F98-A888-D3B49CF60F49}"/>
              </a:ext>
            </a:extLst>
          </p:cNvPr>
          <p:cNvSpPr/>
          <p:nvPr/>
        </p:nvSpPr>
        <p:spPr>
          <a:xfrm>
            <a:off x="2154248" y="2275145"/>
            <a:ext cx="8006087" cy="2862322"/>
          </a:xfrm>
          <a:prstGeom prst="rect">
            <a:avLst/>
          </a:prstGeom>
          <a:solidFill>
            <a:srgbClr val="CC66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I was startled to find that </a:t>
            </a:r>
            <a:r>
              <a:rPr kumimoji="0" lang="en-GB" sz="2000" b="0" i="0" u="none" strike="noStrike" kern="1200" cap="none" spc="0" normalizeH="0" baseline="0" noProof="0" dirty="0" err="1">
                <a:ln>
                  <a:noFill/>
                </a:ln>
                <a:solidFill>
                  <a:prstClr val="black"/>
                </a:solidFill>
                <a:effectLst/>
                <a:uLnTx/>
                <a:uFillTx/>
                <a:latin typeface="Abadi" panose="020B0604020104020204" pitchFamily="34" charset="0"/>
                <a:ea typeface="+mn-ea"/>
                <a:cs typeface="+mn-cs"/>
              </a:rPr>
              <a:t>Eal</a:t>
            </a:r>
            <a:r>
              <a:rPr kumimoji="0" lang="en-GB" sz="2000" b="0" i="0" u="none" strike="noStrike" kern="1200" cap="none" spc="0" normalizeH="0" baseline="0" noProof="0" dirty="0">
                <a:ln>
                  <a:noFill/>
                </a:ln>
                <a:solidFill>
                  <a:prstClr val="black"/>
                </a:solidFill>
                <a:effectLst/>
                <a:uLnTx/>
                <a:uFillTx/>
                <a:latin typeface="Abadi" panose="020B0604020104020204" pitchFamily="34" charset="0"/>
                <a:ea typeface="+mn-ea"/>
                <a:cs typeface="+mn-cs"/>
              </a:rPr>
              <a:t> Marsh House, too, was invisible, not because the darkness of evening had fallen, but because of a thick, damp, sea-mist that had come rolling over the marshes and enveloped everything, myself, the house behind me, the end of the causeway path and the countryside ahead. It was a mist like a damp, clinging, cobwebby thing, fine and yet impenetrable. It smelled and tasted quite different from the yellow filthy fog of London; that was choking and thick and still, this was salty, light and pale and moving in front of my eyes all the time. </a:t>
            </a:r>
          </a:p>
        </p:txBody>
      </p:sp>
    </p:spTree>
    <p:extLst>
      <p:ext uri="{BB962C8B-B14F-4D97-AF65-F5344CB8AC3E}">
        <p14:creationId xmlns:p14="http://schemas.microsoft.com/office/powerpoint/2010/main" val="3132485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Rounded Rectangle 1"/>
          <p:cNvSpPr/>
          <p:nvPr/>
        </p:nvSpPr>
        <p:spPr>
          <a:xfrm>
            <a:off x="3199219" y="1282390"/>
            <a:ext cx="8681299" cy="557561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t>The </a:t>
            </a:r>
            <a:r>
              <a:rPr lang="en-GB" dirty="0"/>
              <a:t>Drop:</a:t>
            </a:r>
          </a:p>
        </p:txBody>
      </p:sp>
      <p:sp>
        <p:nvSpPr>
          <p:cNvPr id="9" name="Content Placeholder 5"/>
          <p:cNvSpPr txBox="1">
            <a:spLocks/>
          </p:cNvSpPr>
          <p:nvPr/>
        </p:nvSpPr>
        <p:spPr>
          <a:xfrm>
            <a:off x="3596746" y="1704817"/>
            <a:ext cx="7578634" cy="1140460"/>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smtClean="0"/>
              <a:t>Watch the clip from The Woman in Black. </a:t>
            </a:r>
            <a:r>
              <a:rPr lang="en-GB" sz="2400" dirty="0" smtClean="0"/>
              <a:t>Make notes about what you could include into the drop section if you were writing this up. </a:t>
            </a:r>
            <a:endParaRPr lang="en-GB" sz="2400" dirty="0"/>
          </a:p>
        </p:txBody>
      </p:sp>
      <p:sp>
        <p:nvSpPr>
          <p:cNvPr id="6" name="TextBox 5"/>
          <p:cNvSpPr txBox="1"/>
          <p:nvPr/>
        </p:nvSpPr>
        <p:spPr>
          <a:xfrm>
            <a:off x="244145" y="1319751"/>
            <a:ext cx="2955074" cy="5262980"/>
          </a:xfrm>
          <a:prstGeom prst="rect">
            <a:avLst/>
          </a:prstGeom>
          <a:noFill/>
        </p:spPr>
        <p:txBody>
          <a:bodyPr wrap="square" rtlCol="0">
            <a:spAutoFit/>
          </a:bodyPr>
          <a:lstStyle/>
          <a:p>
            <a:r>
              <a:rPr lang="en-GB" sz="2800" dirty="0"/>
              <a:t>Drop your reader into the middle of the action/setting</a:t>
            </a:r>
            <a:r>
              <a:rPr lang="en-GB" sz="2800" dirty="0" smtClean="0"/>
              <a:t>.</a:t>
            </a:r>
          </a:p>
          <a:p>
            <a:endParaRPr lang="en-GB" sz="2800" dirty="0"/>
          </a:p>
          <a:p>
            <a:r>
              <a:rPr lang="en-GB" sz="2800" dirty="0" smtClean="0">
                <a:hlinkClick r:id="rId3"/>
              </a:rPr>
              <a:t>Watch</a:t>
            </a:r>
            <a:r>
              <a:rPr lang="en-GB" sz="2800" dirty="0" smtClean="0"/>
              <a:t> the Woman in Black clip. </a:t>
            </a:r>
          </a:p>
          <a:p>
            <a:endParaRPr lang="en-GB" sz="2800" dirty="0"/>
          </a:p>
          <a:p>
            <a:r>
              <a:rPr lang="en-GB" sz="2800" dirty="0" smtClean="0"/>
              <a:t>YouTube address is in the notes at the bottom of the page if the link doesn't</a:t>
            </a:r>
            <a:r>
              <a:rPr lang="mr-IN" sz="2800" dirty="0" smtClean="0"/>
              <a:t>’</a:t>
            </a:r>
            <a:r>
              <a:rPr lang="en-GB" sz="2800" dirty="0" smtClean="0"/>
              <a:t>t work. </a:t>
            </a:r>
            <a:endParaRPr lang="en-GB" sz="2800" dirty="0"/>
          </a:p>
        </p:txBody>
      </p:sp>
      <p:sp>
        <p:nvSpPr>
          <p:cNvPr id="15" name="TextBox 14"/>
          <p:cNvSpPr txBox="1"/>
          <p:nvPr/>
        </p:nvSpPr>
        <p:spPr>
          <a:xfrm>
            <a:off x="3789052" y="2218676"/>
            <a:ext cx="7261302" cy="36933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29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The Drop:</a:t>
            </a: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Independent Writing:</a:t>
            </a:r>
          </a:p>
        </p:txBody>
      </p:sp>
      <p:sp>
        <p:nvSpPr>
          <p:cNvPr id="6" name="TextBox 5"/>
          <p:cNvSpPr txBox="1"/>
          <p:nvPr/>
        </p:nvSpPr>
        <p:spPr>
          <a:xfrm>
            <a:off x="392708" y="2416462"/>
            <a:ext cx="2955074" cy="1384995"/>
          </a:xfrm>
          <a:prstGeom prst="rect">
            <a:avLst/>
          </a:prstGeom>
          <a:noFill/>
        </p:spPr>
        <p:txBody>
          <a:bodyPr wrap="square" rtlCol="0">
            <a:spAutoFit/>
          </a:bodyPr>
          <a:lstStyle/>
          <a:p>
            <a:r>
              <a:rPr lang="en-GB" sz="2800" dirty="0"/>
              <a:t>Drop your reader into the middle of the action/setting.</a:t>
            </a:r>
          </a:p>
        </p:txBody>
      </p:sp>
      <p:sp>
        <p:nvSpPr>
          <p:cNvPr id="8" name="Rounded Rectangle 7"/>
          <p:cNvSpPr/>
          <p:nvPr/>
        </p:nvSpPr>
        <p:spPr>
          <a:xfrm>
            <a:off x="3596746" y="2416462"/>
            <a:ext cx="3481675" cy="91866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Now write your drop paragraph </a:t>
            </a:r>
            <a:r>
              <a:rPr kumimoji="0" lang="mr-IN"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a:t>
            </a: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 spend at least 10 minutes on this.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Cloud Callout 10"/>
          <p:cNvSpPr/>
          <p:nvPr/>
        </p:nvSpPr>
        <p:spPr>
          <a:xfrm>
            <a:off x="8416835" y="1938992"/>
            <a:ext cx="3223624" cy="2681134"/>
          </a:xfrm>
          <a:prstGeom prst="cloudCallout">
            <a:avLst>
              <a:gd name="adj1" fmla="val -99912"/>
              <a:gd name="adj2" fmla="val -31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Challenge: Can you use any of the word consciousness vocabulary in your paragraph</a:t>
            </a:r>
          </a:p>
        </p:txBody>
      </p:sp>
    </p:spTree>
    <p:extLst>
      <p:ext uri="{BB962C8B-B14F-4D97-AF65-F5344CB8AC3E}">
        <p14:creationId xmlns:p14="http://schemas.microsoft.com/office/powerpoint/2010/main" val="270884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Review</a:t>
            </a:r>
          </a:p>
        </p:txBody>
      </p:sp>
      <p:pic>
        <p:nvPicPr>
          <p:cNvPr id="10" name="Picture 9">
            <a:extLst>
              <a:ext uri="{FF2B5EF4-FFF2-40B4-BE49-F238E27FC236}">
                <a16:creationId xmlns:a16="http://schemas.microsoft.com/office/drawing/2014/main" xmlns="" id="{B93D7357-E51C-43FF-85FB-7994EAB19A4E}"/>
              </a:ext>
            </a:extLst>
          </p:cNvPr>
          <p:cNvPicPr>
            <a:picLocks noChangeAspect="1"/>
          </p:cNvPicPr>
          <p:nvPr/>
        </p:nvPicPr>
        <p:blipFill>
          <a:blip r:embed="rId2"/>
          <a:stretch>
            <a:fillRect/>
          </a:stretch>
        </p:blipFill>
        <p:spPr>
          <a:xfrm>
            <a:off x="6467708" y="1950560"/>
            <a:ext cx="4773023" cy="3616521"/>
          </a:xfrm>
          <a:prstGeom prst="rect">
            <a:avLst/>
          </a:prstGeom>
        </p:spPr>
      </p:pic>
      <p:sp>
        <p:nvSpPr>
          <p:cNvPr id="2" name="TextBox 1"/>
          <p:cNvSpPr txBox="1"/>
          <p:nvPr/>
        </p:nvSpPr>
        <p:spPr>
          <a:xfrm>
            <a:off x="723442" y="2523776"/>
            <a:ext cx="4404955" cy="2308324"/>
          </a:xfrm>
          <a:prstGeom prst="rect">
            <a:avLst/>
          </a:prstGeom>
          <a:solidFill>
            <a:srgbClr val="FFFF00"/>
          </a:solidFill>
        </p:spPr>
        <p:txBody>
          <a:bodyPr wrap="square" rtlCol="0">
            <a:spAutoFit/>
          </a:bodyPr>
          <a:lstStyle/>
          <a:p>
            <a:r>
              <a:rPr lang="en-US" dirty="0" smtClean="0"/>
              <a:t>Now look back at the sentence you wrote for this task on slide 17. </a:t>
            </a:r>
          </a:p>
          <a:p>
            <a:endParaRPr lang="en-US" dirty="0"/>
          </a:p>
          <a:p>
            <a:r>
              <a:rPr lang="en-US" dirty="0" smtClean="0"/>
              <a:t>After looking in more detail at the drop can you now re-write this sentence and make it better? </a:t>
            </a:r>
          </a:p>
          <a:p>
            <a:endParaRPr lang="en-US" dirty="0"/>
          </a:p>
          <a:p>
            <a:r>
              <a:rPr lang="en-US" dirty="0" smtClean="0"/>
              <a:t>TASK </a:t>
            </a:r>
            <a:r>
              <a:rPr lang="mr-IN" dirty="0" smtClean="0"/>
              <a:t>–</a:t>
            </a:r>
            <a:r>
              <a:rPr lang="en-US" dirty="0" smtClean="0"/>
              <a:t> have a go. </a:t>
            </a:r>
            <a:endParaRPr lang="en-US" dirty="0"/>
          </a:p>
        </p:txBody>
      </p:sp>
    </p:spTree>
    <p:extLst>
      <p:ext uri="{BB962C8B-B14F-4D97-AF65-F5344CB8AC3E}">
        <p14:creationId xmlns:p14="http://schemas.microsoft.com/office/powerpoint/2010/main" val="3662104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63BBCB2-E5C5-4252-89B8-124EEC20E5D4}"/>
              </a:ext>
            </a:extLst>
          </p:cNvPr>
          <p:cNvSpPr txBox="1"/>
          <p:nvPr/>
        </p:nvSpPr>
        <p:spPr>
          <a:xfrm>
            <a:off x="0" y="0"/>
            <a:ext cx="7943850" cy="2862322"/>
          </a:xfrm>
          <a:prstGeom prst="rect">
            <a:avLst/>
          </a:prstGeom>
          <a:noFill/>
          <a:ln w="57150">
            <a:solidFill>
              <a:schemeClr val="tx1"/>
            </a:solidFill>
          </a:ln>
        </p:spPr>
        <p:txBody>
          <a:bodyPr wrap="square" rtlCol="0">
            <a:spAutoFit/>
          </a:bodyPr>
          <a:lstStyle/>
          <a:p>
            <a:pPr algn="ctr"/>
            <a:r>
              <a:rPr lang="en-GB" sz="2000" dirty="0">
                <a:latin typeface="Berlin Sans FB" panose="020E0602020502020306" pitchFamily="34" charset="0"/>
              </a:rPr>
              <a:t>DNA </a:t>
            </a:r>
            <a:r>
              <a:rPr lang="en-GB" sz="2000" dirty="0" smtClean="0">
                <a:latin typeface="Berlin Sans FB" panose="020E0602020502020306" pitchFamily="34" charset="0"/>
              </a:rPr>
              <a:t>- </a:t>
            </a:r>
            <a:r>
              <a:rPr lang="en-GB" sz="2000" dirty="0" smtClean="0">
                <a:latin typeface="Berlin Sans FB" panose="020E0602020502020306" pitchFamily="34" charset="0"/>
              </a:rPr>
              <a:t> below are subordinate clauses which are parts of sentence which don’t make sense on their own but will add detail to other sentences. </a:t>
            </a:r>
          </a:p>
          <a:p>
            <a:pPr algn="ctr"/>
            <a:endParaRPr lang="en-GB" sz="2000" dirty="0">
              <a:latin typeface="Berlin Sans FB" panose="020E0602020502020306" pitchFamily="34" charset="0"/>
            </a:endParaRPr>
          </a:p>
          <a:p>
            <a:pPr algn="ctr"/>
            <a:r>
              <a:rPr lang="en-GB" sz="2000" dirty="0" smtClean="0">
                <a:latin typeface="Berlin Sans FB" panose="020E0602020502020306" pitchFamily="34" charset="0"/>
              </a:rPr>
              <a:t>TASK </a:t>
            </a:r>
            <a:r>
              <a:rPr lang="mr-IN" sz="2000" dirty="0" smtClean="0">
                <a:latin typeface="Berlin Sans FB" panose="020E0602020502020306" pitchFamily="34" charset="0"/>
              </a:rPr>
              <a:t>–</a:t>
            </a:r>
            <a:r>
              <a:rPr lang="en-GB" sz="2000" dirty="0" smtClean="0">
                <a:latin typeface="Berlin Sans FB" panose="020E0602020502020306" pitchFamily="34" charset="0"/>
              </a:rPr>
              <a:t> Write a new sentence, one for each subordinate clause, where you pop the clause in and it makes sense. </a:t>
            </a:r>
          </a:p>
          <a:p>
            <a:pPr algn="ctr"/>
            <a:endParaRPr lang="en-GB" sz="2000" dirty="0">
              <a:latin typeface="Berlin Sans FB" panose="020E0602020502020306" pitchFamily="34" charset="0"/>
            </a:endParaRPr>
          </a:p>
          <a:p>
            <a:pPr algn="ctr"/>
            <a:r>
              <a:rPr lang="en-GB" sz="2000" dirty="0" smtClean="0">
                <a:latin typeface="Berlin Sans FB" panose="020E0602020502020306" pitchFamily="34" charset="0"/>
              </a:rPr>
              <a:t>CLUE </a:t>
            </a:r>
            <a:r>
              <a:rPr lang="mr-IN" sz="2000" dirty="0" smtClean="0">
                <a:latin typeface="Berlin Sans FB" panose="020E0602020502020306" pitchFamily="34" charset="0"/>
              </a:rPr>
              <a:t>–</a:t>
            </a:r>
            <a:r>
              <a:rPr lang="en-GB" sz="2000" dirty="0" smtClean="0">
                <a:latin typeface="Berlin Sans FB" panose="020E0602020502020306" pitchFamily="34" charset="0"/>
              </a:rPr>
              <a:t> look at where the commas and capital letters are to tell you if it goes in the middle or at the start of a sentence. </a:t>
            </a:r>
            <a:endParaRPr lang="en-GB" sz="2000" dirty="0">
              <a:latin typeface="Berlin Sans FB" panose="020E0602020502020306" pitchFamily="34" charset="0"/>
            </a:endParaRPr>
          </a:p>
        </p:txBody>
      </p:sp>
      <p:sp>
        <p:nvSpPr>
          <p:cNvPr id="8" name="TextBox 7">
            <a:extLst>
              <a:ext uri="{FF2B5EF4-FFF2-40B4-BE49-F238E27FC236}">
                <a16:creationId xmlns:a16="http://schemas.microsoft.com/office/drawing/2014/main" xmlns="" id="{486CCDB2-0AB1-EA43-B0BF-5CF76C7167CE}"/>
              </a:ext>
            </a:extLst>
          </p:cNvPr>
          <p:cNvSpPr txBox="1"/>
          <p:nvPr/>
        </p:nvSpPr>
        <p:spPr>
          <a:xfrm>
            <a:off x="8562673" y="10617"/>
            <a:ext cx="3110576" cy="584775"/>
          </a:xfrm>
          <a:prstGeom prst="rect">
            <a:avLst/>
          </a:prstGeom>
          <a:noFill/>
          <a:ln w="57150">
            <a:solidFill>
              <a:schemeClr val="tx1"/>
            </a:solidFill>
          </a:ln>
        </p:spPr>
        <p:txBody>
          <a:bodyPr wrap="square" rtlCol="0">
            <a:spAutoFit/>
          </a:bodyPr>
          <a:lstStyle/>
          <a:p>
            <a:pPr algn="ctr"/>
            <a:r>
              <a:rPr lang="en-GB" sz="3200" u="sng" dirty="0">
                <a:latin typeface="Berlin Sans FB" panose="020E0602020502020306" pitchFamily="34" charset="0"/>
              </a:rPr>
              <a:t>Lesson Three</a:t>
            </a:r>
          </a:p>
        </p:txBody>
      </p:sp>
      <p:sp>
        <p:nvSpPr>
          <p:cNvPr id="13" name="Content Placeholder 2"/>
          <p:cNvSpPr txBox="1">
            <a:spLocks/>
          </p:cNvSpPr>
          <p:nvPr/>
        </p:nvSpPr>
        <p:spPr>
          <a:xfrm>
            <a:off x="468085" y="3741511"/>
            <a:ext cx="3559630" cy="1581604"/>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GB" sz="4400" b="0" i="0" u="none" strike="noStrike" kern="1200" cap="none" spc="0" normalizeH="0" baseline="0" noProof="0" dirty="0" smtClean="0">
                <a:ln>
                  <a:noFill/>
                </a:ln>
                <a:solidFill>
                  <a:prstClr val="black"/>
                </a:solidFill>
                <a:effectLst/>
                <a:uLnTx/>
                <a:uFillTx/>
                <a:latin typeface="Calibri" panose="020F0502020204030204"/>
                <a:ea typeface="+mn-ea"/>
                <a:cs typeface="+mn-cs"/>
              </a:rPr>
              <a:t>,which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was sleeping, </a:t>
            </a:r>
          </a:p>
        </p:txBody>
      </p:sp>
      <p:sp>
        <p:nvSpPr>
          <p:cNvPr id="14" name="Content Placeholder 2"/>
          <p:cNvSpPr txBox="1">
            <a:spLocks/>
          </p:cNvSpPr>
          <p:nvPr/>
        </p:nvSpPr>
        <p:spPr>
          <a:xfrm>
            <a:off x="4408714" y="4873625"/>
            <a:ext cx="3559630" cy="1581604"/>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2. ,who was ravenous,   </a:t>
            </a:r>
          </a:p>
        </p:txBody>
      </p:sp>
      <p:sp>
        <p:nvSpPr>
          <p:cNvPr id="15" name="Content Placeholder 2"/>
          <p:cNvSpPr txBox="1">
            <a:spLocks/>
          </p:cNvSpPr>
          <p:nvPr/>
        </p:nvSpPr>
        <p:spPr>
          <a:xfrm>
            <a:off x="8490857" y="3542166"/>
            <a:ext cx="3559630" cy="1581604"/>
          </a:xfrm>
          <a:prstGeom prst="rect">
            <a:avLst/>
          </a:prstGeom>
          <a:solidFill>
            <a:srgbClr val="CCCCFF"/>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3. With an ape like fury, </a:t>
            </a:r>
          </a:p>
        </p:txBody>
      </p:sp>
    </p:spTree>
    <p:extLst>
      <p:ext uri="{BB962C8B-B14F-4D97-AF65-F5344CB8AC3E}">
        <p14:creationId xmlns:p14="http://schemas.microsoft.com/office/powerpoint/2010/main" val="630391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Your drop</a:t>
            </a: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engage a reader in a range of ways  through inventive use of voice, point of view or character and establish and sustain clear, credible viewpoints on complex subjects.</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2149248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987676934"/>
              </p:ext>
            </p:extLst>
          </p:nvPr>
        </p:nvGraphicFramePr>
        <p:xfrm>
          <a:off x="1675856" y="2174633"/>
          <a:ext cx="8840288" cy="3510722"/>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420144">
                  <a:extLst>
                    <a:ext uri="{9D8B030D-6E8A-4147-A177-3AD203B41FA5}">
                      <a16:colId xmlns:a16="http://schemas.microsoft.com/office/drawing/2014/main" xmlns="" val="1989019206"/>
                    </a:ext>
                  </a:extLst>
                </a:gridCol>
              </a:tblGrid>
              <a:tr h="865441">
                <a:tc>
                  <a:txBody>
                    <a:bodyPr/>
                    <a:lstStyle/>
                    <a:p>
                      <a:r>
                        <a:rPr lang="en-GB"/>
                        <a:t>Word</a:t>
                      </a:r>
                      <a:r>
                        <a:rPr lang="en-GB" baseline="0"/>
                        <a:t> and definition </a:t>
                      </a:r>
                      <a:endParaRPr lang="en-GB"/>
                    </a:p>
                  </a:txBody>
                  <a:tcPr/>
                </a:tc>
                <a:tc>
                  <a:txBody>
                    <a:bodyPr/>
                    <a:lstStyle/>
                    <a:p>
                      <a:r>
                        <a:rPr lang="en-GB"/>
                        <a:t>Your definition or synonyms </a:t>
                      </a:r>
                    </a:p>
                  </a:txBody>
                  <a:tcPr/>
                </a:tc>
                <a:extLst>
                  <a:ext uri="{0D108BD9-81ED-4DB2-BD59-A6C34878D82A}">
                    <a16:rowId xmlns:a16="http://schemas.microsoft.com/office/drawing/2014/main" xmlns="" val="2258541173"/>
                  </a:ext>
                </a:extLst>
              </a:tr>
              <a:tr h="865441">
                <a:tc>
                  <a:txBody>
                    <a:bodyPr/>
                    <a:lstStyle/>
                    <a:p>
                      <a:r>
                        <a:rPr lang="en-GB" b="1" dirty="0"/>
                        <a:t>Manifesting </a:t>
                      </a:r>
                      <a:r>
                        <a:rPr lang="en-GB" b="0" dirty="0"/>
                        <a:t>(Verb)</a:t>
                      </a:r>
                      <a:r>
                        <a:rPr lang="en-GB" b="0" baseline="0" dirty="0"/>
                        <a:t> </a:t>
                      </a:r>
                      <a:r>
                        <a:rPr lang="en-GB" b="0" dirty="0"/>
                        <a:t> show (a quality or feeling) by one's acts or appearance</a:t>
                      </a:r>
                    </a:p>
                  </a:txBody>
                  <a:tcPr/>
                </a:tc>
                <a:tc>
                  <a:txBody>
                    <a:bodyPr/>
                    <a:lstStyle/>
                    <a:p>
                      <a:endParaRPr lang="en-GB"/>
                    </a:p>
                  </a:txBody>
                  <a:tcPr/>
                </a:tc>
                <a:extLst>
                  <a:ext uri="{0D108BD9-81ED-4DB2-BD59-A6C34878D82A}">
                    <a16:rowId xmlns:a16="http://schemas.microsoft.com/office/drawing/2014/main" xmlns="" val="2926289144"/>
                  </a:ext>
                </a:extLst>
              </a:tr>
              <a:tr h="865441">
                <a:tc>
                  <a:txBody>
                    <a:bodyPr/>
                    <a:lstStyle/>
                    <a:p>
                      <a:r>
                        <a:rPr lang="en-GB" b="1" dirty="0"/>
                        <a:t>Melancholy </a:t>
                      </a:r>
                      <a:r>
                        <a:rPr lang="en-GB" b="0" i="1" dirty="0"/>
                        <a:t>(Noun)  </a:t>
                      </a:r>
                      <a:r>
                        <a:rPr lang="en-GB" b="0" dirty="0"/>
                        <a:t>a feeling of sadness, typically with no obvious cause.</a:t>
                      </a:r>
                    </a:p>
                  </a:txBody>
                  <a:tcPr/>
                </a:tc>
                <a:tc>
                  <a:txBody>
                    <a:bodyPr/>
                    <a:lstStyle/>
                    <a:p>
                      <a:endParaRPr lang="en-GB" dirty="0"/>
                    </a:p>
                  </a:txBody>
                  <a:tcPr/>
                </a:tc>
                <a:extLst>
                  <a:ext uri="{0D108BD9-81ED-4DB2-BD59-A6C34878D82A}">
                    <a16:rowId xmlns:a16="http://schemas.microsoft.com/office/drawing/2014/main" xmlns="" val="2146728328"/>
                  </a:ext>
                </a:extLst>
              </a:tr>
              <a:tr h="865441">
                <a:tc>
                  <a:txBody>
                    <a:bodyPr/>
                    <a:lstStyle/>
                    <a:p>
                      <a:r>
                        <a:rPr lang="en-GB" b="1" dirty="0"/>
                        <a:t>Tempestuous </a:t>
                      </a:r>
                      <a:r>
                        <a:rPr lang="en-GB" b="0" dirty="0"/>
                        <a:t>(Adjective) </a:t>
                      </a:r>
                    </a:p>
                    <a:p>
                      <a:r>
                        <a:rPr lang="en-GB" b="0" dirty="0"/>
                        <a:t>characterised by strong and turbulent or conflicting emotion.</a:t>
                      </a:r>
                    </a:p>
                  </a:txBody>
                  <a:tcPr/>
                </a:tc>
                <a:tc>
                  <a:txBody>
                    <a:bodyPr/>
                    <a:lstStyle/>
                    <a:p>
                      <a:endParaRPr lang="en-GB" dirty="0"/>
                    </a:p>
                  </a:txBody>
                  <a:tcPr/>
                </a:tc>
                <a:extLst>
                  <a:ext uri="{0D108BD9-81ED-4DB2-BD59-A6C34878D82A}">
                    <a16:rowId xmlns:a16="http://schemas.microsoft.com/office/drawing/2014/main" xmlns="" val="2364321600"/>
                  </a:ext>
                </a:extLst>
              </a:tr>
            </a:tbl>
          </a:graphicData>
        </a:graphic>
      </p:graphicFrame>
      <p:sp>
        <p:nvSpPr>
          <p:cNvPr id="4" name="Title 3">
            <a:extLst>
              <a:ext uri="{FF2B5EF4-FFF2-40B4-BE49-F238E27FC236}">
                <a16:creationId xmlns:a16="http://schemas.microsoft.com/office/drawing/2014/main" xmlns="" id="{6D9479D9-DCE3-0D46-AB45-79214C30AF31}"/>
              </a:ext>
            </a:extLst>
          </p:cNvPr>
          <p:cNvSpPr txBox="1">
            <a:spLocks/>
          </p:cNvSpPr>
          <p:nvPr/>
        </p:nvSpPr>
        <p:spPr>
          <a:xfrm>
            <a:off x="1676400" y="4751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Tree>
    <p:extLst>
      <p:ext uri="{BB962C8B-B14F-4D97-AF65-F5344CB8AC3E}">
        <p14:creationId xmlns:p14="http://schemas.microsoft.com/office/powerpoint/2010/main" val="1578579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71029" y="-5864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rPr>
                <a:t>Last lesson we looked at the devices that could go into a drop and looked at different drops.</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266329" y="3286911"/>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solidFill>
                    <a:schemeClr val="tx1"/>
                  </a:solidFill>
                </a:rPr>
                <a:t>We then used this to help craft our own drop based on a stimulus.</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kern="1200" dirty="0">
                  <a:solidFill>
                    <a:schemeClr val="tx1"/>
                  </a:solidFill>
                </a:rPr>
                <a:t>Today we are going to create the drop for our creative writing image using what we learnt last lesson.</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760600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xmlns="" id="{6D9479D9-DCE3-0D46-AB45-79214C30AF31}"/>
              </a:ext>
            </a:extLst>
          </p:cNvPr>
          <p:cNvSpPr txBox="1">
            <a:spLocks/>
          </p:cNvSpPr>
          <p:nvPr/>
        </p:nvSpPr>
        <p:spPr>
          <a:xfrm>
            <a:off x="1524000" y="3227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two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2193705668"/>
              </p:ext>
            </p:extLst>
          </p:nvPr>
        </p:nvGraphicFramePr>
        <p:xfrm>
          <a:off x="1675856" y="2174633"/>
          <a:ext cx="8840288" cy="2645281"/>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420144">
                  <a:extLst>
                    <a:ext uri="{9D8B030D-6E8A-4147-A177-3AD203B41FA5}">
                      <a16:colId xmlns:a16="http://schemas.microsoft.com/office/drawing/2014/main" xmlns="" val="1989019206"/>
                    </a:ext>
                  </a:extLst>
                </a:gridCol>
              </a:tblGrid>
              <a:tr h="865441">
                <a:tc>
                  <a:txBody>
                    <a:bodyPr/>
                    <a:lstStyle/>
                    <a:p>
                      <a:r>
                        <a:rPr lang="en-GB" dirty="0"/>
                        <a:t>Word</a:t>
                      </a:r>
                      <a:r>
                        <a:rPr lang="en-GB" baseline="0" dirty="0"/>
                        <a:t> and definition </a:t>
                      </a:r>
                      <a:endParaRPr lang="en-GB" dirty="0"/>
                    </a:p>
                  </a:txBody>
                  <a:tcPr/>
                </a:tc>
                <a:tc>
                  <a:txBody>
                    <a:bodyPr/>
                    <a:lstStyle/>
                    <a:p>
                      <a:r>
                        <a:rPr lang="en-GB"/>
                        <a:t>Your definition or synonyms </a:t>
                      </a:r>
                    </a:p>
                  </a:txBody>
                  <a:tcPr/>
                </a:tc>
                <a:extLst>
                  <a:ext uri="{0D108BD9-81ED-4DB2-BD59-A6C34878D82A}">
                    <a16:rowId xmlns:a16="http://schemas.microsoft.com/office/drawing/2014/main" xmlns="" val="2258541173"/>
                  </a:ext>
                </a:extLst>
              </a:tr>
              <a:tr h="865441">
                <a:tc>
                  <a:txBody>
                    <a:bodyPr/>
                    <a:lstStyle/>
                    <a:p>
                      <a:r>
                        <a:rPr lang="en-GB" b="1" dirty="0"/>
                        <a:t>Cyclical </a:t>
                      </a:r>
                      <a:r>
                        <a:rPr lang="en-GB" b="1" i="1" dirty="0"/>
                        <a:t>(adjective)</a:t>
                      </a:r>
                    </a:p>
                    <a:p>
                      <a:r>
                        <a:rPr lang="en-GB" b="0" dirty="0"/>
                        <a:t>occurring in cycles; recurrent</a:t>
                      </a:r>
                    </a:p>
                  </a:txBody>
                  <a:tcPr/>
                </a:tc>
                <a:tc>
                  <a:txBody>
                    <a:bodyPr/>
                    <a:lstStyle/>
                    <a:p>
                      <a:endParaRPr lang="en-GB"/>
                    </a:p>
                  </a:txBody>
                  <a:tcPr/>
                </a:tc>
                <a:extLst>
                  <a:ext uri="{0D108BD9-81ED-4DB2-BD59-A6C34878D82A}">
                    <a16:rowId xmlns:a16="http://schemas.microsoft.com/office/drawing/2014/main" xmlns="" val="2926289144"/>
                  </a:ext>
                </a:extLst>
              </a:tr>
              <a:tr h="865441">
                <a:tc>
                  <a:txBody>
                    <a:bodyPr/>
                    <a:lstStyle/>
                    <a:p>
                      <a:r>
                        <a:rPr lang="en-GB" b="1" dirty="0"/>
                        <a:t>Description </a:t>
                      </a:r>
                      <a:r>
                        <a:rPr lang="en-GB" b="1" i="1" dirty="0"/>
                        <a:t>(noun)</a:t>
                      </a:r>
                    </a:p>
                    <a:p>
                      <a:r>
                        <a:rPr lang="en-GB" b="0" dirty="0"/>
                        <a:t>a spoken or written account of a person, object, or event.</a:t>
                      </a:r>
                    </a:p>
                  </a:txBody>
                  <a:tcPr/>
                </a:tc>
                <a:tc>
                  <a:txBody>
                    <a:bodyPr/>
                    <a:lstStyle/>
                    <a:p>
                      <a:endParaRPr lang="en-GB" dirty="0"/>
                    </a:p>
                  </a:txBody>
                  <a:tcPr/>
                </a:tc>
                <a:extLst>
                  <a:ext uri="{0D108BD9-81ED-4DB2-BD59-A6C34878D82A}">
                    <a16:rowId xmlns:a16="http://schemas.microsoft.com/office/drawing/2014/main" xmlns="" val="2146728328"/>
                  </a:ext>
                </a:extLst>
              </a:tr>
            </a:tbl>
          </a:graphicData>
        </a:graphic>
      </p:graphicFrame>
    </p:spTree>
    <p:extLst>
      <p:ext uri="{BB962C8B-B14F-4D97-AF65-F5344CB8AC3E}">
        <p14:creationId xmlns:p14="http://schemas.microsoft.com/office/powerpoint/2010/main" val="3595079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Your stimulus:</a:t>
            </a:r>
          </a:p>
        </p:txBody>
      </p:sp>
      <p:pic>
        <p:nvPicPr>
          <p:cNvPr id="3" name="Picture 2">
            <a:extLst>
              <a:ext uri="{FF2B5EF4-FFF2-40B4-BE49-F238E27FC236}">
                <a16:creationId xmlns:a16="http://schemas.microsoft.com/office/drawing/2014/main" xmlns="" id="{CD159B8D-67C3-441F-87FC-B1AF5F7C376C}"/>
              </a:ext>
            </a:extLst>
          </p:cNvPr>
          <p:cNvPicPr>
            <a:picLocks noChangeAspect="1"/>
          </p:cNvPicPr>
          <p:nvPr/>
        </p:nvPicPr>
        <p:blipFill>
          <a:blip r:embed="rId3"/>
          <a:stretch>
            <a:fillRect/>
          </a:stretch>
        </p:blipFill>
        <p:spPr>
          <a:xfrm>
            <a:off x="233081" y="1527717"/>
            <a:ext cx="4127045" cy="3943061"/>
          </a:xfrm>
          <a:prstGeom prst="rect">
            <a:avLst/>
          </a:prstGeom>
        </p:spPr>
      </p:pic>
      <p:sp>
        <p:nvSpPr>
          <p:cNvPr id="2" name="Rounded Rectangle 1"/>
          <p:cNvSpPr/>
          <p:nvPr/>
        </p:nvSpPr>
        <p:spPr>
          <a:xfrm>
            <a:off x="7394211" y="1302667"/>
            <a:ext cx="4337824" cy="5073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hlinkClick r:id="rId4"/>
              </a:rPr>
              <a:t>Watch</a:t>
            </a:r>
            <a:r>
              <a:rPr lang="en-GB" sz="2400" dirty="0"/>
              <a:t> the beginning of the scene up to O:30. What elements could you focus on in your drop? Remember not too many and make sure they link</a:t>
            </a:r>
            <a:r>
              <a:rPr lang="en-GB" sz="2400" dirty="0" smtClean="0"/>
              <a:t>.</a:t>
            </a:r>
          </a:p>
          <a:p>
            <a:pPr algn="ctr"/>
            <a:endParaRPr lang="en-GB" sz="2400" dirty="0"/>
          </a:p>
          <a:p>
            <a:pPr algn="ctr"/>
            <a:r>
              <a:rPr lang="en-GB" sz="2400" dirty="0" smtClean="0"/>
              <a:t>YouTube address is in the notes section at the bottom. </a:t>
            </a:r>
            <a:endParaRPr lang="en-GB" sz="2400" dirty="0"/>
          </a:p>
        </p:txBody>
      </p:sp>
      <p:sp>
        <p:nvSpPr>
          <p:cNvPr id="5" name="Oval Callout 4"/>
          <p:cNvSpPr/>
          <p:nvPr/>
        </p:nvSpPr>
        <p:spPr>
          <a:xfrm>
            <a:off x="669074" y="5156334"/>
            <a:ext cx="2910467" cy="1623607"/>
          </a:xfrm>
          <a:prstGeom prst="wedgeEllipseCallout">
            <a:avLst>
              <a:gd name="adj1" fmla="val -49347"/>
              <a:gd name="adj2" fmla="val -741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Remember to look beyond the image. What else could exist within this environment.</a:t>
            </a:r>
          </a:p>
        </p:txBody>
      </p:sp>
    </p:spTree>
    <p:extLst>
      <p:ext uri="{BB962C8B-B14F-4D97-AF65-F5344CB8AC3E}">
        <p14:creationId xmlns:p14="http://schemas.microsoft.com/office/powerpoint/2010/main" val="1379667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Success Criteria:</a:t>
            </a:r>
          </a:p>
        </p:txBody>
      </p:sp>
      <p:pic>
        <p:nvPicPr>
          <p:cNvPr id="7" name="Picture 6"/>
          <p:cNvPicPr>
            <a:picLocks noChangeAspect="1"/>
          </p:cNvPicPr>
          <p:nvPr/>
        </p:nvPicPr>
        <p:blipFill rotWithShape="1">
          <a:blip r:embed="rId3"/>
          <a:srcRect l="34212" t="42857" r="33617" b="47257"/>
          <a:stretch/>
        </p:blipFill>
        <p:spPr>
          <a:xfrm>
            <a:off x="1116700" y="1273068"/>
            <a:ext cx="8335431" cy="1600761"/>
          </a:xfrm>
          <a:prstGeom prst="rect">
            <a:avLst/>
          </a:prstGeom>
        </p:spPr>
      </p:pic>
      <p:sp>
        <p:nvSpPr>
          <p:cNvPr id="8" name="Cloud Callout 7"/>
          <p:cNvSpPr/>
          <p:nvPr/>
        </p:nvSpPr>
        <p:spPr>
          <a:xfrm>
            <a:off x="3252651" y="3082834"/>
            <a:ext cx="4990012" cy="244275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stylistic features could you use in your drop to make it engaging?</a:t>
            </a:r>
          </a:p>
        </p:txBody>
      </p:sp>
    </p:spTree>
    <p:extLst>
      <p:ext uri="{BB962C8B-B14F-4D97-AF65-F5344CB8AC3E}">
        <p14:creationId xmlns:p14="http://schemas.microsoft.com/office/powerpoint/2010/main" val="714191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Success Criteria:</a:t>
            </a:r>
          </a:p>
        </p:txBody>
      </p:sp>
      <p:sp>
        <p:nvSpPr>
          <p:cNvPr id="8" name="Cloud Callout 7"/>
          <p:cNvSpPr/>
          <p:nvPr/>
        </p:nvSpPr>
        <p:spPr>
          <a:xfrm>
            <a:off x="3248064" y="2351314"/>
            <a:ext cx="4990012" cy="244275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stylistic features could you use in your drop to make it engaging?</a:t>
            </a:r>
          </a:p>
        </p:txBody>
      </p:sp>
      <p:sp>
        <p:nvSpPr>
          <p:cNvPr id="2" name="TextBox 1"/>
          <p:cNvSpPr txBox="1"/>
          <p:nvPr/>
        </p:nvSpPr>
        <p:spPr>
          <a:xfrm>
            <a:off x="9126582" y="3398636"/>
            <a:ext cx="2690949" cy="1569660"/>
          </a:xfrm>
          <a:prstGeom prst="rect">
            <a:avLst/>
          </a:prstGeom>
          <a:solidFill>
            <a:srgbClr val="FFC000"/>
          </a:solidFill>
        </p:spPr>
        <p:txBody>
          <a:bodyPr wrap="square" rtlCol="0">
            <a:spAutoFit/>
          </a:bodyPr>
          <a:lstStyle/>
          <a:p>
            <a:r>
              <a:rPr lang="en-GB" sz="2400" dirty="0"/>
              <a:t>Short sentences – Could start with a triadic set of short sentences.</a:t>
            </a:r>
          </a:p>
        </p:txBody>
      </p:sp>
      <p:sp>
        <p:nvSpPr>
          <p:cNvPr id="9" name="TextBox 8"/>
          <p:cNvSpPr txBox="1"/>
          <p:nvPr/>
        </p:nvSpPr>
        <p:spPr>
          <a:xfrm>
            <a:off x="316371" y="1178770"/>
            <a:ext cx="2690949" cy="830997"/>
          </a:xfrm>
          <a:prstGeom prst="rect">
            <a:avLst/>
          </a:prstGeom>
          <a:solidFill>
            <a:srgbClr val="FFFFCC"/>
          </a:solidFill>
        </p:spPr>
        <p:txBody>
          <a:bodyPr wrap="square" rtlCol="0">
            <a:spAutoFit/>
          </a:bodyPr>
          <a:lstStyle/>
          <a:p>
            <a:pPr algn="ctr"/>
            <a:r>
              <a:rPr lang="en-GB" sz="2400" dirty="0"/>
              <a:t>Alliterative sentences.</a:t>
            </a:r>
          </a:p>
        </p:txBody>
      </p:sp>
      <p:sp>
        <p:nvSpPr>
          <p:cNvPr id="10" name="TextBox 9"/>
          <p:cNvSpPr txBox="1"/>
          <p:nvPr/>
        </p:nvSpPr>
        <p:spPr>
          <a:xfrm>
            <a:off x="0" y="3767967"/>
            <a:ext cx="2690949" cy="830997"/>
          </a:xfrm>
          <a:prstGeom prst="rect">
            <a:avLst/>
          </a:prstGeom>
          <a:solidFill>
            <a:srgbClr val="CCCCFF"/>
          </a:solidFill>
        </p:spPr>
        <p:txBody>
          <a:bodyPr wrap="square" rtlCol="0">
            <a:spAutoFit/>
          </a:bodyPr>
          <a:lstStyle/>
          <a:p>
            <a:r>
              <a:rPr lang="en-GB" sz="2400" dirty="0"/>
              <a:t>Adverb sentence starters.</a:t>
            </a:r>
          </a:p>
        </p:txBody>
      </p:sp>
      <p:sp>
        <p:nvSpPr>
          <p:cNvPr id="11" name="TextBox 10"/>
          <p:cNvSpPr txBox="1"/>
          <p:nvPr/>
        </p:nvSpPr>
        <p:spPr>
          <a:xfrm>
            <a:off x="6435633" y="5152961"/>
            <a:ext cx="2690949" cy="830997"/>
          </a:xfrm>
          <a:prstGeom prst="rect">
            <a:avLst/>
          </a:prstGeom>
          <a:solidFill>
            <a:schemeClr val="accent6">
              <a:lumMod val="20000"/>
              <a:lumOff val="80000"/>
            </a:schemeClr>
          </a:solidFill>
        </p:spPr>
        <p:txBody>
          <a:bodyPr wrap="square" rtlCol="0">
            <a:spAutoFit/>
          </a:bodyPr>
          <a:lstStyle/>
          <a:p>
            <a:r>
              <a:rPr lang="en-GB" sz="2400" dirty="0"/>
              <a:t>Feeling sentence starters.</a:t>
            </a:r>
          </a:p>
        </p:txBody>
      </p:sp>
      <p:sp>
        <p:nvSpPr>
          <p:cNvPr id="12" name="TextBox 11"/>
          <p:cNvSpPr txBox="1"/>
          <p:nvPr/>
        </p:nvSpPr>
        <p:spPr>
          <a:xfrm>
            <a:off x="7990113" y="1143325"/>
            <a:ext cx="3505201" cy="830997"/>
          </a:xfrm>
          <a:prstGeom prst="rect">
            <a:avLst/>
          </a:prstGeom>
          <a:solidFill>
            <a:schemeClr val="accent2">
              <a:lumMod val="20000"/>
              <a:lumOff val="80000"/>
            </a:schemeClr>
          </a:solidFill>
        </p:spPr>
        <p:txBody>
          <a:bodyPr wrap="square" rtlCol="0">
            <a:spAutoFit/>
          </a:bodyPr>
          <a:lstStyle/>
          <a:p>
            <a:r>
              <a:rPr lang="en-GB" sz="2400" dirty="0"/>
              <a:t>Extended metaphors to describe objects or things.</a:t>
            </a:r>
          </a:p>
        </p:txBody>
      </p:sp>
      <p:sp>
        <p:nvSpPr>
          <p:cNvPr id="13" name="TextBox 12"/>
          <p:cNvSpPr txBox="1"/>
          <p:nvPr/>
        </p:nvSpPr>
        <p:spPr>
          <a:xfrm>
            <a:off x="8238076" y="2482152"/>
            <a:ext cx="2690949" cy="461665"/>
          </a:xfrm>
          <a:prstGeom prst="rect">
            <a:avLst/>
          </a:prstGeom>
          <a:solidFill>
            <a:schemeClr val="accent4">
              <a:lumMod val="40000"/>
              <a:lumOff val="60000"/>
            </a:schemeClr>
          </a:solidFill>
        </p:spPr>
        <p:txBody>
          <a:bodyPr wrap="square" rtlCol="0">
            <a:spAutoFit/>
          </a:bodyPr>
          <a:lstStyle/>
          <a:p>
            <a:r>
              <a:rPr lang="en-GB" sz="2400" dirty="0"/>
              <a:t>Personification</a:t>
            </a:r>
          </a:p>
        </p:txBody>
      </p:sp>
      <p:sp>
        <p:nvSpPr>
          <p:cNvPr id="14" name="TextBox 13"/>
          <p:cNvSpPr txBox="1"/>
          <p:nvPr/>
        </p:nvSpPr>
        <p:spPr>
          <a:xfrm>
            <a:off x="786633" y="2297486"/>
            <a:ext cx="2690949" cy="830997"/>
          </a:xfrm>
          <a:prstGeom prst="rect">
            <a:avLst/>
          </a:prstGeom>
          <a:solidFill>
            <a:schemeClr val="accent6">
              <a:lumMod val="40000"/>
              <a:lumOff val="60000"/>
            </a:schemeClr>
          </a:solidFill>
        </p:spPr>
        <p:txBody>
          <a:bodyPr wrap="square" rtlCol="0">
            <a:spAutoFit/>
          </a:bodyPr>
          <a:lstStyle/>
          <a:p>
            <a:r>
              <a:rPr lang="en-GB" sz="2400" dirty="0"/>
              <a:t>Sophisticated onomatopoeia</a:t>
            </a:r>
          </a:p>
        </p:txBody>
      </p:sp>
      <p:sp>
        <p:nvSpPr>
          <p:cNvPr id="15" name="TextBox 14"/>
          <p:cNvSpPr txBox="1"/>
          <p:nvPr/>
        </p:nvSpPr>
        <p:spPr>
          <a:xfrm>
            <a:off x="557115" y="5152961"/>
            <a:ext cx="3270302" cy="461665"/>
          </a:xfrm>
          <a:prstGeom prst="rect">
            <a:avLst/>
          </a:prstGeom>
          <a:solidFill>
            <a:srgbClr val="92D050"/>
          </a:solidFill>
        </p:spPr>
        <p:txBody>
          <a:bodyPr wrap="square" rtlCol="0">
            <a:spAutoFit/>
          </a:bodyPr>
          <a:lstStyle/>
          <a:p>
            <a:r>
              <a:rPr lang="en-GB" sz="2400" dirty="0"/>
              <a:t>Exclamatory sentences.</a:t>
            </a:r>
          </a:p>
        </p:txBody>
      </p:sp>
      <p:sp>
        <p:nvSpPr>
          <p:cNvPr id="16" name="TextBox 15"/>
          <p:cNvSpPr txBox="1"/>
          <p:nvPr/>
        </p:nvSpPr>
        <p:spPr>
          <a:xfrm>
            <a:off x="4153242" y="1110597"/>
            <a:ext cx="2690949" cy="830997"/>
          </a:xfrm>
          <a:prstGeom prst="rect">
            <a:avLst/>
          </a:prstGeom>
          <a:solidFill>
            <a:schemeClr val="accent5">
              <a:lumMod val="20000"/>
              <a:lumOff val="80000"/>
            </a:schemeClr>
          </a:solidFill>
        </p:spPr>
        <p:txBody>
          <a:bodyPr wrap="square" rtlCol="0">
            <a:spAutoFit/>
          </a:bodyPr>
          <a:lstStyle/>
          <a:p>
            <a:pPr algn="ctr"/>
            <a:r>
              <a:rPr lang="en-GB" sz="2400" dirty="0"/>
              <a:t>Ambitious vocabulary</a:t>
            </a:r>
          </a:p>
        </p:txBody>
      </p:sp>
    </p:spTree>
    <p:extLst>
      <p:ext uri="{BB962C8B-B14F-4D97-AF65-F5344CB8AC3E}">
        <p14:creationId xmlns:p14="http://schemas.microsoft.com/office/powerpoint/2010/main" val="304349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0" y="1"/>
            <a:ext cx="12191999" cy="1181914"/>
          </a:xfrm>
          <a:solidFill>
            <a:schemeClr val="bg2"/>
          </a:solidFill>
          <a:ln w="38100">
            <a:solidFill>
              <a:schemeClr val="tx1"/>
            </a:solidFill>
          </a:ln>
        </p:spPr>
        <p:txBody>
          <a:bodyPr>
            <a:normAutofit fontScale="90000"/>
          </a:bodyPr>
          <a:lstStyle/>
          <a:p>
            <a:pPr algn="ctr"/>
            <a:r>
              <a:rPr lang="en-GB" sz="2800" dirty="0"/>
              <a:t>SPAG </a:t>
            </a:r>
            <a:r>
              <a:rPr lang="en-GB" sz="2800" dirty="0" smtClean="0"/>
              <a:t>Task </a:t>
            </a:r>
            <a:r>
              <a:rPr lang="mr-IN" sz="2800" dirty="0" smtClean="0"/>
              <a:t>–</a:t>
            </a:r>
            <a:r>
              <a:rPr lang="en-GB" sz="2800" dirty="0" smtClean="0"/>
              <a:t> below are a variety of sentences which tell us something. Your task is to turn them into ‘showing’ sentences where we show the information without telling it.  </a:t>
            </a:r>
            <a:endParaRPr lang="en-GB" sz="2800" dirty="0"/>
          </a:p>
        </p:txBody>
      </p:sp>
      <p:graphicFrame>
        <p:nvGraphicFramePr>
          <p:cNvPr id="3" name="Content Placeholder 3"/>
          <p:cNvGraphicFramePr>
            <a:graphicFrameLocks noGrp="1"/>
          </p:cNvGraphicFramePr>
          <p:nvPr>
            <p:ph sz="quarter" idx="1"/>
          </p:nvPr>
        </p:nvGraphicFramePr>
        <p:xfrm>
          <a:off x="1703512" y="1412776"/>
          <a:ext cx="8784976" cy="4968550"/>
        </p:xfrm>
        <a:graphic>
          <a:graphicData uri="http://schemas.openxmlformats.org/drawingml/2006/table">
            <a:tbl>
              <a:tblPr firstRow="1" firstCol="1" bandRow="1">
                <a:tableStyleId>{5C22544A-7EE6-4342-B048-85BDC9FD1C3A}</a:tableStyleId>
              </a:tblPr>
              <a:tblGrid>
                <a:gridCol w="2648537">
                  <a:extLst>
                    <a:ext uri="{9D8B030D-6E8A-4147-A177-3AD203B41FA5}">
                      <a16:colId xmlns:a16="http://schemas.microsoft.com/office/drawing/2014/main" xmlns="" val="20000"/>
                    </a:ext>
                  </a:extLst>
                </a:gridCol>
                <a:gridCol w="6136439">
                  <a:extLst>
                    <a:ext uri="{9D8B030D-6E8A-4147-A177-3AD203B41FA5}">
                      <a16:colId xmlns:a16="http://schemas.microsoft.com/office/drawing/2014/main" xmlns="" val="20001"/>
                    </a:ext>
                  </a:extLst>
                </a:gridCol>
              </a:tblGrid>
              <a:tr h="374902">
                <a:tc>
                  <a:txBody>
                    <a:bodyPr/>
                    <a:lstStyle/>
                    <a:p>
                      <a:pPr algn="ctr">
                        <a:lnSpc>
                          <a:spcPct val="115000"/>
                        </a:lnSpc>
                        <a:spcAft>
                          <a:spcPts val="0"/>
                        </a:spcAft>
                      </a:pPr>
                      <a:r>
                        <a:rPr lang="en-GB" sz="1600" dirty="0">
                          <a:effectLst/>
                        </a:rPr>
                        <a:t>Telling Sentence</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Showing Sentence</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797216">
                <a:tc>
                  <a:txBody>
                    <a:bodyPr/>
                    <a:lstStyle/>
                    <a:p>
                      <a:pPr>
                        <a:lnSpc>
                          <a:spcPct val="115000"/>
                        </a:lnSpc>
                        <a:spcAft>
                          <a:spcPts val="1000"/>
                        </a:spcAft>
                      </a:pPr>
                      <a:r>
                        <a:rPr lang="en-GB" sz="1600" dirty="0">
                          <a:effectLst/>
                        </a:rPr>
                        <a:t>It had been raining heavily.</a:t>
                      </a:r>
                      <a:endParaRPr lang="en-GB" sz="1600" dirty="0">
                        <a:effectLst/>
                        <a:latin typeface="Calibri"/>
                        <a:ea typeface="Calibri"/>
                        <a:cs typeface="Times New Roman"/>
                      </a:endParaRPr>
                    </a:p>
                  </a:txBody>
                  <a:tcPr marL="68580" marR="68580" marT="0" marB="0"/>
                </a:tc>
                <a:tc>
                  <a:txBody>
                    <a:bodyPr/>
                    <a:lstStyle/>
                    <a:p>
                      <a:pPr>
                        <a:lnSpc>
                          <a:spcPct val="115000"/>
                        </a:lnSpc>
                        <a:spcAft>
                          <a:spcPts val="1000"/>
                        </a:spcAft>
                      </a:pPr>
                      <a:r>
                        <a:rPr lang="en-GB" sz="1600" dirty="0">
                          <a:effectLst/>
                        </a:rPr>
                        <a:t>Deep puddles covered the path.</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749804">
                <a:tc>
                  <a:txBody>
                    <a:bodyPr/>
                    <a:lstStyle/>
                    <a:p>
                      <a:pPr>
                        <a:lnSpc>
                          <a:spcPct val="115000"/>
                        </a:lnSpc>
                        <a:spcAft>
                          <a:spcPts val="1000"/>
                        </a:spcAft>
                      </a:pPr>
                      <a:r>
                        <a:rPr lang="en-GB" sz="1600">
                          <a:effectLst/>
                        </a:rPr>
                        <a:t>It was a very dark night.</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dirty="0">
                          <a:effectLst/>
                        </a:rPr>
                        <a:t> </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749804">
                <a:tc>
                  <a:txBody>
                    <a:bodyPr/>
                    <a:lstStyle/>
                    <a:p>
                      <a:pPr>
                        <a:lnSpc>
                          <a:spcPct val="115000"/>
                        </a:lnSpc>
                        <a:spcAft>
                          <a:spcPts val="1000"/>
                        </a:spcAft>
                      </a:pPr>
                      <a:r>
                        <a:rPr lang="en-GB" sz="1600">
                          <a:effectLst/>
                        </a:rPr>
                        <a:t>There was a strong wind.</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a:effectLst/>
                        </a:rPr>
                        <a:t> </a:t>
                      </a:r>
                      <a:endParaRPr lang="en-GB" sz="160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749804">
                <a:tc>
                  <a:txBody>
                    <a:bodyPr/>
                    <a:lstStyle/>
                    <a:p>
                      <a:pPr>
                        <a:lnSpc>
                          <a:spcPct val="115000"/>
                        </a:lnSpc>
                        <a:spcAft>
                          <a:spcPts val="1000"/>
                        </a:spcAft>
                      </a:pPr>
                      <a:r>
                        <a:rPr lang="en-GB" sz="1600">
                          <a:effectLst/>
                        </a:rPr>
                        <a:t>She was nervous.</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dirty="0">
                          <a:effectLst/>
                        </a:rPr>
                        <a:t> </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797216">
                <a:tc>
                  <a:txBody>
                    <a:bodyPr/>
                    <a:lstStyle/>
                    <a:p>
                      <a:pPr>
                        <a:lnSpc>
                          <a:spcPct val="115000"/>
                        </a:lnSpc>
                        <a:spcAft>
                          <a:spcPts val="1000"/>
                        </a:spcAft>
                      </a:pPr>
                      <a:r>
                        <a:rPr lang="en-GB" sz="1600" dirty="0">
                          <a:effectLst/>
                        </a:rPr>
                        <a:t>He was shy.</a:t>
                      </a:r>
                      <a:endParaRPr lang="en-GB"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a:effectLst/>
                        </a:rPr>
                        <a:t> </a:t>
                      </a:r>
                      <a:endParaRPr lang="en-GB" sz="1600">
                        <a:effectLst/>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749804">
                <a:tc>
                  <a:txBody>
                    <a:bodyPr/>
                    <a:lstStyle/>
                    <a:p>
                      <a:pPr>
                        <a:lnSpc>
                          <a:spcPct val="115000"/>
                        </a:lnSpc>
                        <a:spcAft>
                          <a:spcPts val="1000"/>
                        </a:spcAft>
                      </a:pPr>
                      <a:r>
                        <a:rPr lang="en-GB" sz="1600">
                          <a:effectLst/>
                        </a:rPr>
                        <a:t>She was very happy. </a:t>
                      </a:r>
                      <a:endParaRPr lang="en-GB" sz="16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u="none" strike="noStrike" dirty="0">
                          <a:effectLst/>
                        </a:rPr>
                        <a:t> </a:t>
                      </a:r>
                      <a:endParaRPr lang="en-GB" sz="16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474137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alpha val="49410"/>
          </a:srgbClr>
        </a:solidFill>
        <a:effectLst/>
      </p:bgPr>
    </p:bg>
    <p:spTree>
      <p:nvGrpSpPr>
        <p:cNvPr id="1" name="Shape 228"/>
        <p:cNvGrpSpPr/>
        <p:nvPr/>
      </p:nvGrpSpPr>
      <p:grpSpPr>
        <a:xfrm>
          <a:off x="0" y="0"/>
          <a:ext cx="0" cy="0"/>
          <a:chOff x="0" y="0"/>
          <a:chExt cx="0" cy="0"/>
        </a:xfrm>
      </p:grpSpPr>
      <p:sp>
        <p:nvSpPr>
          <p:cNvPr id="231" name="Google Shape;231;p41"/>
          <p:cNvSpPr txBox="1"/>
          <p:nvPr/>
        </p:nvSpPr>
        <p:spPr>
          <a:xfrm>
            <a:off x="263767" y="164866"/>
            <a:ext cx="8803200" cy="933919"/>
          </a:xfrm>
          <a:prstGeom prst="rect">
            <a:avLst/>
          </a:prstGeom>
          <a:solidFill>
            <a:srgbClr val="EFEFEF"/>
          </a:solidFill>
          <a:ln>
            <a:noFill/>
          </a:ln>
        </p:spPr>
        <p:txBody>
          <a:bodyPr spcFirstLastPara="1" wrap="square" lIns="121900" tIns="121900" rIns="121900" bIns="121900" anchor="t" anchorCtr="0">
            <a:noAutofit/>
          </a:bodyPr>
          <a:lstStyle/>
          <a:p>
            <a:pPr algn="ctr" defTabSz="1219170">
              <a:lnSpc>
                <a:spcPct val="115000"/>
              </a:lnSpc>
              <a:buClr>
                <a:srgbClr val="000000"/>
              </a:buClr>
              <a:buSzPts val="1100"/>
            </a:pPr>
            <a:r>
              <a:rPr lang="en-GB" sz="3733" kern="0" dirty="0">
                <a:solidFill>
                  <a:srgbClr val="000000"/>
                </a:solidFill>
                <a:latin typeface="Arial"/>
                <a:cs typeface="Arial"/>
                <a:sym typeface="Arial"/>
              </a:rPr>
              <a:t>Analysing Drops:</a:t>
            </a:r>
            <a:endParaRPr sz="3733" kern="0" dirty="0">
              <a:solidFill>
                <a:srgbClr val="000000"/>
              </a:solidFill>
              <a:latin typeface="Arial"/>
              <a:cs typeface="Arial"/>
              <a:sym typeface="Arial"/>
            </a:endParaRPr>
          </a:p>
        </p:txBody>
      </p:sp>
      <p:sp>
        <p:nvSpPr>
          <p:cNvPr id="2" name="Rounded Rectangle 1"/>
          <p:cNvSpPr/>
          <p:nvPr/>
        </p:nvSpPr>
        <p:spPr>
          <a:xfrm>
            <a:off x="7811911" y="1369719"/>
            <a:ext cx="4094104" cy="5087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400" kern="0" dirty="0" smtClean="0">
                <a:solidFill>
                  <a:srgbClr val="FFFFFF"/>
                </a:solidFill>
                <a:latin typeface="Arial"/>
                <a:sym typeface="Arial"/>
              </a:rPr>
              <a:t>Read the three ‘DROPs’ on this slide and put them in order of which you think worst to best. </a:t>
            </a:r>
          </a:p>
          <a:p>
            <a:pPr algn="ctr" defTabSz="1219170">
              <a:buClr>
                <a:srgbClr val="000000"/>
              </a:buClr>
            </a:pPr>
            <a:endParaRPr lang="en-GB" sz="2400" kern="0" dirty="0">
              <a:solidFill>
                <a:srgbClr val="FFFFFF"/>
              </a:solidFill>
              <a:latin typeface="Arial"/>
              <a:sym typeface="Arial"/>
            </a:endParaRPr>
          </a:p>
          <a:p>
            <a:pPr algn="ctr" defTabSz="1219170">
              <a:buClr>
                <a:srgbClr val="000000"/>
              </a:buClr>
            </a:pPr>
            <a:r>
              <a:rPr lang="en-GB" sz="2400" kern="0" dirty="0" smtClean="0">
                <a:solidFill>
                  <a:srgbClr val="FFFFFF"/>
                </a:solidFill>
                <a:latin typeface="Arial"/>
                <a:sym typeface="Arial"/>
              </a:rPr>
              <a:t>Then explain why you think this and write down what makes the best one the best, in your </a:t>
            </a:r>
            <a:r>
              <a:rPr lang="en-GB" sz="2400" kern="0" dirty="0" smtClean="0">
                <a:solidFill>
                  <a:srgbClr val="FFFFFF"/>
                </a:solidFill>
                <a:latin typeface="Arial"/>
                <a:sym typeface="Arial"/>
              </a:rPr>
              <a:t>opinion. </a:t>
            </a:r>
            <a:endParaRPr lang="en-GB" sz="2400" kern="0" dirty="0">
              <a:solidFill>
                <a:srgbClr val="FFFFFF"/>
              </a:solidFill>
              <a:latin typeface="Arial"/>
              <a:sym typeface="Arial"/>
            </a:endParaRPr>
          </a:p>
        </p:txBody>
      </p:sp>
      <p:pic>
        <p:nvPicPr>
          <p:cNvPr id="4" name="Picture 3"/>
          <p:cNvPicPr>
            <a:picLocks noChangeAspect="1"/>
          </p:cNvPicPr>
          <p:nvPr/>
        </p:nvPicPr>
        <p:blipFill>
          <a:blip r:embed="rId3"/>
          <a:stretch>
            <a:fillRect/>
          </a:stretch>
        </p:blipFill>
        <p:spPr>
          <a:xfrm>
            <a:off x="1780151" y="1098785"/>
            <a:ext cx="4147812" cy="2236809"/>
          </a:xfrm>
          <a:prstGeom prst="rect">
            <a:avLst/>
          </a:prstGeom>
        </p:spPr>
      </p:pic>
      <p:pic>
        <p:nvPicPr>
          <p:cNvPr id="8" name="Picture 7"/>
          <p:cNvPicPr>
            <a:picLocks noChangeAspect="1"/>
          </p:cNvPicPr>
          <p:nvPr/>
        </p:nvPicPr>
        <p:blipFill rotWithShape="1">
          <a:blip r:embed="rId4"/>
          <a:srcRect l="13072" t="28139" r="11643" b="21351"/>
          <a:stretch/>
        </p:blipFill>
        <p:spPr>
          <a:xfrm>
            <a:off x="3854057" y="3453237"/>
            <a:ext cx="3791499" cy="1907824"/>
          </a:xfrm>
          <a:prstGeom prst="rect">
            <a:avLst/>
          </a:prstGeom>
        </p:spPr>
      </p:pic>
      <p:pic>
        <p:nvPicPr>
          <p:cNvPr id="9" name="Picture 8"/>
          <p:cNvPicPr>
            <a:picLocks noChangeAspect="1"/>
          </p:cNvPicPr>
          <p:nvPr/>
        </p:nvPicPr>
        <p:blipFill rotWithShape="1">
          <a:blip r:embed="rId5"/>
          <a:srcRect l="15099" t="41442" r="13584" b="17353"/>
          <a:stretch/>
        </p:blipFill>
        <p:spPr>
          <a:xfrm>
            <a:off x="149813" y="3428779"/>
            <a:ext cx="3537892" cy="1956743"/>
          </a:xfrm>
          <a:prstGeom prst="rect">
            <a:avLst/>
          </a:prstGeom>
        </p:spPr>
      </p:pic>
      <p:pic>
        <p:nvPicPr>
          <p:cNvPr id="1026" name="Picture 2" descr="Image result for whiteboard activ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7237" y="104658"/>
            <a:ext cx="1409700" cy="1130300"/>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a:extLst>
              <a:ext uri="{FF2B5EF4-FFF2-40B4-BE49-F238E27FC236}">
                <a16:creationId xmlns:a16="http://schemas.microsoft.com/office/drawing/2014/main" xmlns="" id="{9F815627-45FC-8A49-A473-E3BFE101C094}"/>
              </a:ext>
            </a:extLst>
          </p:cNvPr>
          <p:cNvSpPr/>
          <p:nvPr/>
        </p:nvSpPr>
        <p:spPr>
          <a:xfrm>
            <a:off x="149813" y="5571460"/>
            <a:ext cx="7037796" cy="1148317"/>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Challenge: remember to identify the devices and the elements of show not tell!</a:t>
            </a:r>
          </a:p>
        </p:txBody>
      </p:sp>
      <p:sp>
        <p:nvSpPr>
          <p:cNvPr id="5" name="TextBox 4"/>
          <p:cNvSpPr txBox="1"/>
          <p:nvPr/>
        </p:nvSpPr>
        <p:spPr>
          <a:xfrm>
            <a:off x="1253965" y="1104470"/>
            <a:ext cx="526186" cy="369332"/>
          </a:xfrm>
          <a:prstGeom prst="rect">
            <a:avLst/>
          </a:prstGeom>
          <a:noFill/>
        </p:spPr>
        <p:txBody>
          <a:bodyPr wrap="square" rtlCol="0">
            <a:spAutoFit/>
          </a:bodyPr>
          <a:lstStyle/>
          <a:p>
            <a:r>
              <a:rPr lang="en-US" dirty="0" smtClean="0"/>
              <a:t>1. </a:t>
            </a:r>
            <a:endParaRPr lang="en-US" dirty="0"/>
          </a:p>
        </p:txBody>
      </p:sp>
      <p:sp>
        <p:nvSpPr>
          <p:cNvPr id="10" name="TextBox 9"/>
          <p:cNvSpPr txBox="1"/>
          <p:nvPr/>
        </p:nvSpPr>
        <p:spPr>
          <a:xfrm>
            <a:off x="7119370" y="2979519"/>
            <a:ext cx="526186" cy="369332"/>
          </a:xfrm>
          <a:prstGeom prst="rect">
            <a:avLst/>
          </a:prstGeom>
          <a:noFill/>
        </p:spPr>
        <p:txBody>
          <a:bodyPr wrap="square" rtlCol="0">
            <a:spAutoFit/>
          </a:bodyPr>
          <a:lstStyle/>
          <a:p>
            <a:r>
              <a:rPr lang="en-US" dirty="0"/>
              <a:t>3</a:t>
            </a:r>
            <a:r>
              <a:rPr lang="en-US" dirty="0" smtClean="0"/>
              <a:t>. </a:t>
            </a:r>
            <a:endParaRPr lang="en-US" dirty="0"/>
          </a:p>
        </p:txBody>
      </p:sp>
      <p:sp>
        <p:nvSpPr>
          <p:cNvPr id="11" name="TextBox 10"/>
          <p:cNvSpPr txBox="1"/>
          <p:nvPr/>
        </p:nvSpPr>
        <p:spPr>
          <a:xfrm>
            <a:off x="149813" y="2966262"/>
            <a:ext cx="526186" cy="369332"/>
          </a:xfrm>
          <a:prstGeom prst="rect">
            <a:avLst/>
          </a:prstGeom>
          <a:noFill/>
        </p:spPr>
        <p:txBody>
          <a:bodyPr wrap="square" rtlCol="0">
            <a:spAutoFit/>
          </a:bodyPr>
          <a:lstStyle/>
          <a:p>
            <a:r>
              <a:rPr lang="en-US" dirty="0"/>
              <a:t>2</a:t>
            </a:r>
            <a:r>
              <a:rPr lang="en-US" dirty="0" smtClean="0"/>
              <a:t>. </a:t>
            </a:r>
            <a:endParaRPr lang="en-US" dirty="0"/>
          </a:p>
        </p:txBody>
      </p:sp>
    </p:spTree>
    <p:extLst>
      <p:ext uri="{BB962C8B-B14F-4D97-AF65-F5344CB8AC3E}">
        <p14:creationId xmlns:p14="http://schemas.microsoft.com/office/powerpoint/2010/main" val="3974525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rPr>
              <a:t>The Drop:</a:t>
            </a: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Independent Writing:</a:t>
            </a:r>
          </a:p>
        </p:txBody>
      </p:sp>
      <p:sp>
        <p:nvSpPr>
          <p:cNvPr id="6" name="TextBox 5"/>
          <p:cNvSpPr txBox="1"/>
          <p:nvPr/>
        </p:nvSpPr>
        <p:spPr>
          <a:xfrm>
            <a:off x="392708" y="2416462"/>
            <a:ext cx="295507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Drop your reader into the middle of the action/setting.</a:t>
            </a:r>
          </a:p>
        </p:txBody>
      </p:sp>
      <p:sp>
        <p:nvSpPr>
          <p:cNvPr id="8" name="Rounded Rectangle 7"/>
          <p:cNvSpPr/>
          <p:nvPr/>
        </p:nvSpPr>
        <p:spPr>
          <a:xfrm>
            <a:off x="4058194" y="3518033"/>
            <a:ext cx="4075612" cy="24950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000000"/>
                </a:solidFill>
                <a:effectLst/>
                <a:uLnTx/>
                <a:uFillTx/>
                <a:latin typeface="Calibri" panose="020F0502020204030204"/>
                <a:ea typeface="+mn-ea"/>
                <a:cs typeface="+mn-cs"/>
              </a:rPr>
              <a:t>Re-watch the extract</a:t>
            </a:r>
            <a:r>
              <a:rPr kumimoji="0" lang="en-GB" sz="1800" b="0" i="0" u="none" strike="noStrike" kern="1200" cap="none" spc="0" normalizeH="0" noProof="0" dirty="0" smtClean="0">
                <a:ln>
                  <a:noFill/>
                </a:ln>
                <a:solidFill>
                  <a:srgbClr val="000000"/>
                </a:solidFill>
                <a:effectLst/>
                <a:uLnTx/>
                <a:uFillTx/>
                <a:latin typeface="Calibri" panose="020F0502020204030204"/>
                <a:ea typeface="+mn-ea"/>
                <a:cs typeface="+mn-cs"/>
              </a:rPr>
              <a:t> from Hacksaw Ridge and write a DROP where you use show don</a:t>
            </a:r>
            <a:r>
              <a:rPr kumimoji="0" lang="mr-IN" sz="1800" b="0" i="0" u="none" strike="noStrike" kern="1200" cap="none" spc="0" normalizeH="0" noProof="0" dirty="0" smtClean="0">
                <a:ln>
                  <a:noFill/>
                </a:ln>
                <a:solidFill>
                  <a:srgbClr val="000000"/>
                </a:solidFill>
                <a:effectLst/>
                <a:uLnTx/>
                <a:uFillTx/>
                <a:latin typeface="Calibri" panose="020F0502020204030204"/>
                <a:ea typeface="+mn-ea"/>
                <a:cs typeface="+mn-cs"/>
              </a:rPr>
              <a:t>’</a:t>
            </a:r>
            <a:r>
              <a:rPr kumimoji="0" lang="en-GB" sz="1800" b="0" i="0" u="none" strike="noStrike" kern="1200" cap="none" spc="0" normalizeH="0" noProof="0" dirty="0" smtClean="0">
                <a:ln>
                  <a:noFill/>
                </a:ln>
                <a:solidFill>
                  <a:srgbClr val="000000"/>
                </a:solidFill>
                <a:effectLst/>
                <a:uLnTx/>
                <a:uFillTx/>
                <a:latin typeface="Calibri" panose="020F0502020204030204"/>
                <a:ea typeface="+mn-ea"/>
                <a:cs typeface="+mn-cs"/>
              </a:rPr>
              <a:t>t tell techniques. </a:t>
            </a: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Cloud Callout 10"/>
          <p:cNvSpPr/>
          <p:nvPr/>
        </p:nvSpPr>
        <p:spPr>
          <a:xfrm>
            <a:off x="8416835" y="1938992"/>
            <a:ext cx="3223624" cy="2681134"/>
          </a:xfrm>
          <a:prstGeom prst="cloudCallout">
            <a:avLst>
              <a:gd name="adj1" fmla="val -99912"/>
              <a:gd name="adj2" fmla="val -31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Challenge: Can you use any of the word consciousness vocabulary in your paragraph</a:t>
            </a:r>
          </a:p>
        </p:txBody>
      </p:sp>
    </p:spTree>
    <p:extLst>
      <p:ext uri="{BB962C8B-B14F-4D97-AF65-F5344CB8AC3E}">
        <p14:creationId xmlns:p14="http://schemas.microsoft.com/office/powerpoint/2010/main" val="3286704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0" y="112525"/>
            <a:ext cx="12191999" cy="1302076"/>
          </a:xfrm>
          <a:solidFill>
            <a:schemeClr val="bg2"/>
          </a:solidFill>
          <a:ln w="38100">
            <a:solidFill>
              <a:schemeClr val="tx1"/>
            </a:solidFill>
          </a:ln>
        </p:spPr>
        <p:txBody>
          <a:bodyPr>
            <a:normAutofit/>
          </a:bodyPr>
          <a:lstStyle/>
          <a:p>
            <a:pPr algn="ctr"/>
            <a:r>
              <a:rPr lang="en-GB" dirty="0" smtClean="0"/>
              <a:t>Review </a:t>
            </a:r>
            <a:r>
              <a:rPr lang="mr-IN" dirty="0" smtClean="0"/>
              <a:t>–</a:t>
            </a:r>
            <a:r>
              <a:rPr lang="en-GB" dirty="0" smtClean="0"/>
              <a:t> read your drop and decide how many of the 4 success criteria you have achieved. </a:t>
            </a:r>
            <a:endParaRPr lang="en-GB" dirty="0"/>
          </a:p>
        </p:txBody>
      </p:sp>
      <p:pic>
        <p:nvPicPr>
          <p:cNvPr id="3" name="Picture 2">
            <a:extLst>
              <a:ext uri="{FF2B5EF4-FFF2-40B4-BE49-F238E27FC236}">
                <a16:creationId xmlns:a16="http://schemas.microsoft.com/office/drawing/2014/main" xmlns="" id="{23143C87-AB66-1246-8882-3FF858A2F8E4}"/>
              </a:ext>
            </a:extLst>
          </p:cNvPr>
          <p:cNvPicPr>
            <a:picLocks noChangeAspect="1"/>
          </p:cNvPicPr>
          <p:nvPr/>
        </p:nvPicPr>
        <p:blipFill>
          <a:blip r:embed="rId3"/>
          <a:stretch>
            <a:fillRect/>
          </a:stretch>
        </p:blipFill>
        <p:spPr>
          <a:xfrm>
            <a:off x="593090" y="2577954"/>
            <a:ext cx="5091833" cy="2860963"/>
          </a:xfrm>
          <a:prstGeom prst="rect">
            <a:avLst/>
          </a:prstGeom>
        </p:spPr>
      </p:pic>
      <p:sp>
        <p:nvSpPr>
          <p:cNvPr id="4" name="Content Placeholder 5">
            <a:extLst>
              <a:ext uri="{FF2B5EF4-FFF2-40B4-BE49-F238E27FC236}">
                <a16:creationId xmlns:a16="http://schemas.microsoft.com/office/drawing/2014/main" xmlns="" id="{7D2A1059-7BD0-114A-A107-0E15B2CBFBC3}"/>
              </a:ext>
            </a:extLst>
          </p:cNvPr>
          <p:cNvSpPr txBox="1">
            <a:spLocks/>
          </p:cNvSpPr>
          <p:nvPr/>
        </p:nvSpPr>
        <p:spPr>
          <a:xfrm>
            <a:off x="6197599" y="1825624"/>
            <a:ext cx="5246255" cy="4351339"/>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Success Criteria: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I can</a:t>
            </a:r>
            <a:r>
              <a:rPr kumimoji="0" lang="en-GB" sz="2400" b="0" i="0" u="none"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use sophisticated vocabulary for effect.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GB" sz="2400" baseline="0" dirty="0">
                <a:solidFill>
                  <a:prstClr val="black"/>
                </a:solidFill>
                <a:latin typeface="Calibri" panose="020F0502020204030204"/>
                <a:cs typeface="Estrangelo Edessa" panose="03080600000000000000" pitchFamily="66" charset="0"/>
              </a:rPr>
              <a:t>I</a:t>
            </a:r>
            <a:r>
              <a:rPr lang="en-GB" sz="2400" dirty="0">
                <a:solidFill>
                  <a:prstClr val="black"/>
                </a:solidFill>
                <a:latin typeface="Calibri" panose="020F0502020204030204"/>
                <a:cs typeface="Estrangelo Edessa" panose="03080600000000000000" pitchFamily="66" charset="0"/>
              </a:rPr>
              <a:t> can drop the reader straight into the action.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I</a:t>
            </a:r>
            <a:r>
              <a:rPr kumimoji="0" lang="en-GB" sz="2400" b="0" i="0" u="none"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can use a variety of sentences within my creative writing.</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 I can use punctuation</a:t>
            </a:r>
            <a:r>
              <a:rPr kumimoji="0" lang="en-GB" sz="2400" b="0" i="0" u="none"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for purpose and effect.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744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a:t>
            </a:r>
            <a:endParaRPr lang="en-US" dirty="0"/>
          </a:p>
        </p:txBody>
      </p:sp>
      <p:sp>
        <p:nvSpPr>
          <p:cNvPr id="3" name="Content Placeholder 2"/>
          <p:cNvSpPr>
            <a:spLocks noGrp="1"/>
          </p:cNvSpPr>
          <p:nvPr>
            <p:ph idx="1"/>
          </p:nvPr>
        </p:nvSpPr>
        <p:spPr>
          <a:xfrm>
            <a:off x="838200" y="1825625"/>
            <a:ext cx="10515600" cy="2289577"/>
          </a:xfrm>
          <a:solidFill>
            <a:srgbClr val="FFFF00"/>
          </a:solidFill>
        </p:spPr>
        <p:txBody>
          <a:bodyPr/>
          <a:lstStyle/>
          <a:p>
            <a:pPr marL="0" indent="0">
              <a:buNone/>
            </a:pPr>
            <a:r>
              <a:rPr lang="en-US" dirty="0" smtClean="0"/>
              <a:t>TASK - Make a list of everything you have learnt about the DROP section of your writing. </a:t>
            </a:r>
          </a:p>
          <a:p>
            <a:pPr marL="0" indent="0">
              <a:buNone/>
            </a:pPr>
            <a:endParaRPr lang="en-US" dirty="0"/>
          </a:p>
          <a:p>
            <a:pPr marL="0" indent="0">
              <a:buNone/>
            </a:pPr>
            <a:r>
              <a:rPr lang="en-US" dirty="0" smtClean="0"/>
              <a:t>Think about what it does and the techniques you can use in it. </a:t>
            </a:r>
            <a:endParaRPr lang="en-US" dirty="0"/>
          </a:p>
        </p:txBody>
      </p:sp>
    </p:spTree>
    <p:extLst>
      <p:ext uri="{BB962C8B-B14F-4D97-AF65-F5344CB8AC3E}">
        <p14:creationId xmlns:p14="http://schemas.microsoft.com/office/powerpoint/2010/main" val="447401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a:t>
            </a:r>
            <a:r>
              <a:rPr lang="en-GB" sz="3500" b="1" u="sng" dirty="0">
                <a:solidFill>
                  <a:sysClr val="windowText" lastClr="000000"/>
                </a:solidFill>
                <a:latin typeface="+mj-lt"/>
              </a:rPr>
              <a:t>Zooming in </a:t>
            </a:r>
          </a:p>
          <a:p>
            <a:pPr lvl="0">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shape, craft and adapt sentences and punctuation from a wide repertoire of styles and types deployed by writer</a:t>
            </a:r>
          </a:p>
          <a:p>
            <a:pPr lvl="0">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3640376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xmlns="" id="{4DC7B475-EDE7-6B49-A78A-2BF121B235BB}"/>
              </a:ext>
            </a:extLst>
          </p:cNvPr>
          <p:cNvGraphicFramePr>
            <a:graphicFrameLocks noGrp="1"/>
          </p:cNvGraphicFramePr>
          <p:nvPr>
            <p:extLst>
              <p:ext uri="{D42A27DB-BD31-4B8C-83A1-F6EECF244321}">
                <p14:modId xmlns:p14="http://schemas.microsoft.com/office/powerpoint/2010/main" val="3010275111"/>
              </p:ext>
            </p:extLst>
          </p:nvPr>
        </p:nvGraphicFramePr>
        <p:xfrm>
          <a:off x="1675856" y="2174633"/>
          <a:ext cx="8840288" cy="2736722"/>
        </p:xfrm>
        <a:graphic>
          <a:graphicData uri="http://schemas.openxmlformats.org/drawingml/2006/table">
            <a:tbl>
              <a:tblPr firstRow="1" bandRow="1">
                <a:tableStyleId>{073A0DAA-6AF3-43AB-8588-CEC1D06C72B9}</a:tableStyleId>
              </a:tblPr>
              <a:tblGrid>
                <a:gridCol w="4420144">
                  <a:extLst>
                    <a:ext uri="{9D8B030D-6E8A-4147-A177-3AD203B41FA5}">
                      <a16:colId xmlns:a16="http://schemas.microsoft.com/office/drawing/2014/main" xmlns="" val="4050230822"/>
                    </a:ext>
                  </a:extLst>
                </a:gridCol>
                <a:gridCol w="4420144">
                  <a:extLst>
                    <a:ext uri="{9D8B030D-6E8A-4147-A177-3AD203B41FA5}">
                      <a16:colId xmlns:a16="http://schemas.microsoft.com/office/drawing/2014/main" xmlns="" val="1989019206"/>
                    </a:ext>
                  </a:extLst>
                </a:gridCol>
              </a:tblGrid>
              <a:tr h="865441">
                <a:tc>
                  <a:txBody>
                    <a:bodyPr/>
                    <a:lstStyle/>
                    <a:p>
                      <a:r>
                        <a:rPr lang="en-GB" sz="2000"/>
                        <a:t>Word</a:t>
                      </a:r>
                      <a:r>
                        <a:rPr lang="en-GB" sz="2000" baseline="0"/>
                        <a:t> and definition </a:t>
                      </a:r>
                      <a:endParaRPr lang="en-GB" sz="2000"/>
                    </a:p>
                  </a:txBody>
                  <a:tcPr/>
                </a:tc>
                <a:tc>
                  <a:txBody>
                    <a:bodyPr/>
                    <a:lstStyle/>
                    <a:p>
                      <a:r>
                        <a:rPr lang="en-GB" sz="2000"/>
                        <a:t>Your definition or synonyms </a:t>
                      </a:r>
                    </a:p>
                  </a:txBody>
                  <a:tcPr/>
                </a:tc>
                <a:extLst>
                  <a:ext uri="{0D108BD9-81ED-4DB2-BD59-A6C34878D82A}">
                    <a16:rowId xmlns:a16="http://schemas.microsoft.com/office/drawing/2014/main" xmlns="" val="2258541173"/>
                  </a:ext>
                </a:extLst>
              </a:tr>
              <a:tr h="865441">
                <a:tc>
                  <a:txBody>
                    <a:bodyPr/>
                    <a:lstStyle/>
                    <a:p>
                      <a:r>
                        <a:rPr lang="en-GB" sz="2000" b="1" dirty="0"/>
                        <a:t>Abyss </a:t>
                      </a:r>
                      <a:r>
                        <a:rPr lang="en-GB" sz="2000" b="0" i="1" dirty="0"/>
                        <a:t>(Noun)  </a:t>
                      </a:r>
                      <a:r>
                        <a:rPr lang="en-GB" sz="2000" b="0" dirty="0"/>
                        <a:t>a deep or seemingly bottomless chasm</a:t>
                      </a:r>
                    </a:p>
                  </a:txBody>
                  <a:tcPr/>
                </a:tc>
                <a:tc>
                  <a:txBody>
                    <a:bodyPr/>
                    <a:lstStyle/>
                    <a:p>
                      <a:endParaRPr lang="en-GB" sz="2000"/>
                    </a:p>
                  </a:txBody>
                  <a:tcPr/>
                </a:tc>
                <a:extLst>
                  <a:ext uri="{0D108BD9-81ED-4DB2-BD59-A6C34878D82A}">
                    <a16:rowId xmlns:a16="http://schemas.microsoft.com/office/drawing/2014/main" xmlns="" val="2926289144"/>
                  </a:ext>
                </a:extLst>
              </a:tr>
              <a:tr h="865441">
                <a:tc>
                  <a:txBody>
                    <a:bodyPr/>
                    <a:lstStyle/>
                    <a:p>
                      <a:r>
                        <a:rPr lang="en-GB" sz="2000" b="1" dirty="0"/>
                        <a:t>Malevolent </a:t>
                      </a:r>
                      <a:r>
                        <a:rPr lang="en-GB" sz="2000" b="0" dirty="0"/>
                        <a:t>(</a:t>
                      </a:r>
                      <a:r>
                        <a:rPr lang="en-GB" sz="2000" b="0" i="1" dirty="0"/>
                        <a:t>adjective)</a:t>
                      </a:r>
                    </a:p>
                    <a:p>
                      <a:r>
                        <a:rPr lang="en-GB" sz="2000" b="0" dirty="0"/>
                        <a:t>having or showing a wish to do evil to others.</a:t>
                      </a:r>
                    </a:p>
                  </a:txBody>
                  <a:tcPr/>
                </a:tc>
                <a:tc>
                  <a:txBody>
                    <a:bodyPr/>
                    <a:lstStyle/>
                    <a:p>
                      <a:endParaRPr lang="en-GB" sz="2000" dirty="0"/>
                    </a:p>
                  </a:txBody>
                  <a:tcPr/>
                </a:tc>
                <a:extLst>
                  <a:ext uri="{0D108BD9-81ED-4DB2-BD59-A6C34878D82A}">
                    <a16:rowId xmlns:a16="http://schemas.microsoft.com/office/drawing/2014/main" xmlns="" val="2146728328"/>
                  </a:ext>
                </a:extLst>
              </a:tr>
            </a:tbl>
          </a:graphicData>
        </a:graphic>
      </p:graphicFrame>
      <p:sp>
        <p:nvSpPr>
          <p:cNvPr id="4" name="Title 3">
            <a:extLst>
              <a:ext uri="{FF2B5EF4-FFF2-40B4-BE49-F238E27FC236}">
                <a16:creationId xmlns:a16="http://schemas.microsoft.com/office/drawing/2014/main" xmlns="" id="{6D9479D9-DCE3-0D46-AB45-79214C30AF31}"/>
              </a:ext>
            </a:extLst>
          </p:cNvPr>
          <p:cNvSpPr txBox="1">
            <a:spLocks/>
          </p:cNvSpPr>
          <p:nvPr/>
        </p:nvSpPr>
        <p:spPr>
          <a:xfrm>
            <a:off x="1676400" y="475105"/>
            <a:ext cx="9144000" cy="1198806"/>
          </a:xfrm>
          <a:prstGeom prst="rect">
            <a:avLst/>
          </a:prstGeom>
          <a:solidFill>
            <a:srgbClr val="FFFF00">
              <a:alpha val="64000"/>
            </a:srgb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Write down these words, and your own definition of them.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Tree>
    <p:extLst>
      <p:ext uri="{BB962C8B-B14F-4D97-AF65-F5344CB8AC3E}">
        <p14:creationId xmlns:p14="http://schemas.microsoft.com/office/powerpoint/2010/main" val="353965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71029" y="-614256"/>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far this term we have been focusing on the reading section.</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85750"/>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skills did the writer’s use to structure their piece?</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Today we are going to apply our understanding of structure to the structure you will expected to use for Paper 1 Q5.</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375070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471029" y="-5864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Last lesson we focused on crafting the drop section of our piece.</a:t>
              </a: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06337"/>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dirty="0">
                  <a:solidFill>
                    <a:schemeClr val="tx1"/>
                  </a:solidFill>
                </a:rPr>
                <a:t>What can you remember about going from macro to micro detail?</a:t>
              </a:r>
              <a:endParaRPr lang="en-US" sz="2400" kern="1200" dirty="0">
                <a:solidFill>
                  <a:schemeClr val="tx1"/>
                </a:solidFill>
              </a:endParaRP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577520" y="4760189"/>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138914"/>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600" kern="1200" dirty="0">
                  <a:solidFill>
                    <a:schemeClr val="tx1"/>
                  </a:solidFill>
                </a:rPr>
                <a:t>Today we are going to focus on one perspective/subject per zoom in paragraph. In order to do this effectively we are going to explore the importance of showing not telling within our writing.</a:t>
              </a: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13215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dirty="0"/>
              <a:t>Our focus</a:t>
            </a:r>
            <a:r>
              <a:rPr lang="en-GB" dirty="0" smtClean="0"/>
              <a:t>: The ZOOM in </a:t>
            </a:r>
            <a:endParaRPr lang="en-GB" dirty="0"/>
          </a:p>
        </p:txBody>
      </p:sp>
      <p:pic>
        <p:nvPicPr>
          <p:cNvPr id="14" name="Picture 13"/>
          <p:cNvPicPr>
            <a:picLocks noChangeAspect="1"/>
          </p:cNvPicPr>
          <p:nvPr/>
        </p:nvPicPr>
        <p:blipFill rotWithShape="1">
          <a:blip r:embed="rId2"/>
          <a:srcRect l="31827" t="52406" r="32466" b="25272"/>
          <a:stretch/>
        </p:blipFill>
        <p:spPr>
          <a:xfrm>
            <a:off x="1364973" y="1895061"/>
            <a:ext cx="8072199" cy="3154018"/>
          </a:xfrm>
          <a:prstGeom prst="rect">
            <a:avLst/>
          </a:prstGeom>
        </p:spPr>
      </p:pic>
    </p:spTree>
    <p:extLst>
      <p:ext uri="{BB962C8B-B14F-4D97-AF65-F5344CB8AC3E}">
        <p14:creationId xmlns:p14="http://schemas.microsoft.com/office/powerpoint/2010/main" val="1997187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775522" y="209345"/>
            <a:ext cx="7935097" cy="727357"/>
          </a:xfrm>
          <a:solidFill>
            <a:schemeClr val="bg2"/>
          </a:solidFill>
          <a:ln w="38100">
            <a:solidFill>
              <a:schemeClr val="tx1"/>
            </a:solidFill>
          </a:ln>
        </p:spPr>
        <p:txBody>
          <a:bodyPr/>
          <a:lstStyle/>
          <a:p>
            <a:pPr algn="ctr"/>
            <a:r>
              <a:rPr lang="en-GB" dirty="0"/>
              <a:t>Your stimulus:</a:t>
            </a:r>
          </a:p>
        </p:txBody>
      </p:sp>
      <p:pic>
        <p:nvPicPr>
          <p:cNvPr id="3" name="Picture 2">
            <a:extLst>
              <a:ext uri="{FF2B5EF4-FFF2-40B4-BE49-F238E27FC236}">
                <a16:creationId xmlns:a16="http://schemas.microsoft.com/office/drawing/2014/main" xmlns="" id="{CD159B8D-67C3-441F-87FC-B1AF5F7C376C}"/>
              </a:ext>
            </a:extLst>
          </p:cNvPr>
          <p:cNvPicPr>
            <a:picLocks noChangeAspect="1"/>
          </p:cNvPicPr>
          <p:nvPr/>
        </p:nvPicPr>
        <p:blipFill>
          <a:blip r:embed="rId3"/>
          <a:stretch>
            <a:fillRect/>
          </a:stretch>
        </p:blipFill>
        <p:spPr>
          <a:xfrm>
            <a:off x="233081" y="1527717"/>
            <a:ext cx="4127045" cy="3943061"/>
          </a:xfrm>
          <a:prstGeom prst="rect">
            <a:avLst/>
          </a:prstGeom>
        </p:spPr>
      </p:pic>
      <p:sp>
        <p:nvSpPr>
          <p:cNvPr id="2" name="Rounded Rectangle 1"/>
          <p:cNvSpPr/>
          <p:nvPr/>
        </p:nvSpPr>
        <p:spPr>
          <a:xfrm>
            <a:off x="6914096" y="1206217"/>
            <a:ext cx="4757427" cy="53968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Watch from 0:30 – </a:t>
            </a:r>
            <a:r>
              <a:rPr lang="en-GB" sz="2400" dirty="0">
                <a:solidFill>
                  <a:schemeClr val="tx1"/>
                </a:solidFill>
                <a:latin typeface="Calibri" panose="020F0502020204030204"/>
              </a:rPr>
              <a:t>2:00</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 What elements could you focus on in your </a:t>
            </a:r>
            <a:r>
              <a:rPr kumimoji="0" lang="en-GB" sz="2400" b="0" i="0" u="none" strike="noStrike" kern="1200" cap="none" spc="0" normalizeH="0" baseline="0" noProof="0" dirty="0" smtClean="0">
                <a:ln>
                  <a:noFill/>
                </a:ln>
                <a:solidFill>
                  <a:schemeClr val="tx1"/>
                </a:solidFill>
                <a:effectLst/>
                <a:uLnTx/>
                <a:uFillTx/>
                <a:latin typeface="Calibri" panose="020F0502020204030204"/>
                <a:ea typeface="+mn-ea"/>
                <a:cs typeface="+mn-cs"/>
              </a:rPr>
              <a:t>2 </a:t>
            </a:r>
            <a:r>
              <a:rPr lang="en-GB" sz="2400" dirty="0" smtClean="0">
                <a:solidFill>
                  <a:schemeClr val="tx1"/>
                </a:solidFill>
                <a:latin typeface="Calibri" panose="020F0502020204030204"/>
              </a:rPr>
              <a:t>zoom in sections</a:t>
            </a:r>
            <a:r>
              <a:rPr kumimoji="0" lang="en-GB" sz="2400" b="0" i="0" u="none" strike="noStrike" kern="1200" cap="none" spc="0" normalizeH="0" baseline="0" noProof="0" dirty="0" smtClean="0">
                <a:ln>
                  <a:noFill/>
                </a:ln>
                <a:solidFill>
                  <a:schemeClr val="tx1"/>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rPr>
              <a:t>Remember this</a:t>
            </a:r>
            <a:r>
              <a:rPr kumimoji="0" lang="en-GB" sz="2400" b="0" i="0" u="none" strike="noStrike" kern="1200" cap="none" spc="0" normalizeH="0" noProof="0" dirty="0">
                <a:ln>
                  <a:noFill/>
                </a:ln>
                <a:solidFill>
                  <a:schemeClr val="tx1"/>
                </a:solidFill>
                <a:effectLst/>
                <a:uLnTx/>
                <a:uFillTx/>
                <a:latin typeface="Calibri" panose="020F0502020204030204"/>
                <a:ea typeface="+mn-ea"/>
                <a:cs typeface="+mn-cs"/>
              </a:rPr>
              <a:t> must continue with the same tone/mood of the </a:t>
            </a:r>
            <a:r>
              <a:rPr kumimoji="0" lang="en-GB" sz="2400" b="0" i="0" u="none" strike="noStrike" kern="1200" cap="none" spc="0" normalizeH="0" noProof="0" dirty="0" smtClean="0">
                <a:ln>
                  <a:noFill/>
                </a:ln>
                <a:solidFill>
                  <a:schemeClr val="tx1"/>
                </a:solidFill>
                <a:effectLst/>
                <a:uLnTx/>
                <a:uFillTx/>
                <a:latin typeface="Calibri" panose="020F0502020204030204"/>
                <a:ea typeface="+mn-ea"/>
                <a:cs typeface="+mn-cs"/>
              </a:rPr>
              <a:t>drop </a:t>
            </a:r>
            <a:r>
              <a:rPr kumimoji="0" lang="en-GB" sz="2400" b="0" i="0" u="none" strike="noStrike" kern="1200" cap="none" spc="0" normalizeH="0" noProof="0" dirty="0">
                <a:ln>
                  <a:noFill/>
                </a:ln>
                <a:solidFill>
                  <a:schemeClr val="tx1"/>
                </a:solidFill>
                <a:effectLst/>
                <a:uLnTx/>
                <a:uFillTx/>
                <a:latin typeface="Calibri" panose="020F0502020204030204"/>
                <a:ea typeface="+mn-ea"/>
                <a:cs typeface="+mn-cs"/>
              </a:rPr>
              <a:t>paragraph</a:t>
            </a:r>
            <a:r>
              <a:rPr kumimoji="0" lang="en-GB" sz="2400" b="0" i="0" u="none" strike="noStrike" kern="1200" cap="none" spc="0" normalizeH="0" noProof="0" dirty="0" smtClean="0">
                <a:ln>
                  <a:noFill/>
                </a:ln>
                <a:solidFill>
                  <a:schemeClr val="tx1"/>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aseline="0" dirty="0">
              <a:solidFill>
                <a:schemeClr val="tx1"/>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noProof="0" dirty="0" smtClean="0">
                <a:ln>
                  <a:noFill/>
                </a:ln>
                <a:solidFill>
                  <a:schemeClr val="tx1"/>
                </a:solidFill>
                <a:effectLst/>
                <a:uLnTx/>
                <a:uFillTx/>
                <a:latin typeface="Calibri" panose="020F0502020204030204"/>
                <a:ea typeface="+mn-ea"/>
                <a:cs typeface="+mn-cs"/>
              </a:rPr>
              <a:t>Make a list of ideas. You may need to watch the clip more than one. When you have written as much as you can, then have a look on the next slide for some help and suggestions. </a:t>
            </a:r>
            <a:endPar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Oval Callout 4"/>
          <p:cNvSpPr/>
          <p:nvPr/>
        </p:nvSpPr>
        <p:spPr>
          <a:xfrm>
            <a:off x="669074" y="5156334"/>
            <a:ext cx="2910467" cy="1623607"/>
          </a:xfrm>
          <a:prstGeom prst="wedgeEllipseCallout">
            <a:avLst>
              <a:gd name="adj1" fmla="val -49347"/>
              <a:gd name="adj2" fmla="val -741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Remember to look beyond the image. What else could exist within this environment.</a:t>
            </a:r>
          </a:p>
        </p:txBody>
      </p:sp>
    </p:spTree>
    <p:extLst>
      <p:ext uri="{BB962C8B-B14F-4D97-AF65-F5344CB8AC3E}">
        <p14:creationId xmlns:p14="http://schemas.microsoft.com/office/powerpoint/2010/main" val="4092030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2A2280D-AEBC-6D49-9BA4-5A888477CDD0}"/>
              </a:ext>
            </a:extLst>
          </p:cNvPr>
          <p:cNvSpPr>
            <a:spLocks noGrp="1"/>
          </p:cNvSpPr>
          <p:nvPr>
            <p:ph type="title"/>
          </p:nvPr>
        </p:nvSpPr>
        <p:spPr>
          <a:xfrm>
            <a:off x="1545355" y="273181"/>
            <a:ext cx="7935097" cy="727357"/>
          </a:xfrm>
          <a:solidFill>
            <a:schemeClr val="bg2"/>
          </a:solidFill>
          <a:ln w="38100">
            <a:solidFill>
              <a:schemeClr val="tx1"/>
            </a:solidFill>
          </a:ln>
        </p:spPr>
        <p:txBody>
          <a:bodyPr/>
          <a:lstStyle/>
          <a:p>
            <a:pPr algn="ctr"/>
            <a:r>
              <a:rPr lang="en-GB" dirty="0"/>
              <a:t>Possible ideas – teacher support:</a:t>
            </a:r>
          </a:p>
        </p:txBody>
      </p:sp>
      <p:sp>
        <p:nvSpPr>
          <p:cNvPr id="10" name="TextBox 9"/>
          <p:cNvSpPr txBox="1"/>
          <p:nvPr/>
        </p:nvSpPr>
        <p:spPr>
          <a:xfrm>
            <a:off x="1086678" y="2001078"/>
            <a:ext cx="4426226" cy="3693319"/>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sz="2400" dirty="0"/>
              <a:t>The monumental appearance of the ridge as an intimidating force.</a:t>
            </a:r>
          </a:p>
          <a:p>
            <a:pPr marL="285750" indent="-285750">
              <a:buFont typeface="Arial" panose="020B0604020202020204" pitchFamily="34" charset="0"/>
              <a:buChar char="•"/>
            </a:pPr>
            <a:r>
              <a:rPr lang="en-GB" sz="2400" dirty="0"/>
              <a:t>The look on the young innocent men's faces.</a:t>
            </a:r>
          </a:p>
          <a:p>
            <a:pPr marL="285750" indent="-285750">
              <a:buFont typeface="Arial" panose="020B0604020202020204" pitchFamily="34" charset="0"/>
              <a:buChar char="•"/>
            </a:pPr>
            <a:r>
              <a:rPr lang="en-GB" sz="2400" dirty="0"/>
              <a:t>The vigorous explosives above.</a:t>
            </a:r>
          </a:p>
          <a:p>
            <a:pPr marL="285750" indent="-285750">
              <a:buFont typeface="Arial" panose="020B0604020202020204" pitchFamily="34" charset="0"/>
              <a:buChar char="•"/>
            </a:pPr>
            <a:r>
              <a:rPr lang="en-GB" sz="2400" dirty="0"/>
              <a:t>The inequality between the young men and the destructive inhuman enemy.</a:t>
            </a:r>
          </a:p>
          <a:p>
            <a:pPr marL="285750" indent="-285750">
              <a:buFont typeface="Arial" panose="020B0604020202020204" pitchFamily="34" charset="0"/>
              <a:buChar char="•"/>
            </a:pPr>
            <a:endParaRPr lang="en-GB" dirty="0"/>
          </a:p>
        </p:txBody>
      </p:sp>
      <p:sp>
        <p:nvSpPr>
          <p:cNvPr id="11" name="TextBox 10"/>
          <p:cNvSpPr txBox="1"/>
          <p:nvPr/>
        </p:nvSpPr>
        <p:spPr>
          <a:xfrm>
            <a:off x="6155635" y="2001077"/>
            <a:ext cx="4426226" cy="3416320"/>
          </a:xfrm>
          <a:prstGeom prst="rect">
            <a:avLst/>
          </a:prstGeom>
          <a:solidFill>
            <a:srgbClr val="FF9999"/>
          </a:solidFill>
        </p:spPr>
        <p:txBody>
          <a:bodyPr wrap="square" rtlCol="0">
            <a:spAutoFit/>
          </a:bodyPr>
          <a:lstStyle/>
          <a:p>
            <a:pPr marL="285750" indent="-285750">
              <a:buFont typeface="Arial" panose="020B0604020202020204" pitchFamily="34" charset="0"/>
              <a:buChar char="•"/>
            </a:pPr>
            <a:r>
              <a:rPr lang="en-GB" sz="2400" dirty="0"/>
              <a:t>The ascent up the ridge towards no mans land.</a:t>
            </a:r>
          </a:p>
          <a:p>
            <a:pPr marL="285750" indent="-285750">
              <a:buFont typeface="Arial" panose="020B0604020202020204" pitchFamily="34" charset="0"/>
              <a:buChar char="•"/>
            </a:pPr>
            <a:r>
              <a:rPr lang="en-GB" sz="2400" dirty="0"/>
              <a:t>The description of the ridge and the rope leading them towards doom</a:t>
            </a:r>
          </a:p>
          <a:p>
            <a:pPr marL="285750" indent="-285750">
              <a:buFont typeface="Arial" panose="020B0604020202020204" pitchFamily="34" charset="0"/>
              <a:buChar char="•"/>
            </a:pPr>
            <a:r>
              <a:rPr lang="en-GB" sz="2400" dirty="0"/>
              <a:t>Could focus on one character here.</a:t>
            </a:r>
          </a:p>
          <a:p>
            <a:pPr marL="285750" indent="-285750">
              <a:buFont typeface="Arial" panose="020B0604020202020204" pitchFamily="34" charset="0"/>
              <a:buChar char="•"/>
            </a:pPr>
            <a:r>
              <a:rPr lang="en-GB" sz="2400" dirty="0"/>
              <a:t>The general description of the men as one here moving in.</a:t>
            </a:r>
          </a:p>
        </p:txBody>
      </p:sp>
      <p:sp>
        <p:nvSpPr>
          <p:cNvPr id="13" name="TextBox 12"/>
          <p:cNvSpPr txBox="1"/>
          <p:nvPr/>
        </p:nvSpPr>
        <p:spPr>
          <a:xfrm>
            <a:off x="6831495" y="1271835"/>
            <a:ext cx="2683565" cy="584775"/>
          </a:xfrm>
          <a:prstGeom prst="rect">
            <a:avLst/>
          </a:prstGeom>
          <a:solidFill>
            <a:schemeClr val="accent6">
              <a:lumMod val="20000"/>
              <a:lumOff val="80000"/>
            </a:schemeClr>
          </a:solidFill>
        </p:spPr>
        <p:txBody>
          <a:bodyPr wrap="square" rtlCol="0">
            <a:spAutoFit/>
          </a:bodyPr>
          <a:lstStyle/>
          <a:p>
            <a:pPr algn="ctr"/>
            <a:r>
              <a:rPr lang="en-GB" sz="3200" b="1" dirty="0"/>
              <a:t>Zoom 2:</a:t>
            </a:r>
          </a:p>
        </p:txBody>
      </p:sp>
      <p:sp>
        <p:nvSpPr>
          <p:cNvPr id="14" name="TextBox 13"/>
          <p:cNvSpPr txBox="1"/>
          <p:nvPr/>
        </p:nvSpPr>
        <p:spPr>
          <a:xfrm>
            <a:off x="2001077" y="1284223"/>
            <a:ext cx="2464905" cy="584775"/>
          </a:xfrm>
          <a:prstGeom prst="rect">
            <a:avLst/>
          </a:prstGeom>
          <a:solidFill>
            <a:srgbClr val="FF9999"/>
          </a:solidFill>
        </p:spPr>
        <p:txBody>
          <a:bodyPr wrap="square" rtlCol="0">
            <a:spAutoFit/>
          </a:bodyPr>
          <a:lstStyle/>
          <a:p>
            <a:pPr algn="ctr"/>
            <a:r>
              <a:rPr lang="en-GB" sz="3200" dirty="0"/>
              <a:t>Zoom 1:</a:t>
            </a:r>
          </a:p>
        </p:txBody>
      </p:sp>
      <p:pic>
        <p:nvPicPr>
          <p:cNvPr id="7" name="Picture 6">
            <a:extLst>
              <a:ext uri="{FF2B5EF4-FFF2-40B4-BE49-F238E27FC236}">
                <a16:creationId xmlns:a16="http://schemas.microsoft.com/office/drawing/2014/main" xmlns="" id="{254466B8-DC62-4F44-B0B6-423C9AAFE107}"/>
              </a:ext>
            </a:extLst>
          </p:cNvPr>
          <p:cNvPicPr>
            <a:picLocks noChangeAspect="1"/>
          </p:cNvPicPr>
          <p:nvPr/>
        </p:nvPicPr>
        <p:blipFill rotWithShape="1">
          <a:blip r:embed="rId3"/>
          <a:srcRect l="36321"/>
          <a:stretch/>
        </p:blipFill>
        <p:spPr>
          <a:xfrm>
            <a:off x="9727094" y="23481"/>
            <a:ext cx="2464906" cy="1935408"/>
          </a:xfrm>
          <a:prstGeom prst="rect">
            <a:avLst/>
          </a:prstGeom>
        </p:spPr>
      </p:pic>
    </p:spTree>
    <p:extLst>
      <p:ext uri="{BB962C8B-B14F-4D97-AF65-F5344CB8AC3E}">
        <p14:creationId xmlns:p14="http://schemas.microsoft.com/office/powerpoint/2010/main" val="263627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prstClr val="black"/>
                </a:solidFill>
                <a:latin typeface="Calibri Light" panose="020F0302020204030204"/>
              </a:rPr>
              <a:t>Zoom </a:t>
            </a:r>
            <a:r>
              <a:rPr lang="en-GB" dirty="0" smtClean="0">
                <a:solidFill>
                  <a:prstClr val="black"/>
                </a:solidFill>
                <a:latin typeface="Calibri Light" panose="020F0302020204030204"/>
              </a:rPr>
              <a:t>in One </a:t>
            </a: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p:cNvSpPr/>
          <p:nvPr/>
        </p:nvSpPr>
        <p:spPr>
          <a:xfrm>
            <a:off x="6746466" y="2892379"/>
            <a:ext cx="4075612" cy="24950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smtClean="0">
                <a:solidFill>
                  <a:srgbClr val="000000"/>
                </a:solidFill>
                <a:latin typeface="Calibri" panose="020F0502020204030204"/>
              </a:rPr>
              <a:t>Write your first zoom in </a:t>
            </a:r>
            <a:r>
              <a:rPr kumimoji="0" lang="en-GB" sz="2800" b="0" i="0" u="none" strike="noStrike" kern="1200" cap="none" spc="0" normalizeH="0" baseline="0" noProof="0" dirty="0" smtClean="0">
                <a:ln>
                  <a:noFill/>
                </a:ln>
                <a:solidFill>
                  <a:srgbClr val="000000"/>
                </a:solidFill>
                <a:effectLst/>
                <a:uLnTx/>
                <a:uFillTx/>
                <a:latin typeface="Calibri" panose="020F0502020204030204"/>
              </a:rPr>
              <a:t> </a:t>
            </a:r>
            <a:endParaRPr kumimoji="0" lang="en-GB" sz="2800" b="0" i="0" u="none" strike="noStrike" kern="1200" cap="none" spc="0" normalizeH="0" baseline="0" noProof="0" dirty="0">
              <a:ln>
                <a:noFill/>
              </a:ln>
              <a:solidFill>
                <a:srgbClr val="000000"/>
              </a:solidFill>
              <a:effectLst/>
              <a:uLnTx/>
              <a:uFillTx/>
              <a:latin typeface="Calibri" panose="020F0502020204030204"/>
            </a:endParaRPr>
          </a:p>
        </p:txBody>
      </p:sp>
      <p:pic>
        <p:nvPicPr>
          <p:cNvPr id="8" name="Picture 7"/>
          <p:cNvPicPr>
            <a:picLocks noChangeAspect="1"/>
          </p:cNvPicPr>
          <p:nvPr/>
        </p:nvPicPr>
        <p:blipFill>
          <a:blip r:embed="rId2"/>
          <a:stretch>
            <a:fillRect/>
          </a:stretch>
        </p:blipFill>
        <p:spPr>
          <a:xfrm>
            <a:off x="0" y="2892379"/>
            <a:ext cx="3596746" cy="1823311"/>
          </a:xfrm>
          <a:prstGeom prst="rect">
            <a:avLst/>
          </a:prstGeom>
        </p:spPr>
      </p:pic>
      <p:sp>
        <p:nvSpPr>
          <p:cNvPr id="2" name="Rectangle 1"/>
          <p:cNvSpPr/>
          <p:nvPr/>
        </p:nvSpPr>
        <p:spPr>
          <a:xfrm>
            <a:off x="374374" y="2006210"/>
            <a:ext cx="2163336" cy="1077218"/>
          </a:xfrm>
          <a:prstGeom prst="rect">
            <a:avLst/>
          </a:prstGeom>
        </p:spPr>
        <p:txBody>
          <a:bodyPr wrap="square">
            <a:spAutoFit/>
          </a:bodyPr>
          <a:lstStyle/>
          <a:p>
            <a:r>
              <a:rPr lang="en-GB" sz="3200" u="sng" dirty="0">
                <a:solidFill>
                  <a:prstClr val="black"/>
                </a:solidFill>
                <a:latin typeface="Century Gothic" panose="020B0502020202020204" pitchFamily="34" charset="0"/>
              </a:rPr>
              <a:t>Zoom in </a:t>
            </a:r>
            <a:r>
              <a:rPr lang="en-GB" sz="3200" u="sng" dirty="0" smtClean="0">
                <a:solidFill>
                  <a:prstClr val="black"/>
                </a:solidFill>
                <a:latin typeface="Century Gothic" panose="020B0502020202020204" pitchFamily="34" charset="0"/>
              </a:rPr>
              <a:t>  </a:t>
            </a:r>
            <a:r>
              <a:rPr lang="en-GB" sz="3200" u="sng" dirty="0">
                <a:solidFill>
                  <a:prstClr val="black"/>
                </a:solidFill>
                <a:latin typeface="Century Gothic" panose="020B0502020202020204" pitchFamily="34" charset="0"/>
              </a:rPr>
              <a:t>:</a:t>
            </a:r>
            <a:endParaRPr lang="en-GB" sz="3200" dirty="0"/>
          </a:p>
        </p:txBody>
      </p:sp>
    </p:spTree>
    <p:extLst>
      <p:ext uri="{BB962C8B-B14F-4D97-AF65-F5344CB8AC3E}">
        <p14:creationId xmlns:p14="http://schemas.microsoft.com/office/powerpoint/2010/main" val="3451510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365125"/>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dirty="0">
                <a:solidFill>
                  <a:prstClr val="black"/>
                </a:solidFill>
                <a:latin typeface="Calibri Light" panose="020F0302020204030204"/>
              </a:rPr>
              <a:t>Zoom </a:t>
            </a:r>
            <a:r>
              <a:rPr lang="en-GB" dirty="0" smtClean="0">
                <a:solidFill>
                  <a:prstClr val="black"/>
                </a:solidFill>
                <a:latin typeface="Calibri Light" panose="020F0302020204030204"/>
              </a:rPr>
              <a:t>in Two  </a:t>
            </a: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9" name="Content Placeholder 5"/>
          <p:cNvSpPr txBox="1">
            <a:spLocks/>
          </p:cNvSpPr>
          <p:nvPr/>
        </p:nvSpPr>
        <p:spPr>
          <a:xfrm>
            <a:off x="3596746" y="1704816"/>
            <a:ext cx="7578634" cy="4758882"/>
          </a:xfrm>
          <a:prstGeom prst="rect">
            <a:avLst/>
          </a:prstGeom>
          <a:solidFill>
            <a:schemeClr val="bg1">
              <a:lumMod val="95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ed Rectangle 9"/>
          <p:cNvSpPr/>
          <p:nvPr/>
        </p:nvSpPr>
        <p:spPr>
          <a:xfrm>
            <a:off x="6746466" y="2892379"/>
            <a:ext cx="4075612" cy="249500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noProof="0" dirty="0" smtClean="0">
                <a:solidFill>
                  <a:srgbClr val="000000"/>
                </a:solidFill>
                <a:latin typeface="Calibri" panose="020F0502020204030204"/>
              </a:rPr>
              <a:t>Write your Second zoom in </a:t>
            </a:r>
            <a:r>
              <a:rPr kumimoji="0" lang="en-GB" sz="2800" b="0" i="0" u="none" strike="noStrike" kern="1200" cap="none" spc="0" normalizeH="0" baseline="0" noProof="0" dirty="0" smtClean="0">
                <a:ln>
                  <a:noFill/>
                </a:ln>
                <a:solidFill>
                  <a:srgbClr val="000000"/>
                </a:solidFill>
                <a:effectLst/>
                <a:uLnTx/>
                <a:uFillTx/>
                <a:latin typeface="Calibri" panose="020F0502020204030204"/>
              </a:rPr>
              <a:t> </a:t>
            </a:r>
            <a:endParaRPr kumimoji="0" lang="en-GB" sz="2800" b="0" i="0" u="none" strike="noStrike" kern="1200" cap="none" spc="0" normalizeH="0" baseline="0" noProof="0" dirty="0">
              <a:ln>
                <a:noFill/>
              </a:ln>
              <a:solidFill>
                <a:srgbClr val="000000"/>
              </a:solidFill>
              <a:effectLst/>
              <a:uLnTx/>
              <a:uFillTx/>
              <a:latin typeface="Calibri" panose="020F0502020204030204"/>
            </a:endParaRPr>
          </a:p>
        </p:txBody>
      </p:sp>
      <p:pic>
        <p:nvPicPr>
          <p:cNvPr id="8" name="Picture 7"/>
          <p:cNvPicPr>
            <a:picLocks noChangeAspect="1"/>
          </p:cNvPicPr>
          <p:nvPr/>
        </p:nvPicPr>
        <p:blipFill>
          <a:blip r:embed="rId2"/>
          <a:stretch>
            <a:fillRect/>
          </a:stretch>
        </p:blipFill>
        <p:spPr>
          <a:xfrm>
            <a:off x="0" y="2892379"/>
            <a:ext cx="3596746" cy="1823311"/>
          </a:xfrm>
          <a:prstGeom prst="rect">
            <a:avLst/>
          </a:prstGeom>
        </p:spPr>
      </p:pic>
      <p:sp>
        <p:nvSpPr>
          <p:cNvPr id="2" name="Rectangle 1"/>
          <p:cNvSpPr/>
          <p:nvPr/>
        </p:nvSpPr>
        <p:spPr>
          <a:xfrm>
            <a:off x="374374" y="2006210"/>
            <a:ext cx="2163336" cy="1077218"/>
          </a:xfrm>
          <a:prstGeom prst="rect">
            <a:avLst/>
          </a:prstGeom>
        </p:spPr>
        <p:txBody>
          <a:bodyPr wrap="square">
            <a:spAutoFit/>
          </a:bodyPr>
          <a:lstStyle/>
          <a:p>
            <a:r>
              <a:rPr lang="en-GB" sz="3200" u="sng" dirty="0">
                <a:solidFill>
                  <a:prstClr val="black"/>
                </a:solidFill>
                <a:latin typeface="Century Gothic" panose="020B0502020202020204" pitchFamily="34" charset="0"/>
              </a:rPr>
              <a:t>Zoom in </a:t>
            </a:r>
            <a:r>
              <a:rPr lang="en-GB" sz="3200" u="sng" dirty="0" smtClean="0">
                <a:solidFill>
                  <a:prstClr val="black"/>
                </a:solidFill>
                <a:latin typeface="Century Gothic" panose="020B0502020202020204" pitchFamily="34" charset="0"/>
              </a:rPr>
              <a:t>  </a:t>
            </a:r>
            <a:r>
              <a:rPr lang="en-GB" sz="3200" u="sng" dirty="0">
                <a:solidFill>
                  <a:prstClr val="black"/>
                </a:solidFill>
                <a:latin typeface="Century Gothic" panose="020B0502020202020204" pitchFamily="34" charset="0"/>
              </a:rPr>
              <a:t>:</a:t>
            </a:r>
            <a:endParaRPr lang="en-GB" sz="3200" dirty="0"/>
          </a:p>
        </p:txBody>
      </p:sp>
    </p:spTree>
    <p:extLst>
      <p:ext uri="{BB962C8B-B14F-4D97-AF65-F5344CB8AC3E}">
        <p14:creationId xmlns:p14="http://schemas.microsoft.com/office/powerpoint/2010/main" val="2664776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12535" y="1"/>
            <a:ext cx="12079465" cy="1414600"/>
          </a:xfrm>
          <a:solidFill>
            <a:schemeClr val="bg2"/>
          </a:solidFill>
          <a:ln w="38100">
            <a:solidFill>
              <a:schemeClr val="tx1"/>
            </a:solidFill>
          </a:ln>
        </p:spPr>
        <p:txBody>
          <a:bodyPr>
            <a:normAutofit/>
          </a:bodyPr>
          <a:lstStyle/>
          <a:p>
            <a:pPr algn="ctr"/>
            <a:r>
              <a:rPr lang="en-GB" dirty="0" smtClean="0"/>
              <a:t>Review Task: go back to your work and try to add in the 4 criteria from below. </a:t>
            </a:r>
            <a:endParaRPr lang="en-GB" dirty="0"/>
          </a:p>
        </p:txBody>
      </p:sp>
      <p:sp>
        <p:nvSpPr>
          <p:cNvPr id="4" name="Content Placeholder 5">
            <a:extLst>
              <a:ext uri="{FF2B5EF4-FFF2-40B4-BE49-F238E27FC236}">
                <a16:creationId xmlns:a16="http://schemas.microsoft.com/office/drawing/2014/main" xmlns="" id="{7D2A1059-7BD0-114A-A107-0E15B2CBFBC3}"/>
              </a:ext>
            </a:extLst>
          </p:cNvPr>
          <p:cNvSpPr txBox="1">
            <a:spLocks/>
          </p:cNvSpPr>
          <p:nvPr/>
        </p:nvSpPr>
        <p:spPr>
          <a:xfrm>
            <a:off x="870852" y="1709862"/>
            <a:ext cx="6588634" cy="4351339"/>
          </a:xfrm>
          <a:prstGeom prst="rect">
            <a:avLst/>
          </a:prstGeom>
          <a:solidFill>
            <a:srgbClr val="FFFF00"/>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Success Criteria:</a:t>
            </a:r>
          </a:p>
          <a:p>
            <a:pPr lvl="0">
              <a:buFont typeface="Wingdings" panose="05000000000000000000" pitchFamily="2" charset="2"/>
              <a:buChar char="ü"/>
            </a:pPr>
            <a:r>
              <a:rPr kumimoji="0" lang="en-GB" sz="2400" b="0" i="0"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rPr>
              <a:t> I can effectively</a:t>
            </a:r>
            <a:r>
              <a:rPr kumimoji="0" lang="en-GB" sz="2400" b="0" i="0"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rPr>
              <a:t> use a simile sentence starter</a:t>
            </a:r>
          </a:p>
          <a:p>
            <a:pPr lvl="0">
              <a:buFont typeface="Wingdings" panose="05000000000000000000" pitchFamily="2" charset="2"/>
              <a:buChar char="ü"/>
            </a:pPr>
            <a:r>
              <a:rPr lang="en-GB" sz="2400" dirty="0">
                <a:solidFill>
                  <a:prstClr val="black"/>
                </a:solidFill>
                <a:latin typeface="Calibri" panose="020F0502020204030204"/>
                <a:cs typeface="Estrangelo Edessa" panose="03080600000000000000" pitchFamily="66" charset="0"/>
              </a:rPr>
              <a:t>I have used verb sentence starters for effect</a:t>
            </a:r>
          </a:p>
          <a:p>
            <a:pPr lvl="0">
              <a:buFont typeface="Wingdings" panose="05000000000000000000" pitchFamily="2" charset="2"/>
              <a:buChar char="ü"/>
            </a:pPr>
            <a:r>
              <a:rPr kumimoji="0" lang="en-GB" sz="2400" b="0" i="0" strike="noStrike" kern="1200" cap="none" spc="0" normalizeH="0" noProof="0" dirty="0">
                <a:ln>
                  <a:noFill/>
                </a:ln>
                <a:solidFill>
                  <a:srgbClr val="FF0000"/>
                </a:solidFill>
                <a:effectLst/>
                <a:uLnTx/>
                <a:uFillTx/>
                <a:latin typeface="Calibri" panose="020F0502020204030204"/>
                <a:ea typeface="+mn-ea"/>
                <a:cs typeface="Estrangelo Edessa" panose="03080600000000000000" pitchFamily="66" charset="0"/>
              </a:rPr>
              <a:t>I have attempted to use Semi colons for…</a:t>
            </a:r>
          </a:p>
          <a:p>
            <a:pPr lvl="0">
              <a:buFont typeface="Wingdings" panose="05000000000000000000" pitchFamily="2" charset="2"/>
              <a:buChar char="ü"/>
            </a:pPr>
            <a:r>
              <a:rPr lang="en-GB" sz="2400" dirty="0">
                <a:solidFill>
                  <a:srgbClr val="FF0000"/>
                </a:solidFill>
                <a:latin typeface="Calibri" panose="020F0502020204030204"/>
                <a:cs typeface="Estrangelo Edessa" panose="03080600000000000000" pitchFamily="66" charset="0"/>
              </a:rPr>
              <a:t>I have included colons for…</a:t>
            </a:r>
            <a:endParaRPr kumimoji="0" lang="en-GB" sz="2400" b="0" i="0" strike="noStrike" kern="1200" cap="none" spc="0" normalizeH="0" noProof="0" dirty="0">
              <a:ln>
                <a:noFill/>
              </a:ln>
              <a:solidFill>
                <a:srgbClr val="FF0000"/>
              </a:solidFill>
              <a:effectLst/>
              <a:uLnTx/>
              <a:uFillTx/>
              <a:latin typeface="Calibri" panose="020F0502020204030204"/>
              <a:cs typeface="Estrangelo Edessa" panose="03080600000000000000" pitchFamily="66" charset="0"/>
            </a:endParaRPr>
          </a:p>
          <a:p>
            <a:pPr lvl="0">
              <a:buFont typeface="Wingdings" panose="05000000000000000000" pitchFamily="2" charset="2"/>
              <a:buChar char="ü"/>
            </a:pPr>
            <a:endParaRPr kumimoji="0" lang="en-GB" sz="2400" b="0" i="0" strike="noStrike" kern="1200" cap="none" spc="0" normalizeH="0" noProof="0" dirty="0">
              <a:ln>
                <a:noFill/>
              </a:ln>
              <a:solidFill>
                <a:prstClr val="black"/>
              </a:solidFill>
              <a:effectLst/>
              <a:uLnTx/>
              <a:uFillTx/>
              <a:latin typeface="Calibri" panose="020F0502020204030204"/>
              <a:ea typeface="+mn-ea"/>
              <a:cs typeface="Estrangelo Edessa" panose="03080600000000000000" pitchFamily="66" charset="0"/>
            </a:endParaRPr>
          </a:p>
          <a:p>
            <a:pPr lvl="0">
              <a:buFont typeface="Wingdings" panose="05000000000000000000" pitchFamily="2" charset="2"/>
              <a:buChar char="ü"/>
            </a:pPr>
            <a:endParaRPr kumimoji="0" lang="en-GB" sz="2400" b="0" i="0" u="sng" strike="noStrike" kern="1200" cap="none" spc="0" normalizeH="0" baseline="0" noProof="0" dirty="0">
              <a:ln>
                <a:noFill/>
              </a:ln>
              <a:solidFill>
                <a:prstClr val="black"/>
              </a:solidFill>
              <a:effectLst/>
              <a:uLnTx/>
              <a:uFillTx/>
              <a:latin typeface="Calibri" panose="020F0502020204030204"/>
              <a:ea typeface="+mn-ea"/>
              <a:cs typeface="Estrangelo Edessa" panose="03080600000000000000" pitchFamily="66"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08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2" name="Subtitle 4">
            <a:extLst>
              <a:ext uri="{FF2B5EF4-FFF2-40B4-BE49-F238E27FC236}">
                <a16:creationId xmlns:a16="http://schemas.microsoft.com/office/drawing/2014/main" xmlns="" id="{EA87DD59-DEB4-504F-A7AF-57A592F6FCE4}"/>
              </a:ext>
            </a:extLst>
          </p:cNvPr>
          <p:cNvSpPr txBox="1">
            <a:spLocks/>
          </p:cNvSpPr>
          <p:nvPr/>
        </p:nvSpPr>
        <p:spPr>
          <a:xfrm>
            <a:off x="1558481" y="407810"/>
            <a:ext cx="9144000" cy="3099740"/>
          </a:xfrm>
          <a:prstGeom prst="rect">
            <a:avLst/>
          </a:prstGeom>
          <a:solidFill>
            <a:sysClr val="window" lastClr="FFFFFF">
              <a:alpha val="64000"/>
            </a:sysClr>
          </a:solidFill>
          <a:ln w="38100">
            <a:solidFill>
              <a:sysClr val="windowText" lastClr="00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C/W</a:t>
            </a:r>
            <a:r>
              <a:rPr kumimoji="0" lang="en-GB" sz="3500" b="1" i="0" u="none" strike="noStrike" kern="1200" cap="none" spc="0" normalizeH="0" baseline="0" noProof="0" dirty="0">
                <a:ln>
                  <a:noFill/>
                </a:ln>
                <a:solidFill>
                  <a:sysClr val="windowText" lastClr="000000"/>
                </a:solidFill>
                <a:effectLst/>
                <a:uLnTx/>
                <a:uFillTx/>
                <a:latin typeface="+mj-lt"/>
              </a:rPr>
              <a:t>								</a:t>
            </a:r>
            <a:r>
              <a:rPr kumimoji="0" lang="en-GB" sz="3500" b="1" i="0" u="sng" strike="noStrike" kern="1200" cap="none" spc="0" normalizeH="0" baseline="0" noProof="0" dirty="0">
                <a:ln>
                  <a:noFill/>
                </a:ln>
                <a:solidFill>
                  <a:sysClr val="windowText" lastClr="000000"/>
                </a:solidFill>
                <a:effectLst/>
                <a:uLnTx/>
                <a:uFillTx/>
                <a:latin typeface="+mj-lt"/>
              </a:rPr>
              <a:t>Date</a:t>
            </a:r>
            <a:r>
              <a:rPr kumimoji="0" lang="en-GB" sz="3500" b="1" i="0" u="none" strike="noStrike" kern="1200" cap="none" spc="0" normalizeH="0" noProof="0" dirty="0">
                <a:ln>
                  <a:noFill/>
                </a:ln>
                <a:solidFill>
                  <a:sysClr val="windowText" lastClr="000000"/>
                </a:solidFill>
                <a:effectLst/>
                <a:uLnTx/>
                <a:uFillTx/>
                <a:latin typeface="+mj-lt"/>
              </a:rPr>
              <a:t> </a:t>
            </a:r>
            <a:endParaRPr kumimoji="0" lang="en-GB" sz="3500" b="1" i="0" u="none" strike="noStrike" kern="1200" cap="none" spc="0" normalizeH="0" baseline="0" noProof="0" dirty="0">
              <a:ln>
                <a:noFill/>
              </a:ln>
              <a:solidFill>
                <a:sysClr val="windowText" lastClr="000000"/>
              </a:solidFill>
              <a:effectLst/>
              <a:uLnTx/>
              <a:uFillTx/>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sng" strike="noStrike" kern="1200" cap="none" spc="0" normalizeH="0" baseline="0" noProof="0" dirty="0">
                <a:ln>
                  <a:noFill/>
                </a:ln>
                <a:solidFill>
                  <a:sysClr val="windowText" lastClr="000000"/>
                </a:solidFill>
                <a:effectLst/>
                <a:uLnTx/>
                <a:uFillTx/>
                <a:latin typeface="+mj-lt"/>
              </a:rPr>
              <a:t>Lesson Title: </a:t>
            </a:r>
            <a:r>
              <a:rPr lang="en-GB" sz="3500" b="1" u="sng" dirty="0">
                <a:solidFill>
                  <a:sysClr val="windowText" lastClr="000000"/>
                </a:solidFill>
                <a:latin typeface="+mj-lt"/>
              </a:rPr>
              <a:t>Exploring S</a:t>
            </a:r>
            <a:r>
              <a:rPr kumimoji="0" lang="en-GB" sz="3500" b="1" i="0" u="sng" strike="noStrike" kern="1200" cap="none" spc="0" normalizeH="0" baseline="0" noProof="0" dirty="0" err="1">
                <a:ln>
                  <a:noFill/>
                </a:ln>
                <a:solidFill>
                  <a:sysClr val="windowText" lastClr="000000"/>
                </a:solidFill>
                <a:effectLst/>
                <a:uLnTx/>
                <a:uFillTx/>
                <a:latin typeface="+mj-lt"/>
              </a:rPr>
              <a:t>hifts</a:t>
            </a:r>
            <a:endParaRPr kumimoji="0" lang="en-GB" sz="3500" b="1" i="0" u="sng" strike="noStrike" kern="1200" cap="none" spc="0" normalizeH="0" baseline="0" noProof="0" dirty="0">
              <a:ln>
                <a:noFill/>
              </a:ln>
              <a:solidFill>
                <a:sysClr val="windowText" lastClr="000000"/>
              </a:solidFill>
              <a:effectLst/>
              <a:uLnTx/>
              <a:uFillTx/>
              <a:latin typeface="+mj-lt"/>
            </a:endParaRPr>
          </a:p>
          <a:p>
            <a:pPr>
              <a:defRPr/>
            </a:pPr>
            <a:r>
              <a:rPr kumimoji="0" lang="en-GB" sz="2800" b="1" i="0" u="none" strike="noStrike" kern="1200" cap="none" spc="0" normalizeH="0" baseline="0" noProof="0" dirty="0">
                <a:ln>
                  <a:noFill/>
                </a:ln>
                <a:solidFill>
                  <a:sysClr val="windowText" lastClr="000000"/>
                </a:solidFill>
                <a:effectLst/>
                <a:uLnTx/>
                <a:uFillTx/>
                <a:latin typeface="+mj-lt"/>
              </a:rPr>
              <a:t>Lesson Focus: </a:t>
            </a:r>
            <a:r>
              <a:rPr lang="en-GB" dirty="0"/>
              <a:t>-exploit the full range of structures, style and links between paragraphs to achieve specific effects </a:t>
            </a:r>
          </a:p>
          <a:p>
            <a:pPr>
              <a:defRPr/>
            </a:pPr>
            <a:r>
              <a:rPr kumimoji="0" lang="en-GB" sz="2400" b="1" i="0" u="none" strike="noStrike" kern="1200" cap="none" spc="0" normalizeH="0" baseline="0" noProof="0" dirty="0">
                <a:ln>
                  <a:noFill/>
                </a:ln>
                <a:solidFill>
                  <a:sysClr val="windowText" lastClr="000000"/>
                </a:solidFill>
                <a:effectLst/>
                <a:uLnTx/>
                <a:uFillTx/>
                <a:latin typeface="+mj-lt"/>
              </a:rPr>
              <a:t>Progress indicators:</a:t>
            </a:r>
          </a:p>
        </p:txBody>
      </p:sp>
    </p:spTree>
    <p:extLst>
      <p:ext uri="{BB962C8B-B14F-4D97-AF65-F5344CB8AC3E}">
        <p14:creationId xmlns:p14="http://schemas.microsoft.com/office/powerpoint/2010/main" val="340352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A2A2280D-AEBC-6D49-9BA4-5A888477CDD0}"/>
              </a:ext>
            </a:extLst>
          </p:cNvPr>
          <p:cNvSpPr>
            <a:spLocks noGrp="1"/>
          </p:cNvSpPr>
          <p:nvPr>
            <p:ph type="title"/>
          </p:nvPr>
        </p:nvSpPr>
        <p:spPr>
          <a:xfrm>
            <a:off x="1615999" y="198196"/>
            <a:ext cx="7935097" cy="1325563"/>
          </a:xfrm>
          <a:solidFill>
            <a:schemeClr val="bg2"/>
          </a:solidFill>
          <a:ln w="38100">
            <a:solidFill>
              <a:schemeClr val="tx1"/>
            </a:solidFill>
          </a:ln>
        </p:spPr>
        <p:txBody>
          <a:bodyPr/>
          <a:lstStyle/>
          <a:p>
            <a:pPr algn="ctr"/>
            <a:r>
              <a:rPr lang="en-GB"/>
              <a:t>Learning Journey</a:t>
            </a:r>
          </a:p>
        </p:txBody>
      </p:sp>
      <p:grpSp>
        <p:nvGrpSpPr>
          <p:cNvPr id="4" name="Group 3">
            <a:extLst>
              <a:ext uri="{FF2B5EF4-FFF2-40B4-BE49-F238E27FC236}">
                <a16:creationId xmlns:a16="http://schemas.microsoft.com/office/drawing/2014/main" xmlns="" id="{13252046-2E04-9C4B-8E47-9EB6A8B83B94}"/>
              </a:ext>
            </a:extLst>
          </p:cNvPr>
          <p:cNvGrpSpPr/>
          <p:nvPr/>
        </p:nvGrpSpPr>
        <p:grpSpPr>
          <a:xfrm>
            <a:off x="1594022" y="1677035"/>
            <a:ext cx="3002691" cy="1517753"/>
            <a:chOff x="-537250" y="-652635"/>
            <a:chExt cx="1937677" cy="1356311"/>
          </a:xfrm>
        </p:grpSpPr>
        <p:sp>
          <p:nvSpPr>
            <p:cNvPr id="5" name="Rounded Rectangle 4">
              <a:extLst>
                <a:ext uri="{FF2B5EF4-FFF2-40B4-BE49-F238E27FC236}">
                  <a16:creationId xmlns:a16="http://schemas.microsoft.com/office/drawing/2014/main" xmlns="" id="{38B2E57D-8317-E349-838F-F44FA304898F}"/>
                </a:ext>
              </a:extLst>
            </p:cNvPr>
            <p:cNvSpPr/>
            <p:nvPr/>
          </p:nvSpPr>
          <p:spPr>
            <a:xfrm>
              <a:off x="-537250" y="-652635"/>
              <a:ext cx="1937677" cy="1356311"/>
            </a:xfrm>
            <a:prstGeom prst="roundRect">
              <a:avLst>
                <a:gd name="adj" fmla="val 16670"/>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sp>
        <p:sp>
          <p:nvSpPr>
            <p:cNvPr id="6" name="Rounded Rectangle 4">
              <a:extLst>
                <a:ext uri="{FF2B5EF4-FFF2-40B4-BE49-F238E27FC236}">
                  <a16:creationId xmlns:a16="http://schemas.microsoft.com/office/drawing/2014/main" xmlns="" id="{EDCF3E59-4FC5-3442-86AD-DB6A21762B50}"/>
                </a:ext>
              </a:extLst>
            </p:cNvPr>
            <p:cNvSpPr txBox="1"/>
            <p:nvPr/>
          </p:nvSpPr>
          <p:spPr>
            <a:xfrm>
              <a:off x="-537250" y="-614256"/>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dirty="0">
                  <a:solidFill>
                    <a:schemeClr val="tx1"/>
                  </a:solidFill>
                </a:rPr>
                <a:t>So far in our creative writing we have crafted three paragraphs.</a:t>
              </a:r>
              <a:endParaRPr lang="en-US" sz="2400" kern="1200" dirty="0">
                <a:solidFill>
                  <a:schemeClr val="tx1"/>
                </a:solidFill>
              </a:endParaRPr>
            </a:p>
          </p:txBody>
        </p:sp>
      </p:grpSp>
      <p:grpSp>
        <p:nvGrpSpPr>
          <p:cNvPr id="8" name="Group 7">
            <a:extLst>
              <a:ext uri="{FF2B5EF4-FFF2-40B4-BE49-F238E27FC236}">
                <a16:creationId xmlns:a16="http://schemas.microsoft.com/office/drawing/2014/main" xmlns="" id="{4498FF95-EE9C-6F4E-81D1-603ED48454D0}"/>
              </a:ext>
            </a:extLst>
          </p:cNvPr>
          <p:cNvGrpSpPr/>
          <p:nvPr/>
        </p:nvGrpSpPr>
        <p:grpSpPr>
          <a:xfrm>
            <a:off x="4171260" y="3285750"/>
            <a:ext cx="2781736" cy="1517753"/>
            <a:chOff x="3911345" y="1549106"/>
            <a:chExt cx="1937677" cy="1356311"/>
          </a:xfrm>
        </p:grpSpPr>
        <p:sp>
          <p:nvSpPr>
            <p:cNvPr id="9" name="Rounded Rectangle 8">
              <a:extLst>
                <a:ext uri="{FF2B5EF4-FFF2-40B4-BE49-F238E27FC236}">
                  <a16:creationId xmlns:a16="http://schemas.microsoft.com/office/drawing/2014/main" xmlns="" id="{4C3EACDA-A75C-8E40-849C-E5204335B55D}"/>
                </a:ext>
              </a:extLst>
            </p:cNvPr>
            <p:cNvSpPr/>
            <p:nvPr/>
          </p:nvSpPr>
          <p:spPr>
            <a:xfrm>
              <a:off x="3911345" y="1549106"/>
              <a:ext cx="1937677" cy="1356311"/>
            </a:xfrm>
            <a:prstGeom prst="roundRect">
              <a:avLst>
                <a:gd name="adj" fmla="val 16670"/>
              </a:avLst>
            </a:prstGeom>
          </p:spPr>
          <p:style>
            <a:lnRef idx="2">
              <a:schemeClr val="accent4">
                <a:shade val="50000"/>
              </a:schemeClr>
            </a:lnRef>
            <a:fillRef idx="1">
              <a:schemeClr val="accent4"/>
            </a:fillRef>
            <a:effectRef idx="0">
              <a:schemeClr val="accent4"/>
            </a:effectRef>
            <a:fontRef idx="minor">
              <a:schemeClr val="lt1"/>
            </a:fontRef>
          </p:style>
        </p:sp>
        <p:sp>
          <p:nvSpPr>
            <p:cNvPr id="10" name="Rounded Rectangle 4">
              <a:extLst>
                <a:ext uri="{FF2B5EF4-FFF2-40B4-BE49-F238E27FC236}">
                  <a16:creationId xmlns:a16="http://schemas.microsoft.com/office/drawing/2014/main" xmlns="" id="{FDE90ECC-8656-F349-B4A9-414D2BDDE919}"/>
                </a:ext>
              </a:extLst>
            </p:cNvPr>
            <p:cNvSpPr txBox="1"/>
            <p:nvPr/>
          </p:nvSpPr>
          <p:spPr>
            <a:xfrm>
              <a:off x="3977567" y="1615328"/>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400" kern="1200" dirty="0">
                  <a:solidFill>
                    <a:schemeClr val="tx1"/>
                  </a:solidFill>
                </a:rPr>
                <a:t>We have created a similar tone within these 3 paragraphs.</a:t>
              </a:r>
            </a:p>
          </p:txBody>
        </p:sp>
      </p:grpSp>
      <p:grpSp>
        <p:nvGrpSpPr>
          <p:cNvPr id="11" name="Group 10">
            <a:extLst>
              <a:ext uri="{FF2B5EF4-FFF2-40B4-BE49-F238E27FC236}">
                <a16:creationId xmlns:a16="http://schemas.microsoft.com/office/drawing/2014/main" xmlns="" id="{550CD061-A1AF-F848-891C-C0E266E1A484}"/>
              </a:ext>
            </a:extLst>
          </p:cNvPr>
          <p:cNvGrpSpPr/>
          <p:nvPr/>
        </p:nvGrpSpPr>
        <p:grpSpPr>
          <a:xfrm>
            <a:off x="6469214" y="4917762"/>
            <a:ext cx="3169056" cy="1754326"/>
            <a:chOff x="5517885" y="3072692"/>
            <a:chExt cx="1937677" cy="1356311"/>
          </a:xfrm>
        </p:grpSpPr>
        <p:sp>
          <p:nvSpPr>
            <p:cNvPr id="12" name="Rounded Rectangle 11">
              <a:extLst>
                <a:ext uri="{FF2B5EF4-FFF2-40B4-BE49-F238E27FC236}">
                  <a16:creationId xmlns:a16="http://schemas.microsoft.com/office/drawing/2014/main" xmlns="" id="{6E358B75-A101-B641-B956-26114C9944D6}"/>
                </a:ext>
              </a:extLst>
            </p:cNvPr>
            <p:cNvSpPr/>
            <p:nvPr/>
          </p:nvSpPr>
          <p:spPr>
            <a:xfrm>
              <a:off x="5517885" y="3072692"/>
              <a:ext cx="1937677" cy="1356311"/>
            </a:xfrm>
            <a:prstGeom prst="roundRect">
              <a:avLst>
                <a:gd name="adj" fmla="val 16670"/>
              </a:avLst>
            </a:prstGeom>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a:extLst>
                <a:ext uri="{FF2B5EF4-FFF2-40B4-BE49-F238E27FC236}">
                  <a16:creationId xmlns:a16="http://schemas.microsoft.com/office/drawing/2014/main" xmlns="" id="{550E57AA-C963-D047-8E4A-9C485C665B65}"/>
                </a:ext>
              </a:extLst>
            </p:cNvPr>
            <p:cNvSpPr txBox="1"/>
            <p:nvPr/>
          </p:nvSpPr>
          <p:spPr>
            <a:xfrm>
              <a:off x="5584107" y="3093749"/>
              <a:ext cx="1805233" cy="12238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2000" kern="1200" dirty="0">
                  <a:solidFill>
                    <a:schemeClr val="tx1"/>
                  </a:solidFill>
                </a:rPr>
                <a:t>Today we are going to look at how tone </a:t>
              </a:r>
              <a:r>
                <a:rPr lang="en-US" sz="2000" dirty="0">
                  <a:solidFill>
                    <a:schemeClr val="tx1"/>
                  </a:solidFill>
                </a:rPr>
                <a:t>is altered or changed to have a different effect.</a:t>
              </a:r>
              <a:endParaRPr lang="en-US" sz="2000" kern="1200" dirty="0">
                <a:solidFill>
                  <a:schemeClr val="tx1"/>
                </a:solidFill>
              </a:endParaRPr>
            </a:p>
          </p:txBody>
        </p:sp>
      </p:grpSp>
      <p:sp>
        <p:nvSpPr>
          <p:cNvPr id="17" name="Bent Up Arrow 16">
            <a:extLst>
              <a:ext uri="{FF2B5EF4-FFF2-40B4-BE49-F238E27FC236}">
                <a16:creationId xmlns:a16="http://schemas.microsoft.com/office/drawing/2014/main" xmlns="" id="{A3E726F3-3B15-BA43-A1FD-9D28F1DE386B}"/>
              </a:ext>
            </a:extLst>
          </p:cNvPr>
          <p:cNvSpPr/>
          <p:nvPr/>
        </p:nvSpPr>
        <p:spPr>
          <a:xfrm rot="5400000">
            <a:off x="2844885" y="3225095"/>
            <a:ext cx="1151042" cy="1277167"/>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Bent Up Arrow 17">
            <a:extLst>
              <a:ext uri="{FF2B5EF4-FFF2-40B4-BE49-F238E27FC236}">
                <a16:creationId xmlns:a16="http://schemas.microsoft.com/office/drawing/2014/main" xmlns="" id="{E7A144F9-6042-004B-9E1A-14BD934580E1}"/>
              </a:ext>
            </a:extLst>
          </p:cNvPr>
          <p:cNvSpPr/>
          <p:nvPr/>
        </p:nvSpPr>
        <p:spPr>
          <a:xfrm rot="5400000">
            <a:off x="5184330" y="4865289"/>
            <a:ext cx="1151042" cy="1310420"/>
          </a:xfrm>
          <a:prstGeom prst="bentUpArrow">
            <a:avLst>
              <a:gd name="adj1" fmla="val 32840"/>
              <a:gd name="adj2" fmla="val 25000"/>
              <a:gd name="adj3" fmla="val 35780"/>
            </a:avLst>
          </a:prstGeom>
          <a:solidFill>
            <a:srgbClr val="00B0F0"/>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96870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xmlns="" id="{B07CDD3E-7E0F-7E41-9EAD-B0462209E752}"/>
              </a:ext>
            </a:extLst>
          </p:cNvPr>
          <p:cNvGraphicFramePr>
            <a:graphicFrameLocks noGrp="1"/>
          </p:cNvGraphicFramePr>
          <p:nvPr>
            <p:extLst>
              <p:ext uri="{D42A27DB-BD31-4B8C-83A1-F6EECF244321}">
                <p14:modId xmlns:p14="http://schemas.microsoft.com/office/powerpoint/2010/main" val="1278133838"/>
              </p:ext>
            </p:extLst>
          </p:nvPr>
        </p:nvGraphicFramePr>
        <p:xfrm>
          <a:off x="810928" y="1244081"/>
          <a:ext cx="8782462" cy="3697579"/>
        </p:xfrm>
        <a:graphic>
          <a:graphicData uri="http://schemas.openxmlformats.org/drawingml/2006/table">
            <a:tbl>
              <a:tblPr firstRow="1" bandRow="1">
                <a:tableStyleId>{5C22544A-7EE6-4342-B048-85BDC9FD1C3A}</a:tableStyleId>
              </a:tblPr>
              <a:tblGrid>
                <a:gridCol w="3376397">
                  <a:extLst>
                    <a:ext uri="{9D8B030D-6E8A-4147-A177-3AD203B41FA5}">
                      <a16:colId xmlns:a16="http://schemas.microsoft.com/office/drawing/2014/main" xmlns="" val="2325481081"/>
                    </a:ext>
                  </a:extLst>
                </a:gridCol>
                <a:gridCol w="5406065">
                  <a:extLst>
                    <a:ext uri="{9D8B030D-6E8A-4147-A177-3AD203B41FA5}">
                      <a16:colId xmlns:a16="http://schemas.microsoft.com/office/drawing/2014/main" xmlns="" val="1795726574"/>
                    </a:ext>
                  </a:extLst>
                </a:gridCol>
              </a:tblGrid>
              <a:tr h="420329">
                <a:tc>
                  <a:txBody>
                    <a:bodyPr/>
                    <a:lstStyle/>
                    <a:p>
                      <a:r>
                        <a:rPr lang="en-US" sz="2000" dirty="0"/>
                        <a:t>Technique</a:t>
                      </a:r>
                    </a:p>
                  </a:txBody>
                  <a:tcPr/>
                </a:tc>
                <a:tc>
                  <a:txBody>
                    <a:bodyPr/>
                    <a:lstStyle/>
                    <a:p>
                      <a:r>
                        <a:rPr lang="en-US" sz="2000" dirty="0"/>
                        <a:t>Definition</a:t>
                      </a:r>
                    </a:p>
                  </a:txBody>
                  <a:tcPr/>
                </a:tc>
                <a:extLst>
                  <a:ext uri="{0D108BD9-81ED-4DB2-BD59-A6C34878D82A}">
                    <a16:rowId xmlns:a16="http://schemas.microsoft.com/office/drawing/2014/main" xmlns="" val="2480206920"/>
                  </a:ext>
                </a:extLst>
              </a:tr>
              <a:tr h="420329">
                <a:tc>
                  <a:txBody>
                    <a:bodyPr/>
                    <a:lstStyle/>
                    <a:p>
                      <a:pPr marL="0" indent="0">
                        <a:buFont typeface="+mj-lt"/>
                        <a:buNone/>
                      </a:pPr>
                      <a:r>
                        <a:rPr lang="en-US" sz="2000" dirty="0"/>
                        <a:t>1. Perspective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A particular place or position</a:t>
                      </a:r>
                      <a:endParaRPr lang="en-US" sz="2400" dirty="0"/>
                    </a:p>
                  </a:txBody>
                  <a:tcPr/>
                </a:tc>
                <a:extLst>
                  <a:ext uri="{0D108BD9-81ED-4DB2-BD59-A6C34878D82A}">
                    <a16:rowId xmlns:a16="http://schemas.microsoft.com/office/drawing/2014/main" xmlns="" val="4008605877"/>
                  </a:ext>
                </a:extLst>
              </a:tr>
              <a:tr h="420329">
                <a:tc>
                  <a:txBody>
                    <a:bodyPr/>
                    <a:lstStyle/>
                    <a:p>
                      <a:pPr marL="0" indent="0">
                        <a:buFont typeface="+mj-lt"/>
                        <a:buNone/>
                      </a:pPr>
                      <a:r>
                        <a:rPr lang="en-US" sz="2000" dirty="0"/>
                        <a:t>2. Tone</a:t>
                      </a:r>
                    </a:p>
                  </a:txBody>
                  <a:tcPr/>
                </a:tc>
                <a:tc>
                  <a:txBody>
                    <a:bodyPr/>
                    <a:lstStyle/>
                    <a:p>
                      <a:r>
                        <a:rPr lang="en-GB" sz="1800" b="0" i="0" kern="1200" dirty="0">
                          <a:solidFill>
                            <a:schemeClr val="dk1"/>
                          </a:solidFill>
                          <a:effectLst/>
                          <a:latin typeface="+mn-lt"/>
                          <a:ea typeface="+mn-ea"/>
                          <a:cs typeface="+mn-cs"/>
                        </a:rPr>
                        <a:t>The mental and moral qualities distinctive to an individual</a:t>
                      </a:r>
                      <a:endParaRPr lang="en-US" sz="2000" dirty="0"/>
                    </a:p>
                  </a:txBody>
                  <a:tcPr/>
                </a:tc>
                <a:extLst>
                  <a:ext uri="{0D108BD9-81ED-4DB2-BD59-A6C34878D82A}">
                    <a16:rowId xmlns:a16="http://schemas.microsoft.com/office/drawing/2014/main" xmlns="" val="2236852617"/>
                  </a:ext>
                </a:extLst>
              </a:tr>
              <a:tr h="420329">
                <a:tc>
                  <a:txBody>
                    <a:bodyPr/>
                    <a:lstStyle/>
                    <a:p>
                      <a:r>
                        <a:rPr lang="en-US" sz="2000" dirty="0"/>
                        <a:t>3. Flashback</a:t>
                      </a:r>
                    </a:p>
                  </a:txBody>
                  <a:tcPr/>
                </a:tc>
                <a:tc>
                  <a:txBody>
                    <a:bodyPr/>
                    <a:lstStyle/>
                    <a:p>
                      <a:r>
                        <a:rPr lang="en-GB" sz="1800" b="0" i="0" kern="1200" dirty="0">
                          <a:solidFill>
                            <a:schemeClr val="dk1"/>
                          </a:solidFill>
                          <a:effectLst/>
                          <a:latin typeface="+mn-lt"/>
                          <a:ea typeface="+mn-ea"/>
                          <a:cs typeface="+mn-cs"/>
                        </a:rPr>
                        <a:t>A particular attitude towards or way of regarding something; a point of view.</a:t>
                      </a:r>
                      <a:endParaRPr lang="en-US" sz="2000" dirty="0"/>
                    </a:p>
                  </a:txBody>
                  <a:tcPr/>
                </a:tc>
                <a:extLst>
                  <a:ext uri="{0D108BD9-81ED-4DB2-BD59-A6C34878D82A}">
                    <a16:rowId xmlns:a16="http://schemas.microsoft.com/office/drawing/2014/main" xmlns="" val="1349666771"/>
                  </a:ext>
                </a:extLst>
              </a:tr>
              <a:tr h="420329">
                <a:tc>
                  <a:txBody>
                    <a:bodyPr/>
                    <a:lstStyle/>
                    <a:p>
                      <a:r>
                        <a:rPr lang="en-US" sz="2000" dirty="0"/>
                        <a:t>4. Location</a:t>
                      </a:r>
                    </a:p>
                  </a:txBody>
                  <a:tcPr/>
                </a:tc>
                <a:tc>
                  <a:txBody>
                    <a:bodyPr/>
                    <a:lstStyle/>
                    <a:p>
                      <a:r>
                        <a:rPr lang="en-GB" sz="1800" b="0" i="0" kern="1200" dirty="0">
                          <a:solidFill>
                            <a:schemeClr val="dk1"/>
                          </a:solidFill>
                          <a:effectLst/>
                          <a:latin typeface="+mn-lt"/>
                          <a:ea typeface="+mn-ea"/>
                          <a:cs typeface="+mn-cs"/>
                        </a:rPr>
                        <a:t>A thing that happens or takes place</a:t>
                      </a:r>
                      <a:endParaRPr lang="en-US" sz="2000" dirty="0"/>
                    </a:p>
                  </a:txBody>
                  <a:tcPr/>
                </a:tc>
                <a:extLst>
                  <a:ext uri="{0D108BD9-81ED-4DB2-BD59-A6C34878D82A}">
                    <a16:rowId xmlns:a16="http://schemas.microsoft.com/office/drawing/2014/main" xmlns="" val="1733234248"/>
                  </a:ext>
                </a:extLst>
              </a:tr>
              <a:tr h="455392">
                <a:tc>
                  <a:txBody>
                    <a:bodyPr/>
                    <a:lstStyle/>
                    <a:p>
                      <a:r>
                        <a:rPr lang="en-US" sz="2000" dirty="0"/>
                        <a:t>5. Character</a:t>
                      </a:r>
                    </a:p>
                  </a:txBody>
                  <a:tcPr/>
                </a:tc>
                <a:tc>
                  <a:txBody>
                    <a:bodyPr/>
                    <a:lstStyle/>
                    <a:p>
                      <a:r>
                        <a:rPr lang="en-GB" sz="1800" b="0" i="0" kern="1200" dirty="0">
                          <a:solidFill>
                            <a:schemeClr val="dk1"/>
                          </a:solidFill>
                          <a:effectLst/>
                          <a:latin typeface="+mn-lt"/>
                          <a:ea typeface="+mn-ea"/>
                          <a:cs typeface="+mn-cs"/>
                        </a:rPr>
                        <a:t>The atmosphere or pervading mood of something</a:t>
                      </a:r>
                      <a:endParaRPr lang="en-US" sz="2000" dirty="0"/>
                    </a:p>
                  </a:txBody>
                  <a:tcPr/>
                </a:tc>
                <a:extLst>
                  <a:ext uri="{0D108BD9-81ED-4DB2-BD59-A6C34878D82A}">
                    <a16:rowId xmlns:a16="http://schemas.microsoft.com/office/drawing/2014/main" xmlns="" val="2779950006"/>
                  </a:ext>
                </a:extLst>
              </a:tr>
              <a:tr h="420329">
                <a:tc>
                  <a:txBody>
                    <a:bodyPr/>
                    <a:lstStyle/>
                    <a:p>
                      <a:r>
                        <a:rPr lang="en-US" sz="2000" dirty="0"/>
                        <a:t>6. Course of events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Set in a time earlier than the main story. Or memory of an event in the past</a:t>
                      </a:r>
                      <a:endParaRPr lang="en-US" sz="2400" dirty="0"/>
                    </a:p>
                  </a:txBody>
                  <a:tcPr/>
                </a:tc>
                <a:extLst>
                  <a:ext uri="{0D108BD9-81ED-4DB2-BD59-A6C34878D82A}">
                    <a16:rowId xmlns:a16="http://schemas.microsoft.com/office/drawing/2014/main" xmlns="" val="1559336657"/>
                  </a:ext>
                </a:extLst>
              </a:tr>
            </a:tbl>
          </a:graphicData>
        </a:graphic>
      </p:graphicFrame>
      <p:sp>
        <p:nvSpPr>
          <p:cNvPr id="21" name="Title 3">
            <a:extLst>
              <a:ext uri="{FF2B5EF4-FFF2-40B4-BE49-F238E27FC236}">
                <a16:creationId xmlns:a16="http://schemas.microsoft.com/office/drawing/2014/main" xmlns="" id="{F70EE686-169D-3248-8A51-584705816C84}"/>
              </a:ext>
            </a:extLst>
          </p:cNvPr>
          <p:cNvSpPr txBox="1">
            <a:spLocks/>
          </p:cNvSpPr>
          <p:nvPr/>
        </p:nvSpPr>
        <p:spPr>
          <a:xfrm>
            <a:off x="726559" y="110745"/>
            <a:ext cx="10639512" cy="1133336"/>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lang="en-GB" sz="3600" dirty="0" smtClean="0">
                <a:solidFill>
                  <a:sysClr val="windowText" lastClr="000000"/>
                </a:solidFill>
                <a:latin typeface="+mj-lt"/>
              </a:rPr>
              <a:t>match up the technique and definitions.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
        <p:nvSpPr>
          <p:cNvPr id="24" name="Oval Callout 23">
            <a:extLst>
              <a:ext uri="{FF2B5EF4-FFF2-40B4-BE49-F238E27FC236}">
                <a16:creationId xmlns:a16="http://schemas.microsoft.com/office/drawing/2014/main" xmlns="" id="{1F7DE9C4-5633-AD45-AF23-21EBDF909407}"/>
              </a:ext>
            </a:extLst>
          </p:cNvPr>
          <p:cNvSpPr/>
          <p:nvPr/>
        </p:nvSpPr>
        <p:spPr>
          <a:xfrm>
            <a:off x="7930213" y="4473826"/>
            <a:ext cx="3880691" cy="2128991"/>
          </a:xfrm>
          <a:prstGeom prst="wedgeEllipseCallout">
            <a:avLst>
              <a:gd name="adj1" fmla="val -58922"/>
              <a:gd name="adj2" fmla="val -42252"/>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Challenge: </a:t>
            </a:r>
            <a:r>
              <a:rPr lang="en-US" sz="2400" dirty="0">
                <a:solidFill>
                  <a:schemeClr val="tx1"/>
                </a:solidFill>
              </a:rPr>
              <a:t>Can you think of anymore techniques we could use to shift the focus?</a:t>
            </a:r>
          </a:p>
        </p:txBody>
      </p:sp>
    </p:spTree>
    <p:extLst>
      <p:ext uri="{BB962C8B-B14F-4D97-AF65-F5344CB8AC3E}">
        <p14:creationId xmlns:p14="http://schemas.microsoft.com/office/powerpoint/2010/main" val="349318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437580" y="198196"/>
            <a:ext cx="7935097" cy="850019"/>
          </a:xfrm>
          <a:solidFill>
            <a:schemeClr val="bg2"/>
          </a:solidFill>
          <a:ln w="38100">
            <a:solidFill>
              <a:schemeClr val="tx1"/>
            </a:solidFill>
          </a:ln>
        </p:spPr>
        <p:txBody>
          <a:bodyPr/>
          <a:lstStyle/>
          <a:p>
            <a:pPr algn="ctr"/>
            <a:r>
              <a:rPr lang="en-GB" dirty="0" smtClean="0"/>
              <a:t>Writing sections </a:t>
            </a:r>
            <a:endParaRPr lang="en-GB" dirty="0"/>
          </a:p>
        </p:txBody>
      </p:sp>
      <p:sp>
        <p:nvSpPr>
          <p:cNvPr id="9" name="TextBox 8">
            <a:extLst>
              <a:ext uri="{FF2B5EF4-FFF2-40B4-BE49-F238E27FC236}">
                <a16:creationId xmlns:a16="http://schemas.microsoft.com/office/drawing/2014/main" xmlns="" id="{824470CB-5B5B-4125-A333-CB38E15CDE03}"/>
              </a:ext>
            </a:extLst>
          </p:cNvPr>
          <p:cNvSpPr txBox="1"/>
          <p:nvPr/>
        </p:nvSpPr>
        <p:spPr>
          <a:xfrm>
            <a:off x="133502" y="1595020"/>
            <a:ext cx="37326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in</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out</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2" name="Picture 1"/>
          <p:cNvPicPr>
            <a:picLocks noChangeAspect="1"/>
          </p:cNvPicPr>
          <p:nvPr/>
        </p:nvPicPr>
        <p:blipFill>
          <a:blip r:embed="rId3"/>
          <a:stretch>
            <a:fillRect/>
          </a:stretch>
        </p:blipFill>
        <p:spPr>
          <a:xfrm>
            <a:off x="1211544" y="1831604"/>
            <a:ext cx="2267909" cy="810838"/>
          </a:xfrm>
          <a:prstGeom prst="rect">
            <a:avLst/>
          </a:prstGeom>
        </p:spPr>
      </p:pic>
      <p:pic>
        <p:nvPicPr>
          <p:cNvPr id="3" name="Picture 2"/>
          <p:cNvPicPr>
            <a:picLocks noChangeAspect="1"/>
          </p:cNvPicPr>
          <p:nvPr/>
        </p:nvPicPr>
        <p:blipFill>
          <a:blip r:embed="rId4"/>
          <a:stretch>
            <a:fillRect/>
          </a:stretch>
        </p:blipFill>
        <p:spPr>
          <a:xfrm>
            <a:off x="1025671" y="2892380"/>
            <a:ext cx="2572735" cy="1018120"/>
          </a:xfrm>
          <a:prstGeom prst="rect">
            <a:avLst/>
          </a:prstGeom>
        </p:spPr>
      </p:pic>
      <p:sp>
        <p:nvSpPr>
          <p:cNvPr id="11" name="TextBox 10">
            <a:extLst>
              <a:ext uri="{FF2B5EF4-FFF2-40B4-BE49-F238E27FC236}">
                <a16:creationId xmlns:a16="http://schemas.microsoft.com/office/drawing/2014/main" xmlns="" id="{1E1DBDE9-3C20-4C17-8D65-0694125F20BA}"/>
              </a:ext>
            </a:extLst>
          </p:cNvPr>
          <p:cNvSpPr txBox="1"/>
          <p:nvPr/>
        </p:nvSpPr>
        <p:spPr>
          <a:xfrm>
            <a:off x="858864" y="4226510"/>
            <a:ext cx="25536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on another tiny detail</a:t>
            </a:r>
          </a:p>
        </p:txBody>
      </p:sp>
      <p:sp>
        <p:nvSpPr>
          <p:cNvPr id="12" name="TextBox 11">
            <a:extLst>
              <a:ext uri="{FF2B5EF4-FFF2-40B4-BE49-F238E27FC236}">
                <a16:creationId xmlns:a16="http://schemas.microsoft.com/office/drawing/2014/main" xmlns="" id="{2E916DDC-2DD9-4C9B-9F6D-D701EB6067F6}"/>
              </a:ext>
            </a:extLst>
          </p:cNvPr>
          <p:cNvSpPr txBox="1"/>
          <p:nvPr/>
        </p:nvSpPr>
        <p:spPr>
          <a:xfrm>
            <a:off x="957358" y="4911313"/>
            <a:ext cx="2245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your perspective, time or location. </a:t>
            </a:r>
          </a:p>
        </p:txBody>
      </p:sp>
      <p:pic>
        <p:nvPicPr>
          <p:cNvPr id="4" name="Picture 3"/>
          <p:cNvPicPr>
            <a:picLocks noChangeAspect="1"/>
          </p:cNvPicPr>
          <p:nvPr/>
        </p:nvPicPr>
        <p:blipFill>
          <a:blip r:embed="rId5"/>
          <a:stretch>
            <a:fillRect/>
          </a:stretch>
        </p:blipFill>
        <p:spPr>
          <a:xfrm>
            <a:off x="529326" y="5981338"/>
            <a:ext cx="2487384" cy="591363"/>
          </a:xfrm>
          <a:prstGeom prst="rect">
            <a:avLst/>
          </a:prstGeom>
        </p:spPr>
      </p:pic>
      <p:sp>
        <p:nvSpPr>
          <p:cNvPr id="6" name="TextBox 5"/>
          <p:cNvSpPr txBox="1"/>
          <p:nvPr/>
        </p:nvSpPr>
        <p:spPr>
          <a:xfrm>
            <a:off x="5642844" y="1831604"/>
            <a:ext cx="5755380" cy="2862323"/>
          </a:xfrm>
          <a:prstGeom prst="rect">
            <a:avLst/>
          </a:prstGeom>
          <a:solidFill>
            <a:srgbClr val="FFFF00"/>
          </a:solidFill>
        </p:spPr>
        <p:txBody>
          <a:bodyPr wrap="square" rtlCol="0">
            <a:spAutoFit/>
          </a:bodyPr>
          <a:lstStyle/>
          <a:p>
            <a:r>
              <a:rPr lang="en-US" dirty="0" smtClean="0"/>
              <a:t>On the left hand side are explanations of the structure we want you to use when you are describing something. </a:t>
            </a:r>
          </a:p>
          <a:p>
            <a:endParaRPr lang="en-US" dirty="0"/>
          </a:p>
          <a:p>
            <a:r>
              <a:rPr lang="en-US" dirty="0" smtClean="0"/>
              <a:t>TASK - Read through the descriptions of each section and then on the next slide watch the ALMA short video and fill in the table </a:t>
            </a:r>
            <a:r>
              <a:rPr lang="mr-IN" dirty="0" smtClean="0"/>
              <a:t>–</a:t>
            </a:r>
            <a:r>
              <a:rPr lang="en-US" dirty="0" smtClean="0"/>
              <a:t> identify what is happening during the drop, zoom in, zoom in, shift, zoom out sections. </a:t>
            </a:r>
          </a:p>
          <a:p>
            <a:endParaRPr lang="en-US" dirty="0"/>
          </a:p>
          <a:p>
            <a:r>
              <a:rPr lang="en-US" dirty="0" smtClean="0"/>
              <a:t>This pattern may be repeated more than once so be prepared to make LOTS of notes. </a:t>
            </a:r>
            <a:endParaRPr lang="en-US" dirty="0"/>
          </a:p>
        </p:txBody>
      </p:sp>
    </p:spTree>
    <p:extLst>
      <p:ext uri="{BB962C8B-B14F-4D97-AF65-F5344CB8AC3E}">
        <p14:creationId xmlns:p14="http://schemas.microsoft.com/office/powerpoint/2010/main" val="401281998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xmlns="" id="{B07CDD3E-7E0F-7E41-9EAD-B0462209E752}"/>
              </a:ext>
            </a:extLst>
          </p:cNvPr>
          <p:cNvGraphicFramePr>
            <a:graphicFrameLocks noGrp="1"/>
          </p:cNvGraphicFramePr>
          <p:nvPr>
            <p:extLst>
              <p:ext uri="{D42A27DB-BD31-4B8C-83A1-F6EECF244321}">
                <p14:modId xmlns:p14="http://schemas.microsoft.com/office/powerpoint/2010/main" val="892713887"/>
              </p:ext>
            </p:extLst>
          </p:nvPr>
        </p:nvGraphicFramePr>
        <p:xfrm>
          <a:off x="715941" y="1151336"/>
          <a:ext cx="8782462" cy="4308987"/>
        </p:xfrm>
        <a:graphic>
          <a:graphicData uri="http://schemas.openxmlformats.org/drawingml/2006/table">
            <a:tbl>
              <a:tblPr firstRow="1" bandRow="1">
                <a:tableStyleId>{5C22544A-7EE6-4342-B048-85BDC9FD1C3A}</a:tableStyleId>
              </a:tblPr>
              <a:tblGrid>
                <a:gridCol w="3376397">
                  <a:extLst>
                    <a:ext uri="{9D8B030D-6E8A-4147-A177-3AD203B41FA5}">
                      <a16:colId xmlns:a16="http://schemas.microsoft.com/office/drawing/2014/main" xmlns="" val="2325481081"/>
                    </a:ext>
                  </a:extLst>
                </a:gridCol>
                <a:gridCol w="5406065">
                  <a:extLst>
                    <a:ext uri="{9D8B030D-6E8A-4147-A177-3AD203B41FA5}">
                      <a16:colId xmlns:a16="http://schemas.microsoft.com/office/drawing/2014/main" xmlns="" val="1795726574"/>
                    </a:ext>
                  </a:extLst>
                </a:gridCol>
              </a:tblGrid>
              <a:tr h="420329">
                <a:tc>
                  <a:txBody>
                    <a:bodyPr/>
                    <a:lstStyle/>
                    <a:p>
                      <a:r>
                        <a:rPr lang="en-US" sz="2000" dirty="0"/>
                        <a:t>Technique</a:t>
                      </a:r>
                    </a:p>
                  </a:txBody>
                  <a:tcPr/>
                </a:tc>
                <a:tc>
                  <a:txBody>
                    <a:bodyPr/>
                    <a:lstStyle/>
                    <a:p>
                      <a:r>
                        <a:rPr lang="en-US" sz="2000" dirty="0"/>
                        <a:t>Definition</a:t>
                      </a:r>
                    </a:p>
                  </a:txBody>
                  <a:tcPr/>
                </a:tc>
                <a:extLst>
                  <a:ext uri="{0D108BD9-81ED-4DB2-BD59-A6C34878D82A}">
                    <a16:rowId xmlns:a16="http://schemas.microsoft.com/office/drawing/2014/main" xmlns="" val="2480206920"/>
                  </a:ext>
                </a:extLst>
              </a:tr>
              <a:tr h="420329">
                <a:tc>
                  <a:txBody>
                    <a:bodyPr/>
                    <a:lstStyle/>
                    <a:p>
                      <a:r>
                        <a:rPr lang="en-US" sz="2000" dirty="0"/>
                        <a:t>1. Perspective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A particular attitude towards or way of regarding something; a point of view.</a:t>
                      </a:r>
                      <a:endParaRPr lang="en-US" sz="2400" dirty="0"/>
                    </a:p>
                  </a:txBody>
                  <a:tcPr/>
                </a:tc>
                <a:extLst>
                  <a:ext uri="{0D108BD9-81ED-4DB2-BD59-A6C34878D82A}">
                    <a16:rowId xmlns:a16="http://schemas.microsoft.com/office/drawing/2014/main" xmlns="" val="4008605877"/>
                  </a:ext>
                </a:extLst>
              </a:tr>
              <a:tr h="420329">
                <a:tc>
                  <a:txBody>
                    <a:bodyPr/>
                    <a:lstStyle/>
                    <a:p>
                      <a:r>
                        <a:rPr lang="en-US" sz="2000" dirty="0"/>
                        <a:t>2. Tone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The atmosphere or pervading mood of something</a:t>
                      </a:r>
                      <a:endParaRPr lang="en-US" sz="2400" dirty="0"/>
                    </a:p>
                  </a:txBody>
                  <a:tcPr/>
                </a:tc>
                <a:extLst>
                  <a:ext uri="{0D108BD9-81ED-4DB2-BD59-A6C34878D82A}">
                    <a16:rowId xmlns:a16="http://schemas.microsoft.com/office/drawing/2014/main" xmlns="" val="2236852617"/>
                  </a:ext>
                </a:extLst>
              </a:tr>
              <a:tr h="420329">
                <a:tc>
                  <a:txBody>
                    <a:bodyPr/>
                    <a:lstStyle/>
                    <a:p>
                      <a:r>
                        <a:rPr lang="en-US" sz="2000" dirty="0"/>
                        <a:t>3. Flashback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Set in a time earlier than the main story. Or memory of an event in the past</a:t>
                      </a:r>
                      <a:endParaRPr lang="en-US" sz="2400" dirty="0"/>
                    </a:p>
                    <a:p>
                      <a:endParaRPr lang="en-US" sz="2000" dirty="0"/>
                    </a:p>
                  </a:txBody>
                  <a:tcPr/>
                </a:tc>
                <a:extLst>
                  <a:ext uri="{0D108BD9-81ED-4DB2-BD59-A6C34878D82A}">
                    <a16:rowId xmlns:a16="http://schemas.microsoft.com/office/drawing/2014/main" xmlns="" val="1349666771"/>
                  </a:ext>
                </a:extLst>
              </a:tr>
              <a:tr h="420329">
                <a:tc>
                  <a:txBody>
                    <a:bodyPr/>
                    <a:lstStyle/>
                    <a:p>
                      <a:r>
                        <a:rPr lang="en-US" sz="2000" dirty="0"/>
                        <a:t>4. Location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i="0" kern="1200" dirty="0">
                          <a:solidFill>
                            <a:schemeClr val="dk1"/>
                          </a:solidFill>
                          <a:effectLst/>
                          <a:latin typeface="+mn-lt"/>
                          <a:ea typeface="+mn-ea"/>
                          <a:cs typeface="+mn-cs"/>
                        </a:rPr>
                        <a:t>A particular place or position</a:t>
                      </a:r>
                      <a:endParaRPr lang="en-US" sz="2400" dirty="0"/>
                    </a:p>
                    <a:p>
                      <a:endParaRPr lang="en-US" sz="2000" dirty="0"/>
                    </a:p>
                  </a:txBody>
                  <a:tcPr/>
                </a:tc>
                <a:extLst>
                  <a:ext uri="{0D108BD9-81ED-4DB2-BD59-A6C34878D82A}">
                    <a16:rowId xmlns:a16="http://schemas.microsoft.com/office/drawing/2014/main" xmlns="" val="1733234248"/>
                  </a:ext>
                </a:extLst>
              </a:tr>
              <a:tr h="420329">
                <a:tc>
                  <a:txBody>
                    <a:bodyPr/>
                    <a:lstStyle/>
                    <a:p>
                      <a:r>
                        <a:rPr lang="en-US" sz="2000" dirty="0"/>
                        <a:t>5. Character</a:t>
                      </a:r>
                    </a:p>
                  </a:txBody>
                  <a:tcPr/>
                </a:tc>
                <a:tc>
                  <a:txBody>
                    <a:bodyPr/>
                    <a:lstStyle/>
                    <a:p>
                      <a:r>
                        <a:rPr lang="en-GB" sz="1800" b="0" i="0" kern="1200" dirty="0">
                          <a:solidFill>
                            <a:schemeClr val="dk1"/>
                          </a:solidFill>
                          <a:effectLst/>
                          <a:latin typeface="+mn-lt"/>
                          <a:ea typeface="+mn-ea"/>
                          <a:cs typeface="+mn-cs"/>
                        </a:rPr>
                        <a:t>The mental and moral qualities distinctive to an individual</a:t>
                      </a:r>
                      <a:endParaRPr lang="en-US" sz="2000" dirty="0"/>
                    </a:p>
                  </a:txBody>
                  <a:tcPr/>
                </a:tc>
                <a:extLst>
                  <a:ext uri="{0D108BD9-81ED-4DB2-BD59-A6C34878D82A}">
                    <a16:rowId xmlns:a16="http://schemas.microsoft.com/office/drawing/2014/main" xmlns="" val="2779950006"/>
                  </a:ext>
                </a:extLst>
              </a:tr>
              <a:tr h="420329">
                <a:tc>
                  <a:txBody>
                    <a:bodyPr/>
                    <a:lstStyle/>
                    <a:p>
                      <a:r>
                        <a:rPr lang="en-US" sz="2000" dirty="0"/>
                        <a:t>6. Course of events</a:t>
                      </a:r>
                    </a:p>
                  </a:txBody>
                  <a:tcPr/>
                </a:tc>
                <a:tc>
                  <a:txBody>
                    <a:bodyPr/>
                    <a:lstStyle/>
                    <a:p>
                      <a:r>
                        <a:rPr lang="en-GB" sz="1800" b="0" i="0" kern="1200" dirty="0">
                          <a:solidFill>
                            <a:schemeClr val="dk1"/>
                          </a:solidFill>
                          <a:effectLst/>
                          <a:latin typeface="+mn-lt"/>
                          <a:ea typeface="+mn-ea"/>
                          <a:cs typeface="+mn-cs"/>
                        </a:rPr>
                        <a:t>A thing that happens or takes place,</a:t>
                      </a:r>
                      <a:endParaRPr lang="en-US" sz="2000" dirty="0"/>
                    </a:p>
                  </a:txBody>
                  <a:tcPr/>
                </a:tc>
                <a:extLst>
                  <a:ext uri="{0D108BD9-81ED-4DB2-BD59-A6C34878D82A}">
                    <a16:rowId xmlns:a16="http://schemas.microsoft.com/office/drawing/2014/main" xmlns="" val="1559336657"/>
                  </a:ext>
                </a:extLst>
              </a:tr>
            </a:tbl>
          </a:graphicData>
        </a:graphic>
      </p:graphicFrame>
      <p:sp>
        <p:nvSpPr>
          <p:cNvPr id="21" name="Title 3">
            <a:extLst>
              <a:ext uri="{FF2B5EF4-FFF2-40B4-BE49-F238E27FC236}">
                <a16:creationId xmlns:a16="http://schemas.microsoft.com/office/drawing/2014/main" xmlns="" id="{F70EE686-169D-3248-8A51-584705816C84}"/>
              </a:ext>
            </a:extLst>
          </p:cNvPr>
          <p:cNvSpPr txBox="1">
            <a:spLocks/>
          </p:cNvSpPr>
          <p:nvPr/>
        </p:nvSpPr>
        <p:spPr>
          <a:xfrm>
            <a:off x="677172" y="176385"/>
            <a:ext cx="11203346" cy="974951"/>
          </a:xfrm>
          <a:prstGeom prst="rect">
            <a:avLst/>
          </a:prstGeom>
          <a:solidFill>
            <a:sysClr val="window" lastClr="FFFFFF">
              <a:alpha val="64000"/>
            </a:sysClr>
          </a:solidFill>
          <a:ln w="38100">
            <a:solidFill>
              <a:sysClr val="windowText" lastClr="00000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egoe UI Semibold" panose="020B0702040204020203" pitchFamily="34" charset="0"/>
                <a:ea typeface="+mj-ea"/>
                <a:cs typeface="Segoe UI Semibold" panose="020B0702040204020203"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rPr>
              <a:t>Word Consciousness</a:t>
            </a:r>
            <a:r>
              <a:rPr kumimoji="0" lang="en-GB" sz="3600" b="0" i="0" u="none" strike="noStrike" kern="1200" cap="none" spc="0" normalizeH="0" noProof="0" dirty="0">
                <a:ln>
                  <a:noFill/>
                </a:ln>
                <a:solidFill>
                  <a:sysClr val="windowText" lastClr="000000"/>
                </a:solidFill>
                <a:effectLst/>
                <a:uLnTx/>
                <a:uFillTx/>
                <a:latin typeface="+mj-lt"/>
                <a:ea typeface="+mj-ea"/>
                <a:cs typeface="Segoe UI Semibold" panose="020B0702040204020203" pitchFamily="34" charset="0"/>
              </a:rPr>
              <a:t> – </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Answers </a:t>
            </a:r>
            <a:r>
              <a:rPr kumimoji="0" lang="mr-IN"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a:t>
            </a:r>
            <a:r>
              <a:rPr kumimoji="0" lang="en-GB" sz="3600" b="0" i="0" u="none" strike="noStrike" kern="1200" cap="none" spc="0" normalizeH="0" noProof="0" dirty="0" smtClean="0">
                <a:ln>
                  <a:noFill/>
                </a:ln>
                <a:solidFill>
                  <a:sysClr val="windowText" lastClr="000000"/>
                </a:solidFill>
                <a:effectLst/>
                <a:uLnTx/>
                <a:uFillTx/>
                <a:latin typeface="+mj-lt"/>
                <a:ea typeface="+mj-ea"/>
                <a:cs typeface="Segoe UI Semibold" panose="020B0702040204020203" pitchFamily="34" charset="0"/>
              </a:rPr>
              <a:t> did you get then right? </a:t>
            </a:r>
            <a:endParaRPr kumimoji="0" lang="en-US" sz="6000" b="0" i="0" u="none" strike="noStrike" kern="1200" cap="none" spc="0" normalizeH="0" baseline="0" noProof="0" dirty="0">
              <a:ln>
                <a:noFill/>
              </a:ln>
              <a:solidFill>
                <a:sysClr val="windowText" lastClr="000000"/>
              </a:solidFill>
              <a:effectLst/>
              <a:uLnTx/>
              <a:uFillTx/>
              <a:latin typeface="+mj-lt"/>
              <a:ea typeface="+mj-ea"/>
              <a:cs typeface="Segoe UI Semibold" panose="020B0702040204020203" pitchFamily="34" charset="0"/>
            </a:endParaRPr>
          </a:p>
        </p:txBody>
      </p:sp>
      <p:sp>
        <p:nvSpPr>
          <p:cNvPr id="24" name="Oval Callout 23">
            <a:extLst>
              <a:ext uri="{FF2B5EF4-FFF2-40B4-BE49-F238E27FC236}">
                <a16:creationId xmlns:a16="http://schemas.microsoft.com/office/drawing/2014/main" xmlns="" id="{1F7DE9C4-5633-AD45-AF23-21EBDF909407}"/>
              </a:ext>
            </a:extLst>
          </p:cNvPr>
          <p:cNvSpPr/>
          <p:nvPr/>
        </p:nvSpPr>
        <p:spPr>
          <a:xfrm>
            <a:off x="8240233" y="4731488"/>
            <a:ext cx="3423683" cy="1950127"/>
          </a:xfrm>
          <a:prstGeom prst="wedgeEllipseCallout">
            <a:avLst>
              <a:gd name="adj1" fmla="val -57433"/>
              <a:gd name="adj2" fmla="val -42639"/>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Challenge: </a:t>
            </a:r>
            <a:r>
              <a:rPr lang="en-US" sz="2000" dirty="0">
                <a:solidFill>
                  <a:schemeClr val="tx1"/>
                </a:solidFill>
              </a:rPr>
              <a:t>Can you think of anymore techniques we could use to shift the focus?</a:t>
            </a:r>
          </a:p>
        </p:txBody>
      </p:sp>
    </p:spTree>
    <p:extLst>
      <p:ext uri="{BB962C8B-B14F-4D97-AF65-F5344CB8AC3E}">
        <p14:creationId xmlns:p14="http://schemas.microsoft.com/office/powerpoint/2010/main" val="383512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pic>
        <p:nvPicPr>
          <p:cNvPr id="3" name="RxPZh4AnWyk">
            <a:extLst>
              <a:ext uri="{FF2B5EF4-FFF2-40B4-BE49-F238E27FC236}">
                <a16:creationId xmlns:a16="http://schemas.microsoft.com/office/drawing/2014/main" xmlns="" id="{C7DC72E2-CD6A-4B45-A910-DEF50E641468}"/>
              </a:ext>
            </a:extLst>
          </p:cNvPr>
          <p:cNvPicPr>
            <a:picLocks noRot="1" noChangeAspect="1"/>
          </p:cNvPicPr>
          <p:nvPr>
            <a:quickTimeFile r:link="rId1"/>
          </p:nvPr>
        </p:nvPicPr>
        <p:blipFill>
          <a:blip r:embed="rId4"/>
          <a:stretch>
            <a:fillRect/>
          </a:stretch>
        </p:blipFill>
        <p:spPr>
          <a:xfrm>
            <a:off x="838200" y="1553378"/>
            <a:ext cx="8756692" cy="4218030"/>
          </a:xfrm>
          <a:prstGeom prst="rect">
            <a:avLst/>
          </a:prstGeom>
        </p:spPr>
      </p:pic>
      <p:sp>
        <p:nvSpPr>
          <p:cNvPr id="6" name="Title 1">
            <a:extLst>
              <a:ext uri="{FF2B5EF4-FFF2-40B4-BE49-F238E27FC236}">
                <a16:creationId xmlns:a16="http://schemas.microsoft.com/office/drawing/2014/main" xmlns="" id="{D2B01A3B-D952-5E42-A852-FE0F477F3036}"/>
              </a:ext>
            </a:extLst>
          </p:cNvPr>
          <p:cNvSpPr>
            <a:spLocks noGrp="1"/>
          </p:cNvSpPr>
          <p:nvPr>
            <p:ph type="title"/>
          </p:nvPr>
        </p:nvSpPr>
        <p:spPr>
          <a:xfrm>
            <a:off x="838200" y="365126"/>
            <a:ext cx="10515600" cy="1100118"/>
          </a:xfrm>
          <a:ln>
            <a:solidFill>
              <a:srgbClr val="92D050"/>
            </a:solidFill>
          </a:ln>
        </p:spPr>
        <p:style>
          <a:lnRef idx="2">
            <a:schemeClr val="accent1"/>
          </a:lnRef>
          <a:fillRef idx="1">
            <a:schemeClr val="lt1"/>
          </a:fillRef>
          <a:effectRef idx="0">
            <a:schemeClr val="accent1"/>
          </a:effectRef>
          <a:fontRef idx="minor">
            <a:schemeClr val="dk1"/>
          </a:fontRef>
        </p:style>
        <p:txBody>
          <a:bodyPr>
            <a:normAutofit/>
          </a:bodyPr>
          <a:lstStyle/>
          <a:p>
            <a:pPr algn="ctr"/>
            <a:r>
              <a:rPr lang="en-GB" sz="3200" dirty="0">
                <a:latin typeface="+mj-lt"/>
              </a:rPr>
              <a:t>As we </a:t>
            </a:r>
            <a:r>
              <a:rPr lang="en-GB" sz="3200" dirty="0">
                <a:latin typeface="+mj-lt"/>
                <a:hlinkClick r:id="rId5"/>
              </a:rPr>
              <a:t>watch</a:t>
            </a:r>
            <a:r>
              <a:rPr lang="en-GB" sz="3200" dirty="0">
                <a:latin typeface="+mj-lt"/>
              </a:rPr>
              <a:t> the video, note the shifts in perception.</a:t>
            </a:r>
            <a:br>
              <a:rPr lang="en-GB" sz="3200" dirty="0">
                <a:latin typeface="+mj-lt"/>
              </a:rPr>
            </a:br>
            <a:r>
              <a:rPr lang="en-GB" sz="3200" dirty="0">
                <a:solidFill>
                  <a:srgbClr val="00B050"/>
                </a:solidFill>
                <a:latin typeface="+mj-lt"/>
              </a:rPr>
              <a:t>Note the perception of several characters.</a:t>
            </a:r>
          </a:p>
        </p:txBody>
      </p:sp>
    </p:spTree>
    <p:extLst>
      <p:ext uri="{BB962C8B-B14F-4D97-AF65-F5344CB8AC3E}">
        <p14:creationId xmlns:p14="http://schemas.microsoft.com/office/powerpoint/2010/main" val="39476784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GB" dirty="0">
                <a:latin typeface="+mj-lt"/>
              </a:rPr>
              <a:t>From Here </a:t>
            </a:r>
            <a:r>
              <a:rPr lang="en-GB" dirty="0">
                <a:latin typeface="+mj-lt"/>
                <a:sym typeface="Wingdings" panose="05000000000000000000" pitchFamily="2" charset="2"/>
              </a:rPr>
              <a:t> To There</a:t>
            </a:r>
            <a:endParaRPr lang="en-GB" dirty="0">
              <a:latin typeface="+mj-lt"/>
            </a:endParaRPr>
          </a:p>
        </p:txBody>
      </p:sp>
      <p:sp>
        <p:nvSpPr>
          <p:cNvPr id="3" name="Content Placeholder 2"/>
          <p:cNvSpPr>
            <a:spLocks noGrp="1"/>
          </p:cNvSpPr>
          <p:nvPr>
            <p:ph idx="1"/>
          </p:nvPr>
        </p:nvSpPr>
        <p:spPr>
          <a:xfrm>
            <a:off x="838200" y="1825625"/>
            <a:ext cx="10515600" cy="4663310"/>
          </a:xfrm>
        </p:spPr>
        <p:txBody>
          <a:bodyPr>
            <a:normAutofit fontScale="92500" lnSpcReduction="10000"/>
          </a:bodyPr>
          <a:lstStyle/>
          <a:p>
            <a:pPr marL="0" indent="0">
              <a:buNone/>
            </a:pPr>
            <a:r>
              <a:rPr lang="en-GB" b="1" dirty="0">
                <a:latin typeface="+mj-lt"/>
              </a:rPr>
              <a:t>				   From here:</a:t>
            </a:r>
            <a:r>
              <a:rPr lang="en-GB" dirty="0">
                <a:latin typeface="+mj-lt"/>
              </a:rPr>
              <a:t> everyone is laughing and cynically 				  	   judging </a:t>
            </a:r>
          </a:p>
          <a:p>
            <a:pPr marL="0" indent="0">
              <a:buNone/>
            </a:pPr>
            <a:endParaRPr lang="en-GB" dirty="0">
              <a:latin typeface="+mj-lt"/>
            </a:endParaRPr>
          </a:p>
          <a:p>
            <a:pPr marL="0" indent="0" algn="ctr">
              <a:buNone/>
            </a:pPr>
            <a:r>
              <a:rPr lang="en-GB" dirty="0">
                <a:latin typeface="+mj-lt"/>
              </a:rPr>
              <a:t>Susan Boyle sings </a:t>
            </a:r>
          </a:p>
          <a:p>
            <a:pPr marL="0" indent="0">
              <a:buNone/>
            </a:pPr>
            <a:endParaRPr lang="en-GB" b="1" dirty="0">
              <a:latin typeface="+mj-lt"/>
            </a:endParaRPr>
          </a:p>
          <a:p>
            <a:pPr marL="0" indent="0">
              <a:buNone/>
            </a:pPr>
            <a:r>
              <a:rPr lang="en-GB" b="1" dirty="0">
                <a:latin typeface="+mj-lt"/>
              </a:rPr>
              <a:t/>
            </a:r>
            <a:br>
              <a:rPr lang="en-GB" b="1" dirty="0">
                <a:latin typeface="+mj-lt"/>
              </a:rPr>
            </a:br>
            <a:r>
              <a:rPr lang="en-GB" b="1" dirty="0">
                <a:latin typeface="+mj-lt"/>
              </a:rPr>
              <a:t>To there</a:t>
            </a:r>
            <a:r>
              <a:rPr lang="en-GB" dirty="0">
                <a:latin typeface="+mj-lt"/>
              </a:rPr>
              <a:t>: standing ovations and adulation</a:t>
            </a:r>
          </a:p>
          <a:p>
            <a:pPr marL="0" indent="0">
              <a:buNone/>
            </a:pPr>
            <a:endParaRPr lang="en-GB" dirty="0">
              <a:latin typeface="+mj-lt"/>
            </a:endParaRPr>
          </a:p>
          <a:p>
            <a:pPr marL="0" indent="0" algn="ctr">
              <a:buNone/>
            </a:pPr>
            <a:r>
              <a:rPr lang="en-GB" dirty="0">
                <a:solidFill>
                  <a:srgbClr val="00B0F0"/>
                </a:solidFill>
                <a:latin typeface="+mj-lt"/>
              </a:rPr>
              <a:t>There are many clips which follow a similar narrative arc on these types of shows. And any dramatic scene or sequence from a book has simple shifts like this.</a:t>
            </a:r>
          </a:p>
        </p:txBody>
      </p:sp>
      <p:sp>
        <p:nvSpPr>
          <p:cNvPr id="4" name="Curved Right Arrow 3"/>
          <p:cNvSpPr/>
          <p:nvPr/>
        </p:nvSpPr>
        <p:spPr>
          <a:xfrm>
            <a:off x="1134737" y="1825625"/>
            <a:ext cx="3525397" cy="1905919"/>
          </a:xfrm>
          <a:prstGeom prst="curvedRightArrow">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urved Left Arrow 4"/>
          <p:cNvSpPr/>
          <p:nvPr/>
        </p:nvSpPr>
        <p:spPr>
          <a:xfrm>
            <a:off x="7446025" y="2960199"/>
            <a:ext cx="3984894" cy="1905919"/>
          </a:xfrm>
          <a:prstGeom prst="curvedLeftArrow">
            <a:avLst>
              <a:gd name="adj1" fmla="val 25000"/>
              <a:gd name="adj2" fmla="val 48838"/>
              <a:gd name="adj3" fmla="val 25000"/>
            </a:avLst>
          </a:prstGeom>
          <a:solidFill>
            <a:srgbClr val="00B0F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9244274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2A2280D-AEBC-6D49-9BA4-5A888477CDD0}"/>
              </a:ext>
            </a:extLst>
          </p:cNvPr>
          <p:cNvSpPr>
            <a:spLocks noGrp="1"/>
          </p:cNvSpPr>
          <p:nvPr>
            <p:ph type="title"/>
          </p:nvPr>
        </p:nvSpPr>
        <p:spPr>
          <a:xfrm>
            <a:off x="1849950" y="113652"/>
            <a:ext cx="7935097" cy="727357"/>
          </a:xfrm>
          <a:solidFill>
            <a:schemeClr val="bg2"/>
          </a:solidFill>
          <a:ln w="38100">
            <a:solidFill>
              <a:schemeClr val="tx1"/>
            </a:solidFill>
          </a:ln>
        </p:spPr>
        <p:txBody>
          <a:bodyPr/>
          <a:lstStyle/>
          <a:p>
            <a:pPr algn="ctr"/>
            <a:r>
              <a:rPr lang="en-GB" dirty="0"/>
              <a:t>Analysing shifts:</a:t>
            </a:r>
          </a:p>
        </p:txBody>
      </p:sp>
      <p:pic>
        <p:nvPicPr>
          <p:cNvPr id="4" name="WjqiU5FgsYc">
            <a:extLst>
              <a:ext uri="{FF2B5EF4-FFF2-40B4-BE49-F238E27FC236}">
                <a16:creationId xmlns:a16="http://schemas.microsoft.com/office/drawing/2014/main" xmlns="" id="{C1657C46-A791-1C45-9A9F-D6F418180B77}"/>
              </a:ext>
            </a:extLst>
          </p:cNvPr>
          <p:cNvPicPr>
            <a:picLocks noRot="1" noChangeAspect="1"/>
          </p:cNvPicPr>
          <p:nvPr>
            <a:quickTimeFile r:link="rId1"/>
          </p:nvPr>
        </p:nvPicPr>
        <p:blipFill>
          <a:blip r:embed="rId4"/>
          <a:stretch>
            <a:fillRect/>
          </a:stretch>
        </p:blipFill>
        <p:spPr>
          <a:xfrm>
            <a:off x="1094267" y="997566"/>
            <a:ext cx="10003465" cy="4862868"/>
          </a:xfrm>
          <a:prstGeom prst="rect">
            <a:avLst/>
          </a:prstGeom>
        </p:spPr>
      </p:pic>
      <p:sp>
        <p:nvSpPr>
          <p:cNvPr id="2" name="Wave 1">
            <a:extLst>
              <a:ext uri="{FF2B5EF4-FFF2-40B4-BE49-F238E27FC236}">
                <a16:creationId xmlns:a16="http://schemas.microsoft.com/office/drawing/2014/main" xmlns="" id="{6F61F8E5-1373-0047-B805-C9657BC6BAEA}"/>
              </a:ext>
            </a:extLst>
          </p:cNvPr>
          <p:cNvSpPr/>
          <p:nvPr/>
        </p:nvSpPr>
        <p:spPr>
          <a:xfrm>
            <a:off x="1063256" y="5986130"/>
            <a:ext cx="9835116" cy="758218"/>
          </a:xfrm>
          <a:prstGeom prst="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hlinkClick r:id="rId5"/>
              </a:rPr>
              <a:t>Watch</a:t>
            </a:r>
            <a:r>
              <a:rPr lang="en-US" sz="2800" dirty="0" smtClean="0">
                <a:solidFill>
                  <a:schemeClr val="tx1"/>
                </a:solidFill>
              </a:rPr>
              <a:t> the clip and make a note of the shifts that you can spot. </a:t>
            </a:r>
            <a:endParaRPr lang="en-US" sz="2800" dirty="0">
              <a:solidFill>
                <a:schemeClr val="tx1"/>
              </a:solidFill>
            </a:endParaRPr>
          </a:p>
        </p:txBody>
      </p:sp>
    </p:spTree>
    <p:extLst>
      <p:ext uri="{BB962C8B-B14F-4D97-AF65-F5344CB8AC3E}">
        <p14:creationId xmlns:p14="http://schemas.microsoft.com/office/powerpoint/2010/main" val="61110679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2A2280D-AEBC-6D49-9BA4-5A888477CDD0}"/>
              </a:ext>
            </a:extLst>
          </p:cNvPr>
          <p:cNvSpPr>
            <a:spLocks noGrp="1"/>
          </p:cNvSpPr>
          <p:nvPr>
            <p:ph type="title"/>
          </p:nvPr>
        </p:nvSpPr>
        <p:spPr>
          <a:xfrm>
            <a:off x="192918" y="113652"/>
            <a:ext cx="11816212" cy="1188424"/>
          </a:xfrm>
          <a:solidFill>
            <a:schemeClr val="bg2"/>
          </a:solidFill>
          <a:ln w="38100">
            <a:solidFill>
              <a:schemeClr val="tx1"/>
            </a:solidFill>
          </a:ln>
        </p:spPr>
        <p:txBody>
          <a:bodyPr>
            <a:normAutofit fontScale="90000"/>
          </a:bodyPr>
          <a:lstStyle/>
          <a:p>
            <a:pPr algn="ctr"/>
            <a:r>
              <a:rPr lang="en-GB" dirty="0"/>
              <a:t>Analysing shifts</a:t>
            </a:r>
            <a:r>
              <a:rPr lang="en-GB" dirty="0" smtClean="0"/>
              <a:t>: Write a short paragraph answering the questions in the box below. </a:t>
            </a:r>
            <a:endParaRPr lang="en-GB" dirty="0"/>
          </a:p>
        </p:txBody>
      </p:sp>
      <p:pic>
        <p:nvPicPr>
          <p:cNvPr id="4" name="WjqiU5FgsYc">
            <a:extLst>
              <a:ext uri="{FF2B5EF4-FFF2-40B4-BE49-F238E27FC236}">
                <a16:creationId xmlns:a16="http://schemas.microsoft.com/office/drawing/2014/main" xmlns="" id="{C1657C46-A791-1C45-9A9F-D6F418180B77}"/>
              </a:ext>
            </a:extLst>
          </p:cNvPr>
          <p:cNvPicPr>
            <a:picLocks noRot="1" noChangeAspect="1"/>
          </p:cNvPicPr>
          <p:nvPr>
            <a:quickTimeFile r:link="rId1"/>
          </p:nvPr>
        </p:nvPicPr>
        <p:blipFill>
          <a:blip r:embed="rId4"/>
          <a:stretch>
            <a:fillRect/>
          </a:stretch>
        </p:blipFill>
        <p:spPr>
          <a:xfrm>
            <a:off x="4004110" y="1624491"/>
            <a:ext cx="4918336" cy="2390893"/>
          </a:xfrm>
          <a:prstGeom prst="rect">
            <a:avLst/>
          </a:prstGeom>
        </p:spPr>
      </p:pic>
      <p:sp>
        <p:nvSpPr>
          <p:cNvPr id="2" name="Wave 1">
            <a:extLst>
              <a:ext uri="{FF2B5EF4-FFF2-40B4-BE49-F238E27FC236}">
                <a16:creationId xmlns:a16="http://schemas.microsoft.com/office/drawing/2014/main" xmlns="" id="{6F61F8E5-1373-0047-B805-C9657BC6BAEA}"/>
              </a:ext>
            </a:extLst>
          </p:cNvPr>
          <p:cNvSpPr/>
          <p:nvPr/>
        </p:nvSpPr>
        <p:spPr>
          <a:xfrm>
            <a:off x="436272" y="4330404"/>
            <a:ext cx="11363863" cy="2276424"/>
          </a:xfrm>
          <a:prstGeom prst="wave">
            <a:avLst>
              <a:gd name="adj1" fmla="val 0"/>
              <a:gd name="adj2" fmla="val 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Why was this shift so important? What did it do to the audience and why did the creator wait until the last clip to reveal the key piece of information about the boy? </a:t>
            </a:r>
          </a:p>
          <a:p>
            <a:pPr algn="ctr"/>
            <a:r>
              <a:rPr lang="en-US" sz="2800" dirty="0" smtClean="0">
                <a:solidFill>
                  <a:schemeClr val="tx1"/>
                </a:solidFill>
              </a:rPr>
              <a:t>Ultimately what can a really good SHIFT do to the audience?  </a:t>
            </a:r>
            <a:endParaRPr lang="en-US" sz="2800" dirty="0">
              <a:solidFill>
                <a:schemeClr val="tx1"/>
              </a:solidFill>
            </a:endParaRPr>
          </a:p>
        </p:txBody>
      </p:sp>
    </p:spTree>
    <p:extLst>
      <p:ext uri="{BB962C8B-B14F-4D97-AF65-F5344CB8AC3E}">
        <p14:creationId xmlns:p14="http://schemas.microsoft.com/office/powerpoint/2010/main" val="368854737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838200" y="169596"/>
            <a:ext cx="10515600" cy="917265"/>
          </a:xfrm>
          <a:prstGeom prst="rect">
            <a:avLst/>
          </a:prstGeom>
          <a:solidFill>
            <a:schemeClr val="accent1">
              <a:lumMod val="20000"/>
              <a:lumOff val="80000"/>
            </a:schemeClr>
          </a:solidFill>
          <a:ln w="38100">
            <a:solidFill>
              <a:schemeClr val="tx1"/>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a:solidFill>
                  <a:prstClr val="black"/>
                </a:solidFill>
                <a:latin typeface="Calibri Light" panose="020F0302020204030204"/>
              </a:rPr>
              <a:t>Plan your shift:</a:t>
            </a:r>
            <a:endParaRPr kumimoji="0" lang="en-GB"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Content Placeholder 2">
            <a:extLst>
              <a:ext uri="{FF2B5EF4-FFF2-40B4-BE49-F238E27FC236}">
                <a16:creationId xmlns:a16="http://schemas.microsoft.com/office/drawing/2014/main" xmlns="" id="{12026831-127A-D947-88B3-B02D4298DFB2}"/>
              </a:ext>
            </a:extLst>
          </p:cNvPr>
          <p:cNvSpPr txBox="1">
            <a:spLocks/>
          </p:cNvSpPr>
          <p:nvPr/>
        </p:nvSpPr>
        <p:spPr>
          <a:xfrm>
            <a:off x="455429" y="1740565"/>
            <a:ext cx="5456274" cy="4054180"/>
          </a:xfrm>
          <a:prstGeom prst="rect">
            <a:avLst/>
          </a:prstGeom>
          <a:solidFill>
            <a:schemeClr val="accent3">
              <a:lumMod val="20000"/>
              <a:lumOff val="80000"/>
            </a:schemeClr>
          </a:solid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GB" sz="2800" b="1" dirty="0">
                <a:solidFill>
                  <a:srgbClr val="7030A0"/>
                </a:solidFill>
                <a:latin typeface="+mj-lt"/>
              </a:rPr>
              <a:t>Use ‘The Present’ &amp; Susan Boyle’s X Factor journey to help inform how to plan for your own shift in your Hacksaw Ridge piece of writing. Watch from 2:00:- 4:00</a:t>
            </a:r>
          </a:p>
          <a:p>
            <a:pPr algn="l" fontAlgn="base"/>
            <a:r>
              <a:rPr lang="en-GB" dirty="0">
                <a:latin typeface="+mj-lt"/>
              </a:rPr>
              <a:t>Perspective</a:t>
            </a:r>
          </a:p>
          <a:p>
            <a:pPr algn="l" fontAlgn="base"/>
            <a:r>
              <a:rPr lang="en-GB" dirty="0">
                <a:latin typeface="+mj-lt"/>
              </a:rPr>
              <a:t>Flashback</a:t>
            </a:r>
          </a:p>
          <a:p>
            <a:pPr algn="l" fontAlgn="base"/>
            <a:r>
              <a:rPr lang="en-GB" dirty="0">
                <a:latin typeface="+mj-lt"/>
              </a:rPr>
              <a:t>Time </a:t>
            </a:r>
          </a:p>
          <a:p>
            <a:pPr algn="l" fontAlgn="base"/>
            <a:r>
              <a:rPr lang="en-GB" dirty="0">
                <a:latin typeface="+mj-lt"/>
              </a:rPr>
              <a:t>Location</a:t>
            </a:r>
          </a:p>
          <a:p>
            <a:pPr algn="l" fontAlgn="base"/>
            <a:r>
              <a:rPr lang="en-GB" dirty="0">
                <a:latin typeface="+mj-lt"/>
              </a:rPr>
              <a:t>Focusing on different characters or objects</a:t>
            </a:r>
          </a:p>
          <a:p>
            <a:pPr algn="l" fontAlgn="base"/>
            <a:r>
              <a:rPr lang="en-GB" dirty="0">
                <a:latin typeface="+mj-lt"/>
              </a:rPr>
              <a:t>Attitude of the narrator/a character towards something or someone</a:t>
            </a:r>
          </a:p>
          <a:p>
            <a:pPr algn="l" fontAlgn="base"/>
            <a:r>
              <a:rPr lang="en-GB" dirty="0">
                <a:latin typeface="+mj-lt"/>
              </a:rPr>
              <a:t>Course of events</a:t>
            </a:r>
          </a:p>
          <a:p>
            <a:endParaRPr lang="en-GB" dirty="0">
              <a:latin typeface="+mj-lt"/>
            </a:endParaRPr>
          </a:p>
        </p:txBody>
      </p:sp>
      <p:pic>
        <p:nvPicPr>
          <p:cNvPr id="3" name="Picture 2" descr="A picture containing outdoor, snow, person, photo&#10;&#10;Description automatically generated">
            <a:extLst>
              <a:ext uri="{FF2B5EF4-FFF2-40B4-BE49-F238E27FC236}">
                <a16:creationId xmlns:a16="http://schemas.microsoft.com/office/drawing/2014/main" xmlns="" id="{25515214-6B05-E940-AA7D-8D2EF30ED21F}"/>
              </a:ext>
            </a:extLst>
          </p:cNvPr>
          <p:cNvPicPr>
            <a:picLocks noChangeAspect="1"/>
          </p:cNvPicPr>
          <p:nvPr/>
        </p:nvPicPr>
        <p:blipFill>
          <a:blip r:embed="rId2"/>
          <a:stretch>
            <a:fillRect/>
          </a:stretch>
        </p:blipFill>
        <p:spPr>
          <a:xfrm>
            <a:off x="6280299" y="1385887"/>
            <a:ext cx="5031896" cy="5229225"/>
          </a:xfrm>
          <a:prstGeom prst="rect">
            <a:avLst/>
          </a:prstGeom>
        </p:spPr>
      </p:pic>
    </p:spTree>
    <p:extLst>
      <p:ext uri="{BB962C8B-B14F-4D97-AF65-F5344CB8AC3E}">
        <p14:creationId xmlns:p14="http://schemas.microsoft.com/office/powerpoint/2010/main" val="3791009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S56YbsqOdOgAV_HMUSRF4W1QbCbYboYe3_KVsYXjHQs1urjRvNXQm5rH5dqQ:https://www.sothetheorygoes.com/wp-content/uploads/2015/12/Alma.pn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995" y="1226635"/>
            <a:ext cx="3580129" cy="20110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33502" y="198196"/>
            <a:ext cx="11859552" cy="1028439"/>
          </a:xfrm>
          <a:solidFill>
            <a:schemeClr val="bg2"/>
          </a:solidFill>
          <a:ln w="38100">
            <a:solidFill>
              <a:schemeClr val="tx1"/>
            </a:solidFill>
          </a:ln>
        </p:spPr>
        <p:txBody>
          <a:bodyPr>
            <a:normAutofit fontScale="90000"/>
          </a:bodyPr>
          <a:lstStyle/>
          <a:p>
            <a:pPr algn="ctr"/>
            <a:r>
              <a:rPr lang="en-GB" dirty="0" smtClean="0"/>
              <a:t>ALMA </a:t>
            </a:r>
            <a:r>
              <a:rPr lang="mr-IN" dirty="0" smtClean="0"/>
              <a:t>–</a:t>
            </a:r>
            <a:r>
              <a:rPr lang="en-GB" dirty="0" smtClean="0"/>
              <a:t> watch the film and fill in the grid. The </a:t>
            </a:r>
            <a:r>
              <a:rPr lang="en-GB" dirty="0" err="1" smtClean="0"/>
              <a:t>youtube</a:t>
            </a:r>
            <a:r>
              <a:rPr lang="en-GB" dirty="0" smtClean="0"/>
              <a:t> link is in the notes at the bottom of the screen. </a:t>
            </a:r>
            <a:endParaRPr lang="en-GB" dirty="0"/>
          </a:p>
        </p:txBody>
      </p:sp>
      <p:sp>
        <p:nvSpPr>
          <p:cNvPr id="9" name="TextBox 8">
            <a:extLst>
              <a:ext uri="{FF2B5EF4-FFF2-40B4-BE49-F238E27FC236}">
                <a16:creationId xmlns:a16="http://schemas.microsoft.com/office/drawing/2014/main" xmlns="" id="{824470CB-5B5B-4125-A333-CB38E15CDE03}"/>
              </a:ext>
            </a:extLst>
          </p:cNvPr>
          <p:cNvSpPr txBox="1"/>
          <p:nvPr/>
        </p:nvSpPr>
        <p:spPr>
          <a:xfrm>
            <a:off x="133502" y="1595020"/>
            <a:ext cx="37326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in</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out</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1540748434"/>
              </p:ext>
            </p:extLst>
          </p:nvPr>
        </p:nvGraphicFramePr>
        <p:xfrm>
          <a:off x="3412533" y="1226635"/>
          <a:ext cx="4263026" cy="5193074"/>
        </p:xfrm>
        <a:graphic>
          <a:graphicData uri="http://schemas.openxmlformats.org/drawingml/2006/table">
            <a:tbl>
              <a:tblPr firstRow="1" bandRow="1">
                <a:tableStyleId>{5C22544A-7EE6-4342-B048-85BDC9FD1C3A}</a:tableStyleId>
              </a:tblPr>
              <a:tblGrid>
                <a:gridCol w="4263026">
                  <a:extLst>
                    <a:ext uri="{9D8B030D-6E8A-4147-A177-3AD203B41FA5}">
                      <a16:colId xmlns:a16="http://schemas.microsoft.com/office/drawing/2014/main" xmlns="" val="78815791"/>
                    </a:ext>
                  </a:extLst>
                </a:gridCol>
              </a:tblGrid>
              <a:tr h="636824">
                <a:tc>
                  <a:txBody>
                    <a:bodyPr/>
                    <a:lstStyle/>
                    <a:p>
                      <a:pPr algn="ctr"/>
                      <a:r>
                        <a:rPr lang="en-GB" sz="3200" b="0" dirty="0">
                          <a:solidFill>
                            <a:schemeClr val="bg1"/>
                          </a:solidFill>
                        </a:rPr>
                        <a:t>Alma</a:t>
                      </a:r>
                      <a:r>
                        <a:rPr lang="en-GB" sz="3200" b="0" baseline="0" dirty="0">
                          <a:solidFill>
                            <a:schemeClr val="bg1"/>
                          </a:solidFill>
                        </a:rPr>
                        <a:t> Short film:</a:t>
                      </a:r>
                      <a:endParaRPr lang="en-GB" sz="3200" b="0" dirty="0">
                        <a:solidFill>
                          <a:schemeClr val="bg1"/>
                        </a:solidFill>
                      </a:endParaRPr>
                    </a:p>
                  </a:txBody>
                  <a:tcPr/>
                </a:tc>
                <a:extLst>
                  <a:ext uri="{0D108BD9-81ED-4DB2-BD59-A6C34878D82A}">
                    <a16:rowId xmlns:a16="http://schemas.microsoft.com/office/drawing/2014/main" xmlns="" val="1651870355"/>
                  </a:ext>
                </a:extLst>
              </a:tr>
              <a:tr h="911250">
                <a:tc>
                  <a:txBody>
                    <a:bodyPr/>
                    <a:lstStyle/>
                    <a:p>
                      <a:endParaRPr lang="en-GB" dirty="0"/>
                    </a:p>
                  </a:txBody>
                  <a:tcPr/>
                </a:tc>
                <a:extLst>
                  <a:ext uri="{0D108BD9-81ED-4DB2-BD59-A6C34878D82A}">
                    <a16:rowId xmlns:a16="http://schemas.microsoft.com/office/drawing/2014/main" xmlns="" val="2199165864"/>
                  </a:ext>
                </a:extLst>
              </a:tr>
              <a:tr h="911250">
                <a:tc>
                  <a:txBody>
                    <a:bodyPr/>
                    <a:lstStyle/>
                    <a:p>
                      <a:endParaRPr lang="en-GB" dirty="0"/>
                    </a:p>
                  </a:txBody>
                  <a:tcPr/>
                </a:tc>
                <a:extLst>
                  <a:ext uri="{0D108BD9-81ED-4DB2-BD59-A6C34878D82A}">
                    <a16:rowId xmlns:a16="http://schemas.microsoft.com/office/drawing/2014/main" xmlns="" val="29698095"/>
                  </a:ext>
                </a:extLst>
              </a:tr>
              <a:tr h="911250">
                <a:tc>
                  <a:txBody>
                    <a:bodyPr/>
                    <a:lstStyle/>
                    <a:p>
                      <a:endParaRPr lang="en-GB" dirty="0"/>
                    </a:p>
                  </a:txBody>
                  <a:tcPr/>
                </a:tc>
                <a:extLst>
                  <a:ext uri="{0D108BD9-81ED-4DB2-BD59-A6C34878D82A}">
                    <a16:rowId xmlns:a16="http://schemas.microsoft.com/office/drawing/2014/main" xmlns="" val="4116734407"/>
                  </a:ext>
                </a:extLst>
              </a:tr>
              <a:tr h="911250">
                <a:tc>
                  <a:txBody>
                    <a:bodyPr/>
                    <a:lstStyle/>
                    <a:p>
                      <a:endParaRPr lang="en-GB" dirty="0"/>
                    </a:p>
                  </a:txBody>
                  <a:tcPr/>
                </a:tc>
                <a:extLst>
                  <a:ext uri="{0D108BD9-81ED-4DB2-BD59-A6C34878D82A}">
                    <a16:rowId xmlns:a16="http://schemas.microsoft.com/office/drawing/2014/main" xmlns="" val="3871824487"/>
                  </a:ext>
                </a:extLst>
              </a:tr>
              <a:tr h="911250">
                <a:tc>
                  <a:txBody>
                    <a:bodyPr/>
                    <a:lstStyle/>
                    <a:p>
                      <a:endParaRPr lang="en-GB" dirty="0"/>
                    </a:p>
                  </a:txBody>
                  <a:tcPr/>
                </a:tc>
                <a:extLst>
                  <a:ext uri="{0D108BD9-81ED-4DB2-BD59-A6C34878D82A}">
                    <a16:rowId xmlns:a16="http://schemas.microsoft.com/office/drawing/2014/main" xmlns="" val="178206505"/>
                  </a:ext>
                </a:extLst>
              </a:tr>
            </a:tbl>
          </a:graphicData>
        </a:graphic>
      </p:graphicFrame>
      <p:pic>
        <p:nvPicPr>
          <p:cNvPr id="2" name="Picture 1"/>
          <p:cNvPicPr>
            <a:picLocks noChangeAspect="1"/>
          </p:cNvPicPr>
          <p:nvPr/>
        </p:nvPicPr>
        <p:blipFill>
          <a:blip r:embed="rId4"/>
          <a:stretch>
            <a:fillRect/>
          </a:stretch>
        </p:blipFill>
        <p:spPr>
          <a:xfrm>
            <a:off x="1211544" y="1831604"/>
            <a:ext cx="2267909" cy="810838"/>
          </a:xfrm>
          <a:prstGeom prst="rect">
            <a:avLst/>
          </a:prstGeom>
        </p:spPr>
      </p:pic>
      <p:pic>
        <p:nvPicPr>
          <p:cNvPr id="3" name="Picture 2"/>
          <p:cNvPicPr>
            <a:picLocks noChangeAspect="1"/>
          </p:cNvPicPr>
          <p:nvPr/>
        </p:nvPicPr>
        <p:blipFill>
          <a:blip r:embed="rId5"/>
          <a:stretch>
            <a:fillRect/>
          </a:stretch>
        </p:blipFill>
        <p:spPr>
          <a:xfrm>
            <a:off x="1025671" y="2892380"/>
            <a:ext cx="2572735" cy="1018120"/>
          </a:xfrm>
          <a:prstGeom prst="rect">
            <a:avLst/>
          </a:prstGeom>
        </p:spPr>
      </p:pic>
      <p:sp>
        <p:nvSpPr>
          <p:cNvPr id="11" name="TextBox 10">
            <a:extLst>
              <a:ext uri="{FF2B5EF4-FFF2-40B4-BE49-F238E27FC236}">
                <a16:creationId xmlns:a16="http://schemas.microsoft.com/office/drawing/2014/main" xmlns="" id="{1E1DBDE9-3C20-4C17-8D65-0694125F20BA}"/>
              </a:ext>
            </a:extLst>
          </p:cNvPr>
          <p:cNvSpPr txBox="1"/>
          <p:nvPr/>
        </p:nvSpPr>
        <p:spPr>
          <a:xfrm>
            <a:off x="858864" y="4226510"/>
            <a:ext cx="25536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on another tiny detail</a:t>
            </a:r>
          </a:p>
        </p:txBody>
      </p:sp>
      <p:sp>
        <p:nvSpPr>
          <p:cNvPr id="12" name="TextBox 11">
            <a:extLst>
              <a:ext uri="{FF2B5EF4-FFF2-40B4-BE49-F238E27FC236}">
                <a16:creationId xmlns:a16="http://schemas.microsoft.com/office/drawing/2014/main" xmlns="" id="{2E916DDC-2DD9-4C9B-9F6D-D701EB6067F6}"/>
              </a:ext>
            </a:extLst>
          </p:cNvPr>
          <p:cNvSpPr txBox="1"/>
          <p:nvPr/>
        </p:nvSpPr>
        <p:spPr>
          <a:xfrm>
            <a:off x="957358" y="4911313"/>
            <a:ext cx="2245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your perspective, time or location. </a:t>
            </a:r>
          </a:p>
        </p:txBody>
      </p:sp>
      <p:pic>
        <p:nvPicPr>
          <p:cNvPr id="4" name="Picture 3"/>
          <p:cNvPicPr>
            <a:picLocks noChangeAspect="1"/>
          </p:cNvPicPr>
          <p:nvPr/>
        </p:nvPicPr>
        <p:blipFill>
          <a:blip r:embed="rId6"/>
          <a:stretch>
            <a:fillRect/>
          </a:stretch>
        </p:blipFill>
        <p:spPr>
          <a:xfrm>
            <a:off x="529326" y="5981338"/>
            <a:ext cx="2487384" cy="591363"/>
          </a:xfrm>
          <a:prstGeom prst="rect">
            <a:avLst/>
          </a:prstGeom>
        </p:spPr>
      </p:pic>
      <p:sp>
        <p:nvSpPr>
          <p:cNvPr id="5" name="TextBox 4"/>
          <p:cNvSpPr txBox="1"/>
          <p:nvPr/>
        </p:nvSpPr>
        <p:spPr>
          <a:xfrm>
            <a:off x="7832167" y="3402602"/>
            <a:ext cx="3932958" cy="3170099"/>
          </a:xfrm>
          <a:prstGeom prst="rect">
            <a:avLst/>
          </a:prstGeom>
          <a:solidFill>
            <a:schemeClr val="accent6">
              <a:lumMod val="60000"/>
              <a:lumOff val="40000"/>
            </a:schemeClr>
          </a:solidFill>
        </p:spPr>
        <p:txBody>
          <a:bodyPr wrap="square" rtlCol="0">
            <a:spAutoFit/>
          </a:bodyPr>
          <a:lstStyle/>
          <a:p>
            <a:r>
              <a:rPr lang="en-GB" sz="2000" b="1" u="sng" dirty="0"/>
              <a:t>Task:</a:t>
            </a:r>
          </a:p>
          <a:p>
            <a:r>
              <a:rPr lang="en-GB" sz="2000" dirty="0"/>
              <a:t>Fill in the grid with descriptions of what happened in each section.</a:t>
            </a:r>
          </a:p>
          <a:p>
            <a:endParaRPr lang="en-GB" sz="2000" dirty="0"/>
          </a:p>
          <a:p>
            <a:r>
              <a:rPr lang="en-GB" sz="2000" dirty="0"/>
              <a:t>Challenge: looking back were there any hidden clues</a:t>
            </a:r>
            <a:r>
              <a:rPr lang="en-GB" sz="2000" dirty="0" smtClean="0"/>
              <a:t>?</a:t>
            </a:r>
          </a:p>
          <a:p>
            <a:endParaRPr lang="en-GB" sz="2000" dirty="0"/>
          </a:p>
          <a:p>
            <a:r>
              <a:rPr lang="en-GB" sz="2000" dirty="0" smtClean="0"/>
              <a:t>When you have had a go look at the suggested answers on the next slide. </a:t>
            </a:r>
            <a:endParaRPr lang="en-GB" sz="2000" dirty="0"/>
          </a:p>
        </p:txBody>
      </p:sp>
    </p:spTree>
    <p:extLst>
      <p:ext uri="{BB962C8B-B14F-4D97-AF65-F5344CB8AC3E}">
        <p14:creationId xmlns:p14="http://schemas.microsoft.com/office/powerpoint/2010/main" val="2956783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pic>
        <p:nvPicPr>
          <p:cNvPr id="1026" name="Picture 2" descr="https://encrypted-tbn0.gstatic.com/images?q=tbn:ANd9GcS56YbsqOdOgAV_HMUSRF4W1QbCbYboYe3_KVsYXjHQs1urjRvNXQm5rH5dqQ:https://www.sothetheorygoes.com/wp-content/uploads/2015/12/Alma.png&am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022" y="1148576"/>
            <a:ext cx="2965389" cy="166574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xmlns="" id="{A2A2280D-AEBC-6D49-9BA4-5A888477CDD0}"/>
              </a:ext>
            </a:extLst>
          </p:cNvPr>
          <p:cNvSpPr>
            <a:spLocks noGrp="1"/>
          </p:cNvSpPr>
          <p:nvPr>
            <p:ph type="title"/>
          </p:nvPr>
        </p:nvSpPr>
        <p:spPr>
          <a:xfrm>
            <a:off x="1437580" y="54378"/>
            <a:ext cx="7935097" cy="850019"/>
          </a:xfrm>
          <a:solidFill>
            <a:schemeClr val="bg2"/>
          </a:solidFill>
          <a:ln w="38100">
            <a:solidFill>
              <a:schemeClr val="tx1"/>
            </a:solidFill>
          </a:ln>
        </p:spPr>
        <p:txBody>
          <a:bodyPr/>
          <a:lstStyle/>
          <a:p>
            <a:pPr algn="ctr"/>
            <a:r>
              <a:rPr lang="en-GB" dirty="0"/>
              <a:t>ALMA:</a:t>
            </a:r>
          </a:p>
        </p:txBody>
      </p:sp>
      <p:sp>
        <p:nvSpPr>
          <p:cNvPr id="9" name="TextBox 8">
            <a:extLst>
              <a:ext uri="{FF2B5EF4-FFF2-40B4-BE49-F238E27FC236}">
                <a16:creationId xmlns:a16="http://schemas.microsoft.com/office/drawing/2014/main" xmlns="" id="{824470CB-5B5B-4125-A333-CB38E15CDE03}"/>
              </a:ext>
            </a:extLst>
          </p:cNvPr>
          <p:cNvSpPr txBox="1"/>
          <p:nvPr/>
        </p:nvSpPr>
        <p:spPr>
          <a:xfrm>
            <a:off x="80876" y="1595021"/>
            <a:ext cx="373263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Drop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in</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Zoom 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u="sng"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u="sng" dirty="0">
                <a:solidFill>
                  <a:prstClr val="black"/>
                </a:solidFill>
                <a:latin typeface="Century Gothic" panose="020B0502020202020204" pitchFamily="34" charset="0"/>
              </a:rPr>
              <a:t>Zoom out and link</a:t>
            </a: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467627255"/>
              </p:ext>
            </p:extLst>
          </p:nvPr>
        </p:nvGraphicFramePr>
        <p:xfrm>
          <a:off x="3393470" y="904397"/>
          <a:ext cx="4367778" cy="5800863"/>
        </p:xfrm>
        <a:graphic>
          <a:graphicData uri="http://schemas.openxmlformats.org/drawingml/2006/table">
            <a:tbl>
              <a:tblPr firstRow="1" bandRow="1">
                <a:tableStyleId>{5C22544A-7EE6-4342-B048-85BDC9FD1C3A}</a:tableStyleId>
              </a:tblPr>
              <a:tblGrid>
                <a:gridCol w="4367778">
                  <a:extLst>
                    <a:ext uri="{9D8B030D-6E8A-4147-A177-3AD203B41FA5}">
                      <a16:colId xmlns:a16="http://schemas.microsoft.com/office/drawing/2014/main" xmlns="" val="78815791"/>
                    </a:ext>
                  </a:extLst>
                </a:gridCol>
              </a:tblGrid>
              <a:tr h="650666">
                <a:tc>
                  <a:txBody>
                    <a:bodyPr/>
                    <a:lstStyle/>
                    <a:p>
                      <a:pPr algn="ctr"/>
                      <a:r>
                        <a:rPr lang="en-GB" sz="3200" b="0" dirty="0">
                          <a:solidFill>
                            <a:schemeClr val="bg1"/>
                          </a:solidFill>
                        </a:rPr>
                        <a:t>Alma</a:t>
                      </a:r>
                      <a:r>
                        <a:rPr lang="en-GB" sz="3200" b="0" baseline="0" dirty="0">
                          <a:solidFill>
                            <a:schemeClr val="bg1"/>
                          </a:solidFill>
                        </a:rPr>
                        <a:t> Short film:</a:t>
                      </a:r>
                      <a:endParaRPr lang="en-GB" sz="3200" b="0" dirty="0">
                        <a:solidFill>
                          <a:schemeClr val="bg1"/>
                        </a:solidFill>
                      </a:endParaRPr>
                    </a:p>
                  </a:txBody>
                  <a:tcPr/>
                </a:tc>
                <a:extLst>
                  <a:ext uri="{0D108BD9-81ED-4DB2-BD59-A6C34878D82A}">
                    <a16:rowId xmlns:a16="http://schemas.microsoft.com/office/drawing/2014/main" xmlns="" val="1651870355"/>
                  </a:ext>
                </a:extLst>
              </a:tr>
              <a:tr h="911250">
                <a:tc>
                  <a:txBody>
                    <a:bodyPr/>
                    <a:lstStyle/>
                    <a:p>
                      <a:r>
                        <a:rPr lang="en-GB" dirty="0"/>
                        <a:t>Snow was falling over the city of</a:t>
                      </a:r>
                      <a:r>
                        <a:rPr lang="en-GB" baseline="0" dirty="0"/>
                        <a:t> houses and </a:t>
                      </a:r>
                      <a:r>
                        <a:rPr lang="en-GB" dirty="0"/>
                        <a:t>through the streets.  The setting appears</a:t>
                      </a:r>
                      <a:r>
                        <a:rPr lang="en-GB" baseline="0" dirty="0"/>
                        <a:t> picturesque and beautiful.</a:t>
                      </a:r>
                      <a:endParaRPr lang="en-GB" dirty="0"/>
                    </a:p>
                  </a:txBody>
                  <a:tcPr/>
                </a:tc>
                <a:extLst>
                  <a:ext uri="{0D108BD9-81ED-4DB2-BD59-A6C34878D82A}">
                    <a16:rowId xmlns:a16="http://schemas.microsoft.com/office/drawing/2014/main" xmlns="" val="2199165864"/>
                  </a:ext>
                </a:extLst>
              </a:tr>
              <a:tr h="911250">
                <a:tc>
                  <a:txBody>
                    <a:bodyPr/>
                    <a:lstStyle/>
                    <a:p>
                      <a:r>
                        <a:rPr lang="en-GB" dirty="0"/>
                        <a:t>Next</a:t>
                      </a:r>
                      <a:r>
                        <a:rPr lang="en-GB" baseline="0" dirty="0"/>
                        <a:t> the clip zooms in on a character</a:t>
                      </a:r>
                      <a:r>
                        <a:rPr lang="en-GB" dirty="0"/>
                        <a:t> Alma who</a:t>
                      </a:r>
                      <a:r>
                        <a:rPr lang="en-GB" baseline="0" dirty="0"/>
                        <a:t> is</a:t>
                      </a:r>
                      <a:r>
                        <a:rPr lang="en-GB" dirty="0"/>
                        <a:t> skipping through the streets</a:t>
                      </a:r>
                    </a:p>
                  </a:txBody>
                  <a:tcPr/>
                </a:tc>
                <a:extLst>
                  <a:ext uri="{0D108BD9-81ED-4DB2-BD59-A6C34878D82A}">
                    <a16:rowId xmlns:a16="http://schemas.microsoft.com/office/drawing/2014/main" xmlns="" val="29698095"/>
                  </a:ext>
                </a:extLst>
              </a:tr>
              <a:tr h="911250">
                <a:tc>
                  <a:txBody>
                    <a:bodyPr/>
                    <a:lstStyle/>
                    <a:p>
                      <a:r>
                        <a:rPr lang="en-GB" dirty="0"/>
                        <a:t>Alma</a:t>
                      </a:r>
                      <a:r>
                        <a:rPr lang="en-GB" baseline="0" dirty="0"/>
                        <a:t> focuses on a whiteboard and looks in the shop window whilst being outside. Alma is intrigued by a doll almost identical to herself.</a:t>
                      </a:r>
                      <a:endParaRPr lang="en-GB" dirty="0"/>
                    </a:p>
                  </a:txBody>
                  <a:tcPr/>
                </a:tc>
                <a:extLst>
                  <a:ext uri="{0D108BD9-81ED-4DB2-BD59-A6C34878D82A}">
                    <a16:rowId xmlns:a16="http://schemas.microsoft.com/office/drawing/2014/main" xmlns="" val="4116734407"/>
                  </a:ext>
                </a:extLst>
              </a:tr>
              <a:tr h="672788">
                <a:tc>
                  <a:txBody>
                    <a:bodyPr/>
                    <a:lstStyle/>
                    <a:p>
                      <a:r>
                        <a:rPr lang="en-GB" dirty="0"/>
                        <a:t>Shifts to inside the shop, where we see all the dolls </a:t>
                      </a:r>
                      <a:r>
                        <a:rPr lang="en-GB" dirty="0" err="1"/>
                        <a:t>etc</a:t>
                      </a:r>
                      <a:endParaRPr lang="en-GB" dirty="0"/>
                    </a:p>
                  </a:txBody>
                  <a:tcPr/>
                </a:tc>
                <a:extLst>
                  <a:ext uri="{0D108BD9-81ED-4DB2-BD59-A6C34878D82A}">
                    <a16:rowId xmlns:a16="http://schemas.microsoft.com/office/drawing/2014/main" xmlns="" val="3871824487"/>
                  </a:ext>
                </a:extLst>
              </a:tr>
              <a:tr h="911250">
                <a:tc>
                  <a:txBody>
                    <a:bodyPr/>
                    <a:lstStyle/>
                    <a:p>
                      <a:r>
                        <a:rPr lang="en-GB" dirty="0"/>
                        <a:t>Zoomed in on the doll on the bicycle trying to escape and Alma reaching to touch her own doll. Linked back to the start as it repeated the beginning with a new doll/child. (cyclical structure)</a:t>
                      </a:r>
                    </a:p>
                  </a:txBody>
                  <a:tcPr/>
                </a:tc>
                <a:extLst>
                  <a:ext uri="{0D108BD9-81ED-4DB2-BD59-A6C34878D82A}">
                    <a16:rowId xmlns:a16="http://schemas.microsoft.com/office/drawing/2014/main" xmlns="" val="178206505"/>
                  </a:ext>
                </a:extLst>
              </a:tr>
            </a:tbl>
          </a:graphicData>
        </a:graphic>
      </p:graphicFrame>
      <p:pic>
        <p:nvPicPr>
          <p:cNvPr id="2" name="Picture 1"/>
          <p:cNvPicPr>
            <a:picLocks noChangeAspect="1"/>
          </p:cNvPicPr>
          <p:nvPr/>
        </p:nvPicPr>
        <p:blipFill>
          <a:blip r:embed="rId4"/>
          <a:stretch>
            <a:fillRect/>
          </a:stretch>
        </p:blipFill>
        <p:spPr>
          <a:xfrm>
            <a:off x="1211544" y="1831604"/>
            <a:ext cx="2267909" cy="810838"/>
          </a:xfrm>
          <a:prstGeom prst="rect">
            <a:avLst/>
          </a:prstGeom>
        </p:spPr>
      </p:pic>
      <p:pic>
        <p:nvPicPr>
          <p:cNvPr id="3" name="Picture 2"/>
          <p:cNvPicPr>
            <a:picLocks noChangeAspect="1"/>
          </p:cNvPicPr>
          <p:nvPr/>
        </p:nvPicPr>
        <p:blipFill>
          <a:blip r:embed="rId5"/>
          <a:stretch>
            <a:fillRect/>
          </a:stretch>
        </p:blipFill>
        <p:spPr>
          <a:xfrm>
            <a:off x="1025671" y="2892380"/>
            <a:ext cx="2572735" cy="1018120"/>
          </a:xfrm>
          <a:prstGeom prst="rect">
            <a:avLst/>
          </a:prstGeom>
        </p:spPr>
      </p:pic>
      <p:sp>
        <p:nvSpPr>
          <p:cNvPr id="11" name="TextBox 10">
            <a:extLst>
              <a:ext uri="{FF2B5EF4-FFF2-40B4-BE49-F238E27FC236}">
                <a16:creationId xmlns:a16="http://schemas.microsoft.com/office/drawing/2014/main" xmlns="" id="{1E1DBDE9-3C20-4C17-8D65-0694125F20BA}"/>
              </a:ext>
            </a:extLst>
          </p:cNvPr>
          <p:cNvSpPr txBox="1"/>
          <p:nvPr/>
        </p:nvSpPr>
        <p:spPr>
          <a:xfrm>
            <a:off x="858864" y="4226510"/>
            <a:ext cx="255366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on another tiny detail</a:t>
            </a:r>
          </a:p>
        </p:txBody>
      </p:sp>
      <p:sp>
        <p:nvSpPr>
          <p:cNvPr id="12" name="TextBox 11">
            <a:extLst>
              <a:ext uri="{FF2B5EF4-FFF2-40B4-BE49-F238E27FC236}">
                <a16:creationId xmlns:a16="http://schemas.microsoft.com/office/drawing/2014/main" xmlns="" id="{2E916DDC-2DD9-4C9B-9F6D-D701EB6067F6}"/>
              </a:ext>
            </a:extLst>
          </p:cNvPr>
          <p:cNvSpPr txBox="1"/>
          <p:nvPr/>
        </p:nvSpPr>
        <p:spPr>
          <a:xfrm>
            <a:off x="957358" y="4911313"/>
            <a:ext cx="22456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your perspective, time or location. </a:t>
            </a:r>
          </a:p>
        </p:txBody>
      </p:sp>
      <p:pic>
        <p:nvPicPr>
          <p:cNvPr id="4" name="Picture 3"/>
          <p:cNvPicPr>
            <a:picLocks noChangeAspect="1"/>
          </p:cNvPicPr>
          <p:nvPr/>
        </p:nvPicPr>
        <p:blipFill>
          <a:blip r:embed="rId6"/>
          <a:stretch>
            <a:fillRect/>
          </a:stretch>
        </p:blipFill>
        <p:spPr>
          <a:xfrm>
            <a:off x="529326" y="5981338"/>
            <a:ext cx="2487384" cy="591363"/>
          </a:xfrm>
          <a:prstGeom prst="rect">
            <a:avLst/>
          </a:prstGeom>
        </p:spPr>
      </p:pic>
      <p:sp>
        <p:nvSpPr>
          <p:cNvPr id="13" name="Rectangle 12">
            <a:extLst>
              <a:ext uri="{FF2B5EF4-FFF2-40B4-BE49-F238E27FC236}">
                <a16:creationId xmlns:a16="http://schemas.microsoft.com/office/drawing/2014/main" xmlns="" id="{4AFEBE8C-276B-423A-8734-C700C7B9FD7E}"/>
              </a:ext>
            </a:extLst>
          </p:cNvPr>
          <p:cNvSpPr/>
          <p:nvPr/>
        </p:nvSpPr>
        <p:spPr>
          <a:xfrm>
            <a:off x="7761248" y="3154947"/>
            <a:ext cx="4286935" cy="1071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Top mark students craft their writing to show structure. We will all be expected to use and practise using Drop, Shift, Zoom &amp; Link. </a:t>
            </a:r>
          </a:p>
        </p:txBody>
      </p:sp>
      <p:sp>
        <p:nvSpPr>
          <p:cNvPr id="14" name="TextBox 13">
            <a:extLst>
              <a:ext uri="{FF2B5EF4-FFF2-40B4-BE49-F238E27FC236}">
                <a16:creationId xmlns:a16="http://schemas.microsoft.com/office/drawing/2014/main" xmlns="" id="{ED19E177-93A0-40E2-A1D5-FE28005AF9B9}"/>
              </a:ext>
            </a:extLst>
          </p:cNvPr>
          <p:cNvSpPr txBox="1"/>
          <p:nvPr/>
        </p:nvSpPr>
        <p:spPr>
          <a:xfrm>
            <a:off x="7924226" y="4434037"/>
            <a:ext cx="396097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 does not have to be paragraphs and paragraphs and paragraphs and paragraphs.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 is all about </a:t>
            </a:r>
            <a:r>
              <a:rPr kumimoji="0" lang="en-GB" sz="2000" b="1" i="0" u="sng"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quality over quantity. </a:t>
            </a:r>
          </a:p>
        </p:txBody>
      </p:sp>
    </p:spTree>
    <p:extLst>
      <p:ext uri="{BB962C8B-B14F-4D97-AF65-F5344CB8AC3E}">
        <p14:creationId xmlns:p14="http://schemas.microsoft.com/office/powerpoint/2010/main" val="3270157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47625">
            <a:solidFill>
              <a:sysClr val="windowText" lastClr="000000"/>
            </a:solidFill>
          </a:ln>
        </p:spPr>
        <p:txBody>
          <a:bodyPr/>
          <a:lstStyle/>
          <a:p>
            <a:r>
              <a:rPr lang="en-GB" dirty="0" smtClean="0"/>
              <a:t>These are the assessment objectives for this question. Read through them carefully. </a:t>
            </a:r>
            <a:endParaRPr lang="en-GB" dirty="0"/>
          </a:p>
        </p:txBody>
      </p:sp>
      <p:graphicFrame>
        <p:nvGraphicFramePr>
          <p:cNvPr id="5" name="Content Placeholder 4"/>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4"/>
          <p:cNvGraphicFramePr>
            <a:graphicFrameLocks/>
          </p:cNvGraphicFramePr>
          <p:nvPr/>
        </p:nvGraphicFramePr>
        <p:xfrm>
          <a:off x="1079500" y="1774825"/>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16873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31083721"/>
              </p:ext>
            </p:extLst>
          </p:nvPr>
        </p:nvGraphicFramePr>
        <p:xfrm>
          <a:off x="2285044" y="2424537"/>
          <a:ext cx="8128000" cy="2743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1732447669"/>
                    </a:ext>
                  </a:extLst>
                </a:gridCol>
                <a:gridCol w="4064000">
                  <a:extLst>
                    <a:ext uri="{9D8B030D-6E8A-4147-A177-3AD203B41FA5}">
                      <a16:colId xmlns:a16="http://schemas.microsoft.com/office/drawing/2014/main" xmlns="" val="3985857892"/>
                    </a:ext>
                  </a:extLst>
                </a:gridCol>
              </a:tblGrid>
              <a:tr h="370840">
                <a:tc>
                  <a:txBody>
                    <a:bodyPr/>
                    <a:lstStyle/>
                    <a:p>
                      <a:pPr algn="ctr"/>
                      <a:r>
                        <a:rPr lang="en-GB" sz="2400" i="0" dirty="0"/>
                        <a:t>A05</a:t>
                      </a:r>
                    </a:p>
                  </a:txBody>
                  <a:tcPr/>
                </a:tc>
                <a:tc>
                  <a:txBody>
                    <a:bodyPr/>
                    <a:lstStyle/>
                    <a:p>
                      <a:pPr algn="ctr"/>
                      <a:r>
                        <a:rPr lang="en-GB" sz="2400" i="0" dirty="0"/>
                        <a:t>A06</a:t>
                      </a:r>
                    </a:p>
                  </a:txBody>
                  <a:tcPr/>
                </a:tc>
                <a:extLst>
                  <a:ext uri="{0D108BD9-81ED-4DB2-BD59-A6C34878D82A}">
                    <a16:rowId xmlns:a16="http://schemas.microsoft.com/office/drawing/2014/main" xmlns="" val="379580463"/>
                  </a:ext>
                </a:extLst>
              </a:tr>
              <a:tr h="370840">
                <a:tc>
                  <a:txBody>
                    <a:bodyPr/>
                    <a:lstStyle/>
                    <a:p>
                      <a:r>
                        <a:rPr lang="en-GB" dirty="0"/>
                        <a:t>Adverbs</a:t>
                      </a:r>
                    </a:p>
                    <a:p>
                      <a:r>
                        <a:rPr lang="en-GB" dirty="0"/>
                        <a:t>Metaphor</a:t>
                      </a:r>
                    </a:p>
                    <a:p>
                      <a:endParaRPr lang="en-GB" dirty="0"/>
                    </a:p>
                    <a:p>
                      <a:endParaRPr lang="en-GB" dirty="0"/>
                    </a:p>
                    <a:p>
                      <a:endParaRPr lang="en-GB" dirty="0"/>
                    </a:p>
                    <a:p>
                      <a:endParaRPr lang="en-GB" dirty="0"/>
                    </a:p>
                    <a:p>
                      <a:endParaRPr lang="en-GB" dirty="0"/>
                    </a:p>
                    <a:p>
                      <a:endParaRPr lang="en-GB" dirty="0"/>
                    </a:p>
                  </a:txBody>
                  <a:tcPr/>
                </a:tc>
                <a:tc>
                  <a:txBody>
                    <a:bodyPr/>
                    <a:lstStyle/>
                    <a:p>
                      <a:pPr marL="285750" indent="-285750">
                        <a:buFont typeface="Arial" panose="020B0604020202020204" pitchFamily="34" charset="0"/>
                        <a:buChar char="•"/>
                      </a:pPr>
                      <a:r>
                        <a:rPr lang="en-GB" dirty="0"/>
                        <a:t>Sentence</a:t>
                      </a:r>
                      <a:r>
                        <a:rPr lang="en-GB" baseline="0" dirty="0"/>
                        <a:t> types</a:t>
                      </a:r>
                    </a:p>
                    <a:p>
                      <a:pPr marL="285750" indent="-285750">
                        <a:buFont typeface="Arial" panose="020B0604020202020204" pitchFamily="34" charset="0"/>
                        <a:buChar char="•"/>
                      </a:pPr>
                      <a:r>
                        <a:rPr lang="en-GB" baseline="0" dirty="0"/>
                        <a:t>Paragraphs</a:t>
                      </a:r>
                    </a:p>
                    <a:p>
                      <a:pPr marL="285750" indent="-285750">
                        <a:buFont typeface="Arial" panose="020B0604020202020204" pitchFamily="34" charset="0"/>
                        <a:buChar char="•"/>
                      </a:pPr>
                      <a:r>
                        <a:rPr lang="en-GB" baseline="0" dirty="0"/>
                        <a:t>Shifts</a:t>
                      </a:r>
                    </a:p>
                    <a:p>
                      <a:pPr marL="285750" indent="-285750">
                        <a:buFont typeface="Arial" panose="020B0604020202020204" pitchFamily="34" charset="0"/>
                        <a:buChar char="•"/>
                      </a:pPr>
                      <a:endParaRPr lang="en-GB" dirty="0"/>
                    </a:p>
                  </a:txBody>
                  <a:tcPr/>
                </a:tc>
                <a:extLst>
                  <a:ext uri="{0D108BD9-81ED-4DB2-BD59-A6C34878D82A}">
                    <a16:rowId xmlns:a16="http://schemas.microsoft.com/office/drawing/2014/main" xmlns="" val="3935878794"/>
                  </a:ext>
                </a:extLst>
              </a:tr>
            </a:tbl>
          </a:graphicData>
        </a:graphic>
      </p:graphicFrame>
      <p:sp>
        <p:nvSpPr>
          <p:cNvPr id="6" name="Title 1">
            <a:extLst>
              <a:ext uri="{FF2B5EF4-FFF2-40B4-BE49-F238E27FC236}">
                <a16:creationId xmlns:a16="http://schemas.microsoft.com/office/drawing/2014/main" xmlns="" id="{A2A2280D-AEBC-6D49-9BA4-5A888477CDD0}"/>
              </a:ext>
            </a:extLst>
          </p:cNvPr>
          <p:cNvSpPr>
            <a:spLocks noGrp="1"/>
          </p:cNvSpPr>
          <p:nvPr>
            <p:ph type="title"/>
          </p:nvPr>
        </p:nvSpPr>
        <p:spPr>
          <a:xfrm>
            <a:off x="1" y="0"/>
            <a:ext cx="12192000" cy="1652937"/>
          </a:xfrm>
          <a:solidFill>
            <a:srgbClr val="FFFF00"/>
          </a:solidFill>
          <a:ln w="38100">
            <a:solidFill>
              <a:schemeClr val="tx1"/>
            </a:solidFill>
          </a:ln>
        </p:spPr>
        <p:txBody>
          <a:bodyPr>
            <a:normAutofit fontScale="90000"/>
          </a:bodyPr>
          <a:lstStyle/>
          <a:p>
            <a:pPr algn="ctr"/>
            <a:r>
              <a:rPr lang="en-GB" dirty="0"/>
              <a:t>Assessment </a:t>
            </a:r>
            <a:r>
              <a:rPr lang="en-GB" dirty="0" smtClean="0"/>
              <a:t>Objectives </a:t>
            </a:r>
            <a:r>
              <a:rPr lang="mr-IN" dirty="0" smtClean="0"/>
              <a:t>–</a:t>
            </a:r>
            <a:r>
              <a:rPr lang="en-GB" dirty="0" smtClean="0"/>
              <a:t> what sort of skills do you think you need to show for each AO? Add to the lists below. </a:t>
            </a:r>
            <a:endParaRPr lang="en-GB" dirty="0"/>
          </a:p>
        </p:txBody>
      </p:sp>
    </p:spTree>
    <p:extLst>
      <p:ext uri="{BB962C8B-B14F-4D97-AF65-F5344CB8AC3E}">
        <p14:creationId xmlns:p14="http://schemas.microsoft.com/office/powerpoint/2010/main" val="307733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078EE6-1B88-4636-83FB-47B0028FB4BE}"/>
</file>

<file path=customXml/itemProps2.xml><?xml version="1.0" encoding="utf-8"?>
<ds:datastoreItem xmlns:ds="http://schemas.openxmlformats.org/officeDocument/2006/customXml" ds:itemID="{D92B6738-0F34-40F3-8461-E5513D61D6EC}"/>
</file>

<file path=customXml/itemProps3.xml><?xml version="1.0" encoding="utf-8"?>
<ds:datastoreItem xmlns:ds="http://schemas.openxmlformats.org/officeDocument/2006/customXml" ds:itemID="{58354B1A-F8D2-48D3-87D8-ED17A3D75441}"/>
</file>

<file path=docProps/app.xml><?xml version="1.0" encoding="utf-8"?>
<Properties xmlns="http://schemas.openxmlformats.org/officeDocument/2006/extended-properties" xmlns:vt="http://schemas.openxmlformats.org/officeDocument/2006/docPropsVTypes">
  <TotalTime>5282</TotalTime>
  <Words>3802</Words>
  <Application>Microsoft Macintosh PowerPoint</Application>
  <PresentationFormat>Custom</PresentationFormat>
  <Paragraphs>432</Paragraphs>
  <Slides>55</Slides>
  <Notes>19</Notes>
  <HiddenSlides>0</HiddenSlides>
  <MMClips>3</MMClips>
  <ScaleCrop>false</ScaleCrop>
  <HeadingPairs>
    <vt:vector size="4" baseType="variant">
      <vt:variant>
        <vt:lpstr>Theme</vt:lpstr>
      </vt:variant>
      <vt:variant>
        <vt:i4>5</vt:i4>
      </vt:variant>
      <vt:variant>
        <vt:lpstr>Slide Titles</vt:lpstr>
      </vt:variant>
      <vt:variant>
        <vt:i4>55</vt:i4>
      </vt:variant>
    </vt:vector>
  </HeadingPairs>
  <TitlesOfParts>
    <vt:vector size="60" baseType="lpstr">
      <vt:lpstr>Office Theme</vt:lpstr>
      <vt:lpstr>3_Office Theme</vt:lpstr>
      <vt:lpstr>1_Office Theme</vt:lpstr>
      <vt:lpstr>4_Office Theme</vt:lpstr>
      <vt:lpstr>Custom</vt:lpstr>
      <vt:lpstr>PowerPoint Presentation</vt:lpstr>
      <vt:lpstr>PowerPoint Presentation</vt:lpstr>
      <vt:lpstr>PowerPoint Presentation</vt:lpstr>
      <vt:lpstr>Learning Journey</vt:lpstr>
      <vt:lpstr>Writing sections </vt:lpstr>
      <vt:lpstr>ALMA – watch the film and fill in the grid. The youtube link is in the notes at the bottom of the screen. </vt:lpstr>
      <vt:lpstr>ALMA:</vt:lpstr>
      <vt:lpstr>These are the assessment objectives for this question. Read through them carefully. </vt:lpstr>
      <vt:lpstr>Assessment Objectives – what sort of skills do you think you need to show for each AO? Add to the lists below. </vt:lpstr>
      <vt:lpstr>PowerPoint Presentation</vt:lpstr>
      <vt:lpstr>PowerPoint Presentation</vt:lpstr>
      <vt:lpstr>Over to you</vt:lpstr>
      <vt:lpstr>PowerPoint Presentation</vt:lpstr>
      <vt:lpstr>PowerPoint Presentation</vt:lpstr>
      <vt:lpstr>PowerPoint Presentation</vt:lpstr>
      <vt:lpstr>Learning Journey</vt:lpstr>
      <vt:lpstr>PowerPoint Presentation</vt:lpstr>
      <vt:lpstr>PowerPoint Presentation</vt:lpstr>
      <vt:lpstr>TASK – annotate all of the drops to explore how someone else has used language and structure.  This one has been done for you. </vt:lpstr>
      <vt:lpstr>Annotate the language and structure that has been used in this DROP</vt:lpstr>
      <vt:lpstr>Annotate the language and structure that has been used in this DROP</vt:lpstr>
      <vt:lpstr>Annotate the language and structure that has been used in this DROP</vt:lpstr>
      <vt:lpstr>PowerPoint Presentation</vt:lpstr>
      <vt:lpstr>PowerPoint Presentation</vt:lpstr>
      <vt:lpstr>PowerPoint Presentation</vt:lpstr>
      <vt:lpstr>PowerPoint Presentation</vt:lpstr>
      <vt:lpstr>PowerPoint Presentation</vt:lpstr>
      <vt:lpstr>PowerPoint Presentation</vt:lpstr>
      <vt:lpstr>Learning Journey</vt:lpstr>
      <vt:lpstr>Your stimulus:</vt:lpstr>
      <vt:lpstr>Success Criteria:</vt:lpstr>
      <vt:lpstr>Success Criteria:</vt:lpstr>
      <vt:lpstr>SPAG Task – below are a variety of sentences which tell us something. Your task is to turn them into ‘showing’ sentences where we show the information without telling it.  </vt:lpstr>
      <vt:lpstr>PowerPoint Presentation</vt:lpstr>
      <vt:lpstr>PowerPoint Presentation</vt:lpstr>
      <vt:lpstr>Review – read your drop and decide how many of the 4 success criteria you have achieved. </vt:lpstr>
      <vt:lpstr>DNA </vt:lpstr>
      <vt:lpstr>PowerPoint Presentation</vt:lpstr>
      <vt:lpstr>PowerPoint Presentation</vt:lpstr>
      <vt:lpstr>Learning Journey</vt:lpstr>
      <vt:lpstr>Our focus: The ZOOM in </vt:lpstr>
      <vt:lpstr>Your stimulus:</vt:lpstr>
      <vt:lpstr>Possible ideas – teacher support:</vt:lpstr>
      <vt:lpstr>PowerPoint Presentation</vt:lpstr>
      <vt:lpstr>PowerPoint Presentation</vt:lpstr>
      <vt:lpstr>Review Task: go back to your work and try to add in the 4 criteria from below. </vt:lpstr>
      <vt:lpstr>PowerPoint Presentation</vt:lpstr>
      <vt:lpstr>Learning Journey</vt:lpstr>
      <vt:lpstr>PowerPoint Presentation</vt:lpstr>
      <vt:lpstr>PowerPoint Presentation</vt:lpstr>
      <vt:lpstr>As we watch the video, note the shifts in perception. Note the perception of several characters.</vt:lpstr>
      <vt:lpstr>From Here  To There</vt:lpstr>
      <vt:lpstr>Analysing shifts:</vt:lpstr>
      <vt:lpstr>Analysing shifts: Write a short paragraph answering the questions in the box below.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kimb1402@outlook.com</dc:creator>
  <cp:lastModifiedBy>MacUser</cp:lastModifiedBy>
  <cp:revision>81</cp:revision>
  <dcterms:created xsi:type="dcterms:W3CDTF">2020-08-23T12:37:06Z</dcterms:created>
  <dcterms:modified xsi:type="dcterms:W3CDTF">2020-09-10T17:55:33Z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