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540" r:id="rId5"/>
    <p:sldId id="384" r:id="rId6"/>
    <p:sldId id="541" r:id="rId7"/>
    <p:sldId id="385" r:id="rId8"/>
    <p:sldId id="542" r:id="rId9"/>
    <p:sldId id="386" r:id="rId10"/>
    <p:sldId id="387" r:id="rId11"/>
    <p:sldId id="388" r:id="rId12"/>
    <p:sldId id="389" r:id="rId13"/>
    <p:sldId id="390" r:id="rId14"/>
    <p:sldId id="391" r:id="rId15"/>
    <p:sldId id="392" r:id="rId16"/>
    <p:sldId id="543" r:id="rId17"/>
    <p:sldId id="393" r:id="rId18"/>
    <p:sldId id="394" r:id="rId19"/>
    <p:sldId id="395" r:id="rId20"/>
    <p:sldId id="396" r:id="rId21"/>
    <p:sldId id="39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2" autoAdjust="0"/>
    <p:restoredTop sz="94660"/>
  </p:normalViewPr>
  <p:slideViewPr>
    <p:cSldViewPr snapToGrid="0">
      <p:cViewPr varScale="1">
        <p:scale>
          <a:sx n="90" d="100"/>
          <a:sy n="90" d="100"/>
        </p:scale>
        <p:origin x="8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55B60-71A6-4B87-B8A1-1783AA324358}"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E4A90-5D19-41CB-A2F4-BF20510D1569}" type="slidenum">
              <a:rPr lang="en-GB" smtClean="0"/>
              <a:t>‹#›</a:t>
            </a:fld>
            <a:endParaRPr lang="en-GB"/>
          </a:p>
        </p:txBody>
      </p:sp>
    </p:spTree>
    <p:extLst>
      <p:ext uri="{BB962C8B-B14F-4D97-AF65-F5344CB8AC3E}">
        <p14:creationId xmlns:p14="http://schemas.microsoft.com/office/powerpoint/2010/main" val="68771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55B60-71A6-4B87-B8A1-1783AA324358}"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E4A90-5D19-41CB-A2F4-BF20510D1569}" type="slidenum">
              <a:rPr lang="en-GB" smtClean="0"/>
              <a:t>‹#›</a:t>
            </a:fld>
            <a:endParaRPr lang="en-GB"/>
          </a:p>
        </p:txBody>
      </p:sp>
    </p:spTree>
    <p:extLst>
      <p:ext uri="{BB962C8B-B14F-4D97-AF65-F5344CB8AC3E}">
        <p14:creationId xmlns:p14="http://schemas.microsoft.com/office/powerpoint/2010/main" val="113911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55B60-71A6-4B87-B8A1-1783AA324358}"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E4A90-5D19-41CB-A2F4-BF20510D1569}" type="slidenum">
              <a:rPr lang="en-GB" smtClean="0"/>
              <a:t>‹#›</a:t>
            </a:fld>
            <a:endParaRPr lang="en-GB"/>
          </a:p>
        </p:txBody>
      </p:sp>
    </p:spTree>
    <p:extLst>
      <p:ext uri="{BB962C8B-B14F-4D97-AF65-F5344CB8AC3E}">
        <p14:creationId xmlns:p14="http://schemas.microsoft.com/office/powerpoint/2010/main" val="237377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55B60-71A6-4B87-B8A1-1783AA324358}"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E4A90-5D19-41CB-A2F4-BF20510D1569}" type="slidenum">
              <a:rPr lang="en-GB" smtClean="0"/>
              <a:t>‹#›</a:t>
            </a:fld>
            <a:endParaRPr lang="en-GB"/>
          </a:p>
        </p:txBody>
      </p:sp>
    </p:spTree>
    <p:extLst>
      <p:ext uri="{BB962C8B-B14F-4D97-AF65-F5344CB8AC3E}">
        <p14:creationId xmlns:p14="http://schemas.microsoft.com/office/powerpoint/2010/main" val="3541811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55B60-71A6-4B87-B8A1-1783AA324358}"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0E4A90-5D19-41CB-A2F4-BF20510D1569}" type="slidenum">
              <a:rPr lang="en-GB" smtClean="0"/>
              <a:t>‹#›</a:t>
            </a:fld>
            <a:endParaRPr lang="en-GB"/>
          </a:p>
        </p:txBody>
      </p:sp>
    </p:spTree>
    <p:extLst>
      <p:ext uri="{BB962C8B-B14F-4D97-AF65-F5344CB8AC3E}">
        <p14:creationId xmlns:p14="http://schemas.microsoft.com/office/powerpoint/2010/main" val="244879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55B60-71A6-4B87-B8A1-1783AA324358}"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0E4A90-5D19-41CB-A2F4-BF20510D1569}" type="slidenum">
              <a:rPr lang="en-GB" smtClean="0"/>
              <a:t>‹#›</a:t>
            </a:fld>
            <a:endParaRPr lang="en-GB"/>
          </a:p>
        </p:txBody>
      </p:sp>
    </p:spTree>
    <p:extLst>
      <p:ext uri="{BB962C8B-B14F-4D97-AF65-F5344CB8AC3E}">
        <p14:creationId xmlns:p14="http://schemas.microsoft.com/office/powerpoint/2010/main" val="323003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55B60-71A6-4B87-B8A1-1783AA324358}" type="datetimeFigureOut">
              <a:rPr lang="en-GB" smtClean="0"/>
              <a:t>18/09/2020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0E4A90-5D19-41CB-A2F4-BF20510D1569}" type="slidenum">
              <a:rPr lang="en-GB" smtClean="0"/>
              <a:t>‹#›</a:t>
            </a:fld>
            <a:endParaRPr lang="en-GB"/>
          </a:p>
        </p:txBody>
      </p:sp>
    </p:spTree>
    <p:extLst>
      <p:ext uri="{BB962C8B-B14F-4D97-AF65-F5344CB8AC3E}">
        <p14:creationId xmlns:p14="http://schemas.microsoft.com/office/powerpoint/2010/main" val="224524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C55B60-71A6-4B87-B8A1-1783AA324358}" type="datetimeFigureOut">
              <a:rPr lang="en-GB" smtClean="0"/>
              <a:t>18/09/2020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0E4A90-5D19-41CB-A2F4-BF20510D1569}" type="slidenum">
              <a:rPr lang="en-GB" smtClean="0"/>
              <a:t>‹#›</a:t>
            </a:fld>
            <a:endParaRPr lang="en-GB"/>
          </a:p>
        </p:txBody>
      </p:sp>
    </p:spTree>
    <p:extLst>
      <p:ext uri="{BB962C8B-B14F-4D97-AF65-F5344CB8AC3E}">
        <p14:creationId xmlns:p14="http://schemas.microsoft.com/office/powerpoint/2010/main" val="213412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55B60-71A6-4B87-B8A1-1783AA324358}" type="datetimeFigureOut">
              <a:rPr lang="en-GB" smtClean="0"/>
              <a:t>18/09/2020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0E4A90-5D19-41CB-A2F4-BF20510D1569}" type="slidenum">
              <a:rPr lang="en-GB" smtClean="0"/>
              <a:t>‹#›</a:t>
            </a:fld>
            <a:endParaRPr lang="en-GB"/>
          </a:p>
        </p:txBody>
      </p:sp>
    </p:spTree>
    <p:extLst>
      <p:ext uri="{BB962C8B-B14F-4D97-AF65-F5344CB8AC3E}">
        <p14:creationId xmlns:p14="http://schemas.microsoft.com/office/powerpoint/2010/main" val="3595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55B60-71A6-4B87-B8A1-1783AA324358}"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0E4A90-5D19-41CB-A2F4-BF20510D1569}" type="slidenum">
              <a:rPr lang="en-GB" smtClean="0"/>
              <a:t>‹#›</a:t>
            </a:fld>
            <a:endParaRPr lang="en-GB"/>
          </a:p>
        </p:txBody>
      </p:sp>
    </p:spTree>
    <p:extLst>
      <p:ext uri="{BB962C8B-B14F-4D97-AF65-F5344CB8AC3E}">
        <p14:creationId xmlns:p14="http://schemas.microsoft.com/office/powerpoint/2010/main" val="150885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55B60-71A6-4B87-B8A1-1783AA324358}"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0E4A90-5D19-41CB-A2F4-BF20510D1569}" type="slidenum">
              <a:rPr lang="en-GB" smtClean="0"/>
              <a:t>‹#›</a:t>
            </a:fld>
            <a:endParaRPr lang="en-GB"/>
          </a:p>
        </p:txBody>
      </p:sp>
    </p:spTree>
    <p:extLst>
      <p:ext uri="{BB962C8B-B14F-4D97-AF65-F5344CB8AC3E}">
        <p14:creationId xmlns:p14="http://schemas.microsoft.com/office/powerpoint/2010/main" val="95218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55B60-71A6-4B87-B8A1-1783AA324358}" type="datetimeFigureOut">
              <a:rPr lang="en-GB" smtClean="0"/>
              <a:t>18/09/2020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E4A90-5D19-41CB-A2F4-BF20510D1569}" type="slidenum">
              <a:rPr lang="en-GB" smtClean="0"/>
              <a:t>‹#›</a:t>
            </a:fld>
            <a:endParaRPr lang="en-GB"/>
          </a:p>
        </p:txBody>
      </p:sp>
    </p:spTree>
    <p:extLst>
      <p:ext uri="{BB962C8B-B14F-4D97-AF65-F5344CB8AC3E}">
        <p14:creationId xmlns:p14="http://schemas.microsoft.com/office/powerpoint/2010/main" val="698531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2gerXkG_8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228600"/>
            <a:ext cx="8686800" cy="1371600"/>
          </a:xfrm>
          <a:prstGeom prst="roundRect">
            <a:avLst/>
          </a:prstGeom>
          <a:solidFill>
            <a:srgbClr val="B4D6F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28600" y="228601"/>
            <a:ext cx="8686800" cy="1470025"/>
          </a:xfrm>
        </p:spPr>
        <p:txBody>
          <a:bodyPr>
            <a:noAutofit/>
          </a:bodyPr>
          <a:lstStyle/>
          <a:p>
            <a:r>
              <a:rPr lang="en-GB" sz="4000" dirty="0">
                <a:latin typeface="Comic Sans MS" pitchFamily="66" charset="0"/>
              </a:rPr>
              <a:t>80/20 – THINK! What do you NEED to cover with your set</a:t>
            </a:r>
          </a:p>
        </p:txBody>
      </p:sp>
      <p:graphicFrame>
        <p:nvGraphicFramePr>
          <p:cNvPr id="5" name="Table 4">
            <a:extLst>
              <a:ext uri="{FF2B5EF4-FFF2-40B4-BE49-F238E27FC236}">
                <a16:creationId xmlns:a16="http://schemas.microsoft.com/office/drawing/2014/main" id="{F482BFA2-B7C9-4418-8E50-B7E3FEE7D1F1}"/>
              </a:ext>
            </a:extLst>
          </p:cNvPr>
          <p:cNvGraphicFramePr>
            <a:graphicFrameLocks noGrp="1"/>
          </p:cNvGraphicFramePr>
          <p:nvPr>
            <p:extLst>
              <p:ext uri="{D42A27DB-BD31-4B8C-83A1-F6EECF244321}">
                <p14:modId xmlns:p14="http://schemas.microsoft.com/office/powerpoint/2010/main" val="24783507"/>
              </p:ext>
            </p:extLst>
          </p:nvPr>
        </p:nvGraphicFramePr>
        <p:xfrm>
          <a:off x="228600" y="1831427"/>
          <a:ext cx="8686800" cy="4663965"/>
        </p:xfrm>
        <a:graphic>
          <a:graphicData uri="http://schemas.openxmlformats.org/drawingml/2006/table">
            <a:tbl>
              <a:tblPr firstRow="1" bandRow="1">
                <a:tableStyleId>{5C22544A-7EE6-4342-B048-85BDC9FD1C3A}</a:tableStyleId>
              </a:tblPr>
              <a:tblGrid>
                <a:gridCol w="1221828">
                  <a:extLst>
                    <a:ext uri="{9D8B030D-6E8A-4147-A177-3AD203B41FA5}">
                      <a16:colId xmlns:a16="http://schemas.microsoft.com/office/drawing/2014/main" val="20000"/>
                    </a:ext>
                  </a:extLst>
                </a:gridCol>
                <a:gridCol w="2343806">
                  <a:extLst>
                    <a:ext uri="{9D8B030D-6E8A-4147-A177-3AD203B41FA5}">
                      <a16:colId xmlns:a16="http://schemas.microsoft.com/office/drawing/2014/main" val="20001"/>
                    </a:ext>
                  </a:extLst>
                </a:gridCol>
                <a:gridCol w="5121166">
                  <a:extLst>
                    <a:ext uri="{9D8B030D-6E8A-4147-A177-3AD203B41FA5}">
                      <a16:colId xmlns:a16="http://schemas.microsoft.com/office/drawing/2014/main" val="20002"/>
                    </a:ext>
                  </a:extLst>
                </a:gridCol>
              </a:tblGrid>
              <a:tr h="1200285">
                <a:tc>
                  <a:txBody>
                    <a:bodyPr/>
                    <a:lstStyle/>
                    <a:p>
                      <a:r>
                        <a:rPr lang="en-GB" sz="3200" dirty="0">
                          <a:solidFill>
                            <a:schemeClr val="tx1"/>
                          </a:solidFill>
                        </a:rPr>
                        <a:t>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200" dirty="0">
                          <a:solidFill>
                            <a:schemeClr val="tx1"/>
                          </a:solidFill>
                        </a:rPr>
                        <a:t>Learning 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200" dirty="0">
                          <a:solidFill>
                            <a:schemeClr val="tx1"/>
                          </a:solidFill>
                        </a:rPr>
                        <a:t>Learning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25934">
                <a:tc>
                  <a:txBody>
                    <a:bodyPr/>
                    <a:lstStyle/>
                    <a:p>
                      <a:pPr algn="ctr"/>
                      <a:r>
                        <a:rPr lang="en-GB" sz="2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GB" sz="3200" dirty="0">
                          <a:solidFill>
                            <a:schemeClr val="tx1"/>
                          </a:solidFill>
                        </a:rPr>
                        <a:t>Describe the structure and function of the skeleton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457200" indent="-457200">
                        <a:buFont typeface="Arial" panose="020B0604020202020204" pitchFamily="34" charset="0"/>
                        <a:buChar char="•"/>
                      </a:pPr>
                      <a:r>
                        <a:rPr lang="en-US" sz="2400" dirty="0">
                          <a:latin typeface="Comic Sans MS" panose="030F0702030302020204" pitchFamily="66" charset="0"/>
                        </a:rPr>
                        <a:t>Recall the structure of the skeleton</a:t>
                      </a:r>
                    </a:p>
                    <a:p>
                      <a:pPr marL="457200" indent="-457200">
                        <a:buFont typeface="Arial" panose="020B0604020202020204" pitchFamily="34" charset="0"/>
                        <a:buChar char="•"/>
                      </a:pPr>
                      <a:endParaRPr lang="en-US" sz="2400" dirty="0">
                        <a:latin typeface="Comic Sans MS" panose="030F0702030302020204" pitchFamily="66" charset="0"/>
                      </a:endParaRPr>
                    </a:p>
                    <a:p>
                      <a:pPr marL="457200" indent="-457200">
                        <a:buFont typeface="Arial" panose="020B0604020202020204" pitchFamily="34" charset="0"/>
                        <a:buChar char="•"/>
                      </a:pPr>
                      <a:r>
                        <a:rPr lang="en-US" sz="2400" dirty="0">
                          <a:latin typeface="Comic Sans MS" panose="030F0702030302020204" pitchFamily="66" charset="0"/>
                        </a:rPr>
                        <a:t>Describe the functions of the skeletal system</a:t>
                      </a:r>
                    </a:p>
                    <a:p>
                      <a:pPr marL="457200" indent="-457200">
                        <a:buFont typeface="Arial" panose="020B0604020202020204" pitchFamily="34" charset="0"/>
                        <a:buChar char="•"/>
                      </a:pPr>
                      <a:endParaRPr lang="en-US" sz="2400" dirty="0">
                        <a:latin typeface="Comic Sans MS" panose="030F0702030302020204" pitchFamily="66" charset="0"/>
                      </a:endParaRPr>
                    </a:p>
                    <a:p>
                      <a:pPr marL="457200" indent="-457200">
                        <a:buFont typeface="Arial" panose="020B0604020202020204" pitchFamily="34" charset="0"/>
                        <a:buChar char="•"/>
                      </a:pPr>
                      <a:r>
                        <a:rPr lang="en-US" sz="2400" dirty="0">
                          <a:latin typeface="Comic Sans MS" panose="030F0702030302020204" pitchFamily="66" charset="0"/>
                        </a:rPr>
                        <a:t>Explain how lifestyle choices can effect your bones</a:t>
                      </a:r>
                    </a:p>
                    <a:p>
                      <a:pPr marL="457200" indent="-457200">
                        <a:buFont typeface="Arial" panose="020B0604020202020204" pitchFamily="34" charset="0"/>
                        <a:buChar char="•"/>
                      </a:pPr>
                      <a:endParaRPr lang="en-GB" sz="2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37461">
                <a:tc>
                  <a:txBody>
                    <a:bodyPr/>
                    <a:lstStyle/>
                    <a:p>
                      <a:pPr algn="ctr"/>
                      <a:r>
                        <a:rPr lang="en-GB" sz="2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20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200285">
                <a:tc>
                  <a:txBody>
                    <a:bodyPr/>
                    <a:lstStyle/>
                    <a:p>
                      <a:pPr algn="ctr"/>
                      <a:r>
                        <a:rPr lang="en-GB" sz="2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GB"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150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6108"/>
            <a:ext cx="8731718" cy="584775"/>
          </a:xfrm>
          <a:prstGeom prst="rect">
            <a:avLst/>
          </a:prstGeom>
          <a:noFill/>
          <a:ln w="28575">
            <a:noFill/>
          </a:ln>
        </p:spPr>
        <p:txBody>
          <a:bodyPr wrap="square">
            <a:spAutoFit/>
          </a:bodyPr>
          <a:lstStyle/>
          <a:p>
            <a:r>
              <a:rPr lang="en-GB" sz="3200" dirty="0">
                <a:solidFill>
                  <a:srgbClr val="0070C0"/>
                </a:solidFill>
                <a:latin typeface="Comic Sans MS" panose="030F0702030302020204" pitchFamily="66" charset="0"/>
              </a:rPr>
              <a:t>Task: </a:t>
            </a:r>
            <a:r>
              <a:rPr lang="en-GB" sz="3200" dirty="0">
                <a:solidFill>
                  <a:schemeClr val="dk1"/>
                </a:solidFill>
                <a:latin typeface="Comic Sans MS" panose="030F0702030302020204" pitchFamily="66" charset="0"/>
              </a:rPr>
              <a:t>Complete the following sentences:</a:t>
            </a:r>
            <a:endParaRPr lang="en-GB" sz="3200" dirty="0"/>
          </a:p>
        </p:txBody>
      </p:sp>
      <p:sp>
        <p:nvSpPr>
          <p:cNvPr id="7" name="Rectangle 6"/>
          <p:cNvSpPr/>
          <p:nvPr/>
        </p:nvSpPr>
        <p:spPr>
          <a:xfrm>
            <a:off x="0" y="963972"/>
            <a:ext cx="9144000" cy="707886"/>
          </a:xfrm>
          <a:prstGeom prst="rect">
            <a:avLst/>
          </a:prstGeom>
          <a:solidFill>
            <a:srgbClr val="E1FBF9"/>
          </a:solidFill>
          <a:ln w="28575">
            <a:noFill/>
          </a:ln>
        </p:spPr>
        <p:txBody>
          <a:bodyPr wrap="square">
            <a:spAutoFit/>
          </a:bodyPr>
          <a:lstStyle/>
          <a:p>
            <a:r>
              <a:rPr lang="en-GB" sz="2000" b="1" u="sng" dirty="0">
                <a:solidFill>
                  <a:srgbClr val="0070C0"/>
                </a:solidFill>
                <a:latin typeface="Comic Sans MS" panose="030F0702030302020204" pitchFamily="66" charset="0"/>
              </a:rPr>
              <a:t>Word bank:</a:t>
            </a:r>
            <a:r>
              <a:rPr lang="en-GB" sz="2000" b="1" dirty="0">
                <a:solidFill>
                  <a:srgbClr val="0070C0"/>
                </a:solidFill>
                <a:latin typeface="Comic Sans MS" panose="030F0702030302020204" pitchFamily="66" charset="0"/>
              </a:rPr>
              <a:t> </a:t>
            </a:r>
            <a:r>
              <a:rPr lang="en-GB" sz="2000" dirty="0">
                <a:solidFill>
                  <a:schemeClr val="dk1"/>
                </a:solidFill>
                <a:latin typeface="Comic Sans MS" panose="030F0702030302020204" pitchFamily="66" charset="0"/>
              </a:rPr>
              <a:t>protects, skull, skeleton, movement, support, joints, bone marrow, blood cells, red, white</a:t>
            </a:r>
            <a:endParaRPr lang="en-GB" sz="2000" dirty="0"/>
          </a:p>
        </p:txBody>
      </p:sp>
      <p:sp>
        <p:nvSpPr>
          <p:cNvPr id="8" name="Rectangle 3"/>
          <p:cNvSpPr txBox="1">
            <a:spLocks noChangeArrowheads="1"/>
          </p:cNvSpPr>
          <p:nvPr/>
        </p:nvSpPr>
        <p:spPr>
          <a:xfrm>
            <a:off x="248654" y="1792401"/>
            <a:ext cx="8491548" cy="4737537"/>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GB" altLang="en-US" sz="2400" u="sng" dirty="0">
                <a:latin typeface="Comic Sans MS" panose="030F0702030302020204" pitchFamily="66" charset="0"/>
              </a:rPr>
              <a:t>Protection</a:t>
            </a:r>
            <a:r>
              <a:rPr lang="en-GB" altLang="en-US" sz="2400" dirty="0">
                <a:latin typeface="Comic Sans MS" panose="030F0702030302020204" pitchFamily="66" charset="0"/>
              </a:rPr>
              <a:t>: bone is hard and rigid and </a:t>
            </a:r>
            <a:r>
              <a:rPr lang="en-GB" altLang="en-US" sz="2400" b="1" dirty="0">
                <a:solidFill>
                  <a:srgbClr val="FF0000"/>
                </a:solidFill>
                <a:latin typeface="Comic Sans MS" panose="030F0702030302020204" pitchFamily="66" charset="0"/>
              </a:rPr>
              <a:t>_______ </a:t>
            </a:r>
            <a:r>
              <a:rPr lang="en-GB" altLang="en-US" sz="2400" dirty="0">
                <a:latin typeface="Comic Sans MS" panose="030F0702030302020204" pitchFamily="66" charset="0"/>
              </a:rPr>
              <a:t>delicate organs e.g. ribs around heart and lungs, </a:t>
            </a:r>
            <a:r>
              <a:rPr lang="en-GB" altLang="en-US" sz="2400" b="1" dirty="0">
                <a:solidFill>
                  <a:srgbClr val="FF0000"/>
                </a:solidFill>
                <a:latin typeface="Comic Sans MS" panose="030F0702030302020204" pitchFamily="66" charset="0"/>
              </a:rPr>
              <a:t>____</a:t>
            </a:r>
            <a:r>
              <a:rPr lang="en-GB" altLang="en-US" sz="2400" dirty="0">
                <a:solidFill>
                  <a:srgbClr val="FF0000"/>
                </a:solidFill>
                <a:latin typeface="Comic Sans MS" panose="030F0702030302020204" pitchFamily="66" charset="0"/>
              </a:rPr>
              <a:t> </a:t>
            </a:r>
            <a:r>
              <a:rPr lang="en-GB" altLang="en-US" sz="2400" dirty="0">
                <a:latin typeface="Comic Sans MS" panose="030F0702030302020204" pitchFamily="66" charset="0"/>
              </a:rPr>
              <a:t>protects the brain and the backbone protects the spinal cord.</a:t>
            </a:r>
          </a:p>
          <a:p>
            <a:pPr>
              <a:lnSpc>
                <a:spcPct val="120000"/>
              </a:lnSpc>
            </a:pPr>
            <a:endParaRPr lang="en-GB" altLang="en-US" sz="2400" dirty="0">
              <a:latin typeface="Comic Sans MS" panose="030F0702030302020204" pitchFamily="66" charset="0"/>
            </a:endParaRPr>
          </a:p>
          <a:p>
            <a:pPr marL="0" indent="0">
              <a:lnSpc>
                <a:spcPct val="120000"/>
              </a:lnSpc>
              <a:buFont typeface="Arial"/>
              <a:buNone/>
            </a:pPr>
            <a:r>
              <a:rPr lang="en-GB" altLang="en-US" sz="2400" b="1" u="sng" dirty="0">
                <a:solidFill>
                  <a:srgbClr val="FF0000"/>
                </a:solidFill>
                <a:latin typeface="Comic Sans MS" panose="030F0702030302020204" pitchFamily="66" charset="0"/>
              </a:rPr>
              <a:t>______</a:t>
            </a:r>
            <a:r>
              <a:rPr lang="en-GB" altLang="en-US" sz="2400" dirty="0">
                <a:latin typeface="Comic Sans MS" panose="030F0702030302020204" pitchFamily="66" charset="0"/>
              </a:rPr>
              <a:t>: w</a:t>
            </a:r>
            <a:r>
              <a:rPr lang="en-GB" sz="2400" dirty="0">
                <a:latin typeface="Comic Sans MS" panose="030F0702030302020204" pitchFamily="66" charset="0"/>
              </a:rPr>
              <a:t>ithout a skeleton you would not be able to sit, stand or hold yourself up.</a:t>
            </a:r>
          </a:p>
          <a:p>
            <a:pPr marL="0" indent="0">
              <a:lnSpc>
                <a:spcPct val="120000"/>
              </a:lnSpc>
              <a:buFont typeface="Arial"/>
              <a:buNone/>
            </a:pPr>
            <a:endParaRPr lang="en-GB" altLang="en-US" sz="2400" dirty="0">
              <a:latin typeface="Comic Sans MS" panose="030F0702030302020204" pitchFamily="66" charset="0"/>
            </a:endParaRPr>
          </a:p>
          <a:p>
            <a:pPr marL="0" indent="0">
              <a:lnSpc>
                <a:spcPct val="120000"/>
              </a:lnSpc>
              <a:buFont typeface="Arial"/>
              <a:buNone/>
            </a:pPr>
            <a:r>
              <a:rPr lang="en-GB" altLang="en-US" sz="2400" b="1" u="sng" dirty="0">
                <a:solidFill>
                  <a:srgbClr val="FF0000"/>
                </a:solidFill>
                <a:latin typeface="Comic Sans MS" panose="030F0702030302020204" pitchFamily="66" charset="0"/>
              </a:rPr>
              <a:t>________</a:t>
            </a:r>
            <a:r>
              <a:rPr lang="en-GB" altLang="en-US" sz="2400" dirty="0">
                <a:latin typeface="Comic Sans MS" panose="030F0702030302020204" pitchFamily="66" charset="0"/>
              </a:rPr>
              <a:t>: t</a:t>
            </a:r>
            <a:r>
              <a:rPr lang="en-GB" sz="2400" dirty="0">
                <a:latin typeface="Comic Sans MS" panose="030F0702030302020204" pitchFamily="66" charset="0"/>
              </a:rPr>
              <a:t>he many </a:t>
            </a:r>
            <a:r>
              <a:rPr lang="en-GB" sz="2400" b="1" dirty="0">
                <a:solidFill>
                  <a:srgbClr val="FF0000"/>
                </a:solidFill>
                <a:latin typeface="Comic Sans MS" panose="030F0702030302020204" pitchFamily="66" charset="0"/>
              </a:rPr>
              <a:t>_____</a:t>
            </a:r>
            <a:r>
              <a:rPr lang="en-GB" sz="2400" dirty="0">
                <a:latin typeface="Comic Sans MS" panose="030F0702030302020204" pitchFamily="66" charset="0"/>
              </a:rPr>
              <a:t> (where two bones meet) in your skeleton allow you to move. For example, the joint at the knee allows your leg to bend. Without joints, your skeleton would be rigid.</a:t>
            </a:r>
          </a:p>
          <a:p>
            <a:pPr>
              <a:lnSpc>
                <a:spcPct val="120000"/>
              </a:lnSpc>
            </a:pPr>
            <a:endParaRPr lang="en-GB" altLang="en-US" sz="2400" dirty="0">
              <a:latin typeface="Comic Sans MS" panose="030F0702030302020204" pitchFamily="66" charset="0"/>
            </a:endParaRPr>
          </a:p>
          <a:p>
            <a:pPr marL="0" indent="0">
              <a:lnSpc>
                <a:spcPct val="120000"/>
              </a:lnSpc>
              <a:buFont typeface="Arial"/>
              <a:buNone/>
            </a:pPr>
            <a:r>
              <a:rPr lang="en-GB" altLang="en-US" sz="2400" u="sng" dirty="0">
                <a:latin typeface="Comic Sans MS" panose="030F0702030302020204" pitchFamily="66" charset="0"/>
              </a:rPr>
              <a:t>Produces blood cells:</a:t>
            </a:r>
            <a:r>
              <a:rPr lang="en-GB" altLang="en-US" sz="2400" dirty="0">
                <a:latin typeface="Comic Sans MS" panose="030F0702030302020204" pitchFamily="66" charset="0"/>
              </a:rPr>
              <a:t> </a:t>
            </a:r>
            <a:r>
              <a:rPr lang="en-GB" altLang="en-US" sz="2400" b="1" dirty="0">
                <a:solidFill>
                  <a:srgbClr val="FF0000"/>
                </a:solidFill>
                <a:latin typeface="Comic Sans MS" panose="030F0702030302020204" pitchFamily="66" charset="0"/>
              </a:rPr>
              <a:t>____</a:t>
            </a:r>
            <a:r>
              <a:rPr lang="en-GB" sz="2400" b="1" dirty="0">
                <a:solidFill>
                  <a:srgbClr val="FF0000"/>
                </a:solidFill>
                <a:latin typeface="Comic Sans MS" panose="030F0702030302020204" pitchFamily="66" charset="0"/>
              </a:rPr>
              <a:t> ______ </a:t>
            </a:r>
            <a:r>
              <a:rPr lang="en-GB" sz="2400" dirty="0">
                <a:latin typeface="Comic Sans MS" panose="030F0702030302020204" pitchFamily="66" charset="0"/>
              </a:rPr>
              <a:t>is in the centre of large bones. It is here where </a:t>
            </a:r>
            <a:r>
              <a:rPr lang="en-GB" sz="2400" b="1" dirty="0">
                <a:solidFill>
                  <a:srgbClr val="FF0000"/>
                </a:solidFill>
                <a:latin typeface="Comic Sans MS" panose="030F0702030302020204" pitchFamily="66" charset="0"/>
              </a:rPr>
              <a:t>_____ _____</a:t>
            </a:r>
            <a:r>
              <a:rPr lang="en-GB" sz="2400" dirty="0">
                <a:latin typeface="Comic Sans MS" panose="030F0702030302020204" pitchFamily="66" charset="0"/>
              </a:rPr>
              <a:t>are made. There are three types of blood cells – </a:t>
            </a:r>
            <a:r>
              <a:rPr lang="en-GB" sz="2400" b="1" dirty="0">
                <a:solidFill>
                  <a:srgbClr val="FF0000"/>
                </a:solidFill>
                <a:latin typeface="Comic Sans MS" panose="030F0702030302020204" pitchFamily="66" charset="0"/>
              </a:rPr>
              <a:t>____</a:t>
            </a:r>
            <a:r>
              <a:rPr lang="en-GB" sz="2400" dirty="0">
                <a:latin typeface="Comic Sans MS" panose="030F0702030302020204" pitchFamily="66" charset="0"/>
              </a:rPr>
              <a:t>, white and platelets. </a:t>
            </a:r>
            <a:endParaRPr lang="en-GB" altLang="en-US" sz="2400" u="sng" dirty="0">
              <a:latin typeface="Comic Sans MS" panose="030F0702030302020204" pitchFamily="66" charset="0"/>
            </a:endParaRPr>
          </a:p>
        </p:txBody>
      </p:sp>
    </p:spTree>
    <p:extLst>
      <p:ext uri="{BB962C8B-B14F-4D97-AF65-F5344CB8AC3E}">
        <p14:creationId xmlns:p14="http://schemas.microsoft.com/office/powerpoint/2010/main" val="353599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2CB126-572A-44F4-9941-21DE494BEC88}"/>
              </a:ext>
            </a:extLst>
          </p:cNvPr>
          <p:cNvSpPr/>
          <p:nvPr/>
        </p:nvSpPr>
        <p:spPr>
          <a:xfrm>
            <a:off x="211757" y="1012153"/>
            <a:ext cx="8720488" cy="4720716"/>
          </a:xfrm>
          <a:prstGeom prst="rect">
            <a:avLst/>
          </a:prstGeom>
        </p:spPr>
        <p:txBody>
          <a:bodyPr wrap="square">
            <a:spAutoFit/>
          </a:bodyPr>
          <a:lstStyle/>
          <a:p>
            <a:pPr>
              <a:lnSpc>
                <a:spcPct val="120000"/>
              </a:lnSpc>
            </a:pPr>
            <a:r>
              <a:rPr lang="en-GB" altLang="en-US" u="sng" dirty="0">
                <a:latin typeface="Comic Sans MS" panose="030F0702030302020204" pitchFamily="66" charset="0"/>
              </a:rPr>
              <a:t>Protection</a:t>
            </a:r>
            <a:r>
              <a:rPr lang="en-GB" altLang="en-US" dirty="0">
                <a:latin typeface="Comic Sans MS" panose="030F0702030302020204" pitchFamily="66" charset="0"/>
              </a:rPr>
              <a:t>: bone is hard and rigid and </a:t>
            </a:r>
            <a:r>
              <a:rPr lang="en-GB" altLang="en-US" b="1" dirty="0">
                <a:solidFill>
                  <a:srgbClr val="FF0000"/>
                </a:solidFill>
                <a:latin typeface="Comic Sans MS" panose="030F0702030302020204" pitchFamily="66" charset="0"/>
              </a:rPr>
              <a:t>protects</a:t>
            </a:r>
            <a:r>
              <a:rPr lang="en-GB" altLang="en-US" dirty="0">
                <a:latin typeface="Comic Sans MS" panose="030F0702030302020204" pitchFamily="66" charset="0"/>
              </a:rPr>
              <a:t> delicate organs e.g. ribs around heart and lungs, </a:t>
            </a:r>
            <a:r>
              <a:rPr lang="en-GB" altLang="en-US" b="1" dirty="0">
                <a:solidFill>
                  <a:srgbClr val="FF0000"/>
                </a:solidFill>
                <a:latin typeface="Comic Sans MS" panose="030F0702030302020204" pitchFamily="66" charset="0"/>
              </a:rPr>
              <a:t>skull</a:t>
            </a:r>
            <a:r>
              <a:rPr lang="en-GB" altLang="en-US" dirty="0">
                <a:solidFill>
                  <a:srgbClr val="FF0000"/>
                </a:solidFill>
                <a:latin typeface="Comic Sans MS" panose="030F0702030302020204" pitchFamily="66" charset="0"/>
              </a:rPr>
              <a:t> </a:t>
            </a:r>
            <a:r>
              <a:rPr lang="en-GB" altLang="en-US" dirty="0">
                <a:latin typeface="Comic Sans MS" panose="030F0702030302020204" pitchFamily="66" charset="0"/>
              </a:rPr>
              <a:t>protects the brain and the backbone protects the spinal cord.</a:t>
            </a:r>
          </a:p>
          <a:p>
            <a:pPr>
              <a:lnSpc>
                <a:spcPct val="120000"/>
              </a:lnSpc>
            </a:pPr>
            <a:endParaRPr lang="en-GB" altLang="en-US" dirty="0">
              <a:latin typeface="Comic Sans MS" panose="030F0702030302020204" pitchFamily="66" charset="0"/>
            </a:endParaRPr>
          </a:p>
          <a:p>
            <a:pPr>
              <a:lnSpc>
                <a:spcPct val="120000"/>
              </a:lnSpc>
            </a:pPr>
            <a:r>
              <a:rPr lang="en-GB" altLang="en-US" b="1" u="sng" dirty="0">
                <a:solidFill>
                  <a:srgbClr val="FF0000"/>
                </a:solidFill>
                <a:latin typeface="Comic Sans MS" panose="030F0702030302020204" pitchFamily="66" charset="0"/>
              </a:rPr>
              <a:t>Support</a:t>
            </a:r>
            <a:r>
              <a:rPr lang="en-GB" altLang="en-US" dirty="0">
                <a:latin typeface="Comic Sans MS" panose="030F0702030302020204" pitchFamily="66" charset="0"/>
              </a:rPr>
              <a:t>: w</a:t>
            </a:r>
            <a:r>
              <a:rPr lang="en-GB" dirty="0">
                <a:latin typeface="Comic Sans MS" panose="030F0702030302020204" pitchFamily="66" charset="0"/>
              </a:rPr>
              <a:t>ithout a skeleton you would not be able to sit, stand or hold yourself up.</a:t>
            </a:r>
          </a:p>
          <a:p>
            <a:pPr>
              <a:lnSpc>
                <a:spcPct val="120000"/>
              </a:lnSpc>
            </a:pPr>
            <a:endParaRPr lang="en-GB" altLang="en-US" dirty="0">
              <a:latin typeface="Comic Sans MS" panose="030F0702030302020204" pitchFamily="66" charset="0"/>
            </a:endParaRPr>
          </a:p>
          <a:p>
            <a:pPr>
              <a:lnSpc>
                <a:spcPct val="120000"/>
              </a:lnSpc>
            </a:pPr>
            <a:r>
              <a:rPr lang="en-GB" altLang="en-US" b="1" u="sng" dirty="0">
                <a:solidFill>
                  <a:srgbClr val="FF0000"/>
                </a:solidFill>
                <a:latin typeface="Comic Sans MS" panose="030F0702030302020204" pitchFamily="66" charset="0"/>
              </a:rPr>
              <a:t>Movement</a:t>
            </a:r>
            <a:r>
              <a:rPr lang="en-GB" altLang="en-US" dirty="0">
                <a:latin typeface="Comic Sans MS" panose="030F0702030302020204" pitchFamily="66" charset="0"/>
              </a:rPr>
              <a:t>: t</a:t>
            </a:r>
            <a:r>
              <a:rPr lang="en-GB" dirty="0">
                <a:latin typeface="Comic Sans MS" panose="030F0702030302020204" pitchFamily="66" charset="0"/>
              </a:rPr>
              <a:t>he many </a:t>
            </a:r>
            <a:r>
              <a:rPr lang="en-GB" b="1" dirty="0">
                <a:solidFill>
                  <a:srgbClr val="FF0000"/>
                </a:solidFill>
                <a:latin typeface="Comic Sans MS" panose="030F0702030302020204" pitchFamily="66" charset="0"/>
              </a:rPr>
              <a:t>joints</a:t>
            </a:r>
            <a:r>
              <a:rPr lang="en-GB" dirty="0">
                <a:latin typeface="Comic Sans MS" panose="030F0702030302020204" pitchFamily="66" charset="0"/>
              </a:rPr>
              <a:t>  (where two bones meet) in your skeleton allow you to move. For example, the joint at the knee allows your leg to bend. Without joints, your skeleton would be rigid.</a:t>
            </a:r>
          </a:p>
          <a:p>
            <a:pPr>
              <a:lnSpc>
                <a:spcPct val="120000"/>
              </a:lnSpc>
            </a:pPr>
            <a:endParaRPr lang="en-GB" altLang="en-US" dirty="0">
              <a:latin typeface="Comic Sans MS" panose="030F0702030302020204" pitchFamily="66" charset="0"/>
            </a:endParaRPr>
          </a:p>
          <a:p>
            <a:pPr>
              <a:lnSpc>
                <a:spcPct val="120000"/>
              </a:lnSpc>
            </a:pPr>
            <a:r>
              <a:rPr lang="en-GB" altLang="en-US" u="sng" dirty="0">
                <a:latin typeface="Comic Sans MS" panose="030F0702030302020204" pitchFamily="66" charset="0"/>
              </a:rPr>
              <a:t>Produces blood cells:</a:t>
            </a:r>
            <a:r>
              <a:rPr lang="en-GB" altLang="en-US" dirty="0">
                <a:latin typeface="Comic Sans MS" panose="030F0702030302020204" pitchFamily="66" charset="0"/>
              </a:rPr>
              <a:t> </a:t>
            </a:r>
            <a:r>
              <a:rPr lang="en-GB" altLang="en-US" b="1" dirty="0">
                <a:solidFill>
                  <a:srgbClr val="FF0000"/>
                </a:solidFill>
                <a:latin typeface="Comic Sans MS" panose="030F0702030302020204" pitchFamily="66" charset="0"/>
              </a:rPr>
              <a:t>b</a:t>
            </a:r>
            <a:r>
              <a:rPr lang="en-GB" b="1" dirty="0">
                <a:solidFill>
                  <a:srgbClr val="FF0000"/>
                </a:solidFill>
                <a:latin typeface="Comic Sans MS" panose="030F0702030302020204" pitchFamily="66" charset="0"/>
              </a:rPr>
              <a:t>one marrow </a:t>
            </a:r>
            <a:r>
              <a:rPr lang="en-GB" dirty="0">
                <a:latin typeface="Comic Sans MS" panose="030F0702030302020204" pitchFamily="66" charset="0"/>
              </a:rPr>
              <a:t>is in the centre of large bones. It is here where </a:t>
            </a:r>
            <a:r>
              <a:rPr lang="en-GB" b="1" dirty="0">
                <a:solidFill>
                  <a:srgbClr val="FF0000"/>
                </a:solidFill>
                <a:latin typeface="Comic Sans MS" panose="030F0702030302020204" pitchFamily="66" charset="0"/>
              </a:rPr>
              <a:t>blood cells </a:t>
            </a:r>
            <a:r>
              <a:rPr lang="en-GB" dirty="0">
                <a:latin typeface="Comic Sans MS" panose="030F0702030302020204" pitchFamily="66" charset="0"/>
              </a:rPr>
              <a:t>are made. There are three types of blood cells – </a:t>
            </a:r>
            <a:r>
              <a:rPr lang="en-GB" b="1" dirty="0">
                <a:solidFill>
                  <a:srgbClr val="FF0000"/>
                </a:solidFill>
                <a:latin typeface="Comic Sans MS" panose="030F0702030302020204" pitchFamily="66" charset="0"/>
              </a:rPr>
              <a:t>red</a:t>
            </a:r>
            <a:r>
              <a:rPr lang="en-GB" dirty="0">
                <a:latin typeface="Comic Sans MS" panose="030F0702030302020204" pitchFamily="66" charset="0"/>
              </a:rPr>
              <a:t>, white and platelets. </a:t>
            </a:r>
            <a:endParaRPr lang="en-GB" altLang="en-US" u="sng" dirty="0">
              <a:latin typeface="Comic Sans MS" panose="030F0702030302020204" pitchFamily="66" charset="0"/>
            </a:endParaRPr>
          </a:p>
        </p:txBody>
      </p:sp>
      <p:sp>
        <p:nvSpPr>
          <p:cNvPr id="5" name="TextBox 4">
            <a:extLst>
              <a:ext uri="{FF2B5EF4-FFF2-40B4-BE49-F238E27FC236}">
                <a16:creationId xmlns:a16="http://schemas.microsoft.com/office/drawing/2014/main" id="{8052D2B6-6D4A-4709-BDC1-70965B2C80FA}"/>
              </a:ext>
            </a:extLst>
          </p:cNvPr>
          <p:cNvSpPr txBox="1"/>
          <p:nvPr/>
        </p:nvSpPr>
        <p:spPr>
          <a:xfrm>
            <a:off x="144379" y="163629"/>
            <a:ext cx="5515276" cy="707886"/>
          </a:xfrm>
          <a:prstGeom prst="rect">
            <a:avLst/>
          </a:prstGeom>
          <a:noFill/>
        </p:spPr>
        <p:txBody>
          <a:bodyPr wrap="square" rtlCol="0">
            <a:spAutoFit/>
          </a:bodyPr>
          <a:lstStyle/>
          <a:p>
            <a:r>
              <a:rPr lang="en-US" sz="3900" dirty="0">
                <a:solidFill>
                  <a:srgbClr val="FF0000"/>
                </a:solidFill>
                <a:latin typeface="Comic Sans MS" panose="030F0702030302020204" pitchFamily="66" charset="0"/>
              </a:rPr>
              <a:t>Self-assessment:</a:t>
            </a:r>
            <a:endParaRPr lang="en-GB" sz="3900" dirty="0">
              <a:solidFill>
                <a:srgbClr val="FF0000"/>
              </a:solidFill>
              <a:latin typeface="Comic Sans MS" panose="030F0702030302020204" pitchFamily="66" charset="0"/>
            </a:endParaRPr>
          </a:p>
        </p:txBody>
      </p:sp>
      <p:pic>
        <p:nvPicPr>
          <p:cNvPr id="6" name="Picture 2" descr="Mark, Check, Tick, Red, Correct, Symbol, Choice, Yes">
            <a:extLst>
              <a:ext uri="{FF2B5EF4-FFF2-40B4-BE49-F238E27FC236}">
                <a16:creationId xmlns:a16="http://schemas.microsoft.com/office/drawing/2014/main" id="{BEF75D85-AE17-4BD3-BFE1-0FE4C4DFF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041" y="5370896"/>
            <a:ext cx="1205504" cy="125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41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393" y="1646868"/>
            <a:ext cx="7708203" cy="4648053"/>
          </a:xfrm>
        </p:spPr>
        <p:txBody>
          <a:bodyPr>
            <a:normAutofit/>
          </a:bodyPr>
          <a:lstStyle/>
          <a:p>
            <a:pPr marL="342900" indent="-342900">
              <a:buAutoNum type="arabicPeriod"/>
            </a:pPr>
            <a:r>
              <a:rPr lang="en-GB" sz="2000" dirty="0">
                <a:latin typeface="Comic Sans MS" panose="030F0702030302020204" pitchFamily="66" charset="0"/>
              </a:rPr>
              <a:t>What are animals with back bones known as?</a:t>
            </a:r>
          </a:p>
          <a:p>
            <a:pPr marL="342900" indent="-342900">
              <a:buAutoNum type="arabicPeriod"/>
            </a:pPr>
            <a:endParaRPr lang="en-GB" sz="2000" dirty="0">
              <a:latin typeface="Comic Sans MS" panose="030F0702030302020204" pitchFamily="66" charset="0"/>
            </a:endParaRPr>
          </a:p>
          <a:p>
            <a:pPr marL="342900" indent="-342900">
              <a:buAutoNum type="arabicPeriod"/>
            </a:pPr>
            <a:r>
              <a:rPr lang="en-GB" sz="2000" dirty="0">
                <a:latin typeface="Comic Sans MS" panose="030F0702030302020204" pitchFamily="66" charset="0"/>
              </a:rPr>
              <a:t>What’s another word for your spine?</a:t>
            </a:r>
          </a:p>
          <a:p>
            <a:pPr marL="342900" indent="-342900">
              <a:buAutoNum type="arabicPeriod"/>
            </a:pPr>
            <a:endParaRPr lang="en-GB" sz="2000" dirty="0">
              <a:latin typeface="Comic Sans MS" panose="030F0702030302020204" pitchFamily="66" charset="0"/>
            </a:endParaRPr>
          </a:p>
          <a:p>
            <a:pPr marL="342900" indent="-342900">
              <a:buAutoNum type="arabicPeriod"/>
            </a:pPr>
            <a:r>
              <a:rPr lang="en-GB" sz="2000" dirty="0">
                <a:latin typeface="Comic Sans MS" panose="030F0702030302020204" pitchFamily="66" charset="0"/>
              </a:rPr>
              <a:t>What is the role of the spinal canal?</a:t>
            </a:r>
          </a:p>
          <a:p>
            <a:pPr marL="342900" indent="-342900">
              <a:buAutoNum type="arabicPeriod"/>
            </a:pPr>
            <a:endParaRPr lang="en-GB" sz="2000" dirty="0">
              <a:latin typeface="Comic Sans MS" panose="030F0702030302020204" pitchFamily="66" charset="0"/>
            </a:endParaRPr>
          </a:p>
          <a:p>
            <a:pPr marL="342900" indent="-342900">
              <a:buAutoNum type="arabicPeriod"/>
            </a:pPr>
            <a:r>
              <a:rPr lang="en-GB" sz="2000" dirty="0">
                <a:latin typeface="Comic Sans MS" panose="030F0702030302020204" pitchFamily="66" charset="0"/>
              </a:rPr>
              <a:t>How can carbonated drinks/fruit juices affect your teeth?</a:t>
            </a:r>
          </a:p>
          <a:p>
            <a:pPr marL="342900" indent="-342900">
              <a:buAutoNum type="arabicPeriod"/>
            </a:pPr>
            <a:endParaRPr lang="en-GB" sz="2000" dirty="0">
              <a:latin typeface="Comic Sans MS" panose="030F0702030302020204" pitchFamily="66" charset="0"/>
            </a:endParaRPr>
          </a:p>
          <a:p>
            <a:pPr marL="342900" indent="-342900">
              <a:buAutoNum type="arabicPeriod"/>
            </a:pPr>
            <a:r>
              <a:rPr lang="en-GB" sz="2000" dirty="0">
                <a:latin typeface="Comic Sans MS" panose="030F0702030302020204" pitchFamily="66" charset="0"/>
              </a:rPr>
              <a:t>Explain how can highly acidic foods affect your bones.</a:t>
            </a:r>
          </a:p>
          <a:p>
            <a:pPr marL="342900" indent="-342900">
              <a:buAutoNum type="arabicPeriod"/>
            </a:pPr>
            <a:endParaRPr lang="en-GB" sz="2000" dirty="0">
              <a:latin typeface="Comic Sans MS" panose="030F0702030302020204" pitchFamily="66" charset="0"/>
            </a:endParaRPr>
          </a:p>
          <a:p>
            <a:pPr marL="342900" indent="-342900">
              <a:buAutoNum type="arabicPeriod"/>
            </a:pPr>
            <a:r>
              <a:rPr lang="en-GB" sz="2000" dirty="0">
                <a:latin typeface="Comic Sans MS" panose="030F0702030302020204" pitchFamily="66" charset="0"/>
              </a:rPr>
              <a:t>Explain how you can strengthen your skeleton.</a:t>
            </a:r>
          </a:p>
          <a:p>
            <a:pPr marL="342900" indent="-342900">
              <a:buAutoNum type="arabicPeriod"/>
            </a:pPr>
            <a:endParaRPr lang="en-GB" sz="1800" dirty="0"/>
          </a:p>
          <a:p>
            <a:pPr marL="342900" indent="-342900">
              <a:buAutoNum type="arabicPeriod"/>
            </a:pPr>
            <a:endParaRPr lang="en-GB" sz="1800" dirty="0"/>
          </a:p>
          <a:p>
            <a:pPr marL="342900" indent="-342900">
              <a:buAutoNum type="arabicPeriod"/>
            </a:pPr>
            <a:endParaRPr lang="en-GB" sz="1800" dirty="0"/>
          </a:p>
          <a:p>
            <a:pPr marL="342900" indent="-342900">
              <a:buAutoNum type="arabicPeriod"/>
            </a:pPr>
            <a:endParaRPr lang="en-GB" sz="1800" dirty="0"/>
          </a:p>
        </p:txBody>
      </p:sp>
      <p:sp>
        <p:nvSpPr>
          <p:cNvPr id="2" name="TextBox 1">
            <a:extLst>
              <a:ext uri="{FF2B5EF4-FFF2-40B4-BE49-F238E27FC236}">
                <a16:creationId xmlns:a16="http://schemas.microsoft.com/office/drawing/2014/main" id="{A0BE9A10-8351-4ACA-955F-6946F1C71B76}"/>
              </a:ext>
            </a:extLst>
          </p:cNvPr>
          <p:cNvSpPr txBox="1"/>
          <p:nvPr/>
        </p:nvSpPr>
        <p:spPr>
          <a:xfrm>
            <a:off x="240631" y="327259"/>
            <a:ext cx="8653112" cy="1015663"/>
          </a:xfrm>
          <a:prstGeom prst="rect">
            <a:avLst/>
          </a:prstGeom>
          <a:noFill/>
        </p:spPr>
        <p:txBody>
          <a:bodyPr wrap="square" rtlCol="0">
            <a:spAutoFit/>
          </a:bodyPr>
          <a:lstStyle/>
          <a:p>
            <a:r>
              <a:rPr lang="en-US" sz="3000" dirty="0">
                <a:solidFill>
                  <a:srgbClr val="0070C0"/>
                </a:solidFill>
                <a:latin typeface="Comic Sans MS" panose="030F0702030302020204" pitchFamily="66" charset="0"/>
              </a:rPr>
              <a:t>Task: </a:t>
            </a:r>
            <a:r>
              <a:rPr lang="en-US" sz="3000" dirty="0">
                <a:latin typeface="Comic Sans MS" panose="030F0702030302020204" pitchFamily="66" charset="0"/>
              </a:rPr>
              <a:t>Read the information sheet and answer the following questions:</a:t>
            </a:r>
            <a:endParaRPr lang="en-GB" sz="3000" dirty="0">
              <a:latin typeface="Comic Sans MS" panose="030F0702030302020204" pitchFamily="66" charset="0"/>
            </a:endParaRPr>
          </a:p>
        </p:txBody>
      </p:sp>
      <p:pic>
        <p:nvPicPr>
          <p:cNvPr id="5" name="Picture 2" descr="Juice, Orange, Drink, Beverage, Glass, Straw, Healthy">
            <a:extLst>
              <a:ext uri="{FF2B5EF4-FFF2-40B4-BE49-F238E27FC236}">
                <a16:creationId xmlns:a16="http://schemas.microsoft.com/office/drawing/2014/main" id="{FBD60A52-D47B-443E-9972-24410DFFC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639" y="4572243"/>
            <a:ext cx="1476978" cy="21702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pine, Backbone, Vertebrae, Eddy, Human, Medical">
            <a:extLst>
              <a:ext uri="{FF2B5EF4-FFF2-40B4-BE49-F238E27FC236}">
                <a16:creationId xmlns:a16="http://schemas.microsoft.com/office/drawing/2014/main" id="{50115A77-7BB0-4B5B-9378-0A9CF8D60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0189" y="1086876"/>
            <a:ext cx="1251283" cy="237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45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17" y="155975"/>
            <a:ext cx="8516983" cy="1723549"/>
          </a:xfrm>
          <a:prstGeom prst="rect">
            <a:avLst/>
          </a:prstGeom>
        </p:spPr>
        <p:txBody>
          <a:bodyPr wrap="square">
            <a:spAutoFit/>
          </a:bodyPr>
          <a:lstStyle/>
          <a:p>
            <a:pPr algn="ctr"/>
            <a:r>
              <a:rPr lang="en-GB" sz="2000" b="1" dirty="0">
                <a:latin typeface="Comic Sans MS" panose="030F0702030302020204" pitchFamily="66" charset="0"/>
              </a:rPr>
              <a:t>Vertebrates and invertebrates</a:t>
            </a:r>
          </a:p>
          <a:p>
            <a:pPr algn="ctr"/>
            <a:endParaRPr lang="en-GB" dirty="0">
              <a:latin typeface="Comic Sans MS" panose="030F0702030302020204" pitchFamily="66" charset="0"/>
            </a:endParaRPr>
          </a:p>
          <a:p>
            <a:pPr algn="ctr"/>
            <a:r>
              <a:rPr lang="en-GB" sz="1600" dirty="0">
                <a:latin typeface="Comic Sans MS" panose="030F0702030302020204" pitchFamily="66" charset="0"/>
              </a:rPr>
              <a:t>Animals with backbones are </a:t>
            </a:r>
            <a:r>
              <a:rPr lang="en-GB" sz="1600" b="1" dirty="0">
                <a:latin typeface="Comic Sans MS" panose="030F0702030302020204" pitchFamily="66" charset="0"/>
              </a:rPr>
              <a:t>vertebrates</a:t>
            </a:r>
            <a:r>
              <a:rPr lang="en-GB" sz="1600" dirty="0">
                <a:latin typeface="Comic Sans MS" panose="030F0702030302020204" pitchFamily="66" charset="0"/>
              </a:rPr>
              <a:t>. The </a:t>
            </a:r>
            <a:r>
              <a:rPr lang="en-GB" sz="1600" b="1" dirty="0">
                <a:latin typeface="Comic Sans MS" panose="030F0702030302020204" pitchFamily="66" charset="0"/>
              </a:rPr>
              <a:t>vertebral column</a:t>
            </a:r>
            <a:r>
              <a:rPr lang="en-GB" sz="1600" dirty="0">
                <a:latin typeface="Comic Sans MS" panose="030F0702030302020204" pitchFamily="66" charset="0"/>
              </a:rPr>
              <a:t>, also known as the </a:t>
            </a:r>
            <a:r>
              <a:rPr lang="en-GB" sz="1600" b="1" dirty="0">
                <a:latin typeface="Comic Sans MS" panose="030F0702030302020204" pitchFamily="66" charset="0"/>
              </a:rPr>
              <a:t>backbone</a:t>
            </a:r>
            <a:r>
              <a:rPr lang="en-GB" sz="1600" dirty="0">
                <a:latin typeface="Comic Sans MS" panose="030F0702030302020204" pitchFamily="66" charset="0"/>
              </a:rPr>
              <a:t> or </a:t>
            </a:r>
            <a:r>
              <a:rPr lang="en-GB" sz="1600" b="1" dirty="0">
                <a:latin typeface="Comic Sans MS" panose="030F0702030302020204" pitchFamily="66" charset="0"/>
              </a:rPr>
              <a:t>spine</a:t>
            </a:r>
            <a:r>
              <a:rPr lang="en-GB" sz="1600" dirty="0">
                <a:latin typeface="Comic Sans MS" panose="030F0702030302020204" pitchFamily="66" charset="0"/>
              </a:rPr>
              <a:t>, is a bony skeletal structure found in vertebrates. It is formed from individual bones called </a:t>
            </a:r>
            <a:r>
              <a:rPr lang="en-GB" sz="1600" b="1" dirty="0">
                <a:latin typeface="Comic Sans MS" panose="030F0702030302020204" pitchFamily="66" charset="0"/>
              </a:rPr>
              <a:t>vertebrae</a:t>
            </a:r>
            <a:r>
              <a:rPr lang="en-GB" sz="1600" dirty="0">
                <a:latin typeface="Comic Sans MS" panose="030F0702030302020204" pitchFamily="66" charset="0"/>
              </a:rPr>
              <a:t> (singular: </a:t>
            </a:r>
            <a:r>
              <a:rPr lang="en-GB" sz="1600" b="1" dirty="0">
                <a:latin typeface="Comic Sans MS" panose="030F0702030302020204" pitchFamily="66" charset="0"/>
              </a:rPr>
              <a:t>vertebra</a:t>
            </a:r>
            <a:r>
              <a:rPr lang="en-GB" sz="1600" dirty="0">
                <a:latin typeface="Comic Sans MS" panose="030F0702030302020204" pitchFamily="66" charset="0"/>
              </a:rPr>
              <a:t>), which houses the spinal canal, a cavity that encloses and protects the spinal cord.</a:t>
            </a:r>
          </a:p>
        </p:txBody>
      </p:sp>
      <p:sp>
        <p:nvSpPr>
          <p:cNvPr id="5" name="Rectangle 4"/>
          <p:cNvSpPr/>
          <p:nvPr/>
        </p:nvSpPr>
        <p:spPr>
          <a:xfrm>
            <a:off x="124093" y="1995821"/>
            <a:ext cx="8817429" cy="4585871"/>
          </a:xfrm>
          <a:prstGeom prst="rect">
            <a:avLst/>
          </a:prstGeom>
        </p:spPr>
        <p:txBody>
          <a:bodyPr wrap="square">
            <a:spAutoFit/>
          </a:bodyPr>
          <a:lstStyle/>
          <a:p>
            <a:pPr algn="ctr"/>
            <a:r>
              <a:rPr lang="en-GB" sz="2000" b="1" dirty="0">
                <a:latin typeface="Comic Sans MS" panose="030F0702030302020204" pitchFamily="66" charset="0"/>
              </a:rPr>
              <a:t>Looking after your skeleton</a:t>
            </a:r>
          </a:p>
          <a:p>
            <a:pPr algn="ctr"/>
            <a:endParaRPr lang="en-GB" sz="1600" dirty="0">
              <a:latin typeface="Comic Sans MS" panose="030F0702030302020204" pitchFamily="66" charset="0"/>
            </a:endParaRPr>
          </a:p>
          <a:p>
            <a:pPr algn="ctr"/>
            <a:r>
              <a:rPr lang="en-GB" sz="1600" dirty="0">
                <a:latin typeface="Comic Sans MS" panose="030F0702030302020204" pitchFamily="66" charset="0"/>
              </a:rPr>
              <a:t>Your teeth are not bones but are part of the skeletal system.</a:t>
            </a:r>
          </a:p>
          <a:p>
            <a:pPr algn="ctr"/>
            <a:endParaRPr lang="en-GB" sz="1600" dirty="0">
              <a:latin typeface="Comic Sans MS" panose="030F0702030302020204" pitchFamily="66" charset="0"/>
            </a:endParaRPr>
          </a:p>
          <a:p>
            <a:pPr algn="ctr"/>
            <a:r>
              <a:rPr lang="en-GB" sz="1600" dirty="0">
                <a:latin typeface="Comic Sans MS" panose="030F0702030302020204" pitchFamily="66" charset="0"/>
              </a:rPr>
              <a:t>Many people consume carbonated beverages, fruit juice and highly acidic foods every day but probably don't realize that they may be harming their teeth. The acid in the foods we eat and drink can cause tooth enamel to wear away and teeth can become sensitive and discoloured.</a:t>
            </a:r>
          </a:p>
          <a:p>
            <a:pPr algn="ctr"/>
            <a:endParaRPr lang="en-GB" sz="1600" dirty="0">
              <a:latin typeface="Comic Sans MS" panose="030F0702030302020204" pitchFamily="66" charset="0"/>
            </a:endParaRPr>
          </a:p>
          <a:p>
            <a:pPr algn="ctr"/>
            <a:r>
              <a:rPr lang="en-GB" sz="1600" dirty="0">
                <a:latin typeface="Comic Sans MS" panose="030F0702030302020204" pitchFamily="66" charset="0"/>
              </a:rPr>
              <a:t>High acidic food intake can adversely affect your bones by causing them to lose calcium, weaken and not function properly. </a:t>
            </a:r>
          </a:p>
          <a:p>
            <a:pPr algn="ctr"/>
            <a:endParaRPr lang="en-GB" sz="1600" dirty="0">
              <a:latin typeface="Comic Sans MS" panose="030F0702030302020204" pitchFamily="66" charset="0"/>
            </a:endParaRPr>
          </a:p>
          <a:p>
            <a:pPr algn="ctr" fontAlgn="base"/>
            <a:r>
              <a:rPr lang="en-GB" sz="1600" b="1" dirty="0">
                <a:latin typeface="Comic Sans MS" panose="030F0702030302020204" pitchFamily="66" charset="0"/>
              </a:rPr>
              <a:t>Strengthen your skeleton by drinking milk and eating other dairy products (like low-fat cheese or frozen yogurt).</a:t>
            </a:r>
            <a:r>
              <a:rPr lang="en-GB" sz="1600" dirty="0">
                <a:latin typeface="Comic Sans MS" panose="030F0702030302020204" pitchFamily="66" charset="0"/>
              </a:rPr>
              <a:t> They all contain calcium, which helps bones harden and become strong.</a:t>
            </a:r>
          </a:p>
          <a:p>
            <a:pPr algn="ctr" fontAlgn="base"/>
            <a:endParaRPr lang="en-GB" sz="1600" dirty="0">
              <a:latin typeface="Comic Sans MS" panose="030F0702030302020204" pitchFamily="66" charset="0"/>
            </a:endParaRPr>
          </a:p>
          <a:p>
            <a:pPr algn="ctr" fontAlgn="base"/>
            <a:r>
              <a:rPr lang="en-GB" sz="1600" b="1" dirty="0">
                <a:latin typeface="Comic Sans MS" panose="030F0702030302020204" pitchFamily="66" charset="0"/>
              </a:rPr>
              <a:t>Be active!</a:t>
            </a:r>
            <a:r>
              <a:rPr lang="en-GB" sz="1600" dirty="0">
                <a:latin typeface="Comic Sans MS" panose="030F0702030302020204" pitchFamily="66" charset="0"/>
              </a:rPr>
              <a:t> Another way to strengthen your bones is through exercise like running, jumping, dancing, and playing sports.</a:t>
            </a:r>
          </a:p>
        </p:txBody>
      </p:sp>
      <p:pic>
        <p:nvPicPr>
          <p:cNvPr id="5122" name="Picture 2" descr="Juice, Orange, Drink, Beverage, Glass, Straw, Healthy">
            <a:extLst>
              <a:ext uri="{FF2B5EF4-FFF2-40B4-BE49-F238E27FC236}">
                <a16:creationId xmlns:a16="http://schemas.microsoft.com/office/drawing/2014/main" id="{408F9672-E3E7-41F4-8EA3-ACA129FFC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50" y="1750667"/>
            <a:ext cx="803209" cy="11802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pine, Backbone, Vertebrae, Eddy, Human, Medical">
            <a:extLst>
              <a:ext uri="{FF2B5EF4-FFF2-40B4-BE49-F238E27FC236}">
                <a16:creationId xmlns:a16="http://schemas.microsoft.com/office/drawing/2014/main" id="{207A3B46-F491-4E01-8200-1E2F2C4DA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91901" y="1577764"/>
            <a:ext cx="707205" cy="134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84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0712A4-D122-4303-AF82-1FC946C60C3B}"/>
              </a:ext>
            </a:extLst>
          </p:cNvPr>
          <p:cNvSpPr/>
          <p:nvPr/>
        </p:nvSpPr>
        <p:spPr>
          <a:xfrm>
            <a:off x="283944" y="872206"/>
            <a:ext cx="8561672" cy="5324535"/>
          </a:xfrm>
          <a:prstGeom prst="rect">
            <a:avLst/>
          </a:prstGeom>
        </p:spPr>
        <p:txBody>
          <a:bodyPr wrap="square">
            <a:spAutoFit/>
          </a:bodyPr>
          <a:lstStyle/>
          <a:p>
            <a:pPr marL="342900" indent="-342900">
              <a:buAutoNum type="arabicPeriod"/>
            </a:pPr>
            <a:r>
              <a:rPr lang="en-GB" sz="2000" dirty="0">
                <a:latin typeface="Comic Sans MS" panose="030F0702030302020204" pitchFamily="66" charset="0"/>
              </a:rPr>
              <a:t>Animals with backbones are known as vertebrates.</a:t>
            </a:r>
          </a:p>
          <a:p>
            <a:pPr marL="342900" indent="-342900">
              <a:buAutoNum type="arabicPeriod"/>
            </a:pPr>
            <a:endParaRPr lang="en-GB" sz="2000" dirty="0">
              <a:latin typeface="Comic Sans MS" panose="030F0702030302020204" pitchFamily="66" charset="0"/>
            </a:endParaRPr>
          </a:p>
          <a:p>
            <a:pPr marL="342900" indent="-342900">
              <a:buAutoNum type="arabicPeriod"/>
            </a:pPr>
            <a:r>
              <a:rPr lang="en-GB" sz="2000" dirty="0">
                <a:latin typeface="Comic Sans MS" panose="030F0702030302020204" pitchFamily="66" charset="0"/>
              </a:rPr>
              <a:t>Another name for your spine is your vertebral column or backbone.</a:t>
            </a:r>
          </a:p>
          <a:p>
            <a:pPr marL="342900" indent="-342900">
              <a:buAutoNum type="arabicPeriod"/>
            </a:pPr>
            <a:endParaRPr lang="en-GB" sz="2000" dirty="0">
              <a:latin typeface="Comic Sans MS" panose="030F0702030302020204" pitchFamily="66" charset="0"/>
            </a:endParaRPr>
          </a:p>
          <a:p>
            <a:pPr marL="342900" indent="-342900">
              <a:buAutoNum type="arabicPeriod"/>
            </a:pPr>
            <a:r>
              <a:rPr lang="en-GB" sz="2000" dirty="0">
                <a:latin typeface="Comic Sans MS" panose="030F0702030302020204" pitchFamily="66" charset="0"/>
              </a:rPr>
              <a:t>The role of the spinal canal is a cavity which houses and protects the spinal cord.</a:t>
            </a:r>
          </a:p>
          <a:p>
            <a:pPr marL="342900" indent="-342900">
              <a:buAutoNum type="arabicPeriod"/>
            </a:pPr>
            <a:endParaRPr lang="en-GB" sz="2000" dirty="0">
              <a:latin typeface="Comic Sans MS" panose="030F0702030302020204" pitchFamily="66" charset="0"/>
            </a:endParaRPr>
          </a:p>
          <a:p>
            <a:pPr marL="342900" indent="-342900">
              <a:buAutoNum type="arabicPeriod"/>
            </a:pPr>
            <a:r>
              <a:rPr lang="en-GB" sz="2000" dirty="0">
                <a:latin typeface="Comic Sans MS" panose="030F0702030302020204" pitchFamily="66" charset="0"/>
              </a:rPr>
              <a:t>Carbonated drinks/juices cause tooth enamel to wear away which causes teeth to become more sensitive and discoloured.</a:t>
            </a:r>
          </a:p>
          <a:p>
            <a:pPr marL="342900" indent="-342900">
              <a:buAutoNum type="arabicPeriod"/>
            </a:pPr>
            <a:endParaRPr lang="en-GB" sz="2000" dirty="0">
              <a:latin typeface="Comic Sans MS" panose="030F0702030302020204" pitchFamily="66" charset="0"/>
            </a:endParaRPr>
          </a:p>
          <a:p>
            <a:pPr marL="342900" indent="-342900">
              <a:buAutoNum type="arabicPeriod"/>
            </a:pPr>
            <a:r>
              <a:rPr lang="en-GB" sz="2000" dirty="0">
                <a:latin typeface="Comic Sans MS" panose="030F0702030302020204" pitchFamily="66" charset="0"/>
              </a:rPr>
              <a:t>Highly acidic foods/drinks can lead to your bones losing calcium which could cause them to become weak and lose function over time.</a:t>
            </a:r>
          </a:p>
          <a:p>
            <a:pPr marL="342900" indent="-342900">
              <a:buAutoNum type="arabicPeriod"/>
            </a:pPr>
            <a:endParaRPr lang="en-GB" sz="2000" dirty="0">
              <a:latin typeface="Comic Sans MS" panose="030F0702030302020204" pitchFamily="66" charset="0"/>
            </a:endParaRPr>
          </a:p>
          <a:p>
            <a:pPr marL="342900" indent="-342900">
              <a:buAutoNum type="arabicPeriod"/>
            </a:pPr>
            <a:r>
              <a:rPr lang="en-GB" sz="2000" dirty="0">
                <a:latin typeface="Comic Sans MS" panose="030F0702030302020204" pitchFamily="66" charset="0"/>
              </a:rPr>
              <a:t>You can strengthen your skeleton by eating foods rich in calcium, such as drinking milk and eating other dairy products. You can also strengthen your bones by exercising. </a:t>
            </a:r>
          </a:p>
        </p:txBody>
      </p:sp>
      <p:sp>
        <p:nvSpPr>
          <p:cNvPr id="5" name="TextBox 4">
            <a:extLst>
              <a:ext uri="{FF2B5EF4-FFF2-40B4-BE49-F238E27FC236}">
                <a16:creationId xmlns:a16="http://schemas.microsoft.com/office/drawing/2014/main" id="{65DEAA93-7EC7-4580-B9A3-50CF78DECC95}"/>
              </a:ext>
            </a:extLst>
          </p:cNvPr>
          <p:cNvSpPr txBox="1"/>
          <p:nvPr/>
        </p:nvSpPr>
        <p:spPr>
          <a:xfrm>
            <a:off x="231005" y="221381"/>
            <a:ext cx="4581627" cy="584775"/>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Self-assessment:</a:t>
            </a:r>
            <a:endParaRPr lang="en-GB" sz="3200" dirty="0">
              <a:solidFill>
                <a:srgbClr val="FF0000"/>
              </a:solidFill>
              <a:latin typeface="Comic Sans MS" panose="030F0702030302020204" pitchFamily="66" charset="0"/>
            </a:endParaRPr>
          </a:p>
        </p:txBody>
      </p:sp>
      <p:pic>
        <p:nvPicPr>
          <p:cNvPr id="6" name="Picture 2" descr="Mark, Check, Tick, Red, Correct, Symbol, Choice, Yes">
            <a:extLst>
              <a:ext uri="{FF2B5EF4-FFF2-40B4-BE49-F238E27FC236}">
                <a16:creationId xmlns:a16="http://schemas.microsoft.com/office/drawing/2014/main" id="{2AB96F92-3B90-4C85-8B99-EE34B5496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422" y="5669960"/>
            <a:ext cx="1038574" cy="108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207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826" y="245019"/>
            <a:ext cx="8659043" cy="5443512"/>
          </a:xfrm>
        </p:spPr>
        <p:txBody>
          <a:bodyPr>
            <a:normAutofit/>
          </a:bodyPr>
          <a:lstStyle/>
          <a:p>
            <a:pPr marL="0" indent="0">
              <a:buNone/>
            </a:pPr>
            <a:r>
              <a:rPr lang="en-GB" sz="4400" dirty="0">
                <a:solidFill>
                  <a:srgbClr val="0070C0"/>
                </a:solidFill>
                <a:latin typeface="Comic Sans MS" panose="030F0702030302020204" pitchFamily="66" charset="0"/>
              </a:rPr>
              <a:t>Plenary</a:t>
            </a:r>
            <a:r>
              <a:rPr lang="en-GB" sz="4400" dirty="0">
                <a:latin typeface="Comic Sans MS" panose="030F0702030302020204" pitchFamily="66" charset="0"/>
              </a:rPr>
              <a:t> – True or False?</a:t>
            </a:r>
          </a:p>
          <a:p>
            <a:pPr marL="0" indent="0">
              <a:buNone/>
            </a:pPr>
            <a:endParaRPr lang="en-GB" sz="2400" dirty="0">
              <a:latin typeface="Comic Sans MS" panose="030F0702030302020204" pitchFamily="66" charset="0"/>
            </a:endParaRPr>
          </a:p>
          <a:p>
            <a:pPr marL="742950" indent="-742950">
              <a:buAutoNum type="arabicPeriod"/>
            </a:pPr>
            <a:r>
              <a:rPr lang="en-GB" dirty="0">
                <a:latin typeface="Comic Sans MS" panose="030F0702030302020204" pitchFamily="66" charset="0"/>
              </a:rPr>
              <a:t>Your skeleton can be affected by whether you eat highly acidic foods</a:t>
            </a:r>
          </a:p>
          <a:p>
            <a:pPr marL="742950" indent="-742950">
              <a:buAutoNum type="arabicPeriod"/>
            </a:pPr>
            <a:r>
              <a:rPr lang="en-GB" dirty="0">
                <a:latin typeface="Comic Sans MS" panose="030F0702030302020204" pitchFamily="66" charset="0"/>
              </a:rPr>
              <a:t>We are vertebrates because we have a back bone</a:t>
            </a:r>
          </a:p>
          <a:p>
            <a:pPr marL="742950" indent="-742950">
              <a:buAutoNum type="arabicPeriod"/>
            </a:pPr>
            <a:r>
              <a:rPr lang="en-GB" dirty="0">
                <a:latin typeface="Comic Sans MS" panose="030F0702030302020204" pitchFamily="66" charset="0"/>
              </a:rPr>
              <a:t>Insects are also examples of vertebrates</a:t>
            </a:r>
          </a:p>
          <a:p>
            <a:pPr marL="742950" indent="-742950">
              <a:buAutoNum type="arabicPeriod"/>
            </a:pPr>
            <a:r>
              <a:rPr lang="en-GB" dirty="0">
                <a:latin typeface="Comic Sans MS" panose="030F0702030302020204" pitchFamily="66" charset="0"/>
              </a:rPr>
              <a:t>You can strengthen your skeleton by drinking orange juice</a:t>
            </a:r>
          </a:p>
          <a:p>
            <a:pPr marL="742950" indent="-742950">
              <a:buAutoNum type="arabicPeriod"/>
            </a:pPr>
            <a:r>
              <a:rPr lang="en-GB" dirty="0">
                <a:latin typeface="Comic Sans MS" panose="030F0702030302020204" pitchFamily="66" charset="0"/>
              </a:rPr>
              <a:t>Calcium is a type of vitamin which helps your bones grown stronger</a:t>
            </a:r>
          </a:p>
        </p:txBody>
      </p:sp>
      <p:sp>
        <p:nvSpPr>
          <p:cNvPr id="4" name="TextBox 3"/>
          <p:cNvSpPr txBox="1"/>
          <p:nvPr/>
        </p:nvSpPr>
        <p:spPr>
          <a:xfrm>
            <a:off x="4889633" y="1726360"/>
            <a:ext cx="1188720" cy="707886"/>
          </a:xfrm>
          <a:prstGeom prst="rect">
            <a:avLst/>
          </a:prstGeom>
          <a:noFill/>
        </p:spPr>
        <p:txBody>
          <a:bodyPr wrap="square" rtlCol="0">
            <a:spAutoFit/>
          </a:bodyPr>
          <a:lstStyle/>
          <a:p>
            <a:r>
              <a:rPr lang="en-GB" sz="4000" b="1" dirty="0">
                <a:solidFill>
                  <a:srgbClr val="00B050"/>
                </a:solidFill>
              </a:rPr>
              <a:t>True</a:t>
            </a:r>
          </a:p>
        </p:txBody>
      </p:sp>
      <p:sp>
        <p:nvSpPr>
          <p:cNvPr id="5" name="TextBox 4"/>
          <p:cNvSpPr txBox="1"/>
          <p:nvPr/>
        </p:nvSpPr>
        <p:spPr>
          <a:xfrm>
            <a:off x="1955073" y="2660270"/>
            <a:ext cx="1188720" cy="707886"/>
          </a:xfrm>
          <a:prstGeom prst="rect">
            <a:avLst/>
          </a:prstGeom>
          <a:noFill/>
        </p:spPr>
        <p:txBody>
          <a:bodyPr wrap="square" rtlCol="0">
            <a:spAutoFit/>
          </a:bodyPr>
          <a:lstStyle/>
          <a:p>
            <a:r>
              <a:rPr lang="en-GB" sz="4000" b="1" dirty="0">
                <a:solidFill>
                  <a:srgbClr val="00B050"/>
                </a:solidFill>
              </a:rPr>
              <a:t>True</a:t>
            </a:r>
          </a:p>
        </p:txBody>
      </p:sp>
      <p:sp>
        <p:nvSpPr>
          <p:cNvPr id="6" name="TextBox 5"/>
          <p:cNvSpPr txBox="1"/>
          <p:nvPr/>
        </p:nvSpPr>
        <p:spPr>
          <a:xfrm>
            <a:off x="4757858" y="5036107"/>
            <a:ext cx="1188720" cy="707886"/>
          </a:xfrm>
          <a:prstGeom prst="rect">
            <a:avLst/>
          </a:prstGeom>
          <a:noFill/>
        </p:spPr>
        <p:txBody>
          <a:bodyPr wrap="square" rtlCol="0">
            <a:spAutoFit/>
          </a:bodyPr>
          <a:lstStyle/>
          <a:p>
            <a:r>
              <a:rPr lang="en-GB" sz="4000" b="1" dirty="0">
                <a:solidFill>
                  <a:srgbClr val="00B050"/>
                </a:solidFill>
              </a:rPr>
              <a:t>True</a:t>
            </a:r>
          </a:p>
        </p:txBody>
      </p:sp>
      <p:sp>
        <p:nvSpPr>
          <p:cNvPr id="7" name="TextBox 6"/>
          <p:cNvSpPr txBox="1"/>
          <p:nvPr/>
        </p:nvSpPr>
        <p:spPr>
          <a:xfrm>
            <a:off x="7902942" y="2994963"/>
            <a:ext cx="1318060" cy="707886"/>
          </a:xfrm>
          <a:prstGeom prst="rect">
            <a:avLst/>
          </a:prstGeom>
          <a:noFill/>
        </p:spPr>
        <p:txBody>
          <a:bodyPr wrap="square" rtlCol="0">
            <a:spAutoFit/>
          </a:bodyPr>
          <a:lstStyle/>
          <a:p>
            <a:r>
              <a:rPr lang="en-GB" sz="4000" b="1" dirty="0">
                <a:solidFill>
                  <a:srgbClr val="FF0000"/>
                </a:solidFill>
              </a:rPr>
              <a:t>False</a:t>
            </a:r>
          </a:p>
        </p:txBody>
      </p:sp>
      <p:sp>
        <p:nvSpPr>
          <p:cNvPr id="8" name="TextBox 7"/>
          <p:cNvSpPr txBox="1"/>
          <p:nvPr/>
        </p:nvSpPr>
        <p:spPr>
          <a:xfrm>
            <a:off x="3249671" y="4030137"/>
            <a:ext cx="1416058" cy="707886"/>
          </a:xfrm>
          <a:prstGeom prst="rect">
            <a:avLst/>
          </a:prstGeom>
          <a:noFill/>
        </p:spPr>
        <p:txBody>
          <a:bodyPr wrap="square" rtlCol="0">
            <a:spAutoFit/>
          </a:bodyPr>
          <a:lstStyle/>
          <a:p>
            <a:r>
              <a:rPr lang="en-GB" sz="4000" b="1" dirty="0">
                <a:solidFill>
                  <a:srgbClr val="FF0000"/>
                </a:solidFill>
              </a:rPr>
              <a:t>False</a:t>
            </a:r>
          </a:p>
        </p:txBody>
      </p:sp>
      <p:pic>
        <p:nvPicPr>
          <p:cNvPr id="9" name="Picture 2" descr="Juice, Orange, Drink, Beverage, Glass, Straw, Healthy">
            <a:extLst>
              <a:ext uri="{FF2B5EF4-FFF2-40B4-BE49-F238E27FC236}">
                <a16:creationId xmlns:a16="http://schemas.microsoft.com/office/drawing/2014/main" id="{BD1053F1-07AD-4D83-84E7-A844C2057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942" y="5226519"/>
            <a:ext cx="913798" cy="13427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ts1.mm.bing.net/th?&amp;id=HN.608030342815746413&amp;w=300&amp;h=300&amp;c=0&amp;pid=1.9&amp;rs=0&amp;p=0&amp;url=http%3A%2F%2Ftimvandevall.com%2Fhuman-skeleton-diagram-printable%2F">
            <a:extLst>
              <a:ext uri="{FF2B5EF4-FFF2-40B4-BE49-F238E27FC236}">
                <a16:creationId xmlns:a16="http://schemas.microsoft.com/office/drawing/2014/main" id="{A1580126-CD89-42D6-B0FE-521C3739ED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48" r="15514" b="5539"/>
          <a:stretch/>
        </p:blipFill>
        <p:spPr bwMode="auto">
          <a:xfrm>
            <a:off x="5919536" y="5127435"/>
            <a:ext cx="875900" cy="15276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66DEEE1-7207-4E32-9E3B-71FAF3036E8D}"/>
              </a:ext>
            </a:extLst>
          </p:cNvPr>
          <p:cNvPicPr>
            <a:picLocks noChangeAspect="1"/>
          </p:cNvPicPr>
          <p:nvPr/>
        </p:nvPicPr>
        <p:blipFill>
          <a:blip r:embed="rId4"/>
          <a:stretch>
            <a:fillRect/>
          </a:stretch>
        </p:blipFill>
        <p:spPr>
          <a:xfrm>
            <a:off x="7654591" y="163552"/>
            <a:ext cx="834892" cy="1171542"/>
          </a:xfrm>
          <a:prstGeom prst="rect">
            <a:avLst/>
          </a:prstGeom>
        </p:spPr>
      </p:pic>
    </p:spTree>
    <p:extLst>
      <p:ext uri="{BB962C8B-B14F-4D97-AF65-F5344CB8AC3E}">
        <p14:creationId xmlns:p14="http://schemas.microsoft.com/office/powerpoint/2010/main" val="11000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0268-D9BA-434C-A2D5-3AF7D9F7F754}"/>
              </a:ext>
            </a:extLst>
          </p:cNvPr>
          <p:cNvSpPr>
            <a:spLocks noGrp="1"/>
          </p:cNvSpPr>
          <p:nvPr>
            <p:ph type="title"/>
          </p:nvPr>
        </p:nvSpPr>
        <p:spPr/>
        <p:txBody>
          <a:bodyPr>
            <a:normAutofit/>
          </a:bodyPr>
          <a:lstStyle/>
          <a:p>
            <a:pPr algn="ctr"/>
            <a:r>
              <a:rPr lang="en-US" sz="6000" b="1" dirty="0"/>
              <a:t>Resources</a:t>
            </a:r>
            <a:endParaRPr lang="en-GB" sz="6000" b="1" dirty="0"/>
          </a:p>
        </p:txBody>
      </p:sp>
    </p:spTree>
    <p:extLst>
      <p:ext uri="{BB962C8B-B14F-4D97-AF65-F5344CB8AC3E}">
        <p14:creationId xmlns:p14="http://schemas.microsoft.com/office/powerpoint/2010/main" val="3412925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54E3AD-EEB9-41F3-9F70-2CDA43DB951D}"/>
              </a:ext>
            </a:extLst>
          </p:cNvPr>
          <p:cNvPicPr>
            <a:picLocks noChangeAspect="1"/>
          </p:cNvPicPr>
          <p:nvPr/>
        </p:nvPicPr>
        <p:blipFill>
          <a:blip r:embed="rId2"/>
          <a:stretch>
            <a:fillRect/>
          </a:stretch>
        </p:blipFill>
        <p:spPr>
          <a:xfrm>
            <a:off x="301540" y="741146"/>
            <a:ext cx="4539967" cy="5571520"/>
          </a:xfrm>
          <a:prstGeom prst="rect">
            <a:avLst/>
          </a:prstGeom>
        </p:spPr>
      </p:pic>
      <p:pic>
        <p:nvPicPr>
          <p:cNvPr id="5" name="Picture 4">
            <a:extLst>
              <a:ext uri="{FF2B5EF4-FFF2-40B4-BE49-F238E27FC236}">
                <a16:creationId xmlns:a16="http://schemas.microsoft.com/office/drawing/2014/main" id="{34979087-9CFD-4E76-BDC3-B57B09292BC9}"/>
              </a:ext>
            </a:extLst>
          </p:cNvPr>
          <p:cNvPicPr>
            <a:picLocks noChangeAspect="1"/>
          </p:cNvPicPr>
          <p:nvPr/>
        </p:nvPicPr>
        <p:blipFill>
          <a:blip r:embed="rId2"/>
          <a:stretch>
            <a:fillRect/>
          </a:stretch>
        </p:blipFill>
        <p:spPr>
          <a:xfrm>
            <a:off x="4554169" y="739542"/>
            <a:ext cx="4503285" cy="5526504"/>
          </a:xfrm>
          <a:prstGeom prst="rect">
            <a:avLst/>
          </a:prstGeom>
        </p:spPr>
      </p:pic>
    </p:spTree>
    <p:extLst>
      <p:ext uri="{BB962C8B-B14F-4D97-AF65-F5344CB8AC3E}">
        <p14:creationId xmlns:p14="http://schemas.microsoft.com/office/powerpoint/2010/main" val="1259910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17" y="155975"/>
            <a:ext cx="8516983" cy="1723549"/>
          </a:xfrm>
          <a:prstGeom prst="rect">
            <a:avLst/>
          </a:prstGeom>
        </p:spPr>
        <p:txBody>
          <a:bodyPr wrap="square">
            <a:spAutoFit/>
          </a:bodyPr>
          <a:lstStyle/>
          <a:p>
            <a:pPr algn="ctr"/>
            <a:r>
              <a:rPr lang="en-GB" sz="2000" b="1" dirty="0">
                <a:latin typeface="Comic Sans MS" panose="030F0702030302020204" pitchFamily="66" charset="0"/>
              </a:rPr>
              <a:t>Vertebrates and invertebrates</a:t>
            </a:r>
          </a:p>
          <a:p>
            <a:pPr algn="ctr"/>
            <a:endParaRPr lang="en-GB" dirty="0">
              <a:latin typeface="Comic Sans MS" panose="030F0702030302020204" pitchFamily="66" charset="0"/>
            </a:endParaRPr>
          </a:p>
          <a:p>
            <a:pPr algn="ctr"/>
            <a:r>
              <a:rPr lang="en-GB" sz="1600" dirty="0">
                <a:latin typeface="Comic Sans MS" panose="030F0702030302020204" pitchFamily="66" charset="0"/>
              </a:rPr>
              <a:t>Animals with backbones are </a:t>
            </a:r>
            <a:r>
              <a:rPr lang="en-GB" sz="1600" b="1" dirty="0">
                <a:latin typeface="Comic Sans MS" panose="030F0702030302020204" pitchFamily="66" charset="0"/>
              </a:rPr>
              <a:t>vertebrates</a:t>
            </a:r>
            <a:r>
              <a:rPr lang="en-GB" sz="1600" dirty="0">
                <a:latin typeface="Comic Sans MS" panose="030F0702030302020204" pitchFamily="66" charset="0"/>
              </a:rPr>
              <a:t>. The </a:t>
            </a:r>
            <a:r>
              <a:rPr lang="en-GB" sz="1600" b="1" dirty="0">
                <a:latin typeface="Comic Sans MS" panose="030F0702030302020204" pitchFamily="66" charset="0"/>
              </a:rPr>
              <a:t>vertebral column</a:t>
            </a:r>
            <a:r>
              <a:rPr lang="en-GB" sz="1600" dirty="0">
                <a:latin typeface="Comic Sans MS" panose="030F0702030302020204" pitchFamily="66" charset="0"/>
              </a:rPr>
              <a:t>, also known as the </a:t>
            </a:r>
            <a:r>
              <a:rPr lang="en-GB" sz="1600" b="1" dirty="0">
                <a:latin typeface="Comic Sans MS" panose="030F0702030302020204" pitchFamily="66" charset="0"/>
              </a:rPr>
              <a:t>backbone</a:t>
            </a:r>
            <a:r>
              <a:rPr lang="en-GB" sz="1600" dirty="0">
                <a:latin typeface="Comic Sans MS" panose="030F0702030302020204" pitchFamily="66" charset="0"/>
              </a:rPr>
              <a:t> or </a:t>
            </a:r>
            <a:r>
              <a:rPr lang="en-GB" sz="1600" b="1" dirty="0">
                <a:latin typeface="Comic Sans MS" panose="030F0702030302020204" pitchFamily="66" charset="0"/>
              </a:rPr>
              <a:t>spine</a:t>
            </a:r>
            <a:r>
              <a:rPr lang="en-GB" sz="1600" dirty="0">
                <a:latin typeface="Comic Sans MS" panose="030F0702030302020204" pitchFamily="66" charset="0"/>
              </a:rPr>
              <a:t>, is a bony skeletal structure found in vertebrates. It is formed from individual bones called </a:t>
            </a:r>
            <a:r>
              <a:rPr lang="en-GB" sz="1600" b="1" dirty="0">
                <a:latin typeface="Comic Sans MS" panose="030F0702030302020204" pitchFamily="66" charset="0"/>
              </a:rPr>
              <a:t>vertebrae</a:t>
            </a:r>
            <a:r>
              <a:rPr lang="en-GB" sz="1600" dirty="0">
                <a:latin typeface="Comic Sans MS" panose="030F0702030302020204" pitchFamily="66" charset="0"/>
              </a:rPr>
              <a:t> (singular: </a:t>
            </a:r>
            <a:r>
              <a:rPr lang="en-GB" sz="1600" b="1" dirty="0">
                <a:latin typeface="Comic Sans MS" panose="030F0702030302020204" pitchFamily="66" charset="0"/>
              </a:rPr>
              <a:t>vertebra</a:t>
            </a:r>
            <a:r>
              <a:rPr lang="en-GB" sz="1600" dirty="0">
                <a:latin typeface="Comic Sans MS" panose="030F0702030302020204" pitchFamily="66" charset="0"/>
              </a:rPr>
              <a:t>), which houses the spinal canal, a cavity that encloses and protects the spinal cord.</a:t>
            </a:r>
          </a:p>
        </p:txBody>
      </p:sp>
      <p:sp>
        <p:nvSpPr>
          <p:cNvPr id="5" name="Rectangle 4"/>
          <p:cNvSpPr/>
          <p:nvPr/>
        </p:nvSpPr>
        <p:spPr>
          <a:xfrm>
            <a:off x="124093" y="1995821"/>
            <a:ext cx="8817429" cy="4585871"/>
          </a:xfrm>
          <a:prstGeom prst="rect">
            <a:avLst/>
          </a:prstGeom>
        </p:spPr>
        <p:txBody>
          <a:bodyPr wrap="square">
            <a:spAutoFit/>
          </a:bodyPr>
          <a:lstStyle/>
          <a:p>
            <a:pPr algn="ctr"/>
            <a:r>
              <a:rPr lang="en-GB" sz="2000" b="1" dirty="0">
                <a:latin typeface="Comic Sans MS" panose="030F0702030302020204" pitchFamily="66" charset="0"/>
              </a:rPr>
              <a:t>Looking after your skeleton</a:t>
            </a:r>
          </a:p>
          <a:p>
            <a:pPr algn="ctr"/>
            <a:endParaRPr lang="en-GB" sz="1600" dirty="0">
              <a:latin typeface="Comic Sans MS" panose="030F0702030302020204" pitchFamily="66" charset="0"/>
            </a:endParaRPr>
          </a:p>
          <a:p>
            <a:pPr algn="ctr"/>
            <a:r>
              <a:rPr lang="en-GB" sz="1600" dirty="0">
                <a:latin typeface="Comic Sans MS" panose="030F0702030302020204" pitchFamily="66" charset="0"/>
              </a:rPr>
              <a:t>Your teeth are not bones but are part of the skeletal system.</a:t>
            </a:r>
          </a:p>
          <a:p>
            <a:pPr algn="ctr"/>
            <a:endParaRPr lang="en-GB" sz="1600" dirty="0">
              <a:latin typeface="Comic Sans MS" panose="030F0702030302020204" pitchFamily="66" charset="0"/>
            </a:endParaRPr>
          </a:p>
          <a:p>
            <a:pPr algn="ctr"/>
            <a:r>
              <a:rPr lang="en-GB" sz="1600" dirty="0">
                <a:latin typeface="Comic Sans MS" panose="030F0702030302020204" pitchFamily="66" charset="0"/>
              </a:rPr>
              <a:t>Many people consume carbonated beverages, fruit juice and highly acidic foods every day but probably don't realize that they may be harming their teeth. The acid in the foods we eat and drink can cause tooth enamel to wear away and teeth can become sensitive and discoloured.</a:t>
            </a:r>
          </a:p>
          <a:p>
            <a:pPr algn="ctr"/>
            <a:endParaRPr lang="en-GB" sz="1600" dirty="0">
              <a:latin typeface="Comic Sans MS" panose="030F0702030302020204" pitchFamily="66" charset="0"/>
            </a:endParaRPr>
          </a:p>
          <a:p>
            <a:pPr algn="ctr"/>
            <a:r>
              <a:rPr lang="en-GB" sz="1600" dirty="0">
                <a:latin typeface="Comic Sans MS" panose="030F0702030302020204" pitchFamily="66" charset="0"/>
              </a:rPr>
              <a:t>High acidic food intake can adversely affect your bones by causing them to lose calcium, weaken and not function properly. </a:t>
            </a:r>
          </a:p>
          <a:p>
            <a:pPr algn="ctr"/>
            <a:endParaRPr lang="en-GB" sz="1600" dirty="0">
              <a:latin typeface="Comic Sans MS" panose="030F0702030302020204" pitchFamily="66" charset="0"/>
            </a:endParaRPr>
          </a:p>
          <a:p>
            <a:pPr algn="ctr" fontAlgn="base"/>
            <a:r>
              <a:rPr lang="en-GB" sz="1600" b="1" dirty="0">
                <a:latin typeface="Comic Sans MS" panose="030F0702030302020204" pitchFamily="66" charset="0"/>
              </a:rPr>
              <a:t>Strengthen your skeleton by drinking milk and eating other dairy products (like low-fat cheese or frozen yogurt).</a:t>
            </a:r>
            <a:r>
              <a:rPr lang="en-GB" sz="1600" dirty="0">
                <a:latin typeface="Comic Sans MS" panose="030F0702030302020204" pitchFamily="66" charset="0"/>
              </a:rPr>
              <a:t> They all contain calcium, which helps bones harden and become strong.</a:t>
            </a:r>
          </a:p>
          <a:p>
            <a:pPr algn="ctr" fontAlgn="base"/>
            <a:endParaRPr lang="en-GB" sz="1600" dirty="0">
              <a:latin typeface="Comic Sans MS" panose="030F0702030302020204" pitchFamily="66" charset="0"/>
            </a:endParaRPr>
          </a:p>
          <a:p>
            <a:pPr algn="ctr" fontAlgn="base"/>
            <a:r>
              <a:rPr lang="en-GB" sz="1600" b="1" dirty="0">
                <a:latin typeface="Comic Sans MS" panose="030F0702030302020204" pitchFamily="66" charset="0"/>
              </a:rPr>
              <a:t>Be active!</a:t>
            </a:r>
            <a:r>
              <a:rPr lang="en-GB" sz="1600" dirty="0">
                <a:latin typeface="Comic Sans MS" panose="030F0702030302020204" pitchFamily="66" charset="0"/>
              </a:rPr>
              <a:t> Another way to strengthen your bones is through exercise like running, jumping, dancing, and playing sports.</a:t>
            </a:r>
          </a:p>
        </p:txBody>
      </p:sp>
      <p:pic>
        <p:nvPicPr>
          <p:cNvPr id="5122" name="Picture 2" descr="Juice, Orange, Drink, Beverage, Glass, Straw, Healthy">
            <a:extLst>
              <a:ext uri="{FF2B5EF4-FFF2-40B4-BE49-F238E27FC236}">
                <a16:creationId xmlns:a16="http://schemas.microsoft.com/office/drawing/2014/main" id="{408F9672-E3E7-41F4-8EA3-ACA129FFC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50" y="1750667"/>
            <a:ext cx="803209" cy="11802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pine, Backbone, Vertebrae, Eddy, Human, Medical">
            <a:extLst>
              <a:ext uri="{FF2B5EF4-FFF2-40B4-BE49-F238E27FC236}">
                <a16:creationId xmlns:a16="http://schemas.microsoft.com/office/drawing/2014/main" id="{207A3B46-F491-4E01-8200-1E2F2C4DA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91901" y="1577764"/>
            <a:ext cx="707205" cy="134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917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E094FAE-2D5B-442E-9E50-F878C3F8BFA8}"/>
              </a:ext>
            </a:extLst>
          </p:cNvPr>
          <p:cNvSpPr/>
          <p:nvPr/>
        </p:nvSpPr>
        <p:spPr>
          <a:xfrm>
            <a:off x="250257" y="182880"/>
            <a:ext cx="8701238" cy="1174282"/>
          </a:xfrm>
          <a:prstGeom prst="roundRect">
            <a:avLst/>
          </a:prstGeom>
          <a:solidFill>
            <a:srgbClr val="D6F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9AAFC36-9D77-409B-9A03-045CC12CFB1A}"/>
              </a:ext>
            </a:extLst>
          </p:cNvPr>
          <p:cNvSpPr>
            <a:spLocks noGrp="1"/>
          </p:cNvSpPr>
          <p:nvPr>
            <p:ph type="ctrTitle"/>
          </p:nvPr>
        </p:nvSpPr>
        <p:spPr>
          <a:xfrm>
            <a:off x="281539" y="236839"/>
            <a:ext cx="8631454" cy="1129948"/>
          </a:xfrm>
        </p:spPr>
        <p:txBody>
          <a:bodyPr anchor="ctr">
            <a:normAutofit/>
          </a:bodyPr>
          <a:lstStyle/>
          <a:p>
            <a:r>
              <a:rPr lang="en-US" sz="6600" dirty="0">
                <a:latin typeface="Comic Sans MS" panose="030F0702030302020204" pitchFamily="66" charset="0"/>
              </a:rPr>
              <a:t>Skeleton</a:t>
            </a:r>
            <a:endParaRPr lang="en-GB" sz="6600" dirty="0">
              <a:latin typeface="Comic Sans MS" panose="030F0702030302020204" pitchFamily="66" charset="0"/>
            </a:endParaRPr>
          </a:p>
        </p:txBody>
      </p:sp>
      <p:sp>
        <p:nvSpPr>
          <p:cNvPr id="6" name="TextBox 5">
            <a:extLst>
              <a:ext uri="{FF2B5EF4-FFF2-40B4-BE49-F238E27FC236}">
                <a16:creationId xmlns:a16="http://schemas.microsoft.com/office/drawing/2014/main" id="{98D0DE4B-358D-4137-B98A-12B26A92DA2F}"/>
              </a:ext>
            </a:extLst>
          </p:cNvPr>
          <p:cNvSpPr txBox="1"/>
          <p:nvPr/>
        </p:nvSpPr>
        <p:spPr>
          <a:xfrm>
            <a:off x="0" y="1553371"/>
            <a:ext cx="8912993" cy="1754326"/>
          </a:xfrm>
          <a:prstGeom prst="rect">
            <a:avLst/>
          </a:prstGeom>
          <a:noFill/>
        </p:spPr>
        <p:txBody>
          <a:bodyPr wrap="square" rtlCol="0">
            <a:spAutoFit/>
          </a:bodyPr>
          <a:lstStyle/>
          <a:p>
            <a:pPr algn="ctr"/>
            <a:r>
              <a:rPr lang="en-GB" sz="3600" dirty="0">
                <a:solidFill>
                  <a:srgbClr val="0070C0"/>
                </a:solidFill>
                <a:latin typeface="Comic Sans MS" panose="030F0702030302020204" pitchFamily="66" charset="0"/>
              </a:rPr>
              <a:t>Do now activity</a:t>
            </a:r>
            <a:r>
              <a:rPr lang="en-GB" sz="3600" dirty="0">
                <a:latin typeface="Comic Sans MS" panose="030F0702030302020204" pitchFamily="66" charset="0"/>
              </a:rPr>
              <a:t>: Explain how a bell-jar model can show us what happens inside the lungs when we breathe in and out.</a:t>
            </a:r>
          </a:p>
        </p:txBody>
      </p:sp>
      <p:pic>
        <p:nvPicPr>
          <p:cNvPr id="3" name="Picture 2">
            <a:extLst>
              <a:ext uri="{FF2B5EF4-FFF2-40B4-BE49-F238E27FC236}">
                <a16:creationId xmlns:a16="http://schemas.microsoft.com/office/drawing/2014/main" id="{FE18904F-A17D-4D75-8D2D-A44EDBCDD3C9}"/>
              </a:ext>
            </a:extLst>
          </p:cNvPr>
          <p:cNvPicPr>
            <a:picLocks noChangeAspect="1"/>
          </p:cNvPicPr>
          <p:nvPr/>
        </p:nvPicPr>
        <p:blipFill rotWithShape="1">
          <a:blip r:embed="rId2"/>
          <a:srcRect t="50481"/>
          <a:stretch/>
        </p:blipFill>
        <p:spPr>
          <a:xfrm>
            <a:off x="5574562" y="3582542"/>
            <a:ext cx="1486364" cy="2828255"/>
          </a:xfrm>
          <a:prstGeom prst="rect">
            <a:avLst/>
          </a:prstGeom>
        </p:spPr>
      </p:pic>
      <p:pic>
        <p:nvPicPr>
          <p:cNvPr id="17" name="Picture 16">
            <a:extLst>
              <a:ext uri="{FF2B5EF4-FFF2-40B4-BE49-F238E27FC236}">
                <a16:creationId xmlns:a16="http://schemas.microsoft.com/office/drawing/2014/main" id="{BB66FF17-C83A-4458-A527-7567D2D7E6B5}"/>
              </a:ext>
            </a:extLst>
          </p:cNvPr>
          <p:cNvPicPr>
            <a:picLocks noChangeAspect="1"/>
          </p:cNvPicPr>
          <p:nvPr/>
        </p:nvPicPr>
        <p:blipFill rotWithShape="1">
          <a:blip r:embed="rId2"/>
          <a:srcRect b="50219"/>
          <a:stretch/>
        </p:blipFill>
        <p:spPr>
          <a:xfrm>
            <a:off x="1582355" y="3550304"/>
            <a:ext cx="1505614" cy="2880057"/>
          </a:xfrm>
          <a:prstGeom prst="rect">
            <a:avLst/>
          </a:prstGeom>
        </p:spPr>
      </p:pic>
    </p:spTree>
    <p:extLst>
      <p:ext uri="{BB962C8B-B14F-4D97-AF65-F5344CB8AC3E}">
        <p14:creationId xmlns:p14="http://schemas.microsoft.com/office/powerpoint/2010/main" val="13603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pPr marL="457200" indent="-457200"/>
            <a:r>
              <a:rPr lang="en-US" dirty="0">
                <a:latin typeface="Comic Sans MS" panose="030F0702030302020204" pitchFamily="66" charset="0"/>
              </a:rPr>
              <a:t>Recall the structure of the skeleton</a:t>
            </a:r>
          </a:p>
          <a:p>
            <a:pPr marL="457200" indent="-457200"/>
            <a:endParaRPr lang="en-US" dirty="0">
              <a:latin typeface="Comic Sans MS" panose="030F0702030302020204" pitchFamily="66" charset="0"/>
            </a:endParaRPr>
          </a:p>
          <a:p>
            <a:pPr marL="457200" indent="-457200"/>
            <a:r>
              <a:rPr lang="en-US" dirty="0">
                <a:latin typeface="Comic Sans MS" panose="030F0702030302020204" pitchFamily="66" charset="0"/>
              </a:rPr>
              <a:t>Describe the functions of the skeletal system</a:t>
            </a:r>
          </a:p>
          <a:p>
            <a:pPr marL="0" indent="0">
              <a:buNone/>
            </a:pPr>
            <a:endParaRPr lang="en-GB" dirty="0"/>
          </a:p>
          <a:p>
            <a:pPr marL="0" indent="0">
              <a:buNone/>
            </a:pPr>
            <a:r>
              <a:rPr lang="en-GB" dirty="0"/>
              <a:t>OUTSTANDING PROGRESS:</a:t>
            </a:r>
          </a:p>
          <a:p>
            <a:pPr marL="0" indent="0">
              <a:buNone/>
            </a:pPr>
            <a:endParaRPr lang="en-GB" dirty="0"/>
          </a:p>
          <a:p>
            <a:r>
              <a:rPr lang="en-US" dirty="0">
                <a:latin typeface="Comic Sans MS" panose="030F0702030302020204" pitchFamily="66" charset="0"/>
              </a:rPr>
              <a:t>Explain how lifestyle choices can effect your bones</a:t>
            </a: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1D819-90FC-470B-A3E1-4272EC55B32F}"/>
              </a:ext>
            </a:extLst>
          </p:cNvPr>
          <p:cNvSpPr/>
          <p:nvPr/>
        </p:nvSpPr>
        <p:spPr>
          <a:xfrm>
            <a:off x="3758666" y="1315535"/>
            <a:ext cx="5115827" cy="369332"/>
          </a:xfrm>
          <a:prstGeom prst="rect">
            <a:avLst/>
          </a:prstGeom>
        </p:spPr>
        <p:txBody>
          <a:bodyPr wrap="square">
            <a:spAutoFit/>
          </a:bodyPr>
          <a:lstStyle/>
          <a:p>
            <a:pPr algn="ctr"/>
            <a:r>
              <a:rPr lang="en-GB" dirty="0">
                <a:hlinkClick r:id="rId2"/>
              </a:rPr>
              <a:t>https://www.youtube.com/watch?v=2gerXkG_8ME</a:t>
            </a:r>
            <a:endParaRPr lang="en-GB" dirty="0"/>
          </a:p>
        </p:txBody>
      </p:sp>
      <p:sp>
        <p:nvSpPr>
          <p:cNvPr id="5" name="TextBox 4">
            <a:extLst>
              <a:ext uri="{FF2B5EF4-FFF2-40B4-BE49-F238E27FC236}">
                <a16:creationId xmlns:a16="http://schemas.microsoft.com/office/drawing/2014/main" id="{A109C9CC-0C4C-4A61-A544-851172262C69}"/>
              </a:ext>
            </a:extLst>
          </p:cNvPr>
          <p:cNvSpPr txBox="1"/>
          <p:nvPr/>
        </p:nvSpPr>
        <p:spPr>
          <a:xfrm>
            <a:off x="346509" y="269508"/>
            <a:ext cx="8604985" cy="830997"/>
          </a:xfrm>
          <a:prstGeom prst="rect">
            <a:avLst/>
          </a:prstGeom>
          <a:noFill/>
        </p:spPr>
        <p:txBody>
          <a:bodyPr wrap="square" rtlCol="0">
            <a:spAutoFit/>
          </a:bodyPr>
          <a:lstStyle/>
          <a:p>
            <a:pPr algn="ctr"/>
            <a:r>
              <a:rPr lang="en-US" sz="4800" dirty="0">
                <a:solidFill>
                  <a:srgbClr val="0070C0"/>
                </a:solidFill>
                <a:latin typeface="Comic Sans MS" panose="030F0702030302020204" pitchFamily="66" charset="0"/>
              </a:rPr>
              <a:t>Bones, bones, bones!!!</a:t>
            </a:r>
            <a:endParaRPr lang="en-GB" sz="4800" dirty="0">
              <a:solidFill>
                <a:srgbClr val="0070C0"/>
              </a:solidFill>
              <a:latin typeface="Comic Sans MS" panose="030F0702030302020204" pitchFamily="66" charset="0"/>
            </a:endParaRPr>
          </a:p>
        </p:txBody>
      </p:sp>
      <p:sp>
        <p:nvSpPr>
          <p:cNvPr id="6" name="TextBox 5">
            <a:extLst>
              <a:ext uri="{FF2B5EF4-FFF2-40B4-BE49-F238E27FC236}">
                <a16:creationId xmlns:a16="http://schemas.microsoft.com/office/drawing/2014/main" id="{9AFA5D17-3FAE-453E-87A6-5EAE4BE5BD63}"/>
              </a:ext>
            </a:extLst>
          </p:cNvPr>
          <p:cNvSpPr txBox="1"/>
          <p:nvPr/>
        </p:nvSpPr>
        <p:spPr>
          <a:xfrm>
            <a:off x="375386" y="1973179"/>
            <a:ext cx="3339966" cy="2554545"/>
          </a:xfrm>
          <a:prstGeom prst="rect">
            <a:avLst/>
          </a:prstGeom>
          <a:solidFill>
            <a:srgbClr val="E1FBF9"/>
          </a:solidFill>
        </p:spPr>
        <p:txBody>
          <a:bodyPr wrap="square" rtlCol="0">
            <a:spAutoFit/>
          </a:bodyPr>
          <a:lstStyle/>
          <a:p>
            <a:pPr algn="ctr"/>
            <a:r>
              <a:rPr lang="en-US" sz="3200" dirty="0">
                <a:solidFill>
                  <a:srgbClr val="0070C0"/>
                </a:solidFill>
                <a:latin typeface="Comic Sans MS" panose="030F0702030302020204" pitchFamily="66" charset="0"/>
              </a:rPr>
              <a:t>Task: </a:t>
            </a:r>
            <a:r>
              <a:rPr lang="en-US" sz="3200" dirty="0">
                <a:latin typeface="Comic Sans MS" panose="030F0702030302020204" pitchFamily="66" charset="0"/>
              </a:rPr>
              <a:t>Watch the video and try to label the main bones of the human body!</a:t>
            </a:r>
            <a:endParaRPr lang="en-GB" sz="3200" dirty="0">
              <a:latin typeface="Comic Sans MS" panose="030F0702030302020204" pitchFamily="66" charset="0"/>
            </a:endParaRPr>
          </a:p>
        </p:txBody>
      </p:sp>
      <p:pic>
        <p:nvPicPr>
          <p:cNvPr id="7" name="Picture 2" descr="http://ts1.mm.bing.net/th?&amp;id=HN.608030342815746413&amp;w=300&amp;h=300&amp;c=0&amp;pid=1.9&amp;rs=0&amp;p=0&amp;url=http%3A%2F%2Ftimvandevall.com%2Fhuman-skeleton-diagram-printable%2F">
            <a:extLst>
              <a:ext uri="{FF2B5EF4-FFF2-40B4-BE49-F238E27FC236}">
                <a16:creationId xmlns:a16="http://schemas.microsoft.com/office/drawing/2014/main" id="{19A426A6-5DA3-4C18-9CE8-180B1556AF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74"/>
          <a:stretch/>
        </p:blipFill>
        <p:spPr bwMode="auto">
          <a:xfrm>
            <a:off x="5035604" y="1732547"/>
            <a:ext cx="4108396" cy="4995512"/>
          </a:xfrm>
          <a:prstGeom prst="rect">
            <a:avLst/>
          </a:prstGeom>
          <a:noFill/>
          <a:extLst>
            <a:ext uri="{909E8E84-426E-40DD-AFC4-6F175D3DCCD1}">
              <a14:hiddenFill xmlns:a14="http://schemas.microsoft.com/office/drawing/2010/main">
                <a:solidFill>
                  <a:srgbClr val="FFFFFF"/>
                </a:solidFill>
              </a14:hiddenFill>
            </a:ext>
          </a:extLst>
        </p:spPr>
      </p:pic>
      <p:sp>
        <p:nvSpPr>
          <p:cNvPr id="8" name="Arrow: Down 7">
            <a:extLst>
              <a:ext uri="{FF2B5EF4-FFF2-40B4-BE49-F238E27FC236}">
                <a16:creationId xmlns:a16="http://schemas.microsoft.com/office/drawing/2014/main" id="{38D23D5F-66A5-4014-B9E9-DC0B7314537C}"/>
              </a:ext>
            </a:extLst>
          </p:cNvPr>
          <p:cNvSpPr/>
          <p:nvPr/>
        </p:nvSpPr>
        <p:spPr>
          <a:xfrm rot="18025959">
            <a:off x="4504622" y="2646949"/>
            <a:ext cx="818147" cy="1838426"/>
          </a:xfrm>
          <a:prstGeom prst="downArrow">
            <a:avLst>
              <a:gd name="adj1" fmla="val 23043"/>
              <a:gd name="adj2" fmla="val 50000"/>
            </a:avLst>
          </a:prstGeom>
          <a:solidFill>
            <a:srgbClr val="00206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376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54E3AD-EEB9-41F3-9F70-2CDA43DB951D}"/>
              </a:ext>
            </a:extLst>
          </p:cNvPr>
          <p:cNvPicPr>
            <a:picLocks noChangeAspect="1"/>
          </p:cNvPicPr>
          <p:nvPr/>
        </p:nvPicPr>
        <p:blipFill>
          <a:blip r:embed="rId2"/>
          <a:stretch>
            <a:fillRect/>
          </a:stretch>
        </p:blipFill>
        <p:spPr>
          <a:xfrm>
            <a:off x="301540" y="741146"/>
            <a:ext cx="4539967" cy="5571520"/>
          </a:xfrm>
          <a:prstGeom prst="rect">
            <a:avLst/>
          </a:prstGeom>
        </p:spPr>
      </p:pic>
      <p:pic>
        <p:nvPicPr>
          <p:cNvPr id="5" name="Picture 4">
            <a:extLst>
              <a:ext uri="{FF2B5EF4-FFF2-40B4-BE49-F238E27FC236}">
                <a16:creationId xmlns:a16="http://schemas.microsoft.com/office/drawing/2014/main" id="{34979087-9CFD-4E76-BDC3-B57B09292BC9}"/>
              </a:ext>
            </a:extLst>
          </p:cNvPr>
          <p:cNvPicPr>
            <a:picLocks noChangeAspect="1"/>
          </p:cNvPicPr>
          <p:nvPr/>
        </p:nvPicPr>
        <p:blipFill>
          <a:blip r:embed="rId2"/>
          <a:stretch>
            <a:fillRect/>
          </a:stretch>
        </p:blipFill>
        <p:spPr>
          <a:xfrm>
            <a:off x="4554169" y="739542"/>
            <a:ext cx="4503285" cy="5526504"/>
          </a:xfrm>
          <a:prstGeom prst="rect">
            <a:avLst/>
          </a:prstGeom>
        </p:spPr>
      </p:pic>
    </p:spTree>
    <p:extLst>
      <p:ext uri="{BB962C8B-B14F-4D97-AF65-F5344CB8AC3E}">
        <p14:creationId xmlns:p14="http://schemas.microsoft.com/office/powerpoint/2010/main" val="32320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http://ts1.mm.bing.net/th?&amp;id=HN.608030342815746413&amp;w=300&amp;h=300&amp;c=0&amp;pid=1.9&amp;rs=0&amp;p=0&amp;url=http%3A%2F%2Ftimvandevall.com%2Fhuman-skeleton-diagram-printable%2F">
            <a:extLst>
              <a:ext uri="{FF2B5EF4-FFF2-40B4-BE49-F238E27FC236}">
                <a16:creationId xmlns:a16="http://schemas.microsoft.com/office/drawing/2014/main" id="{A38F63A0-7B9C-4433-A300-A94BDBF232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39"/>
          <a:stretch/>
        </p:blipFill>
        <p:spPr bwMode="auto">
          <a:xfrm>
            <a:off x="2273417" y="487128"/>
            <a:ext cx="4883337" cy="599067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ts1.mm.bing.net/th?&amp;id=HN.608030342815746413&amp;w=300&amp;h=300&amp;c=0&amp;pid=1.9&amp;rs=0&amp;p=0&amp;url=http%3A%2F%2Ftimvandevall.com%2Fhuman-skeleton-diagram-printable%2F">
            <a:extLst>
              <a:ext uri="{FF2B5EF4-FFF2-40B4-BE49-F238E27FC236}">
                <a16:creationId xmlns:a16="http://schemas.microsoft.com/office/drawing/2014/main" id="{01D9D4EE-BCC7-4955-A472-EEA0D6CF01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39"/>
          <a:stretch/>
        </p:blipFill>
        <p:spPr bwMode="auto">
          <a:xfrm>
            <a:off x="2273417" y="516004"/>
            <a:ext cx="4883337" cy="599067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298B0F2D-74E4-4CCE-9304-65F93358C069}"/>
              </a:ext>
            </a:extLst>
          </p:cNvPr>
          <p:cNvCxnSpPr>
            <a:cxnSpLocks/>
          </p:cNvCxnSpPr>
          <p:nvPr/>
        </p:nvCxnSpPr>
        <p:spPr>
          <a:xfrm>
            <a:off x="2713572" y="2348880"/>
            <a:ext cx="90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EB59785-2F7F-4B85-8450-965911ACDFCC}"/>
              </a:ext>
            </a:extLst>
          </p:cNvPr>
          <p:cNvCxnSpPr>
            <a:cxnSpLocks/>
          </p:cNvCxnSpPr>
          <p:nvPr/>
        </p:nvCxnSpPr>
        <p:spPr>
          <a:xfrm>
            <a:off x="2857588" y="6061075"/>
            <a:ext cx="16344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A24C84E-6FA6-4EFA-830F-442CBE8E645D}"/>
              </a:ext>
            </a:extLst>
          </p:cNvPr>
          <p:cNvCxnSpPr>
            <a:cxnSpLocks/>
          </p:cNvCxnSpPr>
          <p:nvPr/>
        </p:nvCxnSpPr>
        <p:spPr>
          <a:xfrm>
            <a:off x="4866497" y="5517232"/>
            <a:ext cx="14015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817779E-BAA7-4109-957C-A3B36542AAA8}"/>
              </a:ext>
            </a:extLst>
          </p:cNvPr>
          <p:cNvCxnSpPr>
            <a:cxnSpLocks/>
          </p:cNvCxnSpPr>
          <p:nvPr/>
        </p:nvCxnSpPr>
        <p:spPr>
          <a:xfrm>
            <a:off x="2713572" y="3284984"/>
            <a:ext cx="151808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04CDD11-05F1-44E1-A5C9-D675BEAA3537}"/>
              </a:ext>
            </a:extLst>
          </p:cNvPr>
          <p:cNvCxnSpPr>
            <a:cxnSpLocks/>
          </p:cNvCxnSpPr>
          <p:nvPr/>
        </p:nvCxnSpPr>
        <p:spPr>
          <a:xfrm>
            <a:off x="4841256" y="1015597"/>
            <a:ext cx="1454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D38658-A804-4299-ABFC-158D6B52B195}"/>
              </a:ext>
            </a:extLst>
          </p:cNvPr>
          <p:cNvCxnSpPr>
            <a:cxnSpLocks/>
          </p:cNvCxnSpPr>
          <p:nvPr/>
        </p:nvCxnSpPr>
        <p:spPr>
          <a:xfrm>
            <a:off x="5173676" y="1844824"/>
            <a:ext cx="1122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1D4573E-CC94-4520-B1B2-04C2806E5364}"/>
              </a:ext>
            </a:extLst>
          </p:cNvPr>
          <p:cNvCxnSpPr>
            <a:cxnSpLocks/>
          </p:cNvCxnSpPr>
          <p:nvPr/>
        </p:nvCxnSpPr>
        <p:spPr>
          <a:xfrm>
            <a:off x="5427383" y="3114095"/>
            <a:ext cx="7896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ED25BD-8F58-4820-9042-5DDDEF31C65F}"/>
              </a:ext>
            </a:extLst>
          </p:cNvPr>
          <p:cNvCxnSpPr>
            <a:cxnSpLocks/>
          </p:cNvCxnSpPr>
          <p:nvPr/>
        </p:nvCxnSpPr>
        <p:spPr>
          <a:xfrm>
            <a:off x="5630876" y="3429000"/>
            <a:ext cx="6372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B5DCD4-4A47-4AE3-89ED-E9D377197E3A}"/>
              </a:ext>
            </a:extLst>
          </p:cNvPr>
          <p:cNvCxnSpPr>
            <a:cxnSpLocks/>
          </p:cNvCxnSpPr>
          <p:nvPr/>
        </p:nvCxnSpPr>
        <p:spPr>
          <a:xfrm>
            <a:off x="5021276" y="4437112"/>
            <a:ext cx="12744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DBE6FF-E3A3-4981-858E-97C851806BCB}"/>
              </a:ext>
            </a:extLst>
          </p:cNvPr>
          <p:cNvCxnSpPr>
            <a:cxnSpLocks/>
          </p:cNvCxnSpPr>
          <p:nvPr/>
        </p:nvCxnSpPr>
        <p:spPr>
          <a:xfrm>
            <a:off x="4993656" y="4941168"/>
            <a:ext cx="12744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88BED1-C7FB-4A82-B0DF-6617BDD89C52}"/>
              </a:ext>
            </a:extLst>
          </p:cNvPr>
          <p:cNvCxnSpPr>
            <a:cxnSpLocks/>
          </p:cNvCxnSpPr>
          <p:nvPr/>
        </p:nvCxnSpPr>
        <p:spPr>
          <a:xfrm>
            <a:off x="5305860" y="2420260"/>
            <a:ext cx="9898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5DD6D0-258A-4B56-BB45-D86A85FECB13}"/>
              </a:ext>
            </a:extLst>
          </p:cNvPr>
          <p:cNvCxnSpPr>
            <a:cxnSpLocks/>
          </p:cNvCxnSpPr>
          <p:nvPr/>
        </p:nvCxnSpPr>
        <p:spPr>
          <a:xfrm>
            <a:off x="2857588" y="5373216"/>
            <a:ext cx="1454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F4ED113-DB6F-49E3-8604-081EEC2F53E2}"/>
              </a:ext>
            </a:extLst>
          </p:cNvPr>
          <p:cNvCxnSpPr>
            <a:cxnSpLocks/>
          </p:cNvCxnSpPr>
          <p:nvPr/>
        </p:nvCxnSpPr>
        <p:spPr>
          <a:xfrm>
            <a:off x="2713572" y="2996952"/>
            <a:ext cx="18722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A7947F3-73FE-4FFC-834A-C4015F8BE098}"/>
              </a:ext>
            </a:extLst>
          </p:cNvPr>
          <p:cNvCxnSpPr>
            <a:cxnSpLocks/>
          </p:cNvCxnSpPr>
          <p:nvPr/>
        </p:nvCxnSpPr>
        <p:spPr>
          <a:xfrm>
            <a:off x="2713572" y="1628800"/>
            <a:ext cx="18722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6305617-DAC9-4C80-B29F-4AE6A5E45969}"/>
              </a:ext>
            </a:extLst>
          </p:cNvPr>
          <p:cNvSpPr txBox="1"/>
          <p:nvPr/>
        </p:nvSpPr>
        <p:spPr>
          <a:xfrm>
            <a:off x="6529996" y="815542"/>
            <a:ext cx="1008112" cy="400110"/>
          </a:xfrm>
          <a:prstGeom prst="rect">
            <a:avLst/>
          </a:prstGeom>
          <a:noFill/>
        </p:spPr>
        <p:txBody>
          <a:bodyPr wrap="square" rtlCol="0">
            <a:spAutoFit/>
          </a:bodyPr>
          <a:lstStyle/>
          <a:p>
            <a:r>
              <a:rPr lang="en-GB" sz="2000" b="1" dirty="0"/>
              <a:t>skull</a:t>
            </a:r>
          </a:p>
        </p:txBody>
      </p:sp>
      <p:sp>
        <p:nvSpPr>
          <p:cNvPr id="19" name="TextBox 18">
            <a:extLst>
              <a:ext uri="{FF2B5EF4-FFF2-40B4-BE49-F238E27FC236}">
                <a16:creationId xmlns:a16="http://schemas.microsoft.com/office/drawing/2014/main" id="{832D0CC6-F7EA-46BF-9039-56663F8BCDF7}"/>
              </a:ext>
            </a:extLst>
          </p:cNvPr>
          <p:cNvSpPr txBox="1"/>
          <p:nvPr/>
        </p:nvSpPr>
        <p:spPr>
          <a:xfrm>
            <a:off x="6529996" y="1628800"/>
            <a:ext cx="1719808" cy="400110"/>
          </a:xfrm>
          <a:prstGeom prst="rect">
            <a:avLst/>
          </a:prstGeom>
          <a:noFill/>
        </p:spPr>
        <p:txBody>
          <a:bodyPr wrap="square" rtlCol="0">
            <a:spAutoFit/>
          </a:bodyPr>
          <a:lstStyle/>
          <a:p>
            <a:r>
              <a:rPr lang="en-GB" sz="2000" b="1" dirty="0"/>
              <a:t>collar bone</a:t>
            </a:r>
          </a:p>
        </p:txBody>
      </p:sp>
      <p:sp>
        <p:nvSpPr>
          <p:cNvPr id="20" name="TextBox 19">
            <a:extLst>
              <a:ext uri="{FF2B5EF4-FFF2-40B4-BE49-F238E27FC236}">
                <a16:creationId xmlns:a16="http://schemas.microsoft.com/office/drawing/2014/main" id="{B7301271-F431-46AB-B6A8-537CF54CAD8F}"/>
              </a:ext>
            </a:extLst>
          </p:cNvPr>
          <p:cNvSpPr txBox="1"/>
          <p:nvPr/>
        </p:nvSpPr>
        <p:spPr>
          <a:xfrm>
            <a:off x="6529996" y="2220205"/>
            <a:ext cx="1719808" cy="400110"/>
          </a:xfrm>
          <a:prstGeom prst="rect">
            <a:avLst/>
          </a:prstGeom>
          <a:noFill/>
        </p:spPr>
        <p:txBody>
          <a:bodyPr wrap="square" rtlCol="0">
            <a:spAutoFit/>
          </a:bodyPr>
          <a:lstStyle/>
          <a:p>
            <a:r>
              <a:rPr lang="en-GB" sz="2000" b="1" dirty="0" err="1"/>
              <a:t>humerus</a:t>
            </a:r>
            <a:endParaRPr lang="en-GB" sz="2000" b="1" dirty="0"/>
          </a:p>
        </p:txBody>
      </p:sp>
      <p:sp>
        <p:nvSpPr>
          <p:cNvPr id="21" name="TextBox 20">
            <a:extLst>
              <a:ext uri="{FF2B5EF4-FFF2-40B4-BE49-F238E27FC236}">
                <a16:creationId xmlns:a16="http://schemas.microsoft.com/office/drawing/2014/main" id="{8C07468C-5AFE-407C-860C-6B0E49EFDC34}"/>
              </a:ext>
            </a:extLst>
          </p:cNvPr>
          <p:cNvSpPr txBox="1"/>
          <p:nvPr/>
        </p:nvSpPr>
        <p:spPr>
          <a:xfrm>
            <a:off x="6529996" y="2884874"/>
            <a:ext cx="1719808" cy="400110"/>
          </a:xfrm>
          <a:prstGeom prst="rect">
            <a:avLst/>
          </a:prstGeom>
          <a:noFill/>
        </p:spPr>
        <p:txBody>
          <a:bodyPr wrap="square" rtlCol="0">
            <a:spAutoFit/>
          </a:bodyPr>
          <a:lstStyle/>
          <a:p>
            <a:r>
              <a:rPr lang="en-GB" sz="2000" b="1" dirty="0"/>
              <a:t>ulna</a:t>
            </a:r>
          </a:p>
        </p:txBody>
      </p:sp>
      <p:sp>
        <p:nvSpPr>
          <p:cNvPr id="22" name="TextBox 21">
            <a:extLst>
              <a:ext uri="{FF2B5EF4-FFF2-40B4-BE49-F238E27FC236}">
                <a16:creationId xmlns:a16="http://schemas.microsoft.com/office/drawing/2014/main" id="{2B0C66FA-1827-41D8-8FD3-60945CA10D13}"/>
              </a:ext>
            </a:extLst>
          </p:cNvPr>
          <p:cNvSpPr txBox="1"/>
          <p:nvPr/>
        </p:nvSpPr>
        <p:spPr>
          <a:xfrm>
            <a:off x="6555567" y="3228945"/>
            <a:ext cx="1719808" cy="400110"/>
          </a:xfrm>
          <a:prstGeom prst="rect">
            <a:avLst/>
          </a:prstGeom>
          <a:noFill/>
        </p:spPr>
        <p:txBody>
          <a:bodyPr wrap="square" rtlCol="0">
            <a:spAutoFit/>
          </a:bodyPr>
          <a:lstStyle/>
          <a:p>
            <a:r>
              <a:rPr lang="en-GB" sz="2000" b="1" dirty="0"/>
              <a:t>radius</a:t>
            </a:r>
          </a:p>
        </p:txBody>
      </p:sp>
      <p:sp>
        <p:nvSpPr>
          <p:cNvPr id="23" name="TextBox 22">
            <a:extLst>
              <a:ext uri="{FF2B5EF4-FFF2-40B4-BE49-F238E27FC236}">
                <a16:creationId xmlns:a16="http://schemas.microsoft.com/office/drawing/2014/main" id="{62692A7C-FCCE-4CA8-9678-C4A96F4419B9}"/>
              </a:ext>
            </a:extLst>
          </p:cNvPr>
          <p:cNvSpPr txBox="1"/>
          <p:nvPr/>
        </p:nvSpPr>
        <p:spPr>
          <a:xfrm>
            <a:off x="6529996" y="4237057"/>
            <a:ext cx="1719808" cy="400110"/>
          </a:xfrm>
          <a:prstGeom prst="rect">
            <a:avLst/>
          </a:prstGeom>
          <a:noFill/>
        </p:spPr>
        <p:txBody>
          <a:bodyPr wrap="square" rtlCol="0">
            <a:spAutoFit/>
          </a:bodyPr>
          <a:lstStyle/>
          <a:p>
            <a:r>
              <a:rPr lang="en-GB" sz="2000" b="1" dirty="0"/>
              <a:t>femur</a:t>
            </a:r>
          </a:p>
        </p:txBody>
      </p:sp>
      <p:sp>
        <p:nvSpPr>
          <p:cNvPr id="24" name="TextBox 23">
            <a:extLst>
              <a:ext uri="{FF2B5EF4-FFF2-40B4-BE49-F238E27FC236}">
                <a16:creationId xmlns:a16="http://schemas.microsoft.com/office/drawing/2014/main" id="{1FF96FD0-6FA5-47C5-9CE5-13F10A519AB9}"/>
              </a:ext>
            </a:extLst>
          </p:cNvPr>
          <p:cNvSpPr txBox="1"/>
          <p:nvPr/>
        </p:nvSpPr>
        <p:spPr>
          <a:xfrm>
            <a:off x="6529996" y="4741113"/>
            <a:ext cx="1719808" cy="400110"/>
          </a:xfrm>
          <a:prstGeom prst="rect">
            <a:avLst/>
          </a:prstGeom>
          <a:noFill/>
        </p:spPr>
        <p:txBody>
          <a:bodyPr wrap="square" rtlCol="0">
            <a:spAutoFit/>
          </a:bodyPr>
          <a:lstStyle/>
          <a:p>
            <a:r>
              <a:rPr lang="en-GB" sz="2000" b="1" dirty="0"/>
              <a:t>kneecap</a:t>
            </a:r>
          </a:p>
        </p:txBody>
      </p:sp>
      <p:sp>
        <p:nvSpPr>
          <p:cNvPr id="25" name="TextBox 24">
            <a:extLst>
              <a:ext uri="{FF2B5EF4-FFF2-40B4-BE49-F238E27FC236}">
                <a16:creationId xmlns:a16="http://schemas.microsoft.com/office/drawing/2014/main" id="{32B4360C-AD8E-486B-A923-3CB44E83147B}"/>
              </a:ext>
            </a:extLst>
          </p:cNvPr>
          <p:cNvSpPr txBox="1"/>
          <p:nvPr/>
        </p:nvSpPr>
        <p:spPr>
          <a:xfrm>
            <a:off x="6529996" y="5317177"/>
            <a:ext cx="1719808" cy="400110"/>
          </a:xfrm>
          <a:prstGeom prst="rect">
            <a:avLst/>
          </a:prstGeom>
          <a:noFill/>
        </p:spPr>
        <p:txBody>
          <a:bodyPr wrap="square" rtlCol="0">
            <a:spAutoFit/>
          </a:bodyPr>
          <a:lstStyle/>
          <a:p>
            <a:r>
              <a:rPr lang="en-GB" sz="2000" b="1" dirty="0"/>
              <a:t>tibia</a:t>
            </a:r>
          </a:p>
        </p:txBody>
      </p:sp>
      <p:sp>
        <p:nvSpPr>
          <p:cNvPr id="26" name="TextBox 25">
            <a:extLst>
              <a:ext uri="{FF2B5EF4-FFF2-40B4-BE49-F238E27FC236}">
                <a16:creationId xmlns:a16="http://schemas.microsoft.com/office/drawing/2014/main" id="{6DBEFA4E-45C3-4518-8EA1-5AE538443E7C}"/>
              </a:ext>
            </a:extLst>
          </p:cNvPr>
          <p:cNvSpPr txBox="1"/>
          <p:nvPr/>
        </p:nvSpPr>
        <p:spPr>
          <a:xfrm>
            <a:off x="1010951" y="1428745"/>
            <a:ext cx="1719808" cy="400110"/>
          </a:xfrm>
          <a:prstGeom prst="rect">
            <a:avLst/>
          </a:prstGeom>
          <a:noFill/>
        </p:spPr>
        <p:txBody>
          <a:bodyPr wrap="square" rtlCol="0">
            <a:spAutoFit/>
          </a:bodyPr>
          <a:lstStyle/>
          <a:p>
            <a:pPr algn="r"/>
            <a:r>
              <a:rPr lang="en-GB" sz="2000" b="1" dirty="0"/>
              <a:t>jaw bone</a:t>
            </a:r>
          </a:p>
        </p:txBody>
      </p:sp>
      <p:sp>
        <p:nvSpPr>
          <p:cNvPr id="27" name="TextBox 26">
            <a:extLst>
              <a:ext uri="{FF2B5EF4-FFF2-40B4-BE49-F238E27FC236}">
                <a16:creationId xmlns:a16="http://schemas.microsoft.com/office/drawing/2014/main" id="{4A18251B-0CEE-4F07-AEFC-92FF53BEF88F}"/>
              </a:ext>
            </a:extLst>
          </p:cNvPr>
          <p:cNvSpPr txBox="1"/>
          <p:nvPr/>
        </p:nvSpPr>
        <p:spPr>
          <a:xfrm>
            <a:off x="1010951" y="2220205"/>
            <a:ext cx="1719808" cy="400110"/>
          </a:xfrm>
          <a:prstGeom prst="rect">
            <a:avLst/>
          </a:prstGeom>
          <a:noFill/>
        </p:spPr>
        <p:txBody>
          <a:bodyPr wrap="square" rtlCol="0">
            <a:spAutoFit/>
          </a:bodyPr>
          <a:lstStyle/>
          <a:p>
            <a:pPr algn="r"/>
            <a:r>
              <a:rPr lang="en-GB" sz="2000" b="1" dirty="0"/>
              <a:t>sternum</a:t>
            </a:r>
          </a:p>
        </p:txBody>
      </p:sp>
      <p:sp>
        <p:nvSpPr>
          <p:cNvPr id="28" name="TextBox 27">
            <a:extLst>
              <a:ext uri="{FF2B5EF4-FFF2-40B4-BE49-F238E27FC236}">
                <a16:creationId xmlns:a16="http://schemas.microsoft.com/office/drawing/2014/main" id="{5EFA5B11-3F78-485A-8188-6BB148CF9747}"/>
              </a:ext>
            </a:extLst>
          </p:cNvPr>
          <p:cNvSpPr txBox="1"/>
          <p:nvPr/>
        </p:nvSpPr>
        <p:spPr>
          <a:xfrm>
            <a:off x="165583" y="2796897"/>
            <a:ext cx="2565176" cy="400110"/>
          </a:xfrm>
          <a:prstGeom prst="rect">
            <a:avLst/>
          </a:prstGeom>
          <a:noFill/>
        </p:spPr>
        <p:txBody>
          <a:bodyPr wrap="square" rtlCol="0">
            <a:spAutoFit/>
          </a:bodyPr>
          <a:lstStyle/>
          <a:p>
            <a:pPr algn="r"/>
            <a:r>
              <a:rPr lang="en-GB" sz="2000" b="1" dirty="0"/>
              <a:t>vertebral column</a:t>
            </a:r>
          </a:p>
        </p:txBody>
      </p:sp>
      <p:sp>
        <p:nvSpPr>
          <p:cNvPr id="29" name="TextBox 28">
            <a:extLst>
              <a:ext uri="{FF2B5EF4-FFF2-40B4-BE49-F238E27FC236}">
                <a16:creationId xmlns:a16="http://schemas.microsoft.com/office/drawing/2014/main" id="{6C7C387A-B11A-46F4-842C-B22019F58F97}"/>
              </a:ext>
            </a:extLst>
          </p:cNvPr>
          <p:cNvSpPr txBox="1"/>
          <p:nvPr/>
        </p:nvSpPr>
        <p:spPr>
          <a:xfrm>
            <a:off x="1010951" y="3114095"/>
            <a:ext cx="1719808" cy="400110"/>
          </a:xfrm>
          <a:prstGeom prst="rect">
            <a:avLst/>
          </a:prstGeom>
          <a:noFill/>
        </p:spPr>
        <p:txBody>
          <a:bodyPr wrap="square" rtlCol="0">
            <a:spAutoFit/>
          </a:bodyPr>
          <a:lstStyle/>
          <a:p>
            <a:pPr algn="r"/>
            <a:r>
              <a:rPr lang="en-GB" sz="2000" b="1" dirty="0"/>
              <a:t>pelvis</a:t>
            </a:r>
          </a:p>
        </p:txBody>
      </p:sp>
      <p:sp>
        <p:nvSpPr>
          <p:cNvPr id="30" name="TextBox 29">
            <a:extLst>
              <a:ext uri="{FF2B5EF4-FFF2-40B4-BE49-F238E27FC236}">
                <a16:creationId xmlns:a16="http://schemas.microsoft.com/office/drawing/2014/main" id="{8F49BDEB-63EC-4098-883A-B16F62C743A3}"/>
              </a:ext>
            </a:extLst>
          </p:cNvPr>
          <p:cNvSpPr txBox="1"/>
          <p:nvPr/>
        </p:nvSpPr>
        <p:spPr>
          <a:xfrm>
            <a:off x="1082959" y="5861020"/>
            <a:ext cx="1719808" cy="400110"/>
          </a:xfrm>
          <a:prstGeom prst="rect">
            <a:avLst/>
          </a:prstGeom>
          <a:noFill/>
        </p:spPr>
        <p:txBody>
          <a:bodyPr wrap="square" rtlCol="0">
            <a:spAutoFit/>
          </a:bodyPr>
          <a:lstStyle/>
          <a:p>
            <a:pPr algn="r"/>
            <a:r>
              <a:rPr lang="en-GB" sz="2000" b="1" dirty="0"/>
              <a:t>ankle</a:t>
            </a:r>
          </a:p>
        </p:txBody>
      </p:sp>
      <p:sp>
        <p:nvSpPr>
          <p:cNvPr id="31" name="TextBox 30">
            <a:extLst>
              <a:ext uri="{FF2B5EF4-FFF2-40B4-BE49-F238E27FC236}">
                <a16:creationId xmlns:a16="http://schemas.microsoft.com/office/drawing/2014/main" id="{CD2167D8-AC9D-4804-B94C-6016E766132A}"/>
              </a:ext>
            </a:extLst>
          </p:cNvPr>
          <p:cNvSpPr txBox="1"/>
          <p:nvPr/>
        </p:nvSpPr>
        <p:spPr>
          <a:xfrm>
            <a:off x="1082959" y="5173161"/>
            <a:ext cx="1719808" cy="400110"/>
          </a:xfrm>
          <a:prstGeom prst="rect">
            <a:avLst/>
          </a:prstGeom>
          <a:noFill/>
        </p:spPr>
        <p:txBody>
          <a:bodyPr wrap="square" rtlCol="0">
            <a:spAutoFit/>
          </a:bodyPr>
          <a:lstStyle/>
          <a:p>
            <a:pPr algn="r"/>
            <a:r>
              <a:rPr lang="en-GB" sz="2000" b="1" dirty="0"/>
              <a:t>fibula</a:t>
            </a:r>
          </a:p>
        </p:txBody>
      </p:sp>
      <p:sp>
        <p:nvSpPr>
          <p:cNvPr id="36" name="TextBox 35">
            <a:extLst>
              <a:ext uri="{FF2B5EF4-FFF2-40B4-BE49-F238E27FC236}">
                <a16:creationId xmlns:a16="http://schemas.microsoft.com/office/drawing/2014/main" id="{2A95E9E5-E70B-4D9C-B729-325BF4B230A4}"/>
              </a:ext>
            </a:extLst>
          </p:cNvPr>
          <p:cNvSpPr txBox="1"/>
          <p:nvPr/>
        </p:nvSpPr>
        <p:spPr>
          <a:xfrm>
            <a:off x="77003" y="125129"/>
            <a:ext cx="5313145" cy="646331"/>
          </a:xfrm>
          <a:prstGeom prst="rect">
            <a:avLst/>
          </a:prstGeom>
          <a:noFill/>
        </p:spPr>
        <p:txBody>
          <a:bodyPr wrap="square" rtlCol="0">
            <a:spAutoFit/>
          </a:bodyPr>
          <a:lstStyle/>
          <a:p>
            <a:r>
              <a:rPr lang="en-US" sz="3600" dirty="0">
                <a:solidFill>
                  <a:srgbClr val="FF0000"/>
                </a:solidFill>
                <a:latin typeface="Comic Sans MS" panose="030F0702030302020204" pitchFamily="66" charset="0"/>
              </a:rPr>
              <a:t>How many did you get?</a:t>
            </a:r>
            <a:endParaRPr lang="en-GB" sz="3600" dirty="0">
              <a:solidFill>
                <a:srgbClr val="FF0000"/>
              </a:solidFill>
              <a:latin typeface="Comic Sans MS" panose="030F0702030302020204" pitchFamily="66" charset="0"/>
            </a:endParaRPr>
          </a:p>
        </p:txBody>
      </p:sp>
      <p:pic>
        <p:nvPicPr>
          <p:cNvPr id="1026" name="Picture 2" descr="Mark, Check, Tick, Red, Correct, Symbol, Choice, Yes">
            <a:extLst>
              <a:ext uri="{FF2B5EF4-FFF2-40B4-BE49-F238E27FC236}">
                <a16:creationId xmlns:a16="http://schemas.microsoft.com/office/drawing/2014/main" id="{D5DA772F-BAD0-4583-B611-E03D92F91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029" y="5062620"/>
            <a:ext cx="1519839" cy="1583624"/>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a:extLst>
              <a:ext uri="{FF2B5EF4-FFF2-40B4-BE49-F238E27FC236}">
                <a16:creationId xmlns:a16="http://schemas.microsoft.com/office/drawing/2014/main" id="{B813D0BB-F643-4E56-8F21-87D1935332DC}"/>
              </a:ext>
            </a:extLst>
          </p:cNvPr>
          <p:cNvCxnSpPr>
            <a:cxnSpLocks/>
          </p:cNvCxnSpPr>
          <p:nvPr/>
        </p:nvCxnSpPr>
        <p:spPr>
          <a:xfrm>
            <a:off x="2713572" y="2320004"/>
            <a:ext cx="90552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67466A6-B87F-43DB-A931-0C32ED6B088F}"/>
              </a:ext>
            </a:extLst>
          </p:cNvPr>
          <p:cNvCxnSpPr>
            <a:cxnSpLocks/>
          </p:cNvCxnSpPr>
          <p:nvPr/>
        </p:nvCxnSpPr>
        <p:spPr>
          <a:xfrm>
            <a:off x="2857588" y="6032199"/>
            <a:ext cx="16344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FB7B77E-B1CF-43B1-B471-89FC38707D9F}"/>
              </a:ext>
            </a:extLst>
          </p:cNvPr>
          <p:cNvCxnSpPr>
            <a:cxnSpLocks/>
          </p:cNvCxnSpPr>
          <p:nvPr/>
        </p:nvCxnSpPr>
        <p:spPr>
          <a:xfrm>
            <a:off x="4866497" y="5488356"/>
            <a:ext cx="14015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9CCD3B2-F8AE-43F6-8211-A716BC794281}"/>
              </a:ext>
            </a:extLst>
          </p:cNvPr>
          <p:cNvCxnSpPr>
            <a:cxnSpLocks/>
          </p:cNvCxnSpPr>
          <p:nvPr/>
        </p:nvCxnSpPr>
        <p:spPr>
          <a:xfrm>
            <a:off x="2713572" y="3256108"/>
            <a:ext cx="151808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0837C35-D69D-4755-BA9D-437244EFBCEC}"/>
              </a:ext>
            </a:extLst>
          </p:cNvPr>
          <p:cNvCxnSpPr>
            <a:cxnSpLocks/>
          </p:cNvCxnSpPr>
          <p:nvPr/>
        </p:nvCxnSpPr>
        <p:spPr>
          <a:xfrm>
            <a:off x="4841256" y="986721"/>
            <a:ext cx="1454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77128D8-690B-48C9-835A-18F62D884F4D}"/>
              </a:ext>
            </a:extLst>
          </p:cNvPr>
          <p:cNvCxnSpPr>
            <a:cxnSpLocks/>
          </p:cNvCxnSpPr>
          <p:nvPr/>
        </p:nvCxnSpPr>
        <p:spPr>
          <a:xfrm>
            <a:off x="5173676" y="1815948"/>
            <a:ext cx="11220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A5E3DA6-8A1D-4C06-A2D4-3EA73F0A076C}"/>
              </a:ext>
            </a:extLst>
          </p:cNvPr>
          <p:cNvCxnSpPr>
            <a:cxnSpLocks/>
          </p:cNvCxnSpPr>
          <p:nvPr/>
        </p:nvCxnSpPr>
        <p:spPr>
          <a:xfrm>
            <a:off x="5427383" y="3085219"/>
            <a:ext cx="7896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9AC9F36-95CA-4733-8402-F567B59946A0}"/>
              </a:ext>
            </a:extLst>
          </p:cNvPr>
          <p:cNvCxnSpPr>
            <a:cxnSpLocks/>
          </p:cNvCxnSpPr>
          <p:nvPr/>
        </p:nvCxnSpPr>
        <p:spPr>
          <a:xfrm>
            <a:off x="5630876" y="3400124"/>
            <a:ext cx="6372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9E28F61-823B-4015-A1A4-19441709A756}"/>
              </a:ext>
            </a:extLst>
          </p:cNvPr>
          <p:cNvCxnSpPr>
            <a:cxnSpLocks/>
          </p:cNvCxnSpPr>
          <p:nvPr/>
        </p:nvCxnSpPr>
        <p:spPr>
          <a:xfrm>
            <a:off x="5021276" y="4408236"/>
            <a:ext cx="12744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5A45A4E-954F-400B-897F-45217C8A1BEE}"/>
              </a:ext>
            </a:extLst>
          </p:cNvPr>
          <p:cNvCxnSpPr>
            <a:cxnSpLocks/>
          </p:cNvCxnSpPr>
          <p:nvPr/>
        </p:nvCxnSpPr>
        <p:spPr>
          <a:xfrm>
            <a:off x="4993656" y="4912292"/>
            <a:ext cx="12744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E80311A-6B38-45B6-B40B-5B83257CE655}"/>
              </a:ext>
            </a:extLst>
          </p:cNvPr>
          <p:cNvCxnSpPr>
            <a:cxnSpLocks/>
          </p:cNvCxnSpPr>
          <p:nvPr/>
        </p:nvCxnSpPr>
        <p:spPr>
          <a:xfrm>
            <a:off x="5305860" y="2391384"/>
            <a:ext cx="9898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C9C8535-ED5F-4E59-8E73-88381C080178}"/>
              </a:ext>
            </a:extLst>
          </p:cNvPr>
          <p:cNvCxnSpPr>
            <a:cxnSpLocks/>
          </p:cNvCxnSpPr>
          <p:nvPr/>
        </p:nvCxnSpPr>
        <p:spPr>
          <a:xfrm>
            <a:off x="2857588" y="5344340"/>
            <a:ext cx="14544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B98CD19-B912-4C29-B2F4-3D55F7029FFC}"/>
              </a:ext>
            </a:extLst>
          </p:cNvPr>
          <p:cNvCxnSpPr>
            <a:cxnSpLocks/>
          </p:cNvCxnSpPr>
          <p:nvPr/>
        </p:nvCxnSpPr>
        <p:spPr>
          <a:xfrm>
            <a:off x="2713572" y="2968076"/>
            <a:ext cx="18722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B0F2243-EEEC-4963-B539-2FC0329EB974}"/>
              </a:ext>
            </a:extLst>
          </p:cNvPr>
          <p:cNvCxnSpPr>
            <a:cxnSpLocks/>
          </p:cNvCxnSpPr>
          <p:nvPr/>
        </p:nvCxnSpPr>
        <p:spPr>
          <a:xfrm>
            <a:off x="2713572" y="1599924"/>
            <a:ext cx="18722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79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Sponge, Sea, Ocean">
            <a:extLst>
              <a:ext uri="{FF2B5EF4-FFF2-40B4-BE49-F238E27FC236}">
                <a16:creationId xmlns:a16="http://schemas.microsoft.com/office/drawing/2014/main" id="{1E57E8EA-6D15-4751-A43E-36F9B485A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576911">
            <a:off x="4152479" y="3270931"/>
            <a:ext cx="937068" cy="8298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ponge, Sea, Ocean">
            <a:extLst>
              <a:ext uri="{FF2B5EF4-FFF2-40B4-BE49-F238E27FC236}">
                <a16:creationId xmlns:a16="http://schemas.microsoft.com/office/drawing/2014/main" id="{24D79479-00DC-4A3D-86F3-015E50F15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2733">
            <a:off x="3780302" y="3360769"/>
            <a:ext cx="937068" cy="8298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8867DF93-8274-4CB7-818A-458D019A9066}"/>
              </a:ext>
            </a:extLst>
          </p:cNvPr>
          <p:cNvSpPr/>
          <p:nvPr/>
        </p:nvSpPr>
        <p:spPr>
          <a:xfrm>
            <a:off x="3984858" y="4090737"/>
            <a:ext cx="818147" cy="4523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F06B44A-9508-46D6-8580-E167883F30E3}"/>
              </a:ext>
            </a:extLst>
          </p:cNvPr>
          <p:cNvSpPr txBox="1"/>
          <p:nvPr/>
        </p:nvSpPr>
        <p:spPr>
          <a:xfrm>
            <a:off x="240632" y="336884"/>
            <a:ext cx="4880008" cy="769441"/>
          </a:xfrm>
          <a:prstGeom prst="rect">
            <a:avLst/>
          </a:prstGeom>
          <a:noFill/>
        </p:spPr>
        <p:txBody>
          <a:bodyPr wrap="square" rtlCol="0">
            <a:spAutoFit/>
          </a:bodyPr>
          <a:lstStyle/>
          <a:p>
            <a:r>
              <a:rPr lang="en-US" sz="4400" dirty="0">
                <a:solidFill>
                  <a:srgbClr val="0070C0"/>
                </a:solidFill>
                <a:latin typeface="Comic Sans MS" panose="030F0702030302020204" pitchFamily="66" charset="0"/>
              </a:rPr>
              <a:t>What are bones?</a:t>
            </a:r>
            <a:endParaRPr lang="en-GB" sz="4400" dirty="0">
              <a:solidFill>
                <a:srgbClr val="0070C0"/>
              </a:solidFill>
              <a:latin typeface="Comic Sans MS" panose="030F0702030302020204" pitchFamily="66" charset="0"/>
            </a:endParaRPr>
          </a:p>
        </p:txBody>
      </p:sp>
      <p:sp>
        <p:nvSpPr>
          <p:cNvPr id="5" name="TextBox 4">
            <a:extLst>
              <a:ext uri="{FF2B5EF4-FFF2-40B4-BE49-F238E27FC236}">
                <a16:creationId xmlns:a16="http://schemas.microsoft.com/office/drawing/2014/main" id="{458F6AB8-04DE-429B-AEED-C6787726BAA0}"/>
              </a:ext>
            </a:extLst>
          </p:cNvPr>
          <p:cNvSpPr txBox="1"/>
          <p:nvPr/>
        </p:nvSpPr>
        <p:spPr>
          <a:xfrm>
            <a:off x="336884" y="1299411"/>
            <a:ext cx="8402855" cy="830997"/>
          </a:xfrm>
          <a:prstGeom prst="rect">
            <a:avLst/>
          </a:prstGeom>
          <a:noFill/>
        </p:spPr>
        <p:txBody>
          <a:bodyPr wrap="square" rtlCol="0">
            <a:spAutoFit/>
          </a:bodyPr>
          <a:lstStyle/>
          <a:p>
            <a:r>
              <a:rPr lang="en-US" sz="2400" dirty="0">
                <a:latin typeface="Comic Sans MS" panose="030F0702030302020204" pitchFamily="66" charset="0"/>
              </a:rPr>
              <a:t>Bones are made from living tissue which has its own blood supply. </a:t>
            </a:r>
          </a:p>
        </p:txBody>
      </p:sp>
      <p:sp>
        <p:nvSpPr>
          <p:cNvPr id="6" name="Rectangle 5">
            <a:extLst>
              <a:ext uri="{FF2B5EF4-FFF2-40B4-BE49-F238E27FC236}">
                <a16:creationId xmlns:a16="http://schemas.microsoft.com/office/drawing/2014/main" id="{78C9B5F8-7BF8-422F-9769-F3F7F3E1774E}"/>
              </a:ext>
            </a:extLst>
          </p:cNvPr>
          <p:cNvSpPr/>
          <p:nvPr/>
        </p:nvSpPr>
        <p:spPr>
          <a:xfrm>
            <a:off x="255067" y="5279532"/>
            <a:ext cx="8503921" cy="1200329"/>
          </a:xfrm>
          <a:prstGeom prst="rect">
            <a:avLst/>
          </a:prstGeom>
        </p:spPr>
        <p:txBody>
          <a:bodyPr wrap="square">
            <a:spAutoFit/>
          </a:bodyPr>
          <a:lstStyle/>
          <a:p>
            <a:r>
              <a:rPr lang="en-US" sz="2400" dirty="0">
                <a:latin typeface="Comic Sans MS" panose="030F0702030302020204" pitchFamily="66" charset="0"/>
              </a:rPr>
              <a:t>Bone is able to grow and change and can repair itself when damaged.  Calcium and other minerals hep to make bones strong but also flexible.</a:t>
            </a:r>
            <a:endParaRPr lang="en-GB" sz="2400" dirty="0">
              <a:latin typeface="Comic Sans MS" panose="030F0702030302020204" pitchFamily="66" charset="0"/>
            </a:endParaRPr>
          </a:p>
        </p:txBody>
      </p:sp>
      <p:sp>
        <p:nvSpPr>
          <p:cNvPr id="7" name="Freeform: Shape 6">
            <a:extLst>
              <a:ext uri="{FF2B5EF4-FFF2-40B4-BE49-F238E27FC236}">
                <a16:creationId xmlns:a16="http://schemas.microsoft.com/office/drawing/2014/main" id="{CDB1EF18-0248-41BB-81C3-4F9B45F60464}"/>
              </a:ext>
            </a:extLst>
          </p:cNvPr>
          <p:cNvSpPr/>
          <p:nvPr/>
        </p:nvSpPr>
        <p:spPr>
          <a:xfrm>
            <a:off x="3320715" y="2252313"/>
            <a:ext cx="2714325" cy="2800951"/>
          </a:xfrm>
          <a:custGeom>
            <a:avLst/>
            <a:gdLst>
              <a:gd name="connsiteX0" fmla="*/ 674079 w 2618407"/>
              <a:gd name="connsiteY0" fmla="*/ 2688568 h 2707819"/>
              <a:gd name="connsiteX1" fmla="*/ 471949 w 2618407"/>
              <a:gd name="connsiteY1" fmla="*/ 1466160 h 2707819"/>
              <a:gd name="connsiteX2" fmla="*/ 311 w 2618407"/>
              <a:gd name="connsiteY2" fmla="*/ 1023398 h 2707819"/>
              <a:gd name="connsiteX3" fmla="*/ 414197 w 2618407"/>
              <a:gd name="connsiteY3" fmla="*/ 157124 h 2707819"/>
              <a:gd name="connsiteX4" fmla="*/ 1251595 w 2618407"/>
              <a:gd name="connsiteY4" fmla="*/ 320754 h 2707819"/>
              <a:gd name="connsiteX5" fmla="*/ 1723233 w 2618407"/>
              <a:gd name="connsiteY5" fmla="*/ 3120 h 2707819"/>
              <a:gd name="connsiteX6" fmla="*/ 2618382 w 2618407"/>
              <a:gd name="connsiteY6" fmla="*/ 224501 h 2707819"/>
              <a:gd name="connsiteX7" fmla="*/ 1752109 w 2618407"/>
              <a:gd name="connsiteY7" fmla="*/ 1177402 h 2707819"/>
              <a:gd name="connsiteX8" fmla="*/ 1472976 w 2618407"/>
              <a:gd name="connsiteY8" fmla="*/ 1899297 h 2707819"/>
              <a:gd name="connsiteX9" fmla="*/ 1386349 w 2618407"/>
              <a:gd name="connsiteY9" fmla="*/ 2707819 h 270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8407" h="2707819">
                <a:moveTo>
                  <a:pt x="674079" y="2688568"/>
                </a:moveTo>
                <a:cubicBezTo>
                  <a:pt x="629161" y="2216128"/>
                  <a:pt x="584244" y="1743688"/>
                  <a:pt x="471949" y="1466160"/>
                </a:cubicBezTo>
                <a:cubicBezTo>
                  <a:pt x="359654" y="1188632"/>
                  <a:pt x="9936" y="1241571"/>
                  <a:pt x="311" y="1023398"/>
                </a:cubicBezTo>
                <a:cubicBezTo>
                  <a:pt x="-9314" y="805225"/>
                  <a:pt x="205650" y="274231"/>
                  <a:pt x="414197" y="157124"/>
                </a:cubicBezTo>
                <a:cubicBezTo>
                  <a:pt x="622744" y="40017"/>
                  <a:pt x="1033422" y="346421"/>
                  <a:pt x="1251595" y="320754"/>
                </a:cubicBezTo>
                <a:cubicBezTo>
                  <a:pt x="1469768" y="295087"/>
                  <a:pt x="1495435" y="19162"/>
                  <a:pt x="1723233" y="3120"/>
                </a:cubicBezTo>
                <a:cubicBezTo>
                  <a:pt x="1951031" y="-12922"/>
                  <a:pt x="2613569" y="28787"/>
                  <a:pt x="2618382" y="224501"/>
                </a:cubicBezTo>
                <a:cubicBezTo>
                  <a:pt x="2623195" y="420215"/>
                  <a:pt x="1943010" y="898269"/>
                  <a:pt x="1752109" y="1177402"/>
                </a:cubicBezTo>
                <a:cubicBezTo>
                  <a:pt x="1561208" y="1456535"/>
                  <a:pt x="1533936" y="1644228"/>
                  <a:pt x="1472976" y="1899297"/>
                </a:cubicBezTo>
                <a:cubicBezTo>
                  <a:pt x="1412016" y="2154366"/>
                  <a:pt x="1399182" y="2431092"/>
                  <a:pt x="1386349" y="270781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53EFB3DA-23F2-460B-802D-535AE2C45480}"/>
              </a:ext>
            </a:extLst>
          </p:cNvPr>
          <p:cNvSpPr/>
          <p:nvPr/>
        </p:nvSpPr>
        <p:spPr>
          <a:xfrm>
            <a:off x="3366926" y="2324590"/>
            <a:ext cx="2618407" cy="2707819"/>
          </a:xfrm>
          <a:custGeom>
            <a:avLst/>
            <a:gdLst>
              <a:gd name="connsiteX0" fmla="*/ 674079 w 2618407"/>
              <a:gd name="connsiteY0" fmla="*/ 2688568 h 2707819"/>
              <a:gd name="connsiteX1" fmla="*/ 471949 w 2618407"/>
              <a:gd name="connsiteY1" fmla="*/ 1466160 h 2707819"/>
              <a:gd name="connsiteX2" fmla="*/ 311 w 2618407"/>
              <a:gd name="connsiteY2" fmla="*/ 1023398 h 2707819"/>
              <a:gd name="connsiteX3" fmla="*/ 414197 w 2618407"/>
              <a:gd name="connsiteY3" fmla="*/ 157124 h 2707819"/>
              <a:gd name="connsiteX4" fmla="*/ 1251595 w 2618407"/>
              <a:gd name="connsiteY4" fmla="*/ 320754 h 2707819"/>
              <a:gd name="connsiteX5" fmla="*/ 1723233 w 2618407"/>
              <a:gd name="connsiteY5" fmla="*/ 3120 h 2707819"/>
              <a:gd name="connsiteX6" fmla="*/ 2618382 w 2618407"/>
              <a:gd name="connsiteY6" fmla="*/ 224501 h 2707819"/>
              <a:gd name="connsiteX7" fmla="*/ 1752109 w 2618407"/>
              <a:gd name="connsiteY7" fmla="*/ 1177402 h 2707819"/>
              <a:gd name="connsiteX8" fmla="*/ 1472976 w 2618407"/>
              <a:gd name="connsiteY8" fmla="*/ 1899297 h 2707819"/>
              <a:gd name="connsiteX9" fmla="*/ 1386349 w 2618407"/>
              <a:gd name="connsiteY9" fmla="*/ 2707819 h 270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8407" h="2707819">
                <a:moveTo>
                  <a:pt x="674079" y="2688568"/>
                </a:moveTo>
                <a:cubicBezTo>
                  <a:pt x="629161" y="2216128"/>
                  <a:pt x="584244" y="1743688"/>
                  <a:pt x="471949" y="1466160"/>
                </a:cubicBezTo>
                <a:cubicBezTo>
                  <a:pt x="359654" y="1188632"/>
                  <a:pt x="9936" y="1241571"/>
                  <a:pt x="311" y="1023398"/>
                </a:cubicBezTo>
                <a:cubicBezTo>
                  <a:pt x="-9314" y="805225"/>
                  <a:pt x="205650" y="274231"/>
                  <a:pt x="414197" y="157124"/>
                </a:cubicBezTo>
                <a:cubicBezTo>
                  <a:pt x="622744" y="40017"/>
                  <a:pt x="1033422" y="346421"/>
                  <a:pt x="1251595" y="320754"/>
                </a:cubicBezTo>
                <a:cubicBezTo>
                  <a:pt x="1469768" y="295087"/>
                  <a:pt x="1495435" y="19162"/>
                  <a:pt x="1723233" y="3120"/>
                </a:cubicBezTo>
                <a:cubicBezTo>
                  <a:pt x="1951031" y="-12922"/>
                  <a:pt x="2613569" y="28787"/>
                  <a:pt x="2618382" y="224501"/>
                </a:cubicBezTo>
                <a:cubicBezTo>
                  <a:pt x="2623195" y="420215"/>
                  <a:pt x="1943010" y="898269"/>
                  <a:pt x="1752109" y="1177402"/>
                </a:cubicBezTo>
                <a:cubicBezTo>
                  <a:pt x="1561208" y="1456535"/>
                  <a:pt x="1533936" y="1644228"/>
                  <a:pt x="1472976" y="1899297"/>
                </a:cubicBezTo>
                <a:cubicBezTo>
                  <a:pt x="1412016" y="2154366"/>
                  <a:pt x="1399182" y="2431092"/>
                  <a:pt x="1386349" y="270781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C126EB48-BC85-4E8E-9EA4-AC99A1547648}"/>
              </a:ext>
            </a:extLst>
          </p:cNvPr>
          <p:cNvSpPr/>
          <p:nvPr/>
        </p:nvSpPr>
        <p:spPr>
          <a:xfrm>
            <a:off x="3811604" y="2235278"/>
            <a:ext cx="1395663" cy="151788"/>
          </a:xfrm>
          <a:custGeom>
            <a:avLst/>
            <a:gdLst>
              <a:gd name="connsiteX0" fmla="*/ 0 w 1395663"/>
              <a:gd name="connsiteY0" fmla="*/ 151788 h 151788"/>
              <a:gd name="connsiteX1" fmla="*/ 279132 w 1395663"/>
              <a:gd name="connsiteY1" fmla="*/ 74786 h 151788"/>
              <a:gd name="connsiteX2" fmla="*/ 625642 w 1395663"/>
              <a:gd name="connsiteY2" fmla="*/ 84411 h 151788"/>
              <a:gd name="connsiteX3" fmla="*/ 972151 w 1395663"/>
              <a:gd name="connsiteY3" fmla="*/ 7409 h 151788"/>
              <a:gd name="connsiteX4" fmla="*/ 1395663 w 1395663"/>
              <a:gd name="connsiteY4" fmla="*/ 7409 h 15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3" h="151788">
                <a:moveTo>
                  <a:pt x="0" y="151788"/>
                </a:moveTo>
                <a:cubicBezTo>
                  <a:pt x="87429" y="118901"/>
                  <a:pt x="174858" y="86015"/>
                  <a:pt x="279132" y="74786"/>
                </a:cubicBezTo>
                <a:cubicBezTo>
                  <a:pt x="383406" y="63557"/>
                  <a:pt x="510139" y="95640"/>
                  <a:pt x="625642" y="84411"/>
                </a:cubicBezTo>
                <a:cubicBezTo>
                  <a:pt x="741145" y="73181"/>
                  <a:pt x="843814" y="20243"/>
                  <a:pt x="972151" y="7409"/>
                </a:cubicBezTo>
                <a:cubicBezTo>
                  <a:pt x="1100488" y="-5425"/>
                  <a:pt x="1248075" y="992"/>
                  <a:pt x="1395663" y="740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25E49E53-FF03-4F0C-B69D-A4AE7429ACC4}"/>
              </a:ext>
            </a:extLst>
          </p:cNvPr>
          <p:cNvSpPr/>
          <p:nvPr/>
        </p:nvSpPr>
        <p:spPr>
          <a:xfrm>
            <a:off x="4012130" y="4483770"/>
            <a:ext cx="760396" cy="58874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DF66D243-56B6-431C-BBB8-31E6F39FB2DC}"/>
              </a:ext>
            </a:extLst>
          </p:cNvPr>
          <p:cNvSpPr/>
          <p:nvPr/>
        </p:nvSpPr>
        <p:spPr>
          <a:xfrm>
            <a:off x="3984859" y="4494998"/>
            <a:ext cx="798896" cy="77236"/>
          </a:xfrm>
          <a:custGeom>
            <a:avLst/>
            <a:gdLst>
              <a:gd name="connsiteX0" fmla="*/ 0 w 798896"/>
              <a:gd name="connsiteY0" fmla="*/ 0 h 77236"/>
              <a:gd name="connsiteX1" fmla="*/ 308008 w 798896"/>
              <a:gd name="connsiteY1" fmla="*/ 77003 h 77236"/>
              <a:gd name="connsiteX2" fmla="*/ 798896 w 798896"/>
              <a:gd name="connsiteY2" fmla="*/ 19251 h 77236"/>
            </a:gdLst>
            <a:ahLst/>
            <a:cxnLst>
              <a:cxn ang="0">
                <a:pos x="connsiteX0" y="connsiteY0"/>
              </a:cxn>
              <a:cxn ang="0">
                <a:pos x="connsiteX1" y="connsiteY1"/>
              </a:cxn>
              <a:cxn ang="0">
                <a:pos x="connsiteX2" y="connsiteY2"/>
              </a:cxn>
            </a:cxnLst>
            <a:rect l="l" t="t" r="r" b="b"/>
            <a:pathLst>
              <a:path w="798896" h="77236">
                <a:moveTo>
                  <a:pt x="0" y="0"/>
                </a:moveTo>
                <a:cubicBezTo>
                  <a:pt x="87429" y="36897"/>
                  <a:pt x="174859" y="73795"/>
                  <a:pt x="308008" y="77003"/>
                </a:cubicBezTo>
                <a:cubicBezTo>
                  <a:pt x="441157" y="80212"/>
                  <a:pt x="620026" y="49731"/>
                  <a:pt x="798896" y="19251"/>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Sponge, Sea, Ocean">
            <a:extLst>
              <a:ext uri="{FF2B5EF4-FFF2-40B4-BE49-F238E27FC236}">
                <a16:creationId xmlns:a16="http://schemas.microsoft.com/office/drawing/2014/main" id="{B9B29AF6-09FC-483B-B0ED-894C8E640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97234">
            <a:off x="3818674" y="2464066"/>
            <a:ext cx="1298789" cy="11502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ponge, Sea, Ocean">
            <a:extLst>
              <a:ext uri="{FF2B5EF4-FFF2-40B4-BE49-F238E27FC236}">
                <a16:creationId xmlns:a16="http://schemas.microsoft.com/office/drawing/2014/main" id="{2269070C-D16D-4DE4-928B-4C540E080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1373">
            <a:off x="3566940" y="2473638"/>
            <a:ext cx="937068" cy="8298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ponge, Sea, Ocean">
            <a:extLst>
              <a:ext uri="{FF2B5EF4-FFF2-40B4-BE49-F238E27FC236}">
                <a16:creationId xmlns:a16="http://schemas.microsoft.com/office/drawing/2014/main" id="{7AA148D1-EFA8-4856-A476-D7E0F56E5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1373">
            <a:off x="4720367" y="2366155"/>
            <a:ext cx="937068" cy="8298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ponge, Sea, Ocean">
            <a:extLst>
              <a:ext uri="{FF2B5EF4-FFF2-40B4-BE49-F238E27FC236}">
                <a16:creationId xmlns:a16="http://schemas.microsoft.com/office/drawing/2014/main" id="{65E4E9E1-D5D6-483E-AE21-0E79B82D6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1373">
            <a:off x="3400103" y="2653309"/>
            <a:ext cx="937068" cy="8298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ponge, Sea, Ocean">
            <a:extLst>
              <a:ext uri="{FF2B5EF4-FFF2-40B4-BE49-F238E27FC236}">
                <a16:creationId xmlns:a16="http://schemas.microsoft.com/office/drawing/2014/main" id="{37E00B9B-A628-4353-9570-02EEE3A5B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779926">
            <a:off x="3350374" y="2796085"/>
            <a:ext cx="937068" cy="8298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ponge, Sea, Ocean">
            <a:extLst>
              <a:ext uri="{FF2B5EF4-FFF2-40B4-BE49-F238E27FC236}">
                <a16:creationId xmlns:a16="http://schemas.microsoft.com/office/drawing/2014/main" id="{D67F55A2-6E55-4B6D-9F87-F0C33118C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938445">
            <a:off x="3599026" y="3179491"/>
            <a:ext cx="937068" cy="8298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ponge, Sea, Ocean">
            <a:extLst>
              <a:ext uri="{FF2B5EF4-FFF2-40B4-BE49-F238E27FC236}">
                <a16:creationId xmlns:a16="http://schemas.microsoft.com/office/drawing/2014/main" id="{F8C13019-9F03-47E1-92F6-63693BD78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962733">
            <a:off x="4182959" y="2868275"/>
            <a:ext cx="937068" cy="8298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ponge, Sea, Ocean">
            <a:extLst>
              <a:ext uri="{FF2B5EF4-FFF2-40B4-BE49-F238E27FC236}">
                <a16:creationId xmlns:a16="http://schemas.microsoft.com/office/drawing/2014/main" id="{0FA490C7-3142-4B3D-9E97-C6CC530D8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531265">
            <a:off x="4430007" y="2720686"/>
            <a:ext cx="937068" cy="8298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ponge, Sea, Ocean">
            <a:extLst>
              <a:ext uri="{FF2B5EF4-FFF2-40B4-BE49-F238E27FC236}">
                <a16:creationId xmlns:a16="http://schemas.microsoft.com/office/drawing/2014/main" id="{8B3DE983-08D1-42D2-A5B5-F1DC7C588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228335">
            <a:off x="4149271" y="3181096"/>
            <a:ext cx="937068" cy="8298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ponge, Sea, Ocean">
            <a:extLst>
              <a:ext uri="{FF2B5EF4-FFF2-40B4-BE49-F238E27FC236}">
                <a16:creationId xmlns:a16="http://schemas.microsoft.com/office/drawing/2014/main" id="{2326350B-54A6-4155-9553-9829C653C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905691">
            <a:off x="4987761" y="2384174"/>
            <a:ext cx="721013" cy="6385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ponge, Sea, Ocean">
            <a:extLst>
              <a:ext uri="{FF2B5EF4-FFF2-40B4-BE49-F238E27FC236}">
                <a16:creationId xmlns:a16="http://schemas.microsoft.com/office/drawing/2014/main" id="{D14AF13E-DF9B-4352-9622-A226587FF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554216">
            <a:off x="5125180" y="2557564"/>
            <a:ext cx="638215" cy="56520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ponge, Sea, Ocean">
            <a:extLst>
              <a:ext uri="{FF2B5EF4-FFF2-40B4-BE49-F238E27FC236}">
                <a16:creationId xmlns:a16="http://schemas.microsoft.com/office/drawing/2014/main" id="{61493735-213F-4AD7-BFFF-1119D5B86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554216">
            <a:off x="5382203" y="2492560"/>
            <a:ext cx="504257" cy="4465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ponge, Sea, Ocean">
            <a:extLst>
              <a:ext uri="{FF2B5EF4-FFF2-40B4-BE49-F238E27FC236}">
                <a16:creationId xmlns:a16="http://schemas.microsoft.com/office/drawing/2014/main" id="{16499724-3E21-4F43-8EFA-3279E4E27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557580">
            <a:off x="5522900" y="2360345"/>
            <a:ext cx="416197" cy="446575"/>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94237879-9183-493F-A807-E9169A902708}"/>
              </a:ext>
            </a:extLst>
          </p:cNvPr>
          <p:cNvCxnSpPr>
            <a:cxnSpLocks/>
          </p:cNvCxnSpPr>
          <p:nvPr/>
        </p:nvCxnSpPr>
        <p:spPr>
          <a:xfrm flipH="1" flipV="1">
            <a:off x="4995511" y="3272590"/>
            <a:ext cx="1395664" cy="3080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49" name="TextBox 2048">
            <a:extLst>
              <a:ext uri="{FF2B5EF4-FFF2-40B4-BE49-F238E27FC236}">
                <a16:creationId xmlns:a16="http://schemas.microsoft.com/office/drawing/2014/main" id="{2416AC96-B73D-4EF2-BD33-166B2308BF62}"/>
              </a:ext>
            </a:extLst>
          </p:cNvPr>
          <p:cNvSpPr txBox="1"/>
          <p:nvPr/>
        </p:nvSpPr>
        <p:spPr>
          <a:xfrm>
            <a:off x="6400798" y="3291841"/>
            <a:ext cx="2338939" cy="523220"/>
          </a:xfrm>
          <a:prstGeom prst="rect">
            <a:avLst/>
          </a:prstGeom>
          <a:noFill/>
        </p:spPr>
        <p:txBody>
          <a:bodyPr wrap="square" rtlCol="0">
            <a:spAutoFit/>
          </a:bodyPr>
          <a:lstStyle/>
          <a:p>
            <a:pPr algn="ctr"/>
            <a:r>
              <a:rPr lang="en-US" sz="2800" b="1" i="1" dirty="0"/>
              <a:t>Spongy bone</a:t>
            </a:r>
            <a:endParaRPr lang="en-GB" sz="2800" b="1" i="1" dirty="0"/>
          </a:p>
        </p:txBody>
      </p:sp>
      <p:sp>
        <p:nvSpPr>
          <p:cNvPr id="35" name="TextBox 34">
            <a:extLst>
              <a:ext uri="{FF2B5EF4-FFF2-40B4-BE49-F238E27FC236}">
                <a16:creationId xmlns:a16="http://schemas.microsoft.com/office/drawing/2014/main" id="{EE509C22-39FE-4E0D-ACE0-61CDCCC649E0}"/>
              </a:ext>
            </a:extLst>
          </p:cNvPr>
          <p:cNvSpPr txBox="1"/>
          <p:nvPr/>
        </p:nvSpPr>
        <p:spPr>
          <a:xfrm>
            <a:off x="614410" y="2460800"/>
            <a:ext cx="2338939" cy="523220"/>
          </a:xfrm>
          <a:prstGeom prst="rect">
            <a:avLst/>
          </a:prstGeom>
          <a:noFill/>
        </p:spPr>
        <p:txBody>
          <a:bodyPr wrap="square" rtlCol="0">
            <a:spAutoFit/>
          </a:bodyPr>
          <a:lstStyle/>
          <a:p>
            <a:pPr algn="ctr"/>
            <a:r>
              <a:rPr lang="en-US" sz="2800" b="1" i="1" dirty="0"/>
              <a:t>Compact bone</a:t>
            </a:r>
            <a:endParaRPr lang="en-GB" sz="2800" b="1" i="1" dirty="0"/>
          </a:p>
        </p:txBody>
      </p:sp>
      <p:cxnSp>
        <p:nvCxnSpPr>
          <p:cNvPr id="36" name="Straight Arrow Connector 35">
            <a:extLst>
              <a:ext uri="{FF2B5EF4-FFF2-40B4-BE49-F238E27FC236}">
                <a16:creationId xmlns:a16="http://schemas.microsoft.com/office/drawing/2014/main" id="{4DCE212A-500A-4564-A620-746E9B68F8A5}"/>
              </a:ext>
            </a:extLst>
          </p:cNvPr>
          <p:cNvCxnSpPr>
            <a:cxnSpLocks/>
            <a:stCxn id="35" idx="3"/>
            <a:endCxn id="18" idx="1"/>
          </p:cNvCxnSpPr>
          <p:nvPr/>
        </p:nvCxnSpPr>
        <p:spPr>
          <a:xfrm>
            <a:off x="2953349" y="2722410"/>
            <a:ext cx="454387" cy="2616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218A085-4F45-4DE7-883F-F0F13CA35744}"/>
              </a:ext>
            </a:extLst>
          </p:cNvPr>
          <p:cNvCxnSpPr>
            <a:cxnSpLocks/>
          </p:cNvCxnSpPr>
          <p:nvPr/>
        </p:nvCxnSpPr>
        <p:spPr>
          <a:xfrm>
            <a:off x="3205212" y="4100364"/>
            <a:ext cx="991402" cy="2117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42B3BAD-6CD1-4883-886E-621CFF320573}"/>
              </a:ext>
            </a:extLst>
          </p:cNvPr>
          <p:cNvSpPr txBox="1"/>
          <p:nvPr/>
        </p:nvSpPr>
        <p:spPr>
          <a:xfrm>
            <a:off x="911189" y="3748981"/>
            <a:ext cx="2338939" cy="523220"/>
          </a:xfrm>
          <a:prstGeom prst="rect">
            <a:avLst/>
          </a:prstGeom>
          <a:noFill/>
        </p:spPr>
        <p:txBody>
          <a:bodyPr wrap="square" rtlCol="0">
            <a:spAutoFit/>
          </a:bodyPr>
          <a:lstStyle/>
          <a:p>
            <a:pPr algn="ctr"/>
            <a:r>
              <a:rPr lang="en-US" sz="2800" b="1" i="1" dirty="0"/>
              <a:t>Bone marrow</a:t>
            </a:r>
            <a:endParaRPr lang="en-GB" sz="2800" b="1" i="1" dirty="0"/>
          </a:p>
        </p:txBody>
      </p:sp>
    </p:spTree>
    <p:extLst>
      <p:ext uri="{BB962C8B-B14F-4D97-AF65-F5344CB8AC3E}">
        <p14:creationId xmlns:p14="http://schemas.microsoft.com/office/powerpoint/2010/main" val="227693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6DC84E-C998-4CA8-9D2B-466DF1A14D8A}"/>
              </a:ext>
            </a:extLst>
          </p:cNvPr>
          <p:cNvSpPr txBox="1"/>
          <p:nvPr/>
        </p:nvSpPr>
        <p:spPr>
          <a:xfrm>
            <a:off x="279131" y="269506"/>
            <a:ext cx="8499107" cy="1200329"/>
          </a:xfrm>
          <a:prstGeom prst="rect">
            <a:avLst/>
          </a:prstGeom>
          <a:noFill/>
        </p:spPr>
        <p:txBody>
          <a:bodyPr wrap="square" rtlCol="0">
            <a:spAutoFit/>
          </a:bodyPr>
          <a:lstStyle/>
          <a:p>
            <a:pPr algn="ctr"/>
            <a:r>
              <a:rPr lang="en-US" sz="3600" dirty="0">
                <a:solidFill>
                  <a:srgbClr val="0070C0"/>
                </a:solidFill>
                <a:latin typeface="Comic Sans MS" panose="030F0702030302020204" pitchFamily="66" charset="0"/>
              </a:rPr>
              <a:t>Think &gt; Pair &gt; Share: </a:t>
            </a:r>
            <a:r>
              <a:rPr lang="en-US" sz="3600" dirty="0">
                <a:latin typeface="Comic Sans MS" panose="030F0702030302020204" pitchFamily="66" charset="0"/>
              </a:rPr>
              <a:t>What are some of the functions of the skeleton?</a:t>
            </a:r>
            <a:endParaRPr lang="en-GB" sz="3600" dirty="0">
              <a:latin typeface="Comic Sans MS" panose="030F0702030302020204" pitchFamily="66" charset="0"/>
            </a:endParaRPr>
          </a:p>
        </p:txBody>
      </p:sp>
      <p:sp>
        <p:nvSpPr>
          <p:cNvPr id="5" name="Rectangle: Rounded Corners 4">
            <a:extLst>
              <a:ext uri="{FF2B5EF4-FFF2-40B4-BE49-F238E27FC236}">
                <a16:creationId xmlns:a16="http://schemas.microsoft.com/office/drawing/2014/main" id="{29AEB8D5-8CEA-4674-B8A7-DE394BD6BEE1}"/>
              </a:ext>
            </a:extLst>
          </p:cNvPr>
          <p:cNvSpPr/>
          <p:nvPr/>
        </p:nvSpPr>
        <p:spPr>
          <a:xfrm>
            <a:off x="1953929" y="2926079"/>
            <a:ext cx="4032985" cy="1732548"/>
          </a:xfrm>
          <a:prstGeom prst="roundRect">
            <a:avLst/>
          </a:prstGeom>
          <a:solidFill>
            <a:srgbClr val="E1FB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a:solidFill>
                  <a:schemeClr val="tx1"/>
                </a:solidFill>
                <a:latin typeface="Comic Sans MS" panose="030F0702030302020204" pitchFamily="66" charset="0"/>
              </a:rPr>
              <a:t>Functions of the skeleton</a:t>
            </a:r>
            <a:endParaRPr lang="en-GB" sz="4800" i="1" dirty="0">
              <a:solidFill>
                <a:schemeClr val="tx1"/>
              </a:solidFill>
              <a:latin typeface="Comic Sans MS" panose="030F0702030302020204" pitchFamily="66" charset="0"/>
            </a:endParaRPr>
          </a:p>
        </p:txBody>
      </p:sp>
      <p:cxnSp>
        <p:nvCxnSpPr>
          <p:cNvPr id="7" name="Straight Arrow Connector 6">
            <a:extLst>
              <a:ext uri="{FF2B5EF4-FFF2-40B4-BE49-F238E27FC236}">
                <a16:creationId xmlns:a16="http://schemas.microsoft.com/office/drawing/2014/main" id="{D69F32FA-619C-401E-8C2F-7FE595163324}"/>
              </a:ext>
            </a:extLst>
          </p:cNvPr>
          <p:cNvCxnSpPr>
            <a:cxnSpLocks/>
          </p:cNvCxnSpPr>
          <p:nvPr/>
        </p:nvCxnSpPr>
        <p:spPr>
          <a:xfrm flipV="1">
            <a:off x="5832910" y="2194561"/>
            <a:ext cx="616017" cy="7700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B78A6D4-D907-498B-96BB-EFFD09C317B1}"/>
              </a:ext>
            </a:extLst>
          </p:cNvPr>
          <p:cNvCxnSpPr>
            <a:cxnSpLocks/>
          </p:cNvCxnSpPr>
          <p:nvPr/>
        </p:nvCxnSpPr>
        <p:spPr>
          <a:xfrm flipH="1" flipV="1">
            <a:off x="1058780" y="3080084"/>
            <a:ext cx="903170" cy="8839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BB38B6F-6477-4BE5-81CD-44462DE2C810}"/>
              </a:ext>
            </a:extLst>
          </p:cNvPr>
          <p:cNvCxnSpPr>
            <a:cxnSpLocks/>
          </p:cNvCxnSpPr>
          <p:nvPr/>
        </p:nvCxnSpPr>
        <p:spPr>
          <a:xfrm flipH="1">
            <a:off x="2906830" y="4645795"/>
            <a:ext cx="458804" cy="9657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230389C-C73C-47DE-B7D1-14E4929933FA}"/>
              </a:ext>
            </a:extLst>
          </p:cNvPr>
          <p:cNvCxnSpPr>
            <a:cxnSpLocks/>
          </p:cNvCxnSpPr>
          <p:nvPr/>
        </p:nvCxnSpPr>
        <p:spPr>
          <a:xfrm>
            <a:off x="4884821" y="4653816"/>
            <a:ext cx="340093" cy="9079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2" descr="http://ts1.mm.bing.net/th?&amp;id=HN.608030342815746413&amp;w=300&amp;h=300&amp;c=0&amp;pid=1.9&amp;rs=0&amp;p=0&amp;url=http%3A%2F%2Ftimvandevall.com%2Fhuman-skeleton-diagram-printable%2F">
            <a:extLst>
              <a:ext uri="{FF2B5EF4-FFF2-40B4-BE49-F238E27FC236}">
                <a16:creationId xmlns:a16="http://schemas.microsoft.com/office/drawing/2014/main" id="{22B8BB75-43B3-45A7-9DE2-54A9603CDE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48" r="15514" b="5539"/>
          <a:stretch/>
        </p:blipFill>
        <p:spPr bwMode="auto">
          <a:xfrm>
            <a:off x="7113068" y="3214837"/>
            <a:ext cx="2030932" cy="354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68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F385677-2D1F-4170-A881-A0FB07B4E948}"/>
              </a:ext>
            </a:extLst>
          </p:cNvPr>
          <p:cNvSpPr/>
          <p:nvPr/>
        </p:nvSpPr>
        <p:spPr>
          <a:xfrm>
            <a:off x="2569945" y="2281185"/>
            <a:ext cx="4032985" cy="1732548"/>
          </a:xfrm>
          <a:prstGeom prst="roundRect">
            <a:avLst/>
          </a:prstGeom>
          <a:solidFill>
            <a:srgbClr val="E1FB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a:solidFill>
                  <a:schemeClr val="tx1"/>
                </a:solidFill>
                <a:latin typeface="Comic Sans MS" panose="030F0702030302020204" pitchFamily="66" charset="0"/>
              </a:rPr>
              <a:t>Functions of the skeleton</a:t>
            </a:r>
            <a:endParaRPr lang="en-GB" sz="4800" i="1" dirty="0">
              <a:solidFill>
                <a:schemeClr val="tx1"/>
              </a:solidFill>
              <a:latin typeface="Comic Sans MS" panose="030F0702030302020204" pitchFamily="66" charset="0"/>
            </a:endParaRPr>
          </a:p>
        </p:txBody>
      </p:sp>
      <p:cxnSp>
        <p:nvCxnSpPr>
          <p:cNvPr id="5" name="Straight Arrow Connector 4">
            <a:extLst>
              <a:ext uri="{FF2B5EF4-FFF2-40B4-BE49-F238E27FC236}">
                <a16:creationId xmlns:a16="http://schemas.microsoft.com/office/drawing/2014/main" id="{25BBBE55-A514-4B0B-983C-A7EEC5C9FBDA}"/>
              </a:ext>
            </a:extLst>
          </p:cNvPr>
          <p:cNvCxnSpPr>
            <a:cxnSpLocks/>
          </p:cNvCxnSpPr>
          <p:nvPr/>
        </p:nvCxnSpPr>
        <p:spPr>
          <a:xfrm flipV="1">
            <a:off x="6448926" y="1549667"/>
            <a:ext cx="616017" cy="7700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280027D-2EEF-43A9-82FD-973388154C99}"/>
              </a:ext>
            </a:extLst>
          </p:cNvPr>
          <p:cNvCxnSpPr>
            <a:cxnSpLocks/>
          </p:cNvCxnSpPr>
          <p:nvPr/>
        </p:nvCxnSpPr>
        <p:spPr>
          <a:xfrm flipH="1" flipV="1">
            <a:off x="1674796" y="2435190"/>
            <a:ext cx="903170" cy="8839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4733377-66D7-4CCE-8B9B-46F596D78046}"/>
              </a:ext>
            </a:extLst>
          </p:cNvPr>
          <p:cNvCxnSpPr>
            <a:cxnSpLocks/>
          </p:cNvCxnSpPr>
          <p:nvPr/>
        </p:nvCxnSpPr>
        <p:spPr>
          <a:xfrm flipH="1">
            <a:off x="3445844" y="4000901"/>
            <a:ext cx="535806" cy="6962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FAAF1E4-E968-4FDC-8706-B19F23ADDFE9}"/>
              </a:ext>
            </a:extLst>
          </p:cNvPr>
          <p:cNvCxnSpPr>
            <a:cxnSpLocks/>
          </p:cNvCxnSpPr>
          <p:nvPr/>
        </p:nvCxnSpPr>
        <p:spPr>
          <a:xfrm>
            <a:off x="5500837" y="4008922"/>
            <a:ext cx="340093" cy="9079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37995ED-9A39-40E9-BA41-FF27120BBD31}"/>
              </a:ext>
            </a:extLst>
          </p:cNvPr>
          <p:cNvSpPr txBox="1"/>
          <p:nvPr/>
        </p:nvSpPr>
        <p:spPr>
          <a:xfrm>
            <a:off x="4562374" y="798895"/>
            <a:ext cx="3936733" cy="646331"/>
          </a:xfrm>
          <a:prstGeom prst="rect">
            <a:avLst/>
          </a:prstGeom>
          <a:noFill/>
        </p:spPr>
        <p:txBody>
          <a:bodyPr wrap="square" rtlCol="0">
            <a:spAutoFit/>
          </a:bodyPr>
          <a:lstStyle/>
          <a:p>
            <a:pPr algn="ctr"/>
            <a:r>
              <a:rPr lang="en-US" sz="3600" i="1" dirty="0">
                <a:solidFill>
                  <a:srgbClr val="0070C0"/>
                </a:solidFill>
                <a:latin typeface="Comic Sans MS" panose="030F0702030302020204" pitchFamily="66" charset="0"/>
              </a:rPr>
              <a:t>Support the body</a:t>
            </a:r>
            <a:endParaRPr lang="en-GB" sz="3600" i="1" dirty="0">
              <a:solidFill>
                <a:srgbClr val="0070C0"/>
              </a:solidFill>
              <a:latin typeface="Comic Sans MS" panose="030F0702030302020204" pitchFamily="66" charset="0"/>
            </a:endParaRPr>
          </a:p>
        </p:txBody>
      </p:sp>
      <p:sp>
        <p:nvSpPr>
          <p:cNvPr id="10" name="TextBox 9">
            <a:extLst>
              <a:ext uri="{FF2B5EF4-FFF2-40B4-BE49-F238E27FC236}">
                <a16:creationId xmlns:a16="http://schemas.microsoft.com/office/drawing/2014/main" id="{516476C1-C223-41E9-90AF-980FAF8A64BB}"/>
              </a:ext>
            </a:extLst>
          </p:cNvPr>
          <p:cNvSpPr txBox="1"/>
          <p:nvPr/>
        </p:nvSpPr>
        <p:spPr>
          <a:xfrm>
            <a:off x="104272" y="4695523"/>
            <a:ext cx="3707331" cy="1200329"/>
          </a:xfrm>
          <a:prstGeom prst="rect">
            <a:avLst/>
          </a:prstGeom>
          <a:noFill/>
        </p:spPr>
        <p:txBody>
          <a:bodyPr wrap="square" rtlCol="0">
            <a:spAutoFit/>
          </a:bodyPr>
          <a:lstStyle/>
          <a:p>
            <a:pPr algn="ctr"/>
            <a:r>
              <a:rPr lang="en-US" sz="3600" i="1" dirty="0">
                <a:solidFill>
                  <a:srgbClr val="0070C0"/>
                </a:solidFill>
                <a:latin typeface="Comic Sans MS" panose="030F0702030302020204" pitchFamily="66" charset="0"/>
              </a:rPr>
              <a:t>Protect vital organs</a:t>
            </a:r>
            <a:endParaRPr lang="en-GB" sz="3600" i="1" dirty="0">
              <a:solidFill>
                <a:srgbClr val="0070C0"/>
              </a:solidFill>
              <a:latin typeface="Comic Sans MS" panose="030F0702030302020204" pitchFamily="66" charset="0"/>
            </a:endParaRPr>
          </a:p>
        </p:txBody>
      </p:sp>
      <p:sp>
        <p:nvSpPr>
          <p:cNvPr id="11" name="TextBox 10">
            <a:extLst>
              <a:ext uri="{FF2B5EF4-FFF2-40B4-BE49-F238E27FC236}">
                <a16:creationId xmlns:a16="http://schemas.microsoft.com/office/drawing/2014/main" id="{8EE4BA0B-B2E5-41C7-82CA-7D436E39770C}"/>
              </a:ext>
            </a:extLst>
          </p:cNvPr>
          <p:cNvSpPr txBox="1"/>
          <p:nvPr/>
        </p:nvSpPr>
        <p:spPr>
          <a:xfrm>
            <a:off x="317633" y="1219198"/>
            <a:ext cx="2791326" cy="1200329"/>
          </a:xfrm>
          <a:prstGeom prst="rect">
            <a:avLst/>
          </a:prstGeom>
          <a:noFill/>
        </p:spPr>
        <p:txBody>
          <a:bodyPr wrap="square" rtlCol="0">
            <a:spAutoFit/>
          </a:bodyPr>
          <a:lstStyle/>
          <a:p>
            <a:pPr algn="ctr"/>
            <a:r>
              <a:rPr lang="en-US" sz="3600" i="1" dirty="0">
                <a:solidFill>
                  <a:srgbClr val="0070C0"/>
                </a:solidFill>
                <a:latin typeface="Comic Sans MS" panose="030F0702030302020204" pitchFamily="66" charset="0"/>
              </a:rPr>
              <a:t>Make blood cells</a:t>
            </a:r>
            <a:endParaRPr lang="en-GB" sz="3600" i="1" dirty="0">
              <a:solidFill>
                <a:srgbClr val="0070C0"/>
              </a:solidFill>
              <a:latin typeface="Comic Sans MS" panose="030F0702030302020204" pitchFamily="66" charset="0"/>
            </a:endParaRPr>
          </a:p>
        </p:txBody>
      </p:sp>
      <p:sp>
        <p:nvSpPr>
          <p:cNvPr id="12" name="TextBox 11">
            <a:extLst>
              <a:ext uri="{FF2B5EF4-FFF2-40B4-BE49-F238E27FC236}">
                <a16:creationId xmlns:a16="http://schemas.microsoft.com/office/drawing/2014/main" id="{4F2CFDB4-B020-4E6A-B543-52F7383C9D57}"/>
              </a:ext>
            </a:extLst>
          </p:cNvPr>
          <p:cNvSpPr txBox="1"/>
          <p:nvPr/>
        </p:nvSpPr>
        <p:spPr>
          <a:xfrm>
            <a:off x="3984860" y="4932944"/>
            <a:ext cx="4292868" cy="1200329"/>
          </a:xfrm>
          <a:prstGeom prst="rect">
            <a:avLst/>
          </a:prstGeom>
          <a:noFill/>
        </p:spPr>
        <p:txBody>
          <a:bodyPr wrap="square" rtlCol="0">
            <a:spAutoFit/>
          </a:bodyPr>
          <a:lstStyle/>
          <a:p>
            <a:pPr algn="ctr"/>
            <a:r>
              <a:rPr lang="en-US" sz="3600" i="1" dirty="0">
                <a:solidFill>
                  <a:srgbClr val="0070C0"/>
                </a:solidFill>
                <a:latin typeface="Comic Sans MS" panose="030F0702030302020204" pitchFamily="66" charset="0"/>
              </a:rPr>
              <a:t>Help the body to move</a:t>
            </a:r>
            <a:endParaRPr lang="en-GB" sz="3600" i="1" dirty="0">
              <a:solidFill>
                <a:srgbClr val="0070C0"/>
              </a:solidFill>
              <a:latin typeface="Comic Sans MS" panose="030F0702030302020204" pitchFamily="66" charset="0"/>
            </a:endParaRPr>
          </a:p>
        </p:txBody>
      </p:sp>
      <p:sp>
        <p:nvSpPr>
          <p:cNvPr id="13" name="TextBox 12">
            <a:extLst>
              <a:ext uri="{FF2B5EF4-FFF2-40B4-BE49-F238E27FC236}">
                <a16:creationId xmlns:a16="http://schemas.microsoft.com/office/drawing/2014/main" id="{65A2DC58-D0DA-4767-B582-B5F01441A863}"/>
              </a:ext>
            </a:extLst>
          </p:cNvPr>
          <p:cNvSpPr txBox="1"/>
          <p:nvPr/>
        </p:nvSpPr>
        <p:spPr>
          <a:xfrm>
            <a:off x="144379" y="163629"/>
            <a:ext cx="5515276" cy="769441"/>
          </a:xfrm>
          <a:prstGeom prst="rect">
            <a:avLst/>
          </a:prstGeom>
          <a:noFill/>
        </p:spPr>
        <p:txBody>
          <a:bodyPr wrap="square" rtlCol="0">
            <a:spAutoFit/>
          </a:bodyPr>
          <a:lstStyle/>
          <a:p>
            <a:r>
              <a:rPr lang="en-US" sz="4400" dirty="0">
                <a:solidFill>
                  <a:srgbClr val="FF0000"/>
                </a:solidFill>
                <a:latin typeface="Comic Sans MS" panose="030F0702030302020204" pitchFamily="66" charset="0"/>
              </a:rPr>
              <a:t>Self-assessment:</a:t>
            </a:r>
            <a:endParaRPr lang="en-GB" sz="4400" dirty="0">
              <a:solidFill>
                <a:srgbClr val="FF0000"/>
              </a:solidFill>
              <a:latin typeface="Comic Sans MS" panose="030F0702030302020204" pitchFamily="66" charset="0"/>
            </a:endParaRPr>
          </a:p>
        </p:txBody>
      </p:sp>
      <p:pic>
        <p:nvPicPr>
          <p:cNvPr id="3074" name="Picture 2" descr="Mark, Check, Tick, Red, Correct, Symbol, Choice, Yes">
            <a:extLst>
              <a:ext uri="{FF2B5EF4-FFF2-40B4-BE49-F238E27FC236}">
                <a16:creationId xmlns:a16="http://schemas.microsoft.com/office/drawing/2014/main" id="{709C56FD-430A-4F82-9828-EF3A50FC5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041" y="5370896"/>
            <a:ext cx="1205504" cy="12560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ts1.mm.bing.net/th?&amp;id=HN.608030342815746413&amp;w=300&amp;h=300&amp;c=0&amp;pid=1.9&amp;rs=0&amp;p=0&amp;url=http%3A%2F%2Ftimvandevall.com%2Fhuman-skeleton-diagram-printable%2F">
            <a:extLst>
              <a:ext uri="{FF2B5EF4-FFF2-40B4-BE49-F238E27FC236}">
                <a16:creationId xmlns:a16="http://schemas.microsoft.com/office/drawing/2014/main" id="{7B1CC139-1DF3-4049-9CB6-FDD9F32F99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48" r="15514" b="5539"/>
          <a:stretch/>
        </p:blipFill>
        <p:spPr bwMode="auto">
          <a:xfrm>
            <a:off x="7320745" y="1722921"/>
            <a:ext cx="1611500" cy="28105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d Blood Cell, Rbc, Erythrocyte, Blood, Red, Cell">
            <a:extLst>
              <a:ext uri="{FF2B5EF4-FFF2-40B4-BE49-F238E27FC236}">
                <a16:creationId xmlns:a16="http://schemas.microsoft.com/office/drawing/2014/main" id="{512B74E5-17DF-4E24-B612-6CDBACACE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605" y="2906830"/>
            <a:ext cx="1458226" cy="145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7409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010AE7-FFFF-4AB4-973C-C8CEECB5BED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6DC24C1-0C92-4A65-9581-F3635B3B10F7}">
  <ds:schemaRefs>
    <ds:schemaRef ds:uri="http://schemas.microsoft.com/sharepoint/v3/contenttype/forms"/>
  </ds:schemaRefs>
</ds:datastoreItem>
</file>

<file path=customXml/itemProps3.xml><?xml version="1.0" encoding="utf-8"?>
<ds:datastoreItem xmlns:ds="http://schemas.openxmlformats.org/officeDocument/2006/customXml" ds:itemID="{3FB68B0D-787C-4FAF-A06B-DE615B9ECE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1225</Words>
  <Application>Microsoft Office PowerPoint</Application>
  <PresentationFormat>On-screen Show (4:3)</PresentationFormat>
  <Paragraphs>140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Comic Sans MS</vt:lpstr>
      <vt:lpstr>Office Theme</vt:lpstr>
      <vt:lpstr>80/20 – THINK! What do you NEED to cover with your set</vt:lpstr>
      <vt:lpstr>Skeleton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80/20 – THINK! What do you NEED to cover with your set</dc:title>
  <dc:creator>Matt Holden</dc:creator>
  <cp:lastModifiedBy>Zachariah Sullivan</cp:lastModifiedBy>
  <cp:revision>3</cp:revision>
  <dcterms:created xsi:type="dcterms:W3CDTF">2020-08-25T11:06:36Z</dcterms:created>
  <dcterms:modified xsi:type="dcterms:W3CDTF">2020-09-18T07:21:08Z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