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12898-0B5C-4FD2-98FF-93072E5B6F5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A874258E-0180-4C4D-B3B6-E8B606BE48CE}">
      <dgm:prSet phldrT="[Text]">
        <dgm:style>
          <a:lnRef idx="2">
            <a:schemeClr val="accent2">
              <a:shade val="50000"/>
            </a:schemeClr>
          </a:lnRef>
          <a:fillRef idx="1">
            <a:schemeClr val="accent2"/>
          </a:fillRef>
          <a:effectRef idx="0">
            <a:schemeClr val="accent2"/>
          </a:effectRef>
          <a:fontRef idx="minor">
            <a:schemeClr val="lt1"/>
          </a:fontRef>
        </dgm:style>
      </dgm:prSet>
      <dgm:spPr>
        <a:solidFill>
          <a:srgbClr val="FF0000"/>
        </a:solidFill>
      </dgm:spPr>
      <dgm:t>
        <a:bodyPr/>
        <a:lstStyle/>
        <a:p>
          <a:r>
            <a:rPr lang="en-US" dirty="0"/>
            <a:t>Persuasive techniques and the three persuasive appeals</a:t>
          </a:r>
        </a:p>
      </dgm:t>
    </dgm:pt>
    <dgm:pt modelId="{F075DE5E-A7F6-471D-B1CB-C2DC9E5A2985}" type="parTrans" cxnId="{E4CEB9E0-A447-4338-A0C9-4CA3FCE1C49B}">
      <dgm:prSet/>
      <dgm:spPr/>
      <dgm:t>
        <a:bodyPr/>
        <a:lstStyle/>
        <a:p>
          <a:endParaRPr lang="en-US"/>
        </a:p>
      </dgm:t>
    </dgm:pt>
    <dgm:pt modelId="{8881615F-5CFE-4BE1-8174-F76698AA57FC}" type="sibTrans" cxnId="{E4CEB9E0-A447-4338-A0C9-4CA3FCE1C49B}">
      <dgm:prSet/>
      <dgm:spPr/>
      <dgm:t>
        <a:bodyPr/>
        <a:lstStyle/>
        <a:p>
          <a:endParaRPr lang="en-US"/>
        </a:p>
      </dgm:t>
    </dgm:pt>
    <dgm:pt modelId="{9D270672-A924-4484-98F1-026109417396}">
      <dgm:prSet phldrT="[Text]" phldr="1"/>
      <dgm:spPr/>
      <dgm:t>
        <a:bodyPr/>
        <a:lstStyle/>
        <a:p>
          <a:endParaRPr lang="en-US" dirty="0"/>
        </a:p>
      </dgm:t>
    </dgm:pt>
    <dgm:pt modelId="{36764727-5F6F-4805-AE31-FA9AF0C79CCE}" type="parTrans" cxnId="{9D35B9CD-C9DB-43EC-94BC-F24F692CFE37}">
      <dgm:prSet/>
      <dgm:spPr/>
      <dgm:t>
        <a:bodyPr/>
        <a:lstStyle/>
        <a:p>
          <a:endParaRPr lang="en-US"/>
        </a:p>
      </dgm:t>
    </dgm:pt>
    <dgm:pt modelId="{679DB20C-9391-402D-B927-DD0175984915}" type="sibTrans" cxnId="{9D35B9CD-C9DB-43EC-94BC-F24F692CFE37}">
      <dgm:prSet/>
      <dgm:spPr/>
      <dgm:t>
        <a:bodyPr/>
        <a:lstStyle/>
        <a:p>
          <a:endParaRPr lang="en-US"/>
        </a:p>
      </dgm:t>
    </dgm:pt>
    <dgm:pt modelId="{22517444-2D09-47E7-A055-E000D4AA66C4}">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The appeal to logos</a:t>
          </a:r>
        </a:p>
      </dgm:t>
    </dgm:pt>
    <dgm:pt modelId="{C233EA29-13A6-412F-9475-FACAE331934C}" type="parTrans" cxnId="{C3C16C32-5409-4B68-806C-B2928339DDDF}">
      <dgm:prSet/>
      <dgm:spPr/>
      <dgm:t>
        <a:bodyPr/>
        <a:lstStyle/>
        <a:p>
          <a:endParaRPr lang="en-US"/>
        </a:p>
      </dgm:t>
    </dgm:pt>
    <dgm:pt modelId="{909C7C6F-0BB3-4110-A78D-9497152A38FC}" type="sibTrans" cxnId="{C3C16C32-5409-4B68-806C-B2928339DDDF}">
      <dgm:prSet/>
      <dgm:spPr/>
      <dgm:t>
        <a:bodyPr/>
        <a:lstStyle/>
        <a:p>
          <a:endParaRPr lang="en-US"/>
        </a:p>
      </dgm:t>
    </dgm:pt>
    <dgm:pt modelId="{C87E7549-25F8-469B-9BAB-916097323D17}">
      <dgm:prSet phldrT="[Text]" phldr="1"/>
      <dgm:spPr/>
      <dgm:t>
        <a:bodyPr/>
        <a:lstStyle/>
        <a:p>
          <a:endParaRPr lang="en-US" dirty="0"/>
        </a:p>
      </dgm:t>
    </dgm:pt>
    <dgm:pt modelId="{F8511CEB-E6AF-4921-A908-3DA81A7DDDEA}" type="parTrans" cxnId="{C7390A6C-7DF0-4251-B253-76472CA5214F}">
      <dgm:prSet/>
      <dgm:spPr/>
      <dgm:t>
        <a:bodyPr/>
        <a:lstStyle/>
        <a:p>
          <a:endParaRPr lang="en-US"/>
        </a:p>
      </dgm:t>
    </dgm:pt>
    <dgm:pt modelId="{3BE71934-9A03-4E8A-8C0E-952354410596}" type="sibTrans" cxnId="{C7390A6C-7DF0-4251-B253-76472CA5214F}">
      <dgm:prSet/>
      <dgm:spPr/>
      <dgm:t>
        <a:bodyPr/>
        <a:lstStyle/>
        <a:p>
          <a:endParaRPr lang="en-US"/>
        </a:p>
      </dgm:t>
    </dgm:pt>
    <dgm:pt modelId="{878BC6BE-3918-47A7-8113-C40F0AB83A04}">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t>Demonstrate your understanding of how to apply the appeal to logos.</a:t>
          </a:r>
        </a:p>
      </dgm:t>
    </dgm:pt>
    <dgm:pt modelId="{769A85C4-729A-47A6-8F8C-2D56EC852D89}" type="parTrans" cxnId="{3408FA4E-B888-4591-86D1-88F6171F3874}">
      <dgm:prSet/>
      <dgm:spPr/>
      <dgm:t>
        <a:bodyPr/>
        <a:lstStyle/>
        <a:p>
          <a:endParaRPr lang="en-US"/>
        </a:p>
      </dgm:t>
    </dgm:pt>
    <dgm:pt modelId="{580160BF-1F01-451D-A9D3-8062D259CE3E}" type="sibTrans" cxnId="{3408FA4E-B888-4591-86D1-88F6171F3874}">
      <dgm:prSet/>
      <dgm:spPr/>
      <dgm:t>
        <a:bodyPr/>
        <a:lstStyle/>
        <a:p>
          <a:endParaRPr lang="en-US"/>
        </a:p>
      </dgm:t>
    </dgm:pt>
    <dgm:pt modelId="{8E560D77-881C-48D9-A944-AFEF62A0C9A3}" type="pres">
      <dgm:prSet presAssocID="{F1F12898-0B5C-4FD2-98FF-93072E5B6F53}" presName="rootnode" presStyleCnt="0">
        <dgm:presLayoutVars>
          <dgm:chMax/>
          <dgm:chPref/>
          <dgm:dir/>
          <dgm:animLvl val="lvl"/>
        </dgm:presLayoutVars>
      </dgm:prSet>
      <dgm:spPr/>
    </dgm:pt>
    <dgm:pt modelId="{CB6E480D-8366-46C7-900A-894EEBA8D426}" type="pres">
      <dgm:prSet presAssocID="{A874258E-0180-4C4D-B3B6-E8B606BE48CE}" presName="composite" presStyleCnt="0"/>
      <dgm:spPr/>
    </dgm:pt>
    <dgm:pt modelId="{0E04D851-F15F-4343-A7E3-BCACA13F098E}" type="pres">
      <dgm:prSet presAssocID="{A874258E-0180-4C4D-B3B6-E8B606BE48CE}" presName="bentUpArrow1" presStyleLbl="alignImgPlace1" presStyleIdx="0" presStyleCnt="2"/>
      <dgm:spPr>
        <a:solidFill>
          <a:srgbClr val="00B0F0"/>
        </a:solidFill>
      </dgm:spPr>
    </dgm:pt>
    <dgm:pt modelId="{064F6A4E-6649-41FE-9F7E-0FD591E20CEC}" type="pres">
      <dgm:prSet presAssocID="{A874258E-0180-4C4D-B3B6-E8B606BE48CE}" presName="ParentText" presStyleLbl="node1" presStyleIdx="0" presStyleCnt="3">
        <dgm:presLayoutVars>
          <dgm:chMax val="1"/>
          <dgm:chPref val="1"/>
          <dgm:bulletEnabled val="1"/>
        </dgm:presLayoutVars>
      </dgm:prSet>
      <dgm:spPr/>
    </dgm:pt>
    <dgm:pt modelId="{FC354D39-0B1C-4C9C-815B-BDD1B5746EDD}" type="pres">
      <dgm:prSet presAssocID="{A874258E-0180-4C4D-B3B6-E8B606BE48CE}" presName="ChildText" presStyleLbl="revTx" presStyleIdx="0" presStyleCnt="2">
        <dgm:presLayoutVars>
          <dgm:chMax val="0"/>
          <dgm:chPref val="0"/>
          <dgm:bulletEnabled val="1"/>
        </dgm:presLayoutVars>
      </dgm:prSet>
      <dgm:spPr/>
    </dgm:pt>
    <dgm:pt modelId="{C4D3C406-86E7-44BC-BE20-165A5F4935B6}" type="pres">
      <dgm:prSet presAssocID="{8881615F-5CFE-4BE1-8174-F76698AA57FC}" presName="sibTrans" presStyleCnt="0"/>
      <dgm:spPr/>
    </dgm:pt>
    <dgm:pt modelId="{535545DE-5AEF-45FF-8459-FBF0897EEAAD}" type="pres">
      <dgm:prSet presAssocID="{22517444-2D09-47E7-A055-E000D4AA66C4}" presName="composite" presStyleCnt="0"/>
      <dgm:spPr/>
    </dgm:pt>
    <dgm:pt modelId="{D068FED9-96D5-4E7C-B483-072463F4641C}" type="pres">
      <dgm:prSet presAssocID="{22517444-2D09-47E7-A055-E000D4AA66C4}" presName="bentUpArrow1" presStyleLbl="alignImgPlace1" presStyleIdx="1" presStyleCnt="2"/>
      <dgm:spPr>
        <a:solidFill>
          <a:srgbClr val="00B0F0"/>
        </a:solidFill>
      </dgm:spPr>
    </dgm:pt>
    <dgm:pt modelId="{75ADDAB6-EDD0-4D47-92F7-73ABB7ECBDE5}" type="pres">
      <dgm:prSet presAssocID="{22517444-2D09-47E7-A055-E000D4AA66C4}" presName="ParentText" presStyleLbl="node1" presStyleIdx="1" presStyleCnt="3">
        <dgm:presLayoutVars>
          <dgm:chMax val="1"/>
          <dgm:chPref val="1"/>
          <dgm:bulletEnabled val="1"/>
        </dgm:presLayoutVars>
      </dgm:prSet>
      <dgm:spPr/>
    </dgm:pt>
    <dgm:pt modelId="{A1397636-07B2-45DD-862D-1729CB8ECB22}" type="pres">
      <dgm:prSet presAssocID="{22517444-2D09-47E7-A055-E000D4AA66C4}" presName="ChildText" presStyleLbl="revTx" presStyleIdx="1" presStyleCnt="2">
        <dgm:presLayoutVars>
          <dgm:chMax val="0"/>
          <dgm:chPref val="0"/>
          <dgm:bulletEnabled val="1"/>
        </dgm:presLayoutVars>
      </dgm:prSet>
      <dgm:spPr/>
    </dgm:pt>
    <dgm:pt modelId="{4E43E776-3E48-49E9-BF5C-79389676F3E5}" type="pres">
      <dgm:prSet presAssocID="{909C7C6F-0BB3-4110-A78D-9497152A38FC}" presName="sibTrans" presStyleCnt="0"/>
      <dgm:spPr/>
    </dgm:pt>
    <dgm:pt modelId="{CB5C0B21-74CD-4125-813D-855B13126507}" type="pres">
      <dgm:prSet presAssocID="{878BC6BE-3918-47A7-8113-C40F0AB83A04}" presName="composite" presStyleCnt="0"/>
      <dgm:spPr/>
    </dgm:pt>
    <dgm:pt modelId="{698908F5-3661-4634-AA51-972239BC2BDF}" type="pres">
      <dgm:prSet presAssocID="{878BC6BE-3918-47A7-8113-C40F0AB83A04}" presName="ParentText" presStyleLbl="node1" presStyleIdx="2" presStyleCnt="3">
        <dgm:presLayoutVars>
          <dgm:chMax val="1"/>
          <dgm:chPref val="1"/>
          <dgm:bulletEnabled val="1"/>
        </dgm:presLayoutVars>
      </dgm:prSet>
      <dgm:spPr/>
    </dgm:pt>
  </dgm:ptLst>
  <dgm:cxnLst>
    <dgm:cxn modelId="{AD2F0B13-A456-4CB6-9FE3-B7D443D20070}" type="presOf" srcId="{C87E7549-25F8-469B-9BAB-916097323D17}" destId="{A1397636-07B2-45DD-862D-1729CB8ECB22}" srcOrd="0" destOrd="0" presId="urn:microsoft.com/office/officeart/2005/8/layout/StepDownProcess"/>
    <dgm:cxn modelId="{F32ED531-133F-469E-9755-33D7E154F89D}" type="presOf" srcId="{9D270672-A924-4484-98F1-026109417396}" destId="{FC354D39-0B1C-4C9C-815B-BDD1B5746EDD}" srcOrd="0" destOrd="0" presId="urn:microsoft.com/office/officeart/2005/8/layout/StepDownProcess"/>
    <dgm:cxn modelId="{C3C16C32-5409-4B68-806C-B2928339DDDF}" srcId="{F1F12898-0B5C-4FD2-98FF-93072E5B6F53}" destId="{22517444-2D09-47E7-A055-E000D4AA66C4}" srcOrd="1" destOrd="0" parTransId="{C233EA29-13A6-412F-9475-FACAE331934C}" sibTransId="{909C7C6F-0BB3-4110-A78D-9497152A38FC}"/>
    <dgm:cxn modelId="{C7390A6C-7DF0-4251-B253-76472CA5214F}" srcId="{22517444-2D09-47E7-A055-E000D4AA66C4}" destId="{C87E7549-25F8-469B-9BAB-916097323D17}" srcOrd="0" destOrd="0" parTransId="{F8511CEB-E6AF-4921-A908-3DA81A7DDDEA}" sibTransId="{3BE71934-9A03-4E8A-8C0E-952354410596}"/>
    <dgm:cxn modelId="{3408FA4E-B888-4591-86D1-88F6171F3874}" srcId="{F1F12898-0B5C-4FD2-98FF-93072E5B6F53}" destId="{878BC6BE-3918-47A7-8113-C40F0AB83A04}" srcOrd="2" destOrd="0" parTransId="{769A85C4-729A-47A6-8F8C-2D56EC852D89}" sibTransId="{580160BF-1F01-451D-A9D3-8062D259CE3E}"/>
    <dgm:cxn modelId="{2D769A87-51EC-4281-8AFB-86AB5A0875DF}" type="presOf" srcId="{A874258E-0180-4C4D-B3B6-E8B606BE48CE}" destId="{064F6A4E-6649-41FE-9F7E-0FD591E20CEC}" srcOrd="0" destOrd="0" presId="urn:microsoft.com/office/officeart/2005/8/layout/StepDownProcess"/>
    <dgm:cxn modelId="{9D35B9CD-C9DB-43EC-94BC-F24F692CFE37}" srcId="{A874258E-0180-4C4D-B3B6-E8B606BE48CE}" destId="{9D270672-A924-4484-98F1-026109417396}" srcOrd="0" destOrd="0" parTransId="{36764727-5F6F-4805-AE31-FA9AF0C79CCE}" sibTransId="{679DB20C-9391-402D-B927-DD0175984915}"/>
    <dgm:cxn modelId="{A880ABDB-1548-45A9-BA32-5D703B1844A3}" type="presOf" srcId="{F1F12898-0B5C-4FD2-98FF-93072E5B6F53}" destId="{8E560D77-881C-48D9-A944-AFEF62A0C9A3}" srcOrd="0" destOrd="0" presId="urn:microsoft.com/office/officeart/2005/8/layout/StepDownProcess"/>
    <dgm:cxn modelId="{AB1836DF-F602-45D1-856D-BF3F74B2203F}" type="presOf" srcId="{22517444-2D09-47E7-A055-E000D4AA66C4}" destId="{75ADDAB6-EDD0-4D47-92F7-73ABB7ECBDE5}" srcOrd="0" destOrd="0" presId="urn:microsoft.com/office/officeart/2005/8/layout/StepDownProcess"/>
    <dgm:cxn modelId="{E4CEB9E0-A447-4338-A0C9-4CA3FCE1C49B}" srcId="{F1F12898-0B5C-4FD2-98FF-93072E5B6F53}" destId="{A874258E-0180-4C4D-B3B6-E8B606BE48CE}" srcOrd="0" destOrd="0" parTransId="{F075DE5E-A7F6-471D-B1CB-C2DC9E5A2985}" sibTransId="{8881615F-5CFE-4BE1-8174-F76698AA57FC}"/>
    <dgm:cxn modelId="{833647F8-5550-4381-8CEB-77F7674FE655}" type="presOf" srcId="{878BC6BE-3918-47A7-8113-C40F0AB83A04}" destId="{698908F5-3661-4634-AA51-972239BC2BDF}" srcOrd="0" destOrd="0" presId="urn:microsoft.com/office/officeart/2005/8/layout/StepDownProcess"/>
    <dgm:cxn modelId="{DE329CEF-67F8-4AB3-8543-56E005C6720A}" type="presParOf" srcId="{8E560D77-881C-48D9-A944-AFEF62A0C9A3}" destId="{CB6E480D-8366-46C7-900A-894EEBA8D426}" srcOrd="0" destOrd="0" presId="urn:microsoft.com/office/officeart/2005/8/layout/StepDownProcess"/>
    <dgm:cxn modelId="{574C532F-833C-4006-B277-BC0545AAA41B}" type="presParOf" srcId="{CB6E480D-8366-46C7-900A-894EEBA8D426}" destId="{0E04D851-F15F-4343-A7E3-BCACA13F098E}" srcOrd="0" destOrd="0" presId="urn:microsoft.com/office/officeart/2005/8/layout/StepDownProcess"/>
    <dgm:cxn modelId="{E845ED0B-2CC9-4F37-8EBE-557A6D51AB35}" type="presParOf" srcId="{CB6E480D-8366-46C7-900A-894EEBA8D426}" destId="{064F6A4E-6649-41FE-9F7E-0FD591E20CEC}" srcOrd="1" destOrd="0" presId="urn:microsoft.com/office/officeart/2005/8/layout/StepDownProcess"/>
    <dgm:cxn modelId="{E394DEE7-45C0-4206-A0A8-2555AA84594C}" type="presParOf" srcId="{CB6E480D-8366-46C7-900A-894EEBA8D426}" destId="{FC354D39-0B1C-4C9C-815B-BDD1B5746EDD}" srcOrd="2" destOrd="0" presId="urn:microsoft.com/office/officeart/2005/8/layout/StepDownProcess"/>
    <dgm:cxn modelId="{7A2E936A-373B-4DBD-A4E9-8015AEFD6536}" type="presParOf" srcId="{8E560D77-881C-48D9-A944-AFEF62A0C9A3}" destId="{C4D3C406-86E7-44BC-BE20-165A5F4935B6}" srcOrd="1" destOrd="0" presId="urn:microsoft.com/office/officeart/2005/8/layout/StepDownProcess"/>
    <dgm:cxn modelId="{753F427D-90A4-4BF0-8E07-674403AB4462}" type="presParOf" srcId="{8E560D77-881C-48D9-A944-AFEF62A0C9A3}" destId="{535545DE-5AEF-45FF-8459-FBF0897EEAAD}" srcOrd="2" destOrd="0" presId="urn:microsoft.com/office/officeart/2005/8/layout/StepDownProcess"/>
    <dgm:cxn modelId="{BB002094-28F8-4578-A8F8-99B39CD1A9B6}" type="presParOf" srcId="{535545DE-5AEF-45FF-8459-FBF0897EEAAD}" destId="{D068FED9-96D5-4E7C-B483-072463F4641C}" srcOrd="0" destOrd="0" presId="urn:microsoft.com/office/officeart/2005/8/layout/StepDownProcess"/>
    <dgm:cxn modelId="{7AF20507-CA3A-4164-9122-A6EAE485DB73}" type="presParOf" srcId="{535545DE-5AEF-45FF-8459-FBF0897EEAAD}" destId="{75ADDAB6-EDD0-4D47-92F7-73ABB7ECBDE5}" srcOrd="1" destOrd="0" presId="urn:microsoft.com/office/officeart/2005/8/layout/StepDownProcess"/>
    <dgm:cxn modelId="{8CBD36D0-9017-4168-8821-F2F2089C4BF8}" type="presParOf" srcId="{535545DE-5AEF-45FF-8459-FBF0897EEAAD}" destId="{A1397636-07B2-45DD-862D-1729CB8ECB22}" srcOrd="2" destOrd="0" presId="urn:microsoft.com/office/officeart/2005/8/layout/StepDownProcess"/>
    <dgm:cxn modelId="{60C8C58C-BD1F-48E0-85E5-F32947ED7593}" type="presParOf" srcId="{8E560D77-881C-48D9-A944-AFEF62A0C9A3}" destId="{4E43E776-3E48-49E9-BF5C-79389676F3E5}" srcOrd="3" destOrd="0" presId="urn:microsoft.com/office/officeart/2005/8/layout/StepDownProcess"/>
    <dgm:cxn modelId="{93D1977D-CFA3-4675-BDC3-8B31F0EAD906}" type="presParOf" srcId="{8E560D77-881C-48D9-A944-AFEF62A0C9A3}" destId="{CB5C0B21-74CD-4125-813D-855B13126507}" srcOrd="4" destOrd="0" presId="urn:microsoft.com/office/officeart/2005/8/layout/StepDownProcess"/>
    <dgm:cxn modelId="{6D175D2F-9DD5-4E86-8F87-FD0941978C3E}" type="presParOf" srcId="{CB5C0B21-74CD-4125-813D-855B13126507}" destId="{698908F5-3661-4634-AA51-972239BC2BD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4D851-F15F-4343-A7E3-BCACA13F098E}">
      <dsp:nvSpPr>
        <dsp:cNvPr id="0" name=""/>
        <dsp:cNvSpPr/>
      </dsp:nvSpPr>
      <dsp:spPr>
        <a:xfrm rot="5400000">
          <a:off x="3314401" y="1301474"/>
          <a:ext cx="1151042" cy="1310420"/>
        </a:xfrm>
        <a:prstGeom prst="bentUpArrow">
          <a:avLst>
            <a:gd name="adj1" fmla="val 32840"/>
            <a:gd name="adj2" fmla="val 25000"/>
            <a:gd name="adj3" fmla="val 3578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4F6A4E-6649-41FE-9F7E-0FD591E20CEC}">
      <dsp:nvSpPr>
        <dsp:cNvPr id="0" name=""/>
        <dsp:cNvSpPr/>
      </dsp:nvSpPr>
      <dsp:spPr>
        <a:xfrm>
          <a:off x="3009445" y="25521"/>
          <a:ext cx="1937677" cy="1356311"/>
        </a:xfrm>
        <a:prstGeom prst="roundRect">
          <a:avLst>
            <a:gd name="adj" fmla="val 16670"/>
          </a:avLst>
        </a:prstGeom>
        <a:solidFill>
          <a:srgbClr val="FF0000"/>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Persuasive techniques and the three persuasive appeals</a:t>
          </a:r>
        </a:p>
      </dsp:txBody>
      <dsp:txXfrm>
        <a:off x="3075667" y="91743"/>
        <a:ext cx="1805233" cy="1223867"/>
      </dsp:txXfrm>
    </dsp:sp>
    <dsp:sp modelId="{FC354D39-0B1C-4C9C-815B-BDD1B5746EDD}">
      <dsp:nvSpPr>
        <dsp:cNvPr id="0" name=""/>
        <dsp:cNvSpPr/>
      </dsp:nvSpPr>
      <dsp:spPr>
        <a:xfrm>
          <a:off x="4947123" y="154876"/>
          <a:ext cx="1409282" cy="109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endParaRPr lang="en-US" sz="1300" kern="1200" dirty="0"/>
        </a:p>
      </dsp:txBody>
      <dsp:txXfrm>
        <a:off x="4947123" y="154876"/>
        <a:ext cx="1409282" cy="1096230"/>
      </dsp:txXfrm>
    </dsp:sp>
    <dsp:sp modelId="{D068FED9-96D5-4E7C-B483-072463F4641C}">
      <dsp:nvSpPr>
        <dsp:cNvPr id="0" name=""/>
        <dsp:cNvSpPr/>
      </dsp:nvSpPr>
      <dsp:spPr>
        <a:xfrm rot="5400000">
          <a:off x="4920942" y="2825060"/>
          <a:ext cx="1151042" cy="1310420"/>
        </a:xfrm>
        <a:prstGeom prst="bentUpArrow">
          <a:avLst>
            <a:gd name="adj1" fmla="val 32840"/>
            <a:gd name="adj2" fmla="val 25000"/>
            <a:gd name="adj3" fmla="val 3578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ADDAB6-EDD0-4D47-92F7-73ABB7ECBDE5}">
      <dsp:nvSpPr>
        <dsp:cNvPr id="0" name=""/>
        <dsp:cNvSpPr/>
      </dsp:nvSpPr>
      <dsp:spPr>
        <a:xfrm>
          <a:off x="4615986" y="1549106"/>
          <a:ext cx="1937677" cy="1356311"/>
        </a:xfrm>
        <a:prstGeom prst="roundRect">
          <a:avLst>
            <a:gd name="adj" fmla="val 1667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The appeal to logos</a:t>
          </a:r>
        </a:p>
      </dsp:txBody>
      <dsp:txXfrm>
        <a:off x="4682208" y="1615328"/>
        <a:ext cx="1805233" cy="1223867"/>
      </dsp:txXfrm>
    </dsp:sp>
    <dsp:sp modelId="{A1397636-07B2-45DD-862D-1729CB8ECB22}">
      <dsp:nvSpPr>
        <dsp:cNvPr id="0" name=""/>
        <dsp:cNvSpPr/>
      </dsp:nvSpPr>
      <dsp:spPr>
        <a:xfrm>
          <a:off x="6553663" y="1678461"/>
          <a:ext cx="1409282" cy="109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endParaRPr lang="en-US" sz="1300" kern="1200" dirty="0"/>
        </a:p>
      </dsp:txBody>
      <dsp:txXfrm>
        <a:off x="6553663" y="1678461"/>
        <a:ext cx="1409282" cy="1096230"/>
      </dsp:txXfrm>
    </dsp:sp>
    <dsp:sp modelId="{698908F5-3661-4634-AA51-972239BC2BDF}">
      <dsp:nvSpPr>
        <dsp:cNvPr id="0" name=""/>
        <dsp:cNvSpPr/>
      </dsp:nvSpPr>
      <dsp:spPr>
        <a:xfrm>
          <a:off x="6222526" y="3072692"/>
          <a:ext cx="1937677" cy="1356311"/>
        </a:xfrm>
        <a:prstGeom prst="roundRect">
          <a:avLst>
            <a:gd name="adj" fmla="val 1667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Demonstrate your understanding of how to apply the appeal to logos.</a:t>
          </a:r>
        </a:p>
      </dsp:txBody>
      <dsp:txXfrm>
        <a:off x="6288748" y="3138914"/>
        <a:ext cx="1805233" cy="122386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8CAD3-87A8-4CCB-BF8E-1AF0FF860CE1}" type="datetimeFigureOut">
              <a:rPr lang="en-GB" smtClean="0"/>
              <a:t>10/11/2020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16718-E7DD-496B-8BC5-DD77E70E5C7E}" type="slidenum">
              <a:rPr lang="en-GB" smtClean="0"/>
              <a:t>‹#›</a:t>
            </a:fld>
            <a:endParaRPr lang="en-GB"/>
          </a:p>
        </p:txBody>
      </p:sp>
    </p:spTree>
    <p:extLst>
      <p:ext uri="{BB962C8B-B14F-4D97-AF65-F5344CB8AC3E}">
        <p14:creationId xmlns:p14="http://schemas.microsoft.com/office/powerpoint/2010/main" val="292072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DD0A38-781F-414F-BD2C-FA8AAE07957C}" type="slidenum">
              <a:rPr lang="en-GB" smtClean="0"/>
              <a:t>4</a:t>
            </a:fld>
            <a:endParaRPr lang="en-GB" dirty="0"/>
          </a:p>
        </p:txBody>
      </p:sp>
    </p:spTree>
    <p:extLst>
      <p:ext uri="{BB962C8B-B14F-4D97-AF65-F5344CB8AC3E}">
        <p14:creationId xmlns:p14="http://schemas.microsoft.com/office/powerpoint/2010/main" val="208782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327874C-A1BC-40D6-B180-176C642B4EB4}"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634485-7501-4401-B593-58F000814DAA}" type="slidenum">
              <a:rPr lang="en-GB" smtClean="0"/>
              <a:t>‹#›</a:t>
            </a:fld>
            <a:endParaRPr lang="en-GB"/>
          </a:p>
        </p:txBody>
      </p:sp>
    </p:spTree>
    <p:extLst>
      <p:ext uri="{BB962C8B-B14F-4D97-AF65-F5344CB8AC3E}">
        <p14:creationId xmlns:p14="http://schemas.microsoft.com/office/powerpoint/2010/main" val="2802702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27874C-A1BC-40D6-B180-176C642B4EB4}"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634485-7501-4401-B593-58F000814DAA}" type="slidenum">
              <a:rPr lang="en-GB" smtClean="0"/>
              <a:t>‹#›</a:t>
            </a:fld>
            <a:endParaRPr lang="en-GB"/>
          </a:p>
        </p:txBody>
      </p:sp>
    </p:spTree>
    <p:extLst>
      <p:ext uri="{BB962C8B-B14F-4D97-AF65-F5344CB8AC3E}">
        <p14:creationId xmlns:p14="http://schemas.microsoft.com/office/powerpoint/2010/main" val="63525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27874C-A1BC-40D6-B180-176C642B4EB4}"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634485-7501-4401-B593-58F000814DAA}" type="slidenum">
              <a:rPr lang="en-GB" smtClean="0"/>
              <a:t>‹#›</a:t>
            </a:fld>
            <a:endParaRPr lang="en-GB"/>
          </a:p>
        </p:txBody>
      </p:sp>
    </p:spTree>
    <p:extLst>
      <p:ext uri="{BB962C8B-B14F-4D97-AF65-F5344CB8AC3E}">
        <p14:creationId xmlns:p14="http://schemas.microsoft.com/office/powerpoint/2010/main" val="232756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27874C-A1BC-40D6-B180-176C642B4EB4}"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634485-7501-4401-B593-58F000814DAA}" type="slidenum">
              <a:rPr lang="en-GB" smtClean="0"/>
              <a:t>‹#›</a:t>
            </a:fld>
            <a:endParaRPr lang="en-GB"/>
          </a:p>
        </p:txBody>
      </p:sp>
    </p:spTree>
    <p:extLst>
      <p:ext uri="{BB962C8B-B14F-4D97-AF65-F5344CB8AC3E}">
        <p14:creationId xmlns:p14="http://schemas.microsoft.com/office/powerpoint/2010/main" val="134883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7874C-A1BC-40D6-B180-176C642B4EB4}"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634485-7501-4401-B593-58F000814DAA}" type="slidenum">
              <a:rPr lang="en-GB" smtClean="0"/>
              <a:t>‹#›</a:t>
            </a:fld>
            <a:endParaRPr lang="en-GB"/>
          </a:p>
        </p:txBody>
      </p:sp>
    </p:spTree>
    <p:extLst>
      <p:ext uri="{BB962C8B-B14F-4D97-AF65-F5344CB8AC3E}">
        <p14:creationId xmlns:p14="http://schemas.microsoft.com/office/powerpoint/2010/main" val="20331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327874C-A1BC-40D6-B180-176C642B4EB4}"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634485-7501-4401-B593-58F000814DAA}" type="slidenum">
              <a:rPr lang="en-GB" smtClean="0"/>
              <a:t>‹#›</a:t>
            </a:fld>
            <a:endParaRPr lang="en-GB"/>
          </a:p>
        </p:txBody>
      </p:sp>
    </p:spTree>
    <p:extLst>
      <p:ext uri="{BB962C8B-B14F-4D97-AF65-F5344CB8AC3E}">
        <p14:creationId xmlns:p14="http://schemas.microsoft.com/office/powerpoint/2010/main" val="103891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327874C-A1BC-40D6-B180-176C642B4EB4}" type="datetimeFigureOut">
              <a:rPr lang="en-GB" smtClean="0"/>
              <a:t>10/11/2020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634485-7501-4401-B593-58F000814DAA}" type="slidenum">
              <a:rPr lang="en-GB" smtClean="0"/>
              <a:t>‹#›</a:t>
            </a:fld>
            <a:endParaRPr lang="en-GB"/>
          </a:p>
        </p:txBody>
      </p:sp>
    </p:spTree>
    <p:extLst>
      <p:ext uri="{BB962C8B-B14F-4D97-AF65-F5344CB8AC3E}">
        <p14:creationId xmlns:p14="http://schemas.microsoft.com/office/powerpoint/2010/main" val="590800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327874C-A1BC-40D6-B180-176C642B4EB4}"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634485-7501-4401-B593-58F000814DAA}" type="slidenum">
              <a:rPr lang="en-GB" smtClean="0"/>
              <a:t>‹#›</a:t>
            </a:fld>
            <a:endParaRPr lang="en-GB"/>
          </a:p>
        </p:txBody>
      </p:sp>
    </p:spTree>
    <p:extLst>
      <p:ext uri="{BB962C8B-B14F-4D97-AF65-F5344CB8AC3E}">
        <p14:creationId xmlns:p14="http://schemas.microsoft.com/office/powerpoint/2010/main" val="394460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7874C-A1BC-40D6-B180-176C642B4EB4}" type="datetimeFigureOut">
              <a:rPr lang="en-GB" smtClean="0"/>
              <a:t>10/11/2020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634485-7501-4401-B593-58F000814DAA}" type="slidenum">
              <a:rPr lang="en-GB" smtClean="0"/>
              <a:t>‹#›</a:t>
            </a:fld>
            <a:endParaRPr lang="en-GB"/>
          </a:p>
        </p:txBody>
      </p:sp>
    </p:spTree>
    <p:extLst>
      <p:ext uri="{BB962C8B-B14F-4D97-AF65-F5344CB8AC3E}">
        <p14:creationId xmlns:p14="http://schemas.microsoft.com/office/powerpoint/2010/main" val="217830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27874C-A1BC-40D6-B180-176C642B4EB4}"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634485-7501-4401-B593-58F000814DAA}" type="slidenum">
              <a:rPr lang="en-GB" smtClean="0"/>
              <a:t>‹#›</a:t>
            </a:fld>
            <a:endParaRPr lang="en-GB"/>
          </a:p>
        </p:txBody>
      </p:sp>
    </p:spTree>
    <p:extLst>
      <p:ext uri="{BB962C8B-B14F-4D97-AF65-F5344CB8AC3E}">
        <p14:creationId xmlns:p14="http://schemas.microsoft.com/office/powerpoint/2010/main" val="268718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27874C-A1BC-40D6-B180-176C642B4EB4}"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634485-7501-4401-B593-58F000814DAA}" type="slidenum">
              <a:rPr lang="en-GB" smtClean="0"/>
              <a:t>‹#›</a:t>
            </a:fld>
            <a:endParaRPr lang="en-GB"/>
          </a:p>
        </p:txBody>
      </p:sp>
    </p:spTree>
    <p:extLst>
      <p:ext uri="{BB962C8B-B14F-4D97-AF65-F5344CB8AC3E}">
        <p14:creationId xmlns:p14="http://schemas.microsoft.com/office/powerpoint/2010/main" val="360614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7874C-A1BC-40D6-B180-176C642B4EB4}" type="datetimeFigureOut">
              <a:rPr lang="en-GB" smtClean="0"/>
              <a:t>10/11/2020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34485-7501-4401-B593-58F000814DAA}" type="slidenum">
              <a:rPr lang="en-GB" smtClean="0"/>
              <a:t>‹#›</a:t>
            </a:fld>
            <a:endParaRPr lang="en-GB"/>
          </a:p>
        </p:txBody>
      </p:sp>
    </p:spTree>
    <p:extLst>
      <p:ext uri="{BB962C8B-B14F-4D97-AF65-F5344CB8AC3E}">
        <p14:creationId xmlns:p14="http://schemas.microsoft.com/office/powerpoint/2010/main" val="1348838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0S6pHex-KCo" TargetMode="External"/><Relationship Id="rId2" Type="http://schemas.openxmlformats.org/officeDocument/2006/relationships/hyperlink" Target="https://www.youtube.com/watch?v=Cmngb5BKGtg" TargetMode="External"/><Relationship Id="rId1" Type="http://schemas.openxmlformats.org/officeDocument/2006/relationships/slideLayout" Target="../slideLayouts/slideLayout2.xml"/><Relationship Id="rId4" Type="http://schemas.openxmlformats.org/officeDocument/2006/relationships/hyperlink" Target="https://www.bing.com/videos/search?q=nissan+propilto+advert+father+na+daughter&amp;view=detail&amp;mid=F89CA0ECD248B45E85DDF89CA0ECD248B45E85DD&amp;FORM=VI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4974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E2DF-4544-48E5-81EB-2A57582732FD}"/>
              </a:ext>
            </a:extLst>
          </p:cNvPr>
          <p:cNvSpPr>
            <a:spLocks noGrp="1"/>
          </p:cNvSpPr>
          <p:nvPr>
            <p:ph type="title"/>
          </p:nvPr>
        </p:nvSpPr>
        <p:spPr/>
        <p:txBody>
          <a:bodyPr/>
          <a:lstStyle/>
          <a:p>
            <a:r>
              <a:rPr lang="en-GB" dirty="0">
                <a:solidFill>
                  <a:srgbClr val="7030A0"/>
                </a:solidFill>
              </a:rPr>
              <a:t>Harry and Meghan: Their Use of Logos</a:t>
            </a:r>
          </a:p>
        </p:txBody>
      </p:sp>
      <p:sp>
        <p:nvSpPr>
          <p:cNvPr id="3" name="Content Placeholder 2">
            <a:extLst>
              <a:ext uri="{FF2B5EF4-FFF2-40B4-BE49-F238E27FC236}">
                <a16:creationId xmlns:a16="http://schemas.microsoft.com/office/drawing/2014/main" id="{151F7460-4D85-4FE7-AC99-247E969C3EDE}"/>
              </a:ext>
            </a:extLst>
          </p:cNvPr>
          <p:cNvSpPr>
            <a:spLocks noGrp="1"/>
          </p:cNvSpPr>
          <p:nvPr>
            <p:ph idx="1"/>
          </p:nvPr>
        </p:nvSpPr>
        <p:spPr/>
        <p:txBody>
          <a:bodyPr/>
          <a:lstStyle/>
          <a:p>
            <a:r>
              <a:rPr lang="en-GB" dirty="0">
                <a:solidFill>
                  <a:srgbClr val="002060"/>
                </a:solidFill>
              </a:rPr>
              <a:t>After several years of negative media attention, Harry and Meghan decided to inform the United Kingdom’s media that they would not be blocking stories and images of their lives.</a:t>
            </a:r>
          </a:p>
          <a:p>
            <a:endParaRPr lang="en-GB" dirty="0">
              <a:solidFill>
                <a:srgbClr val="002060"/>
              </a:solidFill>
            </a:endParaRPr>
          </a:p>
          <a:p>
            <a:r>
              <a:rPr lang="en-GB" dirty="0">
                <a:solidFill>
                  <a:srgbClr val="002060"/>
                </a:solidFill>
              </a:rPr>
              <a:t>On the next slide is their statement to the media declaring that they will no longer accept the, often negative, treatment that they had been receiving.  </a:t>
            </a:r>
          </a:p>
        </p:txBody>
      </p:sp>
    </p:spTree>
    <p:extLst>
      <p:ext uri="{BB962C8B-B14F-4D97-AF65-F5344CB8AC3E}">
        <p14:creationId xmlns:p14="http://schemas.microsoft.com/office/powerpoint/2010/main" val="66127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D8320A-2026-4EA5-8DE8-C98960A4B79C}"/>
              </a:ext>
            </a:extLst>
          </p:cNvPr>
          <p:cNvSpPr txBox="1"/>
          <p:nvPr/>
        </p:nvSpPr>
        <p:spPr>
          <a:xfrm>
            <a:off x="41275" y="615950"/>
            <a:ext cx="6411913" cy="6208713"/>
          </a:xfrm>
          <a:prstGeom prst="rect">
            <a:avLst/>
          </a:prstGeom>
          <a:noFill/>
        </p:spPr>
        <p:txBody>
          <a:bodyPr wrap="square" rtlCol="0" anchor="t">
            <a:normAutofit/>
          </a:bodyPr>
          <a:lstStyle/>
          <a:p>
            <a:pPr>
              <a:lnSpc>
                <a:spcPct val="90000"/>
              </a:lnSpc>
              <a:spcAft>
                <a:spcPts val="600"/>
              </a:spcAft>
            </a:pPr>
            <a:r>
              <a:rPr lang="en-GB" dirty="0"/>
              <a:t>TDQs:</a:t>
            </a:r>
          </a:p>
          <a:p>
            <a:pPr>
              <a:lnSpc>
                <a:spcPct val="90000"/>
              </a:lnSpc>
              <a:spcAft>
                <a:spcPts val="600"/>
              </a:spcAft>
            </a:pPr>
            <a:endParaRPr lang="en-GB" dirty="0"/>
          </a:p>
          <a:p>
            <a:pPr marL="342900" indent="-342900">
              <a:lnSpc>
                <a:spcPct val="90000"/>
              </a:lnSpc>
              <a:spcAft>
                <a:spcPts val="600"/>
              </a:spcAft>
              <a:buFont typeface="+mj-lt"/>
              <a:buAutoNum type="arabicPeriod"/>
            </a:pPr>
            <a:r>
              <a:rPr lang="en-GB" dirty="0"/>
              <a:t>What is the effect of emotive phrase ‘lives completely pulled apart’?</a:t>
            </a:r>
          </a:p>
          <a:p>
            <a:pPr marL="342900" indent="-342900">
              <a:lnSpc>
                <a:spcPct val="90000"/>
              </a:lnSpc>
              <a:spcAft>
                <a:spcPts val="600"/>
              </a:spcAft>
              <a:buFont typeface="+mj-lt"/>
              <a:buAutoNum type="arabicPeriod"/>
            </a:pPr>
            <a:endParaRPr lang="en-GB" dirty="0"/>
          </a:p>
          <a:p>
            <a:pPr marL="342900" indent="-342900">
              <a:lnSpc>
                <a:spcPct val="90000"/>
              </a:lnSpc>
              <a:spcAft>
                <a:spcPts val="600"/>
              </a:spcAft>
              <a:buFont typeface="+mj-lt"/>
              <a:buAutoNum type="arabicPeriod"/>
            </a:pPr>
            <a:r>
              <a:rPr lang="en-GB" dirty="0"/>
              <a:t>How does the opening line of ‘watched people they know’ use the appeal of ethos?</a:t>
            </a:r>
          </a:p>
          <a:p>
            <a:pPr marL="342900" indent="-342900">
              <a:lnSpc>
                <a:spcPct val="90000"/>
              </a:lnSpc>
              <a:spcAft>
                <a:spcPts val="600"/>
              </a:spcAft>
              <a:buFont typeface="+mj-lt"/>
              <a:buAutoNum type="arabicPeriod"/>
            </a:pPr>
            <a:endParaRPr lang="en-GB" dirty="0"/>
          </a:p>
          <a:p>
            <a:pPr marL="342900" indent="-342900">
              <a:lnSpc>
                <a:spcPct val="90000"/>
              </a:lnSpc>
              <a:spcAft>
                <a:spcPts val="600"/>
              </a:spcAft>
              <a:buFont typeface="+mj-lt"/>
              <a:buAutoNum type="arabicPeriod"/>
            </a:pPr>
            <a:r>
              <a:rPr lang="en-GB" dirty="0"/>
              <a:t>Why is the shorter statement of ‘there will be no corroboration’ effective in expressing the frustrations of the Duke and Duchess?</a:t>
            </a:r>
          </a:p>
          <a:p>
            <a:pPr marL="342900" indent="-342900">
              <a:lnSpc>
                <a:spcPct val="90000"/>
              </a:lnSpc>
              <a:spcAft>
                <a:spcPts val="600"/>
              </a:spcAft>
              <a:buFont typeface="+mj-lt"/>
              <a:buAutoNum type="arabicPeriod"/>
            </a:pPr>
            <a:endParaRPr lang="en-GB" dirty="0"/>
          </a:p>
          <a:p>
            <a:pPr marL="342900" indent="-342900">
              <a:lnSpc>
                <a:spcPct val="90000"/>
              </a:lnSpc>
              <a:spcAft>
                <a:spcPts val="600"/>
              </a:spcAft>
              <a:buFont typeface="+mj-lt"/>
              <a:buAutoNum type="arabicPeriod"/>
            </a:pPr>
            <a:r>
              <a:rPr lang="en-GB" dirty="0"/>
              <a:t>What is the impact of the verb ‘protect’ in the final line?</a:t>
            </a:r>
          </a:p>
          <a:p>
            <a:pPr marL="342900" indent="-342900">
              <a:lnSpc>
                <a:spcPct val="90000"/>
              </a:lnSpc>
              <a:spcAft>
                <a:spcPts val="600"/>
              </a:spcAft>
              <a:buFont typeface="+mj-lt"/>
              <a:buAutoNum type="arabicPeriod"/>
            </a:pPr>
            <a:endParaRPr lang="en-GB" dirty="0"/>
          </a:p>
          <a:p>
            <a:pPr marL="342900" indent="-342900">
              <a:lnSpc>
                <a:spcPct val="90000"/>
              </a:lnSpc>
              <a:spcAft>
                <a:spcPts val="600"/>
              </a:spcAft>
              <a:buFont typeface="+mj-lt"/>
              <a:buAutoNum type="arabicPeriod"/>
            </a:pPr>
            <a:r>
              <a:rPr lang="en-GB" dirty="0"/>
              <a:t>What does the phrase ‘the side of the industry that readers never see’ reflect about the reality of living life being followed and photographed? </a:t>
            </a:r>
          </a:p>
          <a:p>
            <a:pPr marL="342900" indent="-342900">
              <a:lnSpc>
                <a:spcPct val="90000"/>
              </a:lnSpc>
              <a:spcAft>
                <a:spcPts val="600"/>
              </a:spcAft>
              <a:buFont typeface="+mj-lt"/>
              <a:buAutoNum type="arabicPeriod"/>
            </a:pPr>
            <a:endParaRPr lang="en-GB" dirty="0"/>
          </a:p>
          <a:p>
            <a:pPr marL="342900" indent="-342900">
              <a:lnSpc>
                <a:spcPct val="90000"/>
              </a:lnSpc>
              <a:spcAft>
                <a:spcPts val="600"/>
              </a:spcAft>
              <a:buFont typeface="+mj-lt"/>
              <a:buAutoNum type="arabicPeriod"/>
            </a:pPr>
            <a:r>
              <a:rPr lang="en-GB" dirty="0"/>
              <a:t>How does the adjective ‘salacious’ present the paparazzi and media?</a:t>
            </a:r>
          </a:p>
        </p:txBody>
      </p:sp>
      <p:sp>
        <p:nvSpPr>
          <p:cNvPr id="3" name="TextBox 2">
            <a:extLst>
              <a:ext uri="{FF2B5EF4-FFF2-40B4-BE49-F238E27FC236}">
                <a16:creationId xmlns:a16="http://schemas.microsoft.com/office/drawing/2014/main" id="{3E722708-7E33-43F8-8800-650693DBDBEA}"/>
              </a:ext>
            </a:extLst>
          </p:cNvPr>
          <p:cNvSpPr txBox="1"/>
          <p:nvPr/>
        </p:nvSpPr>
        <p:spPr>
          <a:xfrm>
            <a:off x="6535738" y="47625"/>
            <a:ext cx="5616575" cy="6775450"/>
          </a:xfrm>
          <a:prstGeom prst="rect">
            <a:avLst/>
          </a:prstGeom>
          <a:solidFill>
            <a:srgbClr val="F5AADF"/>
          </a:solidFill>
        </p:spPr>
        <p:txBody>
          <a:bodyPr wrap="square" anchor="t">
            <a:normAutofit lnSpcReduction="10000"/>
          </a:bodyPr>
          <a:lstStyle/>
          <a:p>
            <a:pPr>
              <a:lnSpc>
                <a:spcPct val="90000"/>
              </a:lnSpc>
              <a:spcAft>
                <a:spcPts val="600"/>
              </a:spcAft>
            </a:pPr>
            <a:r>
              <a:rPr lang="en-GB" sz="2800" b="0" i="0" dirty="0">
                <a:solidFill>
                  <a:srgbClr val="000000"/>
                </a:solidFill>
                <a:effectLst/>
                <a:latin typeface="Charter"/>
              </a:rPr>
              <a:t>“The Duke and Duchess of Sussex have watched people they know—as well as complete strangers—have their lives completely pulled apart for no good reason, other than the fact that salacious gossip boosts advertising revenue. With that said, please note that The Duke and Duchess of Sussex will not be engaging with your outlet. There will be no corroboration and zero engagement. This is also a policy being instated for their communications team, in order to protect that team from the side of the industry that readers never see.”</a:t>
            </a:r>
            <a:endParaRPr lang="en-GB" sz="2800" dirty="0"/>
          </a:p>
        </p:txBody>
      </p:sp>
    </p:spTree>
    <p:extLst>
      <p:ext uri="{BB962C8B-B14F-4D97-AF65-F5344CB8AC3E}">
        <p14:creationId xmlns:p14="http://schemas.microsoft.com/office/powerpoint/2010/main" val="85704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3D5216-6AAE-CB45-ADDE-C8321CD19EF6}"/>
              </a:ext>
            </a:extLst>
          </p:cNvPr>
          <p:cNvSpPr>
            <a:spLocks noGrp="1"/>
          </p:cNvSpPr>
          <p:nvPr>
            <p:ph type="title"/>
          </p:nvPr>
        </p:nvSpPr>
        <p:spPr>
          <a:xfrm>
            <a:off x="838200" y="129599"/>
            <a:ext cx="10515600" cy="1089602"/>
          </a:xfrm>
          <a:solidFill>
            <a:srgbClr val="CCFF99"/>
          </a:solidFill>
          <a:ln w="38100">
            <a:solidFill>
              <a:schemeClr val="tx1"/>
            </a:solidFill>
          </a:ln>
        </p:spPr>
        <p:txBody>
          <a:bodyPr/>
          <a:lstStyle/>
          <a:p>
            <a:pPr algn="ctr"/>
            <a:r>
              <a:rPr lang="en-GB"/>
              <a:t>Digging Deep Example:</a:t>
            </a:r>
          </a:p>
        </p:txBody>
      </p:sp>
      <p:sp>
        <p:nvSpPr>
          <p:cNvPr id="2" name="Rounded Rectangle 1">
            <a:extLst>
              <a:ext uri="{FF2B5EF4-FFF2-40B4-BE49-F238E27FC236}">
                <a16:creationId xmlns:a16="http://schemas.microsoft.com/office/drawing/2014/main" id="{C45E3EF7-DF64-1E42-9384-029E20928609}"/>
              </a:ext>
            </a:extLst>
          </p:cNvPr>
          <p:cNvSpPr/>
          <p:nvPr/>
        </p:nvSpPr>
        <p:spPr>
          <a:xfrm>
            <a:off x="4012442" y="2647666"/>
            <a:ext cx="3835021" cy="1828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r>
              <a:rPr lang="en-GB" sz="2000" b="0" i="0" dirty="0">
                <a:solidFill>
                  <a:srgbClr val="000000"/>
                </a:solidFill>
                <a:effectLst/>
                <a:latin typeface="Charter"/>
              </a:rPr>
              <a:t>‘lives completely pulled apart’</a:t>
            </a:r>
            <a:endParaRPr lang="en-GB" sz="2000" b="1" dirty="0">
              <a:solidFill>
                <a:schemeClr val="tx1"/>
              </a:solidFill>
            </a:endParaRPr>
          </a:p>
        </p:txBody>
      </p:sp>
      <p:sp>
        <p:nvSpPr>
          <p:cNvPr id="5" name="Rounded Rectangle 4">
            <a:extLst>
              <a:ext uri="{FF2B5EF4-FFF2-40B4-BE49-F238E27FC236}">
                <a16:creationId xmlns:a16="http://schemas.microsoft.com/office/drawing/2014/main" id="{05DD1D77-73C0-424B-9135-B924189DCBF7}"/>
              </a:ext>
            </a:extLst>
          </p:cNvPr>
          <p:cNvSpPr/>
          <p:nvPr/>
        </p:nvSpPr>
        <p:spPr>
          <a:xfrm>
            <a:off x="316171" y="1600200"/>
            <a:ext cx="3314132"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sz="1800" b="0" i="0" u="none" strike="noStrike" kern="0" cap="none" spc="0" baseline="0">
                <a:solidFill>
                  <a:srgbClr val="000000"/>
                </a:solidFill>
                <a:uFillTx/>
              </a:defRPr>
            </a:pPr>
            <a:r>
              <a:rPr lang="en-GB" sz="2400" dirty="0">
                <a:solidFill>
                  <a:srgbClr val="000000"/>
                </a:solidFill>
              </a:rPr>
              <a:t>How does this line present the effects of the media?</a:t>
            </a:r>
          </a:p>
        </p:txBody>
      </p:sp>
      <p:sp>
        <p:nvSpPr>
          <p:cNvPr id="6" name="Rounded Rectangle 5">
            <a:extLst>
              <a:ext uri="{FF2B5EF4-FFF2-40B4-BE49-F238E27FC236}">
                <a16:creationId xmlns:a16="http://schemas.microsoft.com/office/drawing/2014/main" id="{31E6D7F5-D47A-3645-A722-EB9C096283D2}"/>
              </a:ext>
            </a:extLst>
          </p:cNvPr>
          <p:cNvSpPr/>
          <p:nvPr/>
        </p:nvSpPr>
        <p:spPr>
          <a:xfrm>
            <a:off x="316171" y="4609201"/>
            <a:ext cx="3452883" cy="1828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r>
              <a:rPr lang="en-GB" sz="2400" dirty="0">
                <a:solidFill>
                  <a:srgbClr val="000000"/>
                </a:solidFill>
              </a:rPr>
              <a:t>What is the impact of the adjective ‘completely’?</a:t>
            </a:r>
          </a:p>
        </p:txBody>
      </p:sp>
      <p:sp>
        <p:nvSpPr>
          <p:cNvPr id="7" name="Rounded Rectangle 6">
            <a:extLst>
              <a:ext uri="{FF2B5EF4-FFF2-40B4-BE49-F238E27FC236}">
                <a16:creationId xmlns:a16="http://schemas.microsoft.com/office/drawing/2014/main" id="{93DCCBFB-1A0E-6B40-9C70-211190A9D8D2}"/>
              </a:ext>
            </a:extLst>
          </p:cNvPr>
          <p:cNvSpPr/>
          <p:nvPr/>
        </p:nvSpPr>
        <p:spPr>
          <a:xfrm>
            <a:off x="8229601" y="1438701"/>
            <a:ext cx="3452883" cy="18288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r>
              <a:rPr lang="en-GB" sz="2400" dirty="0">
                <a:solidFill>
                  <a:srgbClr val="000000"/>
                </a:solidFill>
              </a:rPr>
              <a:t>How is ethos being used here to support the logos of the statement?</a:t>
            </a:r>
          </a:p>
        </p:txBody>
      </p:sp>
      <p:sp>
        <p:nvSpPr>
          <p:cNvPr id="8" name="Rounded Rectangle 7">
            <a:extLst>
              <a:ext uri="{FF2B5EF4-FFF2-40B4-BE49-F238E27FC236}">
                <a16:creationId xmlns:a16="http://schemas.microsoft.com/office/drawing/2014/main" id="{0FD7F7E5-9ECE-9849-BDD2-75A9A1226A70}"/>
              </a:ext>
            </a:extLst>
          </p:cNvPr>
          <p:cNvSpPr/>
          <p:nvPr/>
        </p:nvSpPr>
        <p:spPr>
          <a:xfrm>
            <a:off x="8368352" y="4476466"/>
            <a:ext cx="3452883" cy="182880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r>
              <a:rPr lang="en-GB" sz="2400" dirty="0">
                <a:solidFill>
                  <a:srgbClr val="000000"/>
                </a:solidFill>
              </a:rPr>
              <a:t>What does it reveal about the reality of the paparazzi’s attention?</a:t>
            </a:r>
          </a:p>
        </p:txBody>
      </p:sp>
    </p:spTree>
    <p:extLst>
      <p:ext uri="{BB962C8B-B14F-4D97-AF65-F5344CB8AC3E}">
        <p14:creationId xmlns:p14="http://schemas.microsoft.com/office/powerpoint/2010/main" val="279950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3D5216-6AAE-CB45-ADDE-C8321CD19EF6}"/>
              </a:ext>
            </a:extLst>
          </p:cNvPr>
          <p:cNvSpPr>
            <a:spLocks noGrp="1"/>
          </p:cNvSpPr>
          <p:nvPr>
            <p:ph type="title"/>
          </p:nvPr>
        </p:nvSpPr>
        <p:spPr>
          <a:xfrm>
            <a:off x="838200" y="129599"/>
            <a:ext cx="10515600" cy="1089602"/>
          </a:xfrm>
          <a:solidFill>
            <a:srgbClr val="CCFF99"/>
          </a:solidFill>
          <a:ln w="38100">
            <a:solidFill>
              <a:schemeClr val="tx1"/>
            </a:solidFill>
          </a:ln>
        </p:spPr>
        <p:txBody>
          <a:bodyPr/>
          <a:lstStyle/>
          <a:p>
            <a:pPr algn="ctr"/>
            <a:r>
              <a:rPr lang="en-GB"/>
              <a:t>Digging Deep Example:</a:t>
            </a:r>
          </a:p>
        </p:txBody>
      </p:sp>
      <p:sp>
        <p:nvSpPr>
          <p:cNvPr id="2" name="Rounded Rectangle 1">
            <a:extLst>
              <a:ext uri="{FF2B5EF4-FFF2-40B4-BE49-F238E27FC236}">
                <a16:creationId xmlns:a16="http://schemas.microsoft.com/office/drawing/2014/main" id="{C45E3EF7-DF64-1E42-9384-029E20928609}"/>
              </a:ext>
            </a:extLst>
          </p:cNvPr>
          <p:cNvSpPr/>
          <p:nvPr/>
        </p:nvSpPr>
        <p:spPr>
          <a:xfrm>
            <a:off x="4012442" y="2647666"/>
            <a:ext cx="3835021" cy="1828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r>
              <a:rPr lang="en-GB" sz="2000" b="0" i="0" dirty="0">
                <a:solidFill>
                  <a:srgbClr val="000000"/>
                </a:solidFill>
                <a:effectLst/>
                <a:latin typeface="Charter"/>
              </a:rPr>
              <a:t>‘lives completely pulled apart’</a:t>
            </a:r>
            <a:endParaRPr lang="en-GB" sz="2000" b="1" dirty="0">
              <a:solidFill>
                <a:schemeClr val="tx1"/>
              </a:solidFill>
            </a:endParaRPr>
          </a:p>
        </p:txBody>
      </p:sp>
      <p:sp>
        <p:nvSpPr>
          <p:cNvPr id="5" name="Rounded Rectangle 4">
            <a:extLst>
              <a:ext uri="{FF2B5EF4-FFF2-40B4-BE49-F238E27FC236}">
                <a16:creationId xmlns:a16="http://schemas.microsoft.com/office/drawing/2014/main" id="{05DD1D77-73C0-424B-9135-B924189DCBF7}"/>
              </a:ext>
            </a:extLst>
          </p:cNvPr>
          <p:cNvSpPr/>
          <p:nvPr/>
        </p:nvSpPr>
        <p:spPr>
          <a:xfrm>
            <a:off x="316171" y="1600200"/>
            <a:ext cx="3314132"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sz="1800" b="0" i="0" u="none" strike="noStrike" kern="0" cap="none" spc="0" baseline="0">
                <a:solidFill>
                  <a:srgbClr val="000000"/>
                </a:solidFill>
                <a:uFillTx/>
              </a:defRPr>
            </a:pPr>
            <a:r>
              <a:rPr lang="en-GB" sz="2400" dirty="0">
                <a:solidFill>
                  <a:srgbClr val="000000"/>
                </a:solidFill>
              </a:rPr>
              <a:t>The media is presented as a destructive force that damages peoples’ lives</a:t>
            </a:r>
          </a:p>
        </p:txBody>
      </p:sp>
      <p:sp>
        <p:nvSpPr>
          <p:cNvPr id="6" name="Rounded Rectangle 5">
            <a:extLst>
              <a:ext uri="{FF2B5EF4-FFF2-40B4-BE49-F238E27FC236}">
                <a16:creationId xmlns:a16="http://schemas.microsoft.com/office/drawing/2014/main" id="{31E6D7F5-D47A-3645-A722-EB9C096283D2}"/>
              </a:ext>
            </a:extLst>
          </p:cNvPr>
          <p:cNvSpPr/>
          <p:nvPr/>
        </p:nvSpPr>
        <p:spPr>
          <a:xfrm>
            <a:off x="316171" y="4338320"/>
            <a:ext cx="3696271" cy="209968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r>
              <a:rPr lang="en-GB" sz="2400" dirty="0">
                <a:solidFill>
                  <a:srgbClr val="000000"/>
                </a:solidFill>
              </a:rPr>
              <a:t>The adjective ‘completely’ expresses that there is no escape once the paparazzi are in your life; it creates a wholly negative tone.</a:t>
            </a:r>
          </a:p>
        </p:txBody>
      </p:sp>
      <p:sp>
        <p:nvSpPr>
          <p:cNvPr id="7" name="Rounded Rectangle 6">
            <a:extLst>
              <a:ext uri="{FF2B5EF4-FFF2-40B4-BE49-F238E27FC236}">
                <a16:creationId xmlns:a16="http://schemas.microsoft.com/office/drawing/2014/main" id="{93DCCBFB-1A0E-6B40-9C70-211190A9D8D2}"/>
              </a:ext>
            </a:extLst>
          </p:cNvPr>
          <p:cNvSpPr/>
          <p:nvPr/>
        </p:nvSpPr>
        <p:spPr>
          <a:xfrm>
            <a:off x="8229601" y="1438700"/>
            <a:ext cx="3452883" cy="274721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r>
              <a:rPr lang="en-GB" sz="2400" dirty="0">
                <a:solidFill>
                  <a:srgbClr val="000000"/>
                </a:solidFill>
              </a:rPr>
              <a:t>The anecdote of other peoples’ experiences creates ethos because it suggest that both of them are knowledgeable about the topic</a:t>
            </a:r>
          </a:p>
        </p:txBody>
      </p:sp>
      <p:sp>
        <p:nvSpPr>
          <p:cNvPr id="8" name="Rounded Rectangle 7">
            <a:extLst>
              <a:ext uri="{FF2B5EF4-FFF2-40B4-BE49-F238E27FC236}">
                <a16:creationId xmlns:a16="http://schemas.microsoft.com/office/drawing/2014/main" id="{0FD7F7E5-9ECE-9849-BDD2-75A9A1226A70}"/>
              </a:ext>
            </a:extLst>
          </p:cNvPr>
          <p:cNvSpPr/>
          <p:nvPr/>
        </p:nvSpPr>
        <p:spPr>
          <a:xfrm>
            <a:off x="8368352" y="4476465"/>
            <a:ext cx="3452883" cy="2251935"/>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r>
              <a:rPr lang="en-GB" sz="2400" dirty="0">
                <a:solidFill>
                  <a:srgbClr val="000000"/>
                </a:solidFill>
              </a:rPr>
              <a:t>It contrasts the perception of the ‘easy’ life that the Royal family have with the reality of the invasion of their privacy.</a:t>
            </a:r>
          </a:p>
        </p:txBody>
      </p:sp>
    </p:spTree>
    <p:extLst>
      <p:ext uri="{BB962C8B-B14F-4D97-AF65-F5344CB8AC3E}">
        <p14:creationId xmlns:p14="http://schemas.microsoft.com/office/powerpoint/2010/main" val="156104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3D5216-6AAE-CB45-ADDE-C8321CD19EF6}"/>
              </a:ext>
            </a:extLst>
          </p:cNvPr>
          <p:cNvSpPr>
            <a:spLocks noGrp="1"/>
          </p:cNvSpPr>
          <p:nvPr>
            <p:ph type="title"/>
          </p:nvPr>
        </p:nvSpPr>
        <p:spPr>
          <a:xfrm>
            <a:off x="838200" y="129599"/>
            <a:ext cx="10515600" cy="1089602"/>
          </a:xfrm>
          <a:solidFill>
            <a:srgbClr val="CCFF99"/>
          </a:solidFill>
          <a:ln w="38100">
            <a:solidFill>
              <a:schemeClr val="tx1"/>
            </a:solidFill>
          </a:ln>
        </p:spPr>
        <p:txBody>
          <a:bodyPr/>
          <a:lstStyle/>
          <a:p>
            <a:pPr algn="ctr"/>
            <a:r>
              <a:rPr lang="en-GB" dirty="0">
                <a:latin typeface="Segoe UI Semibold"/>
                <a:cs typeface="Segoe UI Semibold"/>
              </a:rPr>
              <a:t>Over to you- Analysis of a quotation:</a:t>
            </a:r>
          </a:p>
        </p:txBody>
      </p:sp>
      <p:sp>
        <p:nvSpPr>
          <p:cNvPr id="2" name="Rounded Rectangle 1">
            <a:extLst>
              <a:ext uri="{FF2B5EF4-FFF2-40B4-BE49-F238E27FC236}">
                <a16:creationId xmlns:a16="http://schemas.microsoft.com/office/drawing/2014/main" id="{C45E3EF7-DF64-1E42-9384-029E20928609}"/>
              </a:ext>
            </a:extLst>
          </p:cNvPr>
          <p:cNvSpPr/>
          <p:nvPr/>
        </p:nvSpPr>
        <p:spPr>
          <a:xfrm>
            <a:off x="4012442" y="2647666"/>
            <a:ext cx="3835021" cy="1828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r>
              <a:rPr lang="en-GB" sz="2000" b="1">
                <a:solidFill>
                  <a:schemeClr val="tx1"/>
                </a:solidFill>
              </a:rPr>
              <a:t>Choose your quotation</a:t>
            </a:r>
          </a:p>
        </p:txBody>
      </p:sp>
      <p:sp>
        <p:nvSpPr>
          <p:cNvPr id="5" name="Rounded Rectangle 4">
            <a:extLst>
              <a:ext uri="{FF2B5EF4-FFF2-40B4-BE49-F238E27FC236}">
                <a16:creationId xmlns:a16="http://schemas.microsoft.com/office/drawing/2014/main" id="{05DD1D77-73C0-424B-9135-B924189DCBF7}"/>
              </a:ext>
            </a:extLst>
          </p:cNvPr>
          <p:cNvSpPr/>
          <p:nvPr/>
        </p:nvSpPr>
        <p:spPr>
          <a:xfrm>
            <a:off x="316171" y="1600200"/>
            <a:ext cx="3314132"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r>
              <a:rPr lang="en-GB" sz="2400" dirty="0">
                <a:solidFill>
                  <a:srgbClr val="000000"/>
                </a:solidFill>
              </a:rPr>
              <a:t>What is the quotation showing the reader?</a:t>
            </a:r>
          </a:p>
        </p:txBody>
      </p:sp>
      <p:sp>
        <p:nvSpPr>
          <p:cNvPr id="6" name="Rounded Rectangle 5">
            <a:extLst>
              <a:ext uri="{FF2B5EF4-FFF2-40B4-BE49-F238E27FC236}">
                <a16:creationId xmlns:a16="http://schemas.microsoft.com/office/drawing/2014/main" id="{31E6D7F5-D47A-3645-A722-EB9C096283D2}"/>
              </a:ext>
            </a:extLst>
          </p:cNvPr>
          <p:cNvSpPr/>
          <p:nvPr/>
        </p:nvSpPr>
        <p:spPr>
          <a:xfrm>
            <a:off x="316171" y="4476466"/>
            <a:ext cx="3452883" cy="1828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r>
              <a:rPr lang="en-GB" sz="2400" dirty="0">
                <a:solidFill>
                  <a:srgbClr val="000000"/>
                </a:solidFill>
              </a:rPr>
              <a:t>How is  the media/paparazzi presented in your quotation?</a:t>
            </a:r>
          </a:p>
        </p:txBody>
      </p:sp>
      <p:sp>
        <p:nvSpPr>
          <p:cNvPr id="7" name="Rounded Rectangle 6">
            <a:extLst>
              <a:ext uri="{FF2B5EF4-FFF2-40B4-BE49-F238E27FC236}">
                <a16:creationId xmlns:a16="http://schemas.microsoft.com/office/drawing/2014/main" id="{93DCCBFB-1A0E-6B40-9C70-211190A9D8D2}"/>
              </a:ext>
            </a:extLst>
          </p:cNvPr>
          <p:cNvSpPr/>
          <p:nvPr/>
        </p:nvSpPr>
        <p:spPr>
          <a:xfrm>
            <a:off x="8229601" y="1438701"/>
            <a:ext cx="3452883" cy="18288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r>
              <a:rPr lang="en-GB" sz="2000" dirty="0">
                <a:solidFill>
                  <a:srgbClr val="000000"/>
                </a:solidFill>
              </a:rPr>
              <a:t>Language devices being used/key words to focus on and analyse</a:t>
            </a:r>
          </a:p>
        </p:txBody>
      </p:sp>
      <p:sp>
        <p:nvSpPr>
          <p:cNvPr id="8" name="Rounded Rectangle 7">
            <a:extLst>
              <a:ext uri="{FF2B5EF4-FFF2-40B4-BE49-F238E27FC236}">
                <a16:creationId xmlns:a16="http://schemas.microsoft.com/office/drawing/2014/main" id="{0FD7F7E5-9ECE-9849-BDD2-75A9A1226A70}"/>
              </a:ext>
            </a:extLst>
          </p:cNvPr>
          <p:cNvSpPr/>
          <p:nvPr/>
        </p:nvSpPr>
        <p:spPr>
          <a:xfrm>
            <a:off x="8368352" y="4476466"/>
            <a:ext cx="3452883" cy="182880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r>
              <a:rPr lang="en-GB" sz="2000" dirty="0">
                <a:solidFill>
                  <a:srgbClr val="000000"/>
                </a:solidFill>
              </a:rPr>
              <a:t>The reader’s response/reaction</a:t>
            </a:r>
          </a:p>
        </p:txBody>
      </p:sp>
    </p:spTree>
    <p:extLst>
      <p:ext uri="{BB962C8B-B14F-4D97-AF65-F5344CB8AC3E}">
        <p14:creationId xmlns:p14="http://schemas.microsoft.com/office/powerpoint/2010/main" val="298531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3D5216-6AAE-CB45-ADDE-C8321CD19EF6}"/>
              </a:ext>
            </a:extLst>
          </p:cNvPr>
          <p:cNvSpPr>
            <a:spLocks noGrp="1"/>
          </p:cNvSpPr>
          <p:nvPr>
            <p:ph type="title"/>
          </p:nvPr>
        </p:nvSpPr>
        <p:spPr>
          <a:xfrm>
            <a:off x="838200" y="129599"/>
            <a:ext cx="10515600" cy="1089602"/>
          </a:xfrm>
          <a:solidFill>
            <a:srgbClr val="CCFF99"/>
          </a:solidFill>
          <a:ln w="38100">
            <a:solidFill>
              <a:schemeClr val="tx1"/>
            </a:solidFill>
          </a:ln>
        </p:spPr>
        <p:txBody>
          <a:bodyPr/>
          <a:lstStyle/>
          <a:p>
            <a:pPr algn="ctr"/>
            <a:r>
              <a:rPr lang="en-GB" dirty="0">
                <a:latin typeface="Segoe UI Semibold"/>
                <a:cs typeface="Segoe UI Semibold"/>
              </a:rPr>
              <a:t>Over to you- Analysis of a quotation:</a:t>
            </a:r>
          </a:p>
        </p:txBody>
      </p:sp>
      <p:sp>
        <p:nvSpPr>
          <p:cNvPr id="2" name="Rounded Rectangle 1">
            <a:extLst>
              <a:ext uri="{FF2B5EF4-FFF2-40B4-BE49-F238E27FC236}">
                <a16:creationId xmlns:a16="http://schemas.microsoft.com/office/drawing/2014/main" id="{C45E3EF7-DF64-1E42-9384-029E20928609}"/>
              </a:ext>
            </a:extLst>
          </p:cNvPr>
          <p:cNvSpPr/>
          <p:nvPr/>
        </p:nvSpPr>
        <p:spPr>
          <a:xfrm>
            <a:off x="4012442" y="2647666"/>
            <a:ext cx="3835021" cy="1828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endParaRPr lang="en-GB" sz="2000" b="1" dirty="0">
              <a:solidFill>
                <a:schemeClr val="tx1"/>
              </a:solidFill>
            </a:endParaRPr>
          </a:p>
        </p:txBody>
      </p:sp>
      <p:sp>
        <p:nvSpPr>
          <p:cNvPr id="5" name="Rounded Rectangle 4">
            <a:extLst>
              <a:ext uri="{FF2B5EF4-FFF2-40B4-BE49-F238E27FC236}">
                <a16:creationId xmlns:a16="http://schemas.microsoft.com/office/drawing/2014/main" id="{05DD1D77-73C0-424B-9135-B924189DCBF7}"/>
              </a:ext>
            </a:extLst>
          </p:cNvPr>
          <p:cNvSpPr/>
          <p:nvPr/>
        </p:nvSpPr>
        <p:spPr>
          <a:xfrm>
            <a:off x="316171" y="1600200"/>
            <a:ext cx="3314132" cy="1828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endParaRPr lang="en-GB" sz="2400" dirty="0">
              <a:solidFill>
                <a:srgbClr val="000000"/>
              </a:solidFill>
            </a:endParaRPr>
          </a:p>
        </p:txBody>
      </p:sp>
      <p:sp>
        <p:nvSpPr>
          <p:cNvPr id="6" name="Rounded Rectangle 5">
            <a:extLst>
              <a:ext uri="{FF2B5EF4-FFF2-40B4-BE49-F238E27FC236}">
                <a16:creationId xmlns:a16="http://schemas.microsoft.com/office/drawing/2014/main" id="{31E6D7F5-D47A-3645-A722-EB9C096283D2}"/>
              </a:ext>
            </a:extLst>
          </p:cNvPr>
          <p:cNvSpPr/>
          <p:nvPr/>
        </p:nvSpPr>
        <p:spPr>
          <a:xfrm>
            <a:off x="316171" y="4476466"/>
            <a:ext cx="3452883" cy="1828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endParaRPr lang="en-GB" sz="2400" dirty="0">
              <a:solidFill>
                <a:srgbClr val="000000"/>
              </a:solidFill>
            </a:endParaRPr>
          </a:p>
        </p:txBody>
      </p:sp>
      <p:sp>
        <p:nvSpPr>
          <p:cNvPr id="7" name="Rounded Rectangle 6">
            <a:extLst>
              <a:ext uri="{FF2B5EF4-FFF2-40B4-BE49-F238E27FC236}">
                <a16:creationId xmlns:a16="http://schemas.microsoft.com/office/drawing/2014/main" id="{93DCCBFB-1A0E-6B40-9C70-211190A9D8D2}"/>
              </a:ext>
            </a:extLst>
          </p:cNvPr>
          <p:cNvSpPr/>
          <p:nvPr/>
        </p:nvSpPr>
        <p:spPr>
          <a:xfrm>
            <a:off x="8229601" y="1438701"/>
            <a:ext cx="3452883" cy="18288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endParaRPr lang="en-GB" sz="2000" dirty="0">
              <a:solidFill>
                <a:srgbClr val="000000"/>
              </a:solidFill>
            </a:endParaRPr>
          </a:p>
        </p:txBody>
      </p:sp>
      <p:sp>
        <p:nvSpPr>
          <p:cNvPr id="8" name="Rounded Rectangle 7">
            <a:extLst>
              <a:ext uri="{FF2B5EF4-FFF2-40B4-BE49-F238E27FC236}">
                <a16:creationId xmlns:a16="http://schemas.microsoft.com/office/drawing/2014/main" id="{0FD7F7E5-9ECE-9849-BDD2-75A9A1226A70}"/>
              </a:ext>
            </a:extLst>
          </p:cNvPr>
          <p:cNvSpPr/>
          <p:nvPr/>
        </p:nvSpPr>
        <p:spPr>
          <a:xfrm>
            <a:off x="8368352" y="4476466"/>
            <a:ext cx="3452883" cy="182880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sz="1800" b="0" i="0" u="none" strike="noStrike" kern="0" cap="none" spc="0" baseline="0">
                <a:solidFill>
                  <a:srgbClr val="000000"/>
                </a:solidFill>
                <a:uFillTx/>
              </a:defRPr>
            </a:pPr>
            <a:endParaRPr lang="en-GB" sz="2000" dirty="0">
              <a:solidFill>
                <a:srgbClr val="000000"/>
              </a:solidFill>
            </a:endParaRPr>
          </a:p>
        </p:txBody>
      </p:sp>
    </p:spTree>
    <p:extLst>
      <p:ext uri="{BB962C8B-B14F-4D97-AF65-F5344CB8AC3E}">
        <p14:creationId xmlns:p14="http://schemas.microsoft.com/office/powerpoint/2010/main" val="233191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7AF5301-BCAA-41A4-896D-386F0133B418}"/>
              </a:ext>
            </a:extLst>
          </p:cNvPr>
          <p:cNvSpPr txBox="1">
            <a:spLocks/>
          </p:cNvSpPr>
          <p:nvPr/>
        </p:nvSpPr>
        <p:spPr>
          <a:xfrm>
            <a:off x="1629952" y="242798"/>
            <a:ext cx="9144000" cy="1198806"/>
          </a:xfrm>
          <a:prstGeom prst="rect">
            <a:avLst/>
          </a:prstGeom>
          <a:solidFill>
            <a:sysClr val="window" lastClr="FFFFFF">
              <a:alpha val="64000"/>
            </a:sys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Segoe UI Semibold" panose="020B0702040204020203" pitchFamily="34" charset="0"/>
                <a:ea typeface="+mj-ea"/>
                <a:cs typeface="Segoe UI Semibold" panose="020B0702040204020203" pitchFamily="34" charset="0"/>
              </a:rPr>
              <a:t>Year 9:</a:t>
            </a:r>
            <a:r>
              <a:rPr kumimoji="0" lang="en-GB" sz="3600" b="0" i="0" u="none" strike="noStrike" kern="1200" cap="none" spc="0" normalizeH="0" noProof="0" dirty="0">
                <a:ln>
                  <a:noFill/>
                </a:ln>
                <a:solidFill>
                  <a:sysClr val="windowText" lastClr="000000"/>
                </a:solidFill>
                <a:effectLst/>
                <a:uLnTx/>
                <a:uFillTx/>
                <a:latin typeface="Segoe UI Semibold" panose="020B0702040204020203" pitchFamily="34" charset="0"/>
                <a:ea typeface="+mj-ea"/>
                <a:cs typeface="Segoe UI Semibold" panose="020B0702040204020203" pitchFamily="34" charset="0"/>
              </a:rPr>
              <a:t> Transactional Writing</a:t>
            </a:r>
            <a:endParaRPr kumimoji="0" lang="en-US" sz="6000" b="0" i="0" u="none" strike="noStrike" kern="1200" cap="none" spc="0" normalizeH="0" baseline="0" noProof="0" dirty="0">
              <a:ln>
                <a:noFill/>
              </a:ln>
              <a:solidFill>
                <a:sysClr val="windowText" lastClr="000000"/>
              </a:solidFill>
              <a:effectLst/>
              <a:uLnTx/>
              <a:uFillTx/>
              <a:latin typeface="Segoe UI Semibold" panose="020B0702040204020203" pitchFamily="34" charset="0"/>
              <a:ea typeface="+mj-ea"/>
              <a:cs typeface="Segoe UI Semibold" panose="020B0702040204020203" pitchFamily="34" charset="0"/>
            </a:endParaRPr>
          </a:p>
        </p:txBody>
      </p:sp>
      <p:sp>
        <p:nvSpPr>
          <p:cNvPr id="6" name="Subtitle 4">
            <a:extLst>
              <a:ext uri="{FF2B5EF4-FFF2-40B4-BE49-F238E27FC236}">
                <a16:creationId xmlns:a16="http://schemas.microsoft.com/office/drawing/2014/main" id="{5C1606B5-359E-44EA-8429-2D0A5A0A551B}"/>
              </a:ext>
            </a:extLst>
          </p:cNvPr>
          <p:cNvSpPr txBox="1">
            <a:spLocks/>
          </p:cNvSpPr>
          <p:nvPr/>
        </p:nvSpPr>
        <p:spPr>
          <a:xfrm>
            <a:off x="1733006" y="1670124"/>
            <a:ext cx="9144000" cy="3099740"/>
          </a:xfrm>
          <a:prstGeom prst="rect">
            <a:avLst/>
          </a:prstGeom>
          <a:solidFill>
            <a:sysClr val="window" lastClr="FFFFFF">
              <a:alpha val="64000"/>
            </a:sysClr>
          </a:solidFill>
          <a:ln w="38100">
            <a:solidFill>
              <a:sysClr val="windowText" lastClr="000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none" strike="noStrike" kern="1200" cap="none" spc="0" normalizeH="0" baseline="0" noProof="0" dirty="0">
                <a:ln>
                  <a:noFill/>
                </a:ln>
                <a:solidFill>
                  <a:sysClr val="windowText" lastClr="000000"/>
                </a:solidFill>
                <a:effectLst/>
                <a:uLnTx/>
                <a:uFillTx/>
                <a:latin typeface="Segoe UI Light" panose="020B0502040204020203" pitchFamily="34" charset="0"/>
                <a:ea typeface="+mn-ea"/>
                <a:cs typeface="Segoe UI Light" panose="020B0502040204020203" pitchFamily="34" charset="0"/>
              </a:rPr>
              <a:t>Lesson Title: </a:t>
            </a:r>
            <a:r>
              <a:rPr lang="en-GB" sz="3500" b="1" u="sng" dirty="0">
                <a:solidFill>
                  <a:sysClr val="windowText" lastClr="000000"/>
                </a:solidFill>
              </a:rPr>
              <a:t>The appeal to Logos</a:t>
            </a:r>
            <a:endParaRPr kumimoji="0" lang="en-GB" sz="3500" b="1" i="0" u="none" strike="noStrike" kern="1200" cap="none" spc="0" normalizeH="0" baseline="0" noProof="0" dirty="0">
              <a:ln>
                <a:noFill/>
              </a:ln>
              <a:solidFill>
                <a:srgbClr val="7030A0"/>
              </a:solidFill>
              <a:effectLst/>
              <a:uLnTx/>
              <a:uFillTx/>
              <a:latin typeface="Segoe UI Light" panose="020B0502040204020203" pitchFamily="34" charset="0"/>
              <a:ea typeface="+mn-ea"/>
              <a:cs typeface="Segoe UI Light" panose="020B0502040204020203" pitchFamily="34" charset="0"/>
            </a:endParaRPr>
          </a:p>
          <a:p>
            <a:pPr>
              <a:defRPr/>
            </a:pPr>
            <a:r>
              <a:rPr kumimoji="0" lang="en-GB" sz="3500" b="1" i="0" u="none" strike="noStrike" kern="1200" cap="none" spc="0" normalizeH="0" baseline="0" noProof="0" dirty="0">
                <a:ln>
                  <a:noFill/>
                </a:ln>
                <a:solidFill>
                  <a:srgbClr val="7030A0"/>
                </a:solidFill>
                <a:effectLst/>
                <a:uLnTx/>
                <a:uFillTx/>
                <a:latin typeface="Segoe UI Light" panose="020B0502040204020203" pitchFamily="34" charset="0"/>
                <a:ea typeface="+mn-ea"/>
                <a:cs typeface="Segoe UI Light" panose="020B0502040204020203" pitchFamily="34" charset="0"/>
              </a:rPr>
              <a:t>Lesson Focus:</a:t>
            </a:r>
            <a:r>
              <a:rPr kumimoji="0" lang="en-GB" sz="3500" b="1" i="0" u="none" strike="noStrike" kern="1200" cap="none" spc="0" normalizeH="0" noProof="0" dirty="0">
                <a:ln>
                  <a:noFill/>
                </a:ln>
                <a:solidFill>
                  <a:srgbClr val="7030A0"/>
                </a:solidFill>
                <a:effectLst/>
                <a:uLnTx/>
                <a:uFillTx/>
                <a:latin typeface="Segoe UI Light" panose="020B0502040204020203" pitchFamily="34" charset="0"/>
                <a:ea typeface="+mn-ea"/>
                <a:cs typeface="Segoe UI Light" panose="020B0502040204020203" pitchFamily="34"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use a repertoire of strategies to analyse and explore different layers of meaning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500" b="1" i="0" u="none" strike="noStrike" kern="1200" cap="none" spc="0" normalizeH="0" noProof="0" dirty="0">
              <a:ln>
                <a:noFill/>
              </a:ln>
              <a:solidFill>
                <a:srgbClr val="7030A0"/>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ysClr val="windowText" lastClr="000000"/>
                </a:solidFill>
                <a:effectLst/>
                <a:uLnTx/>
                <a:uFillTx/>
                <a:latin typeface="Segoe UI Light" panose="020B0502040204020203" pitchFamily="34" charset="0"/>
                <a:ea typeface="+mn-ea"/>
                <a:cs typeface="Segoe UI Light" panose="020B0502040204020203" pitchFamily="34" charset="0"/>
              </a:rPr>
              <a:t>Progress indicators:</a:t>
            </a:r>
          </a:p>
        </p:txBody>
      </p:sp>
      <p:graphicFrame>
        <p:nvGraphicFramePr>
          <p:cNvPr id="4" name="Table 3"/>
          <p:cNvGraphicFramePr>
            <a:graphicFrameLocks noGrp="1"/>
          </p:cNvGraphicFramePr>
          <p:nvPr/>
        </p:nvGraphicFramePr>
        <p:xfrm>
          <a:off x="2876543" y="4559559"/>
          <a:ext cx="6794618" cy="1668512"/>
        </p:xfrm>
        <a:graphic>
          <a:graphicData uri="http://schemas.openxmlformats.org/drawingml/2006/table">
            <a:tbl>
              <a:tblPr firstRow="1" bandRow="1"/>
              <a:tblGrid>
                <a:gridCol w="649130">
                  <a:extLst>
                    <a:ext uri="{9D8B030D-6E8A-4147-A177-3AD203B41FA5}">
                      <a16:colId xmlns:a16="http://schemas.microsoft.com/office/drawing/2014/main" val="935326277"/>
                    </a:ext>
                  </a:extLst>
                </a:gridCol>
                <a:gridCol w="2948379">
                  <a:extLst>
                    <a:ext uri="{9D8B030D-6E8A-4147-A177-3AD203B41FA5}">
                      <a16:colId xmlns:a16="http://schemas.microsoft.com/office/drawing/2014/main" val="2509799390"/>
                    </a:ext>
                  </a:extLst>
                </a:gridCol>
                <a:gridCol w="3197109">
                  <a:extLst>
                    <a:ext uri="{9D8B030D-6E8A-4147-A177-3AD203B41FA5}">
                      <a16:colId xmlns:a16="http://schemas.microsoft.com/office/drawing/2014/main" val="4286054926"/>
                    </a:ext>
                  </a:extLst>
                </a:gridCol>
              </a:tblGrid>
              <a:tr h="417128">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GB" dirty="0"/>
                        <a:t>Good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GB" dirty="0"/>
                        <a:t>Outstanding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375890811"/>
                  </a:ext>
                </a:extLst>
              </a:tr>
              <a:tr h="417128">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endParaRPr lang="en-GB" dirty="0"/>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endParaRPr lang="en-GB" sz="1600" dirty="0"/>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endParaRPr lang="en-GB" sz="1600" dirty="0"/>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030191414"/>
                  </a:ext>
                </a:extLst>
              </a:tr>
              <a:tr h="417128">
                <a:tc>
                  <a:txBody>
                    <a:bodyPr/>
                    <a:lstStyle/>
                    <a:p>
                      <a:endParaRPr lang="en-GB"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p>
                      <a:endParaRPr lang="en-GB" sz="16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467995126"/>
                  </a:ext>
                </a:extLst>
              </a:tr>
              <a:tr h="417128">
                <a:tc>
                  <a:txBody>
                    <a:bodyPr/>
                    <a:lstStyle/>
                    <a:p>
                      <a:endParaRPr lang="en-GB"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p>
                      <a:endParaRPr lang="en-GB" sz="16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p>
                      <a:endParaRPr lang="en-GB"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869717644"/>
                  </a:ext>
                </a:extLst>
              </a:tr>
            </a:tbl>
          </a:graphicData>
        </a:graphic>
      </p:graphicFrame>
      <p:sp>
        <p:nvSpPr>
          <p:cNvPr id="7" name="Rectangle 6"/>
          <p:cNvSpPr/>
          <p:nvPr/>
        </p:nvSpPr>
        <p:spPr>
          <a:xfrm>
            <a:off x="438412" y="6056334"/>
            <a:ext cx="11073008" cy="76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Assessment reminder: The paparazzi have a damaging impact on society. Write an article in which you explain your </a:t>
            </a:r>
          </a:p>
          <a:p>
            <a:r>
              <a:rPr lang="en-GB" dirty="0"/>
              <a:t>point of view on this statement. </a:t>
            </a:r>
          </a:p>
        </p:txBody>
      </p:sp>
    </p:spTree>
    <p:extLst>
      <p:ext uri="{BB962C8B-B14F-4D97-AF65-F5344CB8AC3E}">
        <p14:creationId xmlns:p14="http://schemas.microsoft.com/office/powerpoint/2010/main" val="397946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7AF5301-BCAA-41A4-896D-386F0133B418}"/>
              </a:ext>
            </a:extLst>
          </p:cNvPr>
          <p:cNvSpPr txBox="1">
            <a:spLocks/>
          </p:cNvSpPr>
          <p:nvPr/>
        </p:nvSpPr>
        <p:spPr>
          <a:xfrm>
            <a:off x="1524000" y="730478"/>
            <a:ext cx="9144000" cy="1198806"/>
          </a:xfrm>
          <a:prstGeom prst="rect">
            <a:avLst/>
          </a:prstGeom>
          <a:solidFill>
            <a:sysClr val="window" lastClr="FFFFFF">
              <a:alpha val="64000"/>
            </a:sys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Word Consciousness</a:t>
            </a:r>
            <a:r>
              <a:rPr kumimoji="0" lang="en-GB" sz="36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 – Please record on the back page of your exercise books</a:t>
            </a:r>
            <a:endParaRPr kumimoji="0" lang="en-US" sz="60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graphicFrame>
        <p:nvGraphicFramePr>
          <p:cNvPr id="2" name="Table 1"/>
          <p:cNvGraphicFramePr>
            <a:graphicFrameLocks noGrp="1"/>
          </p:cNvGraphicFramePr>
          <p:nvPr>
            <p:extLst/>
          </p:nvPr>
        </p:nvGraphicFramePr>
        <p:xfrm>
          <a:off x="2306320" y="2636777"/>
          <a:ext cx="7390916" cy="3071214"/>
        </p:xfrm>
        <a:graphic>
          <a:graphicData uri="http://schemas.openxmlformats.org/drawingml/2006/table">
            <a:tbl>
              <a:tblPr firstRow="1" bandRow="1">
                <a:tableStyleId>{073A0DAA-6AF3-43AB-8588-CEC1D06C72B9}</a:tableStyleId>
              </a:tblPr>
              <a:tblGrid>
                <a:gridCol w="3695458">
                  <a:extLst>
                    <a:ext uri="{9D8B030D-6E8A-4147-A177-3AD203B41FA5}">
                      <a16:colId xmlns:a16="http://schemas.microsoft.com/office/drawing/2014/main" val="4050230822"/>
                    </a:ext>
                  </a:extLst>
                </a:gridCol>
                <a:gridCol w="3695458">
                  <a:extLst>
                    <a:ext uri="{9D8B030D-6E8A-4147-A177-3AD203B41FA5}">
                      <a16:colId xmlns:a16="http://schemas.microsoft.com/office/drawing/2014/main" val="1989019206"/>
                    </a:ext>
                  </a:extLst>
                </a:gridCol>
              </a:tblGrid>
              <a:tr h="718938">
                <a:tc>
                  <a:txBody>
                    <a:bodyPr/>
                    <a:lstStyle/>
                    <a:p>
                      <a:r>
                        <a:rPr lang="en-GB" dirty="0"/>
                        <a:t>Word</a:t>
                      </a:r>
                      <a:r>
                        <a:rPr lang="en-GB" baseline="0" dirty="0"/>
                        <a:t> and definition </a:t>
                      </a:r>
                      <a:endParaRPr lang="en-GB" dirty="0"/>
                    </a:p>
                  </a:txBody>
                  <a:tcPr/>
                </a:tc>
                <a:tc>
                  <a:txBody>
                    <a:bodyPr/>
                    <a:lstStyle/>
                    <a:p>
                      <a:r>
                        <a:rPr lang="en-GB" dirty="0"/>
                        <a:t>Your definition </a:t>
                      </a:r>
                    </a:p>
                  </a:txBody>
                  <a:tcPr/>
                </a:tc>
                <a:extLst>
                  <a:ext uri="{0D108BD9-81ED-4DB2-BD59-A6C34878D82A}">
                    <a16:rowId xmlns:a16="http://schemas.microsoft.com/office/drawing/2014/main" val="2258541173"/>
                  </a:ext>
                </a:extLst>
              </a:tr>
              <a:tr h="718938">
                <a:tc>
                  <a:txBody>
                    <a:bodyPr/>
                    <a:lstStyle/>
                    <a:p>
                      <a:r>
                        <a:rPr lang="en-GB" b="1" dirty="0"/>
                        <a:t>Salacious (</a:t>
                      </a:r>
                    </a:p>
                  </a:txBody>
                  <a:tcPr/>
                </a:tc>
                <a:tc>
                  <a:txBody>
                    <a:bodyPr/>
                    <a:lstStyle/>
                    <a:p>
                      <a:endParaRPr lang="en-GB" dirty="0"/>
                    </a:p>
                  </a:txBody>
                  <a:tcPr/>
                </a:tc>
                <a:extLst>
                  <a:ext uri="{0D108BD9-81ED-4DB2-BD59-A6C34878D82A}">
                    <a16:rowId xmlns:a16="http://schemas.microsoft.com/office/drawing/2014/main" val="2926289144"/>
                  </a:ext>
                </a:extLst>
              </a:tr>
              <a:tr h="718938">
                <a:tc>
                  <a:txBody>
                    <a:bodyPr/>
                    <a:lstStyle/>
                    <a:p>
                      <a:r>
                        <a:rPr lang="en-GB" b="1" dirty="0"/>
                        <a:t>Corroboration (noun) </a:t>
                      </a:r>
                      <a:r>
                        <a:rPr lang="en-GB" sz="1800" b="0" i="0" kern="1200" dirty="0">
                          <a:solidFill>
                            <a:schemeClr val="dk1"/>
                          </a:solidFill>
                          <a:effectLst/>
                          <a:latin typeface="+mn-lt"/>
                          <a:ea typeface="+mn-ea"/>
                          <a:cs typeface="+mn-cs"/>
                        </a:rPr>
                        <a:t>evidence which confirms or supports a statement</a:t>
                      </a:r>
                      <a:endParaRPr lang="en-GB" b="1" dirty="0"/>
                    </a:p>
                  </a:txBody>
                  <a:tcPr/>
                </a:tc>
                <a:tc>
                  <a:txBody>
                    <a:bodyPr/>
                    <a:lstStyle/>
                    <a:p>
                      <a:endParaRPr lang="en-GB" dirty="0"/>
                    </a:p>
                  </a:txBody>
                  <a:tcPr/>
                </a:tc>
                <a:extLst>
                  <a:ext uri="{0D108BD9-81ED-4DB2-BD59-A6C34878D82A}">
                    <a16:rowId xmlns:a16="http://schemas.microsoft.com/office/drawing/2014/main" val="2146728328"/>
                  </a:ext>
                </a:extLst>
              </a:tr>
              <a:tr h="718938">
                <a:tc>
                  <a:txBody>
                    <a:bodyPr/>
                    <a:lstStyle/>
                    <a:p>
                      <a:r>
                        <a:rPr lang="en-GB" b="1" dirty="0"/>
                        <a:t>Instated (verb)</a:t>
                      </a:r>
                      <a:r>
                        <a:rPr lang="en-GB" b="1" baseline="0" dirty="0"/>
                        <a:t> </a:t>
                      </a:r>
                      <a:r>
                        <a:rPr lang="en-GB" sz="1800" b="0" i="0" kern="1200" dirty="0">
                          <a:solidFill>
                            <a:schemeClr val="dk1"/>
                          </a:solidFill>
                          <a:effectLst/>
                          <a:latin typeface="+mn-lt"/>
                          <a:ea typeface="+mn-ea"/>
                          <a:cs typeface="+mn-cs"/>
                        </a:rPr>
                        <a:t>set up in position; install or establish.</a:t>
                      </a:r>
                      <a:endParaRPr lang="en-GB" b="1" dirty="0"/>
                    </a:p>
                  </a:txBody>
                  <a:tcPr/>
                </a:tc>
                <a:tc>
                  <a:txBody>
                    <a:bodyPr/>
                    <a:lstStyle/>
                    <a:p>
                      <a:endParaRPr lang="en-GB" dirty="0"/>
                    </a:p>
                  </a:txBody>
                  <a:tcPr/>
                </a:tc>
                <a:extLst>
                  <a:ext uri="{0D108BD9-81ED-4DB2-BD59-A6C34878D82A}">
                    <a16:rowId xmlns:a16="http://schemas.microsoft.com/office/drawing/2014/main" val="4180881147"/>
                  </a:ext>
                </a:extLst>
              </a:tr>
            </a:tbl>
          </a:graphicData>
        </a:graphic>
      </p:graphicFrame>
    </p:spTree>
    <p:extLst>
      <p:ext uri="{BB962C8B-B14F-4D97-AF65-F5344CB8AC3E}">
        <p14:creationId xmlns:p14="http://schemas.microsoft.com/office/powerpoint/2010/main" val="116596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38100">
            <a:solidFill>
              <a:schemeClr val="tx1"/>
            </a:solidFill>
          </a:ln>
        </p:spPr>
        <p:txBody>
          <a:bodyPr/>
          <a:lstStyle/>
          <a:p>
            <a:r>
              <a:rPr lang="en-GB" dirty="0"/>
              <a:t>Learning Journey</a:t>
            </a:r>
          </a:p>
        </p:txBody>
      </p:sp>
      <p:graphicFrame>
        <p:nvGraphicFramePr>
          <p:cNvPr id="6" name="Content Placeholder 5"/>
          <p:cNvGraphicFramePr>
            <a:graphicFrameLocks noGrp="1"/>
          </p:cNvGraphicFramePr>
          <p:nvPr>
            <p:ph idx="1"/>
          </p:nvPr>
        </p:nvGraphicFramePr>
        <p:xfrm>
          <a:off x="838200" y="1825625"/>
          <a:ext cx="1116965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48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B0A0A1B1-EE16-4E26-A45E-3BFB04E61F4C}"/>
              </a:ext>
            </a:extLst>
          </p:cNvPr>
          <p:cNvPicPr>
            <a:picLocks noChangeAspect="1"/>
          </p:cNvPicPr>
          <p:nvPr/>
        </p:nvPicPr>
        <p:blipFill>
          <a:blip r:embed="rId2"/>
          <a:stretch>
            <a:fillRect/>
          </a:stretch>
        </p:blipFill>
        <p:spPr>
          <a:xfrm>
            <a:off x="5090160" y="3661294"/>
            <a:ext cx="6461960" cy="3086319"/>
          </a:xfrm>
          <a:prstGeom prst="rect">
            <a:avLst/>
          </a:prstGeom>
        </p:spPr>
      </p:pic>
      <p:sp>
        <p:nvSpPr>
          <p:cNvPr id="11" name="Cloud 10">
            <a:extLst>
              <a:ext uri="{FF2B5EF4-FFF2-40B4-BE49-F238E27FC236}">
                <a16:creationId xmlns:a16="http://schemas.microsoft.com/office/drawing/2014/main" id="{16785826-4B59-46E7-B54D-59EDC99B1C90}"/>
              </a:ext>
            </a:extLst>
          </p:cNvPr>
          <p:cNvSpPr/>
          <p:nvPr/>
        </p:nvSpPr>
        <p:spPr>
          <a:xfrm>
            <a:off x="3756287" y="574974"/>
            <a:ext cx="4679425" cy="30863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What is the purpose of the appeal to logos?</a:t>
            </a:r>
          </a:p>
        </p:txBody>
      </p:sp>
    </p:spTree>
    <p:extLst>
      <p:ext uri="{BB962C8B-B14F-4D97-AF65-F5344CB8AC3E}">
        <p14:creationId xmlns:p14="http://schemas.microsoft.com/office/powerpoint/2010/main" val="235482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6ABF-76AF-4079-BB8A-A8B5D4498704}"/>
              </a:ext>
            </a:extLst>
          </p:cNvPr>
          <p:cNvSpPr>
            <a:spLocks noGrp="1"/>
          </p:cNvSpPr>
          <p:nvPr>
            <p:ph type="title"/>
          </p:nvPr>
        </p:nvSpPr>
        <p:spPr/>
        <p:txBody>
          <a:bodyPr/>
          <a:lstStyle/>
          <a:p>
            <a:r>
              <a:rPr lang="en-GB" dirty="0"/>
              <a:t>Logos in advertising:</a:t>
            </a:r>
          </a:p>
        </p:txBody>
      </p:sp>
      <p:sp>
        <p:nvSpPr>
          <p:cNvPr id="3" name="Content Placeholder 2">
            <a:extLst>
              <a:ext uri="{FF2B5EF4-FFF2-40B4-BE49-F238E27FC236}">
                <a16:creationId xmlns:a16="http://schemas.microsoft.com/office/drawing/2014/main" id="{EF425512-261C-4808-98CE-D3460B1F5CE1}"/>
              </a:ext>
            </a:extLst>
          </p:cNvPr>
          <p:cNvSpPr>
            <a:spLocks noGrp="1"/>
          </p:cNvSpPr>
          <p:nvPr>
            <p:ph idx="1"/>
          </p:nvPr>
        </p:nvSpPr>
        <p:spPr/>
        <p:txBody>
          <a:bodyPr>
            <a:normAutofit lnSpcReduction="10000"/>
          </a:bodyPr>
          <a:lstStyle/>
          <a:p>
            <a:r>
              <a:rPr lang="en-GB" dirty="0">
                <a:solidFill>
                  <a:srgbClr val="7030A0"/>
                </a:solidFill>
              </a:rPr>
              <a:t>Watch each of the adverts below and identify how </a:t>
            </a:r>
            <a:r>
              <a:rPr lang="en-GB" u="sng" dirty="0">
                <a:solidFill>
                  <a:srgbClr val="7030A0"/>
                </a:solidFill>
              </a:rPr>
              <a:t>logos</a:t>
            </a:r>
            <a:r>
              <a:rPr lang="en-GB" dirty="0">
                <a:solidFill>
                  <a:srgbClr val="7030A0"/>
                </a:solidFill>
              </a:rPr>
              <a:t> is being used to persuade the audience to purchase the product:</a:t>
            </a:r>
          </a:p>
          <a:p>
            <a:endParaRPr lang="en-GB" dirty="0"/>
          </a:p>
          <a:p>
            <a:r>
              <a:rPr lang="en-GB" dirty="0">
                <a:hlinkClick r:id="rId2"/>
              </a:rPr>
              <a:t>https://www.youtube.com/watch?v=Cmngb5BKGtg</a:t>
            </a:r>
            <a:endParaRPr lang="en-GB" dirty="0"/>
          </a:p>
          <a:p>
            <a:endParaRPr lang="en-GB" dirty="0"/>
          </a:p>
          <a:p>
            <a:r>
              <a:rPr lang="en-GB" dirty="0">
                <a:hlinkClick r:id="rId3"/>
              </a:rPr>
              <a:t>https://www.youtube.com/watch?v=0S6pHex-KCo</a:t>
            </a:r>
            <a:endParaRPr lang="en-GB" dirty="0"/>
          </a:p>
          <a:p>
            <a:endParaRPr lang="en-GB" dirty="0"/>
          </a:p>
          <a:p>
            <a:r>
              <a:rPr lang="en-GB" dirty="0">
                <a:hlinkClick r:id="rId4"/>
              </a:rPr>
              <a:t>https://www.bing.com/videos/search?q=nissan+propilto+advert+father+na+daughter&amp;view=detail&amp;mid=F89CA0ECD248B45E85DDF89CA0ECD248B45E85DD&amp;FORM=VIRE</a:t>
            </a:r>
            <a:r>
              <a:rPr lang="en-GB" dirty="0"/>
              <a:t> </a:t>
            </a:r>
          </a:p>
        </p:txBody>
      </p:sp>
    </p:spTree>
    <p:extLst>
      <p:ext uri="{BB962C8B-B14F-4D97-AF65-F5344CB8AC3E}">
        <p14:creationId xmlns:p14="http://schemas.microsoft.com/office/powerpoint/2010/main" val="1679291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2485770-B503-4A47-A43C-9B6AF0B54386}"/>
              </a:ext>
            </a:extLst>
          </p:cNvPr>
          <p:cNvGraphicFramePr>
            <a:graphicFrameLocks noGrp="1"/>
          </p:cNvGraphicFramePr>
          <p:nvPr/>
        </p:nvGraphicFramePr>
        <p:xfrm>
          <a:off x="2032000" y="719666"/>
          <a:ext cx="8127999" cy="42062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812908810"/>
                    </a:ext>
                  </a:extLst>
                </a:gridCol>
                <a:gridCol w="2709333">
                  <a:extLst>
                    <a:ext uri="{9D8B030D-6E8A-4147-A177-3AD203B41FA5}">
                      <a16:colId xmlns:a16="http://schemas.microsoft.com/office/drawing/2014/main" val="1374635427"/>
                    </a:ext>
                  </a:extLst>
                </a:gridCol>
                <a:gridCol w="2709333">
                  <a:extLst>
                    <a:ext uri="{9D8B030D-6E8A-4147-A177-3AD203B41FA5}">
                      <a16:colId xmlns:a16="http://schemas.microsoft.com/office/drawing/2014/main" val="163419042"/>
                    </a:ext>
                  </a:extLst>
                </a:gridCol>
              </a:tblGrid>
              <a:tr h="370840">
                <a:tc>
                  <a:txBody>
                    <a:bodyPr/>
                    <a:lstStyle/>
                    <a:p>
                      <a:r>
                        <a:rPr lang="en-GB" dirty="0"/>
                        <a:t>Advert</a:t>
                      </a:r>
                    </a:p>
                  </a:txBody>
                  <a:tcPr/>
                </a:tc>
                <a:tc>
                  <a:txBody>
                    <a:bodyPr/>
                    <a:lstStyle/>
                    <a:p>
                      <a:r>
                        <a:rPr lang="en-GB" dirty="0"/>
                        <a:t>How is logos used?</a:t>
                      </a:r>
                    </a:p>
                  </a:txBody>
                  <a:tcPr/>
                </a:tc>
                <a:tc>
                  <a:txBody>
                    <a:bodyPr/>
                    <a:lstStyle/>
                    <a:p>
                      <a:r>
                        <a:rPr lang="en-GB" dirty="0"/>
                        <a:t>Why is the use of logos effective?</a:t>
                      </a:r>
                    </a:p>
                  </a:txBody>
                  <a:tcPr/>
                </a:tc>
                <a:extLst>
                  <a:ext uri="{0D108BD9-81ED-4DB2-BD59-A6C34878D82A}">
                    <a16:rowId xmlns:a16="http://schemas.microsoft.com/office/drawing/2014/main" val="3236437314"/>
                  </a:ext>
                </a:extLst>
              </a:tr>
              <a:tr h="370840">
                <a:tc>
                  <a:txBody>
                    <a:bodyPr/>
                    <a:lstStyle/>
                    <a:p>
                      <a:r>
                        <a:rPr lang="en-GB" dirty="0"/>
                        <a:t>EE Network</a:t>
                      </a:r>
                    </a:p>
                  </a:txBody>
                  <a:tcPr/>
                </a:tc>
                <a:tc>
                  <a:txBody>
                    <a:bodyPr/>
                    <a:lstStyle/>
                    <a:p>
                      <a:endParaRPr lang="en-GB" dirty="0"/>
                    </a:p>
                    <a:p>
                      <a:endParaRPr lang="en-GB" dirty="0"/>
                    </a:p>
                    <a:p>
                      <a:endParaRPr lang="en-GB" dirty="0"/>
                    </a:p>
                    <a:p>
                      <a:endParaRPr lang="en-GB" dirty="0"/>
                    </a:p>
                  </a:txBody>
                  <a:tcPr/>
                </a:tc>
                <a:tc>
                  <a:txBody>
                    <a:bodyPr/>
                    <a:lstStyle/>
                    <a:p>
                      <a:endParaRPr lang="en-GB"/>
                    </a:p>
                  </a:txBody>
                  <a:tcPr/>
                </a:tc>
                <a:extLst>
                  <a:ext uri="{0D108BD9-81ED-4DB2-BD59-A6C34878D82A}">
                    <a16:rowId xmlns:a16="http://schemas.microsoft.com/office/drawing/2014/main" val="3589615334"/>
                  </a:ext>
                </a:extLst>
              </a:tr>
              <a:tr h="370840">
                <a:tc>
                  <a:txBody>
                    <a:bodyPr/>
                    <a:lstStyle/>
                    <a:p>
                      <a:r>
                        <a:rPr lang="en-GB" dirty="0"/>
                        <a:t>iPhone X</a:t>
                      </a:r>
                    </a:p>
                  </a:txBody>
                  <a:tcPr/>
                </a:tc>
                <a:tc>
                  <a:txBody>
                    <a:bodyPr/>
                    <a:lstStyle/>
                    <a:p>
                      <a:endParaRPr lang="en-GB" dirty="0"/>
                    </a:p>
                    <a:p>
                      <a:endParaRPr lang="en-GB" dirty="0"/>
                    </a:p>
                    <a:p>
                      <a:endParaRPr lang="en-GB" dirty="0"/>
                    </a:p>
                    <a:p>
                      <a:endParaRPr lang="en-GB" dirty="0"/>
                    </a:p>
                  </a:txBody>
                  <a:tcPr/>
                </a:tc>
                <a:tc>
                  <a:txBody>
                    <a:bodyPr/>
                    <a:lstStyle/>
                    <a:p>
                      <a:endParaRPr lang="en-GB"/>
                    </a:p>
                  </a:txBody>
                  <a:tcPr/>
                </a:tc>
                <a:extLst>
                  <a:ext uri="{0D108BD9-81ED-4DB2-BD59-A6C34878D82A}">
                    <a16:rowId xmlns:a16="http://schemas.microsoft.com/office/drawing/2014/main" val="526799289"/>
                  </a:ext>
                </a:extLst>
              </a:tr>
              <a:tr h="370840">
                <a:tc>
                  <a:txBody>
                    <a:bodyPr/>
                    <a:lstStyle/>
                    <a:p>
                      <a:r>
                        <a:rPr lang="en-GB" dirty="0"/>
                        <a:t>Nissan Pro Pilot (Star Wars)</a:t>
                      </a:r>
                    </a:p>
                  </a:txBody>
                  <a:tcPr/>
                </a:tc>
                <a:tc>
                  <a:txBody>
                    <a:bodyPr/>
                    <a:lstStyle/>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246958061"/>
                  </a:ext>
                </a:extLst>
              </a:tr>
            </a:tbl>
          </a:graphicData>
        </a:graphic>
      </p:graphicFrame>
    </p:spTree>
    <p:extLst>
      <p:ext uri="{BB962C8B-B14F-4D97-AF65-F5344CB8AC3E}">
        <p14:creationId xmlns:p14="http://schemas.microsoft.com/office/powerpoint/2010/main" val="368725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5 Headlines Show How Differently The British Press Treat Meghan Markle Vs  Kate Middleton | Bored Panda">
            <a:extLst>
              <a:ext uri="{FF2B5EF4-FFF2-40B4-BE49-F238E27FC236}">
                <a16:creationId xmlns:a16="http://schemas.microsoft.com/office/drawing/2014/main" id="{35332912-E655-4CCC-A317-FC1A62097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05" y="997020"/>
            <a:ext cx="5991668" cy="4863959"/>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0514B0F9-51D1-46B2-8DA6-4304A049D8F8}"/>
              </a:ext>
            </a:extLst>
          </p:cNvPr>
          <p:cNvSpPr/>
          <p:nvPr/>
        </p:nvSpPr>
        <p:spPr>
          <a:xfrm>
            <a:off x="6811925" y="2177901"/>
            <a:ext cx="3303181" cy="25021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these two headlines about each wedding reflect about the media’s portrayal of each woman?</a:t>
            </a:r>
          </a:p>
        </p:txBody>
      </p:sp>
    </p:spTree>
    <p:extLst>
      <p:ext uri="{BB962C8B-B14F-4D97-AF65-F5344CB8AC3E}">
        <p14:creationId xmlns:p14="http://schemas.microsoft.com/office/powerpoint/2010/main" val="71533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CB0786-C8CA-4C1F-9717-D25ED0416EFB}"/>
              </a:ext>
            </a:extLst>
          </p:cNvPr>
          <p:cNvSpPr txBox="1"/>
          <p:nvPr/>
        </p:nvSpPr>
        <p:spPr>
          <a:xfrm>
            <a:off x="368595" y="1328778"/>
            <a:ext cx="7775944" cy="3108543"/>
          </a:xfrm>
          <a:prstGeom prst="rect">
            <a:avLst/>
          </a:prstGeom>
          <a:noFill/>
        </p:spPr>
        <p:txBody>
          <a:bodyPr wrap="square">
            <a:spAutoFit/>
          </a:bodyPr>
          <a:lstStyle/>
          <a:p>
            <a:r>
              <a:rPr lang="en-GB" sz="2800" b="0" i="0" dirty="0">
                <a:solidFill>
                  <a:srgbClr val="222222"/>
                </a:solidFill>
                <a:effectLst/>
                <a:latin typeface="arial" panose="020B0604020202020204" pitchFamily="34" charset="0"/>
              </a:rPr>
              <a:t>The Duchess of Sussex has received more than twice as much </a:t>
            </a:r>
            <a:r>
              <a:rPr lang="en-GB" sz="2800" b="1" i="0" dirty="0">
                <a:solidFill>
                  <a:srgbClr val="222222"/>
                </a:solidFill>
                <a:effectLst/>
                <a:latin typeface="arial" panose="020B0604020202020204" pitchFamily="34" charset="0"/>
              </a:rPr>
              <a:t>negative press</a:t>
            </a:r>
            <a:r>
              <a:rPr lang="en-GB" sz="2800" b="0" i="0" dirty="0">
                <a:solidFill>
                  <a:srgbClr val="222222"/>
                </a:solidFill>
                <a:effectLst/>
                <a:latin typeface="arial" panose="020B0604020202020204" pitchFamily="34" charset="0"/>
              </a:rPr>
              <a:t> as the Duchess of Cambridge, new data reveals. According to analysis conducted by the </a:t>
            </a:r>
            <a:r>
              <a:rPr lang="en-GB" sz="2800" b="0" i="0" dirty="0" err="1">
                <a:solidFill>
                  <a:srgbClr val="222222"/>
                </a:solidFill>
                <a:effectLst/>
                <a:latin typeface="arial" panose="020B0604020202020204" pitchFamily="34" charset="0"/>
              </a:rPr>
              <a:t>The</a:t>
            </a:r>
            <a:r>
              <a:rPr lang="en-GB" sz="2800" b="0" i="0" dirty="0">
                <a:solidFill>
                  <a:srgbClr val="222222"/>
                </a:solidFill>
                <a:effectLst/>
                <a:latin typeface="arial" panose="020B0604020202020204" pitchFamily="34" charset="0"/>
              </a:rPr>
              <a:t> Guardian, 43 per cent of articles written about </a:t>
            </a:r>
            <a:r>
              <a:rPr lang="en-GB" sz="2800" b="1" i="0" dirty="0">
                <a:solidFill>
                  <a:srgbClr val="222222"/>
                </a:solidFill>
                <a:effectLst/>
                <a:latin typeface="arial" panose="020B0604020202020204" pitchFamily="34" charset="0"/>
              </a:rPr>
              <a:t>Meghan</a:t>
            </a:r>
            <a:r>
              <a:rPr lang="en-GB" sz="2800" b="0" i="0" dirty="0">
                <a:solidFill>
                  <a:srgbClr val="222222"/>
                </a:solidFill>
                <a:effectLst/>
                <a:latin typeface="arial" panose="020B0604020202020204" pitchFamily="34" charset="0"/>
              </a:rPr>
              <a:t> Markle between May 2018 and mid-January 2019 were </a:t>
            </a:r>
            <a:r>
              <a:rPr lang="en-GB" sz="2800" b="1" i="0" dirty="0">
                <a:solidFill>
                  <a:srgbClr val="222222"/>
                </a:solidFill>
                <a:effectLst/>
                <a:latin typeface="arial" panose="020B0604020202020204" pitchFamily="34" charset="0"/>
              </a:rPr>
              <a:t>negative</a:t>
            </a:r>
            <a:r>
              <a:rPr lang="en-GB" sz="2800" b="0" i="0" dirty="0">
                <a:solidFill>
                  <a:srgbClr val="222222"/>
                </a:solidFill>
                <a:effectLst/>
                <a:latin typeface="arial" panose="020B0604020202020204" pitchFamily="34" charset="0"/>
              </a:rPr>
              <a:t> in tone.</a:t>
            </a:r>
            <a:endParaRPr lang="en-GB" sz="2800" dirty="0"/>
          </a:p>
        </p:txBody>
      </p:sp>
      <p:sp>
        <p:nvSpPr>
          <p:cNvPr id="4" name="Cloud 3">
            <a:extLst>
              <a:ext uri="{FF2B5EF4-FFF2-40B4-BE49-F238E27FC236}">
                <a16:creationId xmlns:a16="http://schemas.microsoft.com/office/drawing/2014/main" id="{99D08A04-3591-48BF-93AD-8FA32C43F485}"/>
              </a:ext>
            </a:extLst>
          </p:cNvPr>
          <p:cNvSpPr/>
          <p:nvPr/>
        </p:nvSpPr>
        <p:spPr>
          <a:xfrm>
            <a:off x="7279758" y="3310270"/>
            <a:ext cx="3303181" cy="25021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does this statement present the media/paparazzi?</a:t>
            </a:r>
          </a:p>
        </p:txBody>
      </p:sp>
      <p:pic>
        <p:nvPicPr>
          <p:cNvPr id="6" name="Picture 5">
            <a:extLst>
              <a:ext uri="{FF2B5EF4-FFF2-40B4-BE49-F238E27FC236}">
                <a16:creationId xmlns:a16="http://schemas.microsoft.com/office/drawing/2014/main" id="{E0EFB5E0-BEE7-4E00-B133-B7D73473BE37}"/>
              </a:ext>
            </a:extLst>
          </p:cNvPr>
          <p:cNvPicPr>
            <a:picLocks noChangeAspect="1"/>
          </p:cNvPicPr>
          <p:nvPr/>
        </p:nvPicPr>
        <p:blipFill>
          <a:blip r:embed="rId2"/>
          <a:stretch>
            <a:fillRect/>
          </a:stretch>
        </p:blipFill>
        <p:spPr>
          <a:xfrm>
            <a:off x="8144539" y="1328778"/>
            <a:ext cx="2727773" cy="1892741"/>
          </a:xfrm>
          <a:prstGeom prst="rect">
            <a:avLst/>
          </a:prstGeom>
        </p:spPr>
      </p:pic>
    </p:spTree>
    <p:extLst>
      <p:ext uri="{BB962C8B-B14F-4D97-AF65-F5344CB8AC3E}">
        <p14:creationId xmlns:p14="http://schemas.microsoft.com/office/powerpoint/2010/main" val="926912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A5FC20FFEB924FB6AA678D6441D5BF" ma:contentTypeVersion="8" ma:contentTypeDescription="Create a new document." ma:contentTypeScope="" ma:versionID="1ac0c792b655add9680a99f9379e73c0">
  <xsd:schema xmlns:xsd="http://www.w3.org/2001/XMLSchema" xmlns:xs="http://www.w3.org/2001/XMLSchema" xmlns:p="http://schemas.microsoft.com/office/2006/metadata/properties" xmlns:ns2="2ee453fb-70d4-481f-b8ac-3f33dad850c1" xmlns:ns3="049f97e1-32ae-4d3d-9c64-63be60dba368" targetNamespace="http://schemas.microsoft.com/office/2006/metadata/properties" ma:root="true" ma:fieldsID="c35a207da0f87ea1a58ccf35b1a207c4" ns2:_="" ns3:_="">
    <xsd:import namespace="2ee453fb-70d4-481f-b8ac-3f33dad850c1"/>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453fb-70d4-481f-b8ac-3f33dad850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95E2C4-3EDD-4DF1-8FD6-7EF39DDD3B64}"/>
</file>

<file path=customXml/itemProps2.xml><?xml version="1.0" encoding="utf-8"?>
<ds:datastoreItem xmlns:ds="http://schemas.openxmlformats.org/officeDocument/2006/customXml" ds:itemID="{738DE015-400F-4227-A0AF-8839B52C3907}"/>
</file>

<file path=customXml/itemProps3.xml><?xml version="1.0" encoding="utf-8"?>
<ds:datastoreItem xmlns:ds="http://schemas.openxmlformats.org/officeDocument/2006/customXml" ds:itemID="{E76BC0C5-5ECA-4038-A598-823E79E7F766}"/>
</file>

<file path=docProps/app.xml><?xml version="1.0" encoding="utf-8"?>
<Properties xmlns="http://schemas.openxmlformats.org/officeDocument/2006/extended-properties" xmlns:vt="http://schemas.openxmlformats.org/officeDocument/2006/docPropsVTypes">
  <TotalTime>0</TotalTime>
  <Words>826</Words>
  <Application>Microsoft Office PowerPoint</Application>
  <PresentationFormat>Widescreen</PresentationFormat>
  <Paragraphs>81</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vt:lpstr>
      <vt:lpstr>Calibri</vt:lpstr>
      <vt:lpstr>Calibri Light</vt:lpstr>
      <vt:lpstr>Charter</vt:lpstr>
      <vt:lpstr>Segoe UI Light</vt:lpstr>
      <vt:lpstr>Segoe UI Semibold</vt:lpstr>
      <vt:lpstr>Times New Roman</vt:lpstr>
      <vt:lpstr>Office Theme</vt:lpstr>
      <vt:lpstr>PowerPoint Presentation</vt:lpstr>
      <vt:lpstr>PowerPoint Presentation</vt:lpstr>
      <vt:lpstr>PowerPoint Presentation</vt:lpstr>
      <vt:lpstr>Learning Journey</vt:lpstr>
      <vt:lpstr>PowerPoint Presentation</vt:lpstr>
      <vt:lpstr>Logos in advertising:</vt:lpstr>
      <vt:lpstr>PowerPoint Presentation</vt:lpstr>
      <vt:lpstr>PowerPoint Presentation</vt:lpstr>
      <vt:lpstr>PowerPoint Presentation</vt:lpstr>
      <vt:lpstr>Harry and Meghan: Their Use of Logos</vt:lpstr>
      <vt:lpstr>PowerPoint Presentation</vt:lpstr>
      <vt:lpstr>Digging Deep Example:</vt:lpstr>
      <vt:lpstr>Digging Deep Example:</vt:lpstr>
      <vt:lpstr>Over to you- Analysis of a quotation:</vt:lpstr>
      <vt:lpstr>Over to you- Analysis of a quotation: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C. Martin</dc:creator>
  <cp:lastModifiedBy>Rebecca Aston</cp:lastModifiedBy>
  <cp:revision>1</cp:revision>
  <dcterms:created xsi:type="dcterms:W3CDTF">2020-11-02T15:57:19Z</dcterms:created>
  <dcterms:modified xsi:type="dcterms:W3CDTF">2020-11-10T14:47:05Z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0x01010057A5FC20FFEB924FB6AA678D6441D5BF</vt:lpwstr>
  </property>
</Properties>
</file>