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12898-0B5C-4FD2-98FF-93072E5B6F5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874258E-0180-4C4D-B3B6-E8B606BE48CE}">
      <dgm:prSet phldrT="[Text]">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dgm:spPr>
      <dgm:t>
        <a:bodyPr/>
        <a:lstStyle/>
        <a:p>
          <a:r>
            <a:rPr lang="en-US" dirty="0"/>
            <a:t>Explored</a:t>
          </a:r>
          <a:r>
            <a:rPr lang="en-US" baseline="0" dirty="0"/>
            <a:t> Jesy Nelson’s documentary Odd One Out</a:t>
          </a:r>
          <a:endParaRPr lang="en-US" dirty="0"/>
        </a:p>
      </dgm:t>
    </dgm:pt>
    <dgm:pt modelId="{F075DE5E-A7F6-471D-B1CB-C2DC9E5A2985}" type="parTrans" cxnId="{E4CEB9E0-A447-4338-A0C9-4CA3FCE1C49B}">
      <dgm:prSet/>
      <dgm:spPr/>
      <dgm:t>
        <a:bodyPr/>
        <a:lstStyle/>
        <a:p>
          <a:endParaRPr lang="en-US"/>
        </a:p>
      </dgm:t>
    </dgm:pt>
    <dgm:pt modelId="{8881615F-5CFE-4BE1-8174-F76698AA57FC}" type="sibTrans" cxnId="{E4CEB9E0-A447-4338-A0C9-4CA3FCE1C49B}">
      <dgm:prSet/>
      <dgm:spPr/>
      <dgm:t>
        <a:bodyPr/>
        <a:lstStyle/>
        <a:p>
          <a:endParaRPr lang="en-US"/>
        </a:p>
      </dgm:t>
    </dgm:pt>
    <dgm:pt modelId="{9D270672-A924-4484-98F1-026109417396}">
      <dgm:prSet phldrT="[Text]" phldr="1"/>
      <dgm:spPr/>
      <dgm:t>
        <a:bodyPr/>
        <a:lstStyle/>
        <a:p>
          <a:endParaRPr lang="en-US" dirty="0"/>
        </a:p>
      </dgm:t>
    </dgm:pt>
    <dgm:pt modelId="{36764727-5F6F-4805-AE31-FA9AF0C79CCE}" type="parTrans" cxnId="{9D35B9CD-C9DB-43EC-94BC-F24F692CFE37}">
      <dgm:prSet/>
      <dgm:spPr/>
      <dgm:t>
        <a:bodyPr/>
        <a:lstStyle/>
        <a:p>
          <a:endParaRPr lang="en-US"/>
        </a:p>
      </dgm:t>
    </dgm:pt>
    <dgm:pt modelId="{679DB20C-9391-402D-B927-DD0175984915}" type="sibTrans" cxnId="{9D35B9CD-C9DB-43EC-94BC-F24F692CFE37}">
      <dgm:prSet/>
      <dgm:spPr/>
      <dgm:t>
        <a:bodyPr/>
        <a:lstStyle/>
        <a:p>
          <a:endParaRPr lang="en-US"/>
        </a:p>
      </dgm:t>
    </dgm:pt>
    <dgm:pt modelId="{22517444-2D09-47E7-A055-E000D4AA66C4}">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dirty="0"/>
            <a:t>Consider how the modern media impacts on the individual</a:t>
          </a:r>
        </a:p>
      </dgm:t>
    </dgm:pt>
    <dgm:pt modelId="{C233EA29-13A6-412F-9475-FACAE331934C}" type="parTrans" cxnId="{C3C16C32-5409-4B68-806C-B2928339DDDF}">
      <dgm:prSet/>
      <dgm:spPr/>
      <dgm:t>
        <a:bodyPr/>
        <a:lstStyle/>
        <a:p>
          <a:endParaRPr lang="en-US"/>
        </a:p>
      </dgm:t>
    </dgm:pt>
    <dgm:pt modelId="{909C7C6F-0BB3-4110-A78D-9497152A38FC}" type="sibTrans" cxnId="{C3C16C32-5409-4B68-806C-B2928339DDDF}">
      <dgm:prSet/>
      <dgm:spPr/>
      <dgm:t>
        <a:bodyPr/>
        <a:lstStyle/>
        <a:p>
          <a:endParaRPr lang="en-US"/>
        </a:p>
      </dgm:t>
    </dgm:pt>
    <dgm:pt modelId="{C87E7549-25F8-469B-9BAB-916097323D17}">
      <dgm:prSet phldrT="[Text]" phldr="1"/>
      <dgm:spPr/>
      <dgm:t>
        <a:bodyPr/>
        <a:lstStyle/>
        <a:p>
          <a:endParaRPr lang="en-US" dirty="0"/>
        </a:p>
      </dgm:t>
    </dgm:pt>
    <dgm:pt modelId="{F8511CEB-E6AF-4921-A908-3DA81A7DDDEA}" type="parTrans" cxnId="{C7390A6C-7DF0-4251-B253-76472CA5214F}">
      <dgm:prSet/>
      <dgm:spPr/>
      <dgm:t>
        <a:bodyPr/>
        <a:lstStyle/>
        <a:p>
          <a:endParaRPr lang="en-US"/>
        </a:p>
      </dgm:t>
    </dgm:pt>
    <dgm:pt modelId="{3BE71934-9A03-4E8A-8C0E-952354410596}" type="sibTrans" cxnId="{C7390A6C-7DF0-4251-B253-76472CA5214F}">
      <dgm:prSet/>
      <dgm:spPr/>
      <dgm:t>
        <a:bodyPr/>
        <a:lstStyle/>
        <a:p>
          <a:endParaRPr lang="en-US"/>
        </a:p>
      </dgm:t>
    </dgm:pt>
    <dgm:pt modelId="{878BC6BE-3918-47A7-8113-C40F0AB83A04}">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a:t>Explain how the media can have a detrimental effect on </a:t>
          </a:r>
          <a:r>
            <a:rPr lang="en-US" dirty="0" err="1"/>
            <a:t>inidviduals</a:t>
          </a:r>
          <a:endParaRPr lang="en-US" dirty="0"/>
        </a:p>
      </dgm:t>
    </dgm:pt>
    <dgm:pt modelId="{769A85C4-729A-47A6-8F8C-2D56EC852D89}" type="parTrans" cxnId="{3408FA4E-B888-4591-86D1-88F6171F3874}">
      <dgm:prSet/>
      <dgm:spPr/>
      <dgm:t>
        <a:bodyPr/>
        <a:lstStyle/>
        <a:p>
          <a:endParaRPr lang="en-US"/>
        </a:p>
      </dgm:t>
    </dgm:pt>
    <dgm:pt modelId="{580160BF-1F01-451D-A9D3-8062D259CE3E}" type="sibTrans" cxnId="{3408FA4E-B888-4591-86D1-88F6171F3874}">
      <dgm:prSet/>
      <dgm:spPr/>
      <dgm:t>
        <a:bodyPr/>
        <a:lstStyle/>
        <a:p>
          <a:endParaRPr lang="en-US"/>
        </a:p>
      </dgm:t>
    </dgm:pt>
    <dgm:pt modelId="{8E560D77-881C-48D9-A944-AFEF62A0C9A3}" type="pres">
      <dgm:prSet presAssocID="{F1F12898-0B5C-4FD2-98FF-93072E5B6F53}" presName="rootnode" presStyleCnt="0">
        <dgm:presLayoutVars>
          <dgm:chMax/>
          <dgm:chPref/>
          <dgm:dir/>
          <dgm:animLvl val="lvl"/>
        </dgm:presLayoutVars>
      </dgm:prSet>
      <dgm:spPr/>
    </dgm:pt>
    <dgm:pt modelId="{CB6E480D-8366-46C7-900A-894EEBA8D426}" type="pres">
      <dgm:prSet presAssocID="{A874258E-0180-4C4D-B3B6-E8B606BE48CE}" presName="composite" presStyleCnt="0"/>
      <dgm:spPr/>
    </dgm:pt>
    <dgm:pt modelId="{0E04D851-F15F-4343-A7E3-BCACA13F098E}" type="pres">
      <dgm:prSet presAssocID="{A874258E-0180-4C4D-B3B6-E8B606BE48CE}" presName="bentUpArrow1" presStyleLbl="alignImgPlace1" presStyleIdx="0" presStyleCnt="2"/>
      <dgm:spPr>
        <a:solidFill>
          <a:srgbClr val="00B0F0"/>
        </a:solidFill>
      </dgm:spPr>
    </dgm:pt>
    <dgm:pt modelId="{064F6A4E-6649-41FE-9F7E-0FD591E20CEC}" type="pres">
      <dgm:prSet presAssocID="{A874258E-0180-4C4D-B3B6-E8B606BE48CE}" presName="ParentText" presStyleLbl="node1" presStyleIdx="0" presStyleCnt="3">
        <dgm:presLayoutVars>
          <dgm:chMax val="1"/>
          <dgm:chPref val="1"/>
          <dgm:bulletEnabled val="1"/>
        </dgm:presLayoutVars>
      </dgm:prSet>
      <dgm:spPr/>
    </dgm:pt>
    <dgm:pt modelId="{FC354D39-0B1C-4C9C-815B-BDD1B5746EDD}" type="pres">
      <dgm:prSet presAssocID="{A874258E-0180-4C4D-B3B6-E8B606BE48CE}" presName="ChildText" presStyleLbl="revTx" presStyleIdx="0" presStyleCnt="2">
        <dgm:presLayoutVars>
          <dgm:chMax val="0"/>
          <dgm:chPref val="0"/>
          <dgm:bulletEnabled val="1"/>
        </dgm:presLayoutVars>
      </dgm:prSet>
      <dgm:spPr/>
    </dgm:pt>
    <dgm:pt modelId="{C4D3C406-86E7-44BC-BE20-165A5F4935B6}" type="pres">
      <dgm:prSet presAssocID="{8881615F-5CFE-4BE1-8174-F76698AA57FC}" presName="sibTrans" presStyleCnt="0"/>
      <dgm:spPr/>
    </dgm:pt>
    <dgm:pt modelId="{535545DE-5AEF-45FF-8459-FBF0897EEAAD}" type="pres">
      <dgm:prSet presAssocID="{22517444-2D09-47E7-A055-E000D4AA66C4}" presName="composite" presStyleCnt="0"/>
      <dgm:spPr/>
    </dgm:pt>
    <dgm:pt modelId="{D068FED9-96D5-4E7C-B483-072463F4641C}" type="pres">
      <dgm:prSet presAssocID="{22517444-2D09-47E7-A055-E000D4AA66C4}" presName="bentUpArrow1" presStyleLbl="alignImgPlace1" presStyleIdx="1" presStyleCnt="2"/>
      <dgm:spPr>
        <a:solidFill>
          <a:srgbClr val="00B0F0"/>
        </a:solidFill>
      </dgm:spPr>
    </dgm:pt>
    <dgm:pt modelId="{75ADDAB6-EDD0-4D47-92F7-73ABB7ECBDE5}" type="pres">
      <dgm:prSet presAssocID="{22517444-2D09-47E7-A055-E000D4AA66C4}" presName="ParentText" presStyleLbl="node1" presStyleIdx="1" presStyleCnt="3">
        <dgm:presLayoutVars>
          <dgm:chMax val="1"/>
          <dgm:chPref val="1"/>
          <dgm:bulletEnabled val="1"/>
        </dgm:presLayoutVars>
      </dgm:prSet>
      <dgm:spPr/>
    </dgm:pt>
    <dgm:pt modelId="{A1397636-07B2-45DD-862D-1729CB8ECB22}" type="pres">
      <dgm:prSet presAssocID="{22517444-2D09-47E7-A055-E000D4AA66C4}" presName="ChildText" presStyleLbl="revTx" presStyleIdx="1" presStyleCnt="2">
        <dgm:presLayoutVars>
          <dgm:chMax val="0"/>
          <dgm:chPref val="0"/>
          <dgm:bulletEnabled val="1"/>
        </dgm:presLayoutVars>
      </dgm:prSet>
      <dgm:spPr/>
    </dgm:pt>
    <dgm:pt modelId="{4E43E776-3E48-49E9-BF5C-79389676F3E5}" type="pres">
      <dgm:prSet presAssocID="{909C7C6F-0BB3-4110-A78D-9497152A38FC}" presName="sibTrans" presStyleCnt="0"/>
      <dgm:spPr/>
    </dgm:pt>
    <dgm:pt modelId="{CB5C0B21-74CD-4125-813D-855B13126507}" type="pres">
      <dgm:prSet presAssocID="{878BC6BE-3918-47A7-8113-C40F0AB83A04}" presName="composite" presStyleCnt="0"/>
      <dgm:spPr/>
    </dgm:pt>
    <dgm:pt modelId="{698908F5-3661-4634-AA51-972239BC2BDF}" type="pres">
      <dgm:prSet presAssocID="{878BC6BE-3918-47A7-8113-C40F0AB83A04}" presName="ParentText" presStyleLbl="node1" presStyleIdx="2" presStyleCnt="3">
        <dgm:presLayoutVars>
          <dgm:chMax val="1"/>
          <dgm:chPref val="1"/>
          <dgm:bulletEnabled val="1"/>
        </dgm:presLayoutVars>
      </dgm:prSet>
      <dgm:spPr/>
    </dgm:pt>
  </dgm:ptLst>
  <dgm:cxnLst>
    <dgm:cxn modelId="{C3C16C32-5409-4B68-806C-B2928339DDDF}" srcId="{F1F12898-0B5C-4FD2-98FF-93072E5B6F53}" destId="{22517444-2D09-47E7-A055-E000D4AA66C4}" srcOrd="1" destOrd="0" parTransId="{C233EA29-13A6-412F-9475-FACAE331934C}" sibTransId="{909C7C6F-0BB3-4110-A78D-9497152A38FC}"/>
    <dgm:cxn modelId="{5089C46A-5F7C-424F-A72F-8A5183627068}" type="presOf" srcId="{A874258E-0180-4C4D-B3B6-E8B606BE48CE}" destId="{064F6A4E-6649-41FE-9F7E-0FD591E20CEC}" srcOrd="0" destOrd="0" presId="urn:microsoft.com/office/officeart/2005/8/layout/StepDownProcess"/>
    <dgm:cxn modelId="{C7390A6C-7DF0-4251-B253-76472CA5214F}" srcId="{22517444-2D09-47E7-A055-E000D4AA66C4}" destId="{C87E7549-25F8-469B-9BAB-916097323D17}" srcOrd="0" destOrd="0" parTransId="{F8511CEB-E6AF-4921-A908-3DA81A7DDDEA}" sibTransId="{3BE71934-9A03-4E8A-8C0E-952354410596}"/>
    <dgm:cxn modelId="{29AB4E4C-5DE9-4923-94BA-14ADF61DA4A2}" type="presOf" srcId="{878BC6BE-3918-47A7-8113-C40F0AB83A04}" destId="{698908F5-3661-4634-AA51-972239BC2BDF}" srcOrd="0" destOrd="0" presId="urn:microsoft.com/office/officeart/2005/8/layout/StepDownProcess"/>
    <dgm:cxn modelId="{3408FA4E-B888-4591-86D1-88F6171F3874}" srcId="{F1F12898-0B5C-4FD2-98FF-93072E5B6F53}" destId="{878BC6BE-3918-47A7-8113-C40F0AB83A04}" srcOrd="2" destOrd="0" parTransId="{769A85C4-729A-47A6-8F8C-2D56EC852D89}" sibTransId="{580160BF-1F01-451D-A9D3-8062D259CE3E}"/>
    <dgm:cxn modelId="{E0261871-15EF-429F-B48E-8A26D5C9D78A}" type="presOf" srcId="{F1F12898-0B5C-4FD2-98FF-93072E5B6F53}" destId="{8E560D77-881C-48D9-A944-AFEF62A0C9A3}" srcOrd="0" destOrd="0" presId="urn:microsoft.com/office/officeart/2005/8/layout/StepDownProcess"/>
    <dgm:cxn modelId="{9D35B9CD-C9DB-43EC-94BC-F24F692CFE37}" srcId="{A874258E-0180-4C4D-B3B6-E8B606BE48CE}" destId="{9D270672-A924-4484-98F1-026109417396}" srcOrd="0" destOrd="0" parTransId="{36764727-5F6F-4805-AE31-FA9AF0C79CCE}" sibTransId="{679DB20C-9391-402D-B927-DD0175984915}"/>
    <dgm:cxn modelId="{4AA748D8-C398-439C-B5BD-D14F601D69F5}" type="presOf" srcId="{C87E7549-25F8-469B-9BAB-916097323D17}" destId="{A1397636-07B2-45DD-862D-1729CB8ECB22}" srcOrd="0" destOrd="0" presId="urn:microsoft.com/office/officeart/2005/8/layout/StepDownProcess"/>
    <dgm:cxn modelId="{E4CEB9E0-A447-4338-A0C9-4CA3FCE1C49B}" srcId="{F1F12898-0B5C-4FD2-98FF-93072E5B6F53}" destId="{A874258E-0180-4C4D-B3B6-E8B606BE48CE}" srcOrd="0" destOrd="0" parTransId="{F075DE5E-A7F6-471D-B1CB-C2DC9E5A2985}" sibTransId="{8881615F-5CFE-4BE1-8174-F76698AA57FC}"/>
    <dgm:cxn modelId="{918055E4-5A20-4AF1-ABF1-04DD3FF1F8D8}" type="presOf" srcId="{9D270672-A924-4484-98F1-026109417396}" destId="{FC354D39-0B1C-4C9C-815B-BDD1B5746EDD}" srcOrd="0" destOrd="0" presId="urn:microsoft.com/office/officeart/2005/8/layout/StepDownProcess"/>
    <dgm:cxn modelId="{FEF9D9EA-6AF5-4BC1-A07F-D085FF5C86DD}" type="presOf" srcId="{22517444-2D09-47E7-A055-E000D4AA66C4}" destId="{75ADDAB6-EDD0-4D47-92F7-73ABB7ECBDE5}" srcOrd="0" destOrd="0" presId="urn:microsoft.com/office/officeart/2005/8/layout/StepDownProcess"/>
    <dgm:cxn modelId="{742318D9-A652-4046-B888-301DB1A399C4}" type="presParOf" srcId="{8E560D77-881C-48D9-A944-AFEF62A0C9A3}" destId="{CB6E480D-8366-46C7-900A-894EEBA8D426}" srcOrd="0" destOrd="0" presId="urn:microsoft.com/office/officeart/2005/8/layout/StepDownProcess"/>
    <dgm:cxn modelId="{AF2BD365-6393-4E0A-9174-1912C4ED4383}" type="presParOf" srcId="{CB6E480D-8366-46C7-900A-894EEBA8D426}" destId="{0E04D851-F15F-4343-A7E3-BCACA13F098E}" srcOrd="0" destOrd="0" presId="urn:microsoft.com/office/officeart/2005/8/layout/StepDownProcess"/>
    <dgm:cxn modelId="{B8D3304B-63F9-49FF-AA74-AA8AFFCD750D}" type="presParOf" srcId="{CB6E480D-8366-46C7-900A-894EEBA8D426}" destId="{064F6A4E-6649-41FE-9F7E-0FD591E20CEC}" srcOrd="1" destOrd="0" presId="urn:microsoft.com/office/officeart/2005/8/layout/StepDownProcess"/>
    <dgm:cxn modelId="{20B8AD07-C95F-4D1D-93ED-59BACFEB2C13}" type="presParOf" srcId="{CB6E480D-8366-46C7-900A-894EEBA8D426}" destId="{FC354D39-0B1C-4C9C-815B-BDD1B5746EDD}" srcOrd="2" destOrd="0" presId="urn:microsoft.com/office/officeart/2005/8/layout/StepDownProcess"/>
    <dgm:cxn modelId="{32807631-A277-4532-87AD-081FC6ED462B}" type="presParOf" srcId="{8E560D77-881C-48D9-A944-AFEF62A0C9A3}" destId="{C4D3C406-86E7-44BC-BE20-165A5F4935B6}" srcOrd="1" destOrd="0" presId="urn:microsoft.com/office/officeart/2005/8/layout/StepDownProcess"/>
    <dgm:cxn modelId="{3B2134C0-EA21-47A2-A795-F1992DAC71B4}" type="presParOf" srcId="{8E560D77-881C-48D9-A944-AFEF62A0C9A3}" destId="{535545DE-5AEF-45FF-8459-FBF0897EEAAD}" srcOrd="2" destOrd="0" presId="urn:microsoft.com/office/officeart/2005/8/layout/StepDownProcess"/>
    <dgm:cxn modelId="{8BF9446E-0F30-459E-A16F-1BD5F981D387}" type="presParOf" srcId="{535545DE-5AEF-45FF-8459-FBF0897EEAAD}" destId="{D068FED9-96D5-4E7C-B483-072463F4641C}" srcOrd="0" destOrd="0" presId="urn:microsoft.com/office/officeart/2005/8/layout/StepDownProcess"/>
    <dgm:cxn modelId="{1BC422E3-6CDF-4689-9472-14A094F38D0B}" type="presParOf" srcId="{535545DE-5AEF-45FF-8459-FBF0897EEAAD}" destId="{75ADDAB6-EDD0-4D47-92F7-73ABB7ECBDE5}" srcOrd="1" destOrd="0" presId="urn:microsoft.com/office/officeart/2005/8/layout/StepDownProcess"/>
    <dgm:cxn modelId="{D8B8034B-01F5-4F6D-87AE-D62CD2BA0F39}" type="presParOf" srcId="{535545DE-5AEF-45FF-8459-FBF0897EEAAD}" destId="{A1397636-07B2-45DD-862D-1729CB8ECB22}" srcOrd="2" destOrd="0" presId="urn:microsoft.com/office/officeart/2005/8/layout/StepDownProcess"/>
    <dgm:cxn modelId="{7A8A96C2-FA6C-4731-900C-36F7E4BFBEF1}" type="presParOf" srcId="{8E560D77-881C-48D9-A944-AFEF62A0C9A3}" destId="{4E43E776-3E48-49E9-BF5C-79389676F3E5}" srcOrd="3" destOrd="0" presId="urn:microsoft.com/office/officeart/2005/8/layout/StepDownProcess"/>
    <dgm:cxn modelId="{C08EB81B-9726-4A11-BEDC-DBA941A7FBBA}" type="presParOf" srcId="{8E560D77-881C-48D9-A944-AFEF62A0C9A3}" destId="{CB5C0B21-74CD-4125-813D-855B13126507}" srcOrd="4" destOrd="0" presId="urn:microsoft.com/office/officeart/2005/8/layout/StepDownProcess"/>
    <dgm:cxn modelId="{65BCF77C-3E43-4EEE-BE19-2A29C158456B}" type="presParOf" srcId="{CB5C0B21-74CD-4125-813D-855B13126507}" destId="{698908F5-3661-4634-AA51-972239BC2BDF}"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4D851-F15F-4343-A7E3-BCACA13F098E}">
      <dsp:nvSpPr>
        <dsp:cNvPr id="0" name=""/>
        <dsp:cNvSpPr/>
      </dsp:nvSpPr>
      <dsp:spPr>
        <a:xfrm rot="5400000">
          <a:off x="3314401" y="1301474"/>
          <a:ext cx="1151042" cy="1310420"/>
        </a:xfrm>
        <a:prstGeom prst="bentUpArrow">
          <a:avLst>
            <a:gd name="adj1" fmla="val 32840"/>
            <a:gd name="adj2" fmla="val 25000"/>
            <a:gd name="adj3" fmla="val 3578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4F6A4E-6649-41FE-9F7E-0FD591E20CEC}">
      <dsp:nvSpPr>
        <dsp:cNvPr id="0" name=""/>
        <dsp:cNvSpPr/>
      </dsp:nvSpPr>
      <dsp:spPr>
        <a:xfrm>
          <a:off x="3009445" y="25521"/>
          <a:ext cx="1937677" cy="1356311"/>
        </a:xfrm>
        <a:prstGeom prst="roundRect">
          <a:avLst>
            <a:gd name="adj" fmla="val 16670"/>
          </a:avLst>
        </a:prstGeom>
        <a:solidFill>
          <a:srgbClr val="FF0000"/>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Explored</a:t>
          </a:r>
          <a:r>
            <a:rPr lang="en-US" sz="1700" kern="1200" baseline="0" dirty="0"/>
            <a:t> Jesy Nelson’s documentary Odd One Out</a:t>
          </a:r>
          <a:endParaRPr lang="en-US" sz="1700" kern="1200" dirty="0"/>
        </a:p>
      </dsp:txBody>
      <dsp:txXfrm>
        <a:off x="3075667" y="91743"/>
        <a:ext cx="1805233" cy="1223867"/>
      </dsp:txXfrm>
    </dsp:sp>
    <dsp:sp modelId="{FC354D39-0B1C-4C9C-815B-BDD1B5746EDD}">
      <dsp:nvSpPr>
        <dsp:cNvPr id="0" name=""/>
        <dsp:cNvSpPr/>
      </dsp:nvSpPr>
      <dsp:spPr>
        <a:xfrm>
          <a:off x="4947123" y="154876"/>
          <a:ext cx="1409282" cy="1096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endParaRPr lang="en-US" sz="1300" kern="1200" dirty="0"/>
        </a:p>
      </dsp:txBody>
      <dsp:txXfrm>
        <a:off x="4947123" y="154876"/>
        <a:ext cx="1409282" cy="1096230"/>
      </dsp:txXfrm>
    </dsp:sp>
    <dsp:sp modelId="{D068FED9-96D5-4E7C-B483-072463F4641C}">
      <dsp:nvSpPr>
        <dsp:cNvPr id="0" name=""/>
        <dsp:cNvSpPr/>
      </dsp:nvSpPr>
      <dsp:spPr>
        <a:xfrm rot="5400000">
          <a:off x="4920942" y="2825060"/>
          <a:ext cx="1151042" cy="1310420"/>
        </a:xfrm>
        <a:prstGeom prst="bentUpArrow">
          <a:avLst>
            <a:gd name="adj1" fmla="val 32840"/>
            <a:gd name="adj2" fmla="val 25000"/>
            <a:gd name="adj3" fmla="val 3578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ADDAB6-EDD0-4D47-92F7-73ABB7ECBDE5}">
      <dsp:nvSpPr>
        <dsp:cNvPr id="0" name=""/>
        <dsp:cNvSpPr/>
      </dsp:nvSpPr>
      <dsp:spPr>
        <a:xfrm>
          <a:off x="4615986" y="1549106"/>
          <a:ext cx="1937677" cy="1356311"/>
        </a:xfrm>
        <a:prstGeom prst="roundRect">
          <a:avLst>
            <a:gd name="adj" fmla="val 16670"/>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Consider how the modern media impacts on the individual</a:t>
          </a:r>
        </a:p>
      </dsp:txBody>
      <dsp:txXfrm>
        <a:off x="4682208" y="1615328"/>
        <a:ext cx="1805233" cy="1223867"/>
      </dsp:txXfrm>
    </dsp:sp>
    <dsp:sp modelId="{A1397636-07B2-45DD-862D-1729CB8ECB22}">
      <dsp:nvSpPr>
        <dsp:cNvPr id="0" name=""/>
        <dsp:cNvSpPr/>
      </dsp:nvSpPr>
      <dsp:spPr>
        <a:xfrm>
          <a:off x="6553663" y="1678461"/>
          <a:ext cx="1409282" cy="1096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endParaRPr lang="en-US" sz="1300" kern="1200" dirty="0"/>
        </a:p>
      </dsp:txBody>
      <dsp:txXfrm>
        <a:off x="6553663" y="1678461"/>
        <a:ext cx="1409282" cy="1096230"/>
      </dsp:txXfrm>
    </dsp:sp>
    <dsp:sp modelId="{698908F5-3661-4634-AA51-972239BC2BDF}">
      <dsp:nvSpPr>
        <dsp:cNvPr id="0" name=""/>
        <dsp:cNvSpPr/>
      </dsp:nvSpPr>
      <dsp:spPr>
        <a:xfrm>
          <a:off x="6222526" y="3072692"/>
          <a:ext cx="1937677" cy="1356311"/>
        </a:xfrm>
        <a:prstGeom prst="roundRect">
          <a:avLst>
            <a:gd name="adj" fmla="val 16670"/>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Explain how the media can have a detrimental effect on </a:t>
          </a:r>
          <a:r>
            <a:rPr lang="en-US" sz="1700" kern="1200" dirty="0" err="1"/>
            <a:t>inidviduals</a:t>
          </a:r>
          <a:endParaRPr lang="en-US" sz="1700" kern="1200" dirty="0"/>
        </a:p>
      </dsp:txBody>
      <dsp:txXfrm>
        <a:off x="6288748" y="3138914"/>
        <a:ext cx="1805233" cy="122386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65AEB-09EB-4287-8580-73D8AA983280}" type="datetimeFigureOut">
              <a:rPr lang="en-GB" smtClean="0"/>
              <a:t>10/11/2020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BD696-A163-42A1-A898-9540F6CE2E5B}" type="slidenum">
              <a:rPr lang="en-GB" smtClean="0"/>
              <a:t>‹#›</a:t>
            </a:fld>
            <a:endParaRPr lang="en-GB"/>
          </a:p>
        </p:txBody>
      </p:sp>
    </p:spTree>
    <p:extLst>
      <p:ext uri="{BB962C8B-B14F-4D97-AF65-F5344CB8AC3E}">
        <p14:creationId xmlns:p14="http://schemas.microsoft.com/office/powerpoint/2010/main" val="151633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DD0A38-781F-414F-BD2C-FA8AAE07957C}" type="slidenum">
              <a:rPr lang="en-GB" smtClean="0"/>
              <a:t>4</a:t>
            </a:fld>
            <a:endParaRPr lang="en-GB" dirty="0"/>
          </a:p>
        </p:txBody>
      </p:sp>
    </p:spTree>
    <p:extLst>
      <p:ext uri="{BB962C8B-B14F-4D97-AF65-F5344CB8AC3E}">
        <p14:creationId xmlns:p14="http://schemas.microsoft.com/office/powerpoint/2010/main" val="104800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Model to support</a:t>
            </a:r>
          </a:p>
        </p:txBody>
      </p:sp>
      <p:sp>
        <p:nvSpPr>
          <p:cNvPr id="4" name="Slide Number Placeholder 3"/>
          <p:cNvSpPr>
            <a:spLocks noGrp="1"/>
          </p:cNvSpPr>
          <p:nvPr>
            <p:ph type="sldNum" sz="quarter" idx="5"/>
          </p:nvPr>
        </p:nvSpPr>
        <p:spPr/>
        <p:txBody>
          <a:bodyPr/>
          <a:lstStyle/>
          <a:p>
            <a:fld id="{BCC8DA6D-519D-4D69-B6CA-27558958F995}" type="slidenum">
              <a:rPr lang="en-US" smtClean="0"/>
              <a:t>6</a:t>
            </a:fld>
            <a:endParaRPr lang="en-US"/>
          </a:p>
        </p:txBody>
      </p:sp>
    </p:spTree>
    <p:extLst>
      <p:ext uri="{BB962C8B-B14F-4D97-AF65-F5344CB8AC3E}">
        <p14:creationId xmlns:p14="http://schemas.microsoft.com/office/powerpoint/2010/main" val="2141332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1BE4F05-FF7E-4ED8-B0E9-9572D2757F87}"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23586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BE4F05-FF7E-4ED8-B0E9-9572D2757F87}"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54385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BE4F05-FF7E-4ED8-B0E9-9572D2757F87}"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281568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BE4F05-FF7E-4ED8-B0E9-9572D2757F87}"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380545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BE4F05-FF7E-4ED8-B0E9-9572D2757F87}"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366714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1BE4F05-FF7E-4ED8-B0E9-9572D2757F87}"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15539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1BE4F05-FF7E-4ED8-B0E9-9572D2757F87}" type="datetimeFigureOut">
              <a:rPr lang="en-GB" smtClean="0"/>
              <a:t>10/11/2020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22564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1BE4F05-FF7E-4ED8-B0E9-9572D2757F87}" type="datetimeFigureOut">
              <a:rPr lang="en-GB" smtClean="0"/>
              <a:t>10/11/2020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400288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E4F05-FF7E-4ED8-B0E9-9572D2757F87}" type="datetimeFigureOut">
              <a:rPr lang="en-GB" smtClean="0"/>
              <a:t>10/11/2020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202836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BE4F05-FF7E-4ED8-B0E9-9572D2757F87}"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123492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BE4F05-FF7E-4ED8-B0E9-9572D2757F87}"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9B6427-4500-40FF-B53A-8971DB080F11}" type="slidenum">
              <a:rPr lang="en-GB" smtClean="0"/>
              <a:t>‹#›</a:t>
            </a:fld>
            <a:endParaRPr lang="en-GB"/>
          </a:p>
        </p:txBody>
      </p:sp>
    </p:spTree>
    <p:extLst>
      <p:ext uri="{BB962C8B-B14F-4D97-AF65-F5344CB8AC3E}">
        <p14:creationId xmlns:p14="http://schemas.microsoft.com/office/powerpoint/2010/main" val="55179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E4F05-FF7E-4ED8-B0E9-9572D2757F87}" type="datetimeFigureOut">
              <a:rPr lang="en-GB" smtClean="0"/>
              <a:t>10/11/2020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B6427-4500-40FF-B53A-8971DB080F11}" type="slidenum">
              <a:rPr lang="en-GB" smtClean="0"/>
              <a:t>‹#›</a:t>
            </a:fld>
            <a:endParaRPr lang="en-GB"/>
          </a:p>
        </p:txBody>
      </p:sp>
    </p:spTree>
    <p:extLst>
      <p:ext uri="{BB962C8B-B14F-4D97-AF65-F5344CB8AC3E}">
        <p14:creationId xmlns:p14="http://schemas.microsoft.com/office/powerpoint/2010/main" val="363482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www.youtube.com/watch?v=CWsy9MwsdN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03B7-F263-41E2-89D3-1F7484E3C270}"/>
              </a:ext>
            </a:extLst>
          </p:cNvPr>
          <p:cNvSpPr>
            <a:spLocks noGrp="1"/>
          </p:cNvSpPr>
          <p:nvPr>
            <p:ph type="title"/>
          </p:nvPr>
        </p:nvSpPr>
        <p:spPr/>
        <p:txBody>
          <a:bodyPr/>
          <a:lstStyle/>
          <a:p>
            <a:r>
              <a:rPr lang="en-GB" dirty="0"/>
              <a:t>DNA:</a:t>
            </a:r>
          </a:p>
        </p:txBody>
      </p:sp>
      <p:pic>
        <p:nvPicPr>
          <p:cNvPr id="3074" name="Picture 2" descr="Little Mix's Jesy Nelson On New Single 'Holiday' | This Morning - YouTube">
            <a:extLst>
              <a:ext uri="{FF2B5EF4-FFF2-40B4-BE49-F238E27FC236}">
                <a16:creationId xmlns:a16="http://schemas.microsoft.com/office/drawing/2014/main" id="{E8E06E72-2BF3-4432-870A-C48E9D8FF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354" y="1467218"/>
            <a:ext cx="4336277" cy="301711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Rounded Corners 6">
            <a:extLst>
              <a:ext uri="{FF2B5EF4-FFF2-40B4-BE49-F238E27FC236}">
                <a16:creationId xmlns:a16="http://schemas.microsoft.com/office/drawing/2014/main" id="{E92A978B-155D-46CC-B4E7-9FFA175A0B70}"/>
              </a:ext>
            </a:extLst>
          </p:cNvPr>
          <p:cNvSpPr/>
          <p:nvPr/>
        </p:nvSpPr>
        <p:spPr>
          <a:xfrm>
            <a:off x="1860605" y="4754880"/>
            <a:ext cx="7513982" cy="18765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Create three sentences which summarise how Jesy has presented the media/the paparazzi so far in her documentary:</a:t>
            </a:r>
          </a:p>
          <a:p>
            <a:r>
              <a:rPr lang="en-GB" dirty="0"/>
              <a:t>1. </a:t>
            </a:r>
          </a:p>
          <a:p>
            <a:r>
              <a:rPr lang="en-GB" dirty="0"/>
              <a:t>2. </a:t>
            </a:r>
          </a:p>
          <a:p>
            <a:r>
              <a:rPr lang="en-GB" dirty="0"/>
              <a:t>3. </a:t>
            </a:r>
          </a:p>
          <a:p>
            <a:pPr algn="ctr"/>
            <a:r>
              <a:rPr lang="en-GB" dirty="0"/>
              <a:t> </a:t>
            </a:r>
          </a:p>
        </p:txBody>
      </p:sp>
      <p:sp>
        <p:nvSpPr>
          <p:cNvPr id="3" name="Oval 2"/>
          <p:cNvSpPr/>
          <p:nvPr/>
        </p:nvSpPr>
        <p:spPr>
          <a:xfrm>
            <a:off x="279400" y="61459"/>
            <a:ext cx="1117600" cy="607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20</a:t>
            </a:r>
          </a:p>
        </p:txBody>
      </p:sp>
    </p:spTree>
    <p:extLst>
      <p:ext uri="{BB962C8B-B14F-4D97-AF65-F5344CB8AC3E}">
        <p14:creationId xmlns:p14="http://schemas.microsoft.com/office/powerpoint/2010/main" val="30170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7AF5301-BCAA-41A4-896D-386F0133B418}"/>
              </a:ext>
            </a:extLst>
          </p:cNvPr>
          <p:cNvSpPr txBox="1">
            <a:spLocks/>
          </p:cNvSpPr>
          <p:nvPr/>
        </p:nvSpPr>
        <p:spPr>
          <a:xfrm>
            <a:off x="1629952" y="242798"/>
            <a:ext cx="9144000" cy="1198806"/>
          </a:xfrm>
          <a:prstGeom prst="rect">
            <a:avLst/>
          </a:prstGeom>
          <a:solidFill>
            <a:sysClr val="window" lastClr="FFFFFF">
              <a:alpha val="64000"/>
            </a:sysClr>
          </a:solidFill>
          <a:ln w="38100">
            <a:solidFill>
              <a:sysClr val="windowText" lastClr="000000"/>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Segoe UI Semibold" panose="020B0702040204020203" pitchFamily="34" charset="0"/>
                <a:ea typeface="+mj-ea"/>
                <a:cs typeface="Segoe UI Semibold" panose="020B0702040204020203"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a:ln>
                  <a:noFill/>
                </a:ln>
                <a:solidFill>
                  <a:sysClr val="windowText" lastClr="000000"/>
                </a:solidFill>
                <a:effectLst/>
                <a:uLnTx/>
                <a:uFillTx/>
                <a:latin typeface="Segoe UI Semibold" panose="020B0702040204020203" pitchFamily="34" charset="0"/>
                <a:ea typeface="+mj-ea"/>
                <a:cs typeface="Segoe UI Semibold" panose="020B0702040204020203" pitchFamily="34" charset="0"/>
              </a:rPr>
              <a:t>Year 9:</a:t>
            </a:r>
            <a:r>
              <a:rPr kumimoji="0" lang="en-GB" sz="3600" b="0" i="0" u="none" strike="noStrike" kern="1200" cap="none" spc="0" normalizeH="0" noProof="0" dirty="0">
                <a:ln>
                  <a:noFill/>
                </a:ln>
                <a:solidFill>
                  <a:sysClr val="windowText" lastClr="000000"/>
                </a:solidFill>
                <a:effectLst/>
                <a:uLnTx/>
                <a:uFillTx/>
                <a:latin typeface="Segoe UI Semibold" panose="020B0702040204020203" pitchFamily="34" charset="0"/>
                <a:ea typeface="+mj-ea"/>
                <a:cs typeface="Segoe UI Semibold" panose="020B0702040204020203" pitchFamily="34" charset="0"/>
              </a:rPr>
              <a:t> Transactional Writing</a:t>
            </a:r>
            <a:endParaRPr kumimoji="0" lang="en-US" sz="6000" b="0" i="0" u="none" strike="noStrike" kern="1200" cap="none" spc="0" normalizeH="0" baseline="0" noProof="0" dirty="0">
              <a:ln>
                <a:noFill/>
              </a:ln>
              <a:solidFill>
                <a:sysClr val="windowText" lastClr="000000"/>
              </a:solidFill>
              <a:effectLst/>
              <a:uLnTx/>
              <a:uFillTx/>
              <a:latin typeface="Segoe UI Semibold" panose="020B0702040204020203" pitchFamily="34" charset="0"/>
              <a:ea typeface="+mj-ea"/>
              <a:cs typeface="Segoe UI Semibold" panose="020B0702040204020203" pitchFamily="34" charset="0"/>
            </a:endParaRPr>
          </a:p>
        </p:txBody>
      </p:sp>
      <p:sp>
        <p:nvSpPr>
          <p:cNvPr id="6" name="Subtitle 4">
            <a:extLst>
              <a:ext uri="{FF2B5EF4-FFF2-40B4-BE49-F238E27FC236}">
                <a16:creationId xmlns:a16="http://schemas.microsoft.com/office/drawing/2014/main" id="{5C1606B5-359E-44EA-8429-2D0A5A0A551B}"/>
              </a:ext>
            </a:extLst>
          </p:cNvPr>
          <p:cNvSpPr txBox="1">
            <a:spLocks/>
          </p:cNvSpPr>
          <p:nvPr/>
        </p:nvSpPr>
        <p:spPr>
          <a:xfrm>
            <a:off x="1733006" y="1670124"/>
            <a:ext cx="9144000" cy="3099740"/>
          </a:xfrm>
          <a:prstGeom prst="rect">
            <a:avLst/>
          </a:prstGeom>
          <a:solidFill>
            <a:sysClr val="window" lastClr="FFFFFF">
              <a:alpha val="64000"/>
            </a:sysClr>
          </a:solidFill>
          <a:ln w="38100">
            <a:solidFill>
              <a:sysClr val="windowText" lastClr="00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Segoe UI Light" panose="020B0502040204020203" pitchFamily="34" charset="0"/>
                <a:ea typeface="+mn-ea"/>
                <a:cs typeface="Segoe UI Light" panose="020B050204020402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500" b="1" i="0" u="none" strike="noStrike" kern="1200" cap="none" spc="0" normalizeH="0" baseline="0" noProof="0" dirty="0">
                <a:ln>
                  <a:noFill/>
                </a:ln>
                <a:solidFill>
                  <a:sysClr val="windowText" lastClr="000000"/>
                </a:solidFill>
                <a:effectLst/>
                <a:uLnTx/>
                <a:uFillTx/>
                <a:latin typeface="Segoe UI Light" panose="020B0502040204020203" pitchFamily="34" charset="0"/>
                <a:ea typeface="+mn-ea"/>
                <a:cs typeface="Segoe UI Light" panose="020B0502040204020203" pitchFamily="34" charset="0"/>
              </a:rPr>
              <a:t>Lesson Title: </a:t>
            </a:r>
            <a:r>
              <a:rPr lang="en-GB" sz="3500" b="1" u="sng" dirty="0">
                <a:solidFill>
                  <a:sysClr val="windowText" lastClr="000000"/>
                </a:solidFill>
              </a:rPr>
              <a:t>The Impact of the Media on the Individual</a:t>
            </a:r>
            <a:endParaRPr kumimoji="0" lang="en-GB" sz="3500" b="1" i="0" u="none" strike="noStrike" kern="1200" cap="none" spc="0" normalizeH="0" baseline="0" noProof="0" dirty="0">
              <a:ln>
                <a:noFill/>
              </a:ln>
              <a:solidFill>
                <a:srgbClr val="7030A0"/>
              </a:solidFill>
              <a:effectLst/>
              <a:uLnTx/>
              <a:uFillTx/>
              <a:latin typeface="Segoe UI Light" panose="020B0502040204020203" pitchFamily="34" charset="0"/>
              <a:ea typeface="+mn-ea"/>
              <a:cs typeface="Segoe UI Light" panose="020B0502040204020203" pitchFamily="34" charset="0"/>
            </a:endParaRPr>
          </a:p>
          <a:p>
            <a:pPr>
              <a:defRPr/>
            </a:pPr>
            <a:r>
              <a:rPr kumimoji="0" lang="en-GB" sz="3500" b="1" i="0" u="none" strike="noStrike" kern="1200" cap="none" spc="0" normalizeH="0" baseline="0" noProof="0" dirty="0">
                <a:ln>
                  <a:noFill/>
                </a:ln>
                <a:solidFill>
                  <a:srgbClr val="7030A0"/>
                </a:solidFill>
                <a:effectLst/>
                <a:uLnTx/>
                <a:uFillTx/>
                <a:latin typeface="Segoe UI Light" panose="020B0502040204020203" pitchFamily="34" charset="0"/>
                <a:ea typeface="+mn-ea"/>
                <a:cs typeface="Segoe UI Light" panose="020B0502040204020203" pitchFamily="34" charset="0"/>
              </a:rPr>
              <a:t>Lesson Focus: </a:t>
            </a:r>
            <a:r>
              <a:rPr lang="en-GB" sz="1800" dirty="0">
                <a:effectLst/>
                <a:latin typeface="Calibri" panose="020F0502020204030204" pitchFamily="34" charset="0"/>
                <a:ea typeface="Calibri" panose="020F0502020204030204" pitchFamily="34" charset="0"/>
                <a:cs typeface="Times New Roman" panose="02020603050405020304" pitchFamily="18" charset="0"/>
              </a:rPr>
              <a:t>develop interpretation of texts with detailed textual evidence</a:t>
            </a:r>
            <a:endParaRPr kumimoji="0" lang="en-GB" sz="3500" b="1" i="0" u="none" strike="noStrike" kern="1200" cap="none" spc="0" normalizeH="0" noProof="0" dirty="0">
              <a:ln>
                <a:noFill/>
              </a:ln>
              <a:solidFill>
                <a:srgbClr val="7030A0"/>
              </a:solidFill>
              <a:effectLst/>
              <a:uLnTx/>
              <a:uFillTx/>
              <a:latin typeface="Segoe UI Light" panose="020B0502040204020203" pitchFamily="34" charset="0"/>
              <a:ea typeface="+mn-ea"/>
              <a:cs typeface="Segoe UI Light" panose="020B0502040204020203"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ysClr val="windowText" lastClr="000000"/>
                </a:solidFill>
                <a:effectLst/>
                <a:uLnTx/>
                <a:uFillTx/>
                <a:latin typeface="Segoe UI Light" panose="020B0502040204020203" pitchFamily="34" charset="0"/>
                <a:ea typeface="+mn-ea"/>
                <a:cs typeface="Segoe UI Light" panose="020B0502040204020203" pitchFamily="34" charset="0"/>
              </a:rPr>
              <a:t>Progress indicators:</a:t>
            </a:r>
          </a:p>
        </p:txBody>
      </p:sp>
      <p:graphicFrame>
        <p:nvGraphicFramePr>
          <p:cNvPr id="4" name="Table 3"/>
          <p:cNvGraphicFramePr>
            <a:graphicFrameLocks noGrp="1"/>
          </p:cNvGraphicFramePr>
          <p:nvPr/>
        </p:nvGraphicFramePr>
        <p:xfrm>
          <a:off x="2876543" y="4559559"/>
          <a:ext cx="6794618" cy="1668512"/>
        </p:xfrm>
        <a:graphic>
          <a:graphicData uri="http://schemas.openxmlformats.org/drawingml/2006/table">
            <a:tbl>
              <a:tblPr firstRow="1" bandRow="1"/>
              <a:tblGrid>
                <a:gridCol w="649130">
                  <a:extLst>
                    <a:ext uri="{9D8B030D-6E8A-4147-A177-3AD203B41FA5}">
                      <a16:colId xmlns:a16="http://schemas.microsoft.com/office/drawing/2014/main" val="935326277"/>
                    </a:ext>
                  </a:extLst>
                </a:gridCol>
                <a:gridCol w="2948379">
                  <a:extLst>
                    <a:ext uri="{9D8B030D-6E8A-4147-A177-3AD203B41FA5}">
                      <a16:colId xmlns:a16="http://schemas.microsoft.com/office/drawing/2014/main" val="2509799390"/>
                    </a:ext>
                  </a:extLst>
                </a:gridCol>
                <a:gridCol w="3197109">
                  <a:extLst>
                    <a:ext uri="{9D8B030D-6E8A-4147-A177-3AD203B41FA5}">
                      <a16:colId xmlns:a16="http://schemas.microsoft.com/office/drawing/2014/main" val="4286054926"/>
                    </a:ext>
                  </a:extLst>
                </a:gridCol>
              </a:tblGrid>
              <a:tr h="417128">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GB" dirty="0"/>
                        <a:t>Good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GB" dirty="0"/>
                        <a:t>Outstanding</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75890811"/>
                  </a:ext>
                </a:extLst>
              </a:tr>
              <a:tr h="4171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endParaRPr lang="en-GB" dirty="0"/>
                    </a:p>
                  </a:txBody>
                  <a:tcPr>
                    <a:lnL w="12700" cmpd="sng">
                      <a:solidFill>
                        <a:sysClr val="window" lastClr="FFFFFF"/>
                      </a:solidFill>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endParaRPr lang="en-GB" sz="1600" dirty="0"/>
                    </a:p>
                  </a:txBody>
                  <a:tcPr>
                    <a:lnL w="12700" cmpd="sng">
                      <a:solidFill>
                        <a:sysClr val="window" lastClr="FFFFFF"/>
                      </a:solidFill>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endParaRPr lang="en-GB" sz="1600" dirty="0"/>
                    </a:p>
                  </a:txBody>
                  <a:tcPr>
                    <a:lnL w="12700" cmpd="sng">
                      <a:solidFill>
                        <a:sysClr val="window" lastClr="FFFFFF"/>
                      </a:solidFill>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030191414"/>
                  </a:ext>
                </a:extLst>
              </a:tr>
              <a:tr h="417128">
                <a:tc>
                  <a:txBody>
                    <a:bodyPr/>
                    <a:lstStyle/>
                    <a:p>
                      <a:endParaRPr lang="en-GB"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40000"/>
                      </a:sysClr>
                    </a:solidFill>
                  </a:tcPr>
                </a:tc>
                <a:tc>
                  <a:txBody>
                    <a:bodyPr/>
                    <a:lstStyle/>
                    <a:p>
                      <a:endParaRPr lang="en-GB" sz="16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sz="16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467995126"/>
                  </a:ext>
                </a:extLst>
              </a:tr>
              <a:tr h="417128">
                <a:tc>
                  <a:txBody>
                    <a:bodyPr/>
                    <a:lstStyle/>
                    <a:p>
                      <a:endParaRPr lang="en-GB"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p>
                      <a:endParaRPr lang="en-GB" sz="16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p>
                      <a:endParaRPr lang="en-GB" sz="16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869717644"/>
                  </a:ext>
                </a:extLst>
              </a:tr>
            </a:tbl>
          </a:graphicData>
        </a:graphic>
      </p:graphicFrame>
      <p:sp>
        <p:nvSpPr>
          <p:cNvPr id="7" name="Rectangle 6"/>
          <p:cNvSpPr/>
          <p:nvPr/>
        </p:nvSpPr>
        <p:spPr>
          <a:xfrm>
            <a:off x="438412" y="6056334"/>
            <a:ext cx="11073008" cy="764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Assessment reminder: The paparazzi have a damaging impact on society. Write an article in which you explain your </a:t>
            </a:r>
          </a:p>
          <a:p>
            <a:r>
              <a:rPr lang="en-GB" dirty="0"/>
              <a:t>point of view on this statement. </a:t>
            </a:r>
          </a:p>
        </p:txBody>
      </p:sp>
    </p:spTree>
    <p:extLst>
      <p:ext uri="{BB962C8B-B14F-4D97-AF65-F5344CB8AC3E}">
        <p14:creationId xmlns:p14="http://schemas.microsoft.com/office/powerpoint/2010/main" val="271570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7AF5301-BCAA-41A4-896D-386F0133B418}"/>
              </a:ext>
            </a:extLst>
          </p:cNvPr>
          <p:cNvSpPr txBox="1">
            <a:spLocks/>
          </p:cNvSpPr>
          <p:nvPr/>
        </p:nvSpPr>
        <p:spPr>
          <a:xfrm>
            <a:off x="1524000" y="730478"/>
            <a:ext cx="9144000" cy="1198806"/>
          </a:xfrm>
          <a:prstGeom prst="rect">
            <a:avLst/>
          </a:prstGeom>
          <a:solidFill>
            <a:sysClr val="window" lastClr="FFFFFF">
              <a:alpha val="64000"/>
            </a:sysClr>
          </a:solidFill>
          <a:ln w="38100">
            <a:solidFill>
              <a:sysClr val="windowText" lastClr="000000"/>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Segoe UI Semibold" panose="020B0702040204020203" pitchFamily="34" charset="0"/>
                <a:ea typeface="+mj-ea"/>
                <a:cs typeface="Segoe UI Semibold" panose="020B0702040204020203"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a:ln>
                  <a:noFill/>
                </a:ln>
                <a:solidFill>
                  <a:sysClr val="windowText" lastClr="000000"/>
                </a:solidFill>
                <a:effectLst/>
                <a:uLnTx/>
                <a:uFillTx/>
                <a:latin typeface="+mj-lt"/>
                <a:ea typeface="+mj-ea"/>
                <a:cs typeface="Segoe UI Semibold" panose="020B0702040204020203" pitchFamily="34" charset="0"/>
              </a:rPr>
              <a:t>Word Consciousness</a:t>
            </a:r>
            <a:r>
              <a:rPr kumimoji="0" lang="en-GB" sz="3600" b="0" i="0" u="none" strike="noStrike" kern="1200" cap="none" spc="0" normalizeH="0" noProof="0" dirty="0">
                <a:ln>
                  <a:noFill/>
                </a:ln>
                <a:solidFill>
                  <a:sysClr val="windowText" lastClr="000000"/>
                </a:solidFill>
                <a:effectLst/>
                <a:uLnTx/>
                <a:uFillTx/>
                <a:latin typeface="+mj-lt"/>
                <a:ea typeface="+mj-ea"/>
                <a:cs typeface="Segoe UI Semibold" panose="020B0702040204020203" pitchFamily="34" charset="0"/>
              </a:rPr>
              <a:t> – Please record on the back page of your exercise books</a:t>
            </a:r>
            <a:endParaRPr kumimoji="0" lang="en-US" sz="6000" b="0" i="0" u="none" strike="noStrike" kern="1200" cap="none" spc="0" normalizeH="0" baseline="0" noProof="0" dirty="0">
              <a:ln>
                <a:noFill/>
              </a:ln>
              <a:solidFill>
                <a:sysClr val="windowText" lastClr="000000"/>
              </a:solidFill>
              <a:effectLst/>
              <a:uLnTx/>
              <a:uFillTx/>
              <a:latin typeface="+mj-lt"/>
              <a:ea typeface="+mj-ea"/>
              <a:cs typeface="Segoe UI Semibold" panose="020B0702040204020203" pitchFamily="34" charset="0"/>
            </a:endParaRPr>
          </a:p>
        </p:txBody>
      </p:sp>
      <p:graphicFrame>
        <p:nvGraphicFramePr>
          <p:cNvPr id="2" name="Table 1"/>
          <p:cNvGraphicFramePr>
            <a:graphicFrameLocks noGrp="1"/>
          </p:cNvGraphicFramePr>
          <p:nvPr>
            <p:extLst/>
          </p:nvPr>
        </p:nvGraphicFramePr>
        <p:xfrm>
          <a:off x="2306320" y="2636777"/>
          <a:ext cx="7390916" cy="3071214"/>
        </p:xfrm>
        <a:graphic>
          <a:graphicData uri="http://schemas.openxmlformats.org/drawingml/2006/table">
            <a:tbl>
              <a:tblPr firstRow="1" bandRow="1">
                <a:tableStyleId>{073A0DAA-6AF3-43AB-8588-CEC1D06C72B9}</a:tableStyleId>
              </a:tblPr>
              <a:tblGrid>
                <a:gridCol w="3695458">
                  <a:extLst>
                    <a:ext uri="{9D8B030D-6E8A-4147-A177-3AD203B41FA5}">
                      <a16:colId xmlns:a16="http://schemas.microsoft.com/office/drawing/2014/main" val="4050230822"/>
                    </a:ext>
                  </a:extLst>
                </a:gridCol>
                <a:gridCol w="3695458">
                  <a:extLst>
                    <a:ext uri="{9D8B030D-6E8A-4147-A177-3AD203B41FA5}">
                      <a16:colId xmlns:a16="http://schemas.microsoft.com/office/drawing/2014/main" val="1989019206"/>
                    </a:ext>
                  </a:extLst>
                </a:gridCol>
              </a:tblGrid>
              <a:tr h="718938">
                <a:tc>
                  <a:txBody>
                    <a:bodyPr/>
                    <a:lstStyle/>
                    <a:p>
                      <a:r>
                        <a:rPr lang="en-GB" dirty="0"/>
                        <a:t>Word</a:t>
                      </a:r>
                      <a:r>
                        <a:rPr lang="en-GB" baseline="0" dirty="0"/>
                        <a:t> and definition </a:t>
                      </a:r>
                      <a:endParaRPr lang="en-GB" dirty="0"/>
                    </a:p>
                  </a:txBody>
                  <a:tcPr/>
                </a:tc>
                <a:tc>
                  <a:txBody>
                    <a:bodyPr/>
                    <a:lstStyle/>
                    <a:p>
                      <a:r>
                        <a:rPr lang="en-GB" dirty="0"/>
                        <a:t>Your definition </a:t>
                      </a:r>
                    </a:p>
                  </a:txBody>
                  <a:tcPr/>
                </a:tc>
                <a:extLst>
                  <a:ext uri="{0D108BD9-81ED-4DB2-BD59-A6C34878D82A}">
                    <a16:rowId xmlns:a16="http://schemas.microsoft.com/office/drawing/2014/main" val="2258541173"/>
                  </a:ext>
                </a:extLst>
              </a:tr>
              <a:tr h="718938">
                <a:tc>
                  <a:txBody>
                    <a:bodyPr/>
                    <a:lstStyle/>
                    <a:p>
                      <a:r>
                        <a:rPr lang="en-GB" b="1" dirty="0"/>
                        <a:t>Impact (noun) </a:t>
                      </a:r>
                      <a:r>
                        <a:rPr lang="en-GB" sz="1800" b="0" i="0" kern="1200" dirty="0">
                          <a:solidFill>
                            <a:schemeClr val="dk1"/>
                          </a:solidFill>
                          <a:effectLst/>
                          <a:latin typeface="+mn-lt"/>
                          <a:ea typeface="+mn-ea"/>
                          <a:cs typeface="+mn-cs"/>
                        </a:rPr>
                        <a:t>a marked effect or influence.</a:t>
                      </a:r>
                      <a:endParaRPr lang="en-GB" b="1" dirty="0"/>
                    </a:p>
                  </a:txBody>
                  <a:tcPr/>
                </a:tc>
                <a:tc>
                  <a:txBody>
                    <a:bodyPr/>
                    <a:lstStyle/>
                    <a:p>
                      <a:endParaRPr lang="en-GB" dirty="0"/>
                    </a:p>
                  </a:txBody>
                  <a:tcPr/>
                </a:tc>
                <a:extLst>
                  <a:ext uri="{0D108BD9-81ED-4DB2-BD59-A6C34878D82A}">
                    <a16:rowId xmlns:a16="http://schemas.microsoft.com/office/drawing/2014/main" val="2926289144"/>
                  </a:ext>
                </a:extLst>
              </a:tr>
              <a:tr h="718938">
                <a:tc>
                  <a:txBody>
                    <a:bodyPr/>
                    <a:lstStyle/>
                    <a:p>
                      <a:r>
                        <a:rPr lang="en-GB" b="1" dirty="0"/>
                        <a:t>Complex (adjective) </a:t>
                      </a:r>
                      <a:br>
                        <a:rPr lang="en-GB" dirty="0"/>
                      </a:br>
                      <a:r>
                        <a:rPr lang="en-GB" sz="1800" b="0" i="0" kern="1200" dirty="0">
                          <a:solidFill>
                            <a:schemeClr val="dk1"/>
                          </a:solidFill>
                          <a:effectLst/>
                          <a:latin typeface="+mn-lt"/>
                          <a:ea typeface="+mn-ea"/>
                          <a:cs typeface="+mn-cs"/>
                        </a:rPr>
                        <a:t>consisting of many different and connected parts. </a:t>
                      </a:r>
                      <a:endParaRPr lang="en-GB" b="1" dirty="0"/>
                    </a:p>
                  </a:txBody>
                  <a:tcPr/>
                </a:tc>
                <a:tc>
                  <a:txBody>
                    <a:bodyPr/>
                    <a:lstStyle/>
                    <a:p>
                      <a:endParaRPr lang="en-GB" dirty="0"/>
                    </a:p>
                  </a:txBody>
                  <a:tcPr/>
                </a:tc>
                <a:extLst>
                  <a:ext uri="{0D108BD9-81ED-4DB2-BD59-A6C34878D82A}">
                    <a16:rowId xmlns:a16="http://schemas.microsoft.com/office/drawing/2014/main" val="2146728328"/>
                  </a:ext>
                </a:extLst>
              </a:tr>
              <a:tr h="718938">
                <a:tc>
                  <a:txBody>
                    <a:bodyPr/>
                    <a:lstStyle/>
                    <a:p>
                      <a:r>
                        <a:rPr lang="en-GB" b="1" dirty="0"/>
                        <a:t>Multifaceted (adjective) </a:t>
                      </a:r>
                      <a:r>
                        <a:rPr lang="en-GB" sz="1800" b="0" i="0" kern="1200" dirty="0">
                          <a:solidFill>
                            <a:schemeClr val="dk1"/>
                          </a:solidFill>
                          <a:effectLst/>
                          <a:latin typeface="+mn-lt"/>
                          <a:ea typeface="+mn-ea"/>
                          <a:cs typeface="+mn-cs"/>
                        </a:rPr>
                        <a:t>having many different aspects or features.</a:t>
                      </a:r>
                      <a:endParaRPr lang="en-GB" b="1" dirty="0"/>
                    </a:p>
                  </a:txBody>
                  <a:tcPr/>
                </a:tc>
                <a:tc>
                  <a:txBody>
                    <a:bodyPr/>
                    <a:lstStyle/>
                    <a:p>
                      <a:endParaRPr lang="en-GB" dirty="0"/>
                    </a:p>
                  </a:txBody>
                  <a:tcPr/>
                </a:tc>
                <a:extLst>
                  <a:ext uri="{0D108BD9-81ED-4DB2-BD59-A6C34878D82A}">
                    <a16:rowId xmlns:a16="http://schemas.microsoft.com/office/drawing/2014/main" val="4180881147"/>
                  </a:ext>
                </a:extLst>
              </a:tr>
            </a:tbl>
          </a:graphicData>
        </a:graphic>
      </p:graphicFrame>
      <p:sp>
        <p:nvSpPr>
          <p:cNvPr id="4" name="TextBox 3">
            <a:extLst>
              <a:ext uri="{FF2B5EF4-FFF2-40B4-BE49-F238E27FC236}">
                <a16:creationId xmlns:a16="http://schemas.microsoft.com/office/drawing/2014/main" id="{110045A5-5E48-457F-BA97-71FC5A21EE55}"/>
              </a:ext>
            </a:extLst>
          </p:cNvPr>
          <p:cNvSpPr txBox="1"/>
          <p:nvPr/>
        </p:nvSpPr>
        <p:spPr>
          <a:xfrm>
            <a:off x="2511469" y="-4175"/>
            <a:ext cx="7169061" cy="369332"/>
          </a:xfrm>
          <a:prstGeom prst="rect">
            <a:avLst/>
          </a:prstGeom>
          <a:solidFill>
            <a:srgbClr val="FFFF0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Week focus: Introduction to topic and analysis of ‘London’.</a:t>
            </a:r>
            <a:endParaRPr lang="en-US" dirty="0">
              <a:cs typeface="Calibri"/>
            </a:endParaRPr>
          </a:p>
        </p:txBody>
      </p:sp>
    </p:spTree>
    <p:extLst>
      <p:ext uri="{BB962C8B-B14F-4D97-AF65-F5344CB8AC3E}">
        <p14:creationId xmlns:p14="http://schemas.microsoft.com/office/powerpoint/2010/main" val="285797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38100">
            <a:solidFill>
              <a:schemeClr val="tx1"/>
            </a:solidFill>
          </a:ln>
        </p:spPr>
        <p:txBody>
          <a:bodyPr/>
          <a:lstStyle/>
          <a:p>
            <a:r>
              <a:rPr lang="en-GB" dirty="0"/>
              <a:t>Learning Journey</a:t>
            </a:r>
          </a:p>
        </p:txBody>
      </p:sp>
      <p:graphicFrame>
        <p:nvGraphicFramePr>
          <p:cNvPr id="6" name="Content Placeholder 5"/>
          <p:cNvGraphicFramePr>
            <a:graphicFrameLocks noGrp="1"/>
          </p:cNvGraphicFramePr>
          <p:nvPr>
            <p:ph idx="1"/>
          </p:nvPr>
        </p:nvGraphicFramePr>
        <p:xfrm>
          <a:off x="838200" y="1825625"/>
          <a:ext cx="11169650" cy="4454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158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esy Nelson reveals heartbreaking self-doubt in inspirational throwback  post | Celebrity | Heat">
            <a:extLst>
              <a:ext uri="{FF2B5EF4-FFF2-40B4-BE49-F238E27FC236}">
                <a16:creationId xmlns:a16="http://schemas.microsoft.com/office/drawing/2014/main" id="{CACA733C-FEB7-400A-AD4D-6EC97770B4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36181" y="1921353"/>
            <a:ext cx="5462546" cy="30590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0C94B7EC-4D6C-43D7-BD90-BF78BBACB985}"/>
              </a:ext>
            </a:extLst>
          </p:cNvPr>
          <p:cNvSpPr/>
          <p:nvPr/>
        </p:nvSpPr>
        <p:spPr>
          <a:xfrm>
            <a:off x="305463" y="227725"/>
            <a:ext cx="3808674" cy="1693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Recently, Jesy Nelson (member of the girl band Little Mix), starred in a documentary about the impact that the paparazzi and media had upon her mental health and general wellbeing.</a:t>
            </a:r>
          </a:p>
        </p:txBody>
      </p:sp>
      <p:sp>
        <p:nvSpPr>
          <p:cNvPr id="3" name="Cloud 2">
            <a:extLst>
              <a:ext uri="{FF2B5EF4-FFF2-40B4-BE49-F238E27FC236}">
                <a16:creationId xmlns:a16="http://schemas.microsoft.com/office/drawing/2014/main" id="{A296E45A-4B16-4905-803C-874EFB7CA5E3}"/>
              </a:ext>
            </a:extLst>
          </p:cNvPr>
          <p:cNvSpPr/>
          <p:nvPr/>
        </p:nvSpPr>
        <p:spPr>
          <a:xfrm>
            <a:off x="8924296" y="2084354"/>
            <a:ext cx="3233911" cy="3465656"/>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 are going to continue watching the documentary to further develop our understanding of the potential negatives of being in the public eye.</a:t>
            </a:r>
          </a:p>
        </p:txBody>
      </p:sp>
      <p:pic>
        <p:nvPicPr>
          <p:cNvPr id="2052" name="Picture 4" descr="Do Cornell Students Still Use the Cornell Note-Taking System? | The Cornell  Daily Sun">
            <a:extLst>
              <a:ext uri="{FF2B5EF4-FFF2-40B4-BE49-F238E27FC236}">
                <a16:creationId xmlns:a16="http://schemas.microsoft.com/office/drawing/2014/main" id="{2D617EB5-9107-4271-ADD1-FF991FAF78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98975"/>
            <a:ext cx="2924175" cy="305902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5E61A72-8DDA-4933-BEA2-ECBB3721D822}"/>
              </a:ext>
            </a:extLst>
          </p:cNvPr>
          <p:cNvSpPr txBox="1"/>
          <p:nvPr/>
        </p:nvSpPr>
        <p:spPr>
          <a:xfrm>
            <a:off x="3650645" y="6254104"/>
            <a:ext cx="6134430" cy="369332"/>
          </a:xfrm>
          <a:prstGeom prst="rect">
            <a:avLst/>
          </a:prstGeom>
          <a:solidFill>
            <a:schemeClr val="bg1"/>
          </a:solidFill>
        </p:spPr>
        <p:txBody>
          <a:bodyPr wrap="square">
            <a:spAutoFit/>
          </a:bodyPr>
          <a:lstStyle/>
          <a:p>
            <a:r>
              <a:rPr lang="en-GB" b="1" dirty="0">
                <a:hlinkClick r:id="rId4"/>
              </a:rPr>
              <a:t>https://www.youtube.com/watch?v=CWsy9MwsdNA</a:t>
            </a:r>
            <a:r>
              <a:rPr lang="en-GB" b="1" dirty="0"/>
              <a:t> </a:t>
            </a:r>
          </a:p>
        </p:txBody>
      </p:sp>
    </p:spTree>
    <p:extLst>
      <p:ext uri="{BB962C8B-B14F-4D97-AF65-F5344CB8AC3E}">
        <p14:creationId xmlns:p14="http://schemas.microsoft.com/office/powerpoint/2010/main" val="3171754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7326EFD-F4B1-1A44-AD36-A8EBBE064175}"/>
              </a:ext>
            </a:extLst>
          </p:cNvPr>
          <p:cNvPicPr>
            <a:picLocks noChangeAspect="1"/>
          </p:cNvPicPr>
          <p:nvPr/>
        </p:nvPicPr>
        <p:blipFill rotWithShape="1">
          <a:blip r:embed="rId3"/>
          <a:srcRect l="39668" t="18281" r="43024" b="15114"/>
          <a:stretch/>
        </p:blipFill>
        <p:spPr>
          <a:xfrm>
            <a:off x="0" y="-42382"/>
            <a:ext cx="2825087" cy="6900382"/>
          </a:xfrm>
          <a:prstGeom prst="rect">
            <a:avLst/>
          </a:prstGeom>
        </p:spPr>
      </p:pic>
      <p:sp>
        <p:nvSpPr>
          <p:cNvPr id="12" name="Content Placeholder 5">
            <a:extLst>
              <a:ext uri="{FF2B5EF4-FFF2-40B4-BE49-F238E27FC236}">
                <a16:creationId xmlns:a16="http://schemas.microsoft.com/office/drawing/2014/main" id="{3E58A243-4030-2A47-9538-3BA447811374}"/>
              </a:ext>
            </a:extLst>
          </p:cNvPr>
          <p:cNvSpPr>
            <a:spLocks noGrp="1"/>
          </p:cNvSpPr>
          <p:nvPr>
            <p:ph idx="1"/>
          </p:nvPr>
        </p:nvSpPr>
        <p:spPr>
          <a:xfrm>
            <a:off x="2974975" y="1527861"/>
            <a:ext cx="8405813" cy="4351338"/>
          </a:xfrm>
          <a:solidFill>
            <a:schemeClr val="bg1">
              <a:lumMod val="95000"/>
            </a:schemeClr>
          </a:solidFill>
        </p:spPr>
        <p:txBody>
          <a:bodyPr>
            <a:noAutofit/>
          </a:bodyPr>
          <a:lstStyle/>
          <a:p>
            <a:pPr marL="0" indent="0">
              <a:buNone/>
            </a:pPr>
            <a:r>
              <a:rPr lang="en-GB" sz="2400" dirty="0" err="1"/>
              <a:t>Jesy</a:t>
            </a:r>
            <a:r>
              <a:rPr lang="en-GB" sz="2400" dirty="0"/>
              <a:t> Nelson presents the media as having the ability to change a person’s self-perception; her experiences of being in a famous pop band contrast deeply with the life that she led before becoming a celebrity. Prior to her fame, </a:t>
            </a:r>
            <a:r>
              <a:rPr lang="en-GB" sz="2400" dirty="0" err="1"/>
              <a:t>Jesy</a:t>
            </a:r>
            <a:r>
              <a:rPr lang="en-GB" sz="2400" dirty="0"/>
              <a:t> describes herself as someone who was more confident and did not worry about her image, whereas her description of her thoughts now that she is under constant scrutiny are more negative due to the fact that she felt that she could not avoid the comments </a:t>
            </a:r>
            <a:r>
              <a:rPr lang="en-GB" sz="2400"/>
              <a:t>being made about her…….</a:t>
            </a:r>
            <a:endParaRPr lang="en-GB" sz="2400" dirty="0"/>
          </a:p>
        </p:txBody>
      </p:sp>
      <p:sp>
        <p:nvSpPr>
          <p:cNvPr id="5" name="Title 1">
            <a:extLst>
              <a:ext uri="{FF2B5EF4-FFF2-40B4-BE49-F238E27FC236}">
                <a16:creationId xmlns:a16="http://schemas.microsoft.com/office/drawing/2014/main" id="{CD85CEA9-9F2D-8B49-B341-819D36A246D0}"/>
              </a:ext>
            </a:extLst>
          </p:cNvPr>
          <p:cNvSpPr>
            <a:spLocks noGrp="1"/>
          </p:cNvSpPr>
          <p:nvPr>
            <p:ph type="title"/>
          </p:nvPr>
        </p:nvSpPr>
        <p:spPr>
          <a:xfrm>
            <a:off x="2825086" y="0"/>
            <a:ext cx="9366914" cy="1325563"/>
          </a:xfrm>
          <a:solidFill>
            <a:schemeClr val="accent5">
              <a:lumMod val="20000"/>
              <a:lumOff val="80000"/>
            </a:schemeClr>
          </a:solidFill>
          <a:ln w="38100">
            <a:solidFill>
              <a:schemeClr val="tx1"/>
            </a:solidFill>
          </a:ln>
        </p:spPr>
        <p:txBody>
          <a:bodyPr>
            <a:normAutofit fontScale="90000"/>
          </a:bodyPr>
          <a:lstStyle/>
          <a:p>
            <a:r>
              <a:rPr lang="en-GB" sz="3600" dirty="0">
                <a:solidFill>
                  <a:schemeClr val="dk1"/>
                </a:solidFill>
                <a:latin typeface="Gill Sans"/>
                <a:ea typeface="Gill Sans"/>
                <a:cs typeface="Gill Sans"/>
                <a:sym typeface="Gill Sans"/>
              </a:rPr>
              <a:t>How does Jesy Nelson present the impact of the media and the paparazzi? Teacher Example</a:t>
            </a:r>
            <a:endParaRPr lang="en-GB" dirty="0"/>
          </a:p>
        </p:txBody>
      </p:sp>
    </p:spTree>
    <p:extLst>
      <p:ext uri="{BB962C8B-B14F-4D97-AF65-F5344CB8AC3E}">
        <p14:creationId xmlns:p14="http://schemas.microsoft.com/office/powerpoint/2010/main" val="365394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37F9443-E72D-4016-84CF-51B917017B79}"/>
              </a:ext>
            </a:extLst>
          </p:cNvPr>
          <p:cNvGraphicFramePr>
            <a:graphicFrameLocks noGrp="1"/>
          </p:cNvGraphicFramePr>
          <p:nvPr/>
        </p:nvGraphicFramePr>
        <p:xfrm>
          <a:off x="477079" y="719665"/>
          <a:ext cx="10758114" cy="5537582"/>
        </p:xfrm>
        <a:graphic>
          <a:graphicData uri="http://schemas.openxmlformats.org/drawingml/2006/table">
            <a:tbl>
              <a:tblPr firstRow="1" bandRow="1">
                <a:tableStyleId>{5C22544A-7EE6-4342-B048-85BDC9FD1C3A}</a:tableStyleId>
              </a:tblPr>
              <a:tblGrid>
                <a:gridCol w="1551742">
                  <a:extLst>
                    <a:ext uri="{9D8B030D-6E8A-4147-A177-3AD203B41FA5}">
                      <a16:colId xmlns:a16="http://schemas.microsoft.com/office/drawing/2014/main" val="4036011613"/>
                    </a:ext>
                  </a:extLst>
                </a:gridCol>
                <a:gridCol w="2283761">
                  <a:extLst>
                    <a:ext uri="{9D8B030D-6E8A-4147-A177-3AD203B41FA5}">
                      <a16:colId xmlns:a16="http://schemas.microsoft.com/office/drawing/2014/main" val="4082405230"/>
                    </a:ext>
                  </a:extLst>
                </a:gridCol>
                <a:gridCol w="2441623">
                  <a:extLst>
                    <a:ext uri="{9D8B030D-6E8A-4147-A177-3AD203B41FA5}">
                      <a16:colId xmlns:a16="http://schemas.microsoft.com/office/drawing/2014/main" val="3605574000"/>
                    </a:ext>
                  </a:extLst>
                </a:gridCol>
                <a:gridCol w="4480988">
                  <a:extLst>
                    <a:ext uri="{9D8B030D-6E8A-4147-A177-3AD203B41FA5}">
                      <a16:colId xmlns:a16="http://schemas.microsoft.com/office/drawing/2014/main" val="1296184300"/>
                    </a:ext>
                  </a:extLst>
                </a:gridCol>
              </a:tblGrid>
              <a:tr h="493410">
                <a:tc>
                  <a:txBody>
                    <a:bodyPr/>
                    <a:lstStyle/>
                    <a:p>
                      <a:r>
                        <a:rPr lang="en-GB" dirty="0"/>
                        <a:t>Paragraph</a:t>
                      </a:r>
                    </a:p>
                  </a:txBody>
                  <a:tcPr/>
                </a:tc>
                <a:tc>
                  <a:txBody>
                    <a:bodyPr/>
                    <a:lstStyle/>
                    <a:p>
                      <a:r>
                        <a:rPr lang="en-GB" dirty="0"/>
                        <a:t>What did Jesy say about the media/paparazzi?</a:t>
                      </a:r>
                    </a:p>
                  </a:txBody>
                  <a:tcPr/>
                </a:tc>
                <a:tc>
                  <a:txBody>
                    <a:bodyPr/>
                    <a:lstStyle/>
                    <a:p>
                      <a:r>
                        <a:rPr lang="en-GB" dirty="0"/>
                        <a:t>How did this present the media/paparazzi?</a:t>
                      </a:r>
                    </a:p>
                  </a:txBody>
                  <a:tcPr/>
                </a:tc>
                <a:tc>
                  <a:txBody>
                    <a:bodyPr/>
                    <a:lstStyle/>
                    <a:p>
                      <a:r>
                        <a:rPr lang="en-GB" dirty="0"/>
                        <a:t>Why did the words Jesy said present the media/paparazzi in this way?</a:t>
                      </a:r>
                    </a:p>
                  </a:txBody>
                  <a:tcPr/>
                </a:tc>
                <a:extLst>
                  <a:ext uri="{0D108BD9-81ED-4DB2-BD59-A6C34878D82A}">
                    <a16:rowId xmlns:a16="http://schemas.microsoft.com/office/drawing/2014/main" val="2710726704"/>
                  </a:ext>
                </a:extLst>
              </a:tr>
              <a:tr h="2311591">
                <a:tc>
                  <a:txBody>
                    <a:bodyPr/>
                    <a:lstStyle/>
                    <a:p>
                      <a:r>
                        <a:rPr lang="en-GB" dirty="0"/>
                        <a:t>One</a:t>
                      </a:r>
                    </a:p>
                  </a:txBody>
                  <a:tcPr/>
                </a:tc>
                <a:tc>
                  <a:txBody>
                    <a:bodyPr/>
                    <a:lstStyle/>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05246479"/>
                  </a:ext>
                </a:extLst>
              </a:tr>
              <a:tr h="2311591">
                <a:tc>
                  <a:txBody>
                    <a:bodyPr/>
                    <a:lstStyle/>
                    <a:p>
                      <a:r>
                        <a:rPr lang="en-GB" dirty="0"/>
                        <a:t>Two</a:t>
                      </a:r>
                    </a:p>
                  </a:txBody>
                  <a:tcPr/>
                </a:tc>
                <a:tc>
                  <a:txBody>
                    <a:bodyPr/>
                    <a:lstStyle/>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167653476"/>
                  </a:ext>
                </a:extLst>
              </a:tr>
            </a:tbl>
          </a:graphicData>
        </a:graphic>
      </p:graphicFrame>
    </p:spTree>
    <p:extLst>
      <p:ext uri="{BB962C8B-B14F-4D97-AF65-F5344CB8AC3E}">
        <p14:creationId xmlns:p14="http://schemas.microsoft.com/office/powerpoint/2010/main" val="140845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7326EFD-F4B1-1A44-AD36-A8EBBE064175}"/>
              </a:ext>
            </a:extLst>
          </p:cNvPr>
          <p:cNvPicPr>
            <a:picLocks noChangeAspect="1"/>
          </p:cNvPicPr>
          <p:nvPr/>
        </p:nvPicPr>
        <p:blipFill rotWithShape="1">
          <a:blip r:embed="rId2"/>
          <a:srcRect l="39668" t="18281" r="43024" b="15114"/>
          <a:stretch/>
        </p:blipFill>
        <p:spPr>
          <a:xfrm>
            <a:off x="0" y="1099456"/>
            <a:ext cx="2825087" cy="5758543"/>
          </a:xfrm>
          <a:prstGeom prst="rect">
            <a:avLst/>
          </a:prstGeom>
        </p:spPr>
      </p:pic>
      <p:sp>
        <p:nvSpPr>
          <p:cNvPr id="12" name="Content Placeholder 5">
            <a:extLst>
              <a:ext uri="{FF2B5EF4-FFF2-40B4-BE49-F238E27FC236}">
                <a16:creationId xmlns:a16="http://schemas.microsoft.com/office/drawing/2014/main" id="{3E58A243-4030-2A47-9538-3BA447811374}"/>
              </a:ext>
            </a:extLst>
          </p:cNvPr>
          <p:cNvSpPr>
            <a:spLocks noGrp="1"/>
          </p:cNvSpPr>
          <p:nvPr>
            <p:ph idx="1"/>
          </p:nvPr>
        </p:nvSpPr>
        <p:spPr>
          <a:xfrm>
            <a:off x="2976312" y="1632856"/>
            <a:ext cx="8405813" cy="4372528"/>
          </a:xfrm>
          <a:solidFill>
            <a:schemeClr val="bg1">
              <a:lumMod val="95000"/>
            </a:schemeClr>
          </a:solidFill>
        </p:spPr>
        <p:txBody>
          <a:bodyPr>
            <a:noAutofit/>
          </a:bodyPr>
          <a:lstStyle/>
          <a:p>
            <a:pPr marL="0" indent="0">
              <a:buNone/>
            </a:pPr>
            <a:r>
              <a:rPr lang="en-GB" sz="2400"/>
              <a:t>Independent writing:</a:t>
            </a:r>
          </a:p>
        </p:txBody>
      </p:sp>
      <p:sp>
        <p:nvSpPr>
          <p:cNvPr id="13" name="Rounded Rectangle 12">
            <a:extLst>
              <a:ext uri="{FF2B5EF4-FFF2-40B4-BE49-F238E27FC236}">
                <a16:creationId xmlns:a16="http://schemas.microsoft.com/office/drawing/2014/main" id="{EFAF5EB9-6C03-6646-8F68-3321CE507ECA}"/>
              </a:ext>
            </a:extLst>
          </p:cNvPr>
          <p:cNvSpPr/>
          <p:nvPr/>
        </p:nvSpPr>
        <p:spPr>
          <a:xfrm>
            <a:off x="3924861" y="3128484"/>
            <a:ext cx="4075612" cy="2495006"/>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Teacher note – The paragraph should focus on….</a:t>
            </a:r>
          </a:p>
        </p:txBody>
      </p:sp>
      <p:sp>
        <p:nvSpPr>
          <p:cNvPr id="15" name="Cloud Callout 14">
            <a:extLst>
              <a:ext uri="{FF2B5EF4-FFF2-40B4-BE49-F238E27FC236}">
                <a16:creationId xmlns:a16="http://schemas.microsoft.com/office/drawing/2014/main" id="{E37C177A-5599-8C48-A04D-71A834C68D93}"/>
              </a:ext>
            </a:extLst>
          </p:cNvPr>
          <p:cNvSpPr/>
          <p:nvPr/>
        </p:nvSpPr>
        <p:spPr>
          <a:xfrm>
            <a:off x="8416835" y="1938992"/>
            <a:ext cx="3223624" cy="2681134"/>
          </a:xfrm>
          <a:prstGeom prst="cloudCallout">
            <a:avLst>
              <a:gd name="adj1" fmla="val -99912"/>
              <a:gd name="adj2" fmla="val -3110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Challenge: Can you use any of the word consciousness vocabulary in your paragraph</a:t>
            </a:r>
          </a:p>
        </p:txBody>
      </p:sp>
      <p:sp>
        <p:nvSpPr>
          <p:cNvPr id="7" name="TextBox 6">
            <a:extLst>
              <a:ext uri="{FF2B5EF4-FFF2-40B4-BE49-F238E27FC236}">
                <a16:creationId xmlns:a16="http://schemas.microsoft.com/office/drawing/2014/main" id="{110045A5-5E48-457F-BA97-71FC5A21EE55}"/>
              </a:ext>
            </a:extLst>
          </p:cNvPr>
          <p:cNvSpPr txBox="1"/>
          <p:nvPr/>
        </p:nvSpPr>
        <p:spPr>
          <a:xfrm>
            <a:off x="5022939" y="6488667"/>
            <a:ext cx="7169061" cy="369332"/>
          </a:xfrm>
          <a:prstGeom prst="rect">
            <a:avLst/>
          </a:prstGeom>
          <a:solidFill>
            <a:srgbClr val="FFFF0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Week one focus: Introduction to topic and the appeal to ethos.</a:t>
            </a:r>
            <a:endParaRPr lang="en-US" dirty="0">
              <a:cs typeface="Calibri"/>
            </a:endParaRPr>
          </a:p>
        </p:txBody>
      </p:sp>
      <p:sp>
        <p:nvSpPr>
          <p:cNvPr id="9" name="Title 1">
            <a:extLst>
              <a:ext uri="{FF2B5EF4-FFF2-40B4-BE49-F238E27FC236}">
                <a16:creationId xmlns:a16="http://schemas.microsoft.com/office/drawing/2014/main" id="{A792523F-9176-4C0A-9646-E5E2C6A0DDCD}"/>
              </a:ext>
            </a:extLst>
          </p:cNvPr>
          <p:cNvSpPr>
            <a:spLocks noGrp="1"/>
          </p:cNvSpPr>
          <p:nvPr>
            <p:ph type="title"/>
          </p:nvPr>
        </p:nvSpPr>
        <p:spPr>
          <a:xfrm>
            <a:off x="0" y="1"/>
            <a:ext cx="12192000" cy="1099456"/>
          </a:xfrm>
          <a:solidFill>
            <a:schemeClr val="accent5">
              <a:lumMod val="20000"/>
              <a:lumOff val="80000"/>
            </a:schemeClr>
          </a:solidFill>
          <a:ln w="38100">
            <a:solidFill>
              <a:schemeClr val="tx1"/>
            </a:solidFill>
          </a:ln>
        </p:spPr>
        <p:txBody>
          <a:bodyPr>
            <a:normAutofit/>
          </a:bodyPr>
          <a:lstStyle/>
          <a:p>
            <a:r>
              <a:rPr lang="en-GB" sz="3600" dirty="0">
                <a:solidFill>
                  <a:schemeClr val="dk1"/>
                </a:solidFill>
                <a:latin typeface="Gill Sans"/>
                <a:ea typeface="Gill Sans"/>
                <a:cs typeface="Gill Sans"/>
                <a:sym typeface="Gill Sans"/>
              </a:rPr>
              <a:t>How does Jesy Nelson present the impact of the media and the paparazzi?</a:t>
            </a:r>
            <a:endParaRPr lang="en-GB" dirty="0"/>
          </a:p>
        </p:txBody>
      </p:sp>
    </p:spTree>
    <p:extLst>
      <p:ext uri="{BB962C8B-B14F-4D97-AF65-F5344CB8AC3E}">
        <p14:creationId xmlns:p14="http://schemas.microsoft.com/office/powerpoint/2010/main" val="243159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p:txBody>
          <a:bodyPr/>
          <a:lstStyle/>
          <a:p>
            <a:r>
              <a:rPr lang="en-GB" dirty="0"/>
              <a:t>Complete a four times better for one sentence.</a:t>
            </a:r>
          </a:p>
          <a:p>
            <a:endParaRPr lang="en-GB" dirty="0">
              <a:solidFill>
                <a:srgbClr val="7030A0"/>
              </a:solidFill>
            </a:endParaRPr>
          </a:p>
          <a:p>
            <a:r>
              <a:rPr lang="en-GB" dirty="0">
                <a:solidFill>
                  <a:srgbClr val="7030A0"/>
                </a:solidFill>
              </a:rPr>
              <a:t>Choose one sentence from your paragraph (the one that you think needs the most improvement would be best) and 4 extra bits of information/analysis to make your writing more detailed.</a:t>
            </a:r>
          </a:p>
        </p:txBody>
      </p:sp>
    </p:spTree>
    <p:extLst>
      <p:ext uri="{BB962C8B-B14F-4D97-AF65-F5344CB8AC3E}">
        <p14:creationId xmlns:p14="http://schemas.microsoft.com/office/powerpoint/2010/main" val="139180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5FC20FFEB924FB6AA678D6441D5BF" ma:contentTypeVersion="8" ma:contentTypeDescription="Create a new document." ma:contentTypeScope="" ma:versionID="1ac0c792b655add9680a99f9379e73c0">
  <xsd:schema xmlns:xsd="http://www.w3.org/2001/XMLSchema" xmlns:xs="http://www.w3.org/2001/XMLSchema" xmlns:p="http://schemas.microsoft.com/office/2006/metadata/properties" xmlns:ns2="2ee453fb-70d4-481f-b8ac-3f33dad850c1" xmlns:ns3="049f97e1-32ae-4d3d-9c64-63be60dba368" targetNamespace="http://schemas.microsoft.com/office/2006/metadata/properties" ma:root="true" ma:fieldsID="c35a207da0f87ea1a58ccf35b1a207c4" ns2:_="" ns3:_="">
    <xsd:import namespace="2ee453fb-70d4-481f-b8ac-3f33dad850c1"/>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453fb-70d4-481f-b8ac-3f33dad850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D5ED30-0685-40AB-8621-55065B7C0BCD}"/>
</file>

<file path=customXml/itemProps2.xml><?xml version="1.0" encoding="utf-8"?>
<ds:datastoreItem xmlns:ds="http://schemas.openxmlformats.org/officeDocument/2006/customXml" ds:itemID="{7A8E4AA3-DC4D-46F5-9CCD-D91B3A5985EE}"/>
</file>

<file path=customXml/itemProps3.xml><?xml version="1.0" encoding="utf-8"?>
<ds:datastoreItem xmlns:ds="http://schemas.openxmlformats.org/officeDocument/2006/customXml" ds:itemID="{993E0C7A-2F6B-406F-AEB9-C806E9725677}"/>
</file>

<file path=docProps/app.xml><?xml version="1.0" encoding="utf-8"?>
<Properties xmlns="http://schemas.openxmlformats.org/officeDocument/2006/extended-properties" xmlns:vt="http://schemas.openxmlformats.org/officeDocument/2006/docPropsVTypes">
  <TotalTime>11</TotalTime>
  <Words>503</Words>
  <Application>Microsoft Office PowerPoint</Application>
  <PresentationFormat>Widescreen</PresentationFormat>
  <Paragraphs>57</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Gill Sans</vt:lpstr>
      <vt:lpstr>Segoe UI Light</vt:lpstr>
      <vt:lpstr>Segoe UI Semibold</vt:lpstr>
      <vt:lpstr>Times New Roman</vt:lpstr>
      <vt:lpstr>Office Theme</vt:lpstr>
      <vt:lpstr>DNA:</vt:lpstr>
      <vt:lpstr>PowerPoint Presentation</vt:lpstr>
      <vt:lpstr>PowerPoint Presentation</vt:lpstr>
      <vt:lpstr>Learning Journey</vt:lpstr>
      <vt:lpstr>PowerPoint Presentation</vt:lpstr>
      <vt:lpstr>How does Jesy Nelson present the impact of the media and the paparazzi? Teacher Example</vt:lpstr>
      <vt:lpstr>PowerPoint Presentation</vt:lpstr>
      <vt:lpstr>How does Jesy Nelson present the impact of the media and the paparazzi?</vt:lpstr>
      <vt:lpstr>Plenary</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dc:title>
  <dc:creator>Ms C. Martin</dc:creator>
  <cp:lastModifiedBy>Rebecca Aston</cp:lastModifiedBy>
  <cp:revision>3</cp:revision>
  <dcterms:created xsi:type="dcterms:W3CDTF">2020-11-02T16:23:56Z</dcterms:created>
  <dcterms:modified xsi:type="dcterms:W3CDTF">2020-11-10T15:00:50Z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0x01010057A5FC20FFEB924FB6AA678D6441D5BF</vt:lpwstr>
  </property>
</Properties>
</file>