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9"/>
  </p:handoutMasterIdLst>
  <p:sldIdLst>
    <p:sldId id="355" r:id="rId5"/>
    <p:sldId id="356" r:id="rId6"/>
    <p:sldId id="302" r:id="rId7"/>
    <p:sldId id="358" r:id="rId8"/>
    <p:sldId id="304" r:id="rId9"/>
    <p:sldId id="305" r:id="rId10"/>
    <p:sldId id="308" r:id="rId11"/>
    <p:sldId id="359" r:id="rId12"/>
    <p:sldId id="360" r:id="rId13"/>
    <p:sldId id="361" r:id="rId14"/>
    <p:sldId id="310" r:id="rId15"/>
    <p:sldId id="362" r:id="rId16"/>
    <p:sldId id="311" r:id="rId17"/>
    <p:sldId id="30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6"/>
    <p:restoredTop sz="94702"/>
  </p:normalViewPr>
  <p:slideViewPr>
    <p:cSldViewPr snapToGrid="0" snapToObjects="1">
      <p:cViewPr>
        <p:scale>
          <a:sx n="60" d="100"/>
          <a:sy n="60" d="100"/>
        </p:scale>
        <p:origin x="108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0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744F9-9584-491B-9C8B-1B860868FF7D}" type="datetimeFigureOut">
              <a:rPr lang="en-GB" smtClean="0"/>
              <a:t>04/10/2020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4BCA4-ACA8-4802-9DD2-8D81C565F7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10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32AD7-B791-7045-87D4-74185ED00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9279"/>
            <a:ext cx="938276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7C3D-8373-4E43-A755-5378E783A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4229"/>
            <a:ext cx="10515600" cy="3821261"/>
          </a:xfrm>
          <a:prstGeom prst="rect">
            <a:avLst/>
          </a:prstGeom>
        </p:spPr>
        <p:txBody>
          <a:bodyPr/>
          <a:lstStyle>
            <a:lvl1pPr marL="228600" indent="-228600">
              <a:buFont typeface="Gill Sans MT" panose="020B0502020104020203" pitchFamily="34" charset="0"/>
              <a:buChar char="–"/>
              <a:defRPr/>
            </a:lvl1pPr>
            <a:lvl2pPr marL="685800" indent="-228600">
              <a:buFont typeface="Gill Sans MT" panose="020B0502020104020203" pitchFamily="34" charset="0"/>
              <a:buChar char="–"/>
              <a:defRPr/>
            </a:lvl2pPr>
            <a:lvl3pPr marL="1143000" indent="-228600">
              <a:buFont typeface="Gill Sans MT" panose="020B0502020104020203" pitchFamily="34" charset="0"/>
              <a:buChar char="–"/>
              <a:defRPr/>
            </a:lvl3pPr>
            <a:lvl4pPr marL="1600200" indent="-228600">
              <a:buFont typeface="Gill Sans MT" panose="020B0502020104020203" pitchFamily="34" charset="0"/>
              <a:buChar char="–"/>
              <a:defRPr/>
            </a:lvl4pPr>
            <a:lvl5pPr marL="2057400" indent="-228600">
              <a:buFont typeface="Gill Sans MT" panose="020B050202010402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5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5739E-86BD-9948-B9D1-39A6BBA82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786"/>
            <a:ext cx="9352280" cy="89190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CE2E2-95F7-984D-A8EB-7A8E41BF8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Font typeface="Gill Sans MT" panose="020B0502020104020203" pitchFamily="34" charset="0"/>
              <a:buChar char="–"/>
              <a:defRPr/>
            </a:lvl1pPr>
            <a:lvl2pPr marL="685800" indent="-228600">
              <a:buFont typeface="Gill Sans MT" panose="020B0502020104020203" pitchFamily="34" charset="0"/>
              <a:buChar char="–"/>
              <a:defRPr/>
            </a:lvl2pPr>
            <a:lvl3pPr marL="1143000" indent="-228600">
              <a:buFont typeface="Gill Sans MT" panose="020B0502020104020203" pitchFamily="34" charset="0"/>
              <a:buChar char="–"/>
              <a:defRPr/>
            </a:lvl3pPr>
            <a:lvl4pPr marL="1600200" indent="-228600">
              <a:buFont typeface="Gill Sans MT" panose="020B0502020104020203" pitchFamily="34" charset="0"/>
              <a:buChar char="–"/>
              <a:defRPr/>
            </a:lvl4pPr>
            <a:lvl5pPr marL="2057400" indent="-228600">
              <a:buFont typeface="Gill Sans MT" panose="020B050202010402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B447A-43A8-D946-8ABE-0E47251AB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Font typeface="Gill Sans MT" panose="020B0502020104020203" pitchFamily="34" charset="0"/>
              <a:buChar char="–"/>
              <a:defRPr/>
            </a:lvl1pPr>
            <a:lvl2pPr marL="685800" indent="-228600">
              <a:buFont typeface="Gill Sans MT" panose="020B0502020104020203" pitchFamily="34" charset="0"/>
              <a:buChar char="–"/>
              <a:defRPr/>
            </a:lvl2pPr>
            <a:lvl3pPr marL="1143000" indent="-228600">
              <a:buFont typeface="Gill Sans MT" panose="020B0502020104020203" pitchFamily="34" charset="0"/>
              <a:buChar char="–"/>
              <a:defRPr/>
            </a:lvl3pPr>
            <a:lvl4pPr marL="1600200" indent="-228600">
              <a:buFont typeface="Gill Sans MT" panose="020B0502020104020203" pitchFamily="34" charset="0"/>
              <a:buChar char="–"/>
              <a:defRPr/>
            </a:lvl4pPr>
            <a:lvl5pPr marL="2057400" indent="-228600">
              <a:buFont typeface="Gill Sans MT" panose="020B050202010402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84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EA788-5947-0448-A0A3-82A5CBAD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24910"/>
            <a:ext cx="9249092" cy="76577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07749-E76F-1E46-864E-E50FE6C6A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1">
                <a:solidFill>
                  <a:srgbClr val="0099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4B205-AC93-D642-97A3-93F7410A2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 marL="228600" indent="-228600">
              <a:buFont typeface="Gill Sans MT" panose="020B0502020104020203" pitchFamily="34" charset="0"/>
              <a:buChar char="–"/>
              <a:defRPr/>
            </a:lvl1pPr>
            <a:lvl2pPr marL="685800" indent="-228600">
              <a:buFont typeface="Gill Sans MT" panose="020B0502020104020203" pitchFamily="34" charset="0"/>
              <a:buChar char="–"/>
              <a:defRPr/>
            </a:lvl2pPr>
            <a:lvl3pPr marL="1143000" indent="-228600">
              <a:buFont typeface="Gill Sans MT" panose="020B0502020104020203" pitchFamily="34" charset="0"/>
              <a:buChar char="–"/>
              <a:defRPr/>
            </a:lvl3pPr>
            <a:lvl4pPr marL="1600200" indent="-228600">
              <a:buFont typeface="Gill Sans MT" panose="020B0502020104020203" pitchFamily="34" charset="0"/>
              <a:buChar char="–"/>
              <a:defRPr/>
            </a:lvl4pPr>
            <a:lvl5pPr marL="2057400" indent="-228600">
              <a:buFont typeface="Gill Sans MT" panose="020B050202010402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FEFA3E-FD79-6B47-9234-B0EFA08D9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1">
                <a:solidFill>
                  <a:srgbClr val="0099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F85FF4-C2EE-DC49-9DCD-0F5EF1EF4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 marL="228600" indent="-228600">
              <a:buFont typeface="Gill Sans MT" panose="020B0502020104020203" pitchFamily="34" charset="0"/>
              <a:buChar char="–"/>
              <a:defRPr/>
            </a:lvl1pPr>
            <a:lvl2pPr marL="685800" indent="-228600">
              <a:buFont typeface="Gill Sans MT" panose="020B0502020104020203" pitchFamily="34" charset="0"/>
              <a:buChar char="–"/>
              <a:defRPr/>
            </a:lvl2pPr>
            <a:lvl3pPr marL="1143000" indent="-228600">
              <a:buFont typeface="Gill Sans MT" panose="020B0502020104020203" pitchFamily="34" charset="0"/>
              <a:buChar char="–"/>
              <a:defRPr/>
            </a:lvl3pPr>
            <a:lvl4pPr marL="1600200" indent="-228600">
              <a:buFont typeface="Gill Sans MT" panose="020B0502020104020203" pitchFamily="34" charset="0"/>
              <a:buChar char="–"/>
              <a:defRPr/>
            </a:lvl4pPr>
            <a:lvl5pPr marL="2057400" indent="-228600">
              <a:buFont typeface="Gill Sans MT" panose="020B050202010402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557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7CE2-C269-FA43-A03B-2482030D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3890"/>
            <a:ext cx="9179560" cy="78679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BED0AA-9F30-4246-96C1-B0BDFFEF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98FF-DEE5-5042-9437-3594D8DAACCD}" type="datetimeFigureOut">
              <a:rPr lang="en-US" smtClean="0"/>
              <a:t>10/4/2020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91017E-7B5F-954A-A68C-4C21CEB99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BC7D4-2561-D347-AAFB-F34B1F39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0CB4-B97D-9744-B168-1D86DFD7B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28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95B3D-4B7B-BC41-A867-67EE752A6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98786"/>
            <a:ext cx="9137332" cy="1258614"/>
          </a:xfrm>
          <a:prstGeom prst="rect">
            <a:avLst/>
          </a:prstGeom>
        </p:spPr>
        <p:txBody>
          <a:bodyPr anchor="ctr"/>
          <a:lstStyle>
            <a:lvl1pPr>
              <a:defRPr sz="3600" b="1" i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7A5AA-AB70-B448-BCCE-FDB20D33D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217682"/>
            <a:ext cx="6172200" cy="3643367"/>
          </a:xfrm>
          <a:prstGeom prst="rect">
            <a:avLst/>
          </a:prstGeom>
        </p:spPr>
        <p:txBody>
          <a:bodyPr/>
          <a:lstStyle>
            <a:lvl1pPr marL="228600" indent="-228600">
              <a:buFont typeface="Gill Sans MT" panose="020B0502020104020203" pitchFamily="34" charset="0"/>
              <a:buChar char="–"/>
              <a:defRPr sz="3200"/>
            </a:lvl1pPr>
            <a:lvl2pPr marL="685800" indent="-228600">
              <a:buFont typeface="Gill Sans MT" panose="020B0502020104020203" pitchFamily="34" charset="0"/>
              <a:buChar char="–"/>
              <a:defRPr sz="2800"/>
            </a:lvl2pPr>
            <a:lvl3pPr marL="1143000" indent="-228600">
              <a:buFont typeface="Gill Sans MT" panose="020B0502020104020203" pitchFamily="34" charset="0"/>
              <a:buChar char="–"/>
              <a:defRPr sz="2400"/>
            </a:lvl3pPr>
            <a:lvl4pPr marL="1600200" indent="-228600">
              <a:buFont typeface="Gill Sans MT" panose="020B0502020104020203" pitchFamily="34" charset="0"/>
              <a:buChar char="–"/>
              <a:defRPr sz="2000"/>
            </a:lvl4pPr>
            <a:lvl5pPr marL="2057400" indent="-228600">
              <a:buFont typeface="Gill Sans MT" panose="020B0502020104020203" pitchFamily="34" charset="0"/>
              <a:buChar char="–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8D045-13DB-6448-B431-25866B3D5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17682"/>
            <a:ext cx="3932237" cy="36513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04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377D9-5AC2-AA40-9F67-667B084E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 i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BBB4E6-B884-0B43-A94F-321D2C34C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184400"/>
            <a:ext cx="6172200" cy="3676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FC834-48D7-3A4B-B7AD-21839650A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750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E7EA-A091-224F-835A-2483F015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5338"/>
            <a:ext cx="9230360" cy="1325563"/>
          </a:xfrm>
          <a:prstGeom prst="rect">
            <a:avLst/>
          </a:prstGeom>
        </p:spPr>
        <p:txBody>
          <a:bodyPr anchor="ctr"/>
          <a:lstStyle>
            <a:lvl1pPr>
              <a:defRPr sz="3600" b="1" i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255CE-0E68-2140-95EF-367E3FC27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307771"/>
            <a:ext cx="10515600" cy="3869192"/>
          </a:xfrm>
          <a:prstGeom prst="rect">
            <a:avLst/>
          </a:prstGeom>
        </p:spPr>
        <p:txBody>
          <a:bodyPr vert="eaVert"/>
          <a:lstStyle>
            <a:lvl1pPr marL="228600" indent="-228600">
              <a:buFont typeface="Gill Sans MT" panose="020B0502020104020203" pitchFamily="34" charset="0"/>
              <a:buChar char="–"/>
              <a:defRPr/>
            </a:lvl1pPr>
            <a:lvl2pPr marL="685800" indent="-228600">
              <a:buFont typeface="Gill Sans MT" panose="020B0502020104020203" pitchFamily="34" charset="0"/>
              <a:buChar char="–"/>
              <a:defRPr/>
            </a:lvl2pPr>
            <a:lvl3pPr marL="1143000" indent="-228600">
              <a:buFont typeface="Gill Sans MT" panose="020B0502020104020203" pitchFamily="34" charset="0"/>
              <a:buChar char="–"/>
              <a:defRPr/>
            </a:lvl3pPr>
            <a:lvl4pPr marL="1600200" indent="-228600">
              <a:buFont typeface="Gill Sans MT" panose="020B0502020104020203" pitchFamily="34" charset="0"/>
              <a:buChar char="–"/>
              <a:defRPr/>
            </a:lvl4pPr>
            <a:lvl5pPr marL="2057400" indent="-228600">
              <a:buFont typeface="Gill Sans MT" panose="020B050202010402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455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D525B8-B8CC-CF4D-BDD5-9F8D8EBDC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553960" y="870857"/>
            <a:ext cx="2628900" cy="5306106"/>
          </a:xfrm>
          <a:prstGeom prst="rect">
            <a:avLst/>
          </a:prstGeom>
        </p:spPr>
        <p:txBody>
          <a:bodyPr vert="eaVert" anchor="ctr"/>
          <a:lstStyle>
            <a:lvl1pPr>
              <a:defRPr sz="3600" b="1" i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AE958-4C47-7644-A5DF-7EC134115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0857"/>
            <a:ext cx="6649720" cy="5306106"/>
          </a:xfrm>
          <a:prstGeom prst="rect">
            <a:avLst/>
          </a:prstGeom>
        </p:spPr>
        <p:txBody>
          <a:bodyPr vert="eaVert"/>
          <a:lstStyle>
            <a:lvl1pPr marL="228600" indent="-228600">
              <a:buFont typeface="Gill Sans MT" panose="020B0502020104020203" pitchFamily="34" charset="0"/>
              <a:buChar char="–"/>
              <a:defRPr/>
            </a:lvl1pPr>
            <a:lvl2pPr marL="685800" indent="-228600">
              <a:buFont typeface="Gill Sans MT" panose="020B0502020104020203" pitchFamily="34" charset="0"/>
              <a:buChar char="–"/>
              <a:defRPr/>
            </a:lvl2pPr>
            <a:lvl3pPr marL="1143000" indent="-228600">
              <a:buFont typeface="Gill Sans MT" panose="020B0502020104020203" pitchFamily="34" charset="0"/>
              <a:buChar char="–"/>
              <a:defRPr/>
            </a:lvl3pPr>
            <a:lvl4pPr marL="1600200" indent="-228600">
              <a:buFont typeface="Gill Sans MT" panose="020B0502020104020203" pitchFamily="34" charset="0"/>
              <a:buChar char="–"/>
              <a:defRPr/>
            </a:lvl4pPr>
            <a:lvl5pPr marL="2057400" indent="-228600">
              <a:buFont typeface="Gill Sans MT" panose="020B050202010402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351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17248-B552-3942-AE9D-9ECC2D061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898FF-DEE5-5042-9437-3594D8DAACCD}" type="datetimeFigureOut">
              <a:rPr lang="en-US" smtClean="0"/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A009C-9038-E440-86FD-5FB40D18B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DE8EB-E1B5-DE4A-A0AB-03644BA92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90CB4-B97D-9744-B168-1D86DFD7B9A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907826-32C1-B745-8EC8-F28C3A9930B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97655"/>
            <a:ext cx="9624060" cy="3749040"/>
          </a:xfrm>
        </p:spPr>
        <p:txBody>
          <a:bodyPr>
            <a:normAutofit/>
          </a:bodyPr>
          <a:lstStyle/>
          <a:p>
            <a:r>
              <a:rPr lang="en-US" sz="8000" i="0" dirty="0"/>
              <a:t>Introduction to: </a:t>
            </a:r>
            <a:endParaRPr lang="en-GB" sz="8000" i="0" dirty="0"/>
          </a:p>
        </p:txBody>
      </p:sp>
      <p:sp>
        <p:nvSpPr>
          <p:cNvPr id="6" name="TextBox 5"/>
          <p:cNvSpPr txBox="1"/>
          <p:nvPr/>
        </p:nvSpPr>
        <p:spPr>
          <a:xfrm>
            <a:off x="3863340" y="3157121"/>
            <a:ext cx="12024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RHYTHM</a:t>
            </a:r>
            <a:endParaRPr lang="en-GB" sz="8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" y="5745"/>
            <a:ext cx="4411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LESSON 4/5</a:t>
            </a:r>
            <a:endParaRPr lang="en-GB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993695"/>
            <a:ext cx="10959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R</a:t>
            </a:r>
            <a:r>
              <a:rPr lang="en-US" sz="3600" b="1" dirty="0">
                <a:solidFill>
                  <a:srgbClr val="002060"/>
                </a:solidFill>
              </a:rPr>
              <a:t>hythm </a:t>
            </a:r>
            <a:r>
              <a:rPr lang="en-US" sz="3600" b="1" dirty="0">
                <a:solidFill>
                  <a:srgbClr val="FF0000"/>
                </a:solidFill>
              </a:rPr>
              <a:t>H</a:t>
            </a:r>
            <a:r>
              <a:rPr lang="en-US" sz="3600" b="1" dirty="0">
                <a:solidFill>
                  <a:srgbClr val="002060"/>
                </a:solidFill>
              </a:rPr>
              <a:t>as </a:t>
            </a:r>
            <a:r>
              <a:rPr lang="en-US" sz="3600" b="1" dirty="0">
                <a:solidFill>
                  <a:srgbClr val="FF0000"/>
                </a:solidFill>
              </a:rPr>
              <a:t>Y</a:t>
            </a:r>
            <a:r>
              <a:rPr lang="en-US" sz="3600" b="1" dirty="0">
                <a:solidFill>
                  <a:srgbClr val="002060"/>
                </a:solidFill>
              </a:rPr>
              <a:t>our 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>
                <a:solidFill>
                  <a:srgbClr val="002060"/>
                </a:solidFill>
              </a:rPr>
              <a:t>wo </a:t>
            </a:r>
            <a:r>
              <a:rPr lang="en-US" sz="3600" b="1" dirty="0">
                <a:solidFill>
                  <a:srgbClr val="FF0000"/>
                </a:solidFill>
              </a:rPr>
              <a:t>H</a:t>
            </a:r>
            <a:r>
              <a:rPr lang="en-US" sz="3600" b="1" dirty="0">
                <a:solidFill>
                  <a:srgbClr val="002060"/>
                </a:solidFill>
              </a:rPr>
              <a:t>ips </a:t>
            </a:r>
            <a:r>
              <a:rPr lang="en-US" sz="3600" b="1" dirty="0">
                <a:solidFill>
                  <a:srgbClr val="FF0000"/>
                </a:solidFill>
              </a:rPr>
              <a:t>M</a:t>
            </a:r>
            <a:r>
              <a:rPr lang="en-US" sz="3600" b="1" dirty="0">
                <a:solidFill>
                  <a:srgbClr val="002060"/>
                </a:solidFill>
              </a:rPr>
              <a:t>oving </a:t>
            </a:r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3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17" y="2873838"/>
            <a:ext cx="2549015" cy="2228146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373" y="2860374"/>
            <a:ext cx="2608591" cy="224161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846449" y="2860375"/>
            <a:ext cx="3164115" cy="144655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8800" b="1" dirty="0">
                <a:solidFill>
                  <a:srgbClr val="002060"/>
                </a:solidFill>
              </a:rPr>
              <a:t>DNA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2470" y="1290715"/>
            <a:ext cx="872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4238" y="1290714"/>
            <a:ext cx="872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6006" y="1290714"/>
            <a:ext cx="872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rgbClr val="00206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5959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26259"/>
            <a:ext cx="9352280" cy="1826666"/>
          </a:xfrm>
        </p:spPr>
        <p:txBody>
          <a:bodyPr>
            <a:noAutofit/>
          </a:bodyPr>
          <a:lstStyle/>
          <a:p>
            <a:pPr algn="ctr"/>
            <a:r>
              <a:rPr lang="en-GB" sz="6600" i="0" dirty="0">
                <a:solidFill>
                  <a:srgbClr val="FF0000"/>
                </a:solidFill>
              </a:rPr>
              <a:t>DNA</a:t>
            </a:r>
            <a:r>
              <a:rPr lang="en-GB" sz="4400" i="0" u="sng" dirty="0"/>
              <a:t> </a:t>
            </a:r>
            <a:br>
              <a:rPr lang="en-GB" sz="4400" i="0" dirty="0"/>
            </a:br>
            <a:br>
              <a:rPr lang="en-GB" sz="4400" i="0" dirty="0"/>
            </a:br>
            <a:r>
              <a:rPr lang="en-GB" sz="4400" i="0" dirty="0"/>
              <a:t>Complete the quiz on your desk </a:t>
            </a:r>
            <a:br>
              <a:rPr lang="en-GB" sz="4400" i="0" dirty="0"/>
            </a:br>
            <a:br>
              <a:rPr lang="en-GB" sz="4400" i="0" dirty="0"/>
            </a:br>
            <a:r>
              <a:rPr lang="en-GB" sz="4400" i="0" dirty="0"/>
              <a:t>This mark will go towards your overall assessment grade</a:t>
            </a:r>
          </a:p>
        </p:txBody>
      </p:sp>
    </p:spTree>
    <p:extLst>
      <p:ext uri="{BB962C8B-B14F-4D97-AF65-F5344CB8AC3E}">
        <p14:creationId xmlns:p14="http://schemas.microsoft.com/office/powerpoint/2010/main" val="3189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0102"/>
            <a:ext cx="9352280" cy="891902"/>
          </a:xfrm>
        </p:spPr>
        <p:txBody>
          <a:bodyPr>
            <a:normAutofit fontScale="90000"/>
          </a:bodyPr>
          <a:lstStyle/>
          <a:p>
            <a:r>
              <a:rPr lang="en-GB" sz="5400" i="0" dirty="0"/>
              <a:t>Progress Indicators: </a:t>
            </a:r>
            <a:r>
              <a:rPr lang="en-GB" sz="5400" i="0" dirty="0">
                <a:solidFill>
                  <a:srgbClr val="FF0000"/>
                </a:solidFill>
              </a:rPr>
              <a:t>Revisited</a:t>
            </a:r>
            <a:r>
              <a:rPr lang="en-GB" sz="5400" i="0" dirty="0"/>
              <a:t> </a:t>
            </a:r>
            <a:endParaRPr lang="en-GB" sz="5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10879"/>
              </p:ext>
            </p:extLst>
          </p:nvPr>
        </p:nvGraphicFramePr>
        <p:xfrm>
          <a:off x="838200" y="2152045"/>
          <a:ext cx="9926781" cy="3090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927">
                  <a:extLst>
                    <a:ext uri="{9D8B030D-6E8A-4147-A177-3AD203B41FA5}">
                      <a16:colId xmlns:a16="http://schemas.microsoft.com/office/drawing/2014/main" val="2764306388"/>
                    </a:ext>
                  </a:extLst>
                </a:gridCol>
                <a:gridCol w="3308927">
                  <a:extLst>
                    <a:ext uri="{9D8B030D-6E8A-4147-A177-3AD203B41FA5}">
                      <a16:colId xmlns:a16="http://schemas.microsoft.com/office/drawing/2014/main" val="2639351721"/>
                    </a:ext>
                  </a:extLst>
                </a:gridCol>
                <a:gridCol w="3308927">
                  <a:extLst>
                    <a:ext uri="{9D8B030D-6E8A-4147-A177-3AD203B41FA5}">
                      <a16:colId xmlns:a16="http://schemas.microsoft.com/office/drawing/2014/main" val="1644309988"/>
                    </a:ext>
                  </a:extLst>
                </a:gridCol>
              </a:tblGrid>
              <a:tr h="1011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Good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Outstanding</a:t>
                      </a:r>
                    </a:p>
                    <a:p>
                      <a:endParaRPr lang="en-GB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Challenge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97286"/>
                  </a:ext>
                </a:extLst>
              </a:tr>
              <a:tr h="10119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569420"/>
                  </a:ext>
                </a:extLst>
              </a:tr>
              <a:tr h="10119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86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94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0102"/>
            <a:ext cx="9352280" cy="891902"/>
          </a:xfrm>
        </p:spPr>
        <p:txBody>
          <a:bodyPr/>
          <a:lstStyle/>
          <a:p>
            <a:r>
              <a:rPr lang="en-GB" dirty="0"/>
              <a:t>Progress Indicators: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63605"/>
              </p:ext>
            </p:extLst>
          </p:nvPr>
        </p:nvGraphicFramePr>
        <p:xfrm>
          <a:off x="1009533" y="2445172"/>
          <a:ext cx="9439392" cy="254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696">
                  <a:extLst>
                    <a:ext uri="{9D8B030D-6E8A-4147-A177-3AD203B41FA5}">
                      <a16:colId xmlns:a16="http://schemas.microsoft.com/office/drawing/2014/main" val="2639351721"/>
                    </a:ext>
                  </a:extLst>
                </a:gridCol>
                <a:gridCol w="4719696">
                  <a:extLst>
                    <a:ext uri="{9D8B030D-6E8A-4147-A177-3AD203B41FA5}">
                      <a16:colId xmlns:a16="http://schemas.microsoft.com/office/drawing/2014/main" val="1644309988"/>
                    </a:ext>
                  </a:extLst>
                </a:gridCol>
              </a:tblGrid>
              <a:tr h="807515">
                <a:tc>
                  <a:txBody>
                    <a:bodyPr/>
                    <a:lstStyle/>
                    <a:p>
                      <a:r>
                        <a:rPr lang="en-GB" sz="360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Outstanding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797286"/>
                  </a:ext>
                </a:extLst>
              </a:tr>
              <a:tr h="807515">
                <a:tc>
                  <a:txBody>
                    <a:bodyPr/>
                    <a:lstStyle/>
                    <a:p>
                      <a:r>
                        <a:rPr lang="en-GB" sz="3600" dirty="0"/>
                        <a:t>Your assessment grade is on your flightpath for this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Your assessment grade is above your flight path for this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569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76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089B-063B-4A14-8A17-3CA82E7BB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59279"/>
            <a:ext cx="9382760" cy="1325563"/>
          </a:xfrm>
        </p:spPr>
        <p:txBody>
          <a:bodyPr/>
          <a:lstStyle/>
          <a:p>
            <a:r>
              <a:rPr lang="en-GB" sz="5400" i="0" dirty="0">
                <a:solidFill>
                  <a:srgbClr val="FF0000"/>
                </a:solidFill>
              </a:rPr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F5F7B-C470-47CB-8DDF-31286A161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84842"/>
            <a:ext cx="11386820" cy="3821261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</a:rPr>
              <a:t>Each person is now going to take their turn to perform to the class.</a:t>
            </a:r>
          </a:p>
          <a:p>
            <a:pPr marL="0" indent="0">
              <a:buNone/>
            </a:pPr>
            <a:endParaRPr lang="en-GB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</a:rPr>
              <a:t>As you listen, write down in the ‘peer assessment’ section of your partners booklet</a:t>
            </a:r>
          </a:p>
          <a:p>
            <a:r>
              <a:rPr lang="en-GB" sz="3200" dirty="0">
                <a:solidFill>
                  <a:srgbClr val="002060"/>
                </a:solidFill>
              </a:rPr>
              <a:t>Two things that were good about the performance (WWW)</a:t>
            </a:r>
          </a:p>
          <a:p>
            <a:r>
              <a:rPr lang="en-GB" sz="3200" dirty="0">
                <a:solidFill>
                  <a:srgbClr val="002060"/>
                </a:solidFill>
              </a:rPr>
              <a:t>One thing that would improve it (EBI)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002060"/>
                </a:solidFill>
              </a:rPr>
              <a:t>TIP: Try to use key vocabulary relating to the elements of music when feeding back</a:t>
            </a:r>
          </a:p>
        </p:txBody>
      </p:sp>
    </p:spTree>
    <p:extLst>
      <p:ext uri="{BB962C8B-B14F-4D97-AF65-F5344CB8AC3E}">
        <p14:creationId xmlns:p14="http://schemas.microsoft.com/office/powerpoint/2010/main" val="85267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17" y="2873838"/>
            <a:ext cx="2549015" cy="2228146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373" y="2860374"/>
            <a:ext cx="2608591" cy="224161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846449" y="2860375"/>
            <a:ext cx="3164115" cy="144655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8800" b="1" dirty="0">
                <a:solidFill>
                  <a:srgbClr val="002060"/>
                </a:solidFill>
              </a:rPr>
              <a:t>DNA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2470" y="1290715"/>
            <a:ext cx="872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4238" y="1290714"/>
            <a:ext cx="872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6006" y="1290714"/>
            <a:ext cx="872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rgbClr val="00206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2565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267235"/>
            <a:ext cx="9352280" cy="891902"/>
          </a:xfrm>
        </p:spPr>
        <p:txBody>
          <a:bodyPr>
            <a:noAutofit/>
          </a:bodyPr>
          <a:lstStyle/>
          <a:p>
            <a:r>
              <a:rPr lang="en-GB" sz="4000" i="0" dirty="0">
                <a:solidFill>
                  <a:srgbClr val="FF0000"/>
                </a:solidFill>
              </a:rPr>
              <a:t>DNA</a:t>
            </a:r>
            <a:r>
              <a:rPr lang="en-GB" sz="4000" i="0" dirty="0"/>
              <a:t> – Correct the mistakes in this rhythm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1141838-340F-49C5-A2F3-2C5DE4AEF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286568"/>
              </p:ext>
            </p:extLst>
          </p:nvPr>
        </p:nvGraphicFramePr>
        <p:xfrm>
          <a:off x="628650" y="2895600"/>
          <a:ext cx="10972800" cy="166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85831900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21976711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4623933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567093793"/>
                    </a:ext>
                  </a:extLst>
                </a:gridCol>
              </a:tblGrid>
              <a:tr h="1666875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68573"/>
                  </a:ext>
                </a:extLst>
              </a:tr>
            </a:tbl>
          </a:graphicData>
        </a:graphic>
      </p:graphicFrame>
      <p:pic>
        <p:nvPicPr>
          <p:cNvPr id="3" name="Picture 2" descr="Types Of Musical Notes | Hello Music Theory">
            <a:extLst>
              <a:ext uri="{FF2B5EF4-FFF2-40B4-BE49-F238E27FC236}">
                <a16:creationId xmlns:a16="http://schemas.microsoft.com/office/drawing/2014/main" id="{AA83C536-BC04-4D68-A491-344AC3FBD9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27" t="18009" r="36039" b="34991"/>
          <a:stretch/>
        </p:blipFill>
        <p:spPr bwMode="auto">
          <a:xfrm>
            <a:off x="845820" y="3428999"/>
            <a:ext cx="409769" cy="7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llustration of a quaver musical note">
            <a:extLst>
              <a:ext uri="{FF2B5EF4-FFF2-40B4-BE49-F238E27FC236}">
                <a16:creationId xmlns:a16="http://schemas.microsoft.com/office/drawing/2014/main" id="{A48D0754-F4C4-4B38-AAB4-4905E12774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8" t="24488" r="27294" b="24564"/>
          <a:stretch/>
        </p:blipFill>
        <p:spPr bwMode="auto">
          <a:xfrm>
            <a:off x="1592944" y="3428999"/>
            <a:ext cx="709214" cy="77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llustration of a quaver musical note">
            <a:extLst>
              <a:ext uri="{FF2B5EF4-FFF2-40B4-BE49-F238E27FC236}">
                <a16:creationId xmlns:a16="http://schemas.microsoft.com/office/drawing/2014/main" id="{8DCCE5EF-E32A-4903-B3BA-D8187CE59A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8" t="24488" r="27294" b="24564"/>
          <a:stretch/>
        </p:blipFill>
        <p:spPr bwMode="auto">
          <a:xfrm>
            <a:off x="3486377" y="3315841"/>
            <a:ext cx="812269" cy="89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Illustration of a quaver musical note">
            <a:extLst>
              <a:ext uri="{FF2B5EF4-FFF2-40B4-BE49-F238E27FC236}">
                <a16:creationId xmlns:a16="http://schemas.microsoft.com/office/drawing/2014/main" id="{FBEF0829-DB92-4EFA-80FB-0D3F6B6F79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8" t="24488" r="27294" b="24564"/>
          <a:stretch/>
        </p:blipFill>
        <p:spPr bwMode="auto">
          <a:xfrm>
            <a:off x="4214905" y="3315841"/>
            <a:ext cx="812269" cy="89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Types Of Musical Notes | Hello Music Theory">
            <a:extLst>
              <a:ext uri="{FF2B5EF4-FFF2-40B4-BE49-F238E27FC236}">
                <a16:creationId xmlns:a16="http://schemas.microsoft.com/office/drawing/2014/main" id="{A7B31BB3-7025-4995-89B1-98CE9A8AB5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27" t="18009" r="36039" b="34991"/>
          <a:stretch/>
        </p:blipFill>
        <p:spPr bwMode="auto">
          <a:xfrm>
            <a:off x="4935038" y="3428999"/>
            <a:ext cx="409769" cy="76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Types Of Musical Notes | Hello Music Theory">
            <a:extLst>
              <a:ext uri="{FF2B5EF4-FFF2-40B4-BE49-F238E27FC236}">
                <a16:creationId xmlns:a16="http://schemas.microsoft.com/office/drawing/2014/main" id="{0C0FA37C-483D-4F55-85BB-01A21C2D28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27" t="18009" r="36039" b="34991"/>
          <a:stretch/>
        </p:blipFill>
        <p:spPr bwMode="auto">
          <a:xfrm>
            <a:off x="5486891" y="3428999"/>
            <a:ext cx="409769" cy="7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Types Of Musical Notes | Hello Music Theory">
            <a:extLst>
              <a:ext uri="{FF2B5EF4-FFF2-40B4-BE49-F238E27FC236}">
                <a16:creationId xmlns:a16="http://schemas.microsoft.com/office/drawing/2014/main" id="{69EFC3E7-D76D-4A93-AFB2-178F3BB103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75" t="10135" r="33426" b="23391"/>
          <a:stretch/>
        </p:blipFill>
        <p:spPr bwMode="auto">
          <a:xfrm>
            <a:off x="6295342" y="3315841"/>
            <a:ext cx="452516" cy="105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Types Of Musical Notes | Hello Music Theory">
            <a:extLst>
              <a:ext uri="{FF2B5EF4-FFF2-40B4-BE49-F238E27FC236}">
                <a16:creationId xmlns:a16="http://schemas.microsoft.com/office/drawing/2014/main" id="{548A6D71-9F5E-45CB-A155-83088D9506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75" t="10135" r="33426" b="23391"/>
          <a:stretch/>
        </p:blipFill>
        <p:spPr bwMode="auto">
          <a:xfrm>
            <a:off x="6674000" y="3315840"/>
            <a:ext cx="452516" cy="105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Types Of Musical Notes | Hello Music Theory">
            <a:extLst>
              <a:ext uri="{FF2B5EF4-FFF2-40B4-BE49-F238E27FC236}">
                <a16:creationId xmlns:a16="http://schemas.microsoft.com/office/drawing/2014/main" id="{FF097312-94EA-42BB-889A-2CC74A1707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75" t="10135" r="33426" b="23391"/>
          <a:stretch/>
        </p:blipFill>
        <p:spPr bwMode="auto">
          <a:xfrm>
            <a:off x="9098130" y="3315841"/>
            <a:ext cx="452516" cy="105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Types Of Musical Notes | Hello Music Theory">
            <a:extLst>
              <a:ext uri="{FF2B5EF4-FFF2-40B4-BE49-F238E27FC236}">
                <a16:creationId xmlns:a16="http://schemas.microsoft.com/office/drawing/2014/main" id="{37735A1F-1925-4828-8631-50BDC7EC8D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27" t="18009" r="36039" b="34991"/>
          <a:stretch/>
        </p:blipFill>
        <p:spPr bwMode="auto">
          <a:xfrm>
            <a:off x="7197643" y="3428998"/>
            <a:ext cx="409769" cy="7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Music theory (EU) Quiz - By jelly_boi">
            <a:extLst>
              <a:ext uri="{FF2B5EF4-FFF2-40B4-BE49-F238E27FC236}">
                <a16:creationId xmlns:a16="http://schemas.microsoft.com/office/drawing/2014/main" id="{1217BACD-CF9E-4530-A01F-321929F3D9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2" t="20984" r="33578" b="16840"/>
          <a:stretch/>
        </p:blipFill>
        <p:spPr bwMode="auto">
          <a:xfrm>
            <a:off x="7725503" y="3447514"/>
            <a:ext cx="408624" cy="7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Music theory (EU) Quiz - By jelly_boi">
            <a:extLst>
              <a:ext uri="{FF2B5EF4-FFF2-40B4-BE49-F238E27FC236}">
                <a16:creationId xmlns:a16="http://schemas.microsoft.com/office/drawing/2014/main" id="{D4D5D073-CD09-4B91-B9E8-34D4A8E2ED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2" t="20984" r="33578" b="16840"/>
          <a:stretch/>
        </p:blipFill>
        <p:spPr bwMode="auto">
          <a:xfrm>
            <a:off x="8164686" y="3447512"/>
            <a:ext cx="408625" cy="76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Music theory (EU) Quiz - By jelly_boi">
            <a:extLst>
              <a:ext uri="{FF2B5EF4-FFF2-40B4-BE49-F238E27FC236}">
                <a16:creationId xmlns:a16="http://schemas.microsoft.com/office/drawing/2014/main" id="{74EF96C1-27F2-4979-B032-AC255002F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2" t="20984" r="33578" b="16840"/>
          <a:stretch/>
        </p:blipFill>
        <p:spPr bwMode="auto">
          <a:xfrm>
            <a:off x="9579026" y="3438255"/>
            <a:ext cx="408625" cy="76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1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0102"/>
            <a:ext cx="9352280" cy="891902"/>
          </a:xfrm>
        </p:spPr>
        <p:txBody>
          <a:bodyPr>
            <a:normAutofit/>
          </a:bodyPr>
          <a:lstStyle/>
          <a:p>
            <a:r>
              <a:rPr lang="en-GB" sz="5400" i="0" dirty="0"/>
              <a:t>Progress Indicators: </a:t>
            </a:r>
            <a:endParaRPr lang="en-GB" sz="5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85424"/>
              </p:ext>
            </p:extLst>
          </p:nvPr>
        </p:nvGraphicFramePr>
        <p:xfrm>
          <a:off x="838200" y="2152045"/>
          <a:ext cx="9926781" cy="3090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927">
                  <a:extLst>
                    <a:ext uri="{9D8B030D-6E8A-4147-A177-3AD203B41FA5}">
                      <a16:colId xmlns:a16="http://schemas.microsoft.com/office/drawing/2014/main" val="2764306388"/>
                    </a:ext>
                  </a:extLst>
                </a:gridCol>
                <a:gridCol w="3308927">
                  <a:extLst>
                    <a:ext uri="{9D8B030D-6E8A-4147-A177-3AD203B41FA5}">
                      <a16:colId xmlns:a16="http://schemas.microsoft.com/office/drawing/2014/main" val="2639351721"/>
                    </a:ext>
                  </a:extLst>
                </a:gridCol>
                <a:gridCol w="3308927">
                  <a:extLst>
                    <a:ext uri="{9D8B030D-6E8A-4147-A177-3AD203B41FA5}">
                      <a16:colId xmlns:a16="http://schemas.microsoft.com/office/drawing/2014/main" val="1644309988"/>
                    </a:ext>
                  </a:extLst>
                </a:gridCol>
              </a:tblGrid>
              <a:tr h="1011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Good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Outstanding</a:t>
                      </a:r>
                    </a:p>
                    <a:p>
                      <a:endParaRPr lang="en-GB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Challenge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97286"/>
                  </a:ext>
                </a:extLst>
              </a:tr>
              <a:tr h="101190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You have composed your own rhythm grid making sure there are four beats per bar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You can clap your rhythm grid accurately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569420"/>
                  </a:ext>
                </a:extLst>
              </a:tr>
              <a:tr h="101190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You have applied notes of the pentatonic scale to your rhythm grid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You can perform your composition accurately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Can you perform your composition both accurately and fluently?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86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60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0" dirty="0"/>
              <a:t>Task 1 – Finish your own rhythm 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5781674"/>
            <a:ext cx="9553575" cy="391839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TIP: Make sure you can clap all of it correctly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61972F-DCAB-441C-91B4-16D57EF3F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26738"/>
              </p:ext>
            </p:extLst>
          </p:nvPr>
        </p:nvGraphicFramePr>
        <p:xfrm>
          <a:off x="631824" y="1795991"/>
          <a:ext cx="955865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664">
                  <a:extLst>
                    <a:ext uri="{9D8B030D-6E8A-4147-A177-3AD203B41FA5}">
                      <a16:colId xmlns:a16="http://schemas.microsoft.com/office/drawing/2014/main" val="540113170"/>
                    </a:ext>
                  </a:extLst>
                </a:gridCol>
                <a:gridCol w="2389664">
                  <a:extLst>
                    <a:ext uri="{9D8B030D-6E8A-4147-A177-3AD203B41FA5}">
                      <a16:colId xmlns:a16="http://schemas.microsoft.com/office/drawing/2014/main" val="3813518343"/>
                    </a:ext>
                  </a:extLst>
                </a:gridCol>
                <a:gridCol w="2389664">
                  <a:extLst>
                    <a:ext uri="{9D8B030D-6E8A-4147-A177-3AD203B41FA5}">
                      <a16:colId xmlns:a16="http://schemas.microsoft.com/office/drawing/2014/main" val="152956900"/>
                    </a:ext>
                  </a:extLst>
                </a:gridCol>
                <a:gridCol w="2389664">
                  <a:extLst>
                    <a:ext uri="{9D8B030D-6E8A-4147-A177-3AD203B41FA5}">
                      <a16:colId xmlns:a16="http://schemas.microsoft.com/office/drawing/2014/main" val="9669739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573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03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27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23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50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2000250"/>
            <a:ext cx="10239375" cy="2857500"/>
          </a:xfrm>
        </p:spPr>
        <p:txBody>
          <a:bodyPr>
            <a:normAutofit fontScale="90000"/>
          </a:bodyPr>
          <a:lstStyle/>
          <a:p>
            <a:r>
              <a:rPr lang="en-GB" i="0" dirty="0"/>
              <a:t>Task 2 – Using the glockenspiel, you now need to apply notes to your rhythm.</a:t>
            </a:r>
            <a:br>
              <a:rPr lang="en-GB" i="0" dirty="0"/>
            </a:br>
            <a:br>
              <a:rPr lang="en-GB" i="0" dirty="0"/>
            </a:br>
            <a:r>
              <a:rPr lang="en-GB" i="0" dirty="0">
                <a:solidFill>
                  <a:srgbClr val="FF0000"/>
                </a:solidFill>
              </a:rPr>
              <a:t>You can only use the notes of the pentatonic scale:</a:t>
            </a:r>
            <a:br>
              <a:rPr lang="en-GB" i="0" dirty="0">
                <a:solidFill>
                  <a:srgbClr val="FF0000"/>
                </a:solidFill>
              </a:rPr>
            </a:br>
            <a:br>
              <a:rPr lang="en-GB" i="0" dirty="0">
                <a:solidFill>
                  <a:srgbClr val="FF0000"/>
                </a:solidFill>
              </a:rPr>
            </a:br>
            <a:r>
              <a:rPr lang="en-GB" i="0" dirty="0">
                <a:solidFill>
                  <a:srgbClr val="FF0000"/>
                </a:solidFill>
              </a:rPr>
              <a:t>C 	D	E  	G	A</a:t>
            </a:r>
            <a:br>
              <a:rPr lang="en-GB" b="0" i="0" dirty="0"/>
            </a:br>
            <a:br>
              <a:rPr lang="en-GB" i="0" dirty="0"/>
            </a:br>
            <a:r>
              <a:rPr lang="en-GB" i="0" dirty="0"/>
              <a:t>Let me show you how I would go about starting this and give you a few ideas and tips.</a:t>
            </a:r>
          </a:p>
        </p:txBody>
      </p:sp>
    </p:spTree>
    <p:extLst>
      <p:ext uri="{BB962C8B-B14F-4D97-AF65-F5344CB8AC3E}">
        <p14:creationId xmlns:p14="http://schemas.microsoft.com/office/powerpoint/2010/main" val="206608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2628900"/>
            <a:ext cx="9401175" cy="2857500"/>
          </a:xfrm>
        </p:spPr>
        <p:txBody>
          <a:bodyPr>
            <a:normAutofit fontScale="90000"/>
          </a:bodyPr>
          <a:lstStyle/>
          <a:p>
            <a:r>
              <a:rPr lang="en-GB" i="0" dirty="0"/>
              <a:t>Task 3 – You now need to rehearse your composition so that you are ready to perform it for your assessment</a:t>
            </a:r>
            <a:br>
              <a:rPr lang="en-GB" i="0" dirty="0"/>
            </a:br>
            <a:br>
              <a:rPr lang="en-GB" i="0" dirty="0"/>
            </a:br>
            <a:r>
              <a:rPr lang="en-GB" i="0" dirty="0"/>
              <a:t>Try to:</a:t>
            </a:r>
            <a:br>
              <a:rPr lang="en-GB" i="0" dirty="0"/>
            </a:br>
            <a:br>
              <a:rPr lang="en-GB" i="0" dirty="0"/>
            </a:br>
            <a:r>
              <a:rPr lang="en-GB" b="0" i="0" dirty="0"/>
              <a:t>	- play all of the notes correctly</a:t>
            </a:r>
            <a:br>
              <a:rPr lang="en-GB" b="0" i="0" dirty="0"/>
            </a:br>
            <a:r>
              <a:rPr lang="en-GB" b="0" i="0" dirty="0"/>
              <a:t>	- play the rhythm correctly</a:t>
            </a:r>
            <a:br>
              <a:rPr lang="en-GB" b="0" i="0" dirty="0"/>
            </a:br>
            <a:r>
              <a:rPr lang="en-GB" b="0" i="0" dirty="0"/>
              <a:t>	- keep a steady beat (decide on your tempo and </a:t>
            </a:r>
            <a:br>
              <a:rPr lang="en-GB" b="0" i="0" dirty="0"/>
            </a:br>
            <a:r>
              <a:rPr lang="en-GB" b="0" i="0" dirty="0"/>
              <a:t>          stick to it)</a:t>
            </a:r>
            <a:br>
              <a:rPr lang="en-GB" i="0" dirty="0"/>
            </a:br>
            <a:br>
              <a:rPr lang="en-GB" i="0" dirty="0"/>
            </a:br>
            <a:br>
              <a:rPr lang="en-GB" i="0" dirty="0"/>
            </a:b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319068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0102"/>
            <a:ext cx="9352280" cy="891902"/>
          </a:xfrm>
        </p:spPr>
        <p:txBody>
          <a:bodyPr>
            <a:normAutofit fontScale="90000"/>
          </a:bodyPr>
          <a:lstStyle/>
          <a:p>
            <a:r>
              <a:rPr lang="en-GB" sz="5400" i="0" dirty="0"/>
              <a:t>Progress Indicators: </a:t>
            </a:r>
            <a:r>
              <a:rPr lang="en-GB" sz="5400" i="0" dirty="0">
                <a:solidFill>
                  <a:srgbClr val="FF0000"/>
                </a:solidFill>
              </a:rPr>
              <a:t>Revisited</a:t>
            </a:r>
            <a:r>
              <a:rPr lang="en-GB" sz="5400" i="0" dirty="0"/>
              <a:t> </a:t>
            </a:r>
            <a:endParaRPr lang="en-GB" sz="5400" i="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42494-C1B0-4BC5-978A-FC93535E7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16969"/>
              </p:ext>
            </p:extLst>
          </p:nvPr>
        </p:nvGraphicFramePr>
        <p:xfrm>
          <a:off x="717430" y="2282825"/>
          <a:ext cx="9926781" cy="3090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927">
                  <a:extLst>
                    <a:ext uri="{9D8B030D-6E8A-4147-A177-3AD203B41FA5}">
                      <a16:colId xmlns:a16="http://schemas.microsoft.com/office/drawing/2014/main" val="4286494656"/>
                    </a:ext>
                  </a:extLst>
                </a:gridCol>
                <a:gridCol w="3308927">
                  <a:extLst>
                    <a:ext uri="{9D8B030D-6E8A-4147-A177-3AD203B41FA5}">
                      <a16:colId xmlns:a16="http://schemas.microsoft.com/office/drawing/2014/main" val="3849983030"/>
                    </a:ext>
                  </a:extLst>
                </a:gridCol>
                <a:gridCol w="3308927">
                  <a:extLst>
                    <a:ext uri="{9D8B030D-6E8A-4147-A177-3AD203B41FA5}">
                      <a16:colId xmlns:a16="http://schemas.microsoft.com/office/drawing/2014/main" val="2871129318"/>
                    </a:ext>
                  </a:extLst>
                </a:gridCol>
              </a:tblGrid>
              <a:tr h="1011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/>
                        <a:t>Good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Outstanding</a:t>
                      </a:r>
                    </a:p>
                    <a:p>
                      <a:endParaRPr lang="en-GB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Challenge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4588"/>
                  </a:ext>
                </a:extLst>
              </a:tr>
              <a:tr h="101190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You have composed your own rhythm grid making sure there are four beats per bar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You can clap your rhythm grid accurately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37536"/>
                  </a:ext>
                </a:extLst>
              </a:tr>
              <a:tr h="101190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You have applied notes of the pentatonic scale to your rhythm grid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You can perform your composition accurately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Can you perform your composition both accurately and fluently?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353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57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97655"/>
            <a:ext cx="9624060" cy="3749040"/>
          </a:xfrm>
        </p:spPr>
        <p:txBody>
          <a:bodyPr>
            <a:normAutofit/>
          </a:bodyPr>
          <a:lstStyle/>
          <a:p>
            <a:r>
              <a:rPr lang="en-US" sz="8000" i="0" dirty="0"/>
              <a:t>Introduction to: </a:t>
            </a:r>
            <a:endParaRPr lang="en-GB" sz="8000" i="0" dirty="0"/>
          </a:p>
        </p:txBody>
      </p:sp>
      <p:sp>
        <p:nvSpPr>
          <p:cNvPr id="6" name="TextBox 5"/>
          <p:cNvSpPr txBox="1"/>
          <p:nvPr/>
        </p:nvSpPr>
        <p:spPr>
          <a:xfrm>
            <a:off x="3863340" y="3157121"/>
            <a:ext cx="12024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RHYTHM</a:t>
            </a:r>
            <a:endParaRPr lang="en-GB" sz="8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" y="5745"/>
            <a:ext cx="4411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LESSON 6</a:t>
            </a:r>
            <a:endParaRPr lang="en-GB" sz="5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993695"/>
            <a:ext cx="10959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R</a:t>
            </a:r>
            <a:r>
              <a:rPr lang="en-US" sz="3600" b="1" dirty="0">
                <a:solidFill>
                  <a:srgbClr val="002060"/>
                </a:solidFill>
              </a:rPr>
              <a:t>hythm </a:t>
            </a:r>
            <a:r>
              <a:rPr lang="en-US" sz="3600" b="1" dirty="0">
                <a:solidFill>
                  <a:srgbClr val="FF0000"/>
                </a:solidFill>
              </a:rPr>
              <a:t>H</a:t>
            </a:r>
            <a:r>
              <a:rPr lang="en-US" sz="3600" b="1" dirty="0">
                <a:solidFill>
                  <a:srgbClr val="002060"/>
                </a:solidFill>
              </a:rPr>
              <a:t>as </a:t>
            </a:r>
            <a:r>
              <a:rPr lang="en-US" sz="3600" b="1" dirty="0">
                <a:solidFill>
                  <a:srgbClr val="FF0000"/>
                </a:solidFill>
              </a:rPr>
              <a:t>Y</a:t>
            </a:r>
            <a:r>
              <a:rPr lang="en-US" sz="3600" b="1" dirty="0">
                <a:solidFill>
                  <a:srgbClr val="002060"/>
                </a:solidFill>
              </a:rPr>
              <a:t>our 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>
                <a:solidFill>
                  <a:srgbClr val="002060"/>
                </a:solidFill>
              </a:rPr>
              <a:t>wo </a:t>
            </a:r>
            <a:r>
              <a:rPr lang="en-US" sz="3600" b="1" dirty="0">
                <a:solidFill>
                  <a:srgbClr val="FF0000"/>
                </a:solidFill>
              </a:rPr>
              <a:t>H</a:t>
            </a:r>
            <a:r>
              <a:rPr lang="en-US" sz="3600" b="1" dirty="0">
                <a:solidFill>
                  <a:srgbClr val="002060"/>
                </a:solidFill>
              </a:rPr>
              <a:t>ips </a:t>
            </a:r>
            <a:r>
              <a:rPr lang="en-US" sz="3600" b="1" dirty="0">
                <a:solidFill>
                  <a:srgbClr val="FF0000"/>
                </a:solidFill>
              </a:rPr>
              <a:t>M</a:t>
            </a:r>
            <a:r>
              <a:rPr lang="en-US" sz="3600" b="1" dirty="0">
                <a:solidFill>
                  <a:srgbClr val="002060"/>
                </a:solidFill>
              </a:rPr>
              <a:t>oving </a:t>
            </a:r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4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17C7A4CB8F7E458A44868E0805D12A" ma:contentTypeVersion="4" ma:contentTypeDescription="Create a new document." ma:contentTypeScope="" ma:versionID="a390b50d6ac37df4a1c0c8b861126261">
  <xsd:schema xmlns:xsd="http://www.w3.org/2001/XMLSchema" xmlns:xs="http://www.w3.org/2001/XMLSchema" xmlns:p="http://schemas.microsoft.com/office/2006/metadata/properties" xmlns:ns2="622134b3-eeca-40a2-9dda-f73e4f5922f5" targetNamespace="http://schemas.microsoft.com/office/2006/metadata/properties" ma:root="true" ma:fieldsID="dd7a0c5d84e2b1d4552a7f9f39db1528" ns2:_="">
    <xsd:import namespace="622134b3-eeca-40a2-9dda-f73e4f5922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134b3-eeca-40a2-9dda-f73e4f5922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679B9D-4D7A-4C91-ABEC-25D2462B5C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7A6B73-19F4-4C5D-8287-F120AA787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2134b3-eeca-40a2-9dda-f73e4f5922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896826-EFC8-4A86-B806-47EBF0C5DEDF}">
  <ds:schemaRefs>
    <ds:schemaRef ds:uri="http://schemas.openxmlformats.org/package/2006/metadata/core-properties"/>
    <ds:schemaRef ds:uri="622134b3-eeca-40a2-9dda-f73e4f5922f5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Office Theme</vt:lpstr>
      <vt:lpstr>Introduction to: </vt:lpstr>
      <vt:lpstr>PowerPoint Presentation</vt:lpstr>
      <vt:lpstr>DNA – Correct the mistakes in this rhythm</vt:lpstr>
      <vt:lpstr>Progress Indicators: </vt:lpstr>
      <vt:lpstr>Task 1 – Finish your own rhythm grid</vt:lpstr>
      <vt:lpstr>Task 2 – Using the glockenspiel, you now need to apply notes to your rhythm.  You can only use the notes of the pentatonic scale:  C  D E   G A  Let me show you how I would go about starting this and give you a few ideas and tips.</vt:lpstr>
      <vt:lpstr>Task 3 – You now need to rehearse your composition so that you are ready to perform it for your assessment  Try to:   - play all of the notes correctly  - play the rhythm correctly  - keep a steady beat (decide on your tempo and            stick to it)   </vt:lpstr>
      <vt:lpstr>Progress Indicators: Revisited </vt:lpstr>
      <vt:lpstr>Introduction to: </vt:lpstr>
      <vt:lpstr>PowerPoint Presentation</vt:lpstr>
      <vt:lpstr>DNA   Complete the quiz on your desk   This mark will go towards your overall assessment grade</vt:lpstr>
      <vt:lpstr>Progress Indicators: Revisited </vt:lpstr>
      <vt:lpstr>Progress Indicators:</vt:lpstr>
      <vt:lpstr>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beckysguys21@outlook.com</cp:lastModifiedBy>
  <cp:revision>162</cp:revision>
  <dcterms:created xsi:type="dcterms:W3CDTF">2018-09-04T10:33:37Z</dcterms:created>
  <dcterms:modified xsi:type="dcterms:W3CDTF">2020-10-04T19:04:07Z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0x0101000117C7A4CB8F7E458A44868E0805D12A</vt:lpwstr>
  </property>
</Properties>
</file>