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7" r:id="rId2"/>
    <p:sldId id="265" r:id="rId3"/>
    <p:sldId id="266" r:id="rId4"/>
    <p:sldId id="260" r:id="rId5"/>
    <p:sldId id="275" r:id="rId6"/>
    <p:sldId id="261" r:id="rId7"/>
    <p:sldId id="268" r:id="rId8"/>
    <p:sldId id="269" r:id="rId9"/>
    <p:sldId id="270" r:id="rId10"/>
    <p:sldId id="271" r:id="rId11"/>
    <p:sldId id="272" r:id="rId12"/>
    <p:sldId id="273" r:id="rId13"/>
    <p:sldId id="27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73651D-088F-4610-A645-A01A70E4356D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7F518A-D349-4F6B-B74D-EB0272211F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499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E4CAE-B64D-4628-8B8A-95E37B5DAAE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212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CAE994-C855-44EB-B07B-4A4C2AAFD0D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66763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E4CAE-B64D-4628-8B8A-95E37B5DAAE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2127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CAE994-C855-44EB-B07B-4A4C2AAFD0D0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66763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0C283-BCC8-9841-9D87-CD86C6C6153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055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86600-E9CA-4B78-A77D-DD69ED575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43BE7A-5DF6-4BBC-943D-F34E89232C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ACDB99-829C-4BE3-8CF8-175C06BDB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68B42-F616-434D-8225-1129B36AD1FE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2C3D4F-0B13-40BC-99AD-1DFCCC15F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BE42F-6E49-4D0D-B539-C05CCF64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CA8EC-C7CE-4767-BEAF-BA78DD84AD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5959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ABD57-0215-4B69-A753-1594D5BD0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EB8F2A-21C9-44BF-90FF-51EB52868F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98B033-9BDC-466A-B181-74EFCE6B9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68B42-F616-434D-8225-1129B36AD1FE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0706B2-C79B-4180-BE88-F02029751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F32927-5161-41C2-80CF-F7F267A71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CA8EC-C7CE-4767-BEAF-BA78DD84AD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0189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ACC0F-B564-4D8D-821E-B09F4D3257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E0903C-3926-43F8-9D05-1A88F92F58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9DE589-9245-466B-86C9-C2AAD93D0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68B42-F616-434D-8225-1129B36AD1FE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129498-D337-4329-B411-18987B067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2F8F62-B4C9-492A-97C7-3C008398F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CA8EC-C7CE-4767-BEAF-BA78DD84AD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4698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3C42D-C3C4-4F4F-A9D1-6057523E2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340E8E-B494-4FBB-A61A-EAFF19F43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6E1791-B44A-471E-A3EC-9F5C75A15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68B42-F616-434D-8225-1129B36AD1FE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20FBDB-99A0-4235-BFCF-23B7CB0C3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42F657-CDE8-456E-9149-DE9F45D9C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CA8EC-C7CE-4767-BEAF-BA78DD84AD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6090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71F77-6294-46C1-9CD2-C918CFB5D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BEFF69-4D1B-4BFA-8683-92A11BA501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6035B7-8B24-4F15-B3A6-7FCAFB88E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68B42-F616-434D-8225-1129B36AD1FE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6D6AA7-088C-4FD1-BF73-3A0DDADB1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EB16F6-0648-4B12-8C22-83D38A2B3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CA8EC-C7CE-4767-BEAF-BA78DD84AD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2373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8D4F1-727B-4B2B-8E71-F367D609A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AE3C0E-0265-4981-AB04-8D2B2A2351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F77572-24A6-477B-8835-648A4FD628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41677E-C97F-449A-B46E-F8E6A0432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68B42-F616-434D-8225-1129B36AD1FE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AC1F3A-E35B-47E5-9B62-8F5E34601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A124AC-B916-4E99-9C5A-A49D10439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CA8EC-C7CE-4767-BEAF-BA78DD84AD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8922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625D3-4F4F-48E8-B5DE-AF3CEF3CB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FE4AC9-90F8-4B2A-8011-C09AD3EF54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3B8F85-968F-43A4-A63B-88849519A4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870FDC-8AC3-4458-B6E9-5D62400867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E2B6E1-DB04-4782-82F0-4BAE11305C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6E23625-85F6-4D8E-A073-0D2EF28C5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68B42-F616-434D-8225-1129B36AD1FE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5E2B67-749B-4E22-873B-F0A1727CD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E9D3E2-5FDE-4CB9-BA2A-5B89A4C17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CA8EC-C7CE-4767-BEAF-BA78DD84AD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051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DB8D8-2F3D-4D2D-BA68-D5A9F0BB5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829B96-E8C6-44B1-B431-E65D3EEB5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68B42-F616-434D-8225-1129B36AD1FE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E6D1DD-2319-4E1E-9D55-7B2DB7CE5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3F036A-A379-47EC-83AF-DF749985F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CA8EC-C7CE-4767-BEAF-BA78DD84AD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6830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6DCB4D-19A3-4719-B0A4-8B5154D13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68B42-F616-434D-8225-1129B36AD1FE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DF81E9-7B3D-4FFB-BD1C-A1C9D77FB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61324F-794A-444A-8955-21CC3D8D6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CA8EC-C7CE-4767-BEAF-BA78DD84AD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0041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6296A-B8B7-4C44-A0F4-A42E4829A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5F3934-AFD3-47C8-98A3-1438F5C8A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BC6667-4C1A-4471-A626-3FA090B8C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EF3E2D-FE26-4B8E-8973-C98A3F54B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68B42-F616-434D-8225-1129B36AD1FE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74924D-ACB1-485F-BCD7-903CA999A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0D52CC-AF02-4FB1-A65E-DB40D2C81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CA8EC-C7CE-4767-BEAF-BA78DD84AD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667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A5C96-56C8-4AF8-ACD2-AFCDBE7AF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69AFDD-FC25-4BDE-835A-3E263C0028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12658F-6AAE-43F9-9367-C9FA3001D6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B77666-9E3F-4CE0-8B6B-34EADE0D0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68B42-F616-434D-8225-1129B36AD1FE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B10616-5607-4C2B-84FB-656613067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AD24DB-CBBB-45D5-818C-0CAE7C5F8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CA8EC-C7CE-4767-BEAF-BA78DD84AD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4515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2A487D-469B-45C4-BA90-5ACFB250F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E5A9ED-F299-4C37-B0BA-D91806FE93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B9FE00-5751-497A-A4EE-6F47338299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68B42-F616-434D-8225-1129B36AD1FE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3916B-C8A1-4EBA-AA84-C95ED5D383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D944FB-869D-44DF-BE07-5437B8C51C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CA8EC-C7CE-4767-BEAF-BA78DD84AD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093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848852" y="243167"/>
          <a:ext cx="8638674" cy="53285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19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9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64296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2000" dirty="0"/>
                        <a:t>1.  How</a:t>
                      </a:r>
                      <a:r>
                        <a:rPr lang="en-GB" sz="2000" baseline="0" dirty="0"/>
                        <a:t> did Galen develop the theory of four humours? </a:t>
                      </a:r>
                      <a:endParaRPr lang="en-GB" sz="2000" dirty="0"/>
                    </a:p>
                  </a:txBody>
                  <a:tcPr marL="68580" marR="6858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2000" dirty="0"/>
                        <a:t>2. How did doctors use the four humours to treat patients?</a:t>
                      </a:r>
                      <a:endParaRPr lang="en-GB" sz="1100" dirty="0"/>
                    </a:p>
                  </a:txBody>
                  <a:tcPr marL="68580" marR="6858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4296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2000" dirty="0"/>
                        <a:t>3. How did Vesalius </a:t>
                      </a:r>
                      <a:r>
                        <a:rPr lang="en-GB" sz="2000" baseline="0" dirty="0"/>
                        <a:t>develop the knowledge of anatomy? </a:t>
                      </a:r>
                      <a:endParaRPr lang="en-GB" sz="1100" dirty="0"/>
                    </a:p>
                  </a:txBody>
                  <a:tcPr marL="68580" marR="6858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GB" sz="2000" dirty="0"/>
                        <a:t>4. How did Snow</a:t>
                      </a:r>
                      <a:r>
                        <a:rPr lang="en-GB" sz="2000" baseline="0" dirty="0"/>
                        <a:t> develop the understanding of disease? </a:t>
                      </a:r>
                      <a:endParaRPr lang="en-GB" sz="1100" dirty="0"/>
                    </a:p>
                  </a:txBody>
                  <a:tcPr marL="68580" marR="6858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E1DFF648-8315-4967-9910-AA3600A3EC17}"/>
              </a:ext>
            </a:extLst>
          </p:cNvPr>
          <p:cNvSpPr txBox="1"/>
          <p:nvPr/>
        </p:nvSpPr>
        <p:spPr>
          <a:xfrm>
            <a:off x="1848853" y="5914933"/>
            <a:ext cx="8638673" cy="523220"/>
          </a:xfrm>
          <a:prstGeom prst="rect">
            <a:avLst/>
          </a:prstGeom>
          <a:ln w="47625">
            <a:prstDash val="lgDash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5861154"/>
                      <a:gd name="connsiteY0" fmla="*/ 0 h 534935"/>
                      <a:gd name="connsiteX1" fmla="*/ 586115 w 5861154"/>
                      <a:gd name="connsiteY1" fmla="*/ 0 h 534935"/>
                      <a:gd name="connsiteX2" fmla="*/ 1172231 w 5861154"/>
                      <a:gd name="connsiteY2" fmla="*/ 0 h 534935"/>
                      <a:gd name="connsiteX3" fmla="*/ 1758346 w 5861154"/>
                      <a:gd name="connsiteY3" fmla="*/ 0 h 534935"/>
                      <a:gd name="connsiteX4" fmla="*/ 2461685 w 5861154"/>
                      <a:gd name="connsiteY4" fmla="*/ 0 h 534935"/>
                      <a:gd name="connsiteX5" fmla="*/ 3106412 w 5861154"/>
                      <a:gd name="connsiteY5" fmla="*/ 0 h 534935"/>
                      <a:gd name="connsiteX6" fmla="*/ 3516692 w 5861154"/>
                      <a:gd name="connsiteY6" fmla="*/ 0 h 534935"/>
                      <a:gd name="connsiteX7" fmla="*/ 4044196 w 5861154"/>
                      <a:gd name="connsiteY7" fmla="*/ 0 h 534935"/>
                      <a:gd name="connsiteX8" fmla="*/ 4747535 w 5861154"/>
                      <a:gd name="connsiteY8" fmla="*/ 0 h 534935"/>
                      <a:gd name="connsiteX9" fmla="*/ 5333650 w 5861154"/>
                      <a:gd name="connsiteY9" fmla="*/ 0 h 534935"/>
                      <a:gd name="connsiteX10" fmla="*/ 5861154 w 5861154"/>
                      <a:gd name="connsiteY10" fmla="*/ 0 h 534935"/>
                      <a:gd name="connsiteX11" fmla="*/ 5861154 w 5861154"/>
                      <a:gd name="connsiteY11" fmla="*/ 534935 h 534935"/>
                      <a:gd name="connsiteX12" fmla="*/ 5392262 w 5861154"/>
                      <a:gd name="connsiteY12" fmla="*/ 534935 h 534935"/>
                      <a:gd name="connsiteX13" fmla="*/ 4688923 w 5861154"/>
                      <a:gd name="connsiteY13" fmla="*/ 534935 h 534935"/>
                      <a:gd name="connsiteX14" fmla="*/ 4220031 w 5861154"/>
                      <a:gd name="connsiteY14" fmla="*/ 534935 h 534935"/>
                      <a:gd name="connsiteX15" fmla="*/ 3809750 w 5861154"/>
                      <a:gd name="connsiteY15" fmla="*/ 534935 h 534935"/>
                      <a:gd name="connsiteX16" fmla="*/ 3399469 w 5861154"/>
                      <a:gd name="connsiteY16" fmla="*/ 534935 h 534935"/>
                      <a:gd name="connsiteX17" fmla="*/ 2754742 w 5861154"/>
                      <a:gd name="connsiteY17" fmla="*/ 534935 h 534935"/>
                      <a:gd name="connsiteX18" fmla="*/ 2344462 w 5861154"/>
                      <a:gd name="connsiteY18" fmla="*/ 534935 h 534935"/>
                      <a:gd name="connsiteX19" fmla="*/ 1758346 w 5861154"/>
                      <a:gd name="connsiteY19" fmla="*/ 534935 h 534935"/>
                      <a:gd name="connsiteX20" fmla="*/ 1289454 w 5861154"/>
                      <a:gd name="connsiteY20" fmla="*/ 534935 h 534935"/>
                      <a:gd name="connsiteX21" fmla="*/ 703338 w 5861154"/>
                      <a:gd name="connsiteY21" fmla="*/ 534935 h 534935"/>
                      <a:gd name="connsiteX22" fmla="*/ 0 w 5861154"/>
                      <a:gd name="connsiteY22" fmla="*/ 534935 h 534935"/>
                      <a:gd name="connsiteX23" fmla="*/ 0 w 5861154"/>
                      <a:gd name="connsiteY23" fmla="*/ 0 h 53493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</a:cxnLst>
                    <a:rect l="l" t="t" r="r" b="b"/>
                    <a:pathLst>
                      <a:path w="5861154" h="534935" fill="none" extrusionOk="0">
                        <a:moveTo>
                          <a:pt x="0" y="0"/>
                        </a:moveTo>
                        <a:cubicBezTo>
                          <a:pt x="141372" y="-27973"/>
                          <a:pt x="361935" y="28565"/>
                          <a:pt x="586115" y="0"/>
                        </a:cubicBezTo>
                        <a:cubicBezTo>
                          <a:pt x="810295" y="-28565"/>
                          <a:pt x="977926" y="51757"/>
                          <a:pt x="1172231" y="0"/>
                        </a:cubicBezTo>
                        <a:cubicBezTo>
                          <a:pt x="1366536" y="-51757"/>
                          <a:pt x="1611232" y="27217"/>
                          <a:pt x="1758346" y="0"/>
                        </a:cubicBezTo>
                        <a:cubicBezTo>
                          <a:pt x="1905460" y="-27217"/>
                          <a:pt x="2234623" y="59669"/>
                          <a:pt x="2461685" y="0"/>
                        </a:cubicBezTo>
                        <a:cubicBezTo>
                          <a:pt x="2688747" y="-59669"/>
                          <a:pt x="2824828" y="24026"/>
                          <a:pt x="3106412" y="0"/>
                        </a:cubicBezTo>
                        <a:cubicBezTo>
                          <a:pt x="3387996" y="-24026"/>
                          <a:pt x="3411690" y="16364"/>
                          <a:pt x="3516692" y="0"/>
                        </a:cubicBezTo>
                        <a:cubicBezTo>
                          <a:pt x="3621694" y="-16364"/>
                          <a:pt x="3859844" y="40843"/>
                          <a:pt x="4044196" y="0"/>
                        </a:cubicBezTo>
                        <a:cubicBezTo>
                          <a:pt x="4228548" y="-40843"/>
                          <a:pt x="4506155" y="68127"/>
                          <a:pt x="4747535" y="0"/>
                        </a:cubicBezTo>
                        <a:cubicBezTo>
                          <a:pt x="4988915" y="-68127"/>
                          <a:pt x="5191432" y="46491"/>
                          <a:pt x="5333650" y="0"/>
                        </a:cubicBezTo>
                        <a:cubicBezTo>
                          <a:pt x="5475869" y="-46491"/>
                          <a:pt x="5612046" y="20980"/>
                          <a:pt x="5861154" y="0"/>
                        </a:cubicBezTo>
                        <a:cubicBezTo>
                          <a:pt x="5870026" y="219859"/>
                          <a:pt x="5845536" y="287804"/>
                          <a:pt x="5861154" y="534935"/>
                        </a:cubicBezTo>
                        <a:cubicBezTo>
                          <a:pt x="5694611" y="585393"/>
                          <a:pt x="5586710" y="494246"/>
                          <a:pt x="5392262" y="534935"/>
                        </a:cubicBezTo>
                        <a:cubicBezTo>
                          <a:pt x="5197814" y="575624"/>
                          <a:pt x="5017500" y="452951"/>
                          <a:pt x="4688923" y="534935"/>
                        </a:cubicBezTo>
                        <a:cubicBezTo>
                          <a:pt x="4360346" y="616919"/>
                          <a:pt x="4386019" y="512704"/>
                          <a:pt x="4220031" y="534935"/>
                        </a:cubicBezTo>
                        <a:cubicBezTo>
                          <a:pt x="4054043" y="557166"/>
                          <a:pt x="3907947" y="490075"/>
                          <a:pt x="3809750" y="534935"/>
                        </a:cubicBezTo>
                        <a:cubicBezTo>
                          <a:pt x="3711553" y="579795"/>
                          <a:pt x="3546499" y="502933"/>
                          <a:pt x="3399469" y="534935"/>
                        </a:cubicBezTo>
                        <a:cubicBezTo>
                          <a:pt x="3252439" y="566937"/>
                          <a:pt x="3051804" y="486034"/>
                          <a:pt x="2754742" y="534935"/>
                        </a:cubicBezTo>
                        <a:cubicBezTo>
                          <a:pt x="2457680" y="583836"/>
                          <a:pt x="2488329" y="486645"/>
                          <a:pt x="2344462" y="534935"/>
                        </a:cubicBezTo>
                        <a:cubicBezTo>
                          <a:pt x="2200595" y="583225"/>
                          <a:pt x="1950793" y="479165"/>
                          <a:pt x="1758346" y="534935"/>
                        </a:cubicBezTo>
                        <a:cubicBezTo>
                          <a:pt x="1565899" y="590705"/>
                          <a:pt x="1497024" y="507129"/>
                          <a:pt x="1289454" y="534935"/>
                        </a:cubicBezTo>
                        <a:cubicBezTo>
                          <a:pt x="1081884" y="562741"/>
                          <a:pt x="926087" y="469831"/>
                          <a:pt x="703338" y="534935"/>
                        </a:cubicBezTo>
                        <a:cubicBezTo>
                          <a:pt x="480589" y="600039"/>
                          <a:pt x="202105" y="497990"/>
                          <a:pt x="0" y="534935"/>
                        </a:cubicBezTo>
                        <a:cubicBezTo>
                          <a:pt x="-1227" y="336576"/>
                          <a:pt x="27156" y="212255"/>
                          <a:pt x="0" y="0"/>
                        </a:cubicBezTo>
                        <a:close/>
                      </a:path>
                      <a:path w="5861154" h="534935" stroke="0" extrusionOk="0">
                        <a:moveTo>
                          <a:pt x="0" y="0"/>
                        </a:moveTo>
                        <a:cubicBezTo>
                          <a:pt x="193801" y="-19927"/>
                          <a:pt x="322767" y="24285"/>
                          <a:pt x="527504" y="0"/>
                        </a:cubicBezTo>
                        <a:cubicBezTo>
                          <a:pt x="732241" y="-24285"/>
                          <a:pt x="762961" y="44726"/>
                          <a:pt x="937785" y="0"/>
                        </a:cubicBezTo>
                        <a:cubicBezTo>
                          <a:pt x="1112609" y="-44726"/>
                          <a:pt x="1393444" y="32296"/>
                          <a:pt x="1641123" y="0"/>
                        </a:cubicBezTo>
                        <a:cubicBezTo>
                          <a:pt x="1888802" y="-32296"/>
                          <a:pt x="1923918" y="55332"/>
                          <a:pt x="2168627" y="0"/>
                        </a:cubicBezTo>
                        <a:cubicBezTo>
                          <a:pt x="2413336" y="-55332"/>
                          <a:pt x="2450200" y="15797"/>
                          <a:pt x="2696131" y="0"/>
                        </a:cubicBezTo>
                        <a:cubicBezTo>
                          <a:pt x="2942062" y="-15797"/>
                          <a:pt x="3049230" y="37367"/>
                          <a:pt x="3399469" y="0"/>
                        </a:cubicBezTo>
                        <a:cubicBezTo>
                          <a:pt x="3749708" y="-37367"/>
                          <a:pt x="3739713" y="35065"/>
                          <a:pt x="3868362" y="0"/>
                        </a:cubicBezTo>
                        <a:cubicBezTo>
                          <a:pt x="3997011" y="-35065"/>
                          <a:pt x="4411363" y="57584"/>
                          <a:pt x="4571700" y="0"/>
                        </a:cubicBezTo>
                        <a:cubicBezTo>
                          <a:pt x="4732037" y="-57584"/>
                          <a:pt x="5078083" y="73980"/>
                          <a:pt x="5275039" y="0"/>
                        </a:cubicBezTo>
                        <a:cubicBezTo>
                          <a:pt x="5471995" y="-73980"/>
                          <a:pt x="5701344" y="27143"/>
                          <a:pt x="5861154" y="0"/>
                        </a:cubicBezTo>
                        <a:cubicBezTo>
                          <a:pt x="5914841" y="128864"/>
                          <a:pt x="5838670" y="427409"/>
                          <a:pt x="5861154" y="534935"/>
                        </a:cubicBezTo>
                        <a:cubicBezTo>
                          <a:pt x="5603089" y="570183"/>
                          <a:pt x="5503600" y="501127"/>
                          <a:pt x="5216427" y="534935"/>
                        </a:cubicBezTo>
                        <a:cubicBezTo>
                          <a:pt x="4929254" y="568743"/>
                          <a:pt x="4749953" y="493655"/>
                          <a:pt x="4513089" y="534935"/>
                        </a:cubicBezTo>
                        <a:cubicBezTo>
                          <a:pt x="4276225" y="576215"/>
                          <a:pt x="4100266" y="499085"/>
                          <a:pt x="3809750" y="534935"/>
                        </a:cubicBezTo>
                        <a:cubicBezTo>
                          <a:pt x="3519234" y="570785"/>
                          <a:pt x="3523497" y="488683"/>
                          <a:pt x="3340858" y="534935"/>
                        </a:cubicBezTo>
                        <a:cubicBezTo>
                          <a:pt x="3158219" y="581187"/>
                          <a:pt x="2907946" y="502288"/>
                          <a:pt x="2754742" y="534935"/>
                        </a:cubicBezTo>
                        <a:cubicBezTo>
                          <a:pt x="2601538" y="567582"/>
                          <a:pt x="2240487" y="475664"/>
                          <a:pt x="2051404" y="534935"/>
                        </a:cubicBezTo>
                        <a:cubicBezTo>
                          <a:pt x="1862321" y="594206"/>
                          <a:pt x="1613385" y="470275"/>
                          <a:pt x="1465289" y="534935"/>
                        </a:cubicBezTo>
                        <a:cubicBezTo>
                          <a:pt x="1317193" y="599595"/>
                          <a:pt x="1255588" y="504446"/>
                          <a:pt x="1055008" y="534935"/>
                        </a:cubicBezTo>
                        <a:cubicBezTo>
                          <a:pt x="854428" y="565424"/>
                          <a:pt x="700744" y="508625"/>
                          <a:pt x="586115" y="534935"/>
                        </a:cubicBezTo>
                        <a:cubicBezTo>
                          <a:pt x="471486" y="561245"/>
                          <a:pt x="137904" y="477910"/>
                          <a:pt x="0" y="534935"/>
                        </a:cubicBezTo>
                        <a:cubicBezTo>
                          <a:pt x="-39153" y="275437"/>
                          <a:pt x="47687" y="17315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/>
              <a:t>Challenge 1 – What is the connection between these 4?</a:t>
            </a:r>
          </a:p>
        </p:txBody>
      </p:sp>
    </p:spTree>
    <p:extLst>
      <p:ext uri="{BB962C8B-B14F-4D97-AF65-F5344CB8AC3E}">
        <p14:creationId xmlns:p14="http://schemas.microsoft.com/office/powerpoint/2010/main" val="3630420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68312" y="571500"/>
            <a:ext cx="80551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‘Individuals were the most important reason why there were improvements in understanding the causes of illness and disease in the twentieth century.’  How far do you agree? </a:t>
            </a:r>
          </a:p>
        </p:txBody>
      </p:sp>
    </p:spTree>
    <p:extLst>
      <p:ext uri="{BB962C8B-B14F-4D97-AF65-F5344CB8AC3E}">
        <p14:creationId xmlns:p14="http://schemas.microsoft.com/office/powerpoint/2010/main" val="526908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68312" y="571501"/>
            <a:ext cx="8055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‘Communication was the most important reason why there were improvements in treatments in the twentieth century.’  How far do you agree? </a:t>
            </a:r>
          </a:p>
        </p:txBody>
      </p:sp>
    </p:spTree>
    <p:extLst>
      <p:ext uri="{BB962C8B-B14F-4D97-AF65-F5344CB8AC3E}">
        <p14:creationId xmlns:p14="http://schemas.microsoft.com/office/powerpoint/2010/main" val="22839765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68312" y="571501"/>
            <a:ext cx="8055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‘Chance was the most important reason why there were improvements in medicine in the twentieth century.’  How far do you agree? </a:t>
            </a:r>
          </a:p>
        </p:txBody>
      </p:sp>
    </p:spTree>
    <p:extLst>
      <p:ext uri="{BB962C8B-B14F-4D97-AF65-F5344CB8AC3E}">
        <p14:creationId xmlns:p14="http://schemas.microsoft.com/office/powerpoint/2010/main" val="27851546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68312" y="571501"/>
            <a:ext cx="8055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‘Science and technology was the most important reason why there were improvements in surgery.’  How far do you agree? </a:t>
            </a:r>
          </a:p>
        </p:txBody>
      </p:sp>
    </p:spTree>
    <p:extLst>
      <p:ext uri="{BB962C8B-B14F-4D97-AF65-F5344CB8AC3E}">
        <p14:creationId xmlns:p14="http://schemas.microsoft.com/office/powerpoint/2010/main" val="917925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6535" y="1386336"/>
            <a:ext cx="8446316" cy="540545"/>
          </a:xfr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000" u="sng" dirty="0">
                <a:solidFill>
                  <a:schemeClr val="tx1"/>
                </a:solidFill>
                <a:latin typeface="Maiandra GD" panose="020E0502030308020204" pitchFamily="34" charset="0"/>
              </a:rPr>
              <a:t>Health and the People: What can we remember?</a:t>
            </a:r>
            <a:endParaRPr lang="en-GB" sz="2100" u="sng" dirty="0">
              <a:solidFill>
                <a:schemeClr val="tx1"/>
              </a:solidFill>
              <a:latin typeface="Maiandra GD" panose="020E0502030308020204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34200" y="857250"/>
            <a:ext cx="3733800" cy="684610"/>
          </a:xfrm>
        </p:spPr>
        <p:txBody>
          <a:bodyPr/>
          <a:lstStyle/>
          <a:p>
            <a:pPr algn="r"/>
            <a:fld id="{E40B35B3-76B5-48C7-8463-4DAD6DCD10C3}" type="datetime2">
              <a:rPr lang="en-GB" sz="2400" u="sng">
                <a:solidFill>
                  <a:schemeClr val="tx1"/>
                </a:solidFill>
                <a:latin typeface="Maiandra GD" panose="020E0502030308020204" pitchFamily="34" charset="0"/>
              </a:rPr>
              <a:pPr algn="r"/>
              <a:t>Tuesday, 22 September 2020</a:t>
            </a:fld>
            <a:endParaRPr lang="en-GB" u="sng" dirty="0">
              <a:solidFill>
                <a:schemeClr val="tx1"/>
              </a:solidFill>
              <a:latin typeface="Maiandra GD" panose="020E0502030308020204" pitchFamily="34" charset="0"/>
            </a:endParaRPr>
          </a:p>
        </p:txBody>
      </p:sp>
      <p:sp>
        <p:nvSpPr>
          <p:cNvPr id="6" name="Date Placeholder 4"/>
          <p:cNvSpPr txBox="1">
            <a:spLocks/>
          </p:cNvSpPr>
          <p:nvPr/>
        </p:nvSpPr>
        <p:spPr>
          <a:xfrm>
            <a:off x="1543050" y="857250"/>
            <a:ext cx="1671802" cy="684610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u="sng" dirty="0">
                <a:solidFill>
                  <a:schemeClr val="tx1"/>
                </a:solidFill>
                <a:latin typeface="Maiandra GD" panose="020E0502030308020204" pitchFamily="34" charset="0"/>
              </a:rPr>
              <a:t>Classwork</a:t>
            </a:r>
            <a:endParaRPr lang="en-GB" sz="900" u="sng" dirty="0">
              <a:solidFill>
                <a:schemeClr val="tx1"/>
              </a:solidFill>
              <a:latin typeface="Maiandra GD" panose="020E0502030308020204" pitchFamily="34" charset="0"/>
            </a:endParaRPr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2152650" y="2226469"/>
            <a:ext cx="3886200" cy="1535906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1"/>
            </a:solidFill>
          </a:ln>
        </p:spPr>
        <p:txBody>
          <a:bodyPr vert="horz" lIns="68580" tIns="34290" rIns="68580" bIns="3429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b="1" u="sng" dirty="0">
                <a:latin typeface="Maiandra GD" panose="020E0502030308020204" pitchFamily="34" charset="0"/>
              </a:rPr>
              <a:t>Good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sz="1800" dirty="0">
                <a:latin typeface="Maiandra GD" panose="020E0502030308020204" pitchFamily="34" charset="0"/>
              </a:rPr>
              <a:t>You can </a:t>
            </a:r>
            <a:r>
              <a:rPr lang="en-GB" sz="1800" b="1" dirty="0">
                <a:latin typeface="Maiandra GD" panose="020E0502030308020204" pitchFamily="34" charset="0"/>
              </a:rPr>
              <a:t>identify </a:t>
            </a:r>
            <a:r>
              <a:rPr lang="en-GB" sz="1800" dirty="0">
                <a:latin typeface="Maiandra GD" panose="020E0502030308020204" pitchFamily="34" charset="0"/>
              </a:rPr>
              <a:t>key factors in the development of treatment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sz="1800" dirty="0">
                <a:latin typeface="Maiandra GD" panose="020E0502030308020204" pitchFamily="34" charset="0"/>
              </a:rPr>
              <a:t>You can </a:t>
            </a:r>
            <a:r>
              <a:rPr lang="en-GB" sz="1800" b="1" dirty="0">
                <a:latin typeface="Maiandra GD" panose="020E0502030308020204" pitchFamily="34" charset="0"/>
              </a:rPr>
              <a:t>describe</a:t>
            </a:r>
            <a:r>
              <a:rPr lang="en-GB" sz="1800" dirty="0">
                <a:latin typeface="Maiandra GD" panose="020E0502030308020204" pitchFamily="34" charset="0"/>
              </a:rPr>
              <a:t> the key events that led to progress/change in the treatment of disease </a:t>
            </a:r>
          </a:p>
        </p:txBody>
      </p:sp>
      <p:sp>
        <p:nvSpPr>
          <p:cNvPr id="11" name="Content Placeholder 5"/>
          <p:cNvSpPr txBox="1">
            <a:spLocks/>
          </p:cNvSpPr>
          <p:nvPr/>
        </p:nvSpPr>
        <p:spPr>
          <a:xfrm>
            <a:off x="6153150" y="2226469"/>
            <a:ext cx="3886200" cy="1535906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100" b="1" u="sng" dirty="0">
                <a:latin typeface="Maiandra GD" panose="020E0502030308020204" pitchFamily="34" charset="0"/>
              </a:rPr>
              <a:t>Outstanding</a:t>
            </a:r>
          </a:p>
          <a:p>
            <a:r>
              <a:rPr lang="en-GB" sz="2100" dirty="0">
                <a:latin typeface="Maiandra GD" panose="020E0502030308020204" pitchFamily="34" charset="0"/>
              </a:rPr>
              <a:t>You can </a:t>
            </a:r>
            <a:r>
              <a:rPr lang="en-GB" sz="2100" b="1" dirty="0">
                <a:latin typeface="Maiandra GD" panose="020E0502030308020204" pitchFamily="34" charset="0"/>
              </a:rPr>
              <a:t>assess </a:t>
            </a:r>
            <a:r>
              <a:rPr lang="en-GB" sz="2100" dirty="0">
                <a:latin typeface="Maiandra GD" panose="020E0502030308020204" pitchFamily="34" charset="0"/>
              </a:rPr>
              <a:t>which factor is the most influential in the progress of the treatment of disease </a:t>
            </a:r>
          </a:p>
        </p:txBody>
      </p:sp>
    </p:spTree>
    <p:extLst>
      <p:ext uri="{BB962C8B-B14F-4D97-AF65-F5344CB8AC3E}">
        <p14:creationId xmlns:p14="http://schemas.microsoft.com/office/powerpoint/2010/main" val="2337129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 descr="Screen Shot 2020-09-19 at 14.00.4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5666" y="1786467"/>
            <a:ext cx="8648700" cy="231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097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2175" y="462252"/>
            <a:ext cx="7772400" cy="1809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GB" b="1" u="sng" dirty="0">
                <a:ea typeface="+mj-ea"/>
              </a:rPr>
              <a:t>Instructions</a:t>
            </a:r>
            <a:r>
              <a:rPr lang="en-GB" dirty="0">
                <a:ea typeface="+mj-ea"/>
              </a:rPr>
              <a:t>.</a:t>
            </a:r>
            <a:br>
              <a:rPr lang="en-GB" dirty="0">
                <a:ea typeface="+mj-ea"/>
              </a:rPr>
            </a:br>
            <a:endParaRPr lang="en-GB" dirty="0"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1819" y="836613"/>
            <a:ext cx="8774545" cy="3529012"/>
          </a:xfrm>
        </p:spPr>
        <p:txBody>
          <a:bodyPr/>
          <a:lstStyle/>
          <a:p>
            <a:pPr marL="68263" indent="0">
              <a:buNone/>
              <a:defRPr/>
            </a:pPr>
            <a:r>
              <a:rPr lang="en-GB" altLang="en-US" sz="1800" dirty="0"/>
              <a:t>1. Organise these hexagons into categories of your choice.  You can only place a hexagon touching another it links to.  </a:t>
            </a:r>
          </a:p>
          <a:p>
            <a:pPr marL="68263" indent="0">
              <a:buNone/>
              <a:defRPr/>
            </a:pPr>
            <a:r>
              <a:rPr lang="en-GB" altLang="en-US" sz="1800" dirty="0"/>
              <a:t>2. When you are happy with your categories and hexagon placement, glue them to your paper.</a:t>
            </a:r>
          </a:p>
          <a:p>
            <a:pPr marL="68263" indent="0">
              <a:buNone/>
              <a:defRPr/>
            </a:pPr>
            <a:r>
              <a:rPr lang="en-GB" altLang="en-US" sz="1800" dirty="0"/>
              <a:t>3. Add a title for each category you have created, and you can colour-code hexagons if it helps you.</a:t>
            </a:r>
          </a:p>
          <a:p>
            <a:pPr marL="68263" indent="0">
              <a:buNone/>
              <a:defRPr/>
            </a:pPr>
            <a:r>
              <a:rPr lang="en-GB" altLang="en-US" sz="1800" dirty="0"/>
              <a:t>4. Use the blank hexagons to add new information. </a:t>
            </a:r>
          </a:p>
          <a:p>
            <a:pPr marL="68263" indent="0">
              <a:buNone/>
              <a:defRPr/>
            </a:pPr>
            <a:r>
              <a:rPr lang="en-GB" altLang="en-US" sz="1800" dirty="0"/>
              <a:t>5. Do any of your categories link to each other? Add arrows to show the links, then add reasons for the link along the arrow.</a:t>
            </a:r>
          </a:p>
          <a:p>
            <a:pPr marL="68263" indent="0">
              <a:buNone/>
              <a:defRPr/>
            </a:pPr>
            <a:r>
              <a:rPr lang="en-GB" altLang="en-US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CHALLENGE</a:t>
            </a:r>
            <a:r>
              <a:rPr lang="en-GB" altLang="en-US" sz="1800" dirty="0"/>
              <a:t>: Decide which single event, person or factor was the biggest cause of World War One and explain why.</a:t>
            </a:r>
          </a:p>
          <a:p>
            <a:pPr marL="68263" indent="0">
              <a:buNone/>
              <a:defRPr/>
            </a:pPr>
            <a:endParaRPr lang="en-GB" altLang="en-US" sz="2200" dirty="0"/>
          </a:p>
          <a:p>
            <a:pPr marL="68263" indent="0">
              <a:buNone/>
              <a:defRPr/>
            </a:pPr>
            <a:endParaRPr lang="en-GB" altLang="en-US" sz="2200" dirty="0"/>
          </a:p>
        </p:txBody>
      </p:sp>
      <p:pic>
        <p:nvPicPr>
          <p:cNvPr id="1024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7576" y="4379913"/>
            <a:ext cx="3203575" cy="241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0678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8">
            <a:extLst>
              <a:ext uri="{FF2B5EF4-FFF2-40B4-BE49-F238E27FC236}">
                <a16:creationId xmlns:a16="http://schemas.microsoft.com/office/drawing/2014/main" id="{22F0AD1E-850D-41C8-9524-492F7EBAAD3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04068" y="2289277"/>
            <a:ext cx="1800225" cy="1555750"/>
          </a:xfrm>
          <a:prstGeom prst="hexagon">
            <a:avLst>
              <a:gd name="adj" fmla="val 28929"/>
              <a:gd name="vf" fmla="val 115470"/>
            </a:avLst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Nightingale created different wards separating surgical patients and infectious patients, making it safer for patients</a:t>
            </a:r>
            <a:endParaRPr kumimoji="0" lang="en-US" alt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AutoShape 23">
            <a:extLst>
              <a:ext uri="{FF2B5EF4-FFF2-40B4-BE49-F238E27FC236}">
                <a16:creationId xmlns:a16="http://schemas.microsoft.com/office/drawing/2014/main" id="{AD2E1A70-E791-4DBE-B3A6-A8EBDC345E5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710918" y="1485900"/>
            <a:ext cx="1800225" cy="1555750"/>
          </a:xfrm>
          <a:prstGeom prst="hexagon">
            <a:avLst>
              <a:gd name="adj" fmla="val 28929"/>
              <a:gd name="vf" fmla="val 115470"/>
            </a:avLst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Religious treatments were encouraged by the Church (prayer), even doctors would recommend supernatural treatments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AutoShape 22">
            <a:extLst>
              <a:ext uri="{FF2B5EF4-FFF2-40B4-BE49-F238E27FC236}">
                <a16:creationId xmlns:a16="http://schemas.microsoft.com/office/drawing/2014/main" id="{740F29ED-E4B9-4BF5-AE92-1FC0592A438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57118" y="2254250"/>
            <a:ext cx="1800225" cy="1555750"/>
          </a:xfrm>
          <a:prstGeom prst="hexagon">
            <a:avLst>
              <a:gd name="adj" fmla="val 28929"/>
              <a:gd name="vf" fmla="val 115470"/>
            </a:avLst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Once the three major problems of surgery had been solved, doctors were able to carry out more daring and intrusive surgery.</a:t>
            </a:r>
            <a:endParaRPr kumimoji="0" lang="en-US" alt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AutoShape 21">
            <a:extLst>
              <a:ext uri="{FF2B5EF4-FFF2-40B4-BE49-F238E27FC236}">
                <a16:creationId xmlns:a16="http://schemas.microsoft.com/office/drawing/2014/main" id="{C8C09270-2B9E-4B7B-AEE7-34C8181EEF0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16018" y="1466850"/>
            <a:ext cx="1800225" cy="1555750"/>
          </a:xfrm>
          <a:prstGeom prst="hexagon">
            <a:avLst>
              <a:gd name="adj" fmla="val 28929"/>
              <a:gd name="vf" fmla="val 115470"/>
            </a:avLst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Arial" panose="020B0604020202020204" pitchFamily="34" charset="0"/>
              </a:rPr>
              <a:t>In the Middle Ages, Galen was popular with the Church, which meant that his work was widely promoted and taught to doctors.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AutoShape 20">
            <a:extLst>
              <a:ext uri="{FF2B5EF4-FFF2-40B4-BE49-F238E27FC236}">
                <a16:creationId xmlns:a16="http://schemas.microsoft.com/office/drawing/2014/main" id="{7A4782E6-654E-44E0-8A96-1F6771A2DD8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760631" y="2254250"/>
            <a:ext cx="1800225" cy="1555750"/>
          </a:xfrm>
          <a:prstGeom prst="hexagon">
            <a:avLst>
              <a:gd name="adj" fmla="val 28929"/>
              <a:gd name="vf" fmla="val 115470"/>
            </a:avLst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Simpson</a:t>
            </a: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’</a:t>
            </a: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s discovery of chloroform as an anaesthetic more surgery took place that was more complicated and lengthier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AutoShape 19">
            <a:extLst>
              <a:ext uri="{FF2B5EF4-FFF2-40B4-BE49-F238E27FC236}">
                <a16:creationId xmlns:a16="http://schemas.microsoft.com/office/drawing/2014/main" id="{B2031498-B2D9-4F18-8B4A-AD09458E8FB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90456" y="3825875"/>
            <a:ext cx="1800225" cy="1555750"/>
          </a:xfrm>
          <a:prstGeom prst="hexagon">
            <a:avLst>
              <a:gd name="adj" fmla="val 28929"/>
              <a:gd name="vf" fmla="val 115470"/>
            </a:avLst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Only after the work of Pasteur and Koch in the late nineteenth century could Snow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’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s discovery and Jenner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’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s vaccination be understood and others developed.</a:t>
            </a:r>
            <a:endParaRPr kumimoji="0" lang="en-US" alt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AutoShape 18">
            <a:extLst>
              <a:ext uri="{FF2B5EF4-FFF2-40B4-BE49-F238E27FC236}">
                <a16:creationId xmlns:a16="http://schemas.microsoft.com/office/drawing/2014/main" id="{D8420564-88AF-48ED-B7A3-0B654D19E5B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741081" y="3057525"/>
            <a:ext cx="1800225" cy="1555750"/>
          </a:xfrm>
          <a:prstGeom prst="hexagon">
            <a:avLst>
              <a:gd name="adj" fmla="val 28929"/>
              <a:gd name="vf" fmla="val 115470"/>
            </a:avLst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During the Black Death, supernatural and natural treatments were very popular and encouraged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AutoShape 17">
            <a:extLst>
              <a:ext uri="{FF2B5EF4-FFF2-40B4-BE49-F238E27FC236}">
                <a16:creationId xmlns:a16="http://schemas.microsoft.com/office/drawing/2014/main" id="{A05FFFBE-7D82-4CE8-B770-558C3EF70C3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68231" y="692150"/>
            <a:ext cx="1800225" cy="1555750"/>
          </a:xfrm>
          <a:prstGeom prst="hexagon">
            <a:avLst>
              <a:gd name="adj" fmla="val 28929"/>
              <a:gd name="vf" fmla="val 115470"/>
            </a:avLst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In the 18</a:t>
            </a:r>
            <a:r>
              <a:rPr kumimoji="0" lang="en-US" altLang="en-US" sz="700" b="0" i="0" u="none" strike="noStrike" cap="none" normalizeH="0" baseline="3000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th</a:t>
            </a: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 C Doctors were increasingly trained to use scientific methods and doctors were trained more professionally.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AutoShape 16">
            <a:extLst>
              <a:ext uri="{FF2B5EF4-FFF2-40B4-BE49-F238E27FC236}">
                <a16:creationId xmlns:a16="http://schemas.microsoft.com/office/drawing/2014/main" id="{648E7FE0-8EC0-4E92-8D7D-FB2E7ED30B1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17606" y="3022600"/>
            <a:ext cx="1800225" cy="1555750"/>
          </a:xfrm>
          <a:prstGeom prst="hexagon">
            <a:avLst>
              <a:gd name="adj" fmla="val 28929"/>
              <a:gd name="vf" fmla="val 115470"/>
            </a:avLst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Printing press allowed for individuals work to be published and spread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AutoShape 15">
            <a:extLst>
              <a:ext uri="{FF2B5EF4-FFF2-40B4-BE49-F238E27FC236}">
                <a16:creationId xmlns:a16="http://schemas.microsoft.com/office/drawing/2014/main" id="{4936584C-2D31-4A08-9A7D-D386590570E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770156" y="692150"/>
            <a:ext cx="1800225" cy="1555750"/>
          </a:xfrm>
          <a:prstGeom prst="hexagon">
            <a:avLst>
              <a:gd name="adj" fmla="val 28929"/>
              <a:gd name="vf" fmla="val 115470"/>
            </a:avLst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New herbs started to appear from other countries. Appearance of new remedies opened up a huge number of possibilities for treatments and cures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AutoShape 14">
            <a:extLst>
              <a:ext uri="{FF2B5EF4-FFF2-40B4-BE49-F238E27FC236}">
                <a16:creationId xmlns:a16="http://schemas.microsoft.com/office/drawing/2014/main" id="{6856DF28-2650-4D7C-8D3A-C0418FD8B30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01230" y="3849688"/>
            <a:ext cx="1800226" cy="1555750"/>
          </a:xfrm>
          <a:prstGeom prst="hexagon">
            <a:avLst>
              <a:gd name="adj" fmla="val 28929"/>
              <a:gd name="vf" fmla="val 115470"/>
            </a:avLst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The Industrial Revolution saw developments in medicine. Many pieces of scientific and medical equipment improved because industries developed the ability to create more precise equipment.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AutoShape 13">
            <a:extLst>
              <a:ext uri="{FF2B5EF4-FFF2-40B4-BE49-F238E27FC236}">
                <a16:creationId xmlns:a16="http://schemas.microsoft.com/office/drawing/2014/main" id="{DC563E3C-AB1C-45AD-A98D-E1A629C5222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41418" y="4578350"/>
            <a:ext cx="1800225" cy="1555750"/>
          </a:xfrm>
          <a:prstGeom prst="hexagon">
            <a:avLst>
              <a:gd name="adj" fmla="val 28929"/>
              <a:gd name="vf" fmla="val 115470"/>
            </a:avLst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In 1948 the government set up the National Health Service (NHS). This gave millions of people access to free healthcare for the first time.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AutoShape 12">
            <a:extLst>
              <a:ext uri="{FF2B5EF4-FFF2-40B4-BE49-F238E27FC236}">
                <a16:creationId xmlns:a16="http://schemas.microsoft.com/office/drawing/2014/main" id="{9F0D9161-5B87-4B29-86E2-03581FB0429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770156" y="3792538"/>
            <a:ext cx="1800225" cy="1555750"/>
          </a:xfrm>
          <a:prstGeom prst="hexagon">
            <a:avLst>
              <a:gd name="adj" fmla="val 28929"/>
              <a:gd name="vf" fmla="val 115470"/>
            </a:avLst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In the 18</a:t>
            </a:r>
            <a:r>
              <a:rPr kumimoji="0" lang="en-US" altLang="en-US" sz="800" b="0" i="0" u="none" strike="noStrike" cap="none" normalizeH="0" baseline="3000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th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 C people would receive treatment and surgery in their own homes as it was cleaner</a:t>
            </a:r>
            <a:endParaRPr kumimoji="0" lang="en-US" alt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AutoShape 11">
            <a:extLst>
              <a:ext uri="{FF2B5EF4-FFF2-40B4-BE49-F238E27FC236}">
                <a16:creationId xmlns:a16="http://schemas.microsoft.com/office/drawing/2014/main" id="{E389FCF8-1A7C-4213-BD51-1F87F179ADD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51062" y="3080032"/>
            <a:ext cx="1800225" cy="1555750"/>
          </a:xfrm>
          <a:prstGeom prst="hexagon">
            <a:avLst>
              <a:gd name="adj" fmla="val 28929"/>
              <a:gd name="vf" fmla="val 115470"/>
            </a:avLst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Galen and Hippocrates ideas were believed as there seemed to be evidence to prove their ideas were correct and they covered everything in detail.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AutoShape 10">
            <a:extLst>
              <a:ext uri="{FF2B5EF4-FFF2-40B4-BE49-F238E27FC236}">
                <a16:creationId xmlns:a16="http://schemas.microsoft.com/office/drawing/2014/main" id="{2E500DAD-7487-46DB-8777-C0AB5764BB7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741081" y="4613275"/>
            <a:ext cx="1800225" cy="1555750"/>
          </a:xfrm>
          <a:prstGeom prst="hexagon">
            <a:avLst>
              <a:gd name="adj" fmla="val 28929"/>
              <a:gd name="vf" fmla="val 115470"/>
            </a:avLst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Better understanding of DNA and how each part of the genome affects the body, helped scientists to recognise genetic disorders</a:t>
            </a:r>
            <a:endParaRPr kumimoji="0" lang="en-US" alt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AutoShape 9">
            <a:extLst>
              <a:ext uri="{FF2B5EF4-FFF2-40B4-BE49-F238E27FC236}">
                <a16:creationId xmlns:a16="http://schemas.microsoft.com/office/drawing/2014/main" id="{AC7806CB-F958-4BC4-8E5C-77A0E2E30F8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0756" y="2278063"/>
            <a:ext cx="1800225" cy="1555750"/>
          </a:xfrm>
          <a:prstGeom prst="hexagon">
            <a:avLst>
              <a:gd name="adj" fmla="val 28929"/>
              <a:gd name="vf" fmla="val 115470"/>
            </a:avLst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Lister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’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s use of carbolic acid as an antiseptic in surgery made it safer and cleaner for patients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AutoShape 8">
            <a:extLst>
              <a:ext uri="{FF2B5EF4-FFF2-40B4-BE49-F238E27FC236}">
                <a16:creationId xmlns:a16="http://schemas.microsoft.com/office/drawing/2014/main" id="{610F142A-11E3-4B2A-8901-4A24036E5CF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61043" y="3057525"/>
            <a:ext cx="1800225" cy="1555750"/>
          </a:xfrm>
          <a:prstGeom prst="hexagon">
            <a:avLst>
              <a:gd name="adj" fmla="val 28929"/>
              <a:gd name="vf" fmla="val 115470"/>
            </a:avLst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Fleming discovered the antibiotic penicillin, which was developed, and mass produced by Florey and Chain and used to save soldiers during WWI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AutoShape 7">
            <a:extLst>
              <a:ext uri="{FF2B5EF4-FFF2-40B4-BE49-F238E27FC236}">
                <a16:creationId xmlns:a16="http://schemas.microsoft.com/office/drawing/2014/main" id="{41124254-4FB6-42B7-A1C3-55BD1CD5282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34168" y="1484313"/>
            <a:ext cx="1800225" cy="1555750"/>
          </a:xfrm>
          <a:prstGeom prst="hexagon">
            <a:avLst>
              <a:gd name="adj" fmla="val 28929"/>
              <a:gd name="vf" fmla="val 115470"/>
            </a:avLst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People started to realise infection was everywhere </a:t>
            </a: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–</a:t>
            </a: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 dirty clothes, medical instruments and unwashed hands.</a:t>
            </a:r>
            <a:endParaRPr kumimoji="0" lang="en-US" alt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AutoShape 6">
            <a:extLst>
              <a:ext uri="{FF2B5EF4-FFF2-40B4-BE49-F238E27FC236}">
                <a16:creationId xmlns:a16="http://schemas.microsoft.com/office/drawing/2014/main" id="{75A8E672-72B3-49EA-91E8-18D9A142785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80256" y="3835400"/>
            <a:ext cx="1800226" cy="1555750"/>
          </a:xfrm>
          <a:prstGeom prst="hexagon">
            <a:avLst>
              <a:gd name="adj" fmla="val 28929"/>
              <a:gd name="vf" fmla="val 115470"/>
            </a:avLst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Vesalius had proved some of Galen</a:t>
            </a: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’</a:t>
            </a: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s work wrong which made it easier for other scientists and physicians to make new discoveries.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AutoShape 5">
            <a:extLst>
              <a:ext uri="{FF2B5EF4-FFF2-40B4-BE49-F238E27FC236}">
                <a16:creationId xmlns:a16="http://schemas.microsoft.com/office/drawing/2014/main" id="{6EBE3672-EAE3-4FB8-BBC0-78C0C77ABC7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16931" y="4648200"/>
            <a:ext cx="1800225" cy="1555750"/>
          </a:xfrm>
          <a:prstGeom prst="hexagon">
            <a:avLst>
              <a:gd name="adj" fmla="val 28929"/>
              <a:gd name="vf" fmla="val 115470"/>
            </a:avLst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Growth of alchemy in the Renaissance period meant that people began to look for chemical cures for diseases instead of relying on herbs and blood-letting.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AutoShape 4">
            <a:extLst>
              <a:ext uri="{FF2B5EF4-FFF2-40B4-BE49-F238E27FC236}">
                <a16:creationId xmlns:a16="http://schemas.microsoft.com/office/drawing/2014/main" id="{3988F1AB-64BB-4092-8083-3DF92CD2B17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377418" y="5405438"/>
            <a:ext cx="1800225" cy="1555750"/>
          </a:xfrm>
          <a:prstGeom prst="hexagon">
            <a:avLst>
              <a:gd name="adj" fmla="val 28929"/>
              <a:gd name="vf" fmla="val 115470"/>
            </a:avLst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Harvey did help prove blood circulation and the importance of the heart BUT</a:t>
            </a: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…</a:t>
            </a: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 had little practical use in medical treatment</a:t>
            </a:r>
            <a:endParaRPr kumimoji="0" lang="en-US" alt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AutoShape 8">
            <a:extLst>
              <a:ext uri="{FF2B5EF4-FFF2-40B4-BE49-F238E27FC236}">
                <a16:creationId xmlns:a16="http://schemas.microsoft.com/office/drawing/2014/main" id="{3116E707-1483-4836-8B3C-24464E4848D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79333" y="1486365"/>
            <a:ext cx="1799590" cy="1556385"/>
          </a:xfrm>
          <a:prstGeom prst="hexagon">
            <a:avLst>
              <a:gd name="adj" fmla="val 28905"/>
              <a:gd name="vf" fmla="val 115470"/>
            </a:avLst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sp>
        <p:nvSpPr>
          <p:cNvPr id="26" name="AutoShape 2">
            <a:extLst>
              <a:ext uri="{FF2B5EF4-FFF2-40B4-BE49-F238E27FC236}">
                <a16:creationId xmlns:a16="http://schemas.microsoft.com/office/drawing/2014/main" id="{A9048B0D-C175-4DCA-A050-6E07237C9CD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64381" y="5437188"/>
            <a:ext cx="1800225" cy="1555750"/>
          </a:xfrm>
          <a:prstGeom prst="hexagon">
            <a:avLst>
              <a:gd name="adj" fmla="val 28929"/>
              <a:gd name="vf" fmla="val 115470"/>
            </a:avLst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2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2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2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2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2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2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2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2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2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2525" algn="l"/>
              </a:tabLst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Elrich created a magic bullet</a:t>
            </a: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–</a:t>
            </a: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 a chemical cure attacking the microbes in the body causing disease, at the same time, leaving the body unharmed</a:t>
            </a:r>
            <a:endParaRPr kumimoji="0" lang="en-US" alt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2525" algn="l"/>
              </a:tabLst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AutoShape 1">
            <a:extLst>
              <a:ext uri="{FF2B5EF4-FFF2-40B4-BE49-F238E27FC236}">
                <a16:creationId xmlns:a16="http://schemas.microsoft.com/office/drawing/2014/main" id="{2419AC0C-A999-47EE-9A55-6DB8FFED9CC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99130" y="4678363"/>
            <a:ext cx="1800226" cy="1555750"/>
          </a:xfrm>
          <a:prstGeom prst="hexagon">
            <a:avLst>
              <a:gd name="adj" fmla="val 28929"/>
              <a:gd name="vf" fmla="val 115470"/>
            </a:avLst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Advances in microscopes and the ability to produce higher-powered images enabled scientists to identify the DNA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73" name="Picture 2" descr="Screen Shot 2020-09-19 at 14.00.45.png">
            <a:extLst>
              <a:ext uri="{FF2B5EF4-FFF2-40B4-BE49-F238E27FC236}">
                <a16:creationId xmlns:a16="http://schemas.microsoft.com/office/drawing/2014/main" id="{4EAECC1A-41BF-47AB-9B3C-AA82D64734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15" t="8263" r="5553" b="64555"/>
          <a:stretch>
            <a:fillRect/>
          </a:stretch>
        </p:blipFill>
        <p:spPr bwMode="auto">
          <a:xfrm>
            <a:off x="113030" y="139700"/>
            <a:ext cx="6232526" cy="55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AutoShape 26">
            <a:extLst>
              <a:ext uri="{FF2B5EF4-FFF2-40B4-BE49-F238E27FC236}">
                <a16:creationId xmlns:a16="http://schemas.microsoft.com/office/drawing/2014/main" id="{2403D1D7-0E75-46E8-86C4-FDCB970DD02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352018" y="731838"/>
            <a:ext cx="1800225" cy="1555750"/>
          </a:xfrm>
          <a:prstGeom prst="hexagon">
            <a:avLst>
              <a:gd name="adj" fmla="val 28929"/>
              <a:gd name="vf" fmla="val 115470"/>
            </a:avLst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Hundreds of high-tech medical and surgical treatments are being carried out because of the modern technology e.g. x-rays, micro-surgery, transplants, etc</a:t>
            </a:r>
            <a:endParaRPr kumimoji="0" lang="en-US" alt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AutoShape 8">
            <a:extLst>
              <a:ext uri="{FF2B5EF4-FFF2-40B4-BE49-F238E27FC236}">
                <a16:creationId xmlns:a16="http://schemas.microsoft.com/office/drawing/2014/main" id="{1AF06D90-55E3-4929-B3B9-9F8684DA843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23264" y="728764"/>
            <a:ext cx="1799590" cy="1556385"/>
          </a:xfrm>
          <a:prstGeom prst="hexagon">
            <a:avLst>
              <a:gd name="adj" fmla="val 28905"/>
              <a:gd name="vf" fmla="val 115470"/>
            </a:avLst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sp>
        <p:nvSpPr>
          <p:cNvPr id="31" name="AutoShape 8">
            <a:extLst>
              <a:ext uri="{FF2B5EF4-FFF2-40B4-BE49-F238E27FC236}">
                <a16:creationId xmlns:a16="http://schemas.microsoft.com/office/drawing/2014/main" id="{059E4CBC-395E-44B6-A2A1-BD51181F03A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135223" y="5357177"/>
            <a:ext cx="1799590" cy="1556385"/>
          </a:xfrm>
          <a:prstGeom prst="hexagon">
            <a:avLst>
              <a:gd name="adj" fmla="val 28905"/>
              <a:gd name="vf" fmla="val 115470"/>
            </a:avLst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sp>
        <p:nvSpPr>
          <p:cNvPr id="32" name="AutoShape 8">
            <a:extLst>
              <a:ext uri="{FF2B5EF4-FFF2-40B4-BE49-F238E27FC236}">
                <a16:creationId xmlns:a16="http://schemas.microsoft.com/office/drawing/2014/main" id="{0EB84E87-58F5-408F-A397-9ED3AD966B5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831433" y="5318442"/>
            <a:ext cx="1799590" cy="1556385"/>
          </a:xfrm>
          <a:prstGeom prst="hexagon">
            <a:avLst>
              <a:gd name="adj" fmla="val 28905"/>
              <a:gd name="vf" fmla="val 115470"/>
            </a:avLst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sp>
        <p:nvSpPr>
          <p:cNvPr id="29" name="Rectangle 30">
            <a:extLst>
              <a:ext uri="{FF2B5EF4-FFF2-40B4-BE49-F238E27FC236}">
                <a16:creationId xmlns:a16="http://schemas.microsoft.com/office/drawing/2014/main" id="{F2603D33-87D6-4CF5-8DEC-BFC7AA7F3A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3743" y="-1047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381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31750"/>
            <a:ext cx="9144000" cy="688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8184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848852" y="243167"/>
          <a:ext cx="8638674" cy="53285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19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9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64296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2000" dirty="0"/>
                        <a:t>1.  Why</a:t>
                      </a:r>
                      <a:r>
                        <a:rPr lang="en-GB" sz="2000" baseline="0" dirty="0"/>
                        <a:t> was the NHS significant? </a:t>
                      </a:r>
                      <a:endParaRPr lang="en-GB" sz="2000" dirty="0"/>
                    </a:p>
                  </a:txBody>
                  <a:tcPr marL="68580" marR="6858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2000" dirty="0"/>
                        <a:t>2. W</a:t>
                      </a:r>
                      <a:r>
                        <a:rPr lang="en-US" sz="2000" dirty="0"/>
                        <a:t>h</a:t>
                      </a:r>
                      <a:r>
                        <a:rPr lang="en-GB" sz="2000" dirty="0"/>
                        <a:t>y germ</a:t>
                      </a:r>
                      <a:r>
                        <a:rPr lang="en-GB" sz="2000" baseline="0" dirty="0"/>
                        <a:t> theory significant? </a:t>
                      </a:r>
                      <a:endParaRPr lang="en-GB" sz="1100" dirty="0"/>
                    </a:p>
                  </a:txBody>
                  <a:tcPr marL="68580" marR="6858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4296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2000" dirty="0"/>
                        <a:t>3. W</a:t>
                      </a:r>
                      <a:r>
                        <a:rPr lang="en-US" sz="2000" dirty="0"/>
                        <a:t>h</a:t>
                      </a:r>
                      <a:r>
                        <a:rPr lang="en-GB" sz="2000" dirty="0"/>
                        <a:t>y was Manchuria</a:t>
                      </a:r>
                      <a:r>
                        <a:rPr lang="en-GB" sz="2000" baseline="0" dirty="0"/>
                        <a:t> significant? </a:t>
                      </a:r>
                      <a:endParaRPr lang="en-GB" sz="1100" dirty="0"/>
                    </a:p>
                  </a:txBody>
                  <a:tcPr marL="68580" marR="6858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GB" sz="2000" dirty="0"/>
                        <a:t>4. Why</a:t>
                      </a:r>
                      <a:r>
                        <a:rPr lang="en-GB" sz="2000" baseline="0" dirty="0"/>
                        <a:t> was the Munich agreement significant? </a:t>
                      </a:r>
                      <a:endParaRPr lang="en-GB" sz="1100" dirty="0"/>
                    </a:p>
                  </a:txBody>
                  <a:tcPr marL="68580" marR="6858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E1DFF648-8315-4967-9910-AA3600A3EC17}"/>
              </a:ext>
            </a:extLst>
          </p:cNvPr>
          <p:cNvSpPr txBox="1"/>
          <p:nvPr/>
        </p:nvSpPr>
        <p:spPr>
          <a:xfrm>
            <a:off x="1848853" y="5914933"/>
            <a:ext cx="8638673" cy="523220"/>
          </a:xfrm>
          <a:prstGeom prst="rect">
            <a:avLst/>
          </a:prstGeom>
          <a:ln w="47625">
            <a:prstDash val="lgDash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5861154"/>
                      <a:gd name="connsiteY0" fmla="*/ 0 h 534935"/>
                      <a:gd name="connsiteX1" fmla="*/ 586115 w 5861154"/>
                      <a:gd name="connsiteY1" fmla="*/ 0 h 534935"/>
                      <a:gd name="connsiteX2" fmla="*/ 1172231 w 5861154"/>
                      <a:gd name="connsiteY2" fmla="*/ 0 h 534935"/>
                      <a:gd name="connsiteX3" fmla="*/ 1758346 w 5861154"/>
                      <a:gd name="connsiteY3" fmla="*/ 0 h 534935"/>
                      <a:gd name="connsiteX4" fmla="*/ 2461685 w 5861154"/>
                      <a:gd name="connsiteY4" fmla="*/ 0 h 534935"/>
                      <a:gd name="connsiteX5" fmla="*/ 3106412 w 5861154"/>
                      <a:gd name="connsiteY5" fmla="*/ 0 h 534935"/>
                      <a:gd name="connsiteX6" fmla="*/ 3516692 w 5861154"/>
                      <a:gd name="connsiteY6" fmla="*/ 0 h 534935"/>
                      <a:gd name="connsiteX7" fmla="*/ 4044196 w 5861154"/>
                      <a:gd name="connsiteY7" fmla="*/ 0 h 534935"/>
                      <a:gd name="connsiteX8" fmla="*/ 4747535 w 5861154"/>
                      <a:gd name="connsiteY8" fmla="*/ 0 h 534935"/>
                      <a:gd name="connsiteX9" fmla="*/ 5333650 w 5861154"/>
                      <a:gd name="connsiteY9" fmla="*/ 0 h 534935"/>
                      <a:gd name="connsiteX10" fmla="*/ 5861154 w 5861154"/>
                      <a:gd name="connsiteY10" fmla="*/ 0 h 534935"/>
                      <a:gd name="connsiteX11" fmla="*/ 5861154 w 5861154"/>
                      <a:gd name="connsiteY11" fmla="*/ 534935 h 534935"/>
                      <a:gd name="connsiteX12" fmla="*/ 5392262 w 5861154"/>
                      <a:gd name="connsiteY12" fmla="*/ 534935 h 534935"/>
                      <a:gd name="connsiteX13" fmla="*/ 4688923 w 5861154"/>
                      <a:gd name="connsiteY13" fmla="*/ 534935 h 534935"/>
                      <a:gd name="connsiteX14" fmla="*/ 4220031 w 5861154"/>
                      <a:gd name="connsiteY14" fmla="*/ 534935 h 534935"/>
                      <a:gd name="connsiteX15" fmla="*/ 3809750 w 5861154"/>
                      <a:gd name="connsiteY15" fmla="*/ 534935 h 534935"/>
                      <a:gd name="connsiteX16" fmla="*/ 3399469 w 5861154"/>
                      <a:gd name="connsiteY16" fmla="*/ 534935 h 534935"/>
                      <a:gd name="connsiteX17" fmla="*/ 2754742 w 5861154"/>
                      <a:gd name="connsiteY17" fmla="*/ 534935 h 534935"/>
                      <a:gd name="connsiteX18" fmla="*/ 2344462 w 5861154"/>
                      <a:gd name="connsiteY18" fmla="*/ 534935 h 534935"/>
                      <a:gd name="connsiteX19" fmla="*/ 1758346 w 5861154"/>
                      <a:gd name="connsiteY19" fmla="*/ 534935 h 534935"/>
                      <a:gd name="connsiteX20" fmla="*/ 1289454 w 5861154"/>
                      <a:gd name="connsiteY20" fmla="*/ 534935 h 534935"/>
                      <a:gd name="connsiteX21" fmla="*/ 703338 w 5861154"/>
                      <a:gd name="connsiteY21" fmla="*/ 534935 h 534935"/>
                      <a:gd name="connsiteX22" fmla="*/ 0 w 5861154"/>
                      <a:gd name="connsiteY22" fmla="*/ 534935 h 534935"/>
                      <a:gd name="connsiteX23" fmla="*/ 0 w 5861154"/>
                      <a:gd name="connsiteY23" fmla="*/ 0 h 53493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</a:cxnLst>
                    <a:rect l="l" t="t" r="r" b="b"/>
                    <a:pathLst>
                      <a:path w="5861154" h="534935" fill="none" extrusionOk="0">
                        <a:moveTo>
                          <a:pt x="0" y="0"/>
                        </a:moveTo>
                        <a:cubicBezTo>
                          <a:pt x="141372" y="-27973"/>
                          <a:pt x="361935" y="28565"/>
                          <a:pt x="586115" y="0"/>
                        </a:cubicBezTo>
                        <a:cubicBezTo>
                          <a:pt x="810295" y="-28565"/>
                          <a:pt x="977926" y="51757"/>
                          <a:pt x="1172231" y="0"/>
                        </a:cubicBezTo>
                        <a:cubicBezTo>
                          <a:pt x="1366536" y="-51757"/>
                          <a:pt x="1611232" y="27217"/>
                          <a:pt x="1758346" y="0"/>
                        </a:cubicBezTo>
                        <a:cubicBezTo>
                          <a:pt x="1905460" y="-27217"/>
                          <a:pt x="2234623" y="59669"/>
                          <a:pt x="2461685" y="0"/>
                        </a:cubicBezTo>
                        <a:cubicBezTo>
                          <a:pt x="2688747" y="-59669"/>
                          <a:pt x="2824828" y="24026"/>
                          <a:pt x="3106412" y="0"/>
                        </a:cubicBezTo>
                        <a:cubicBezTo>
                          <a:pt x="3387996" y="-24026"/>
                          <a:pt x="3411690" y="16364"/>
                          <a:pt x="3516692" y="0"/>
                        </a:cubicBezTo>
                        <a:cubicBezTo>
                          <a:pt x="3621694" y="-16364"/>
                          <a:pt x="3859844" y="40843"/>
                          <a:pt x="4044196" y="0"/>
                        </a:cubicBezTo>
                        <a:cubicBezTo>
                          <a:pt x="4228548" y="-40843"/>
                          <a:pt x="4506155" y="68127"/>
                          <a:pt x="4747535" y="0"/>
                        </a:cubicBezTo>
                        <a:cubicBezTo>
                          <a:pt x="4988915" y="-68127"/>
                          <a:pt x="5191432" y="46491"/>
                          <a:pt x="5333650" y="0"/>
                        </a:cubicBezTo>
                        <a:cubicBezTo>
                          <a:pt x="5475869" y="-46491"/>
                          <a:pt x="5612046" y="20980"/>
                          <a:pt x="5861154" y="0"/>
                        </a:cubicBezTo>
                        <a:cubicBezTo>
                          <a:pt x="5870026" y="219859"/>
                          <a:pt x="5845536" y="287804"/>
                          <a:pt x="5861154" y="534935"/>
                        </a:cubicBezTo>
                        <a:cubicBezTo>
                          <a:pt x="5694611" y="585393"/>
                          <a:pt x="5586710" y="494246"/>
                          <a:pt x="5392262" y="534935"/>
                        </a:cubicBezTo>
                        <a:cubicBezTo>
                          <a:pt x="5197814" y="575624"/>
                          <a:pt x="5017500" y="452951"/>
                          <a:pt x="4688923" y="534935"/>
                        </a:cubicBezTo>
                        <a:cubicBezTo>
                          <a:pt x="4360346" y="616919"/>
                          <a:pt x="4386019" y="512704"/>
                          <a:pt x="4220031" y="534935"/>
                        </a:cubicBezTo>
                        <a:cubicBezTo>
                          <a:pt x="4054043" y="557166"/>
                          <a:pt x="3907947" y="490075"/>
                          <a:pt x="3809750" y="534935"/>
                        </a:cubicBezTo>
                        <a:cubicBezTo>
                          <a:pt x="3711553" y="579795"/>
                          <a:pt x="3546499" y="502933"/>
                          <a:pt x="3399469" y="534935"/>
                        </a:cubicBezTo>
                        <a:cubicBezTo>
                          <a:pt x="3252439" y="566937"/>
                          <a:pt x="3051804" y="486034"/>
                          <a:pt x="2754742" y="534935"/>
                        </a:cubicBezTo>
                        <a:cubicBezTo>
                          <a:pt x="2457680" y="583836"/>
                          <a:pt x="2488329" y="486645"/>
                          <a:pt x="2344462" y="534935"/>
                        </a:cubicBezTo>
                        <a:cubicBezTo>
                          <a:pt x="2200595" y="583225"/>
                          <a:pt x="1950793" y="479165"/>
                          <a:pt x="1758346" y="534935"/>
                        </a:cubicBezTo>
                        <a:cubicBezTo>
                          <a:pt x="1565899" y="590705"/>
                          <a:pt x="1497024" y="507129"/>
                          <a:pt x="1289454" y="534935"/>
                        </a:cubicBezTo>
                        <a:cubicBezTo>
                          <a:pt x="1081884" y="562741"/>
                          <a:pt x="926087" y="469831"/>
                          <a:pt x="703338" y="534935"/>
                        </a:cubicBezTo>
                        <a:cubicBezTo>
                          <a:pt x="480589" y="600039"/>
                          <a:pt x="202105" y="497990"/>
                          <a:pt x="0" y="534935"/>
                        </a:cubicBezTo>
                        <a:cubicBezTo>
                          <a:pt x="-1227" y="336576"/>
                          <a:pt x="27156" y="212255"/>
                          <a:pt x="0" y="0"/>
                        </a:cubicBezTo>
                        <a:close/>
                      </a:path>
                      <a:path w="5861154" h="534935" stroke="0" extrusionOk="0">
                        <a:moveTo>
                          <a:pt x="0" y="0"/>
                        </a:moveTo>
                        <a:cubicBezTo>
                          <a:pt x="193801" y="-19927"/>
                          <a:pt x="322767" y="24285"/>
                          <a:pt x="527504" y="0"/>
                        </a:cubicBezTo>
                        <a:cubicBezTo>
                          <a:pt x="732241" y="-24285"/>
                          <a:pt x="762961" y="44726"/>
                          <a:pt x="937785" y="0"/>
                        </a:cubicBezTo>
                        <a:cubicBezTo>
                          <a:pt x="1112609" y="-44726"/>
                          <a:pt x="1393444" y="32296"/>
                          <a:pt x="1641123" y="0"/>
                        </a:cubicBezTo>
                        <a:cubicBezTo>
                          <a:pt x="1888802" y="-32296"/>
                          <a:pt x="1923918" y="55332"/>
                          <a:pt x="2168627" y="0"/>
                        </a:cubicBezTo>
                        <a:cubicBezTo>
                          <a:pt x="2413336" y="-55332"/>
                          <a:pt x="2450200" y="15797"/>
                          <a:pt x="2696131" y="0"/>
                        </a:cubicBezTo>
                        <a:cubicBezTo>
                          <a:pt x="2942062" y="-15797"/>
                          <a:pt x="3049230" y="37367"/>
                          <a:pt x="3399469" y="0"/>
                        </a:cubicBezTo>
                        <a:cubicBezTo>
                          <a:pt x="3749708" y="-37367"/>
                          <a:pt x="3739713" y="35065"/>
                          <a:pt x="3868362" y="0"/>
                        </a:cubicBezTo>
                        <a:cubicBezTo>
                          <a:pt x="3997011" y="-35065"/>
                          <a:pt x="4411363" y="57584"/>
                          <a:pt x="4571700" y="0"/>
                        </a:cubicBezTo>
                        <a:cubicBezTo>
                          <a:pt x="4732037" y="-57584"/>
                          <a:pt x="5078083" y="73980"/>
                          <a:pt x="5275039" y="0"/>
                        </a:cubicBezTo>
                        <a:cubicBezTo>
                          <a:pt x="5471995" y="-73980"/>
                          <a:pt x="5701344" y="27143"/>
                          <a:pt x="5861154" y="0"/>
                        </a:cubicBezTo>
                        <a:cubicBezTo>
                          <a:pt x="5914841" y="128864"/>
                          <a:pt x="5838670" y="427409"/>
                          <a:pt x="5861154" y="534935"/>
                        </a:cubicBezTo>
                        <a:cubicBezTo>
                          <a:pt x="5603089" y="570183"/>
                          <a:pt x="5503600" y="501127"/>
                          <a:pt x="5216427" y="534935"/>
                        </a:cubicBezTo>
                        <a:cubicBezTo>
                          <a:pt x="4929254" y="568743"/>
                          <a:pt x="4749953" y="493655"/>
                          <a:pt x="4513089" y="534935"/>
                        </a:cubicBezTo>
                        <a:cubicBezTo>
                          <a:pt x="4276225" y="576215"/>
                          <a:pt x="4100266" y="499085"/>
                          <a:pt x="3809750" y="534935"/>
                        </a:cubicBezTo>
                        <a:cubicBezTo>
                          <a:pt x="3519234" y="570785"/>
                          <a:pt x="3523497" y="488683"/>
                          <a:pt x="3340858" y="534935"/>
                        </a:cubicBezTo>
                        <a:cubicBezTo>
                          <a:pt x="3158219" y="581187"/>
                          <a:pt x="2907946" y="502288"/>
                          <a:pt x="2754742" y="534935"/>
                        </a:cubicBezTo>
                        <a:cubicBezTo>
                          <a:pt x="2601538" y="567582"/>
                          <a:pt x="2240487" y="475664"/>
                          <a:pt x="2051404" y="534935"/>
                        </a:cubicBezTo>
                        <a:cubicBezTo>
                          <a:pt x="1862321" y="594206"/>
                          <a:pt x="1613385" y="470275"/>
                          <a:pt x="1465289" y="534935"/>
                        </a:cubicBezTo>
                        <a:cubicBezTo>
                          <a:pt x="1317193" y="599595"/>
                          <a:pt x="1255588" y="504446"/>
                          <a:pt x="1055008" y="534935"/>
                        </a:cubicBezTo>
                        <a:cubicBezTo>
                          <a:pt x="854428" y="565424"/>
                          <a:pt x="700744" y="508625"/>
                          <a:pt x="586115" y="534935"/>
                        </a:cubicBezTo>
                        <a:cubicBezTo>
                          <a:pt x="471486" y="561245"/>
                          <a:pt x="137904" y="477910"/>
                          <a:pt x="0" y="534935"/>
                        </a:cubicBezTo>
                        <a:cubicBezTo>
                          <a:pt x="-39153" y="275437"/>
                          <a:pt x="47687" y="17315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/>
              <a:t>Challenge 1 – What is the connection between these 4?</a:t>
            </a:r>
          </a:p>
        </p:txBody>
      </p:sp>
    </p:spTree>
    <p:extLst>
      <p:ext uri="{BB962C8B-B14F-4D97-AF65-F5344CB8AC3E}">
        <p14:creationId xmlns:p14="http://schemas.microsoft.com/office/powerpoint/2010/main" val="193097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6535" y="1386336"/>
            <a:ext cx="8446316" cy="540545"/>
          </a:xfr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000" u="sng" dirty="0">
                <a:solidFill>
                  <a:schemeClr val="tx1"/>
                </a:solidFill>
                <a:latin typeface="Maiandra GD" panose="020E0502030308020204" pitchFamily="34" charset="0"/>
              </a:rPr>
              <a:t>Health and the People: What can we remember?</a:t>
            </a:r>
            <a:endParaRPr lang="en-GB" sz="2100" u="sng" dirty="0">
              <a:solidFill>
                <a:schemeClr val="tx1"/>
              </a:solidFill>
              <a:latin typeface="Maiandra GD" panose="020E0502030308020204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34200" y="857250"/>
            <a:ext cx="3733800" cy="684610"/>
          </a:xfrm>
        </p:spPr>
        <p:txBody>
          <a:bodyPr/>
          <a:lstStyle/>
          <a:p>
            <a:pPr algn="r"/>
            <a:fld id="{E40B35B3-76B5-48C7-8463-4DAD6DCD10C3}" type="datetime2">
              <a:rPr lang="en-GB" sz="2400" u="sng">
                <a:solidFill>
                  <a:schemeClr val="tx1"/>
                </a:solidFill>
                <a:latin typeface="Maiandra GD" panose="020E0502030308020204" pitchFamily="34" charset="0"/>
              </a:rPr>
              <a:pPr algn="r"/>
              <a:t>Tuesday, 22 September 2020</a:t>
            </a:fld>
            <a:endParaRPr lang="en-GB" u="sng" dirty="0">
              <a:solidFill>
                <a:schemeClr val="tx1"/>
              </a:solidFill>
              <a:latin typeface="Maiandra GD" panose="020E0502030308020204" pitchFamily="34" charset="0"/>
            </a:endParaRPr>
          </a:p>
        </p:txBody>
      </p:sp>
      <p:sp>
        <p:nvSpPr>
          <p:cNvPr id="6" name="Date Placeholder 4"/>
          <p:cNvSpPr txBox="1">
            <a:spLocks/>
          </p:cNvSpPr>
          <p:nvPr/>
        </p:nvSpPr>
        <p:spPr>
          <a:xfrm>
            <a:off x="1543050" y="857250"/>
            <a:ext cx="1671802" cy="684610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u="sng" dirty="0">
                <a:solidFill>
                  <a:schemeClr val="tx1"/>
                </a:solidFill>
                <a:latin typeface="Maiandra GD" panose="020E0502030308020204" pitchFamily="34" charset="0"/>
              </a:rPr>
              <a:t>Classwork</a:t>
            </a:r>
            <a:endParaRPr lang="en-GB" sz="900" u="sng" dirty="0">
              <a:solidFill>
                <a:schemeClr val="tx1"/>
              </a:solidFill>
              <a:latin typeface="Maiandra GD" panose="020E0502030308020204" pitchFamily="34" charset="0"/>
            </a:endParaRPr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2152650" y="2226469"/>
            <a:ext cx="3886200" cy="1535906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1"/>
            </a:solidFill>
          </a:ln>
        </p:spPr>
        <p:txBody>
          <a:bodyPr vert="horz" lIns="68580" tIns="34290" rIns="68580" bIns="3429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b="1" u="sng" dirty="0">
                <a:latin typeface="Maiandra GD" panose="020E0502030308020204" pitchFamily="34" charset="0"/>
              </a:rPr>
              <a:t>Good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sz="1800" dirty="0">
                <a:latin typeface="Maiandra GD" panose="020E0502030308020204" pitchFamily="34" charset="0"/>
              </a:rPr>
              <a:t>You can </a:t>
            </a:r>
            <a:r>
              <a:rPr lang="en-GB" sz="1800" b="1" dirty="0">
                <a:latin typeface="Maiandra GD" panose="020E0502030308020204" pitchFamily="34" charset="0"/>
              </a:rPr>
              <a:t>identify </a:t>
            </a:r>
            <a:r>
              <a:rPr lang="en-GB" sz="1800" dirty="0">
                <a:latin typeface="Maiandra GD" panose="020E0502030308020204" pitchFamily="34" charset="0"/>
              </a:rPr>
              <a:t>key factors in the development of treatment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sz="1800" dirty="0">
                <a:latin typeface="Maiandra GD" panose="020E0502030308020204" pitchFamily="34" charset="0"/>
              </a:rPr>
              <a:t>You can </a:t>
            </a:r>
            <a:r>
              <a:rPr lang="en-GB" sz="1800" b="1" dirty="0">
                <a:latin typeface="Maiandra GD" panose="020E0502030308020204" pitchFamily="34" charset="0"/>
              </a:rPr>
              <a:t>describe</a:t>
            </a:r>
            <a:r>
              <a:rPr lang="en-GB" sz="1800" dirty="0">
                <a:latin typeface="Maiandra GD" panose="020E0502030308020204" pitchFamily="34" charset="0"/>
              </a:rPr>
              <a:t> the key events that led to progress/change in medicine</a:t>
            </a:r>
          </a:p>
        </p:txBody>
      </p:sp>
      <p:sp>
        <p:nvSpPr>
          <p:cNvPr id="11" name="Content Placeholder 5"/>
          <p:cNvSpPr txBox="1">
            <a:spLocks/>
          </p:cNvSpPr>
          <p:nvPr/>
        </p:nvSpPr>
        <p:spPr>
          <a:xfrm>
            <a:off x="6153150" y="2226469"/>
            <a:ext cx="3886200" cy="1535906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100" b="1" u="sng" dirty="0">
                <a:latin typeface="Maiandra GD" panose="020E0502030308020204" pitchFamily="34" charset="0"/>
              </a:rPr>
              <a:t>Outstanding</a:t>
            </a:r>
          </a:p>
          <a:p>
            <a:r>
              <a:rPr lang="en-GB" sz="2100" dirty="0">
                <a:latin typeface="Maiandra GD" panose="020E0502030308020204" pitchFamily="34" charset="0"/>
              </a:rPr>
              <a:t>You can </a:t>
            </a:r>
            <a:r>
              <a:rPr lang="en-GB" sz="2100" b="1" dirty="0">
                <a:latin typeface="Maiandra GD" panose="020E0502030308020204" pitchFamily="34" charset="0"/>
              </a:rPr>
              <a:t>assess </a:t>
            </a:r>
            <a:r>
              <a:rPr lang="en-GB" sz="2100" dirty="0">
                <a:latin typeface="Maiandra GD" panose="020E0502030308020204" pitchFamily="34" charset="0"/>
              </a:rPr>
              <a:t>which factor is the most influential in the change in medicine </a:t>
            </a:r>
          </a:p>
        </p:txBody>
      </p:sp>
    </p:spTree>
    <p:extLst>
      <p:ext uri="{BB962C8B-B14F-4D97-AF65-F5344CB8AC3E}">
        <p14:creationId xmlns:p14="http://schemas.microsoft.com/office/powerpoint/2010/main" val="1731178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68312" y="1959237"/>
            <a:ext cx="8055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‘Government action is the most important reason why there were improvements in care and treatments in hospitals in the twentieth century.’  How far do you agree?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BA602FC-B9D3-459A-A4AF-ADAFF9EA1F0F}"/>
              </a:ext>
            </a:extLst>
          </p:cNvPr>
          <p:cNvSpPr/>
          <p:nvPr/>
        </p:nvSpPr>
        <p:spPr>
          <a:xfrm>
            <a:off x="340353" y="374742"/>
            <a:ext cx="115112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Plan answers to the following questions:</a:t>
            </a:r>
          </a:p>
        </p:txBody>
      </p:sp>
    </p:spTree>
    <p:extLst>
      <p:ext uri="{BB962C8B-B14F-4D97-AF65-F5344CB8AC3E}">
        <p14:creationId xmlns:p14="http://schemas.microsoft.com/office/powerpoint/2010/main" val="2990178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F1D07266902E9408B85D743A2118035" ma:contentTypeVersion="4" ma:contentTypeDescription="Create a new document." ma:contentTypeScope="" ma:versionID="ef20cc784dd46c3fa1e3675e0edf01cb">
  <xsd:schema xmlns:xsd="http://www.w3.org/2001/XMLSchema" xmlns:xs="http://www.w3.org/2001/XMLSchema" xmlns:p="http://schemas.microsoft.com/office/2006/metadata/properties" xmlns:ns2="baaefbfb-7eed-4233-9e2c-ee9bfb5a9ab0" targetNamespace="http://schemas.microsoft.com/office/2006/metadata/properties" ma:root="true" ma:fieldsID="d118d473caf3378a3ad9c992293cdbb8" ns2:_="">
    <xsd:import namespace="baaefbfb-7eed-4233-9e2c-ee9bfb5a9ab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aefbfb-7eed-4233-9e2c-ee9bfb5a9ab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A0411CC-5EF2-4D57-98E0-0DF816289651}"/>
</file>

<file path=customXml/itemProps2.xml><?xml version="1.0" encoding="utf-8"?>
<ds:datastoreItem xmlns:ds="http://schemas.openxmlformats.org/officeDocument/2006/customXml" ds:itemID="{5BC312FA-EB4E-44B9-8A25-C55EC4A3D598}"/>
</file>

<file path=customXml/itemProps3.xml><?xml version="1.0" encoding="utf-8"?>
<ds:datastoreItem xmlns:ds="http://schemas.openxmlformats.org/officeDocument/2006/customXml" ds:itemID="{B8461233-00CC-49F3-A44E-D64AA331704C}"/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989</Words>
  <Application>Microsoft Office PowerPoint</Application>
  <PresentationFormat>Widescreen</PresentationFormat>
  <Paragraphs>68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Calibri</vt:lpstr>
      <vt:lpstr>Calibri Light</vt:lpstr>
      <vt:lpstr>Cambria</vt:lpstr>
      <vt:lpstr>Comic Sans MS</vt:lpstr>
      <vt:lpstr>Maiandra GD</vt:lpstr>
      <vt:lpstr>MS Mincho</vt:lpstr>
      <vt:lpstr>Times New Roman</vt:lpstr>
      <vt:lpstr>Office Theme</vt:lpstr>
      <vt:lpstr>PowerPoint Presentation</vt:lpstr>
      <vt:lpstr>Health and the People: What can we remember?</vt:lpstr>
      <vt:lpstr>PowerPoint Presentation</vt:lpstr>
      <vt:lpstr>Instructions. </vt:lpstr>
      <vt:lpstr>PowerPoint Presentation</vt:lpstr>
      <vt:lpstr>PowerPoint Presentation</vt:lpstr>
      <vt:lpstr>PowerPoint Presentation</vt:lpstr>
      <vt:lpstr>Health and the People: What can we remember?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Francesca Wood</dc:creator>
  <cp:lastModifiedBy>Francesca Wood</cp:lastModifiedBy>
  <cp:revision>2</cp:revision>
  <dcterms:created xsi:type="dcterms:W3CDTF">2020-09-22T11:09:52Z</dcterms:created>
  <dcterms:modified xsi:type="dcterms:W3CDTF">2020-09-22T11:13:03Z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0x010100FF1D07266902E9408B85D743A2118035</vt:lpwstr>
  </property>
</Properties>
</file>