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370" r:id="rId5"/>
    <p:sldId id="381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79" r:id="rId15"/>
    <p:sldId id="38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9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B0574-9B51-4DE0-9C27-0579FEF3AA65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EF6D-E7F2-412A-B806-7506E31DE9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7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Image:</a:t>
            </a:r>
            <a:r>
              <a:rPr lang="en-GB" baseline="0" dirty="0"/>
              <a:t> </a:t>
            </a:r>
            <a:r>
              <a:rPr lang="en-GB" dirty="0"/>
              <a:t>Biology: Active Transport by CNX </a:t>
            </a:r>
            <a:r>
              <a:rPr lang="en-GB" dirty="0" err="1"/>
              <a:t>OpenStax</a:t>
            </a:r>
            <a:r>
              <a:rPr lang="en-GB" dirty="0"/>
              <a:t> licensed under CC-by-SA</a:t>
            </a:r>
            <a:r>
              <a:rPr lang="en-GB" baseline="0" dirty="0"/>
              <a:t> 4.0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7A7C4-DF74-44B4-BE4C-4796D2E11A2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Image: Rooted by </a:t>
            </a:r>
            <a:r>
              <a:rPr lang="en-GB" dirty="0" err="1"/>
              <a:t>AnyaLogic</a:t>
            </a:r>
            <a:r>
              <a:rPr lang="en-GB" baseline="0" dirty="0"/>
              <a:t> licensed </a:t>
            </a:r>
            <a:r>
              <a:rPr lang="en-GB" baseline="0" dirty="0" err="1"/>
              <a:t>underCC</a:t>
            </a:r>
            <a:r>
              <a:rPr lang="en-GB" baseline="0" dirty="0"/>
              <a:t>-by-SA 2.0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7A7C4-DF74-44B4-BE4C-4796D2E11A25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Image:</a:t>
            </a:r>
            <a:r>
              <a:rPr lang="en-GB" baseline="0" dirty="0"/>
              <a:t> </a:t>
            </a:r>
            <a:r>
              <a:rPr lang="en-GB" dirty="0"/>
              <a:t>Biology: Active Transport by CNX </a:t>
            </a:r>
            <a:r>
              <a:rPr lang="en-GB" dirty="0" err="1"/>
              <a:t>OpenStax</a:t>
            </a:r>
            <a:r>
              <a:rPr lang="en-GB" dirty="0"/>
              <a:t> licensed under CC-by-SA</a:t>
            </a:r>
            <a:r>
              <a:rPr lang="en-GB" baseline="0" dirty="0"/>
              <a:t> 4.0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7A7C4-DF74-44B4-BE4C-4796D2E11A25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3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4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72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28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10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00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6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50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58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33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06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6B662-9755-4477-AA44-F7ED5BB8621B}" type="datetimeFigureOut">
              <a:rPr lang="en-GB" smtClean="0"/>
              <a:t>17/09/2020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B713D-B263-481D-88A8-29FB47F97E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7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DeCgTRFCb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763000" cy="1447800"/>
          </a:xfrm>
          <a:prstGeom prst="roundRect">
            <a:avLst/>
          </a:prstGeom>
          <a:solidFill>
            <a:srgbClr val="DFF9F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2"/>
            <a:ext cx="8610600" cy="1470025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Active Transport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937266"/>
            <a:ext cx="4925291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omic Sans MS" pitchFamily="66" charset="0"/>
              </a:rPr>
              <a:t>Do now activity:</a:t>
            </a:r>
          </a:p>
          <a:p>
            <a:r>
              <a:rPr lang="en-GB" sz="2800" b="1" dirty="0">
                <a:latin typeface="Comic Sans MS" pitchFamily="66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GB" sz="23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Compare the process of diffusion to osmosis, what are the similarities? What are the differences?</a:t>
            </a:r>
          </a:p>
          <a:p>
            <a:pPr marL="342900" indent="-342900">
              <a:buAutoNum type="arabicPeriod"/>
            </a:pPr>
            <a:endParaRPr lang="en-GB" sz="23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300" dirty="0">
                <a:solidFill>
                  <a:srgbClr val="00B050"/>
                </a:solidFill>
                <a:latin typeface="Comic Sans MS" pitchFamily="66" charset="0"/>
              </a:rPr>
              <a:t>Think about the term ‘</a:t>
            </a:r>
            <a:r>
              <a:rPr lang="en-GB" sz="2300" i="1" dirty="0">
                <a:solidFill>
                  <a:srgbClr val="00B050"/>
                </a:solidFill>
                <a:latin typeface="Comic Sans MS" pitchFamily="66" charset="0"/>
              </a:rPr>
              <a:t>active</a:t>
            </a:r>
            <a:r>
              <a:rPr lang="en-GB" sz="2300" dirty="0">
                <a:solidFill>
                  <a:srgbClr val="00B050"/>
                </a:solidFill>
                <a:latin typeface="Comic Sans MS" pitchFamily="66" charset="0"/>
              </a:rPr>
              <a:t> transport’ – how do you think this process might differ from diffusion and osmosis?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457200" y="1752600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1266" name="Picture 2" descr="Image result for active trans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5009" y="1971449"/>
            <a:ext cx="3744191" cy="4290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524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Comic Sans MS" pitchFamily="66" charset="0"/>
              </a:rPr>
              <a:t>Plenary</a:t>
            </a:r>
            <a:r>
              <a:rPr lang="en-GB" sz="2800" b="1" dirty="0">
                <a:latin typeface="Comic Sans MS" pitchFamily="66" charset="0"/>
              </a:rPr>
              <a:t>: </a:t>
            </a:r>
            <a:r>
              <a:rPr lang="en-GB" sz="2800" dirty="0">
                <a:latin typeface="Comic Sans MS" pitchFamily="66" charset="0"/>
              </a:rPr>
              <a:t>Past-paper exam question: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295402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Epithelial cells carry out active transport.</a:t>
            </a:r>
          </a:p>
          <a:p>
            <a:endParaRPr lang="en-GB" sz="2400" dirty="0"/>
          </a:p>
          <a:p>
            <a:r>
              <a:rPr lang="en-GB" sz="2400" dirty="0"/>
              <a:t>a) Name one food molecule absorbed into epithelial cells by active transport. (1)</a:t>
            </a:r>
          </a:p>
          <a:p>
            <a:endParaRPr lang="en-GB" sz="2400" dirty="0"/>
          </a:p>
          <a:p>
            <a:r>
              <a:rPr lang="en-GB" sz="2400" dirty="0"/>
              <a:t>b) Why is it necessary to absorb some food molecules by </a:t>
            </a:r>
            <a:r>
              <a:rPr lang="en-GB" sz="2400" dirty="0" err="1"/>
              <a:t>actvie</a:t>
            </a:r>
            <a:r>
              <a:rPr lang="en-GB" sz="2400" dirty="0"/>
              <a:t> transport? (1)</a:t>
            </a:r>
          </a:p>
          <a:p>
            <a:endParaRPr lang="en-GB" sz="2400" dirty="0"/>
          </a:p>
          <a:p>
            <a:r>
              <a:rPr lang="en-GB" sz="2400" dirty="0"/>
              <a:t>c) Suggest why epithelial cells have many mitochondria. (2)</a:t>
            </a:r>
          </a:p>
          <a:p>
            <a:endParaRPr lang="en-GB" sz="2400" dirty="0"/>
          </a:p>
          <a:p>
            <a:r>
              <a:rPr lang="en-GB" sz="2400" dirty="0"/>
              <a:t>d) Some plants also carry out active transport, give on substance that plants absorb by active transport. (1)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228602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1066802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alphaLcParenR"/>
            </a:pPr>
            <a:r>
              <a:rPr lang="en-GB" sz="2400" dirty="0"/>
              <a:t>Sugar / glucose						1</a:t>
            </a:r>
          </a:p>
          <a:p>
            <a:pPr marL="400050" indent="-400050">
              <a:buAutoNum type="alphaLcParenR"/>
            </a:pPr>
            <a:endParaRPr lang="en-GB" sz="2400" dirty="0"/>
          </a:p>
          <a:p>
            <a:pPr marL="400050" indent="-400050">
              <a:buAutoNum type="alphaLcParenR"/>
            </a:pPr>
            <a:r>
              <a:rPr lang="en-GB" sz="2400" dirty="0"/>
              <a:t>Against a concentration gradient / from a low to a high concentration						1</a:t>
            </a:r>
          </a:p>
          <a:p>
            <a:pPr marL="400050" indent="-400050">
              <a:buAutoNum type="alphaLcParenR"/>
            </a:pPr>
            <a:endParaRPr lang="en-GB" sz="2400" dirty="0"/>
          </a:p>
          <a:p>
            <a:pPr marL="400050" indent="-400050">
              <a:buAutoNum type="alphaLcParenR"/>
            </a:pPr>
            <a:r>
              <a:rPr lang="en-GB" sz="2400" dirty="0"/>
              <a:t>Required energy				</a:t>
            </a:r>
          </a:p>
          <a:p>
            <a:pPr marL="400050" indent="-400050"/>
            <a:r>
              <a:rPr lang="en-GB" sz="2400" dirty="0"/>
              <a:t>	Derived from respiration					2</a:t>
            </a:r>
          </a:p>
          <a:p>
            <a:pPr marL="400050" indent="-400050"/>
            <a:endParaRPr lang="en-GB" sz="2400" dirty="0"/>
          </a:p>
          <a:p>
            <a:pPr marL="400050" indent="-400050"/>
            <a:r>
              <a:rPr lang="en-GB" sz="2400" dirty="0"/>
              <a:t>d)    Minerals / ions / nitrates / phosphates			1</a:t>
            </a:r>
          </a:p>
          <a:p>
            <a:pPr marL="400050" indent="-400050"/>
            <a:endParaRPr lang="en-GB" dirty="0"/>
          </a:p>
          <a:p>
            <a:pPr marL="400050" indent="-400050"/>
            <a:endParaRPr lang="en-GB" dirty="0"/>
          </a:p>
          <a:p>
            <a:pPr marL="400050" indent="-400050">
              <a:buAutoNum type="romanLcParenR"/>
            </a:pPr>
            <a:endParaRPr lang="en-GB" dirty="0"/>
          </a:p>
          <a:p>
            <a:pPr marL="400050" indent="-400050">
              <a:buAutoNum type="romanLcParenR"/>
            </a:pPr>
            <a:endParaRPr lang="en-GB" dirty="0"/>
          </a:p>
        </p:txBody>
      </p:sp>
      <p:pic>
        <p:nvPicPr>
          <p:cNvPr id="6" name="Picture 5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70410"/>
            <a:ext cx="1237804" cy="1289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-924341" y="1229144"/>
            <a:ext cx="64008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What is required in order for active transport to take place?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What is the name of the structure which carries molecules across the cell membrane during active transport?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Which process released the energy needed for active transport?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Give an example of a plant cell where active transport commonly takes place.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Which organelle is prevalent (more common) in cells that carry out active transport more frequently?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 rot="16200000">
            <a:off x="3647660" y="1381544"/>
            <a:ext cx="640080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What is required in order for active transport to take place?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What is the name of the structure which carries molecules across the cell membrane during active transport?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Which process released the energy needed for active transport?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Give an example of a plant cell where active transport commonly takes place.</a:t>
            </a:r>
          </a:p>
          <a:p>
            <a:pPr marL="514350" indent="-514350">
              <a:buAutoNum type="arabicPeriod"/>
            </a:pPr>
            <a:endParaRPr lang="en-GB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dirty="0">
                <a:latin typeface="Comic Sans MS" pitchFamily="66" charset="0"/>
              </a:rPr>
              <a:t>Which organelle is prevalent (more common) in cells that carry out active transport more frequently? </a:t>
            </a:r>
            <a:endParaRPr lang="en-GB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5F063-9CF6-4B2A-9745-F7452438C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80060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GOOD PROGRESS:</a:t>
            </a:r>
          </a:p>
          <a:p>
            <a:pPr marL="0" indent="0">
              <a:buNone/>
            </a:pPr>
            <a:r>
              <a:rPr lang="en-GB" dirty="0"/>
              <a:t>To describe the process of active transport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be able to compare the process of active transport to diffusion and osmosis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/>
              <a:t>OUTSTANDING PROGRESS:</a:t>
            </a:r>
            <a:br>
              <a:rPr lang="en-GB" dirty="0"/>
            </a:br>
            <a:r>
              <a:rPr lang="en-GB" dirty="0"/>
              <a:t>To explain why active transport is an important process for living organisms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BF158EA-583B-4FB4-AE40-293B10DE0766}"/>
              </a:ext>
            </a:extLst>
          </p:cNvPr>
          <p:cNvSpPr/>
          <p:nvPr/>
        </p:nvSpPr>
        <p:spPr>
          <a:xfrm>
            <a:off x="228600" y="228600"/>
            <a:ext cx="8686800" cy="1371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86800F-00C6-4FAB-B275-C286A18884B2}"/>
              </a:ext>
            </a:extLst>
          </p:cNvPr>
          <p:cNvSpPr txBox="1">
            <a:spLocks/>
          </p:cNvSpPr>
          <p:nvPr/>
        </p:nvSpPr>
        <p:spPr>
          <a:xfrm>
            <a:off x="228600" y="228603"/>
            <a:ext cx="8686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dirty="0">
                <a:latin typeface="Comic Sans MS" pitchFamily="66" charset="0"/>
              </a:rPr>
              <a:t>Progress indicators</a:t>
            </a:r>
          </a:p>
        </p:txBody>
      </p:sp>
    </p:spTree>
    <p:extLst>
      <p:ext uri="{BB962C8B-B14F-4D97-AF65-F5344CB8AC3E}">
        <p14:creationId xmlns:p14="http://schemas.microsoft.com/office/powerpoint/2010/main" val="194958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2"/>
            <a:ext cx="8839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Osmosis and diffusion are </a:t>
            </a:r>
            <a:r>
              <a:rPr lang="en-GB" sz="2800" b="1" i="1" dirty="0">
                <a:solidFill>
                  <a:srgbClr val="0070C0"/>
                </a:solidFill>
                <a:latin typeface="Comic Sans MS" pitchFamily="66" charset="0"/>
              </a:rPr>
              <a:t>passive</a:t>
            </a:r>
            <a:r>
              <a:rPr lang="en-GB" sz="2800" dirty="0">
                <a:latin typeface="Comic Sans MS" pitchFamily="66" charset="0"/>
              </a:rPr>
              <a:t> processes, this means substances will always move </a:t>
            </a:r>
            <a:r>
              <a:rPr lang="en-GB" sz="2800" b="1" i="1" dirty="0">
                <a:solidFill>
                  <a:srgbClr val="0070C0"/>
                </a:solidFill>
                <a:latin typeface="Comic Sans MS" pitchFamily="66" charset="0"/>
              </a:rPr>
              <a:t>down</a:t>
            </a:r>
            <a:r>
              <a:rPr lang="en-GB" sz="2800" dirty="0">
                <a:latin typeface="Comic Sans MS" pitchFamily="66" charset="0"/>
              </a:rPr>
              <a:t> a concentration gradient.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124200"/>
            <a:ext cx="8839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Active transport is an </a:t>
            </a:r>
            <a:r>
              <a:rPr lang="en-GB" sz="2800" b="1" i="1" dirty="0">
                <a:solidFill>
                  <a:srgbClr val="00B050"/>
                </a:solidFill>
                <a:latin typeface="Comic Sans MS" pitchFamily="66" charset="0"/>
              </a:rPr>
              <a:t>active</a:t>
            </a:r>
            <a:r>
              <a:rPr lang="en-GB" sz="2800" dirty="0">
                <a:latin typeface="Comic Sans MS" pitchFamily="66" charset="0"/>
              </a:rPr>
              <a:t> process, this means substances are moved </a:t>
            </a:r>
            <a:r>
              <a:rPr lang="en-GB" sz="2800" b="1" i="1" dirty="0">
                <a:solidFill>
                  <a:srgbClr val="00B050"/>
                </a:solidFill>
                <a:latin typeface="Comic Sans MS" pitchFamily="66" charset="0"/>
              </a:rPr>
              <a:t>against</a:t>
            </a:r>
            <a:r>
              <a:rPr lang="en-GB" sz="2800" dirty="0">
                <a:latin typeface="Comic Sans MS" pitchFamily="66" charset="0"/>
              </a:rPr>
              <a:t> their concentration, from an area of low concentration to an area of high concentration. </a:t>
            </a:r>
          </a:p>
        </p:txBody>
      </p:sp>
      <p:sp>
        <p:nvSpPr>
          <p:cNvPr id="6" name="Oval 5"/>
          <p:cNvSpPr/>
          <p:nvPr/>
        </p:nvSpPr>
        <p:spPr>
          <a:xfrm>
            <a:off x="2514600" y="1752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971800" y="22860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81200" y="2133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76600" y="18288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514600" y="25908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3505200" y="26670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5867400" y="1752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5257800" y="22860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828800" y="16764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943600" y="2514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6553200" y="19050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6553200" y="24384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>
            <a:off x="3886200" y="2057400"/>
            <a:ext cx="1143000" cy="381000"/>
          </a:xfrm>
          <a:prstGeom prst="rightArrow">
            <a:avLst/>
          </a:prstGeom>
          <a:solidFill>
            <a:srgbClr val="A4FA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52400" y="19812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002060"/>
                </a:solidFill>
              </a:rPr>
              <a:t>High concentration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62800" y="19050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002060"/>
                </a:solidFill>
              </a:rPr>
              <a:t>Low concentration</a:t>
            </a:r>
          </a:p>
        </p:txBody>
      </p:sp>
      <p:sp>
        <p:nvSpPr>
          <p:cNvPr id="21" name="Oval 20"/>
          <p:cNvSpPr/>
          <p:nvPr/>
        </p:nvSpPr>
        <p:spPr>
          <a:xfrm>
            <a:off x="6172200" y="5181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629400" y="57150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638800" y="5562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934200" y="52578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172200" y="60198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7162800" y="60960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486400" y="51054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315200" y="53340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002060"/>
                </a:solidFill>
              </a:rPr>
              <a:t>High concentration</a:t>
            </a:r>
          </a:p>
        </p:txBody>
      </p:sp>
      <p:sp>
        <p:nvSpPr>
          <p:cNvPr id="29" name="Right Arrow 28"/>
          <p:cNvSpPr/>
          <p:nvPr/>
        </p:nvSpPr>
        <p:spPr>
          <a:xfrm>
            <a:off x="3962400" y="5486400"/>
            <a:ext cx="1143000" cy="381000"/>
          </a:xfrm>
          <a:prstGeom prst="rightArrow">
            <a:avLst/>
          </a:prstGeom>
          <a:solidFill>
            <a:srgbClr val="A4FA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362200" y="52578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438400" y="60198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3048000" y="54102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3048000" y="5943600"/>
            <a:ext cx="304800" cy="304800"/>
          </a:xfrm>
          <a:prstGeom prst="ellipse">
            <a:avLst/>
          </a:prstGeom>
          <a:solidFill>
            <a:srgbClr val="DFF9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304800" y="54102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>
                <a:solidFill>
                  <a:srgbClr val="002060"/>
                </a:solidFill>
              </a:rPr>
              <a:t>Low concentration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86200" y="5715000"/>
            <a:ext cx="502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hlinkClick r:id="rId2"/>
              </a:rPr>
              <a:t>https://www.youtube.com/watch?v=eDeCgTRFCbA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88392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Comic Sans MS" pitchFamily="66" charset="0"/>
              </a:rPr>
              <a:t>Task: </a:t>
            </a:r>
            <a:r>
              <a:rPr lang="en-GB" sz="2800" dirty="0">
                <a:latin typeface="Comic Sans MS" pitchFamily="66" charset="0"/>
              </a:rPr>
              <a:t>Watch the video on active transport and answer the following questions:</a:t>
            </a:r>
          </a:p>
          <a:p>
            <a:endParaRPr lang="en-GB" sz="16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What is required in order for active transport to take place?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What is the name of the structure which carries molecules across the cell membrane during active transport?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Which process released the energy needed for active transport?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Give an example of a plant cell where active transport commonly takes place.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Which organelle is prevalent (more common) in cells that carry out active transport more frequently? </a:t>
            </a:r>
            <a:endParaRPr lang="en-GB" sz="2800" dirty="0">
              <a:latin typeface="Comic Sans MS" pitchFamily="66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066802"/>
            <a:ext cx="868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Energy is needed for active transport to occur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A protein carrier which spans the cell membrane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Respiration releases energy in the form of ATP, this is required for active transport to take place.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An example of a plant cell is a root hair cell, this is where mineral ions are actively pumped from the soil into the plant from a low to a high concentration.</a:t>
            </a:r>
          </a:p>
          <a:p>
            <a:pPr marL="514350" indent="-514350">
              <a:buAutoNum type="arabicPeriod"/>
            </a:pPr>
            <a:endParaRPr lang="en-GB" sz="20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GB" sz="2000" dirty="0">
                <a:latin typeface="Comic Sans MS" pitchFamily="66" charset="0"/>
              </a:rPr>
              <a:t>Mitochondria is more prevalent in cells where active transport occurs more frequently. Mitochondria is the site of respiration in cells, therefore more energy will be released.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28602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itchFamily="66" charset="0"/>
              </a:rPr>
              <a:t>Self-assessment:</a:t>
            </a:r>
          </a:p>
        </p:txBody>
      </p:sp>
      <p:pic>
        <p:nvPicPr>
          <p:cNvPr id="6" name="Picture 5" descr="Mark, Check, Tick, Red, Correct, Symbol, Choice, Y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2400" y="5470410"/>
            <a:ext cx="1237804" cy="1289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2400" y="914400"/>
            <a:ext cx="8001000" cy="1143000"/>
          </a:xfrm>
          <a:prstGeom prst="roundRect">
            <a:avLst/>
          </a:prstGeom>
          <a:solidFill>
            <a:srgbClr val="A4FAD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70164"/>
            <a:ext cx="8763000" cy="491836"/>
          </a:xfrm>
        </p:spPr>
        <p:txBody>
          <a:bodyPr/>
          <a:lstStyle/>
          <a:p>
            <a:pPr>
              <a:buNone/>
            </a:pPr>
            <a:r>
              <a:rPr lang="en-GB" dirty="0">
                <a:solidFill>
                  <a:srgbClr val="0070C0"/>
                </a:solidFill>
                <a:latin typeface="Comic Sans MS" pitchFamily="66" charset="0"/>
              </a:rPr>
              <a:t>Diffusion, osmosis and active transport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90602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omic Sans MS" pitchFamily="66" charset="0"/>
              </a:rPr>
              <a:t>Task</a:t>
            </a:r>
            <a:r>
              <a:rPr lang="en-GB" sz="2000" dirty="0">
                <a:latin typeface="Comic Sans MS" pitchFamily="66" charset="0"/>
              </a:rPr>
              <a:t>: Sort the following statements into the correct columns. </a:t>
            </a:r>
          </a:p>
          <a:p>
            <a:endParaRPr lang="en-GB" sz="2000" b="1" dirty="0">
              <a:latin typeface="Comic Sans MS" pitchFamily="66" charset="0"/>
            </a:endParaRPr>
          </a:p>
          <a:p>
            <a:r>
              <a:rPr lang="en-GB" sz="2000" b="1" dirty="0">
                <a:latin typeface="Comic Sans MS" pitchFamily="66" charset="0"/>
              </a:rPr>
              <a:t>Remember</a:t>
            </a:r>
            <a:r>
              <a:rPr lang="en-GB" sz="2000" dirty="0">
                <a:latin typeface="Comic Sans MS" pitchFamily="66" charset="0"/>
              </a:rPr>
              <a:t>: The statements can apply to more than one process!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38800" y="2286002"/>
            <a:ext cx="3276600" cy="3693319"/>
          </a:xfrm>
          <a:prstGeom prst="rect">
            <a:avLst/>
          </a:prstGeom>
          <a:solidFill>
            <a:srgbClr val="DFF9FD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Passive process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Active process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Requires energy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Does not require energy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Moves molecules against a concentration gradient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Move molecules down a concentration gradient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Moves substances from a high to a low concentration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 Moves substances from  a low to a high concentration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Movement of water only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2286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Diffusion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2286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Osmosis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69673" y="2304153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Active Transport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52400" y="2795155"/>
            <a:ext cx="533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00200" y="2286000"/>
            <a:ext cx="0" cy="396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352800" y="2304153"/>
            <a:ext cx="0" cy="3962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52402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itchFamily="66" charset="0"/>
              </a:rPr>
              <a:t>Diffusion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71800" y="152402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itchFamily="66" charset="0"/>
              </a:rPr>
              <a:t>Osmosis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228602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itchFamily="66" charset="0"/>
              </a:rPr>
              <a:t>Active Transport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743200" y="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0200" y="0"/>
            <a:ext cx="0" cy="594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0" y="9144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95600" y="1219202"/>
            <a:ext cx="2438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Passive process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Does not require energy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Moves substances down a concentration gradient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Moves substances from  a high to a low concentration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Movement of water only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5562600" y="1219200"/>
            <a:ext cx="3429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Active process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Requires energy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Moves molecules against a concentration gradient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Moves substances from a low to a high concentration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" y="1219200"/>
            <a:ext cx="2438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mic Sans MS" pitchFamily="66" charset="0"/>
              </a:rPr>
              <a:t>Passive process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Does not require energy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Moves substances down a concentration gradient</a:t>
            </a: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Moves substances from  a high to a low concentration</a:t>
            </a:r>
          </a:p>
        </p:txBody>
      </p:sp>
      <p:pic>
        <p:nvPicPr>
          <p:cNvPr id="6145" name="Picture 1" descr="C:\Users\JodieMay\AppData\Local\Microsoft\Windows\INetCache\IE\026WCPBL\Tick-red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282948"/>
            <a:ext cx="1371718" cy="1296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The importance of active transport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14402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Active transport is widely used in cells and there are particular examples where this is especially important.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1905000"/>
            <a:ext cx="4267200" cy="4154984"/>
          </a:xfrm>
          <a:prstGeom prst="rect">
            <a:avLst/>
          </a:prstGeom>
          <a:solidFill>
            <a:srgbClr val="A4FAD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itchFamily="66" charset="0"/>
              </a:rPr>
              <a:t>Plants often live in soil where mineral ions are usually found in dilute solutions, more dilute than the solution within the plants root hair cells.</a:t>
            </a:r>
          </a:p>
          <a:p>
            <a:pPr algn="ctr"/>
            <a:endParaRPr lang="en-GB" sz="2400" dirty="0">
              <a:latin typeface="Comic Sans MS" pitchFamily="66" charset="0"/>
            </a:endParaRPr>
          </a:p>
          <a:p>
            <a:pPr algn="ctr"/>
            <a:r>
              <a:rPr lang="en-GB" sz="2400" dirty="0">
                <a:latin typeface="Comic Sans MS" pitchFamily="66" charset="0"/>
              </a:rPr>
              <a:t>By using active transport, the plant can still absorb the mineral ions against the concentration gradient.</a:t>
            </a:r>
          </a:p>
        </p:txBody>
      </p:sp>
      <p:pic>
        <p:nvPicPr>
          <p:cNvPr id="2" name="Picture 2" descr="Image result for plant roots active trans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05002"/>
            <a:ext cx="2895600" cy="4360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In humans, an example of active transport is the active absorption of glucose from your gut and kidney tubules into your blood.  This is often done against a large concentration gradient.  </a:t>
            </a:r>
          </a:p>
          <a:p>
            <a:endParaRPr lang="en-GB" sz="2000" dirty="0">
              <a:latin typeface="Comic Sans MS" pitchFamily="66" charset="0"/>
            </a:endParaRPr>
          </a:p>
          <a:p>
            <a:r>
              <a:rPr lang="en-GB" sz="2000" dirty="0">
                <a:latin typeface="Comic Sans MS" pitchFamily="66" charset="0"/>
              </a:rPr>
              <a:t>Glucose is needed for respiration so it is important to get as much as possible from the gut.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2438402"/>
            <a:ext cx="4876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Comic Sans MS" pitchFamily="66" charset="0"/>
              </a:rPr>
              <a:t>Quick Check:</a:t>
            </a:r>
          </a:p>
          <a:p>
            <a:endParaRPr lang="en-GB" sz="2400" dirty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Comic Sans MS" pitchFamily="66" charset="0"/>
              </a:rPr>
              <a:t>Describe how active transport works in a cell (4 marks)</a:t>
            </a:r>
          </a:p>
          <a:p>
            <a:pPr marL="342900" indent="-342900">
              <a:buAutoNum type="arabicPeriod"/>
            </a:pPr>
            <a:endParaRPr lang="en-GB" sz="2400" dirty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2400" dirty="0">
                <a:latin typeface="Comic Sans MS" pitchFamily="66" charset="0"/>
              </a:rPr>
              <a:t>Explain why cells that carry out a lot of active transport also have many mitochondria (2 marks)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5" name="Picture 2" descr="Image result for active trans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2" y="2438400"/>
            <a:ext cx="3689925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1D201D27314143BE863E8D07D284B8" ma:contentTypeVersion="7" ma:contentTypeDescription="Create a new document." ma:contentTypeScope="" ma:versionID="a04bb269a71ec15fb8834c62c42de320">
  <xsd:schema xmlns:xsd="http://www.w3.org/2001/XMLSchema" xmlns:xs="http://www.w3.org/2001/XMLSchema" xmlns:p="http://schemas.microsoft.com/office/2006/metadata/properties" xmlns:ns2="3eb4558b-8982-4134-8cf8-0edee52307a7" xmlns:ns3="049f97e1-32ae-4d3d-9c64-63be60dba368" targetNamespace="http://schemas.microsoft.com/office/2006/metadata/properties" ma:root="true" ma:fieldsID="858dc09fc12d3d2ae6884f6eb9195164" ns2:_="" ns3:_="">
    <xsd:import namespace="3eb4558b-8982-4134-8cf8-0edee52307a7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b4558b-8982-4134-8cf8-0edee52307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9B5E91-9D09-4C26-A7B9-AF5189FD22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B64134-0C1D-4C2E-AE94-395D4362587D}">
  <ds:schemaRefs>
    <ds:schemaRef ds:uri="http://schemas.microsoft.com/office/2006/documentManagement/types"/>
    <ds:schemaRef ds:uri="http://purl.org/dc/dcmitype/"/>
    <ds:schemaRef ds:uri="http://www.w3.org/XML/1998/namespace"/>
    <ds:schemaRef ds:uri="3eb4558b-8982-4134-8cf8-0edee52307a7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049f97e1-32ae-4d3d-9c64-63be60dba368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3F2E963-CFF3-45FF-8CAF-599C1B7B8D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b4558b-8982-4134-8cf8-0edee52307a7"/>
    <ds:schemaRef ds:uri="049f97e1-32ae-4d3d-9c64-63be60dba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979</Words>
  <Application>Microsoft Office PowerPoint</Application>
  <PresentationFormat>On-screen Show (4:3)</PresentationFormat>
  <Paragraphs>140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Office Theme</vt:lpstr>
      <vt:lpstr>Active Transport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80/20 – THINK! What do you NEED to cover with your set</dc:title>
  <dc:creator>Matt Holden</dc:creator>
  <cp:lastModifiedBy>Jessica Osmond</cp:lastModifiedBy>
  <cp:revision>2</cp:revision>
  <dcterms:created xsi:type="dcterms:W3CDTF">2020-04-05T10:34:08Z</dcterms:created>
  <dcterms:modified xsi:type="dcterms:W3CDTF">2020-09-17T10:46:23Z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0x010100571D201D27314143BE863E8D07D284B8</vt:lpwstr>
  </property>
</Properties>
</file>