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307" r:id="rId3"/>
    <p:sldId id="308" r:id="rId4"/>
    <p:sldId id="275" r:id="rId5"/>
    <p:sldId id="309" r:id="rId6"/>
    <p:sldId id="310" r:id="rId7"/>
    <p:sldId id="314" r:id="rId8"/>
    <p:sldId id="315" r:id="rId9"/>
    <p:sldId id="311" r:id="rId10"/>
    <p:sldId id="31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1B96E-67F8-4516-9BF6-2E50B7F5F5CE}" type="datetimeFigureOut">
              <a:rPr lang="en-GB" smtClean="0"/>
              <a:t>17/01/2019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E56BB-9758-49A0-A44A-CFA0E98B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179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2" y="690173"/>
            <a:ext cx="10318418" cy="4394988"/>
          </a:xfrm>
        </p:spPr>
        <p:txBody>
          <a:bodyPr/>
          <a:lstStyle/>
          <a:p>
            <a:r>
              <a:rPr lang="en-GB" sz="7200" dirty="0"/>
              <a:t>Component 3</a:t>
            </a:r>
            <a:br>
              <a:rPr lang="en-GB" sz="7200" dirty="0"/>
            </a:br>
            <a:r>
              <a:rPr lang="en-GB" sz="7200" dirty="0"/>
              <a:t>exam prep and revision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4411653"/>
            <a:ext cx="8045373" cy="187484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Good progress: To identify the </a:t>
            </a:r>
            <a:r>
              <a:rPr lang="en-GB" dirty="0" smtClean="0"/>
              <a:t>social </a:t>
            </a:r>
            <a:r>
              <a:rPr lang="en-GB" dirty="0"/>
              <a:t>factors and give examples.</a:t>
            </a:r>
          </a:p>
          <a:p>
            <a:r>
              <a:rPr lang="en-GB" dirty="0"/>
              <a:t>Excellent progress: to demonstrate knowledge and understanding of the </a:t>
            </a:r>
            <a:r>
              <a:rPr lang="en-GB" dirty="0" smtClean="0"/>
              <a:t>social </a:t>
            </a:r>
            <a:r>
              <a:rPr lang="en-GB" dirty="0"/>
              <a:t>factors to a given scenario and apply the pies to show how it affects health and well being. </a:t>
            </a:r>
          </a:p>
        </p:txBody>
      </p:sp>
    </p:spTree>
    <p:extLst>
      <p:ext uri="{BB962C8B-B14F-4D97-AF65-F5344CB8AC3E}">
        <p14:creationId xmlns:p14="http://schemas.microsoft.com/office/powerpoint/2010/main" val="31968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382385"/>
            <a:ext cx="11087100" cy="680606"/>
          </a:xfrm>
        </p:spPr>
        <p:txBody>
          <a:bodyPr>
            <a:noAutofit/>
          </a:bodyPr>
          <a:lstStyle/>
          <a:p>
            <a:r>
              <a:rPr lang="en-GB" sz="4400" dirty="0" smtClean="0"/>
              <a:t>Stress…</a:t>
            </a:r>
            <a:r>
              <a:rPr lang="en-GB" sz="4400" dirty="0" smtClean="0">
                <a:solidFill>
                  <a:srgbClr val="FF0000"/>
                </a:solidFill>
              </a:rPr>
              <a:t>task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40133"/>
            <a:ext cx="2628559" cy="5440678"/>
          </a:xfrm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Using one of the scenarios above, you need to: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Copy the scenario you have chosen…</a:t>
            </a:r>
          </a:p>
          <a:p>
            <a:r>
              <a:rPr lang="en-GB" sz="2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Create a mini PIES on how the stress of the event can affect their development </a:t>
            </a:r>
            <a:r>
              <a:rPr lang="en-GB" sz="22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(8)</a:t>
            </a:r>
            <a:r>
              <a:rPr lang="en-GB" sz="2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…. </a:t>
            </a:r>
          </a:p>
          <a:p>
            <a:endParaRPr lang="en-GB" sz="2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185345"/>
              </p:ext>
            </p:extLst>
          </p:nvPr>
        </p:nvGraphicFramePr>
        <p:xfrm>
          <a:off x="4492931" y="203182"/>
          <a:ext cx="636512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4249">
                  <a:extLst>
                    <a:ext uri="{9D8B030D-6E8A-4147-A177-3AD203B41FA5}">
                      <a16:colId xmlns:a16="http://schemas.microsoft.com/office/drawing/2014/main" val="3140586826"/>
                    </a:ext>
                  </a:extLst>
                </a:gridCol>
                <a:gridCol w="3220871">
                  <a:extLst>
                    <a:ext uri="{9D8B030D-6E8A-4147-A177-3AD203B41FA5}">
                      <a16:colId xmlns:a16="http://schemas.microsoft.com/office/drawing/2014/main" val="2861713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Short term affects</a:t>
                      </a:r>
                      <a:r>
                        <a:rPr lang="en-GB" baseline="0" dirty="0" smtClean="0"/>
                        <a:t> of stress: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Long term affects of stress: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980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Feeling</a:t>
                      </a:r>
                      <a:r>
                        <a:rPr lang="en-GB" baseline="0" dirty="0" smtClean="0"/>
                        <a:t> cold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Loss of appetite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853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Less</a:t>
                      </a:r>
                      <a:r>
                        <a:rPr lang="en-GB" baseline="0" dirty="0" smtClean="0"/>
                        <a:t> sensitive to pain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Breakdowns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60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Faster</a:t>
                      </a:r>
                      <a:r>
                        <a:rPr lang="en-GB" baseline="0" dirty="0" smtClean="0"/>
                        <a:t> breathing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Accidents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874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Dry</a:t>
                      </a:r>
                      <a:r>
                        <a:rPr lang="en-GB" baseline="0" dirty="0" smtClean="0"/>
                        <a:t> mouth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Headaches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447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Wide eyes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Mood</a:t>
                      </a:r>
                      <a:r>
                        <a:rPr lang="en-GB" baseline="0" dirty="0" smtClean="0"/>
                        <a:t> swings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384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Pale face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</a:t>
                      </a:r>
                      <a:r>
                        <a:rPr lang="en-GB" baseline="0" dirty="0" smtClean="0"/>
                        <a:t> blood pressure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706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Faster</a:t>
                      </a:r>
                      <a:r>
                        <a:rPr lang="en-GB" baseline="0" dirty="0" smtClean="0"/>
                        <a:t> heartbeat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Anxiety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087551"/>
                  </a:ext>
                </a:extLst>
              </a:tr>
            </a:tbl>
          </a:graphicData>
        </a:graphic>
      </p:graphicFrame>
      <p:pic>
        <p:nvPicPr>
          <p:cNvPr id="1026" name="Picture 2" descr="Stress Pulling Out Hai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4518" y="862957"/>
            <a:ext cx="2327066" cy="232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 5"/>
          <p:cNvSpPr/>
          <p:nvPr/>
        </p:nvSpPr>
        <p:spPr>
          <a:xfrm>
            <a:off x="3944203" y="3446860"/>
            <a:ext cx="7083188" cy="3040127"/>
          </a:xfrm>
          <a:custGeom>
            <a:avLst/>
            <a:gdLst>
              <a:gd name="connsiteX0" fmla="*/ 0 w 1897532"/>
              <a:gd name="connsiteY0" fmla="*/ 702059 h 3040127"/>
              <a:gd name="connsiteX1" fmla="*/ 1269242 w 1897532"/>
              <a:gd name="connsiteY1" fmla="*/ 60615 h 3040127"/>
              <a:gd name="connsiteX2" fmla="*/ 163773 w 1897532"/>
              <a:gd name="connsiteY2" fmla="*/ 2039540 h 3040127"/>
              <a:gd name="connsiteX3" fmla="*/ 1897039 w 1897532"/>
              <a:gd name="connsiteY3" fmla="*/ 360865 h 3040127"/>
              <a:gd name="connsiteX4" fmla="*/ 354842 w 1897532"/>
              <a:gd name="connsiteY4" fmla="*/ 3008531 h 3040127"/>
              <a:gd name="connsiteX5" fmla="*/ 1569493 w 1897532"/>
              <a:gd name="connsiteY5" fmla="*/ 1889415 h 3040127"/>
              <a:gd name="connsiteX6" fmla="*/ 1364776 w 1897532"/>
              <a:gd name="connsiteY6" fmla="*/ 2981236 h 3040127"/>
              <a:gd name="connsiteX7" fmla="*/ 1801504 w 1897532"/>
              <a:gd name="connsiteY7" fmla="*/ 2326143 h 304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7532" h="3040127">
                <a:moveTo>
                  <a:pt x="0" y="702059"/>
                </a:moveTo>
                <a:cubicBezTo>
                  <a:pt x="620973" y="269880"/>
                  <a:pt x="1241947" y="-162299"/>
                  <a:pt x="1269242" y="60615"/>
                </a:cubicBezTo>
                <a:cubicBezTo>
                  <a:pt x="1296538" y="283528"/>
                  <a:pt x="59140" y="1989498"/>
                  <a:pt x="163773" y="2039540"/>
                </a:cubicBezTo>
                <a:cubicBezTo>
                  <a:pt x="268406" y="2089582"/>
                  <a:pt x="1865194" y="199367"/>
                  <a:pt x="1897039" y="360865"/>
                </a:cubicBezTo>
                <a:cubicBezTo>
                  <a:pt x="1928884" y="522363"/>
                  <a:pt x="409433" y="2753773"/>
                  <a:pt x="354842" y="3008531"/>
                </a:cubicBezTo>
                <a:cubicBezTo>
                  <a:pt x="300251" y="3263289"/>
                  <a:pt x="1401171" y="1893964"/>
                  <a:pt x="1569493" y="1889415"/>
                </a:cubicBezTo>
                <a:cubicBezTo>
                  <a:pt x="1737815" y="1884866"/>
                  <a:pt x="1326107" y="2908448"/>
                  <a:pt x="1364776" y="2981236"/>
                </a:cubicBezTo>
                <a:cubicBezTo>
                  <a:pt x="1403445" y="3054024"/>
                  <a:pt x="1602474" y="2690083"/>
                  <a:pt x="1801504" y="23261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7759" y="3430299"/>
            <a:ext cx="4679230" cy="2188115"/>
          </a:xfrm>
          <a:prstGeom prst="rect">
            <a:avLst/>
          </a:prstGeom>
          <a:solidFill>
            <a:schemeClr val="bg2"/>
          </a:solidFill>
          <a:ln w="57150">
            <a:solidFill>
              <a:srgbClr val="00B050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Task:</a:t>
            </a:r>
            <a:endParaRPr lang="en-GB" sz="2200" dirty="0" smtClean="0">
              <a:latin typeface="Century Gothic" panose="020B0502020202020204" pitchFamily="34" charset="0"/>
            </a:endParaRPr>
          </a:p>
          <a:p>
            <a:r>
              <a:rPr lang="en-GB" sz="2200" dirty="0" smtClean="0">
                <a:latin typeface="Century Gothic" panose="020B0502020202020204" pitchFamily="34" charset="0"/>
              </a:rPr>
              <a:t>Divorce – </a:t>
            </a:r>
            <a:r>
              <a:rPr lang="en-GB" sz="22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Angelina Jolie divorces Brad Pitt</a:t>
            </a:r>
            <a:r>
              <a:rPr lang="en-GB" sz="22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GB" sz="2200" dirty="0" smtClean="0">
                <a:latin typeface="Century Gothic" panose="020B0502020202020204" pitchFamily="34" charset="0"/>
              </a:rPr>
              <a:t>Getting married – </a:t>
            </a:r>
            <a:r>
              <a:rPr lang="en-GB" sz="22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Meghan Markle marries Prince Harry and </a:t>
            </a:r>
            <a:r>
              <a:rPr lang="en-GB" sz="2200" dirty="0" smtClean="0">
                <a:latin typeface="Century Gothic" panose="020B0502020202020204" pitchFamily="34" charset="0"/>
              </a:rPr>
              <a:t>Moves to a new home; </a:t>
            </a:r>
            <a:r>
              <a:rPr lang="en-GB" sz="22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Windsor Castle</a:t>
            </a:r>
            <a:r>
              <a:rPr lang="en-GB" sz="22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GB" sz="2200" dirty="0" smtClean="0">
                <a:latin typeface="Century Gothic" panose="020B0502020202020204" pitchFamily="34" charset="0"/>
              </a:rPr>
              <a:t>Traumatic event – </a:t>
            </a:r>
            <a:r>
              <a:rPr lang="en-GB" sz="22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Young girl loses her leg in Smiler crash.</a:t>
            </a:r>
          </a:p>
        </p:txBody>
      </p:sp>
      <p:pic>
        <p:nvPicPr>
          <p:cNvPr id="7" name="Picture 2" descr="How to draw a house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8909" y="3525243"/>
            <a:ext cx="2562084" cy="28833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2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093" y="367836"/>
            <a:ext cx="10178322" cy="1492132"/>
          </a:xfrm>
        </p:spPr>
        <p:txBody>
          <a:bodyPr>
            <a:normAutofit/>
          </a:bodyPr>
          <a:lstStyle/>
          <a:p>
            <a:r>
              <a:rPr lang="en-GB" sz="4000" dirty="0" smtClean="0"/>
              <a:t>Social, emotional and cultural factors…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36" y="1113902"/>
            <a:ext cx="3189693" cy="5450184"/>
          </a:xfrm>
          <a:solidFill>
            <a:schemeClr val="bg2"/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i="1" dirty="0" smtClean="0"/>
              <a:t>Here are a list of social, emotional and cultural and lifestyle factors: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</a:t>
            </a:r>
            <a:r>
              <a:rPr lang="en-GB" dirty="0" smtClean="0"/>
              <a:t>ocial interactions</a:t>
            </a:r>
          </a:p>
          <a:p>
            <a:r>
              <a:rPr lang="en-GB" dirty="0" smtClean="0"/>
              <a:t>Stress</a:t>
            </a:r>
            <a:endParaRPr lang="en-GB" dirty="0"/>
          </a:p>
          <a:p>
            <a:r>
              <a:rPr lang="en-GB" dirty="0"/>
              <a:t>W</a:t>
            </a:r>
            <a:r>
              <a:rPr lang="en-GB" dirty="0" smtClean="0"/>
              <a:t>illingness </a:t>
            </a:r>
            <a:r>
              <a:rPr lang="en-GB" dirty="0"/>
              <a:t>to seek help or access </a:t>
            </a:r>
            <a:r>
              <a:rPr lang="en-GB" dirty="0" smtClean="0"/>
              <a:t>services</a:t>
            </a:r>
          </a:p>
          <a:p>
            <a:pPr marL="0" indent="0">
              <a:buNone/>
            </a:pPr>
            <a:endParaRPr lang="en-GB" sz="24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b="1" i="1" dirty="0" smtClean="0">
                <a:solidFill>
                  <a:srgbClr val="FF0000"/>
                </a:solidFill>
              </a:rPr>
              <a:t>Can you find any factors in this exam?</a:t>
            </a:r>
            <a:endParaRPr lang="en-GB" sz="2400" b="1" i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4" t="25000" r="18081" b="11384"/>
          <a:stretch/>
        </p:blipFill>
        <p:spPr>
          <a:xfrm>
            <a:off x="3886201" y="1237628"/>
            <a:ext cx="7756071" cy="5326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093" y="367836"/>
            <a:ext cx="10178322" cy="1492132"/>
          </a:xfrm>
        </p:spPr>
        <p:txBody>
          <a:bodyPr>
            <a:normAutofit/>
          </a:bodyPr>
          <a:lstStyle/>
          <a:p>
            <a:r>
              <a:rPr lang="en-GB" sz="4000" dirty="0"/>
              <a:t>Social, emotional and cultural factors…</a:t>
            </a:r>
            <a:endParaRPr lang="en-GB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4236" y="1113902"/>
            <a:ext cx="3189693" cy="5450184"/>
          </a:xfrm>
          <a:solidFill>
            <a:schemeClr val="bg2"/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i="1" dirty="0" smtClean="0"/>
              <a:t>Here are a list of social, emotional and cultural and lifestyle factors: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</a:t>
            </a:r>
            <a:r>
              <a:rPr lang="en-GB" dirty="0" smtClean="0"/>
              <a:t>ocial interactions</a:t>
            </a:r>
          </a:p>
          <a:p>
            <a:r>
              <a:rPr lang="en-GB" dirty="0" smtClean="0"/>
              <a:t>Stress</a:t>
            </a:r>
            <a:endParaRPr lang="en-GB" dirty="0"/>
          </a:p>
          <a:p>
            <a:r>
              <a:rPr lang="en-GB" dirty="0"/>
              <a:t>W</a:t>
            </a:r>
            <a:r>
              <a:rPr lang="en-GB" dirty="0" smtClean="0"/>
              <a:t>illingness </a:t>
            </a:r>
            <a:r>
              <a:rPr lang="en-GB" dirty="0"/>
              <a:t>to seek help or access </a:t>
            </a:r>
            <a:r>
              <a:rPr lang="en-GB" dirty="0" smtClean="0"/>
              <a:t>services</a:t>
            </a:r>
          </a:p>
          <a:p>
            <a:pPr marL="0" indent="0">
              <a:buNone/>
            </a:pPr>
            <a:endParaRPr lang="en-GB" sz="24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b="1" i="1" dirty="0" smtClean="0">
                <a:solidFill>
                  <a:srgbClr val="FF0000"/>
                </a:solidFill>
              </a:rPr>
              <a:t>Can you find any factors in this exam?</a:t>
            </a:r>
            <a:endParaRPr lang="en-GB" sz="2400" b="1" i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2110" t="36384" r="18415" b="44643"/>
          <a:stretch/>
        </p:blipFill>
        <p:spPr>
          <a:xfrm>
            <a:off x="3375153" y="2082183"/>
            <a:ext cx="8577362" cy="17568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2612" t="24777" r="18248" b="55580"/>
          <a:stretch/>
        </p:blipFill>
        <p:spPr>
          <a:xfrm>
            <a:off x="3375153" y="4585060"/>
            <a:ext cx="8577362" cy="182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382385"/>
            <a:ext cx="11087100" cy="680606"/>
          </a:xfrm>
        </p:spPr>
        <p:txBody>
          <a:bodyPr>
            <a:noAutofit/>
          </a:bodyPr>
          <a:lstStyle/>
          <a:p>
            <a:r>
              <a:rPr lang="en-GB" sz="4400" dirty="0" smtClean="0"/>
              <a:t>relationships…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2184" y="1062991"/>
            <a:ext cx="3786596" cy="4316067"/>
          </a:xfrm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Supportive relationships</a:t>
            </a:r>
          </a:p>
          <a:p>
            <a:pPr marL="0" indent="0">
              <a:buNone/>
            </a:pPr>
            <a:r>
              <a:rPr lang="en-GB" sz="2400" dirty="0" smtClean="0"/>
              <a:t>Examples of good relationships:</a:t>
            </a:r>
          </a:p>
          <a:p>
            <a:r>
              <a:rPr lang="en-GB" sz="2400" dirty="0" smtClean="0"/>
              <a:t>Having good friends</a:t>
            </a:r>
          </a:p>
          <a:p>
            <a:r>
              <a:rPr lang="en-GB" sz="2400" dirty="0" smtClean="0"/>
              <a:t>Family</a:t>
            </a:r>
          </a:p>
          <a:p>
            <a:r>
              <a:rPr lang="en-GB" sz="2400" dirty="0" smtClean="0"/>
              <a:t>Partners </a:t>
            </a:r>
          </a:p>
          <a:p>
            <a:r>
              <a:rPr lang="en-GB" sz="2400" dirty="0" smtClean="0"/>
              <a:t>Support from professionals (nurses doctors)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81553" y="722688"/>
            <a:ext cx="66877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V</a:t>
            </a:r>
            <a:endParaRPr lang="en-US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 rot="1445950">
            <a:off x="5563901" y="708174"/>
            <a:ext cx="8745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s</a:t>
            </a:r>
            <a:endParaRPr lang="en-US" sz="96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376554" y="382385"/>
            <a:ext cx="4050327" cy="3886054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Unsupportive relationships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/>
              <a:t>Examples of bad relationships:</a:t>
            </a:r>
          </a:p>
          <a:p>
            <a:r>
              <a:rPr lang="en-GB" sz="2400" dirty="0" smtClean="0"/>
              <a:t>Bullying</a:t>
            </a:r>
          </a:p>
          <a:p>
            <a:r>
              <a:rPr lang="en-GB" sz="2400" dirty="0" smtClean="0"/>
              <a:t>Bereavement</a:t>
            </a:r>
          </a:p>
          <a:p>
            <a:r>
              <a:rPr lang="en-GB" sz="2400" dirty="0" smtClean="0"/>
              <a:t>Neglect</a:t>
            </a:r>
          </a:p>
          <a:p>
            <a:r>
              <a:rPr lang="en-GB" sz="2400" dirty="0" smtClean="0"/>
              <a:t>Abuse</a:t>
            </a:r>
          </a:p>
          <a:p>
            <a:r>
              <a:rPr lang="en-GB" sz="2400" dirty="0" smtClean="0"/>
              <a:t>Being controlled</a:t>
            </a:r>
          </a:p>
          <a:p>
            <a:endParaRPr lang="en-GB" sz="2400" dirty="0" smtClean="0"/>
          </a:p>
        </p:txBody>
      </p:sp>
      <p:pic>
        <p:nvPicPr>
          <p:cNvPr id="1034" name="Picture 10" descr="Wedding Rings Gold PNG Clip Art - High-quality PNG Clipart Image in cattegory Wedding PNG / Clipart from ClipartPNG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220" y="4292889"/>
            <a:ext cx="3493770" cy="246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ullying clipar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0986" y="3919095"/>
            <a:ext cx="3162844" cy="23721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30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093" y="367836"/>
            <a:ext cx="10178322" cy="1492132"/>
          </a:xfrm>
        </p:spPr>
        <p:txBody>
          <a:bodyPr>
            <a:normAutofit/>
          </a:bodyPr>
          <a:lstStyle/>
          <a:p>
            <a:r>
              <a:rPr lang="en-GB" sz="3200" dirty="0"/>
              <a:t>Social, emotional and cultural </a:t>
            </a:r>
            <a:r>
              <a:rPr lang="en-GB" sz="3200" dirty="0" smtClean="0"/>
              <a:t>factors…</a:t>
            </a:r>
            <a:r>
              <a:rPr lang="en-GB" sz="3200" dirty="0" smtClean="0">
                <a:solidFill>
                  <a:srgbClr val="FF0000"/>
                </a:solidFill>
              </a:rPr>
              <a:t>task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4236" y="1113902"/>
            <a:ext cx="10668179" cy="5450184"/>
          </a:xfrm>
          <a:solidFill>
            <a:schemeClr val="bg2"/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Task: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What supportive relationships did Brian have? </a:t>
            </a:r>
            <a:r>
              <a:rPr lang="en-GB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(1)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How have the relationships identified been turned into unsupportive ones? </a:t>
            </a:r>
            <a:r>
              <a:rPr lang="en-GB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(1)</a:t>
            </a:r>
          </a:p>
          <a:p>
            <a:pPr marL="457200" indent="-457200">
              <a:buFont typeface="+mj-lt"/>
              <a:buAutoNum type="arabicPeriod"/>
              <a:tabLst>
                <a:tab pos="2239963" algn="l"/>
              </a:tabLst>
            </a:pPr>
            <a:r>
              <a:rPr lang="en-GB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Create a mini PIES chart on how Brian’s development has been affected by the change of unsupportive relation ships.. </a:t>
            </a:r>
            <a:r>
              <a:rPr lang="en-GB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(8)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2110" t="36384" r="18415" b="44643"/>
          <a:stretch/>
        </p:blipFill>
        <p:spPr>
          <a:xfrm>
            <a:off x="3227361" y="4327215"/>
            <a:ext cx="8577362" cy="175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1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382385"/>
            <a:ext cx="11087100" cy="680606"/>
          </a:xfrm>
        </p:spPr>
        <p:txBody>
          <a:bodyPr>
            <a:noAutofit/>
          </a:bodyPr>
          <a:lstStyle/>
          <a:p>
            <a:r>
              <a:rPr lang="en-GB" sz="4400" dirty="0" smtClean="0"/>
              <a:t>relationships…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062991"/>
            <a:ext cx="4392930" cy="4960619"/>
          </a:xfrm>
          <a:ln w="57150"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Social integration</a:t>
            </a:r>
          </a:p>
          <a:p>
            <a:pPr marL="0" indent="0">
              <a:buNone/>
            </a:pPr>
            <a:r>
              <a:rPr lang="en-GB" sz="2400" dirty="0" smtClean="0"/>
              <a:t>Examples of social groups:</a:t>
            </a:r>
          </a:p>
          <a:p>
            <a:r>
              <a:rPr lang="en-GB" sz="2400" dirty="0" smtClean="0"/>
              <a:t>School (or any other form of education)</a:t>
            </a:r>
          </a:p>
          <a:p>
            <a:r>
              <a:rPr lang="en-GB" sz="2400" dirty="0" smtClean="0"/>
              <a:t>Being employed</a:t>
            </a:r>
          </a:p>
          <a:p>
            <a:r>
              <a:rPr lang="en-GB" sz="2400" dirty="0" smtClean="0"/>
              <a:t>Family</a:t>
            </a:r>
          </a:p>
          <a:p>
            <a:r>
              <a:rPr lang="en-GB" sz="2400" dirty="0" smtClean="0"/>
              <a:t>Friends</a:t>
            </a:r>
          </a:p>
          <a:p>
            <a:r>
              <a:rPr lang="en-GB" sz="2400" dirty="0" smtClean="0"/>
              <a:t>Being part of religion</a:t>
            </a:r>
          </a:p>
          <a:p>
            <a:r>
              <a:rPr lang="en-GB" sz="2400" dirty="0" smtClean="0"/>
              <a:t>Culture</a:t>
            </a:r>
          </a:p>
          <a:p>
            <a:r>
              <a:rPr lang="en-GB" sz="2400" dirty="0" smtClean="0"/>
              <a:t>LGBT</a:t>
            </a:r>
          </a:p>
          <a:p>
            <a:r>
              <a:rPr lang="en-GB" sz="2400" dirty="0" smtClean="0"/>
              <a:t>Gender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5281553" y="722688"/>
            <a:ext cx="66877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V</a:t>
            </a:r>
            <a:endParaRPr lang="en-US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 rot="1445950">
            <a:off x="5563901" y="708174"/>
            <a:ext cx="8745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s</a:t>
            </a:r>
            <a:endParaRPr lang="en-US" sz="96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376554" y="382384"/>
            <a:ext cx="5293476" cy="4498226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Social isolation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/>
              <a:t>Examples of being socially isolated:</a:t>
            </a:r>
          </a:p>
          <a:p>
            <a:r>
              <a:rPr lang="en-GB" sz="2400" dirty="0" smtClean="0"/>
              <a:t>Bullying</a:t>
            </a:r>
          </a:p>
          <a:p>
            <a:r>
              <a:rPr lang="en-GB" sz="2400" dirty="0" smtClean="0"/>
              <a:t>Bereavement</a:t>
            </a:r>
          </a:p>
          <a:p>
            <a:r>
              <a:rPr lang="en-GB" sz="2400" dirty="0" smtClean="0"/>
              <a:t>Divorce</a:t>
            </a:r>
          </a:p>
          <a:p>
            <a:r>
              <a:rPr lang="en-GB" sz="2400" dirty="0" smtClean="0"/>
              <a:t>Being mentally ill</a:t>
            </a:r>
          </a:p>
          <a:p>
            <a:r>
              <a:rPr lang="en-GB" sz="2400" dirty="0" smtClean="0"/>
              <a:t>Homeless</a:t>
            </a:r>
          </a:p>
          <a:p>
            <a:r>
              <a:rPr lang="en-GB" sz="2400" dirty="0" smtClean="0"/>
              <a:t>Being disabled</a:t>
            </a:r>
          </a:p>
          <a:p>
            <a:r>
              <a:rPr lang="en-GB" sz="2400" dirty="0" smtClean="0"/>
              <a:t>Personal difficulties</a:t>
            </a:r>
          </a:p>
          <a:p>
            <a:r>
              <a:rPr lang="en-GB" sz="2400" dirty="0" smtClean="0"/>
              <a:t>Living with a condition (autism)</a:t>
            </a:r>
          </a:p>
        </p:txBody>
      </p:sp>
      <p:pic>
        <p:nvPicPr>
          <p:cNvPr id="2050" name="Picture 2" descr="File:LGBT flag squar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95" y="4354830"/>
            <a:ext cx="2349386" cy="23493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74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382385"/>
            <a:ext cx="11087100" cy="680606"/>
          </a:xfrm>
        </p:spPr>
        <p:txBody>
          <a:bodyPr>
            <a:noAutofit/>
          </a:bodyPr>
          <a:lstStyle/>
          <a:p>
            <a:r>
              <a:rPr lang="en-GB" sz="4400" dirty="0" smtClean="0"/>
              <a:t>relationships…</a:t>
            </a:r>
            <a:r>
              <a:rPr lang="en-GB" sz="4400" dirty="0" smtClean="0">
                <a:solidFill>
                  <a:srgbClr val="FF0000"/>
                </a:solidFill>
              </a:rPr>
              <a:t>task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211" y="1034161"/>
            <a:ext cx="2844705" cy="5638060"/>
          </a:xfrm>
          <a:ln w="57150">
            <a:solidFill>
              <a:srgbClr val="00B05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Social integration</a:t>
            </a:r>
          </a:p>
          <a:p>
            <a:pPr marL="0" indent="0">
              <a:buNone/>
            </a:pPr>
            <a:r>
              <a:rPr lang="en-GB" sz="2400" dirty="0" smtClean="0"/>
              <a:t>Examples of social groups:</a:t>
            </a:r>
          </a:p>
          <a:p>
            <a:r>
              <a:rPr lang="en-GB" sz="2400" dirty="0" smtClean="0"/>
              <a:t>School (or any other form of education)</a:t>
            </a:r>
          </a:p>
          <a:p>
            <a:r>
              <a:rPr lang="en-GB" sz="2400" dirty="0" smtClean="0"/>
              <a:t>Being employed</a:t>
            </a:r>
          </a:p>
          <a:p>
            <a:r>
              <a:rPr lang="en-GB" sz="2400" dirty="0" smtClean="0"/>
              <a:t>Family</a:t>
            </a:r>
          </a:p>
          <a:p>
            <a:r>
              <a:rPr lang="en-GB" sz="2400" dirty="0" smtClean="0"/>
              <a:t>Friends</a:t>
            </a:r>
          </a:p>
          <a:p>
            <a:r>
              <a:rPr lang="en-GB" sz="2400" dirty="0" smtClean="0"/>
              <a:t>Being part of religion</a:t>
            </a:r>
          </a:p>
          <a:p>
            <a:r>
              <a:rPr lang="en-GB" sz="2400" dirty="0" smtClean="0"/>
              <a:t>Culture</a:t>
            </a:r>
          </a:p>
          <a:p>
            <a:r>
              <a:rPr lang="en-GB" sz="2400" dirty="0" smtClean="0"/>
              <a:t>LGBT</a:t>
            </a:r>
          </a:p>
          <a:p>
            <a:r>
              <a:rPr lang="en-GB" sz="2400" dirty="0" smtClean="0"/>
              <a:t>Gender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56396" y="191315"/>
            <a:ext cx="4040930" cy="4498226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Social isolation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/>
              <a:t>Examples of being socially isolated:</a:t>
            </a:r>
          </a:p>
          <a:p>
            <a:r>
              <a:rPr lang="en-GB" sz="2400" dirty="0" smtClean="0"/>
              <a:t>Bullying</a:t>
            </a:r>
          </a:p>
          <a:p>
            <a:r>
              <a:rPr lang="en-GB" sz="2400" dirty="0" smtClean="0"/>
              <a:t>Bereavement</a:t>
            </a:r>
          </a:p>
          <a:p>
            <a:r>
              <a:rPr lang="en-GB" sz="2400" dirty="0" smtClean="0"/>
              <a:t>Divorce</a:t>
            </a:r>
          </a:p>
          <a:p>
            <a:r>
              <a:rPr lang="en-GB" sz="2400" dirty="0" smtClean="0"/>
              <a:t>Being mentally ill</a:t>
            </a:r>
          </a:p>
          <a:p>
            <a:r>
              <a:rPr lang="en-GB" sz="2400" dirty="0" smtClean="0"/>
              <a:t>Homeless</a:t>
            </a:r>
          </a:p>
          <a:p>
            <a:r>
              <a:rPr lang="en-GB" sz="2400" dirty="0" smtClean="0"/>
              <a:t>Being disabled</a:t>
            </a:r>
          </a:p>
          <a:p>
            <a:r>
              <a:rPr lang="en-GB" sz="2400" dirty="0" smtClean="0"/>
              <a:t>Personal difficulties</a:t>
            </a:r>
          </a:p>
          <a:p>
            <a:r>
              <a:rPr lang="en-GB" sz="2400" dirty="0" smtClean="0"/>
              <a:t>Living with a condition (autism)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01772" y="1034161"/>
            <a:ext cx="3436959" cy="3960920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Seeking help: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/>
              <a:t>Think </a:t>
            </a:r>
            <a:r>
              <a:rPr lang="en-GB" sz="2400" smtClean="0"/>
              <a:t>about </a:t>
            </a:r>
            <a:r>
              <a:rPr lang="en-GB" sz="2400" smtClean="0"/>
              <a:t>a </a:t>
            </a:r>
            <a:r>
              <a:rPr lang="en-GB" sz="2400" dirty="0" smtClean="0"/>
              <a:t>person’s health and well being… 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Use the examples of </a:t>
            </a:r>
            <a:r>
              <a:rPr lang="en-GB" sz="2400" dirty="0" smtClean="0">
                <a:solidFill>
                  <a:srgbClr val="00B050"/>
                </a:solidFill>
              </a:rPr>
              <a:t>social groups </a:t>
            </a:r>
            <a:r>
              <a:rPr lang="en-GB" sz="2400" dirty="0" smtClean="0"/>
              <a:t>and </a:t>
            </a:r>
            <a:r>
              <a:rPr lang="en-GB" sz="2400" dirty="0" smtClean="0">
                <a:solidFill>
                  <a:srgbClr val="FF0000"/>
                </a:solidFill>
              </a:rPr>
              <a:t>social isolation</a:t>
            </a:r>
            <a:r>
              <a:rPr lang="en-GB" sz="2400" dirty="0" smtClean="0"/>
              <a:t>… what services may you need to improve your health and well being </a:t>
            </a:r>
            <a:r>
              <a:rPr lang="en-GB" sz="2400" b="1" dirty="0" smtClean="0">
                <a:solidFill>
                  <a:srgbClr val="FF0000"/>
                </a:solidFill>
              </a:rPr>
              <a:t>(8)</a:t>
            </a:r>
            <a:r>
              <a:rPr lang="en-GB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056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382385"/>
            <a:ext cx="11087100" cy="680606"/>
          </a:xfrm>
        </p:spPr>
        <p:txBody>
          <a:bodyPr>
            <a:noAutofit/>
          </a:bodyPr>
          <a:lstStyle/>
          <a:p>
            <a:r>
              <a:rPr lang="en-GB" sz="4400" dirty="0" smtClean="0"/>
              <a:t>relationships…</a:t>
            </a:r>
            <a:r>
              <a:rPr lang="en-GB" sz="4400" dirty="0" smtClean="0">
                <a:solidFill>
                  <a:srgbClr val="FF0000"/>
                </a:solidFill>
              </a:rPr>
              <a:t>task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714" y="1062991"/>
            <a:ext cx="8535761" cy="5638060"/>
          </a:xfrm>
          <a:ln w="5715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Answers:</a:t>
            </a:r>
          </a:p>
          <a:p>
            <a:r>
              <a:rPr lang="en-GB" sz="2400" dirty="0" smtClean="0"/>
              <a:t>Councellor</a:t>
            </a:r>
          </a:p>
          <a:p>
            <a:r>
              <a:rPr lang="en-GB" sz="2400" dirty="0" smtClean="0"/>
              <a:t>Job centre</a:t>
            </a:r>
          </a:p>
          <a:p>
            <a:r>
              <a:rPr lang="en-GB" sz="2400" dirty="0" smtClean="0"/>
              <a:t>Financial help (loans from families and friends)</a:t>
            </a:r>
          </a:p>
          <a:p>
            <a:r>
              <a:rPr lang="en-GB" sz="2400" dirty="0" smtClean="0"/>
              <a:t>Religious guidance (funerals, births, deaths, getting married (marriage councillor)</a:t>
            </a:r>
          </a:p>
          <a:p>
            <a:r>
              <a:rPr lang="en-GB" sz="2400" dirty="0" smtClean="0"/>
              <a:t>Being part of religion</a:t>
            </a:r>
          </a:p>
          <a:p>
            <a:r>
              <a:rPr lang="en-GB" sz="2400" dirty="0" smtClean="0"/>
              <a:t>Cultural routines</a:t>
            </a:r>
          </a:p>
          <a:p>
            <a:r>
              <a:rPr lang="en-GB" sz="2400" dirty="0" smtClean="0"/>
              <a:t>LGBT community</a:t>
            </a:r>
          </a:p>
          <a:p>
            <a:r>
              <a:rPr lang="en-GB" sz="2400" dirty="0" smtClean="0"/>
              <a:t>Gender specific doctors </a:t>
            </a:r>
          </a:p>
          <a:p>
            <a:r>
              <a:rPr lang="en-GB" sz="2400" dirty="0" smtClean="0"/>
              <a:t>Charities (Autism outreach)</a:t>
            </a:r>
          </a:p>
          <a:p>
            <a:r>
              <a:rPr lang="en-GB" sz="2400" dirty="0" smtClean="0"/>
              <a:t>Bering given disabled badges</a:t>
            </a:r>
          </a:p>
          <a:p>
            <a:r>
              <a:rPr lang="en-GB" sz="2400" dirty="0" smtClean="0"/>
              <a:t>Legal advice</a:t>
            </a:r>
          </a:p>
          <a:p>
            <a:r>
              <a:rPr lang="en-GB" sz="2400" dirty="0" smtClean="0"/>
              <a:t>Your local council</a:t>
            </a:r>
          </a:p>
          <a:p>
            <a:r>
              <a:rPr lang="en-GB" sz="2400" dirty="0" smtClean="0"/>
              <a:t>Homeless shelters</a:t>
            </a:r>
          </a:p>
          <a:p>
            <a:r>
              <a:rPr lang="en-GB" sz="2400" dirty="0" smtClean="0"/>
              <a:t>Your GP</a:t>
            </a:r>
          </a:p>
          <a:p>
            <a:endParaRPr lang="en-GB" sz="2400" dirty="0" smtClean="0"/>
          </a:p>
        </p:txBody>
      </p:sp>
      <p:pic>
        <p:nvPicPr>
          <p:cNvPr id="2050" name="Picture 2" descr="Medicine doctor - man, with stethoscope by Juhe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28" y="1857375"/>
            <a:ext cx="4421386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7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382385"/>
            <a:ext cx="11087100" cy="680606"/>
          </a:xfrm>
        </p:spPr>
        <p:txBody>
          <a:bodyPr>
            <a:noAutofit/>
          </a:bodyPr>
          <a:lstStyle/>
          <a:p>
            <a:r>
              <a:rPr lang="en-GB" sz="4400" dirty="0" smtClean="0"/>
              <a:t>Stress…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40133"/>
            <a:ext cx="6526530" cy="5440678"/>
          </a:xfrm>
          <a:ln w="57150"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b="1" u="sng" dirty="0" smtClean="0">
                <a:latin typeface="Century Gothic" panose="020B0502020202020204" pitchFamily="34" charset="0"/>
              </a:rPr>
              <a:t>What is stress?</a:t>
            </a:r>
          </a:p>
          <a:p>
            <a:pPr marL="0" indent="0">
              <a:buNone/>
            </a:pPr>
            <a:r>
              <a:rPr lang="en-GB" sz="2200" dirty="0" smtClean="0">
                <a:latin typeface="Century Gothic" panose="020B0502020202020204" pitchFamily="34" charset="0"/>
              </a:rPr>
              <a:t>Stress is when you have a mental </a:t>
            </a:r>
            <a:r>
              <a:rPr lang="en-GB" sz="2200" dirty="0">
                <a:latin typeface="Century Gothic" panose="020B0502020202020204" pitchFamily="34" charset="0"/>
              </a:rPr>
              <a:t>or emotional </a:t>
            </a:r>
            <a:r>
              <a:rPr lang="en-GB" sz="2200" dirty="0" smtClean="0">
                <a:latin typeface="Century Gothic" panose="020B0502020202020204" pitchFamily="34" charset="0"/>
              </a:rPr>
              <a:t>strain, coming from a demand which is made on you. </a:t>
            </a:r>
          </a:p>
          <a:p>
            <a:pPr marL="0" indent="0">
              <a:buNone/>
            </a:pPr>
            <a:r>
              <a:rPr lang="en-GB" sz="2200" dirty="0" smtClean="0">
                <a:latin typeface="Century Gothic" panose="020B0502020202020204" pitchFamily="34" charset="0"/>
              </a:rPr>
              <a:t>Examples of stress:</a:t>
            </a:r>
          </a:p>
          <a:p>
            <a:r>
              <a:rPr lang="en-GB" sz="2200" dirty="0"/>
              <a:t>The death of a loved </a:t>
            </a:r>
            <a:r>
              <a:rPr lang="en-GB" sz="2200" dirty="0" smtClean="0"/>
              <a:t>one.</a:t>
            </a:r>
            <a:endParaRPr lang="en-GB" sz="2200" dirty="0"/>
          </a:p>
          <a:p>
            <a:r>
              <a:rPr lang="en-GB" sz="2200" dirty="0" smtClean="0"/>
              <a:t>Divorce.</a:t>
            </a:r>
            <a:endParaRPr lang="en-GB" sz="2200" dirty="0"/>
          </a:p>
          <a:p>
            <a:r>
              <a:rPr lang="en-GB" sz="2200" dirty="0"/>
              <a:t>Loss of a </a:t>
            </a:r>
            <a:r>
              <a:rPr lang="en-GB" sz="2200" dirty="0" smtClean="0"/>
              <a:t>job.</a:t>
            </a:r>
            <a:endParaRPr lang="en-GB" sz="2200" dirty="0"/>
          </a:p>
          <a:p>
            <a:r>
              <a:rPr lang="en-GB" sz="2200" dirty="0"/>
              <a:t>Increase in financial </a:t>
            </a:r>
            <a:r>
              <a:rPr lang="en-GB" sz="2200" dirty="0" smtClean="0"/>
              <a:t>obligations.</a:t>
            </a:r>
            <a:endParaRPr lang="en-GB" sz="2200" dirty="0"/>
          </a:p>
          <a:p>
            <a:r>
              <a:rPr lang="en-GB" sz="2200" dirty="0"/>
              <a:t>Getting </a:t>
            </a:r>
            <a:r>
              <a:rPr lang="en-GB" sz="2200" dirty="0" smtClean="0"/>
              <a:t>married.</a:t>
            </a:r>
            <a:endParaRPr lang="en-GB" sz="2200" dirty="0"/>
          </a:p>
          <a:p>
            <a:r>
              <a:rPr lang="en-GB" sz="2200" dirty="0"/>
              <a:t>Moving to a new </a:t>
            </a:r>
            <a:r>
              <a:rPr lang="en-GB" sz="2200" dirty="0" smtClean="0"/>
              <a:t>home.</a:t>
            </a:r>
            <a:endParaRPr lang="en-GB" sz="2200" dirty="0"/>
          </a:p>
          <a:p>
            <a:r>
              <a:rPr lang="en-GB" sz="2200" dirty="0"/>
              <a:t>Chronic illness or </a:t>
            </a:r>
            <a:r>
              <a:rPr lang="en-GB" sz="2200" dirty="0" smtClean="0"/>
              <a:t>injury.</a:t>
            </a:r>
            <a:endParaRPr lang="en-GB" sz="2200" dirty="0"/>
          </a:p>
          <a:p>
            <a:r>
              <a:rPr lang="en-GB" sz="2200" dirty="0"/>
              <a:t>Emotional problems (depression, anxiety, anger, grief, guilt, low self-esteem</a:t>
            </a:r>
            <a:r>
              <a:rPr lang="en-GB" sz="2200" dirty="0" smtClean="0"/>
              <a:t>).</a:t>
            </a:r>
            <a:endParaRPr lang="en-GB" sz="2200" dirty="0"/>
          </a:p>
          <a:p>
            <a:r>
              <a:rPr lang="en-GB" sz="2200" dirty="0"/>
              <a:t>Taking care of an elderly or sick family </a:t>
            </a:r>
            <a:r>
              <a:rPr lang="en-GB" sz="2200" dirty="0" smtClean="0"/>
              <a:t>member.</a:t>
            </a:r>
            <a:endParaRPr lang="en-GB" sz="2200" dirty="0"/>
          </a:p>
          <a:p>
            <a:r>
              <a:rPr lang="en-GB" sz="2200" dirty="0"/>
              <a:t>Traumatic event, such as a natural disaster, theft, rape, or violence against you or a loved </a:t>
            </a:r>
            <a:r>
              <a:rPr lang="en-GB" sz="2200" dirty="0" smtClean="0"/>
              <a:t>one.</a:t>
            </a:r>
            <a:endParaRPr lang="en-GB" sz="2200" dirty="0"/>
          </a:p>
          <a:p>
            <a:pPr marL="0" indent="0">
              <a:buNone/>
            </a:pPr>
            <a:endParaRPr lang="en-GB" sz="2200" dirty="0" smtClean="0">
              <a:latin typeface="Century Gothic" panose="020B0502020202020204" pitchFamily="34" charset="0"/>
            </a:endParaRPr>
          </a:p>
        </p:txBody>
      </p:sp>
      <p:pic>
        <p:nvPicPr>
          <p:cNvPr id="3074" name="Picture 2" descr="How to draw a hous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003" y="1560719"/>
            <a:ext cx="4255542" cy="47891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87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433</TotalTime>
  <Words>608</Words>
  <Application>Microsoft Office PowerPoint</Application>
  <PresentationFormat>Widescreen</PresentationFormat>
  <Paragraphs>141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Gill Sans MT</vt:lpstr>
      <vt:lpstr>Impact</vt:lpstr>
      <vt:lpstr>Badge</vt:lpstr>
      <vt:lpstr>Component 3 exam prep and revision</vt:lpstr>
      <vt:lpstr>Social, emotional and cultural factors…</vt:lpstr>
      <vt:lpstr>Social, emotional and cultural factors…</vt:lpstr>
      <vt:lpstr>relationships…</vt:lpstr>
      <vt:lpstr>Social, emotional and cultural factors…task</vt:lpstr>
      <vt:lpstr>relationships…</vt:lpstr>
      <vt:lpstr>relationships…task</vt:lpstr>
      <vt:lpstr>relationships…task</vt:lpstr>
      <vt:lpstr>Stress…</vt:lpstr>
      <vt:lpstr>Stress…task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values</dc:title>
  <dc:creator>Adele Scott</dc:creator>
  <cp:lastModifiedBy>Adele Scott</cp:lastModifiedBy>
  <cp:revision>74</cp:revision>
  <dcterms:created xsi:type="dcterms:W3CDTF">2018-09-25T13:22:10Z</dcterms:created>
  <dcterms:modified xsi:type="dcterms:W3CDTF">2019-01-17T09:23:48Z</dcterms:modified>
</cp:coreProperties>
</file>