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853" r:id="rId3"/>
    <p:sldId id="608" r:id="rId4"/>
    <p:sldId id="854" r:id="rId5"/>
    <p:sldId id="857" r:id="rId6"/>
    <p:sldId id="425"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12898-0B5C-4FD2-98FF-93072E5B6F53}"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A874258E-0180-4C4D-B3B6-E8B606BE48CE}">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FF0000"/>
        </a:solidFill>
      </dgm:spPr>
      <dgm:t>
        <a:bodyPr/>
        <a:lstStyle/>
        <a:p>
          <a:r>
            <a:rPr lang="en-US" sz="1400" dirty="0">
              <a:latin typeface="Comic Sans MS"/>
              <a:cs typeface="Comic Sans MS"/>
            </a:rPr>
            <a:t>Last lesson  we looked at  the way Dickens had been influenced by Victorian justice system</a:t>
          </a:r>
        </a:p>
      </dgm:t>
    </dgm:pt>
    <dgm:pt modelId="{F075DE5E-A7F6-471D-B1CB-C2DC9E5A2985}" type="parTrans" cxnId="{E4CEB9E0-A447-4338-A0C9-4CA3FCE1C49B}">
      <dgm:prSet/>
      <dgm:spPr/>
      <dgm:t>
        <a:bodyPr/>
        <a:lstStyle/>
        <a:p>
          <a:endParaRPr lang="en-US"/>
        </a:p>
      </dgm:t>
    </dgm:pt>
    <dgm:pt modelId="{8881615F-5CFE-4BE1-8174-F76698AA57FC}" type="sibTrans" cxnId="{E4CEB9E0-A447-4338-A0C9-4CA3FCE1C49B}">
      <dgm:prSet/>
      <dgm:spPr/>
      <dgm:t>
        <a:bodyPr/>
        <a:lstStyle/>
        <a:p>
          <a:endParaRPr lang="en-US"/>
        </a:p>
      </dgm:t>
    </dgm:pt>
    <dgm:pt modelId="{9D270672-A924-4484-98F1-026109417396}">
      <dgm:prSet phldrT="[Text]" custT="1"/>
      <dgm:spPr/>
      <dgm:t>
        <a:bodyPr/>
        <a:lstStyle/>
        <a:p>
          <a:endParaRPr lang="en-US" sz="1400" b="1" dirty="0"/>
        </a:p>
      </dgm:t>
    </dgm:pt>
    <dgm:pt modelId="{36764727-5F6F-4805-AE31-FA9AF0C79CCE}" type="parTrans" cxnId="{9D35B9CD-C9DB-43EC-94BC-F24F692CFE37}">
      <dgm:prSet/>
      <dgm:spPr/>
      <dgm:t>
        <a:bodyPr/>
        <a:lstStyle/>
        <a:p>
          <a:endParaRPr lang="en-US"/>
        </a:p>
      </dgm:t>
    </dgm:pt>
    <dgm:pt modelId="{679DB20C-9391-402D-B927-DD0175984915}" type="sibTrans" cxnId="{9D35B9CD-C9DB-43EC-94BC-F24F692CFE37}">
      <dgm:prSet/>
      <dgm:spPr/>
      <dgm:t>
        <a:bodyPr/>
        <a:lstStyle/>
        <a:p>
          <a:endParaRPr lang="en-US"/>
        </a:p>
      </dgm:t>
    </dgm:pt>
    <dgm:pt modelId="{22517444-2D09-47E7-A055-E000D4AA66C4}">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400" dirty="0">
              <a:latin typeface="Comic Sans MS"/>
              <a:cs typeface="Comic Sans MS"/>
            </a:rPr>
            <a:t>We continued to deepen our contextual understanding whilst selecting and commenting on evidence from the text </a:t>
          </a:r>
        </a:p>
      </dgm:t>
    </dgm:pt>
    <dgm:pt modelId="{C233EA29-13A6-412F-9475-FACAE331934C}" type="parTrans" cxnId="{C3C16C32-5409-4B68-806C-B2928339DDDF}">
      <dgm:prSet/>
      <dgm:spPr/>
      <dgm:t>
        <a:bodyPr/>
        <a:lstStyle/>
        <a:p>
          <a:endParaRPr lang="en-US"/>
        </a:p>
      </dgm:t>
    </dgm:pt>
    <dgm:pt modelId="{909C7C6F-0BB3-4110-A78D-9497152A38FC}" type="sibTrans" cxnId="{C3C16C32-5409-4B68-806C-B2928339DDDF}">
      <dgm:prSet/>
      <dgm:spPr/>
      <dgm:t>
        <a:bodyPr/>
        <a:lstStyle/>
        <a:p>
          <a:endParaRPr lang="en-US"/>
        </a:p>
      </dgm:t>
    </dgm:pt>
    <dgm:pt modelId="{C87E7549-25F8-469B-9BAB-916097323D17}">
      <dgm:prSet phldrT="[Text]"/>
      <dgm:spPr/>
      <dgm:t>
        <a:bodyPr/>
        <a:lstStyle/>
        <a:p>
          <a:endParaRPr lang="en-US" dirty="0"/>
        </a:p>
      </dgm:t>
    </dgm:pt>
    <dgm:pt modelId="{F8511CEB-E6AF-4921-A908-3DA81A7DDDEA}" type="parTrans" cxnId="{C7390A6C-7DF0-4251-B253-76472CA5214F}">
      <dgm:prSet/>
      <dgm:spPr/>
      <dgm:t>
        <a:bodyPr/>
        <a:lstStyle/>
        <a:p>
          <a:endParaRPr lang="en-US"/>
        </a:p>
      </dgm:t>
    </dgm:pt>
    <dgm:pt modelId="{3BE71934-9A03-4E8A-8C0E-952354410596}" type="sibTrans" cxnId="{C7390A6C-7DF0-4251-B253-76472CA5214F}">
      <dgm:prSet/>
      <dgm:spPr/>
      <dgm:t>
        <a:bodyPr/>
        <a:lstStyle/>
        <a:p>
          <a:endParaRPr lang="en-US"/>
        </a:p>
      </dgm:t>
    </dgm:pt>
    <dgm:pt modelId="{878BC6BE-3918-47A7-8113-C40F0AB83A04}">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a:latin typeface="Comic Sans MS"/>
              <a:cs typeface="Comic Sans MS"/>
            </a:rPr>
            <a:t>Today we will bring together all of our learning so far and answer some questions on The Workhouse</a:t>
          </a:r>
        </a:p>
      </dgm:t>
    </dgm:pt>
    <dgm:pt modelId="{769A85C4-729A-47A6-8F8C-2D56EC852D89}" type="parTrans" cxnId="{3408FA4E-B888-4591-86D1-88F6171F3874}">
      <dgm:prSet/>
      <dgm:spPr/>
      <dgm:t>
        <a:bodyPr/>
        <a:lstStyle/>
        <a:p>
          <a:endParaRPr lang="en-US"/>
        </a:p>
      </dgm:t>
    </dgm:pt>
    <dgm:pt modelId="{580160BF-1F01-451D-A9D3-8062D259CE3E}" type="sibTrans" cxnId="{3408FA4E-B888-4591-86D1-88F6171F3874}">
      <dgm:prSet/>
      <dgm:spPr/>
      <dgm:t>
        <a:bodyPr/>
        <a:lstStyle/>
        <a:p>
          <a:endParaRPr lang="en-US"/>
        </a:p>
      </dgm:t>
    </dgm:pt>
    <dgm:pt modelId="{8E560D77-881C-48D9-A944-AFEF62A0C9A3}" type="pres">
      <dgm:prSet presAssocID="{F1F12898-0B5C-4FD2-98FF-93072E5B6F53}" presName="rootnode" presStyleCnt="0">
        <dgm:presLayoutVars>
          <dgm:chMax/>
          <dgm:chPref/>
          <dgm:dir/>
          <dgm:animLvl val="lvl"/>
        </dgm:presLayoutVars>
      </dgm:prSet>
      <dgm:spPr/>
    </dgm:pt>
    <dgm:pt modelId="{CB6E480D-8366-46C7-900A-894EEBA8D426}" type="pres">
      <dgm:prSet presAssocID="{A874258E-0180-4C4D-B3B6-E8B606BE48CE}" presName="composite" presStyleCnt="0"/>
      <dgm:spPr/>
    </dgm:pt>
    <dgm:pt modelId="{0E04D851-F15F-4343-A7E3-BCACA13F098E}" type="pres">
      <dgm:prSet presAssocID="{A874258E-0180-4C4D-B3B6-E8B606BE48CE}" presName="bentUpArrow1" presStyleLbl="alignImgPlace1" presStyleIdx="0" presStyleCnt="2"/>
      <dgm:spPr>
        <a:solidFill>
          <a:srgbClr val="00B0F0"/>
        </a:solidFill>
      </dgm:spPr>
    </dgm:pt>
    <dgm:pt modelId="{064F6A4E-6649-41FE-9F7E-0FD591E20CEC}" type="pres">
      <dgm:prSet presAssocID="{A874258E-0180-4C4D-B3B6-E8B606BE48CE}" presName="ParentText" presStyleLbl="node1" presStyleIdx="0" presStyleCnt="3" custScaleX="230693" custScaleY="103518" custLinFactNeighborX="-1542" custLinFactNeighborY="-3974">
        <dgm:presLayoutVars>
          <dgm:chMax val="1"/>
          <dgm:chPref val="1"/>
          <dgm:bulletEnabled val="1"/>
        </dgm:presLayoutVars>
      </dgm:prSet>
      <dgm:spPr/>
    </dgm:pt>
    <dgm:pt modelId="{FC354D39-0B1C-4C9C-815B-BDD1B5746EDD}" type="pres">
      <dgm:prSet presAssocID="{A874258E-0180-4C4D-B3B6-E8B606BE48CE}" presName="ChildText" presStyleLbl="revTx" presStyleIdx="0" presStyleCnt="2" custLinFactNeighborX="93027" custLinFactNeighborY="8543">
        <dgm:presLayoutVars>
          <dgm:chMax val="0"/>
          <dgm:chPref val="0"/>
          <dgm:bulletEnabled val="1"/>
        </dgm:presLayoutVars>
      </dgm:prSet>
      <dgm:spPr/>
    </dgm:pt>
    <dgm:pt modelId="{C4D3C406-86E7-44BC-BE20-165A5F4935B6}" type="pres">
      <dgm:prSet presAssocID="{8881615F-5CFE-4BE1-8174-F76698AA57FC}" presName="sibTrans" presStyleCnt="0"/>
      <dgm:spPr/>
    </dgm:pt>
    <dgm:pt modelId="{535545DE-5AEF-45FF-8459-FBF0897EEAAD}" type="pres">
      <dgm:prSet presAssocID="{22517444-2D09-47E7-A055-E000D4AA66C4}" presName="composite" presStyleCnt="0"/>
      <dgm:spPr/>
    </dgm:pt>
    <dgm:pt modelId="{D068FED9-96D5-4E7C-B483-072463F4641C}" type="pres">
      <dgm:prSet presAssocID="{22517444-2D09-47E7-A055-E000D4AA66C4}" presName="bentUpArrow1" presStyleLbl="alignImgPlace1" presStyleIdx="1" presStyleCnt="2"/>
      <dgm:spPr>
        <a:solidFill>
          <a:srgbClr val="00B0F0"/>
        </a:solidFill>
      </dgm:spPr>
    </dgm:pt>
    <dgm:pt modelId="{75ADDAB6-EDD0-4D47-92F7-73ABB7ECBDE5}" type="pres">
      <dgm:prSet presAssocID="{22517444-2D09-47E7-A055-E000D4AA66C4}" presName="ParentText" presStyleLbl="node1" presStyleIdx="1" presStyleCnt="3" custScaleX="205455" custScaleY="99046">
        <dgm:presLayoutVars>
          <dgm:chMax val="1"/>
          <dgm:chPref val="1"/>
          <dgm:bulletEnabled val="1"/>
        </dgm:presLayoutVars>
      </dgm:prSet>
      <dgm:spPr/>
    </dgm:pt>
    <dgm:pt modelId="{A1397636-07B2-45DD-862D-1729CB8ECB22}" type="pres">
      <dgm:prSet presAssocID="{22517444-2D09-47E7-A055-E000D4AA66C4}" presName="ChildText" presStyleLbl="revTx" presStyleIdx="1" presStyleCnt="2" custLinFactNeighborX="81067" custLinFactNeighborY="5126">
        <dgm:presLayoutVars>
          <dgm:chMax val="0"/>
          <dgm:chPref val="0"/>
          <dgm:bulletEnabled val="1"/>
        </dgm:presLayoutVars>
      </dgm:prSet>
      <dgm:spPr/>
    </dgm:pt>
    <dgm:pt modelId="{4E43E776-3E48-49E9-BF5C-79389676F3E5}" type="pres">
      <dgm:prSet presAssocID="{909C7C6F-0BB3-4110-A78D-9497152A38FC}" presName="sibTrans" presStyleCnt="0"/>
      <dgm:spPr/>
    </dgm:pt>
    <dgm:pt modelId="{CB5C0B21-74CD-4125-813D-855B13126507}" type="pres">
      <dgm:prSet presAssocID="{878BC6BE-3918-47A7-8113-C40F0AB83A04}" presName="composite" presStyleCnt="0"/>
      <dgm:spPr/>
    </dgm:pt>
    <dgm:pt modelId="{698908F5-3661-4634-AA51-972239BC2BDF}" type="pres">
      <dgm:prSet presAssocID="{878BC6BE-3918-47A7-8113-C40F0AB83A04}" presName="ParentText" presStyleLbl="node1" presStyleIdx="2" presStyleCnt="3" custScaleX="196004" custScaleY="124781">
        <dgm:presLayoutVars>
          <dgm:chMax val="1"/>
          <dgm:chPref val="1"/>
          <dgm:bulletEnabled val="1"/>
        </dgm:presLayoutVars>
      </dgm:prSet>
      <dgm:spPr/>
    </dgm:pt>
  </dgm:ptLst>
  <dgm:cxnLst>
    <dgm:cxn modelId="{446FC00B-CAD0-7F42-824B-4203213515A7}" type="presOf" srcId="{F1F12898-0B5C-4FD2-98FF-93072E5B6F53}" destId="{8E560D77-881C-48D9-A944-AFEF62A0C9A3}" srcOrd="0" destOrd="0" presId="urn:microsoft.com/office/officeart/2005/8/layout/StepDownProcess"/>
    <dgm:cxn modelId="{D9DF6816-44BD-BC40-A65C-067C356D6C22}" type="presOf" srcId="{C87E7549-25F8-469B-9BAB-916097323D17}" destId="{A1397636-07B2-45DD-862D-1729CB8ECB22}" srcOrd="0" destOrd="0" presId="urn:microsoft.com/office/officeart/2005/8/layout/StepDownProcess"/>
    <dgm:cxn modelId="{5DB95E2C-6EF0-E44C-ADA4-C4A677A993C1}" type="presOf" srcId="{A874258E-0180-4C4D-B3B6-E8B606BE48CE}" destId="{064F6A4E-6649-41FE-9F7E-0FD591E20CEC}" srcOrd="0" destOrd="0" presId="urn:microsoft.com/office/officeart/2005/8/layout/StepDownProcess"/>
    <dgm:cxn modelId="{C3C16C32-5409-4B68-806C-B2928339DDDF}" srcId="{F1F12898-0B5C-4FD2-98FF-93072E5B6F53}" destId="{22517444-2D09-47E7-A055-E000D4AA66C4}" srcOrd="1" destOrd="0" parTransId="{C233EA29-13A6-412F-9475-FACAE331934C}" sibTransId="{909C7C6F-0BB3-4110-A78D-9497152A38FC}"/>
    <dgm:cxn modelId="{C7390A6C-7DF0-4251-B253-76472CA5214F}" srcId="{22517444-2D09-47E7-A055-E000D4AA66C4}" destId="{C87E7549-25F8-469B-9BAB-916097323D17}" srcOrd="0" destOrd="0" parTransId="{F8511CEB-E6AF-4921-A908-3DA81A7DDDEA}" sibTransId="{3BE71934-9A03-4E8A-8C0E-952354410596}"/>
    <dgm:cxn modelId="{428B5D6D-1C23-4341-9B0A-2519D039218F}" type="presOf" srcId="{22517444-2D09-47E7-A055-E000D4AA66C4}" destId="{75ADDAB6-EDD0-4D47-92F7-73ABB7ECBDE5}" srcOrd="0" destOrd="0" presId="urn:microsoft.com/office/officeart/2005/8/layout/StepDownProcess"/>
    <dgm:cxn modelId="{3408FA4E-B888-4591-86D1-88F6171F3874}" srcId="{F1F12898-0B5C-4FD2-98FF-93072E5B6F53}" destId="{878BC6BE-3918-47A7-8113-C40F0AB83A04}" srcOrd="2" destOrd="0" parTransId="{769A85C4-729A-47A6-8F8C-2D56EC852D89}" sibTransId="{580160BF-1F01-451D-A9D3-8062D259CE3E}"/>
    <dgm:cxn modelId="{4FF3D274-BA68-B642-A5F2-A502E6167307}" type="presOf" srcId="{9D270672-A924-4484-98F1-026109417396}" destId="{FC354D39-0B1C-4C9C-815B-BDD1B5746EDD}" srcOrd="0" destOrd="0" presId="urn:microsoft.com/office/officeart/2005/8/layout/StepDownProcess"/>
    <dgm:cxn modelId="{9D35B9CD-C9DB-43EC-94BC-F24F692CFE37}" srcId="{A874258E-0180-4C4D-B3B6-E8B606BE48CE}" destId="{9D270672-A924-4484-98F1-026109417396}" srcOrd="0" destOrd="0" parTransId="{36764727-5F6F-4805-AE31-FA9AF0C79CCE}" sibTransId="{679DB20C-9391-402D-B927-DD0175984915}"/>
    <dgm:cxn modelId="{145BB9E0-3B62-374C-8437-66FA8D91E7C9}" type="presOf" srcId="{878BC6BE-3918-47A7-8113-C40F0AB83A04}" destId="{698908F5-3661-4634-AA51-972239BC2BDF}" srcOrd="0" destOrd="0" presId="urn:microsoft.com/office/officeart/2005/8/layout/StepDownProcess"/>
    <dgm:cxn modelId="{E4CEB9E0-A447-4338-A0C9-4CA3FCE1C49B}" srcId="{F1F12898-0B5C-4FD2-98FF-93072E5B6F53}" destId="{A874258E-0180-4C4D-B3B6-E8B606BE48CE}" srcOrd="0" destOrd="0" parTransId="{F075DE5E-A7F6-471D-B1CB-C2DC9E5A2985}" sibTransId="{8881615F-5CFE-4BE1-8174-F76698AA57FC}"/>
    <dgm:cxn modelId="{AFB4A9C3-1F03-3246-BFCB-3EAF62343B82}" type="presParOf" srcId="{8E560D77-881C-48D9-A944-AFEF62A0C9A3}" destId="{CB6E480D-8366-46C7-900A-894EEBA8D426}" srcOrd="0" destOrd="0" presId="urn:microsoft.com/office/officeart/2005/8/layout/StepDownProcess"/>
    <dgm:cxn modelId="{FF4222F5-EC1B-AB47-AA33-9A8446FE04B7}" type="presParOf" srcId="{CB6E480D-8366-46C7-900A-894EEBA8D426}" destId="{0E04D851-F15F-4343-A7E3-BCACA13F098E}" srcOrd="0" destOrd="0" presId="urn:microsoft.com/office/officeart/2005/8/layout/StepDownProcess"/>
    <dgm:cxn modelId="{B2A9B71F-745E-5C46-B459-482AE335B900}" type="presParOf" srcId="{CB6E480D-8366-46C7-900A-894EEBA8D426}" destId="{064F6A4E-6649-41FE-9F7E-0FD591E20CEC}" srcOrd="1" destOrd="0" presId="urn:microsoft.com/office/officeart/2005/8/layout/StepDownProcess"/>
    <dgm:cxn modelId="{7D454D31-B1C5-1549-BCF7-22114F3FD4A5}" type="presParOf" srcId="{CB6E480D-8366-46C7-900A-894EEBA8D426}" destId="{FC354D39-0B1C-4C9C-815B-BDD1B5746EDD}" srcOrd="2" destOrd="0" presId="urn:microsoft.com/office/officeart/2005/8/layout/StepDownProcess"/>
    <dgm:cxn modelId="{CA444D68-03C1-C54D-BA1C-068774E03E50}" type="presParOf" srcId="{8E560D77-881C-48D9-A944-AFEF62A0C9A3}" destId="{C4D3C406-86E7-44BC-BE20-165A5F4935B6}" srcOrd="1" destOrd="0" presId="urn:microsoft.com/office/officeart/2005/8/layout/StepDownProcess"/>
    <dgm:cxn modelId="{89358E9D-ADAF-0A4F-9EF9-45D1D8BCA493}" type="presParOf" srcId="{8E560D77-881C-48D9-A944-AFEF62A0C9A3}" destId="{535545DE-5AEF-45FF-8459-FBF0897EEAAD}" srcOrd="2" destOrd="0" presId="urn:microsoft.com/office/officeart/2005/8/layout/StepDownProcess"/>
    <dgm:cxn modelId="{26683543-4B3B-1B42-80AB-0EAB81EB1BC7}" type="presParOf" srcId="{535545DE-5AEF-45FF-8459-FBF0897EEAAD}" destId="{D068FED9-96D5-4E7C-B483-072463F4641C}" srcOrd="0" destOrd="0" presId="urn:microsoft.com/office/officeart/2005/8/layout/StepDownProcess"/>
    <dgm:cxn modelId="{869A2956-F739-4D40-B9CC-6BF1D355ABE8}" type="presParOf" srcId="{535545DE-5AEF-45FF-8459-FBF0897EEAAD}" destId="{75ADDAB6-EDD0-4D47-92F7-73ABB7ECBDE5}" srcOrd="1" destOrd="0" presId="urn:microsoft.com/office/officeart/2005/8/layout/StepDownProcess"/>
    <dgm:cxn modelId="{F4863839-AD2C-D141-8AC4-6C18F15CC249}" type="presParOf" srcId="{535545DE-5AEF-45FF-8459-FBF0897EEAAD}" destId="{A1397636-07B2-45DD-862D-1729CB8ECB22}" srcOrd="2" destOrd="0" presId="urn:microsoft.com/office/officeart/2005/8/layout/StepDownProcess"/>
    <dgm:cxn modelId="{8CB01443-CF5C-FF49-A93B-765999D81A85}" type="presParOf" srcId="{8E560D77-881C-48D9-A944-AFEF62A0C9A3}" destId="{4E43E776-3E48-49E9-BF5C-79389676F3E5}" srcOrd="3" destOrd="0" presId="urn:microsoft.com/office/officeart/2005/8/layout/StepDownProcess"/>
    <dgm:cxn modelId="{4D58C9F1-46F8-A140-A1BE-BCEE082E3A40}" type="presParOf" srcId="{8E560D77-881C-48D9-A944-AFEF62A0C9A3}" destId="{CB5C0B21-74CD-4125-813D-855B13126507}" srcOrd="4" destOrd="0" presId="urn:microsoft.com/office/officeart/2005/8/layout/StepDownProcess"/>
    <dgm:cxn modelId="{36835ED8-7D90-4245-8106-8F8344B01B9D}" type="presParOf" srcId="{CB5C0B21-74CD-4125-813D-855B13126507}" destId="{698908F5-3661-4634-AA51-972239BC2BDF}" srcOrd="0" destOrd="0" presId="urn:microsoft.com/office/officeart/2005/8/layout/StepDown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04D851-F15F-4343-A7E3-BCACA13F098E}">
      <dsp:nvSpPr>
        <dsp:cNvPr id="0" name=""/>
        <dsp:cNvSpPr/>
      </dsp:nvSpPr>
      <dsp:spPr>
        <a:xfrm rot="5400000">
          <a:off x="1840032" y="1331332"/>
          <a:ext cx="1157399" cy="1317658"/>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4F6A4E-6649-41FE-9F7E-0FD591E20CEC}">
      <dsp:nvSpPr>
        <dsp:cNvPr id="0" name=""/>
        <dsp:cNvSpPr/>
      </dsp:nvSpPr>
      <dsp:spPr>
        <a:xfrm>
          <a:off x="230150" y="0"/>
          <a:ext cx="4494775" cy="1411781"/>
        </a:xfrm>
        <a:prstGeom prst="roundRect">
          <a:avLst>
            <a:gd name="adj" fmla="val 16670"/>
          </a:avLst>
        </a:prstGeom>
        <a:solidFill>
          <a:srgbClr val="FF0000"/>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omic Sans MS"/>
              <a:cs typeface="Comic Sans MS"/>
            </a:rPr>
            <a:t>Last lesson  we looked at  the way Dickens had been influenced by Victorian justice system</a:t>
          </a:r>
        </a:p>
      </dsp:txBody>
      <dsp:txXfrm>
        <a:off x="299080" y="68930"/>
        <a:ext cx="4356915" cy="1273921"/>
      </dsp:txXfrm>
    </dsp:sp>
    <dsp:sp modelId="{FC354D39-0B1C-4C9C-815B-BDD1B5746EDD}">
      <dsp:nvSpPr>
        <dsp:cNvPr id="0" name=""/>
        <dsp:cNvSpPr/>
      </dsp:nvSpPr>
      <dsp:spPr>
        <a:xfrm>
          <a:off x="4800025" y="272569"/>
          <a:ext cx="1417065" cy="110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endParaRPr lang="en-US" sz="1400" b="1" kern="1200" dirty="0"/>
        </a:p>
      </dsp:txBody>
      <dsp:txXfrm>
        <a:off x="4800025" y="272569"/>
        <a:ext cx="1417065" cy="1102285"/>
      </dsp:txXfrm>
    </dsp:sp>
    <dsp:sp modelId="{D068FED9-96D5-4E7C-B483-072463F4641C}">
      <dsp:nvSpPr>
        <dsp:cNvPr id="0" name=""/>
        <dsp:cNvSpPr/>
      </dsp:nvSpPr>
      <dsp:spPr>
        <a:xfrm rot="5400000">
          <a:off x="3820715" y="2856827"/>
          <a:ext cx="1157399" cy="1317658"/>
        </a:xfrm>
        <a:prstGeom prst="bentUpArrow">
          <a:avLst>
            <a:gd name="adj1" fmla="val 32840"/>
            <a:gd name="adj2" fmla="val 25000"/>
            <a:gd name="adj3" fmla="val 3578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ADDAB6-EDD0-4D47-92F7-73ABB7ECBDE5}">
      <dsp:nvSpPr>
        <dsp:cNvPr id="0" name=""/>
        <dsp:cNvSpPr/>
      </dsp:nvSpPr>
      <dsp:spPr>
        <a:xfrm>
          <a:off x="2486742" y="1580332"/>
          <a:ext cx="4003043" cy="1350791"/>
        </a:xfrm>
        <a:prstGeom prst="roundRect">
          <a:avLst>
            <a:gd name="adj" fmla="val 16670"/>
          </a:avLst>
        </a:prstGeom>
        <a:solidFill>
          <a:schemeClr val="accent4"/>
        </a:solidFill>
        <a:ln w="12700" cap="flat" cmpd="sng" algn="ctr">
          <a:solidFill>
            <a:schemeClr val="accent4">
              <a:shade val="50000"/>
            </a:schemeClr>
          </a:solidFill>
          <a:prstDash val="solid"/>
          <a:miter lim="800000"/>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omic Sans MS"/>
              <a:cs typeface="Comic Sans MS"/>
            </a:rPr>
            <a:t>We continued to deepen our contextual understanding whilst selecting and commenting on evidence from the text </a:t>
          </a:r>
        </a:p>
      </dsp:txBody>
      <dsp:txXfrm>
        <a:off x="2552694" y="1646284"/>
        <a:ext cx="3871139" cy="1218887"/>
      </dsp:txXfrm>
    </dsp:sp>
    <dsp:sp modelId="{A1397636-07B2-45DD-862D-1729CB8ECB22}">
      <dsp:nvSpPr>
        <dsp:cNvPr id="0" name=""/>
        <dsp:cNvSpPr/>
      </dsp:nvSpPr>
      <dsp:spPr>
        <a:xfrm>
          <a:off x="6611227" y="1760399"/>
          <a:ext cx="1417065" cy="110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US" sz="2800" kern="1200" dirty="0"/>
        </a:p>
      </dsp:txBody>
      <dsp:txXfrm>
        <a:off x="6611227" y="1760399"/>
        <a:ext cx="1417065" cy="1102285"/>
      </dsp:txXfrm>
    </dsp:sp>
    <dsp:sp modelId="{698908F5-3661-4634-AA51-972239BC2BDF}">
      <dsp:nvSpPr>
        <dsp:cNvPr id="0" name=""/>
        <dsp:cNvSpPr/>
      </dsp:nvSpPr>
      <dsp:spPr>
        <a:xfrm>
          <a:off x="4713291" y="3105827"/>
          <a:ext cx="3818902" cy="1701766"/>
        </a:xfrm>
        <a:prstGeom prst="roundRect">
          <a:avLst>
            <a:gd name="adj" fmla="val 16670"/>
          </a:avLst>
        </a:prstGeom>
        <a:solidFill>
          <a:schemeClr val="accent6"/>
        </a:solidFill>
        <a:ln w="12700" cap="flat" cmpd="sng" algn="ctr">
          <a:solidFill>
            <a:schemeClr val="accent6">
              <a:shade val="50000"/>
            </a:schemeClr>
          </a:solidFill>
          <a:prstDash val="solid"/>
          <a:miter lim="800000"/>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omic Sans MS"/>
              <a:cs typeface="Comic Sans MS"/>
            </a:rPr>
            <a:t>Today we will bring together all of our learning so far and answer some questions on The Workhouse</a:t>
          </a:r>
        </a:p>
      </dsp:txBody>
      <dsp:txXfrm>
        <a:off x="4796379" y="3188915"/>
        <a:ext cx="3652726" cy="153559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B21ED92-D066-455B-B1C7-F52C5DA7A90F}" type="datetimeFigureOut">
              <a:rPr lang="en-GB" smtClean="0"/>
              <a:t>17/04/2021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78A7C24-CA31-49B3-A44F-5C55D784C20F}" type="slidenum">
              <a:rPr lang="en-GB" smtClean="0"/>
              <a:t>‹#›</a:t>
            </a:fld>
            <a:endParaRPr lang="en-GB"/>
          </a:p>
        </p:txBody>
      </p:sp>
    </p:spTree>
    <p:extLst>
      <p:ext uri="{BB962C8B-B14F-4D97-AF65-F5344CB8AC3E}">
        <p14:creationId xmlns:p14="http://schemas.microsoft.com/office/powerpoint/2010/main" val="378299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1</a:t>
            </a:fld>
            <a:endParaRPr lang="en-GB" dirty="0"/>
          </a:p>
        </p:txBody>
      </p:sp>
    </p:spTree>
    <p:extLst>
      <p:ext uri="{BB962C8B-B14F-4D97-AF65-F5344CB8AC3E}">
        <p14:creationId xmlns:p14="http://schemas.microsoft.com/office/powerpoint/2010/main" val="1965899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Learners respond independently </a:t>
            </a:r>
            <a:endParaRPr lang="en-GB" dirty="0"/>
          </a:p>
        </p:txBody>
      </p:sp>
      <p:sp>
        <p:nvSpPr>
          <p:cNvPr id="4" name="Slide Number Placeholder 3"/>
          <p:cNvSpPr>
            <a:spLocks noGrp="1"/>
          </p:cNvSpPr>
          <p:nvPr>
            <p:ph type="sldNum" sz="quarter" idx="10"/>
          </p:nvPr>
        </p:nvSpPr>
        <p:spPr/>
        <p:txBody>
          <a:bodyPr/>
          <a:lstStyle/>
          <a:p>
            <a:fld id="{127D7F0E-AD81-4604-8830-CCF28670E9B5}" type="slidenum">
              <a:rPr lang="en-GB" smtClean="0"/>
              <a:t>3</a:t>
            </a:fld>
            <a:endParaRPr lang="en-GB" dirty="0"/>
          </a:p>
        </p:txBody>
      </p:sp>
    </p:spTree>
    <p:extLst>
      <p:ext uri="{BB962C8B-B14F-4D97-AF65-F5344CB8AC3E}">
        <p14:creationId xmlns:p14="http://schemas.microsoft.com/office/powerpoint/2010/main" val="346875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2970F-F714-48C0-BD74-3ABE311683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90BFD8-3B9E-4A09-8DFE-E73012417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5445D6-9A97-42BF-9FCD-B70C794B5008}"/>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E4B19012-05AC-4E9A-8B22-41D55806C7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DDEE1E-2434-45CE-9936-A8369422E067}"/>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3499319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B440-EEA8-4AAA-8603-C20E7BBA233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089256-1D50-4C3F-AE66-8CF0092C27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276F0F-5E23-4B91-9F0F-1F165526975C}"/>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B786E170-6639-40A0-863D-266A08CEAE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F5BF30-A268-4D04-9801-64B9A772CD4B}"/>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348968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506269-DC1B-489F-BD9A-FE38C1999D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B91FC-D9B7-4163-86D7-93A197ACC3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FA276C-4285-4986-BC52-BF175E4D8732}"/>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D8DEF86A-5F77-4FFE-AD0F-4FCC58AAE1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6FC96B-1B4C-4C99-82C4-54760AD7FDCD}"/>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8453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0452-0FA7-4416-860B-4EE386BE0C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31176A-1663-45F4-8C3B-157FDB3A0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48CD34-E5D7-43D2-A709-DC1D60540079}"/>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C480355C-6934-4793-8EFD-A17E78DF42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2C8C800-7E0A-4C79-8AAA-10AC80F18A1A}"/>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262043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DACF-0047-4A6B-812A-DDCE4BEBA7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4F93C6-978E-499A-B300-99E39D990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17FA50-2877-43C0-93AF-BDE24A3A1101}"/>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E36DB3D4-0AB7-41EF-B4A6-EA3215A774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C50917-9BC5-4E11-8901-299A477BC460}"/>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078143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0381-8898-4654-98F5-644CC4C96AD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A37C2E-34D6-4222-BB8F-6E63BE1D24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5B6147-0140-4F69-AFB7-0FAECE8318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EF470AF-9918-4E22-80E3-A0E555A3A4E8}"/>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A00213DE-4806-44EE-B8DB-5A832D75C3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5A98FF-CD6E-41D1-8797-4FB8C5787504}"/>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094984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F0DDB-538A-479E-8617-7171A393F6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A24EC8-F512-4737-ADF9-ACC9634F29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72F3E4-4AD5-4EDE-9579-46CF043AC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4E83D-CB07-4B90-ADBE-4C6554C34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E916D5-5398-4A04-9B78-DE762BF076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1600AB-B38D-467F-8E9F-93A7ED752CFE}"/>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8" name="Footer Placeholder 7">
            <a:extLst>
              <a:ext uri="{FF2B5EF4-FFF2-40B4-BE49-F238E27FC236}">
                <a16:creationId xmlns:a16="http://schemas.microsoft.com/office/drawing/2014/main" id="{F3D3CFC5-98DA-43B8-98EF-A49F9948C0D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66DAF1A-12FD-4203-930D-9CF86F8F4AC2}"/>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71871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8816-0AE0-403A-8F42-B12CBE5A103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4F5EE3-6D84-45BE-A674-DE612C4FCF80}"/>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4" name="Footer Placeholder 3">
            <a:extLst>
              <a:ext uri="{FF2B5EF4-FFF2-40B4-BE49-F238E27FC236}">
                <a16:creationId xmlns:a16="http://schemas.microsoft.com/office/drawing/2014/main" id="{4E9182DD-DD61-4451-BAFC-4216A142EF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779BB8-AF97-4ECA-AB8E-59A15C79B09B}"/>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09192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0642FC-17CB-402C-BC25-1610389EA63D}"/>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3" name="Footer Placeholder 2">
            <a:extLst>
              <a:ext uri="{FF2B5EF4-FFF2-40B4-BE49-F238E27FC236}">
                <a16:creationId xmlns:a16="http://schemas.microsoft.com/office/drawing/2014/main" id="{2C6C2CC6-A888-4AEB-9975-CBB9D6E821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58B8DD-7614-426F-89AE-A3C3D80C023E}"/>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41586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E2046-1A09-45AE-904C-EF86DB54F1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5F7D90-7AAD-423B-BBCD-9B4B9A6E87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FA2B13-640F-4346-AD20-87B7768BF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B88D19-5183-484E-8E14-ADB0A82A7D3B}"/>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4D88B707-441B-438C-B33D-CE4244918E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58C6A3-7BE8-4A9A-AEB3-B9747D4C65CF}"/>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1642164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584A-DD56-4DF5-BA90-24BAD5CBA6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4CA22B-8C42-46C6-8989-479501783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1BC303-E9F3-4B3A-A1FF-B78438BC6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417D1E-01A0-4304-B2DD-27624C1F2E4E}"/>
              </a:ext>
            </a:extLst>
          </p:cNvPr>
          <p:cNvSpPr>
            <a:spLocks noGrp="1"/>
          </p:cNvSpPr>
          <p:nvPr>
            <p:ph type="dt" sz="half" idx="10"/>
          </p:nvPr>
        </p:nvSpPr>
        <p:spPr/>
        <p:txBody>
          <a:bodyPr/>
          <a:lstStyle/>
          <a:p>
            <a:fld id="{BBF38AC9-C4B6-4146-9548-326ECFAB1A16}" type="datetimeFigureOut">
              <a:rPr lang="en-GB" smtClean="0"/>
              <a:t>17/04/2021</a:t>
            </a:fld>
            <a:endParaRPr lang="en-GB"/>
          </a:p>
        </p:txBody>
      </p:sp>
      <p:sp>
        <p:nvSpPr>
          <p:cNvPr id="6" name="Footer Placeholder 5">
            <a:extLst>
              <a:ext uri="{FF2B5EF4-FFF2-40B4-BE49-F238E27FC236}">
                <a16:creationId xmlns:a16="http://schemas.microsoft.com/office/drawing/2014/main" id="{3C2C0096-7AA3-42AA-B4F2-2FDCA4B1C0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955CCD-B965-48A3-8461-EB1B2ACD804E}"/>
              </a:ext>
            </a:extLst>
          </p:cNvPr>
          <p:cNvSpPr>
            <a:spLocks noGrp="1"/>
          </p:cNvSpPr>
          <p:nvPr>
            <p:ph type="sldNum" sz="quarter" idx="12"/>
          </p:nvPr>
        </p:nvSpPr>
        <p:spPr/>
        <p:txBody>
          <a:bodyPr/>
          <a:lstStyle/>
          <a:p>
            <a:fld id="{E2870372-D7F5-44C4-BE1A-F1FDFF6DB488}" type="slidenum">
              <a:rPr lang="en-GB" smtClean="0"/>
              <a:t>‹#›</a:t>
            </a:fld>
            <a:endParaRPr lang="en-GB"/>
          </a:p>
        </p:txBody>
      </p:sp>
    </p:spTree>
    <p:extLst>
      <p:ext uri="{BB962C8B-B14F-4D97-AF65-F5344CB8AC3E}">
        <p14:creationId xmlns:p14="http://schemas.microsoft.com/office/powerpoint/2010/main" val="24518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067ADF-B0F9-4DBB-A66A-D96669589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3CBE25A-972C-4653-8194-0E06493A5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4A9451-6DF2-48DA-A164-7EF0C62033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38AC9-C4B6-4146-9548-326ECFAB1A16}" type="datetimeFigureOut">
              <a:rPr lang="en-GB" smtClean="0"/>
              <a:t>17/04/2021</a:t>
            </a:fld>
            <a:endParaRPr lang="en-GB"/>
          </a:p>
        </p:txBody>
      </p:sp>
      <p:sp>
        <p:nvSpPr>
          <p:cNvPr id="5" name="Footer Placeholder 4">
            <a:extLst>
              <a:ext uri="{FF2B5EF4-FFF2-40B4-BE49-F238E27FC236}">
                <a16:creationId xmlns:a16="http://schemas.microsoft.com/office/drawing/2014/main" id="{087B5EF7-844E-41AC-AEC5-F25F274E91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29E694-4B4E-4EEE-8956-277AAE9CAC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70372-D7F5-44C4-BE1A-F1FDFF6DB488}" type="slidenum">
              <a:rPr lang="en-GB" smtClean="0"/>
              <a:t>‹#›</a:t>
            </a:fld>
            <a:endParaRPr lang="en-GB"/>
          </a:p>
        </p:txBody>
      </p:sp>
    </p:spTree>
    <p:extLst>
      <p:ext uri="{BB962C8B-B14F-4D97-AF65-F5344CB8AC3E}">
        <p14:creationId xmlns:p14="http://schemas.microsoft.com/office/powerpoint/2010/main" val="3945733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jpg"/><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632966" y="2574708"/>
            <a:ext cx="8229600" cy="523220"/>
          </a:xfrm>
          <a:prstGeom prst="rect">
            <a:avLst/>
          </a:prstGeom>
          <a:solidFill>
            <a:schemeClr val="bg2"/>
          </a:solidFill>
        </p:spPr>
        <p:txBody>
          <a:bodyPr wrap="square" rtlCol="0">
            <a:spAutoFit/>
          </a:bodyPr>
          <a:lstStyle/>
          <a:p>
            <a:r>
              <a:rPr lang="en-US" sz="2800" dirty="0"/>
              <a:t>Lesson 12 </a:t>
            </a:r>
            <a:r>
              <a:rPr lang="en-US" sz="2800" i="1" dirty="0"/>
              <a:t>Oliver</a:t>
            </a:r>
            <a:endParaRPr lang="en-US" sz="2800" i="1" dirty="0">
              <a:solidFill>
                <a:schemeClr val="accent2"/>
              </a:solidFill>
            </a:endParaRPr>
          </a:p>
        </p:txBody>
      </p:sp>
      <p:sp>
        <p:nvSpPr>
          <p:cNvPr id="7" name="TextBox 6">
            <a:extLst>
              <a:ext uri="{FF2B5EF4-FFF2-40B4-BE49-F238E27FC236}">
                <a16:creationId xmlns:a16="http://schemas.microsoft.com/office/drawing/2014/main" id="{B44C5678-FDE8-4854-8A2C-09858888B6E8}"/>
              </a:ext>
            </a:extLst>
          </p:cNvPr>
          <p:cNvSpPr txBox="1"/>
          <p:nvPr/>
        </p:nvSpPr>
        <p:spPr>
          <a:xfrm>
            <a:off x="571262" y="3513950"/>
            <a:ext cx="9102037" cy="2923877"/>
          </a:xfrm>
          <a:prstGeom prst="rect">
            <a:avLst/>
          </a:prstGeom>
          <a:noFill/>
        </p:spPr>
        <p:txBody>
          <a:bodyPr wrap="square" rtlCol="0">
            <a:spAutoFit/>
          </a:bodyPr>
          <a:lstStyle/>
          <a:p>
            <a:r>
              <a:rPr lang="en-US" sz="2800" b="1" u="sng" dirty="0"/>
              <a:t>Title:  Exploring The Workhouse</a:t>
            </a:r>
          </a:p>
          <a:p>
            <a:r>
              <a:rPr lang="en-GB" sz="2800" i="1" dirty="0">
                <a:latin typeface="Gill Sans MT" panose="020B0502020104020203" pitchFamily="34" charset="0"/>
                <a:ea typeface="Calibri" panose="020F0502020204030204" pitchFamily="34" charset="0"/>
                <a:cs typeface="Times New Roman" panose="02020603050405020304" pitchFamily="18" charset="0"/>
              </a:rPr>
              <a:t>Lesson focus: </a:t>
            </a:r>
            <a:r>
              <a:rPr lang="en-US" sz="2800" i="1" dirty="0" err="1"/>
              <a:t>analyse</a:t>
            </a:r>
            <a:r>
              <a:rPr lang="en-US" sz="2800" i="1" dirty="0"/>
              <a:t> in depth and detail writers’ use of literary, rhetorical and grammatical features on different readers</a:t>
            </a:r>
          </a:p>
          <a:p>
            <a:r>
              <a:rPr lang="en-US" sz="2400" b="1" u="sng" dirty="0"/>
              <a:t>  </a:t>
            </a:r>
          </a:p>
          <a:p>
            <a:endParaRPr lang="en-US" sz="2400" b="1" i="1" u="sng" dirty="0"/>
          </a:p>
          <a:p>
            <a:endParaRPr lang="en-GB" sz="2400" b="1" u="sng" dirty="0"/>
          </a:p>
        </p:txBody>
      </p:sp>
    </p:spTree>
    <p:extLst>
      <p:ext uri="{BB962C8B-B14F-4D97-AF65-F5344CB8AC3E}">
        <p14:creationId xmlns:p14="http://schemas.microsoft.com/office/powerpoint/2010/main" val="1687745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19926" y="1367606"/>
            <a:ext cx="8830231" cy="3124201"/>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u="sng" dirty="0">
              <a:solidFill>
                <a:schemeClr val="tx1"/>
              </a:solidFill>
            </a:endParaRPr>
          </a:p>
          <a:p>
            <a:endParaRPr lang="en-US" sz="3200" b="1" u="sng" dirty="0">
              <a:solidFill>
                <a:schemeClr val="tx1"/>
              </a:solidFill>
            </a:endParaRPr>
          </a:p>
          <a:p>
            <a:r>
              <a:rPr lang="en-US" sz="3200" b="1" u="sng" dirty="0">
                <a:solidFill>
                  <a:schemeClr val="tx1"/>
                </a:solidFill>
              </a:rPr>
              <a:t>DNA</a:t>
            </a:r>
          </a:p>
          <a:p>
            <a:endParaRPr lang="en-US" sz="3200" b="1" u="sng" dirty="0">
              <a:solidFill>
                <a:schemeClr val="tx1"/>
              </a:solidFill>
            </a:endParaRPr>
          </a:p>
          <a:p>
            <a:r>
              <a:rPr lang="en-US" sz="3200" b="1" dirty="0">
                <a:solidFill>
                  <a:schemeClr val="tx1"/>
                </a:solidFill>
              </a:rPr>
              <a:t>Mind map everything you can recall about Victorian England</a:t>
            </a:r>
            <a:endParaRPr lang="en-US" sz="3200" dirty="0">
              <a:solidFill>
                <a:schemeClr val="tx1"/>
              </a:solidFill>
            </a:endParaRPr>
          </a:p>
          <a:p>
            <a:endParaRPr lang="en-US" sz="2400" b="1" u="sng" dirty="0">
              <a:solidFill>
                <a:schemeClr val="tx1"/>
              </a:solidFill>
            </a:endParaRPr>
          </a:p>
          <a:p>
            <a:endParaRPr lang="en-US" sz="2400" b="1" u="sng" dirty="0">
              <a:solidFill>
                <a:schemeClr val="tx1"/>
              </a:solidFill>
            </a:endParaRPr>
          </a:p>
          <a:p>
            <a:endParaRPr lang="en-US" sz="2400" b="1" u="sng" dirty="0">
              <a:solidFill>
                <a:schemeClr val="tx1"/>
              </a:solidFill>
            </a:endParaRPr>
          </a:p>
          <a:p>
            <a:pPr algn="ctr"/>
            <a:endParaRPr lang="en-US" sz="2400" b="1" u="sng" dirty="0">
              <a:solidFill>
                <a:schemeClr val="tx1"/>
              </a:solidFill>
            </a:endParaRPr>
          </a:p>
        </p:txBody>
      </p:sp>
      <p:sp>
        <p:nvSpPr>
          <p:cNvPr id="7" name="TextBox 6"/>
          <p:cNvSpPr txBox="1"/>
          <p:nvPr/>
        </p:nvSpPr>
        <p:spPr>
          <a:xfrm>
            <a:off x="10719582" y="998274"/>
            <a:ext cx="1085311" cy="369332"/>
          </a:xfrm>
          <a:prstGeom prst="rect">
            <a:avLst/>
          </a:prstGeom>
          <a:solidFill>
            <a:schemeClr val="bg1"/>
          </a:solidFill>
        </p:spPr>
        <p:txBody>
          <a:bodyPr wrap="square" rtlCol="0">
            <a:spAutoFit/>
          </a:bodyPr>
          <a:lstStyle/>
          <a:p>
            <a:endParaRPr lang="en-GB" dirty="0"/>
          </a:p>
        </p:txBody>
      </p:sp>
      <p:pic>
        <p:nvPicPr>
          <p:cNvPr id="9" name="Picture 8"/>
          <p:cNvPicPr>
            <a:picLocks noChangeAspect="1"/>
          </p:cNvPicPr>
          <p:nvPr/>
        </p:nvPicPr>
        <p:blipFill>
          <a:blip r:embed="rId2"/>
          <a:stretch>
            <a:fillRect/>
          </a:stretch>
        </p:blipFill>
        <p:spPr>
          <a:xfrm>
            <a:off x="9673300" y="2465821"/>
            <a:ext cx="2189473" cy="192182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12" name="Picture 11"/>
          <p:cNvPicPr>
            <a:picLocks noChangeAspect="1"/>
          </p:cNvPicPr>
          <p:nvPr/>
        </p:nvPicPr>
        <p:blipFill>
          <a:blip r:embed="rId4"/>
          <a:stretch>
            <a:fillRect/>
          </a:stretch>
        </p:blipFill>
        <p:spPr>
          <a:xfrm>
            <a:off x="9673300" y="4636736"/>
            <a:ext cx="2189473" cy="1801091"/>
          </a:xfrm>
          <a:prstGeom prst="rect">
            <a:avLst/>
          </a:prstGeom>
        </p:spPr>
      </p:pic>
    </p:spTree>
    <p:extLst>
      <p:ext uri="{BB962C8B-B14F-4D97-AF65-F5344CB8AC3E}">
        <p14:creationId xmlns:p14="http://schemas.microsoft.com/office/powerpoint/2010/main" val="3045520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9673300" y="2465821"/>
            <a:ext cx="2189473" cy="192182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5" name="Picture 4"/>
          <p:cNvPicPr>
            <a:picLocks noChangeAspect="1"/>
          </p:cNvPicPr>
          <p:nvPr/>
        </p:nvPicPr>
        <p:blipFill>
          <a:blip r:embed="rId5"/>
          <a:stretch>
            <a:fillRect/>
          </a:stretch>
        </p:blipFill>
        <p:spPr>
          <a:xfrm>
            <a:off x="9673300" y="4636736"/>
            <a:ext cx="2189473" cy="1801091"/>
          </a:xfrm>
          <a:prstGeom prst="rect">
            <a:avLst/>
          </a:prstGeom>
        </p:spPr>
      </p:pic>
      <p:sp>
        <p:nvSpPr>
          <p:cNvPr id="2" name="TextBox 1"/>
          <p:cNvSpPr txBox="1"/>
          <p:nvPr/>
        </p:nvSpPr>
        <p:spPr>
          <a:xfrm>
            <a:off x="618898" y="394216"/>
            <a:ext cx="8229600" cy="523220"/>
          </a:xfrm>
          <a:prstGeom prst="rect">
            <a:avLst/>
          </a:prstGeom>
          <a:solidFill>
            <a:schemeClr val="bg2"/>
          </a:solidFill>
        </p:spPr>
        <p:txBody>
          <a:bodyPr wrap="square" rtlCol="0">
            <a:spAutoFit/>
          </a:bodyPr>
          <a:lstStyle/>
          <a:p>
            <a:r>
              <a:rPr lang="en-US" sz="2800" dirty="0"/>
              <a:t>Learning Journey</a:t>
            </a:r>
            <a:endParaRPr lang="en-US" sz="2800" dirty="0">
              <a:solidFill>
                <a:schemeClr val="accent2"/>
              </a:solidFill>
            </a:endParaRPr>
          </a:p>
        </p:txBody>
      </p:sp>
      <p:graphicFrame>
        <p:nvGraphicFramePr>
          <p:cNvPr id="7" name="Content Placeholder 5">
            <a:extLst>
              <a:ext uri="{FF2B5EF4-FFF2-40B4-BE49-F238E27FC236}">
                <a16:creationId xmlns:a16="http://schemas.microsoft.com/office/drawing/2014/main" id="{897D0948-A9D9-4C35-893A-F2DCFE9A461F}"/>
              </a:ext>
            </a:extLst>
          </p:cNvPr>
          <p:cNvGraphicFramePr>
            <a:graphicFrameLocks/>
          </p:cNvGraphicFramePr>
          <p:nvPr>
            <p:extLst>
              <p:ext uri="{D42A27DB-BD31-4B8C-83A1-F6EECF244321}">
                <p14:modId xmlns:p14="http://schemas.microsoft.com/office/powerpoint/2010/main" val="4213897553"/>
              </p:ext>
            </p:extLst>
          </p:nvPr>
        </p:nvGraphicFramePr>
        <p:xfrm>
          <a:off x="618898" y="1294229"/>
          <a:ext cx="8792388" cy="483193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7736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98275"/>
            <a:ext cx="9243912" cy="525588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u="sng" dirty="0">
                <a:solidFill>
                  <a:schemeClr val="tx1"/>
                </a:solidFill>
              </a:rPr>
              <a:t>TDQs on the extract from Chapter 2- The Workhouse</a:t>
            </a:r>
          </a:p>
          <a:p>
            <a:endParaRPr lang="en-US" sz="3200" b="1" u="sng" dirty="0">
              <a:solidFill>
                <a:schemeClr val="tx1"/>
              </a:solidFill>
            </a:endParaRPr>
          </a:p>
          <a:p>
            <a:pPr marL="514350" indent="-514350">
              <a:buAutoNum type="arabicPeriod"/>
            </a:pPr>
            <a:r>
              <a:rPr lang="en-US" sz="3200" dirty="0">
                <a:solidFill>
                  <a:schemeClr val="tx1"/>
                </a:solidFill>
              </a:rPr>
              <a:t>List 2 things about the room from the first sentence</a:t>
            </a:r>
          </a:p>
          <a:p>
            <a:pPr marL="514350" indent="-514350">
              <a:buAutoNum type="arabicPeriod"/>
            </a:pPr>
            <a:r>
              <a:rPr lang="en-US" sz="3200" dirty="0">
                <a:solidFill>
                  <a:schemeClr val="tx1"/>
                </a:solidFill>
              </a:rPr>
              <a:t>Who ladles out the gruel at meal-times?</a:t>
            </a:r>
          </a:p>
          <a:p>
            <a:pPr marL="514350" indent="-514350">
              <a:buAutoNum type="arabicPeriod"/>
            </a:pPr>
            <a:r>
              <a:rPr lang="en-US" sz="3200" dirty="0">
                <a:solidFill>
                  <a:schemeClr val="tx1"/>
                </a:solidFill>
              </a:rPr>
              <a:t>Why do the bowls from which the orphans eat ‘…never wanted washing’? </a:t>
            </a:r>
          </a:p>
          <a:p>
            <a:pPr marL="514350" indent="-514350">
              <a:buAutoNum type="arabicPeriod"/>
            </a:pPr>
            <a:r>
              <a:rPr lang="en-US" sz="3200" dirty="0">
                <a:solidFill>
                  <a:schemeClr val="tx1"/>
                </a:solidFill>
              </a:rPr>
              <a:t>For how many months did Oliver and his companions suffer ‘…slow starvation’?</a:t>
            </a:r>
          </a:p>
          <a:p>
            <a:pPr marL="514350" indent="-514350">
              <a:buAutoNum type="arabicPeriod"/>
            </a:pPr>
            <a:r>
              <a:rPr lang="en-US" sz="3200" dirty="0">
                <a:solidFill>
                  <a:schemeClr val="tx1"/>
                </a:solidFill>
              </a:rPr>
              <a:t>Who decides that Oliver should ‘…walk up to the master…and ask for more’?</a:t>
            </a:r>
          </a:p>
          <a:p>
            <a:endParaRPr lang="en-US" sz="3200" dirty="0">
              <a:solidFill>
                <a:schemeClr val="tx1"/>
              </a:solidFill>
            </a:endParaRPr>
          </a:p>
          <a:p>
            <a:endParaRPr lang="en-US" sz="2400" b="1" u="sng" dirty="0">
              <a:solidFill>
                <a:schemeClr val="tx1"/>
              </a:solidFill>
            </a:endParaRPr>
          </a:p>
          <a:p>
            <a:endParaRPr lang="en-US" sz="2400" b="1" u="sng" dirty="0">
              <a:solidFill>
                <a:schemeClr val="tx1"/>
              </a:solidFill>
            </a:endParaRPr>
          </a:p>
          <a:p>
            <a:endParaRPr lang="en-US" sz="2400" b="1" u="sng" dirty="0">
              <a:solidFill>
                <a:schemeClr val="tx1"/>
              </a:solidFill>
            </a:endParaRPr>
          </a:p>
          <a:p>
            <a:pPr algn="ctr"/>
            <a:endParaRPr lang="en-US" sz="2400" b="1" u="sng" dirty="0">
              <a:solidFill>
                <a:schemeClr val="tx1"/>
              </a:solidFill>
            </a:endParaRPr>
          </a:p>
        </p:txBody>
      </p:sp>
      <p:sp>
        <p:nvSpPr>
          <p:cNvPr id="7" name="TextBox 6"/>
          <p:cNvSpPr txBox="1"/>
          <p:nvPr/>
        </p:nvSpPr>
        <p:spPr>
          <a:xfrm>
            <a:off x="10719582" y="998274"/>
            <a:ext cx="1085311" cy="369332"/>
          </a:xfrm>
          <a:prstGeom prst="rect">
            <a:avLst/>
          </a:prstGeom>
          <a:solidFill>
            <a:schemeClr val="bg1"/>
          </a:solidFill>
        </p:spPr>
        <p:txBody>
          <a:bodyPr wrap="square" rtlCol="0">
            <a:spAutoFit/>
          </a:bodyPr>
          <a:lstStyle/>
          <a:p>
            <a:endParaRPr lang="en-GB" dirty="0"/>
          </a:p>
        </p:txBody>
      </p:sp>
      <p:pic>
        <p:nvPicPr>
          <p:cNvPr id="9" name="Picture 8"/>
          <p:cNvPicPr>
            <a:picLocks noChangeAspect="1"/>
          </p:cNvPicPr>
          <p:nvPr/>
        </p:nvPicPr>
        <p:blipFill>
          <a:blip r:embed="rId2"/>
          <a:stretch>
            <a:fillRect/>
          </a:stretch>
        </p:blipFill>
        <p:spPr>
          <a:xfrm>
            <a:off x="9673300" y="2465821"/>
            <a:ext cx="2189473" cy="192182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12" name="Picture 11"/>
          <p:cNvPicPr>
            <a:picLocks noChangeAspect="1"/>
          </p:cNvPicPr>
          <p:nvPr/>
        </p:nvPicPr>
        <p:blipFill>
          <a:blip r:embed="rId4"/>
          <a:stretch>
            <a:fillRect/>
          </a:stretch>
        </p:blipFill>
        <p:spPr>
          <a:xfrm>
            <a:off x="9673300" y="4636736"/>
            <a:ext cx="2189473" cy="1801091"/>
          </a:xfrm>
          <a:prstGeom prst="rect">
            <a:avLst/>
          </a:prstGeom>
        </p:spPr>
      </p:pic>
    </p:spTree>
    <p:extLst>
      <p:ext uri="{BB962C8B-B14F-4D97-AF65-F5344CB8AC3E}">
        <p14:creationId xmlns:p14="http://schemas.microsoft.com/office/powerpoint/2010/main" val="121229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998275"/>
            <a:ext cx="9243912" cy="5255882"/>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u="sng" dirty="0">
                <a:solidFill>
                  <a:schemeClr val="tx1"/>
                </a:solidFill>
              </a:rPr>
              <a:t>TDQs on the extract from Chapter 2- The Workhouse</a:t>
            </a:r>
          </a:p>
          <a:p>
            <a:endParaRPr lang="en-US" sz="3200" b="1" u="sng" dirty="0">
              <a:solidFill>
                <a:schemeClr val="tx1"/>
              </a:solidFill>
            </a:endParaRPr>
          </a:p>
          <a:p>
            <a:pPr marL="514350" indent="-514350">
              <a:buAutoNum type="arabicPeriod"/>
            </a:pPr>
            <a:r>
              <a:rPr lang="en-US" sz="3200" dirty="0">
                <a:solidFill>
                  <a:schemeClr val="tx1"/>
                </a:solidFill>
              </a:rPr>
              <a:t>Large stone hall, has a copper at the end of it</a:t>
            </a:r>
          </a:p>
          <a:p>
            <a:pPr marL="514350" indent="-514350">
              <a:buAutoNum type="arabicPeriod"/>
            </a:pPr>
            <a:r>
              <a:rPr lang="en-US" sz="3200" dirty="0">
                <a:solidFill>
                  <a:schemeClr val="tx1"/>
                </a:solidFill>
              </a:rPr>
              <a:t>The Master</a:t>
            </a:r>
          </a:p>
          <a:p>
            <a:pPr marL="514350" indent="-514350">
              <a:buAutoNum type="arabicPeriod"/>
            </a:pPr>
            <a:r>
              <a:rPr lang="en-US" sz="3200" dirty="0">
                <a:solidFill>
                  <a:schemeClr val="tx1"/>
                </a:solidFill>
              </a:rPr>
              <a:t>Because the orphans eat every last mouthful of the porridge- their bowls are literally polished clean</a:t>
            </a:r>
          </a:p>
          <a:p>
            <a:pPr marL="514350" indent="-514350">
              <a:buAutoNum type="arabicPeriod"/>
            </a:pPr>
            <a:r>
              <a:rPr lang="en-US" sz="3200" dirty="0">
                <a:solidFill>
                  <a:schemeClr val="tx1"/>
                </a:solidFill>
              </a:rPr>
              <a:t>Three months </a:t>
            </a:r>
          </a:p>
          <a:p>
            <a:pPr marL="514350" indent="-514350">
              <a:buAutoNum type="arabicPeriod"/>
            </a:pPr>
            <a:r>
              <a:rPr lang="en-US" sz="3200" dirty="0">
                <a:solidFill>
                  <a:schemeClr val="tx1"/>
                </a:solidFill>
              </a:rPr>
              <a:t>The other boys (they held a council)</a:t>
            </a:r>
          </a:p>
          <a:p>
            <a:endParaRPr lang="en-US" sz="3200" dirty="0">
              <a:solidFill>
                <a:schemeClr val="tx1"/>
              </a:solidFill>
            </a:endParaRPr>
          </a:p>
          <a:p>
            <a:endParaRPr lang="en-US" sz="2400" b="1" u="sng" dirty="0">
              <a:solidFill>
                <a:schemeClr val="tx1"/>
              </a:solidFill>
            </a:endParaRPr>
          </a:p>
          <a:p>
            <a:endParaRPr lang="en-US" sz="2400" b="1" u="sng" dirty="0">
              <a:solidFill>
                <a:schemeClr val="tx1"/>
              </a:solidFill>
            </a:endParaRPr>
          </a:p>
          <a:p>
            <a:endParaRPr lang="en-US" sz="2400" b="1" u="sng" dirty="0">
              <a:solidFill>
                <a:schemeClr val="tx1"/>
              </a:solidFill>
            </a:endParaRPr>
          </a:p>
          <a:p>
            <a:pPr algn="ctr"/>
            <a:endParaRPr lang="en-US" sz="2400" b="1" u="sng" dirty="0">
              <a:solidFill>
                <a:schemeClr val="tx1"/>
              </a:solidFill>
            </a:endParaRPr>
          </a:p>
        </p:txBody>
      </p:sp>
      <p:sp>
        <p:nvSpPr>
          <p:cNvPr id="7" name="TextBox 6"/>
          <p:cNvSpPr txBox="1"/>
          <p:nvPr/>
        </p:nvSpPr>
        <p:spPr>
          <a:xfrm>
            <a:off x="10719582" y="998274"/>
            <a:ext cx="1085311" cy="369332"/>
          </a:xfrm>
          <a:prstGeom prst="rect">
            <a:avLst/>
          </a:prstGeom>
          <a:solidFill>
            <a:schemeClr val="bg1"/>
          </a:solidFill>
        </p:spPr>
        <p:txBody>
          <a:bodyPr wrap="square" rtlCol="0">
            <a:spAutoFit/>
          </a:bodyPr>
          <a:lstStyle/>
          <a:p>
            <a:endParaRPr lang="en-GB" dirty="0"/>
          </a:p>
        </p:txBody>
      </p:sp>
      <p:pic>
        <p:nvPicPr>
          <p:cNvPr id="9" name="Picture 8"/>
          <p:cNvPicPr>
            <a:picLocks noChangeAspect="1"/>
          </p:cNvPicPr>
          <p:nvPr/>
        </p:nvPicPr>
        <p:blipFill>
          <a:blip r:embed="rId2"/>
          <a:stretch>
            <a:fillRect/>
          </a:stretch>
        </p:blipFill>
        <p:spPr>
          <a:xfrm>
            <a:off x="9673300" y="2465821"/>
            <a:ext cx="2189473" cy="192182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3299" y="233193"/>
            <a:ext cx="2189473" cy="2000228"/>
          </a:xfrm>
          <a:prstGeom prst="rect">
            <a:avLst/>
          </a:prstGeom>
        </p:spPr>
      </p:pic>
      <p:pic>
        <p:nvPicPr>
          <p:cNvPr id="12" name="Picture 11"/>
          <p:cNvPicPr>
            <a:picLocks noChangeAspect="1"/>
          </p:cNvPicPr>
          <p:nvPr/>
        </p:nvPicPr>
        <p:blipFill>
          <a:blip r:embed="rId4"/>
          <a:stretch>
            <a:fillRect/>
          </a:stretch>
        </p:blipFill>
        <p:spPr>
          <a:xfrm>
            <a:off x="9673300" y="4636736"/>
            <a:ext cx="2189473" cy="1801091"/>
          </a:xfrm>
          <a:prstGeom prst="rect">
            <a:avLst/>
          </a:prstGeom>
        </p:spPr>
      </p:pic>
    </p:spTree>
    <p:extLst>
      <p:ext uri="{BB962C8B-B14F-4D97-AF65-F5344CB8AC3E}">
        <p14:creationId xmlns:p14="http://schemas.microsoft.com/office/powerpoint/2010/main" val="3763283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rot="16200000">
            <a:off x="-1676400" y="2743200"/>
            <a:ext cx="4371975" cy="514350"/>
          </a:xfrm>
        </p:spPr>
        <p:txBody>
          <a:bodyPr/>
          <a:lstStyle/>
          <a:p>
            <a:r>
              <a:rPr lang="en-GB" altLang="en-US" sz="1350" dirty="0">
                <a:latin typeface="Arial Unicode MS" pitchFamily="34" charset="-128"/>
              </a:rPr>
              <a:t>Oliver Twist – Extract fro Chapter 2 – In the Workhouse</a:t>
            </a:r>
          </a:p>
        </p:txBody>
      </p:sp>
      <p:sp>
        <p:nvSpPr>
          <p:cNvPr id="2051" name="Rectangle 3"/>
          <p:cNvSpPr>
            <a:spLocks noGrp="1" noChangeArrowheads="1"/>
          </p:cNvSpPr>
          <p:nvPr>
            <p:ph type="body" sz="half" idx="1"/>
          </p:nvPr>
        </p:nvSpPr>
        <p:spPr>
          <a:xfrm rot="16200000">
            <a:off x="4424363" y="-166687"/>
            <a:ext cx="3409950" cy="10639424"/>
          </a:xfrm>
        </p:spPr>
        <p:txBody>
          <a:bodyPr>
            <a:noAutofit/>
          </a:bodyPr>
          <a:lstStyle/>
          <a:p>
            <a:pPr algn="just">
              <a:lnSpc>
                <a:spcPct val="90000"/>
              </a:lnSpc>
            </a:pPr>
            <a:r>
              <a:rPr lang="en-GB" altLang="en-US" sz="1400" dirty="0">
                <a:latin typeface="Arial Unicode MS" pitchFamily="34" charset="-128"/>
              </a:rPr>
              <a:t>The room in which the boys were fed, was a large stone hall, with a copper at one end: out of which the master, dressed in an apron for the purpose, and assisted by one or two women, ladled the gruel at meal-times. Of this festive composition each boy had one porringer, and no more- except on occasions of great public rejoicing, when he had two ounces and a quarter of bread besides. The bowls never wanted washing. The boys polished them with their spoons till they shone again; and when they had performed this operation (which never took very long, the spoons being nearly as large as the bowls), they would sit staring at the copper, with such eager eyes, as if they could have devoured the very bricks of which it was composed; employing themselves, meanwhile, in sucking their fingers most assiduously, with the view of catching up any stray splashes of gruel that might have been cast thereon. Boys have generally excellent appetites. Oliver Twist and his companions suffered the tortures of slow starvation for three months: at last they got so voracious and wild with hunger, that one boy, who was tall for his age, and hadn't been used to that sort of thing (for his father had kept a small cookshop), hinted darkly to his companions, that unless he had another basin of gruel (r)per diem,¯ he was afraid he might some night happen to eat the boy who slept next him, who happened to be a weakly youth of tender age. He had a wild, hungry eye; and they implicitly believed him. A council was held; lots were cast who should walk up to the master after supper that evening, and ask for more; and it fell to Oliver Twist. </a:t>
            </a:r>
            <a:br>
              <a:rPr lang="en-GB" altLang="en-US" sz="1400" dirty="0">
                <a:latin typeface="Arial Unicode MS" pitchFamily="34" charset="-128"/>
              </a:rPr>
            </a:br>
            <a:br>
              <a:rPr lang="en-GB" altLang="en-US" sz="1400" dirty="0">
                <a:latin typeface="Arial Unicode MS" pitchFamily="34" charset="-128"/>
              </a:rPr>
            </a:br>
            <a:r>
              <a:rPr lang="en-GB" altLang="en-US" sz="1400" dirty="0">
                <a:latin typeface="Arial Unicode MS" pitchFamily="34" charset="-128"/>
              </a:rPr>
              <a:t>The evening arrived; the boys took their places. The master, in his cook's uniform, stationed himself at the copper; his pauper assistants ranged themselves behind him; the gruel was served out; and a long grace was said over the short commons. The gruel disappeared; the boys whispered each other, and winked at Oliver; while his next neighbours nudged him. Child as he was, he was desperate with hunger, and reckless with misery. </a:t>
            </a:r>
            <a:endParaRPr lang="en-GB" altLang="en-US" sz="3600" dirty="0"/>
          </a:p>
        </p:txBody>
      </p:sp>
      <p:sp>
        <p:nvSpPr>
          <p:cNvPr id="2052" name="Rectangle 4"/>
          <p:cNvSpPr>
            <a:spLocks noGrp="1" noChangeArrowheads="1"/>
          </p:cNvSpPr>
          <p:nvPr>
            <p:ph type="body" sz="half" idx="2"/>
          </p:nvPr>
        </p:nvSpPr>
        <p:spPr>
          <a:xfrm rot="16200000">
            <a:off x="4905376" y="-3667127"/>
            <a:ext cx="3076576" cy="11153777"/>
          </a:xfrm>
        </p:spPr>
        <p:txBody>
          <a:bodyPr>
            <a:normAutofit fontScale="62500" lnSpcReduction="20000"/>
          </a:bodyPr>
          <a:lstStyle/>
          <a:p>
            <a:pPr algn="just">
              <a:lnSpc>
                <a:spcPct val="90000"/>
              </a:lnSpc>
              <a:buFontTx/>
              <a:buNone/>
            </a:pPr>
            <a:r>
              <a:rPr lang="en-GB" altLang="en-US" sz="2200" dirty="0">
                <a:latin typeface="Arial Unicode MS" pitchFamily="34" charset="-128"/>
              </a:rPr>
              <a:t>        He rose from the table; and advancing to the master, basin and spoon in hand, said: somewhat alarmed at his own temerity: </a:t>
            </a:r>
            <a:br>
              <a:rPr lang="en-GB" altLang="en-US" sz="2200" dirty="0">
                <a:latin typeface="Arial Unicode MS" pitchFamily="34" charset="-128"/>
              </a:rPr>
            </a:br>
            <a:r>
              <a:rPr lang="en-GB" altLang="en-US" sz="2200" dirty="0">
                <a:latin typeface="Arial Unicode MS" pitchFamily="34" charset="-128"/>
              </a:rPr>
              <a:t>"Please, sir, I want some more."</a:t>
            </a:r>
            <a:br>
              <a:rPr lang="en-GB" altLang="en-US" sz="2200" dirty="0">
                <a:latin typeface="Arial Unicode MS" pitchFamily="34" charset="-128"/>
              </a:rPr>
            </a:br>
            <a:r>
              <a:rPr lang="en-GB" altLang="en-US" sz="2200" dirty="0">
                <a:latin typeface="Arial Unicode MS" pitchFamily="34" charset="-128"/>
              </a:rPr>
              <a:t>The master was a fat, healthy man; but he turned very pale. He gazed in stupefied astonishment on the small rebel for some seconds, and then clung for support to the copper. The assistants were paralysed with wonder; the boys with fear.</a:t>
            </a:r>
          </a:p>
          <a:p>
            <a:pPr algn="just">
              <a:lnSpc>
                <a:spcPct val="90000"/>
              </a:lnSpc>
              <a:buFontTx/>
              <a:buNone/>
            </a:pPr>
            <a:r>
              <a:rPr lang="en-GB" altLang="en-US" sz="2200" dirty="0">
                <a:latin typeface="Arial Unicode MS" pitchFamily="34" charset="-128"/>
              </a:rPr>
              <a:t>        "What!" said the master at length, in a faint voice. </a:t>
            </a:r>
            <a:br>
              <a:rPr lang="en-GB" altLang="en-US" sz="2200" dirty="0">
                <a:latin typeface="Arial Unicode MS" pitchFamily="34" charset="-128"/>
              </a:rPr>
            </a:br>
            <a:r>
              <a:rPr lang="en-GB" altLang="en-US" sz="2200" dirty="0">
                <a:latin typeface="Arial Unicode MS" pitchFamily="34" charset="-128"/>
              </a:rPr>
              <a:t>"Please, sir," replied Oliver, "I want some more." </a:t>
            </a:r>
            <a:br>
              <a:rPr lang="en-GB" altLang="en-US" sz="2200" dirty="0">
                <a:latin typeface="Arial Unicode MS" pitchFamily="34" charset="-128"/>
              </a:rPr>
            </a:br>
            <a:r>
              <a:rPr lang="en-GB" altLang="en-US" sz="2200" dirty="0">
                <a:latin typeface="Arial Unicode MS" pitchFamily="34" charset="-128"/>
              </a:rPr>
              <a:t>The master aimed a blow at Oliver's head with the ladle; pinioned him in his arms; and shrieked aloud for the beadle.</a:t>
            </a:r>
            <a:br>
              <a:rPr lang="en-GB" altLang="en-US" sz="2200" dirty="0">
                <a:latin typeface="Arial Unicode MS" pitchFamily="34" charset="-128"/>
              </a:rPr>
            </a:br>
            <a:r>
              <a:rPr lang="en-GB" altLang="en-US" sz="2200" dirty="0">
                <a:latin typeface="Arial Unicode MS" pitchFamily="34" charset="-128"/>
              </a:rPr>
              <a:t>The board were sitting in solemn conclave, when Mr. Bumble rushed into the room in great excitement, and addressing the gentleman in the high chair, said,</a:t>
            </a:r>
            <a:br>
              <a:rPr lang="en-GB" altLang="en-US" sz="2200" dirty="0">
                <a:latin typeface="Arial Unicode MS" pitchFamily="34" charset="-128"/>
              </a:rPr>
            </a:br>
            <a:r>
              <a:rPr lang="en-GB" altLang="en-US" sz="2200" dirty="0">
                <a:latin typeface="Arial Unicode MS" pitchFamily="34" charset="-128"/>
              </a:rPr>
              <a:t>“Mr. Limbkins, I beg your pardon, sir! Oliver Twist has asked for more!"</a:t>
            </a:r>
            <a:br>
              <a:rPr lang="en-GB" altLang="en-US" sz="2200" dirty="0">
                <a:latin typeface="Arial Unicode MS" pitchFamily="34" charset="-128"/>
              </a:rPr>
            </a:br>
            <a:r>
              <a:rPr lang="en-GB" altLang="en-US" sz="2200" dirty="0">
                <a:latin typeface="Arial Unicode MS" pitchFamily="34" charset="-128"/>
              </a:rPr>
              <a:t>There was a general start. Horror was depicted on every countenance.</a:t>
            </a:r>
            <a:br>
              <a:rPr lang="en-GB" altLang="en-US" sz="2200" dirty="0">
                <a:latin typeface="Arial Unicode MS" pitchFamily="34" charset="-128"/>
              </a:rPr>
            </a:br>
            <a:r>
              <a:rPr lang="en-GB" altLang="en-US" sz="2200" dirty="0">
                <a:latin typeface="Arial Unicode MS" pitchFamily="34" charset="-128"/>
              </a:rPr>
              <a:t>"For (r)more!¯" said Mr. Limbkins. "Compose yourself, Bumble, and answer me distinctly. Do I understand that he asked for more, after he had eaten the supper allotted by the dietary?" </a:t>
            </a:r>
            <a:br>
              <a:rPr lang="en-GB" altLang="en-US" sz="2200" dirty="0">
                <a:latin typeface="Arial Unicode MS" pitchFamily="34" charset="-128"/>
              </a:rPr>
            </a:br>
            <a:r>
              <a:rPr lang="en-GB" altLang="en-US" sz="2200" dirty="0">
                <a:latin typeface="Arial Unicode MS" pitchFamily="34" charset="-128"/>
              </a:rPr>
              <a:t>"He did, sir," replied Bumble.</a:t>
            </a:r>
            <a:br>
              <a:rPr lang="en-GB" altLang="en-US" sz="2200" dirty="0">
                <a:latin typeface="Arial Unicode MS" pitchFamily="34" charset="-128"/>
              </a:rPr>
            </a:br>
            <a:r>
              <a:rPr lang="en-GB" altLang="en-US" sz="2200" dirty="0">
                <a:latin typeface="Arial Unicode MS" pitchFamily="34" charset="-128"/>
              </a:rPr>
              <a:t>"That boy will be hung," said the gentleman in the white waistcoat. "I know that boy will be hung."</a:t>
            </a:r>
            <a:br>
              <a:rPr lang="en-GB" altLang="en-US" sz="2200" dirty="0">
                <a:latin typeface="Arial Unicode MS" pitchFamily="34" charset="-128"/>
              </a:rPr>
            </a:br>
            <a:r>
              <a:rPr lang="en-GB" altLang="en-US" sz="2200" dirty="0">
                <a:latin typeface="Arial Unicode MS" pitchFamily="34" charset="-128"/>
              </a:rPr>
              <a:t>Nobody controverted the prophetic gentleman's opinion. An animated discussion took place. Oliver was ordered into instant confinement; and a bill was next morning pasted on the outside of the gate, offering a reward of five pounds to anybody who would take Oliver Twist off the hands of the parish. In other words, five pounds and Oliver Twist were offered to any man or woman who wanted an apprentice to any trade, business, or calling.</a:t>
            </a:r>
            <a:br>
              <a:rPr lang="en-GB" altLang="en-US" sz="2200" dirty="0">
                <a:latin typeface="Arial Unicode MS" pitchFamily="34" charset="-128"/>
              </a:rPr>
            </a:br>
            <a:r>
              <a:rPr lang="en-GB" altLang="en-US" sz="2200" dirty="0">
                <a:latin typeface="Arial Unicode MS" pitchFamily="34" charset="-128"/>
              </a:rPr>
              <a:t>"I never was more convinced of anything in my life," said the gentleman in the white waistcoat, as he knocked at the gate and read the bill next morning: "I never was more convinced of anything in my life, than I am that that boy will come to be hung." </a:t>
            </a:r>
            <a:br>
              <a:rPr lang="en-GB" altLang="en-US" sz="2200" dirty="0">
                <a:latin typeface="Arial Unicode MS" pitchFamily="34" charset="-128"/>
              </a:rPr>
            </a:br>
            <a:endParaRPr lang="en-GB" altLang="en-US" sz="2200" dirty="0">
              <a:latin typeface="Arial Unicode MS" pitchFamily="34" charset="-128"/>
            </a:endParaRPr>
          </a:p>
          <a:p>
            <a:pPr>
              <a:lnSpc>
                <a:spcPct val="90000"/>
              </a:lnSpc>
            </a:pPr>
            <a:endParaRPr lang="en-GB" altLang="en-US" sz="1800" dirty="0"/>
          </a:p>
          <a:p>
            <a:pPr>
              <a:lnSpc>
                <a:spcPct val="90000"/>
              </a:lnSpc>
            </a:pPr>
            <a:endParaRPr lang="en-GB" altLang="en-US" sz="1800" dirty="0"/>
          </a:p>
        </p:txBody>
      </p:sp>
    </p:spTree>
    <p:extLst>
      <p:ext uri="{BB962C8B-B14F-4D97-AF65-F5344CB8AC3E}">
        <p14:creationId xmlns:p14="http://schemas.microsoft.com/office/powerpoint/2010/main" val="2392596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1093</Words>
  <Application>Microsoft Office PowerPoint</Application>
  <PresentationFormat>Widescreen</PresentationFormat>
  <Paragraphs>43</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Unicode MS</vt:lpstr>
      <vt:lpstr>Calibri</vt:lpstr>
      <vt:lpstr>Calibri Light</vt:lpstr>
      <vt:lpstr>Comic Sans MS</vt:lpstr>
      <vt:lpstr>Gill Sans MT</vt:lpstr>
      <vt:lpstr>Office Theme</vt:lpstr>
      <vt:lpstr>PowerPoint Presentation</vt:lpstr>
      <vt:lpstr>PowerPoint Presentation</vt:lpstr>
      <vt:lpstr>PowerPoint Presentation</vt:lpstr>
      <vt:lpstr>PowerPoint Presentation</vt:lpstr>
      <vt:lpstr>PowerPoint Presentation</vt:lpstr>
      <vt:lpstr>Oliver Twist – Extract fro Chapter 2 – In the Workhouse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Watton</dc:creator>
  <cp:lastModifiedBy>Mrs S. Watton</cp:lastModifiedBy>
  <cp:revision>17</cp:revision>
  <cp:lastPrinted>2021-04-17T13:44:47Z</cp:lastPrinted>
  <dcterms:created xsi:type="dcterms:W3CDTF">2021-04-17T11:52:28Z</dcterms:created>
  <dcterms:modified xsi:type="dcterms:W3CDTF">2021-04-17T13:58:58Z</dcterms:modified>
</cp:coreProperties>
</file>