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370" r:id="rId6"/>
    <p:sldId id="258" r:id="rId7"/>
    <p:sldId id="259" r:id="rId8"/>
    <p:sldId id="260" r:id="rId9"/>
    <p:sldId id="261" r:id="rId10"/>
    <p:sldId id="264" r:id="rId11"/>
    <p:sldId id="265" r:id="rId12"/>
    <p:sldId id="270" r:id="rId13"/>
    <p:sldId id="272" r:id="rId14"/>
    <p:sldId id="267" r:id="rId15"/>
    <p:sldId id="268" r:id="rId16"/>
    <p:sldId id="263" r:id="rId17"/>
    <p:sldId id="269"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5B6"/>
    <a:srgbClr val="EDFDFA"/>
    <a:srgbClr val="EDF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90" d="100"/>
          <a:sy n="90" d="100"/>
        </p:scale>
        <p:origin x="9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592A7-54FA-480C-AC2E-12C2A443F75B}"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205702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592A7-54FA-480C-AC2E-12C2A443F75B}"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116207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592A7-54FA-480C-AC2E-12C2A443F75B}"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162983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592A7-54FA-480C-AC2E-12C2A443F75B}"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274145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592A7-54FA-480C-AC2E-12C2A443F75B}"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55897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592A7-54FA-480C-AC2E-12C2A443F75B}"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21344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592A7-54FA-480C-AC2E-12C2A443F75B}"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348830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592A7-54FA-480C-AC2E-12C2A443F75B}"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116402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592A7-54FA-480C-AC2E-12C2A443F75B}"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247159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592A7-54FA-480C-AC2E-12C2A443F75B}"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106146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592A7-54FA-480C-AC2E-12C2A443F75B}"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E16B7-2EB3-4E52-B010-61BD3839A02D}" type="slidenum">
              <a:rPr lang="en-GB" smtClean="0"/>
              <a:t>‹#›</a:t>
            </a:fld>
            <a:endParaRPr lang="en-GB"/>
          </a:p>
        </p:txBody>
      </p:sp>
    </p:spTree>
    <p:extLst>
      <p:ext uri="{BB962C8B-B14F-4D97-AF65-F5344CB8AC3E}">
        <p14:creationId xmlns:p14="http://schemas.microsoft.com/office/powerpoint/2010/main" val="15229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592A7-54FA-480C-AC2E-12C2A443F75B}" type="datetimeFigureOut">
              <a:rPr lang="en-GB" smtClean="0"/>
              <a:t>17/09/2020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E16B7-2EB3-4E52-B010-61BD3839A02D}" type="slidenum">
              <a:rPr lang="en-GB" smtClean="0"/>
              <a:t>‹#›</a:t>
            </a:fld>
            <a:endParaRPr lang="en-GB"/>
          </a:p>
        </p:txBody>
      </p:sp>
    </p:spTree>
    <p:extLst>
      <p:ext uri="{BB962C8B-B14F-4D97-AF65-F5344CB8AC3E}">
        <p14:creationId xmlns:p14="http://schemas.microsoft.com/office/powerpoint/2010/main" val="34165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hKO3DpgiIS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m5JnJBq2AU"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90E1B01-E823-46A5-949F-4CABA6D3A10C}"/>
              </a:ext>
            </a:extLst>
          </p:cNvPr>
          <p:cNvSpPr/>
          <p:nvPr/>
        </p:nvSpPr>
        <p:spPr>
          <a:xfrm>
            <a:off x="276225" y="152400"/>
            <a:ext cx="8686800" cy="1152525"/>
          </a:xfrm>
          <a:prstGeom prst="roundRect">
            <a:avLst/>
          </a:prstGeom>
          <a:solidFill>
            <a:srgbClr val="E1FB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anose="030F0702030302020204" pitchFamily="66" charset="0"/>
              </a:rPr>
              <a:t>Gas pressure &amp; temperature</a:t>
            </a:r>
            <a:endParaRPr lang="en-GB" sz="4800" dirty="0">
              <a:solidFill>
                <a:schemeClr val="tx1"/>
              </a:solidFill>
              <a:latin typeface="Comic Sans MS" panose="030F0702030302020204" pitchFamily="66" charset="0"/>
            </a:endParaRPr>
          </a:p>
        </p:txBody>
      </p:sp>
      <p:sp>
        <p:nvSpPr>
          <p:cNvPr id="11" name="TextBox 10">
            <a:extLst>
              <a:ext uri="{FF2B5EF4-FFF2-40B4-BE49-F238E27FC236}">
                <a16:creationId xmlns:a16="http://schemas.microsoft.com/office/drawing/2014/main" id="{8044E1C1-9D5F-46B6-8AE1-52AD3166B174}"/>
              </a:ext>
            </a:extLst>
          </p:cNvPr>
          <p:cNvSpPr txBox="1"/>
          <p:nvPr/>
        </p:nvSpPr>
        <p:spPr>
          <a:xfrm>
            <a:off x="206268" y="1424785"/>
            <a:ext cx="4832076" cy="4816703"/>
          </a:xfrm>
          <a:prstGeom prst="rect">
            <a:avLst/>
          </a:prstGeom>
          <a:noFill/>
        </p:spPr>
        <p:txBody>
          <a:bodyPr wrap="square" rtlCol="0">
            <a:spAutoFit/>
          </a:bodyPr>
          <a:lstStyle/>
          <a:p>
            <a:r>
              <a:rPr lang="en-US" sz="3200" b="1" dirty="0"/>
              <a:t>Do now activity:</a:t>
            </a:r>
          </a:p>
          <a:p>
            <a:endParaRPr lang="en-US" sz="3200" b="1" dirty="0"/>
          </a:p>
          <a:p>
            <a:pPr marL="514350" indent="-514350">
              <a:buAutoNum type="arabicPeriod"/>
            </a:pPr>
            <a:r>
              <a:rPr lang="en-US" sz="2700" dirty="0">
                <a:solidFill>
                  <a:srgbClr val="FF0000"/>
                </a:solidFill>
              </a:rPr>
              <a:t>What is the calculation for specific latent heat of fusion?</a:t>
            </a:r>
          </a:p>
          <a:p>
            <a:pPr marL="514350" indent="-514350">
              <a:buAutoNum type="arabicPeriod"/>
            </a:pPr>
            <a:endParaRPr lang="en-US" sz="2700" dirty="0">
              <a:solidFill>
                <a:srgbClr val="FF0000"/>
              </a:solidFill>
            </a:endParaRPr>
          </a:p>
          <a:p>
            <a:pPr marL="514350" indent="-514350">
              <a:buAutoNum type="arabicPeriod"/>
            </a:pPr>
            <a:r>
              <a:rPr lang="en-US" sz="2700" dirty="0">
                <a:solidFill>
                  <a:srgbClr val="FFC000"/>
                </a:solidFill>
              </a:rPr>
              <a:t>What is the calculation for the specific latent heat of </a:t>
            </a:r>
            <a:r>
              <a:rPr lang="en-US" sz="2700" dirty="0" err="1">
                <a:solidFill>
                  <a:srgbClr val="FFC000"/>
                </a:solidFill>
              </a:rPr>
              <a:t>vaporisation</a:t>
            </a:r>
            <a:r>
              <a:rPr lang="en-US" sz="2700" dirty="0">
                <a:solidFill>
                  <a:srgbClr val="FFC000"/>
                </a:solidFill>
              </a:rPr>
              <a:t>?</a:t>
            </a:r>
          </a:p>
          <a:p>
            <a:pPr marL="514350" indent="-514350">
              <a:buAutoNum type="arabicPeriod"/>
            </a:pPr>
            <a:endParaRPr lang="en-US" sz="2700" dirty="0">
              <a:solidFill>
                <a:srgbClr val="FFC000"/>
              </a:solidFill>
            </a:endParaRPr>
          </a:p>
          <a:p>
            <a:pPr marL="514350" indent="-514350">
              <a:buAutoNum type="arabicPeriod"/>
            </a:pPr>
            <a:r>
              <a:rPr lang="en-US" sz="2700" dirty="0">
                <a:solidFill>
                  <a:srgbClr val="00B050"/>
                </a:solidFill>
              </a:rPr>
              <a:t>How does a gas exert pressure onto a surface?</a:t>
            </a:r>
          </a:p>
        </p:txBody>
      </p:sp>
      <p:pic>
        <p:nvPicPr>
          <p:cNvPr id="1026" name="Picture 2" descr="Balloons, Red, Blue, Yellow, Shiny, Helium, Bunch">
            <a:extLst>
              <a:ext uri="{FF2B5EF4-FFF2-40B4-BE49-F238E27FC236}">
                <a16:creationId xmlns:a16="http://schemas.microsoft.com/office/drawing/2014/main" id="{F219A83A-8EB0-41BB-B208-0679605D1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344" y="2041297"/>
            <a:ext cx="3855170" cy="439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4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3785652"/>
          </a:xfrm>
          <a:prstGeom prst="rect">
            <a:avLst/>
          </a:prstGeom>
          <a:noFill/>
        </p:spPr>
        <p:txBody>
          <a:bodyPr wrap="square" rtlCol="0">
            <a:spAutoFit/>
          </a:bodyPr>
          <a:lstStyle/>
          <a:p>
            <a:r>
              <a:rPr lang="en-GB" sz="4000" b="1" dirty="0">
                <a:solidFill>
                  <a:srgbClr val="0070C0"/>
                </a:solidFill>
                <a:latin typeface="Comic Sans MS" pitchFamily="66" charset="0"/>
              </a:rPr>
              <a:t>Plenary: </a:t>
            </a:r>
            <a:r>
              <a:rPr lang="en-GB" sz="4000" dirty="0">
                <a:latin typeface="Comic Sans MS" pitchFamily="66" charset="0"/>
              </a:rPr>
              <a:t>Complete the following sentences in your books:</a:t>
            </a:r>
          </a:p>
          <a:p>
            <a:endParaRPr lang="en-GB" sz="2400" dirty="0">
              <a:latin typeface="Comic Sans MS" pitchFamily="66" charset="0"/>
            </a:endParaRPr>
          </a:p>
          <a:p>
            <a:pPr marL="742950" indent="-742950">
              <a:buAutoNum type="alphaLcParenR"/>
            </a:pPr>
            <a:r>
              <a:rPr lang="en-GB" sz="3800" dirty="0">
                <a:latin typeface="Comic Sans MS" pitchFamily="66" charset="0"/>
              </a:rPr>
              <a:t>Today I learnt …</a:t>
            </a:r>
          </a:p>
          <a:p>
            <a:pPr marL="742950" indent="-742950">
              <a:buAutoNum type="alphaLcParenR"/>
            </a:pPr>
            <a:r>
              <a:rPr lang="en-GB" sz="3800" dirty="0">
                <a:latin typeface="Comic Sans MS" pitchFamily="66" charset="0"/>
              </a:rPr>
              <a:t>I already knew that …</a:t>
            </a:r>
          </a:p>
          <a:p>
            <a:pPr marL="742950" indent="-742950">
              <a:buAutoNum type="alphaLcParenR"/>
            </a:pPr>
            <a:r>
              <a:rPr lang="en-GB" sz="3800" dirty="0">
                <a:latin typeface="Comic Sans MS" pitchFamily="66" charset="0"/>
              </a:rPr>
              <a:t>I would like to learn more about …</a:t>
            </a:r>
            <a:endParaRPr lang="en-GB" sz="4000" dirty="0">
              <a:solidFill>
                <a:srgbClr val="0070C0"/>
              </a:solidFill>
              <a:latin typeface="Comic Sans MS" pitchFamily="66" charset="0"/>
            </a:endParaRPr>
          </a:p>
          <a:p>
            <a:endParaRPr lang="en-GB" dirty="0"/>
          </a:p>
        </p:txBody>
      </p:sp>
      <p:pic>
        <p:nvPicPr>
          <p:cNvPr id="7170" name="Picture 2" descr="Journal, Write, Blank, Pages, Notes, Notebook, Diary">
            <a:extLst>
              <a:ext uri="{FF2B5EF4-FFF2-40B4-BE49-F238E27FC236}">
                <a16:creationId xmlns:a16="http://schemas.microsoft.com/office/drawing/2014/main" id="{7018EBB4-EB2D-481F-AEF8-DCC92E361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488" y="3985437"/>
            <a:ext cx="3965944" cy="2643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CB31-7DE0-4819-B2DD-019067859E2D}"/>
              </a:ext>
            </a:extLst>
          </p:cNvPr>
          <p:cNvSpPr>
            <a:spLocks noGrp="1"/>
          </p:cNvSpPr>
          <p:nvPr>
            <p:ph type="title"/>
          </p:nvPr>
        </p:nvSpPr>
        <p:spPr/>
        <p:txBody>
          <a:bodyPr>
            <a:normAutofit/>
          </a:bodyPr>
          <a:lstStyle/>
          <a:p>
            <a:pPr algn="ctr"/>
            <a:r>
              <a:rPr lang="en-US" sz="6600" b="1" dirty="0"/>
              <a:t>Resources</a:t>
            </a:r>
            <a:endParaRPr lang="en-GB" sz="6600" b="1" dirty="0"/>
          </a:p>
        </p:txBody>
      </p:sp>
    </p:spTree>
    <p:extLst>
      <p:ext uri="{BB962C8B-B14F-4D97-AF65-F5344CB8AC3E}">
        <p14:creationId xmlns:p14="http://schemas.microsoft.com/office/powerpoint/2010/main" val="284812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E61D6D-95EB-4D4E-8468-AF119E84E2DC}"/>
              </a:ext>
            </a:extLst>
          </p:cNvPr>
          <p:cNvSpPr/>
          <p:nvPr/>
        </p:nvSpPr>
        <p:spPr>
          <a:xfrm rot="16200000">
            <a:off x="-723901" y="1815378"/>
            <a:ext cx="6229350" cy="3170099"/>
          </a:xfrm>
          <a:prstGeom prst="rect">
            <a:avLst/>
          </a:prstGeom>
        </p:spPr>
        <p:txBody>
          <a:bodyPr wrap="square">
            <a:spAutoFit/>
          </a:bodyPr>
          <a:lstStyle/>
          <a:p>
            <a:pPr marL="514350" indent="-514350">
              <a:buAutoNum type="arabicPeriod"/>
            </a:pPr>
            <a:r>
              <a:rPr lang="en-US" sz="2000" dirty="0">
                <a:latin typeface="Comic Sans MS" panose="030F0702030302020204" pitchFamily="66" charset="0"/>
              </a:rPr>
              <a:t>How can you describe the movement of gas particles?</a:t>
            </a:r>
          </a:p>
          <a:p>
            <a:pPr marL="514350" indent="-514350">
              <a:buAutoNum type="arabicPeriod"/>
            </a:pPr>
            <a:r>
              <a:rPr lang="en-US" sz="2000" dirty="0">
                <a:latin typeface="Comic Sans MS" panose="030F0702030302020204" pitchFamily="66" charset="0"/>
              </a:rPr>
              <a:t>How does a gas exert pressure on a surface?</a:t>
            </a:r>
          </a:p>
          <a:p>
            <a:pPr marL="514350" indent="-514350">
              <a:buAutoNum type="arabicPeriod"/>
            </a:pPr>
            <a:r>
              <a:rPr lang="en-US" sz="2000" dirty="0">
                <a:latin typeface="Comic Sans MS" panose="030F0702030302020204" pitchFamily="66" charset="0"/>
              </a:rPr>
              <a:t>How are we able to increase gas pressure</a:t>
            </a:r>
          </a:p>
          <a:p>
            <a:pPr marL="514350" indent="-514350">
              <a:buAutoNum type="arabicPeriod"/>
            </a:pPr>
            <a:r>
              <a:rPr lang="en-US" sz="2000" dirty="0">
                <a:latin typeface="Comic Sans MS" panose="030F0702030302020204" pitchFamily="66" charset="0"/>
              </a:rPr>
              <a:t>Describe the motion of gases at low temperatures</a:t>
            </a:r>
          </a:p>
          <a:p>
            <a:pPr marL="514350" indent="-514350">
              <a:buAutoNum type="arabicPeriod"/>
            </a:pPr>
            <a:r>
              <a:rPr lang="en-US" sz="2000" dirty="0">
                <a:latin typeface="Comic Sans MS" panose="030F0702030302020204" pitchFamily="66" charset="0"/>
              </a:rPr>
              <a:t>Describe the motion of gases at higher temperatures</a:t>
            </a:r>
          </a:p>
          <a:p>
            <a:pPr marL="514350" indent="-514350">
              <a:buAutoNum type="arabicPeriod"/>
            </a:pPr>
            <a:r>
              <a:rPr lang="en-US" sz="2000" dirty="0">
                <a:latin typeface="Comic Sans MS" panose="030F0702030302020204" pitchFamily="66" charset="0"/>
              </a:rPr>
              <a:t>What impact does the temperature have on gas pressure?</a:t>
            </a:r>
          </a:p>
        </p:txBody>
      </p:sp>
      <p:sp>
        <p:nvSpPr>
          <p:cNvPr id="5" name="Rectangle 4">
            <a:extLst>
              <a:ext uri="{FF2B5EF4-FFF2-40B4-BE49-F238E27FC236}">
                <a16:creationId xmlns:a16="http://schemas.microsoft.com/office/drawing/2014/main" id="{84ED7857-698A-4C2F-83EF-DA932B61B225}"/>
              </a:ext>
            </a:extLst>
          </p:cNvPr>
          <p:cNvSpPr/>
          <p:nvPr/>
        </p:nvSpPr>
        <p:spPr>
          <a:xfrm rot="16200000">
            <a:off x="3819525" y="1796327"/>
            <a:ext cx="6229350" cy="3170099"/>
          </a:xfrm>
          <a:prstGeom prst="rect">
            <a:avLst/>
          </a:prstGeom>
        </p:spPr>
        <p:txBody>
          <a:bodyPr wrap="square">
            <a:spAutoFit/>
          </a:bodyPr>
          <a:lstStyle/>
          <a:p>
            <a:pPr marL="514350" indent="-514350">
              <a:buAutoNum type="arabicPeriod"/>
            </a:pPr>
            <a:r>
              <a:rPr lang="en-US" sz="2000" dirty="0">
                <a:latin typeface="Comic Sans MS" panose="030F0702030302020204" pitchFamily="66" charset="0"/>
              </a:rPr>
              <a:t>How can you describe the movement of gas particles?</a:t>
            </a:r>
          </a:p>
          <a:p>
            <a:pPr marL="514350" indent="-514350">
              <a:buAutoNum type="arabicPeriod"/>
            </a:pPr>
            <a:r>
              <a:rPr lang="en-US" sz="2000" dirty="0">
                <a:latin typeface="Comic Sans MS" panose="030F0702030302020204" pitchFamily="66" charset="0"/>
              </a:rPr>
              <a:t>How does a gas exert pressure on a surface?</a:t>
            </a:r>
          </a:p>
          <a:p>
            <a:pPr marL="514350" indent="-514350">
              <a:buAutoNum type="arabicPeriod"/>
            </a:pPr>
            <a:r>
              <a:rPr lang="en-US" sz="2000" dirty="0">
                <a:latin typeface="Comic Sans MS" panose="030F0702030302020204" pitchFamily="66" charset="0"/>
              </a:rPr>
              <a:t>How are we able to increase gas pressure</a:t>
            </a:r>
          </a:p>
          <a:p>
            <a:pPr marL="514350" indent="-514350">
              <a:buAutoNum type="arabicPeriod"/>
            </a:pPr>
            <a:r>
              <a:rPr lang="en-US" sz="2000" dirty="0">
                <a:latin typeface="Comic Sans MS" panose="030F0702030302020204" pitchFamily="66" charset="0"/>
              </a:rPr>
              <a:t>Describe the motion of gases at low temperatures</a:t>
            </a:r>
          </a:p>
          <a:p>
            <a:pPr marL="514350" indent="-514350">
              <a:buAutoNum type="arabicPeriod"/>
            </a:pPr>
            <a:r>
              <a:rPr lang="en-US" sz="2000" dirty="0">
                <a:latin typeface="Comic Sans MS" panose="030F0702030302020204" pitchFamily="66" charset="0"/>
              </a:rPr>
              <a:t>Describe the motion of gases at higher temperatures</a:t>
            </a:r>
          </a:p>
          <a:p>
            <a:pPr marL="514350" indent="-514350">
              <a:buAutoNum type="arabicPeriod"/>
            </a:pPr>
            <a:r>
              <a:rPr lang="en-US" sz="2000" dirty="0">
                <a:latin typeface="Comic Sans MS" panose="030F0702030302020204" pitchFamily="66" charset="0"/>
              </a:rPr>
              <a:t>What impact does the temperature have on gas pressure?</a:t>
            </a:r>
          </a:p>
        </p:txBody>
      </p:sp>
    </p:spTree>
    <p:extLst>
      <p:ext uri="{BB962C8B-B14F-4D97-AF65-F5344CB8AC3E}">
        <p14:creationId xmlns:p14="http://schemas.microsoft.com/office/powerpoint/2010/main" val="15025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18021A-E4B2-4838-BAB5-0D195EB95026}"/>
              </a:ext>
            </a:extLst>
          </p:cNvPr>
          <p:cNvPicPr>
            <a:picLocks noChangeAspect="1"/>
          </p:cNvPicPr>
          <p:nvPr/>
        </p:nvPicPr>
        <p:blipFill>
          <a:blip r:embed="rId2"/>
          <a:stretch>
            <a:fillRect/>
          </a:stretch>
        </p:blipFill>
        <p:spPr>
          <a:xfrm>
            <a:off x="3714750" y="3979292"/>
            <a:ext cx="5157157" cy="2878708"/>
          </a:xfrm>
          <a:prstGeom prst="rect">
            <a:avLst/>
          </a:prstGeom>
        </p:spPr>
      </p:pic>
      <p:sp>
        <p:nvSpPr>
          <p:cNvPr id="5" name="TextBox 4">
            <a:extLst>
              <a:ext uri="{FF2B5EF4-FFF2-40B4-BE49-F238E27FC236}">
                <a16:creationId xmlns:a16="http://schemas.microsoft.com/office/drawing/2014/main" id="{EBE49045-77BB-4C03-8574-B8CB4A998E02}"/>
              </a:ext>
            </a:extLst>
          </p:cNvPr>
          <p:cNvSpPr txBox="1"/>
          <p:nvPr/>
        </p:nvSpPr>
        <p:spPr>
          <a:xfrm>
            <a:off x="142875" y="304800"/>
            <a:ext cx="8801100" cy="3293209"/>
          </a:xfrm>
          <a:prstGeom prst="rect">
            <a:avLst/>
          </a:prstGeom>
          <a:noFill/>
        </p:spPr>
        <p:txBody>
          <a:bodyPr wrap="square" rtlCol="0">
            <a:spAutoFit/>
          </a:bodyPr>
          <a:lstStyle/>
          <a:p>
            <a:pPr marL="342900" indent="-342900">
              <a:buAutoNum type="arabicPeriod"/>
            </a:pPr>
            <a:r>
              <a:rPr lang="en-US" sz="2000" dirty="0">
                <a:latin typeface="Comic Sans MS" panose="030F0702030302020204" pitchFamily="66" charset="0"/>
              </a:rPr>
              <a:t>Why is it important to stir the water at each stage of the investigation?</a:t>
            </a:r>
          </a:p>
          <a:p>
            <a:pPr marL="342900" indent="-342900">
              <a:buAutoNum type="arabicPeriod"/>
            </a:pPr>
            <a:endParaRPr lang="en-US" sz="1600" dirty="0">
              <a:latin typeface="Comic Sans MS" panose="030F0702030302020204" pitchFamily="66" charset="0"/>
            </a:endParaRPr>
          </a:p>
          <a:p>
            <a:pPr marL="342900" indent="-342900">
              <a:buAutoNum type="arabicPeriod"/>
            </a:pPr>
            <a:r>
              <a:rPr lang="en-US" sz="2000" dirty="0">
                <a:latin typeface="Comic Sans MS" panose="030F0702030302020204" pitchFamily="66" charset="0"/>
              </a:rPr>
              <a:t>How is the temperature measured? </a:t>
            </a:r>
          </a:p>
          <a:p>
            <a:pPr marL="342900" indent="-342900">
              <a:buAutoNum type="arabicPeriod"/>
            </a:pPr>
            <a:endParaRPr lang="en-US" sz="1600" dirty="0">
              <a:latin typeface="Comic Sans MS" panose="030F0702030302020204" pitchFamily="66" charset="0"/>
            </a:endParaRPr>
          </a:p>
          <a:p>
            <a:pPr marL="342900" indent="-342900">
              <a:buAutoNum type="arabicPeriod"/>
            </a:pPr>
            <a:r>
              <a:rPr lang="en-US" sz="2000" dirty="0">
                <a:latin typeface="Comic Sans MS" panose="030F0702030302020204" pitchFamily="66" charset="0"/>
              </a:rPr>
              <a:t>How is the pressure measured?</a:t>
            </a:r>
          </a:p>
          <a:p>
            <a:pPr marL="342900" indent="-342900">
              <a:buAutoNum type="arabicPeriod"/>
            </a:pPr>
            <a:endParaRPr lang="en-US" sz="1600" dirty="0">
              <a:latin typeface="Comic Sans MS" panose="030F0702030302020204" pitchFamily="66" charset="0"/>
            </a:endParaRPr>
          </a:p>
          <a:p>
            <a:pPr marL="342900" indent="-342900">
              <a:buAutoNum type="arabicPeriod"/>
            </a:pPr>
            <a:r>
              <a:rPr lang="en-US" sz="2000" dirty="0">
                <a:latin typeface="Comic Sans MS" panose="030F0702030302020204" pitchFamily="66" charset="0"/>
              </a:rPr>
              <a:t>The following results were collected for an unknown gas using the apparatus below, plot the results onto a graph:</a:t>
            </a:r>
          </a:p>
          <a:p>
            <a:pPr marL="342900" indent="-342900">
              <a:buAutoNum type="arabicPeriod"/>
            </a:pPr>
            <a:endParaRPr lang="en-US" sz="2000" dirty="0">
              <a:latin typeface="Comic Sans MS" panose="030F0702030302020204" pitchFamily="66" charset="0"/>
            </a:endParaRPr>
          </a:p>
          <a:p>
            <a:pPr marL="342900" indent="-342900">
              <a:buAutoNum type="arabicPeriod"/>
            </a:pPr>
            <a:endParaRPr lang="en-GB" dirty="0"/>
          </a:p>
        </p:txBody>
      </p:sp>
      <p:sp>
        <p:nvSpPr>
          <p:cNvPr id="6" name="Rectangle 5">
            <a:extLst>
              <a:ext uri="{FF2B5EF4-FFF2-40B4-BE49-F238E27FC236}">
                <a16:creationId xmlns:a16="http://schemas.microsoft.com/office/drawing/2014/main" id="{53B59972-2CE2-423A-BF76-1AD1173CE9DF}"/>
              </a:ext>
            </a:extLst>
          </p:cNvPr>
          <p:cNvSpPr/>
          <p:nvPr/>
        </p:nvSpPr>
        <p:spPr>
          <a:xfrm>
            <a:off x="76200" y="4152037"/>
            <a:ext cx="3619499" cy="2246769"/>
          </a:xfrm>
          <a:prstGeom prst="rect">
            <a:avLst/>
          </a:prstGeom>
        </p:spPr>
        <p:txBody>
          <a:bodyPr wrap="square">
            <a:spAutoFit/>
          </a:bodyPr>
          <a:lstStyle/>
          <a:p>
            <a:pPr marL="457200" indent="-457200" algn="ctr">
              <a:buAutoNum type="arabicPeriod" startAt="5"/>
            </a:pPr>
            <a:r>
              <a:rPr lang="en-US" sz="2000" dirty="0">
                <a:latin typeface="Comic Sans MS" panose="030F0702030302020204" pitchFamily="66" charset="0"/>
              </a:rPr>
              <a:t>Using the results above, write a conclusion for the investigation which includes an explanation for the effect of an increased temperature on pressure.</a:t>
            </a:r>
          </a:p>
        </p:txBody>
      </p:sp>
      <p:graphicFrame>
        <p:nvGraphicFramePr>
          <p:cNvPr id="7" name="Table 7">
            <a:extLst>
              <a:ext uri="{FF2B5EF4-FFF2-40B4-BE49-F238E27FC236}">
                <a16:creationId xmlns:a16="http://schemas.microsoft.com/office/drawing/2014/main" id="{97A1D54C-1762-4D95-AB60-06B3B9E35CB1}"/>
              </a:ext>
            </a:extLst>
          </p:cNvPr>
          <p:cNvGraphicFramePr>
            <a:graphicFrameLocks noGrp="1"/>
          </p:cNvGraphicFramePr>
          <p:nvPr>
            <p:extLst>
              <p:ext uri="{D42A27DB-BD31-4B8C-83A1-F6EECF244321}">
                <p14:modId xmlns:p14="http://schemas.microsoft.com/office/powerpoint/2010/main" val="887892984"/>
              </p:ext>
            </p:extLst>
          </p:nvPr>
        </p:nvGraphicFramePr>
        <p:xfrm>
          <a:off x="381000" y="3140075"/>
          <a:ext cx="8553451" cy="74168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776862385"/>
                    </a:ext>
                  </a:extLst>
                </a:gridCol>
                <a:gridCol w="466725">
                  <a:extLst>
                    <a:ext uri="{9D8B030D-6E8A-4147-A177-3AD203B41FA5}">
                      <a16:colId xmlns:a16="http://schemas.microsoft.com/office/drawing/2014/main" val="2735742540"/>
                    </a:ext>
                  </a:extLst>
                </a:gridCol>
                <a:gridCol w="561975">
                  <a:extLst>
                    <a:ext uri="{9D8B030D-6E8A-4147-A177-3AD203B41FA5}">
                      <a16:colId xmlns:a16="http://schemas.microsoft.com/office/drawing/2014/main" val="1137288940"/>
                    </a:ext>
                  </a:extLst>
                </a:gridCol>
                <a:gridCol w="561975">
                  <a:extLst>
                    <a:ext uri="{9D8B030D-6E8A-4147-A177-3AD203B41FA5}">
                      <a16:colId xmlns:a16="http://schemas.microsoft.com/office/drawing/2014/main" val="1813409489"/>
                    </a:ext>
                  </a:extLst>
                </a:gridCol>
                <a:gridCol w="581025">
                  <a:extLst>
                    <a:ext uri="{9D8B030D-6E8A-4147-A177-3AD203B41FA5}">
                      <a16:colId xmlns:a16="http://schemas.microsoft.com/office/drawing/2014/main" val="105133924"/>
                    </a:ext>
                  </a:extLst>
                </a:gridCol>
                <a:gridCol w="495300">
                  <a:extLst>
                    <a:ext uri="{9D8B030D-6E8A-4147-A177-3AD203B41FA5}">
                      <a16:colId xmlns:a16="http://schemas.microsoft.com/office/drawing/2014/main" val="1463768214"/>
                    </a:ext>
                  </a:extLst>
                </a:gridCol>
                <a:gridCol w="495300">
                  <a:extLst>
                    <a:ext uri="{9D8B030D-6E8A-4147-A177-3AD203B41FA5}">
                      <a16:colId xmlns:a16="http://schemas.microsoft.com/office/drawing/2014/main" val="2970342267"/>
                    </a:ext>
                  </a:extLst>
                </a:gridCol>
                <a:gridCol w="571500">
                  <a:extLst>
                    <a:ext uri="{9D8B030D-6E8A-4147-A177-3AD203B41FA5}">
                      <a16:colId xmlns:a16="http://schemas.microsoft.com/office/drawing/2014/main" val="1427431543"/>
                    </a:ext>
                  </a:extLst>
                </a:gridCol>
                <a:gridCol w="590550">
                  <a:extLst>
                    <a:ext uri="{9D8B030D-6E8A-4147-A177-3AD203B41FA5}">
                      <a16:colId xmlns:a16="http://schemas.microsoft.com/office/drawing/2014/main" val="3298399313"/>
                    </a:ext>
                  </a:extLst>
                </a:gridCol>
                <a:gridCol w="609600">
                  <a:extLst>
                    <a:ext uri="{9D8B030D-6E8A-4147-A177-3AD203B41FA5}">
                      <a16:colId xmlns:a16="http://schemas.microsoft.com/office/drawing/2014/main" val="1411265765"/>
                    </a:ext>
                  </a:extLst>
                </a:gridCol>
                <a:gridCol w="619125">
                  <a:extLst>
                    <a:ext uri="{9D8B030D-6E8A-4147-A177-3AD203B41FA5}">
                      <a16:colId xmlns:a16="http://schemas.microsoft.com/office/drawing/2014/main" val="3904031489"/>
                    </a:ext>
                  </a:extLst>
                </a:gridCol>
                <a:gridCol w="904876">
                  <a:extLst>
                    <a:ext uri="{9D8B030D-6E8A-4147-A177-3AD203B41FA5}">
                      <a16:colId xmlns:a16="http://schemas.microsoft.com/office/drawing/2014/main" val="4233537658"/>
                    </a:ext>
                  </a:extLst>
                </a:gridCol>
              </a:tblGrid>
              <a:tr h="370840">
                <a:tc>
                  <a:txBody>
                    <a:bodyPr/>
                    <a:lstStyle/>
                    <a:p>
                      <a:r>
                        <a:rPr lang="en-US" dirty="0"/>
                        <a:t>Temperature (⁰C)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463048"/>
                  </a:ext>
                </a:extLst>
              </a:tr>
              <a:tr h="370840">
                <a:tc>
                  <a:txBody>
                    <a:bodyPr/>
                    <a:lstStyle/>
                    <a:p>
                      <a:r>
                        <a:rPr lang="en-US" dirty="0"/>
                        <a:t>Pressure (Pa)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75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019050"/>
                  </a:ext>
                </a:extLst>
              </a:tr>
            </a:tbl>
          </a:graphicData>
        </a:graphic>
      </p:graphicFrame>
      <p:sp>
        <p:nvSpPr>
          <p:cNvPr id="10" name="Rectangle 9">
            <a:extLst>
              <a:ext uri="{FF2B5EF4-FFF2-40B4-BE49-F238E27FC236}">
                <a16:creationId xmlns:a16="http://schemas.microsoft.com/office/drawing/2014/main" id="{C1ADA349-7A11-45E3-B0FA-1F5B1010EA5F}"/>
              </a:ext>
            </a:extLst>
          </p:cNvPr>
          <p:cNvSpPr/>
          <p:nvPr/>
        </p:nvSpPr>
        <p:spPr>
          <a:xfrm>
            <a:off x="5488862" y="920234"/>
            <a:ext cx="3369388" cy="1077218"/>
          </a:xfrm>
          <a:prstGeom prst="rect">
            <a:avLst/>
          </a:prstGeom>
        </p:spPr>
        <p:txBody>
          <a:bodyPr wrap="square">
            <a:spAutoFit/>
          </a:bodyPr>
          <a:lstStyle/>
          <a:p>
            <a:pPr algn="ctr"/>
            <a:r>
              <a:rPr lang="en-US" sz="3200" dirty="0">
                <a:solidFill>
                  <a:srgbClr val="0070C0"/>
                </a:solidFill>
                <a:latin typeface="Comic Sans MS" panose="030F0702030302020204" pitchFamily="66" charset="0"/>
              </a:rPr>
              <a:t>Gas pressure &amp; temperature</a:t>
            </a:r>
            <a:endParaRPr lang="en-GB" sz="32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8542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EEA7544-1BE5-4CA5-AB08-85DC6F93089B}"/>
              </a:ext>
            </a:extLst>
          </p:cNvPr>
          <p:cNvSpPr/>
          <p:nvPr/>
        </p:nvSpPr>
        <p:spPr>
          <a:xfrm>
            <a:off x="5905499" y="1933575"/>
            <a:ext cx="2800351" cy="2533650"/>
          </a:xfrm>
          <a:prstGeom prst="ellipse">
            <a:avLst/>
          </a:prstGeom>
          <a:solidFill>
            <a:srgbClr val="EDFB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05182367-457E-4EF7-A13F-A38816BD66C6}"/>
              </a:ext>
            </a:extLst>
          </p:cNvPr>
          <p:cNvCxnSpPr>
            <a:stCxn id="13" idx="0"/>
          </p:cNvCxnSpPr>
          <p:nvPr/>
        </p:nvCxnSpPr>
        <p:spPr>
          <a:xfrm flipH="1">
            <a:off x="7953375" y="2836792"/>
            <a:ext cx="329961" cy="119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895CF1D-A66B-492C-B8CB-FC501ED5A386}"/>
              </a:ext>
            </a:extLst>
          </p:cNvPr>
          <p:cNvSpPr/>
          <p:nvPr/>
        </p:nvSpPr>
        <p:spPr>
          <a:xfrm>
            <a:off x="180975" y="297240"/>
            <a:ext cx="8610600" cy="646331"/>
          </a:xfrm>
          <a:prstGeom prst="rect">
            <a:avLst/>
          </a:prstGeom>
        </p:spPr>
        <p:txBody>
          <a:bodyPr wrap="square">
            <a:spAutoFit/>
          </a:bodyPr>
          <a:lstStyle/>
          <a:p>
            <a:r>
              <a:rPr lang="en-US" sz="3600" dirty="0">
                <a:solidFill>
                  <a:srgbClr val="0070C0"/>
                </a:solidFill>
                <a:latin typeface="Comic Sans MS" panose="030F0702030302020204" pitchFamily="66" charset="0"/>
              </a:rPr>
              <a:t>Observing random motion</a:t>
            </a:r>
          </a:p>
        </p:txBody>
      </p:sp>
      <p:sp>
        <p:nvSpPr>
          <p:cNvPr id="5" name="TextBox 4">
            <a:extLst>
              <a:ext uri="{FF2B5EF4-FFF2-40B4-BE49-F238E27FC236}">
                <a16:creationId xmlns:a16="http://schemas.microsoft.com/office/drawing/2014/main" id="{AC7D9F62-976F-4173-98F1-4D4690B44389}"/>
              </a:ext>
            </a:extLst>
          </p:cNvPr>
          <p:cNvSpPr txBox="1"/>
          <p:nvPr/>
        </p:nvSpPr>
        <p:spPr>
          <a:xfrm>
            <a:off x="238125" y="1133475"/>
            <a:ext cx="8743950" cy="707886"/>
          </a:xfrm>
          <a:prstGeom prst="rect">
            <a:avLst/>
          </a:prstGeom>
          <a:noFill/>
        </p:spPr>
        <p:txBody>
          <a:bodyPr wrap="square" rtlCol="0">
            <a:spAutoFit/>
          </a:bodyPr>
          <a:lstStyle/>
          <a:p>
            <a:r>
              <a:rPr lang="en-US" sz="2000" dirty="0">
                <a:latin typeface="Comic Sans MS" panose="030F0702030302020204" pitchFamily="66" charset="0"/>
              </a:rPr>
              <a:t>Individual molecules are too small for you to see directly, but by using a piece of equipment called a ‘smoke cell’ and a microscope. </a:t>
            </a:r>
          </a:p>
        </p:txBody>
      </p:sp>
      <p:sp>
        <p:nvSpPr>
          <p:cNvPr id="7" name="Rectangle 6">
            <a:extLst>
              <a:ext uri="{FF2B5EF4-FFF2-40B4-BE49-F238E27FC236}">
                <a16:creationId xmlns:a16="http://schemas.microsoft.com/office/drawing/2014/main" id="{EE43059A-8EC5-4007-B307-6ED7BED8C60D}"/>
              </a:ext>
            </a:extLst>
          </p:cNvPr>
          <p:cNvSpPr/>
          <p:nvPr/>
        </p:nvSpPr>
        <p:spPr>
          <a:xfrm>
            <a:off x="209549" y="2070438"/>
            <a:ext cx="5076825" cy="2246769"/>
          </a:xfrm>
          <a:prstGeom prst="rect">
            <a:avLst/>
          </a:prstGeom>
        </p:spPr>
        <p:txBody>
          <a:bodyPr wrap="square">
            <a:spAutoFit/>
          </a:bodyPr>
          <a:lstStyle/>
          <a:p>
            <a:r>
              <a:rPr lang="en-US" sz="2000" dirty="0">
                <a:latin typeface="Comic Sans MS" panose="030F0702030302020204" pitchFamily="66" charset="0"/>
              </a:rPr>
              <a:t>The smoke cell is firstly filled with smoke and a light is shone into the cell.  You can view the smoke particles using a microscope and what you will observe is the smoke particles constantly changing direction. The path taken by one smoke particle will look something like this</a:t>
            </a:r>
            <a:endParaRPr lang="en-GB" sz="2000" dirty="0">
              <a:latin typeface="Comic Sans MS" panose="030F0702030302020204" pitchFamily="66" charset="0"/>
            </a:endParaRPr>
          </a:p>
        </p:txBody>
      </p:sp>
      <p:sp>
        <p:nvSpPr>
          <p:cNvPr id="12" name="Oval 11">
            <a:extLst>
              <a:ext uri="{FF2B5EF4-FFF2-40B4-BE49-F238E27FC236}">
                <a16:creationId xmlns:a16="http://schemas.microsoft.com/office/drawing/2014/main" id="{446F97E9-813E-4138-A905-FDCDB78E5E74}"/>
              </a:ext>
            </a:extLst>
          </p:cNvPr>
          <p:cNvSpPr/>
          <p:nvPr/>
        </p:nvSpPr>
        <p:spPr>
          <a:xfrm>
            <a:off x="6276975" y="3685347"/>
            <a:ext cx="259873" cy="24847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F015A7B-A01B-4C53-9744-52E1B8FF2344}"/>
              </a:ext>
            </a:extLst>
          </p:cNvPr>
          <p:cNvSpPr/>
          <p:nvPr/>
        </p:nvSpPr>
        <p:spPr>
          <a:xfrm>
            <a:off x="8153399" y="2836792"/>
            <a:ext cx="259873" cy="268357"/>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59AEF6DD-29A8-4738-A9F2-1FBC4B3665C5}"/>
              </a:ext>
            </a:extLst>
          </p:cNvPr>
          <p:cNvCxnSpPr>
            <a:cxnSpLocks/>
          </p:cNvCxnSpPr>
          <p:nvPr/>
        </p:nvCxnSpPr>
        <p:spPr>
          <a:xfrm flipH="1" flipV="1">
            <a:off x="7124700" y="2124076"/>
            <a:ext cx="838200" cy="1895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8B30B2-E0C6-4AAB-99C8-0A4E8596D3B1}"/>
              </a:ext>
            </a:extLst>
          </p:cNvPr>
          <p:cNvCxnSpPr>
            <a:cxnSpLocks/>
          </p:cNvCxnSpPr>
          <p:nvPr/>
        </p:nvCxnSpPr>
        <p:spPr>
          <a:xfrm flipH="1" flipV="1">
            <a:off x="7115176" y="2124075"/>
            <a:ext cx="657224" cy="28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8D931C-E1FF-4E9A-9E36-728C170FDAAC}"/>
              </a:ext>
            </a:extLst>
          </p:cNvPr>
          <p:cNvCxnSpPr>
            <a:cxnSpLocks/>
          </p:cNvCxnSpPr>
          <p:nvPr/>
        </p:nvCxnSpPr>
        <p:spPr>
          <a:xfrm flipV="1">
            <a:off x="6238875" y="2381252"/>
            <a:ext cx="1543051" cy="32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E5E5CC-A8DE-4624-9FAA-0F80120334EB}"/>
              </a:ext>
            </a:extLst>
          </p:cNvPr>
          <p:cNvCxnSpPr>
            <a:cxnSpLocks/>
          </p:cNvCxnSpPr>
          <p:nvPr/>
        </p:nvCxnSpPr>
        <p:spPr>
          <a:xfrm flipH="1" flipV="1">
            <a:off x="6238876" y="2714626"/>
            <a:ext cx="1381125" cy="142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AC5FE3-0E2A-4FBC-BD2E-EEC293661E8D}"/>
              </a:ext>
            </a:extLst>
          </p:cNvPr>
          <p:cNvCxnSpPr>
            <a:cxnSpLocks/>
          </p:cNvCxnSpPr>
          <p:nvPr/>
        </p:nvCxnSpPr>
        <p:spPr>
          <a:xfrm flipH="1">
            <a:off x="7458076" y="2867025"/>
            <a:ext cx="171451" cy="1143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E71ABE-3831-4993-A8EE-7E26481A8D4F}"/>
              </a:ext>
            </a:extLst>
          </p:cNvPr>
          <p:cNvCxnSpPr>
            <a:cxnSpLocks/>
            <a:stCxn id="12" idx="6"/>
          </p:cNvCxnSpPr>
          <p:nvPr/>
        </p:nvCxnSpPr>
        <p:spPr>
          <a:xfrm>
            <a:off x="6536848" y="3809586"/>
            <a:ext cx="921227" cy="1718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935332-E387-47DD-8FF6-779508A19409}"/>
              </a:ext>
            </a:extLst>
          </p:cNvPr>
          <p:cNvCxnSpPr/>
          <p:nvPr/>
        </p:nvCxnSpPr>
        <p:spPr>
          <a:xfrm>
            <a:off x="4762500" y="4076700"/>
            <a:ext cx="111442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F5FEF5-4734-4E37-B89B-1D59992C25D2}"/>
              </a:ext>
            </a:extLst>
          </p:cNvPr>
          <p:cNvSpPr txBox="1"/>
          <p:nvPr/>
        </p:nvSpPr>
        <p:spPr>
          <a:xfrm>
            <a:off x="200024" y="4619625"/>
            <a:ext cx="8848726" cy="1938992"/>
          </a:xfrm>
          <a:prstGeom prst="rect">
            <a:avLst/>
          </a:prstGeom>
          <a:noFill/>
        </p:spPr>
        <p:txBody>
          <a:bodyPr wrap="square" rtlCol="0">
            <a:spAutoFit/>
          </a:bodyPr>
          <a:lstStyle/>
          <a:p>
            <a:r>
              <a:rPr lang="en-US" sz="2000" dirty="0">
                <a:latin typeface="Comic Sans MS" panose="030F0702030302020204" pitchFamily="66" charset="0"/>
              </a:rPr>
              <a:t>Why is this happening? The air particles, which we cannot see, are repeatedly colliding at random with the larger smoke particles.  The air particles must be moving very fast as they are much to small for us to observe.  What we can see are the smoke particles moving in random directions due to the random impacts of the air particles on each smoke particle.</a:t>
            </a:r>
            <a:endParaRPr lang="en-GB" sz="2000" dirty="0">
              <a:latin typeface="Comic Sans MS" panose="030F0702030302020204" pitchFamily="66" charset="0"/>
            </a:endParaRPr>
          </a:p>
        </p:txBody>
      </p:sp>
    </p:spTree>
    <p:extLst>
      <p:ext uri="{BB962C8B-B14F-4D97-AF65-F5344CB8AC3E}">
        <p14:creationId xmlns:p14="http://schemas.microsoft.com/office/powerpoint/2010/main" val="422683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F835B0B4-B860-4CE0-8D2B-BCDFE6D12FEB}"/>
              </a:ext>
            </a:extLst>
          </p:cNvPr>
          <p:cNvSpPr/>
          <p:nvPr/>
        </p:nvSpPr>
        <p:spPr>
          <a:xfrm>
            <a:off x="3152775" y="5753100"/>
            <a:ext cx="2743200" cy="781049"/>
          </a:xfrm>
          <a:prstGeom prst="round2Same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7459E73-0ECD-41D1-AD4A-CBE43E164969}"/>
              </a:ext>
            </a:extLst>
          </p:cNvPr>
          <p:cNvSpPr/>
          <p:nvPr/>
        </p:nvSpPr>
        <p:spPr>
          <a:xfrm>
            <a:off x="3171825" y="5410200"/>
            <a:ext cx="2705100" cy="647700"/>
          </a:xfrm>
          <a:prstGeom prst="ellipse">
            <a:avLst/>
          </a:prstGeom>
          <a:solidFill>
            <a:srgbClr val="EDFBFD"/>
          </a:solidFill>
          <a:ln>
            <a:solidFill>
              <a:srgbClr val="EDF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613B55-FA59-4E8D-B1CE-B958271F57E5}"/>
              </a:ext>
            </a:extLst>
          </p:cNvPr>
          <p:cNvSpPr/>
          <p:nvPr/>
        </p:nvSpPr>
        <p:spPr>
          <a:xfrm flipV="1">
            <a:off x="3190875" y="3950968"/>
            <a:ext cx="2667000" cy="1802131"/>
          </a:xfrm>
          <a:prstGeom prst="rect">
            <a:avLst/>
          </a:prstGeom>
          <a:solidFill>
            <a:srgbClr val="EDFBFD"/>
          </a:solidFill>
          <a:ln>
            <a:solidFill>
              <a:srgbClr val="EDF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661C622C-2D9A-4133-81E8-FA5E6CE88C76}"/>
              </a:ext>
            </a:extLst>
          </p:cNvPr>
          <p:cNvSpPr/>
          <p:nvPr/>
        </p:nvSpPr>
        <p:spPr>
          <a:xfrm>
            <a:off x="7229475" y="5724525"/>
            <a:ext cx="962025" cy="104775"/>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6D7D804C-6C05-4A59-83C7-A520AC906746}"/>
              </a:ext>
            </a:extLst>
          </p:cNvPr>
          <p:cNvSpPr/>
          <p:nvPr/>
        </p:nvSpPr>
        <p:spPr>
          <a:xfrm rot="5400000">
            <a:off x="7781923" y="5638802"/>
            <a:ext cx="590550" cy="495301"/>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Shape 8">
            <a:extLst>
              <a:ext uri="{FF2B5EF4-FFF2-40B4-BE49-F238E27FC236}">
                <a16:creationId xmlns:a16="http://schemas.microsoft.com/office/drawing/2014/main" id="{5BC7DD41-8547-4B28-80E7-AACBCD6A9402}"/>
              </a:ext>
            </a:extLst>
          </p:cNvPr>
          <p:cNvSpPr/>
          <p:nvPr/>
        </p:nvSpPr>
        <p:spPr>
          <a:xfrm rot="10800000">
            <a:off x="5576884" y="2738436"/>
            <a:ext cx="1795465" cy="3090864"/>
          </a:xfrm>
          <a:prstGeom prst="corner">
            <a:avLst>
              <a:gd name="adj1" fmla="val 9048"/>
              <a:gd name="adj2" fmla="val 90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Beaker, Chemistry, Empty, Glasswares, Lab, Laboratory">
            <a:extLst>
              <a:ext uri="{FF2B5EF4-FFF2-40B4-BE49-F238E27FC236}">
                <a16:creationId xmlns:a16="http://schemas.microsoft.com/office/drawing/2014/main" id="{213BCC48-88B7-408A-A576-B261C419A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501" y="3387592"/>
            <a:ext cx="2863387" cy="2679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ightbulb, Light, Bulb, Icon, Symbol, Sign, Idea">
            <a:extLst>
              <a:ext uri="{FF2B5EF4-FFF2-40B4-BE49-F238E27FC236}">
                <a16:creationId xmlns:a16="http://schemas.microsoft.com/office/drawing/2014/main" id="{5CCF4E40-9447-4BFE-AFF6-2D0AEC393C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45"/>
          <a:stretch/>
        </p:blipFill>
        <p:spPr bwMode="auto">
          <a:xfrm rot="10800000">
            <a:off x="4019549" y="3587077"/>
            <a:ext cx="1533525" cy="1889798"/>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Manual Operation 11">
            <a:extLst>
              <a:ext uri="{FF2B5EF4-FFF2-40B4-BE49-F238E27FC236}">
                <a16:creationId xmlns:a16="http://schemas.microsoft.com/office/drawing/2014/main" id="{F44F8B94-1537-4F7E-AF82-EBD77C998531}"/>
              </a:ext>
            </a:extLst>
          </p:cNvPr>
          <p:cNvSpPr/>
          <p:nvPr/>
        </p:nvSpPr>
        <p:spPr>
          <a:xfrm>
            <a:off x="4410075" y="3181350"/>
            <a:ext cx="733425" cy="51435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6" descr="Gauge, Icon, Iconic, Measurement">
            <a:extLst>
              <a:ext uri="{FF2B5EF4-FFF2-40B4-BE49-F238E27FC236}">
                <a16:creationId xmlns:a16="http://schemas.microsoft.com/office/drawing/2014/main" id="{6AD2201B-39FD-43F9-9C97-8681BA69D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467224"/>
            <a:ext cx="12096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Process 13">
            <a:extLst>
              <a:ext uri="{FF2B5EF4-FFF2-40B4-BE49-F238E27FC236}">
                <a16:creationId xmlns:a16="http://schemas.microsoft.com/office/drawing/2014/main" id="{FCE5BD19-35A3-4865-B151-6A1A7CBF6B0E}"/>
              </a:ext>
            </a:extLst>
          </p:cNvPr>
          <p:cNvSpPr/>
          <p:nvPr/>
        </p:nvSpPr>
        <p:spPr>
          <a:xfrm rot="5400000">
            <a:off x="7815258" y="5519739"/>
            <a:ext cx="523875" cy="1371597"/>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8" descr="Clinical Thermometer, Fever, Thermometer, Clinic">
            <a:extLst>
              <a:ext uri="{FF2B5EF4-FFF2-40B4-BE49-F238E27FC236}">
                <a16:creationId xmlns:a16="http://schemas.microsoft.com/office/drawing/2014/main" id="{4EAD47C5-31E5-4778-9253-3FA4241E53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51294">
            <a:off x="2585209" y="3420409"/>
            <a:ext cx="2335800" cy="1413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8C7C5F0-D01B-4972-855F-22BD66EE35AC}"/>
              </a:ext>
            </a:extLst>
          </p:cNvPr>
          <p:cNvSpPr txBox="1"/>
          <p:nvPr/>
        </p:nvSpPr>
        <p:spPr>
          <a:xfrm>
            <a:off x="3552825" y="5915025"/>
            <a:ext cx="1962150" cy="707886"/>
          </a:xfrm>
          <a:prstGeom prst="rect">
            <a:avLst/>
          </a:prstGeom>
          <a:noFill/>
        </p:spPr>
        <p:txBody>
          <a:bodyPr wrap="square" rtlCol="0">
            <a:spAutoFit/>
          </a:bodyPr>
          <a:lstStyle/>
          <a:p>
            <a:pPr algn="ctr"/>
            <a:r>
              <a:rPr lang="en-US" sz="4000" dirty="0">
                <a:solidFill>
                  <a:schemeClr val="bg1"/>
                </a:solidFill>
              </a:rPr>
              <a:t>Heater</a:t>
            </a:r>
            <a:endParaRPr lang="en-GB" sz="4000" dirty="0">
              <a:solidFill>
                <a:schemeClr val="bg1"/>
              </a:solidFill>
            </a:endParaRPr>
          </a:p>
        </p:txBody>
      </p:sp>
      <p:sp>
        <p:nvSpPr>
          <p:cNvPr id="17" name="TextBox 16">
            <a:extLst>
              <a:ext uri="{FF2B5EF4-FFF2-40B4-BE49-F238E27FC236}">
                <a16:creationId xmlns:a16="http://schemas.microsoft.com/office/drawing/2014/main" id="{0C0D37FC-6C38-404D-9796-8D55D82E5E24}"/>
              </a:ext>
            </a:extLst>
          </p:cNvPr>
          <p:cNvSpPr txBox="1"/>
          <p:nvPr/>
        </p:nvSpPr>
        <p:spPr>
          <a:xfrm>
            <a:off x="1628775" y="5353050"/>
            <a:ext cx="1533525" cy="400110"/>
          </a:xfrm>
          <a:prstGeom prst="rect">
            <a:avLst/>
          </a:prstGeom>
          <a:noFill/>
        </p:spPr>
        <p:txBody>
          <a:bodyPr wrap="square" rtlCol="0">
            <a:spAutoFit/>
          </a:bodyPr>
          <a:lstStyle/>
          <a:p>
            <a:pPr algn="ctr"/>
            <a:r>
              <a:rPr lang="en-US" sz="2000" i="1" dirty="0"/>
              <a:t>Water bath</a:t>
            </a:r>
            <a:endParaRPr lang="en-GB" sz="2000" i="1" dirty="0"/>
          </a:p>
        </p:txBody>
      </p:sp>
      <p:cxnSp>
        <p:nvCxnSpPr>
          <p:cNvPr id="18" name="Straight Arrow Connector 17">
            <a:extLst>
              <a:ext uri="{FF2B5EF4-FFF2-40B4-BE49-F238E27FC236}">
                <a16:creationId xmlns:a16="http://schemas.microsoft.com/office/drawing/2014/main" id="{72F25DAC-CA04-408F-B80F-2CE22A1D510C}"/>
              </a:ext>
            </a:extLst>
          </p:cNvPr>
          <p:cNvCxnSpPr>
            <a:cxnSpLocks/>
          </p:cNvCxnSpPr>
          <p:nvPr/>
        </p:nvCxnSpPr>
        <p:spPr>
          <a:xfrm flipV="1">
            <a:off x="3095625" y="5553075"/>
            <a:ext cx="561975" cy="4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6E9157-9A60-4BF7-950E-28907794A947}"/>
              </a:ext>
            </a:extLst>
          </p:cNvPr>
          <p:cNvSpPr txBox="1"/>
          <p:nvPr/>
        </p:nvSpPr>
        <p:spPr>
          <a:xfrm>
            <a:off x="1390650" y="4314825"/>
            <a:ext cx="1609726" cy="400110"/>
          </a:xfrm>
          <a:prstGeom prst="rect">
            <a:avLst/>
          </a:prstGeom>
          <a:noFill/>
        </p:spPr>
        <p:txBody>
          <a:bodyPr wrap="square" rtlCol="0">
            <a:spAutoFit/>
          </a:bodyPr>
          <a:lstStyle/>
          <a:p>
            <a:pPr algn="ctr"/>
            <a:r>
              <a:rPr lang="en-US" sz="2000" i="1" dirty="0"/>
              <a:t>Thermometer</a:t>
            </a:r>
            <a:endParaRPr lang="en-GB" sz="2000" i="1" dirty="0"/>
          </a:p>
        </p:txBody>
      </p:sp>
      <p:sp>
        <p:nvSpPr>
          <p:cNvPr id="20" name="Oval 19">
            <a:extLst>
              <a:ext uri="{FF2B5EF4-FFF2-40B4-BE49-F238E27FC236}">
                <a16:creationId xmlns:a16="http://schemas.microsoft.com/office/drawing/2014/main" id="{1E149A68-280D-47C1-BCED-8B8769A1F79E}"/>
              </a:ext>
            </a:extLst>
          </p:cNvPr>
          <p:cNvSpPr/>
          <p:nvPr/>
        </p:nvSpPr>
        <p:spPr>
          <a:xfrm>
            <a:off x="4076699" y="4133850"/>
            <a:ext cx="1438275"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9BB0425-A535-4FD0-B1C2-6C3B66B6D3F5}"/>
              </a:ext>
            </a:extLst>
          </p:cNvPr>
          <p:cNvSpPr/>
          <p:nvPr/>
        </p:nvSpPr>
        <p:spPr>
          <a:xfrm>
            <a:off x="4524375" y="3771899"/>
            <a:ext cx="504825"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9E2440-69E5-4D30-BE61-3362DEB35C3B}"/>
              </a:ext>
            </a:extLst>
          </p:cNvPr>
          <p:cNvSpPr/>
          <p:nvPr/>
        </p:nvSpPr>
        <p:spPr>
          <a:xfrm rot="2017356">
            <a:off x="4380012" y="3993445"/>
            <a:ext cx="124720"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6D0A8DC-571C-4E1F-8579-F9BAF5685B95}"/>
              </a:ext>
            </a:extLst>
          </p:cNvPr>
          <p:cNvSpPr/>
          <p:nvPr/>
        </p:nvSpPr>
        <p:spPr>
          <a:xfrm rot="9011579">
            <a:off x="5056289" y="4022019"/>
            <a:ext cx="124720"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Shape 23">
            <a:extLst>
              <a:ext uri="{FF2B5EF4-FFF2-40B4-BE49-F238E27FC236}">
                <a16:creationId xmlns:a16="http://schemas.microsoft.com/office/drawing/2014/main" id="{20C57280-4008-4BF1-83FC-CB076D284D8D}"/>
              </a:ext>
            </a:extLst>
          </p:cNvPr>
          <p:cNvSpPr/>
          <p:nvPr/>
        </p:nvSpPr>
        <p:spPr>
          <a:xfrm rot="5400000">
            <a:off x="4786313" y="2624138"/>
            <a:ext cx="1781173" cy="2000250"/>
          </a:xfrm>
          <a:prstGeom prst="corner">
            <a:avLst>
              <a:gd name="adj1" fmla="val 9048"/>
              <a:gd name="adj2" fmla="val 90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747364F9-8DB6-4CB4-A946-D337AA9E6493}"/>
              </a:ext>
            </a:extLst>
          </p:cNvPr>
          <p:cNvCxnSpPr>
            <a:cxnSpLocks/>
          </p:cNvCxnSpPr>
          <p:nvPr/>
        </p:nvCxnSpPr>
        <p:spPr>
          <a:xfrm flipV="1">
            <a:off x="2952750" y="4524375"/>
            <a:ext cx="561975" cy="4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4DDC8F1-6B04-46D2-90A0-70ADDFA480F8}"/>
              </a:ext>
            </a:extLst>
          </p:cNvPr>
          <p:cNvSpPr/>
          <p:nvPr/>
        </p:nvSpPr>
        <p:spPr>
          <a:xfrm>
            <a:off x="4190617" y="4549259"/>
            <a:ext cx="1162819" cy="523220"/>
          </a:xfrm>
          <a:prstGeom prst="rect">
            <a:avLst/>
          </a:prstGeom>
        </p:spPr>
        <p:txBody>
          <a:bodyPr wrap="none">
            <a:spAutoFit/>
          </a:bodyPr>
          <a:lstStyle/>
          <a:p>
            <a:pPr algn="ctr"/>
            <a:r>
              <a:rPr lang="en-US" sz="2800" i="1"/>
              <a:t>Dry air</a:t>
            </a:r>
            <a:endParaRPr lang="en-GB" sz="2800" i="1" dirty="0"/>
          </a:p>
        </p:txBody>
      </p:sp>
      <p:sp>
        <p:nvSpPr>
          <p:cNvPr id="27" name="Rectangle 26">
            <a:extLst>
              <a:ext uri="{FF2B5EF4-FFF2-40B4-BE49-F238E27FC236}">
                <a16:creationId xmlns:a16="http://schemas.microsoft.com/office/drawing/2014/main" id="{043C709C-9468-4DC5-AC71-1B5FDC711370}"/>
              </a:ext>
            </a:extLst>
          </p:cNvPr>
          <p:cNvSpPr/>
          <p:nvPr/>
        </p:nvSpPr>
        <p:spPr>
          <a:xfrm>
            <a:off x="7460534" y="3682484"/>
            <a:ext cx="1254842" cy="707886"/>
          </a:xfrm>
          <a:prstGeom prst="rect">
            <a:avLst/>
          </a:prstGeom>
        </p:spPr>
        <p:txBody>
          <a:bodyPr wrap="square">
            <a:spAutoFit/>
          </a:bodyPr>
          <a:lstStyle/>
          <a:p>
            <a:pPr algn="ctr"/>
            <a:r>
              <a:rPr lang="en-US" sz="2000" i="1" dirty="0"/>
              <a:t>Pressure gauge</a:t>
            </a:r>
            <a:endParaRPr lang="en-GB" sz="2000" i="1" dirty="0"/>
          </a:p>
        </p:txBody>
      </p:sp>
    </p:spTree>
    <p:extLst>
      <p:ext uri="{BB962C8B-B14F-4D97-AF65-F5344CB8AC3E}">
        <p14:creationId xmlns:p14="http://schemas.microsoft.com/office/powerpoint/2010/main" val="105927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t>- Describe how a gas exerts pressure on a surface</a:t>
            </a:r>
          </a:p>
          <a:p>
            <a:pPr marL="0" indent="0">
              <a:buNone/>
            </a:pPr>
            <a:r>
              <a:rPr lang="en-GB" dirty="0"/>
              <a:t>- Explain how the pressure of a gas in a sealed container is affected by changing the temperature of the gas </a:t>
            </a:r>
          </a:p>
          <a:p>
            <a:pPr marL="0" indent="0">
              <a:buNone/>
            </a:pPr>
            <a:endParaRPr lang="en-GB" dirty="0"/>
          </a:p>
          <a:p>
            <a:pPr marL="0" indent="0">
              <a:buNone/>
            </a:pPr>
            <a:r>
              <a:rPr lang="en-GB" dirty="0"/>
              <a:t>OUTSTANDING PROGRESS:</a:t>
            </a:r>
          </a:p>
          <a:p>
            <a:pPr marL="0" indent="0">
              <a:buNone/>
            </a:pPr>
            <a:r>
              <a:rPr lang="en-GB" dirty="0"/>
              <a:t>- </a:t>
            </a:r>
            <a:r>
              <a:rPr lang="en-GB" dirty="0">
                <a:solidFill>
                  <a:schemeClr val="dk1"/>
                </a:solidFill>
              </a:rPr>
              <a:t>Explain a practical set-up which allows us to visualise gas molecules moving around at random</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D01FF0EC-A103-47ED-8B52-62106D6E5C1B}"/>
              </a:ext>
            </a:extLst>
          </p:cNvPr>
          <p:cNvSpPr/>
          <p:nvPr/>
        </p:nvSpPr>
        <p:spPr>
          <a:xfrm rot="21373828">
            <a:off x="1577614" y="5309114"/>
            <a:ext cx="712121" cy="810699"/>
          </a:xfrm>
          <a:prstGeom prst="triangle">
            <a:avLst>
              <a:gd name="adj" fmla="val 43383"/>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14D94B50-F66F-44BA-8917-40AB146C85D5}"/>
              </a:ext>
            </a:extLst>
          </p:cNvPr>
          <p:cNvCxnSpPr>
            <a:cxnSpLocks/>
          </p:cNvCxnSpPr>
          <p:nvPr/>
        </p:nvCxnSpPr>
        <p:spPr>
          <a:xfrm>
            <a:off x="1781175" y="5457824"/>
            <a:ext cx="0" cy="65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CA4900-04AB-41DC-A3D3-752B955A63E4}"/>
              </a:ext>
            </a:extLst>
          </p:cNvPr>
          <p:cNvCxnSpPr>
            <a:cxnSpLocks/>
          </p:cNvCxnSpPr>
          <p:nvPr/>
        </p:nvCxnSpPr>
        <p:spPr>
          <a:xfrm>
            <a:off x="1847850" y="5400674"/>
            <a:ext cx="85725" cy="71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17741F-D4A2-4A55-85CA-729C9EA80130}"/>
              </a:ext>
            </a:extLst>
          </p:cNvPr>
          <p:cNvCxnSpPr>
            <a:cxnSpLocks/>
          </p:cNvCxnSpPr>
          <p:nvPr/>
        </p:nvCxnSpPr>
        <p:spPr>
          <a:xfrm>
            <a:off x="1914525" y="5391149"/>
            <a:ext cx="209550" cy="733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0E5AF47C-E3AD-4A50-B1B7-C5E3CA107A1B}"/>
              </a:ext>
            </a:extLst>
          </p:cNvPr>
          <p:cNvSpPr/>
          <p:nvPr/>
        </p:nvSpPr>
        <p:spPr>
          <a:xfrm>
            <a:off x="161925" y="171450"/>
            <a:ext cx="8820150" cy="1581150"/>
          </a:xfrm>
          <a:prstGeom prst="roundRect">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E22498A-8B25-4EDB-88C8-28646FE057AA}"/>
              </a:ext>
            </a:extLst>
          </p:cNvPr>
          <p:cNvSpPr txBox="1"/>
          <p:nvPr/>
        </p:nvSpPr>
        <p:spPr>
          <a:xfrm>
            <a:off x="257174" y="257175"/>
            <a:ext cx="8658225" cy="1323439"/>
          </a:xfrm>
          <a:prstGeom prst="rect">
            <a:avLst/>
          </a:prstGeom>
          <a:noFill/>
        </p:spPr>
        <p:txBody>
          <a:bodyPr wrap="square" rtlCol="0">
            <a:spAutoFit/>
          </a:bodyPr>
          <a:lstStyle/>
          <a:p>
            <a:pPr algn="ctr"/>
            <a:r>
              <a:rPr lang="en-US" sz="4000" dirty="0">
                <a:solidFill>
                  <a:srgbClr val="0070C0"/>
                </a:solidFill>
                <a:latin typeface="Comic Sans MS" panose="030F0702030302020204" pitchFamily="66" charset="0"/>
              </a:rPr>
              <a:t>Think &gt; Pair &gt; Share: </a:t>
            </a:r>
            <a:r>
              <a:rPr lang="en-US" sz="4000" dirty="0">
                <a:latin typeface="Comic Sans MS" panose="030F0702030302020204" pitchFamily="66" charset="0"/>
              </a:rPr>
              <a:t>How does a gas exert pressure on a surface?</a:t>
            </a:r>
            <a:endParaRPr lang="en-GB" sz="4000" dirty="0">
              <a:latin typeface="Comic Sans MS" panose="030F0702030302020204" pitchFamily="66" charset="0"/>
            </a:endParaRPr>
          </a:p>
        </p:txBody>
      </p:sp>
      <p:sp>
        <p:nvSpPr>
          <p:cNvPr id="6" name="TextBox 5">
            <a:extLst>
              <a:ext uri="{FF2B5EF4-FFF2-40B4-BE49-F238E27FC236}">
                <a16:creationId xmlns:a16="http://schemas.microsoft.com/office/drawing/2014/main" id="{20EB59D6-1CFF-434A-BEE9-F084E3F0707A}"/>
              </a:ext>
            </a:extLst>
          </p:cNvPr>
          <p:cNvSpPr txBox="1"/>
          <p:nvPr/>
        </p:nvSpPr>
        <p:spPr>
          <a:xfrm>
            <a:off x="3829050" y="2095500"/>
            <a:ext cx="5153025" cy="1200329"/>
          </a:xfrm>
          <a:prstGeom prst="rect">
            <a:avLst/>
          </a:prstGeom>
          <a:noFill/>
        </p:spPr>
        <p:txBody>
          <a:bodyPr wrap="square" rtlCol="0">
            <a:spAutoFit/>
          </a:bodyPr>
          <a:lstStyle/>
          <a:p>
            <a:pPr algn="ctr"/>
            <a:r>
              <a:rPr lang="en-US" sz="2400" dirty="0">
                <a:latin typeface="Comic Sans MS" panose="030F0702030302020204" pitchFamily="66" charset="0"/>
              </a:rPr>
              <a:t>Gas particles collide repeatedly with each and the surface inside the container.  </a:t>
            </a:r>
            <a:endParaRPr lang="en-GB" sz="2400" dirty="0">
              <a:latin typeface="Comic Sans MS" panose="030F0702030302020204" pitchFamily="66" charset="0"/>
            </a:endParaRPr>
          </a:p>
        </p:txBody>
      </p:sp>
      <p:sp>
        <p:nvSpPr>
          <p:cNvPr id="7" name="Oval 6">
            <a:extLst>
              <a:ext uri="{FF2B5EF4-FFF2-40B4-BE49-F238E27FC236}">
                <a16:creationId xmlns:a16="http://schemas.microsoft.com/office/drawing/2014/main" id="{B5BAAFA0-250B-44E2-8A55-98257D97FE19}"/>
              </a:ext>
            </a:extLst>
          </p:cNvPr>
          <p:cNvSpPr/>
          <p:nvPr/>
        </p:nvSpPr>
        <p:spPr>
          <a:xfrm rot="15989105">
            <a:off x="95761" y="2278821"/>
            <a:ext cx="3512520" cy="3058664"/>
          </a:xfrm>
          <a:prstGeom prst="ellipse">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A1E20A3-E9D0-4390-9979-65D42D0C8711}"/>
              </a:ext>
            </a:extLst>
          </p:cNvPr>
          <p:cNvSpPr/>
          <p:nvPr/>
        </p:nvSpPr>
        <p:spPr>
          <a:xfrm>
            <a:off x="609600" y="3124199"/>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72DCC79-A200-467B-845F-969856DF6E6E}"/>
              </a:ext>
            </a:extLst>
          </p:cNvPr>
          <p:cNvSpPr/>
          <p:nvPr/>
        </p:nvSpPr>
        <p:spPr>
          <a:xfrm>
            <a:off x="1476375" y="2495549"/>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195DE34-4AC0-4B33-BF3B-4B892360A5C9}"/>
              </a:ext>
            </a:extLst>
          </p:cNvPr>
          <p:cNvSpPr/>
          <p:nvPr/>
        </p:nvSpPr>
        <p:spPr>
          <a:xfrm>
            <a:off x="2466975" y="4524374"/>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0CFA701-BF91-419B-850E-EE2F252DAD33}"/>
              </a:ext>
            </a:extLst>
          </p:cNvPr>
          <p:cNvSpPr/>
          <p:nvPr/>
        </p:nvSpPr>
        <p:spPr>
          <a:xfrm>
            <a:off x="2552700" y="2867024"/>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90BA3B8-6C7E-4CFB-A0CA-DE7D26C3056E}"/>
              </a:ext>
            </a:extLst>
          </p:cNvPr>
          <p:cNvSpPr/>
          <p:nvPr/>
        </p:nvSpPr>
        <p:spPr>
          <a:xfrm>
            <a:off x="1800225" y="4857749"/>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14DB46AF-2EAC-47FF-96DB-CC9A6C0A7E8F}"/>
              </a:ext>
            </a:extLst>
          </p:cNvPr>
          <p:cNvSpPr/>
          <p:nvPr/>
        </p:nvSpPr>
        <p:spPr>
          <a:xfrm>
            <a:off x="1752600" y="3686174"/>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68C0246-755E-41BA-B3D2-F7F01362B62B}"/>
              </a:ext>
            </a:extLst>
          </p:cNvPr>
          <p:cNvSpPr/>
          <p:nvPr/>
        </p:nvSpPr>
        <p:spPr>
          <a:xfrm>
            <a:off x="828675" y="4286249"/>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24" name="Straight Arrow Connector 23">
            <a:extLst>
              <a:ext uri="{FF2B5EF4-FFF2-40B4-BE49-F238E27FC236}">
                <a16:creationId xmlns:a16="http://schemas.microsoft.com/office/drawing/2014/main" id="{61C6FEE4-16A6-4AD8-BA62-93DDDDAB2DF1}"/>
              </a:ext>
            </a:extLst>
          </p:cNvPr>
          <p:cNvCxnSpPr>
            <a:cxnSpLocks/>
            <a:stCxn id="16" idx="3"/>
          </p:cNvCxnSpPr>
          <p:nvPr/>
        </p:nvCxnSpPr>
        <p:spPr>
          <a:xfrm flipV="1">
            <a:off x="637498" y="2352675"/>
            <a:ext cx="381677" cy="95038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F80E8F9-E4A9-453E-B681-2C93D58B0E01}"/>
              </a:ext>
            </a:extLst>
          </p:cNvPr>
          <p:cNvCxnSpPr>
            <a:cxnSpLocks/>
          </p:cNvCxnSpPr>
          <p:nvPr/>
        </p:nvCxnSpPr>
        <p:spPr>
          <a:xfrm flipH="1" flipV="1">
            <a:off x="447675" y="4398436"/>
            <a:ext cx="494623" cy="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76070AE-E562-47C3-BC5D-D4910BAB97D6}"/>
              </a:ext>
            </a:extLst>
          </p:cNvPr>
          <p:cNvCxnSpPr>
            <a:cxnSpLocks/>
            <a:stCxn id="17" idx="0"/>
            <a:endCxn id="7" idx="6"/>
          </p:cNvCxnSpPr>
          <p:nvPr/>
        </p:nvCxnSpPr>
        <p:spPr>
          <a:xfrm flipV="1">
            <a:off x="1571625" y="2055197"/>
            <a:ext cx="172723" cy="4403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6AC6BDD-6F14-4883-B839-CC181ADC4C7B}"/>
              </a:ext>
            </a:extLst>
          </p:cNvPr>
          <p:cNvCxnSpPr>
            <a:cxnSpLocks/>
          </p:cNvCxnSpPr>
          <p:nvPr/>
        </p:nvCxnSpPr>
        <p:spPr>
          <a:xfrm flipV="1">
            <a:off x="1885950" y="3067049"/>
            <a:ext cx="628650" cy="7429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42BBDAE-58DB-4FEA-A040-A610ED8B6AE5}"/>
              </a:ext>
            </a:extLst>
          </p:cNvPr>
          <p:cNvCxnSpPr>
            <a:cxnSpLocks/>
          </p:cNvCxnSpPr>
          <p:nvPr/>
        </p:nvCxnSpPr>
        <p:spPr>
          <a:xfrm>
            <a:off x="1857375" y="4962524"/>
            <a:ext cx="590550" cy="4000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713A2D7-E2BE-4067-A3DB-2F21BBFF1B1F}"/>
              </a:ext>
            </a:extLst>
          </p:cNvPr>
          <p:cNvCxnSpPr>
            <a:cxnSpLocks/>
          </p:cNvCxnSpPr>
          <p:nvPr/>
        </p:nvCxnSpPr>
        <p:spPr>
          <a:xfrm flipV="1">
            <a:off x="2647950" y="3495674"/>
            <a:ext cx="676275" cy="4762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CC3B34C-F404-48FD-86A0-DFEB16E2C09E}"/>
              </a:ext>
            </a:extLst>
          </p:cNvPr>
          <p:cNvSpPr/>
          <p:nvPr/>
        </p:nvSpPr>
        <p:spPr>
          <a:xfrm>
            <a:off x="2543175" y="3848099"/>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49CFF8D1-66B3-4E4D-BD88-776EE3E1D982}"/>
              </a:ext>
            </a:extLst>
          </p:cNvPr>
          <p:cNvSpPr/>
          <p:nvPr/>
        </p:nvSpPr>
        <p:spPr>
          <a:xfrm>
            <a:off x="1066800" y="3667124"/>
            <a:ext cx="190500" cy="2095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Arrow Connector 41">
            <a:extLst>
              <a:ext uri="{FF2B5EF4-FFF2-40B4-BE49-F238E27FC236}">
                <a16:creationId xmlns:a16="http://schemas.microsoft.com/office/drawing/2014/main" id="{E670375B-3BD4-4448-A689-1AF71272E47D}"/>
              </a:ext>
            </a:extLst>
          </p:cNvPr>
          <p:cNvCxnSpPr>
            <a:cxnSpLocks/>
          </p:cNvCxnSpPr>
          <p:nvPr/>
        </p:nvCxnSpPr>
        <p:spPr>
          <a:xfrm>
            <a:off x="2552700" y="4629149"/>
            <a:ext cx="600075"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5DBC4CA-FB98-4F2C-88BE-747334D00187}"/>
              </a:ext>
            </a:extLst>
          </p:cNvPr>
          <p:cNvCxnSpPr>
            <a:cxnSpLocks/>
          </p:cNvCxnSpPr>
          <p:nvPr/>
        </p:nvCxnSpPr>
        <p:spPr>
          <a:xfrm flipV="1">
            <a:off x="2657475" y="2428874"/>
            <a:ext cx="0" cy="5334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0029C1C-3199-4933-B388-A478B5E69770}"/>
              </a:ext>
            </a:extLst>
          </p:cNvPr>
          <p:cNvCxnSpPr>
            <a:cxnSpLocks/>
          </p:cNvCxnSpPr>
          <p:nvPr/>
        </p:nvCxnSpPr>
        <p:spPr>
          <a:xfrm flipH="1" flipV="1">
            <a:off x="361950" y="3590924"/>
            <a:ext cx="800100" cy="21907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22356DA-53DC-44AC-B160-BAA904782C2D}"/>
              </a:ext>
            </a:extLst>
          </p:cNvPr>
          <p:cNvSpPr txBox="1"/>
          <p:nvPr/>
        </p:nvSpPr>
        <p:spPr>
          <a:xfrm>
            <a:off x="4048126" y="3495675"/>
            <a:ext cx="4914900" cy="1569660"/>
          </a:xfrm>
          <a:prstGeom prst="rect">
            <a:avLst/>
          </a:prstGeom>
          <a:noFill/>
        </p:spPr>
        <p:txBody>
          <a:bodyPr wrap="square" rtlCol="0">
            <a:spAutoFit/>
          </a:bodyPr>
          <a:lstStyle/>
          <a:p>
            <a:pPr algn="ctr"/>
            <a:r>
              <a:rPr lang="en-US" sz="2400" dirty="0">
                <a:latin typeface="Comic Sans MS" panose="030F0702030302020204" pitchFamily="66" charset="0"/>
              </a:rPr>
              <a:t>Each impact on the surface exerts a tiny force, the total force causes a steady pressure on the surface.</a:t>
            </a:r>
            <a:endParaRPr lang="en-GB" sz="2400" dirty="0">
              <a:latin typeface="Comic Sans MS" panose="030F0702030302020204" pitchFamily="66" charset="0"/>
            </a:endParaRPr>
          </a:p>
        </p:txBody>
      </p:sp>
      <p:sp>
        <p:nvSpPr>
          <p:cNvPr id="51" name="TextBox 50">
            <a:extLst>
              <a:ext uri="{FF2B5EF4-FFF2-40B4-BE49-F238E27FC236}">
                <a16:creationId xmlns:a16="http://schemas.microsoft.com/office/drawing/2014/main" id="{EA9654E9-89F1-4AD7-A79F-68B26BFFCFC8}"/>
              </a:ext>
            </a:extLst>
          </p:cNvPr>
          <p:cNvSpPr txBox="1"/>
          <p:nvPr/>
        </p:nvSpPr>
        <p:spPr>
          <a:xfrm>
            <a:off x="2771775" y="5267325"/>
            <a:ext cx="6019800" cy="1384995"/>
          </a:xfrm>
          <a:prstGeom prst="rect">
            <a:avLst/>
          </a:prstGeom>
          <a:noFill/>
        </p:spPr>
        <p:txBody>
          <a:bodyPr wrap="square" rtlCol="0">
            <a:spAutoFit/>
          </a:bodyPr>
          <a:lstStyle/>
          <a:p>
            <a:pPr algn="ctr"/>
            <a:r>
              <a:rPr lang="en-US" sz="2800" i="1" dirty="0">
                <a:solidFill>
                  <a:srgbClr val="0070C0"/>
                </a:solidFill>
                <a:latin typeface="Comic Sans MS" panose="030F0702030302020204" pitchFamily="66" charset="0"/>
              </a:rPr>
              <a:t>The pressure of a gas on the surface is the total force exerted on a unit area of the surface.</a:t>
            </a:r>
            <a:endParaRPr lang="en-GB" sz="2800"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9418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ppt_x"/>
                                          </p:val>
                                        </p:tav>
                                        <p:tav tm="100000">
                                          <p:val>
                                            <p:strVal val="#ppt_x"/>
                                          </p:val>
                                        </p:tav>
                                      </p:tavLst>
                                    </p:anim>
                                    <p:anim calcmode="lin" valueType="num">
                                      <p:cBhvr additive="base">
                                        <p:cTn id="88" dur="5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down)">
                                      <p:cBhvr>
                                        <p:cTn id="101" dur="5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nodeType="clickEffect">
                                  <p:stCondLst>
                                    <p:cond delay="0"/>
                                  </p:stCondLst>
                                  <p:childTnLst>
                                    <p:set>
                                      <p:cBhvr>
                                        <p:cTn id="110" dur="1" fill="hold">
                                          <p:stCondLst>
                                            <p:cond delay="0"/>
                                          </p:stCondLst>
                                        </p:cTn>
                                        <p:tgtEl>
                                          <p:spTgt spid="51">
                                            <p:txEl>
                                              <p:pRg st="0" end="0"/>
                                            </p:txEl>
                                          </p:spTgt>
                                        </p:tgtEl>
                                        <p:attrNameLst>
                                          <p:attrName>style.visibility</p:attrName>
                                        </p:attrNameLst>
                                      </p:cBhvr>
                                      <p:to>
                                        <p:strVal val="visible"/>
                                      </p:to>
                                    </p:set>
                                    <p:animEffect transition="in" filter="fade">
                                      <p:cBhvr>
                                        <p:cTn id="111" dur="2000"/>
                                        <p:tgtEl>
                                          <p:spTgt spid="51">
                                            <p:txEl>
                                              <p:pRg st="0" end="0"/>
                                            </p:txEl>
                                          </p:spTgt>
                                        </p:tgtEl>
                                      </p:cBhvr>
                                    </p:animEffect>
                                    <p:anim calcmode="lin" valueType="num">
                                      <p:cBhvr>
                                        <p:cTn id="112" dur="2000" fill="hold"/>
                                        <p:tgtEl>
                                          <p:spTgt spid="51">
                                            <p:txEl>
                                              <p:pRg st="0" end="0"/>
                                            </p:txEl>
                                          </p:spTgt>
                                        </p:tgtEl>
                                        <p:attrNameLst>
                                          <p:attrName>ppt_w</p:attrName>
                                        </p:attrNameLst>
                                      </p:cBhvr>
                                      <p:tavLst>
                                        <p:tav tm="0" fmla="#ppt_w*sin(2.5*pi*$)">
                                          <p:val>
                                            <p:fltVal val="0"/>
                                          </p:val>
                                        </p:tav>
                                        <p:tav tm="100000">
                                          <p:val>
                                            <p:fltVal val="1"/>
                                          </p:val>
                                        </p:tav>
                                      </p:tavLst>
                                    </p:anim>
                                    <p:anim calcmode="lin" valueType="num">
                                      <p:cBhvr>
                                        <p:cTn id="113" dur="2000" fill="hold"/>
                                        <p:tgtEl>
                                          <p:spTgt spid="5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animBg="1"/>
      <p:bldP spid="16" grpId="0" animBg="1"/>
      <p:bldP spid="17" grpId="0" animBg="1"/>
      <p:bldP spid="18" grpId="0" animBg="1"/>
      <p:bldP spid="19" grpId="0" animBg="1"/>
      <p:bldP spid="20" grpId="0" animBg="1"/>
      <p:bldP spid="21" grpId="0" animBg="1"/>
      <p:bldP spid="22" grpId="0" animBg="1"/>
      <p:bldP spid="39" grpId="0" animBg="1"/>
      <p:bldP spid="40"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BA3D4E-3B65-4700-9120-8D459046F801}"/>
              </a:ext>
            </a:extLst>
          </p:cNvPr>
          <p:cNvSpPr/>
          <p:nvPr/>
        </p:nvSpPr>
        <p:spPr>
          <a:xfrm>
            <a:off x="4057650" y="924609"/>
            <a:ext cx="5191125" cy="380315"/>
          </a:xfrm>
          <a:prstGeom prst="rect">
            <a:avLst/>
          </a:prstGeom>
        </p:spPr>
        <p:txBody>
          <a:bodyPr wrap="square">
            <a:spAutoFit/>
          </a:bodyPr>
          <a:lstStyle/>
          <a:p>
            <a:r>
              <a:rPr lang="en-GB" dirty="0">
                <a:hlinkClick r:id="rId2"/>
              </a:rPr>
              <a:t>https://www.youtube.com/watch?v=hKO3DpgiISk</a:t>
            </a:r>
            <a:endParaRPr lang="en-GB" dirty="0"/>
          </a:p>
        </p:txBody>
      </p:sp>
      <p:sp>
        <p:nvSpPr>
          <p:cNvPr id="7" name="TextBox 6">
            <a:extLst>
              <a:ext uri="{FF2B5EF4-FFF2-40B4-BE49-F238E27FC236}">
                <a16:creationId xmlns:a16="http://schemas.microsoft.com/office/drawing/2014/main" id="{65D1D60D-8B33-4BC5-AA27-6A83130ECFB9}"/>
              </a:ext>
            </a:extLst>
          </p:cNvPr>
          <p:cNvSpPr txBox="1"/>
          <p:nvPr/>
        </p:nvSpPr>
        <p:spPr>
          <a:xfrm>
            <a:off x="190499" y="257175"/>
            <a:ext cx="8810625" cy="6247864"/>
          </a:xfrm>
          <a:prstGeom prst="rect">
            <a:avLst/>
          </a:prstGeom>
          <a:noFill/>
        </p:spPr>
        <p:txBody>
          <a:bodyPr wrap="square" rtlCol="0">
            <a:spAutoFit/>
          </a:bodyPr>
          <a:lstStyle/>
          <a:p>
            <a:r>
              <a:rPr lang="en-US" sz="2800" dirty="0">
                <a:solidFill>
                  <a:srgbClr val="0070C0"/>
                </a:solidFill>
                <a:latin typeface="Comic Sans MS" panose="030F0702030302020204" pitchFamily="66" charset="0"/>
              </a:rPr>
              <a:t>Task: </a:t>
            </a:r>
            <a:r>
              <a:rPr lang="en-US" sz="2800" dirty="0">
                <a:latin typeface="Comic Sans MS" panose="030F0702030302020204" pitchFamily="66" charset="0"/>
              </a:rPr>
              <a:t>Watch the video and answer the following questions:</a:t>
            </a:r>
          </a:p>
          <a:p>
            <a:endParaRPr lang="en-US" sz="2800" dirty="0">
              <a:latin typeface="Comic Sans MS" panose="030F0702030302020204" pitchFamily="66" charset="0"/>
            </a:endParaRPr>
          </a:p>
          <a:p>
            <a:pPr marL="514350" indent="-514350">
              <a:buAutoNum type="arabicPeriod"/>
            </a:pPr>
            <a:r>
              <a:rPr lang="en-US" sz="2800" dirty="0">
                <a:latin typeface="Comic Sans MS" panose="030F0702030302020204" pitchFamily="66" charset="0"/>
              </a:rPr>
              <a:t>How can you describe the movement of gas particles?</a:t>
            </a:r>
          </a:p>
          <a:p>
            <a:pPr marL="514350" indent="-514350">
              <a:buAutoNum type="arabicPeriod"/>
            </a:pPr>
            <a:r>
              <a:rPr lang="en-US" sz="2800" dirty="0">
                <a:latin typeface="Comic Sans MS" panose="030F0702030302020204" pitchFamily="66" charset="0"/>
              </a:rPr>
              <a:t>How does a gas exert pressure on a surface?</a:t>
            </a:r>
          </a:p>
          <a:p>
            <a:pPr marL="514350" indent="-514350">
              <a:buAutoNum type="arabicPeriod"/>
            </a:pPr>
            <a:r>
              <a:rPr lang="en-US" sz="2800" dirty="0">
                <a:latin typeface="Comic Sans MS" panose="030F0702030302020204" pitchFamily="66" charset="0"/>
              </a:rPr>
              <a:t>How are we able to increase gas pressure</a:t>
            </a:r>
          </a:p>
          <a:p>
            <a:pPr marL="514350" indent="-514350">
              <a:buAutoNum type="arabicPeriod"/>
            </a:pPr>
            <a:r>
              <a:rPr lang="en-US" sz="2800" dirty="0">
                <a:latin typeface="Comic Sans MS" panose="030F0702030302020204" pitchFamily="66" charset="0"/>
              </a:rPr>
              <a:t>Describe the motion of gases at low temperatures</a:t>
            </a:r>
          </a:p>
          <a:p>
            <a:pPr marL="514350" indent="-514350">
              <a:buAutoNum type="arabicPeriod"/>
            </a:pPr>
            <a:r>
              <a:rPr lang="en-US" sz="2800" dirty="0">
                <a:latin typeface="Comic Sans MS" panose="030F0702030302020204" pitchFamily="66" charset="0"/>
              </a:rPr>
              <a:t>Describe the motion of gases at higher temperatures</a:t>
            </a:r>
          </a:p>
          <a:p>
            <a:pPr marL="514350" indent="-514350">
              <a:buAutoNum type="arabicPeriod"/>
            </a:pPr>
            <a:r>
              <a:rPr lang="en-US" sz="2800" dirty="0">
                <a:latin typeface="Comic Sans MS" panose="030F0702030302020204" pitchFamily="66" charset="0"/>
              </a:rPr>
              <a:t>What impact does the temperature have on gas pressure?</a:t>
            </a:r>
          </a:p>
          <a:p>
            <a:endParaRPr lang="en-GB" sz="3600" dirty="0">
              <a:latin typeface="Comic Sans MS" panose="030F0702030302020204" pitchFamily="66" charset="0"/>
            </a:endParaRPr>
          </a:p>
        </p:txBody>
      </p:sp>
      <p:pic>
        <p:nvPicPr>
          <p:cNvPr id="9" name="Picture 2" descr="Balloons, Red, Blue, Yellow, Shiny, Helium, Bunch">
            <a:extLst>
              <a:ext uri="{FF2B5EF4-FFF2-40B4-BE49-F238E27FC236}">
                <a16:creationId xmlns:a16="http://schemas.microsoft.com/office/drawing/2014/main" id="{E2B41F20-94AE-4445-8523-7D8E030A4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944" y="5573813"/>
            <a:ext cx="1127231" cy="128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1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3D0C9D-8739-4EE2-A3E0-76B2642016FD}"/>
              </a:ext>
            </a:extLst>
          </p:cNvPr>
          <p:cNvSpPr/>
          <p:nvPr/>
        </p:nvSpPr>
        <p:spPr>
          <a:xfrm>
            <a:off x="209549" y="800785"/>
            <a:ext cx="8696325" cy="5632311"/>
          </a:xfrm>
          <a:prstGeom prst="rect">
            <a:avLst/>
          </a:prstGeom>
        </p:spPr>
        <p:txBody>
          <a:bodyPr wrap="square">
            <a:spAutoFit/>
          </a:bodyPr>
          <a:lstStyle/>
          <a:p>
            <a:pPr marL="514350" indent="-514350">
              <a:buAutoNum type="arabicPeriod"/>
            </a:pPr>
            <a:r>
              <a:rPr lang="en-US" sz="2400" dirty="0">
                <a:latin typeface="Comic Sans MS" panose="030F0702030302020204" pitchFamily="66" charset="0"/>
              </a:rPr>
              <a:t>Gas particles move in a random motion</a:t>
            </a:r>
          </a:p>
          <a:p>
            <a:pPr marL="514350" indent="-514350">
              <a:buAutoNum type="arabicPeriod"/>
            </a:pPr>
            <a:r>
              <a:rPr lang="en-US" sz="2400" dirty="0">
                <a:latin typeface="Comic Sans MS" panose="030F0702030302020204" pitchFamily="66" charset="0"/>
              </a:rPr>
              <a:t>Gas pressure occurs when gas particles collide repeatedly with the walls of the contained that the gas is held in.</a:t>
            </a:r>
          </a:p>
          <a:p>
            <a:pPr marL="514350" indent="-514350">
              <a:buAutoNum type="arabicPeriod"/>
            </a:pPr>
            <a:r>
              <a:rPr lang="en-US" sz="2400" dirty="0">
                <a:latin typeface="Comic Sans MS" panose="030F0702030302020204" pitchFamily="66" charset="0"/>
              </a:rPr>
              <a:t>We can increase gas pressure if we increase the number of collisions per second or the energy of each collision.</a:t>
            </a:r>
          </a:p>
          <a:p>
            <a:pPr marL="514350" indent="-514350">
              <a:buAutoNum type="arabicPeriod"/>
            </a:pPr>
            <a:r>
              <a:rPr lang="en-US" sz="2400" dirty="0">
                <a:latin typeface="Comic Sans MS" panose="030F0702030302020204" pitchFamily="66" charset="0"/>
              </a:rPr>
              <a:t>At low temperature, particles have low kinetic energy and so have fewer collisions per second and these are lower energy collisions. </a:t>
            </a:r>
          </a:p>
          <a:p>
            <a:pPr marL="514350" indent="-514350">
              <a:buAutoNum type="arabicPeriod"/>
            </a:pPr>
            <a:r>
              <a:rPr lang="en-US" sz="2400" dirty="0">
                <a:latin typeface="Comic Sans MS" panose="030F0702030302020204" pitchFamily="66" charset="0"/>
              </a:rPr>
              <a:t>At higher temperatures, particles have more kinetic energy and so have more collisions per second, and these are higher energy collisions.</a:t>
            </a:r>
          </a:p>
          <a:p>
            <a:pPr marL="514350" indent="-514350">
              <a:buAutoNum type="arabicPeriod"/>
            </a:pPr>
            <a:r>
              <a:rPr lang="en-US" sz="2400" dirty="0">
                <a:latin typeface="Comic Sans MS" panose="030F0702030302020204" pitchFamily="66" charset="0"/>
              </a:rPr>
              <a:t>At lower temperatures, the gas pressure is lower, at higher temperatures the gas pressure is higher.</a:t>
            </a:r>
          </a:p>
        </p:txBody>
      </p:sp>
      <p:sp>
        <p:nvSpPr>
          <p:cNvPr id="5" name="TextBox 4">
            <a:extLst>
              <a:ext uri="{FF2B5EF4-FFF2-40B4-BE49-F238E27FC236}">
                <a16:creationId xmlns:a16="http://schemas.microsoft.com/office/drawing/2014/main" id="{607677B4-E862-4FAF-8F26-9B8C41E42351}"/>
              </a:ext>
            </a:extLst>
          </p:cNvPr>
          <p:cNvSpPr txBox="1"/>
          <p:nvPr/>
        </p:nvSpPr>
        <p:spPr>
          <a:xfrm>
            <a:off x="161925" y="180975"/>
            <a:ext cx="3495675"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Self-assessment:</a:t>
            </a:r>
            <a:endParaRPr lang="en-GB" sz="3200" dirty="0">
              <a:solidFill>
                <a:srgbClr val="FF0000"/>
              </a:solidFill>
              <a:latin typeface="Comic Sans MS" panose="030F0702030302020204" pitchFamily="66" charset="0"/>
            </a:endParaRPr>
          </a:p>
        </p:txBody>
      </p:sp>
      <p:pic>
        <p:nvPicPr>
          <p:cNvPr id="2050" name="Picture 2" descr="Check, Check Mark, Red, Mark, Tick, Symbol, Choice">
            <a:extLst>
              <a:ext uri="{FF2B5EF4-FFF2-40B4-BE49-F238E27FC236}">
                <a16:creationId xmlns:a16="http://schemas.microsoft.com/office/drawing/2014/main" id="{56748944-A843-4DA4-9745-6900C9614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5686425"/>
            <a:ext cx="1032973"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2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CC66A9CB-E656-463E-A2DC-EBC6A75EE980}"/>
              </a:ext>
            </a:extLst>
          </p:cNvPr>
          <p:cNvSpPr/>
          <p:nvPr/>
        </p:nvSpPr>
        <p:spPr>
          <a:xfrm>
            <a:off x="285750" y="3581400"/>
            <a:ext cx="2657475" cy="2619375"/>
          </a:xfrm>
          <a:prstGeom prst="roundRect">
            <a:avLst/>
          </a:prstGeom>
          <a:solidFill>
            <a:srgbClr val="EDFB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DE6695D7-0643-40E9-BDD1-FB388C50605B}"/>
              </a:ext>
            </a:extLst>
          </p:cNvPr>
          <p:cNvPicPr>
            <a:picLocks noChangeAspect="1"/>
          </p:cNvPicPr>
          <p:nvPr/>
        </p:nvPicPr>
        <p:blipFill>
          <a:blip r:embed="rId2"/>
          <a:stretch>
            <a:fillRect/>
          </a:stretch>
        </p:blipFill>
        <p:spPr>
          <a:xfrm>
            <a:off x="2981303" y="3419475"/>
            <a:ext cx="5938229" cy="3314700"/>
          </a:xfrm>
          <a:prstGeom prst="rect">
            <a:avLst/>
          </a:prstGeom>
        </p:spPr>
      </p:pic>
      <p:sp>
        <p:nvSpPr>
          <p:cNvPr id="26" name="TextBox 25">
            <a:extLst>
              <a:ext uri="{FF2B5EF4-FFF2-40B4-BE49-F238E27FC236}">
                <a16:creationId xmlns:a16="http://schemas.microsoft.com/office/drawing/2014/main" id="{878CBCA7-A9F7-4044-8C1C-C84FA985BBE7}"/>
              </a:ext>
            </a:extLst>
          </p:cNvPr>
          <p:cNvSpPr txBox="1"/>
          <p:nvPr/>
        </p:nvSpPr>
        <p:spPr>
          <a:xfrm>
            <a:off x="161925" y="190500"/>
            <a:ext cx="7162800"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Gas pressure &amp; temperature</a:t>
            </a:r>
            <a:endParaRPr lang="en-GB" sz="4000" dirty="0">
              <a:solidFill>
                <a:srgbClr val="0070C0"/>
              </a:solidFill>
              <a:latin typeface="Comic Sans MS" panose="030F0702030302020204" pitchFamily="66" charset="0"/>
            </a:endParaRPr>
          </a:p>
        </p:txBody>
      </p:sp>
      <p:sp>
        <p:nvSpPr>
          <p:cNvPr id="27" name="TextBox 26">
            <a:extLst>
              <a:ext uri="{FF2B5EF4-FFF2-40B4-BE49-F238E27FC236}">
                <a16:creationId xmlns:a16="http://schemas.microsoft.com/office/drawing/2014/main" id="{A70DB5D6-235F-46DF-97DA-319829C1E984}"/>
              </a:ext>
            </a:extLst>
          </p:cNvPr>
          <p:cNvSpPr txBox="1"/>
          <p:nvPr/>
        </p:nvSpPr>
        <p:spPr>
          <a:xfrm>
            <a:off x="247650" y="1209675"/>
            <a:ext cx="8648700" cy="1846659"/>
          </a:xfrm>
          <a:prstGeom prst="rect">
            <a:avLst/>
          </a:prstGeom>
          <a:noFill/>
        </p:spPr>
        <p:txBody>
          <a:bodyPr wrap="square" rtlCol="0">
            <a:spAutoFit/>
          </a:bodyPr>
          <a:lstStyle/>
          <a:p>
            <a:r>
              <a:rPr lang="en-US" sz="2400" dirty="0">
                <a:latin typeface="Comic Sans MS" panose="030F0702030302020204" pitchFamily="66" charset="0"/>
              </a:rPr>
              <a:t>Air is sealed in a flask, which is then placed in a water bath.  </a:t>
            </a:r>
          </a:p>
          <a:p>
            <a:endParaRPr lang="en-US" dirty="0">
              <a:latin typeface="Comic Sans MS" panose="030F0702030302020204" pitchFamily="66" charset="0"/>
            </a:endParaRPr>
          </a:p>
          <a:p>
            <a:r>
              <a:rPr lang="en-US" sz="2400" dirty="0">
                <a:latin typeface="Comic Sans MS" panose="030F0702030302020204" pitchFamily="66" charset="0"/>
              </a:rPr>
              <a:t>The water is heated in stages to raise the temperature in stages, the water must be stirred at each stage.</a:t>
            </a:r>
          </a:p>
        </p:txBody>
      </p:sp>
      <p:sp>
        <p:nvSpPr>
          <p:cNvPr id="31" name="TextBox 30">
            <a:extLst>
              <a:ext uri="{FF2B5EF4-FFF2-40B4-BE49-F238E27FC236}">
                <a16:creationId xmlns:a16="http://schemas.microsoft.com/office/drawing/2014/main" id="{8FCFA705-DAAC-4A8E-B0A6-B7B5758C2D1E}"/>
              </a:ext>
            </a:extLst>
          </p:cNvPr>
          <p:cNvSpPr txBox="1"/>
          <p:nvPr/>
        </p:nvSpPr>
        <p:spPr>
          <a:xfrm>
            <a:off x="333375" y="3590925"/>
            <a:ext cx="2562225" cy="2554545"/>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Task: </a:t>
            </a:r>
            <a:r>
              <a:rPr lang="en-US" sz="3200" dirty="0">
                <a:latin typeface="Comic Sans MS" panose="030F0702030302020204" pitchFamily="66" charset="0"/>
              </a:rPr>
              <a:t>Answer the questions on the worksheet.</a:t>
            </a:r>
            <a:endParaRPr lang="en-GB" sz="3200" dirty="0">
              <a:latin typeface="Comic Sans MS" panose="030F0702030302020204" pitchFamily="66" charset="0"/>
            </a:endParaRPr>
          </a:p>
        </p:txBody>
      </p:sp>
    </p:spTree>
    <p:extLst>
      <p:ext uri="{BB962C8B-B14F-4D97-AF65-F5344CB8AC3E}">
        <p14:creationId xmlns:p14="http://schemas.microsoft.com/office/powerpoint/2010/main" val="240846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BA8FBA-E0CB-4279-8303-1AC2FE6C52BC}"/>
              </a:ext>
            </a:extLst>
          </p:cNvPr>
          <p:cNvSpPr txBox="1"/>
          <p:nvPr/>
        </p:nvSpPr>
        <p:spPr>
          <a:xfrm>
            <a:off x="142875" y="266700"/>
            <a:ext cx="8734425" cy="3293209"/>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Self-assessment:</a:t>
            </a:r>
          </a:p>
          <a:p>
            <a:endParaRPr lang="en-US" sz="1400" dirty="0">
              <a:latin typeface="Comic Sans MS" panose="030F0702030302020204" pitchFamily="66" charset="0"/>
            </a:endParaRPr>
          </a:p>
          <a:p>
            <a:pPr marL="457200" indent="-457200">
              <a:buAutoNum type="arabicPeriod"/>
            </a:pPr>
            <a:r>
              <a:rPr lang="en-US" sz="2400" dirty="0">
                <a:latin typeface="Comic Sans MS" panose="030F0702030302020204" pitchFamily="66" charset="0"/>
              </a:rPr>
              <a:t>It is important to stir the water at each stage to ensure that the water temperature is the same throughout. </a:t>
            </a:r>
          </a:p>
          <a:p>
            <a:pPr marL="457200" indent="-457200">
              <a:buAutoNum type="arabicPeriod"/>
            </a:pPr>
            <a:endParaRPr lang="en-US" dirty="0">
              <a:latin typeface="Comic Sans MS" panose="030F0702030302020204" pitchFamily="66" charset="0"/>
            </a:endParaRPr>
          </a:p>
          <a:p>
            <a:pPr marL="457200" indent="-457200">
              <a:buAutoNum type="arabicPeriod"/>
            </a:pPr>
            <a:r>
              <a:rPr lang="en-US" sz="2400" dirty="0">
                <a:latin typeface="Comic Sans MS" panose="030F0702030302020204" pitchFamily="66" charset="0"/>
              </a:rPr>
              <a:t>Temperature is measured with the thermometer</a:t>
            </a:r>
          </a:p>
          <a:p>
            <a:pPr marL="457200" indent="-457200">
              <a:buAutoNum type="arabicPeriod"/>
            </a:pPr>
            <a:r>
              <a:rPr lang="en-US" sz="2400" dirty="0">
                <a:latin typeface="Comic Sans MS" panose="030F0702030302020204" pitchFamily="66" charset="0"/>
              </a:rPr>
              <a:t>Pressure is measured using the pressure gauge.</a:t>
            </a:r>
          </a:p>
          <a:p>
            <a:pPr marL="457200" indent="-457200">
              <a:buAutoNum type="arabicPeriod"/>
            </a:pPr>
            <a:endParaRPr lang="en-US" sz="2400" dirty="0">
              <a:latin typeface="Comic Sans MS" panose="030F0702030302020204" pitchFamily="66" charset="0"/>
            </a:endParaRPr>
          </a:p>
          <a:p>
            <a:pPr marL="457200" indent="-457200">
              <a:buAutoNum type="arabicPeriod"/>
            </a:pPr>
            <a:r>
              <a:rPr lang="en-US" sz="2400" dirty="0">
                <a:latin typeface="Comic Sans MS" panose="030F0702030302020204" pitchFamily="66" charset="0"/>
              </a:rPr>
              <a:t>  </a:t>
            </a:r>
            <a:endParaRPr lang="en-GB" sz="2400" dirty="0">
              <a:latin typeface="Comic Sans MS" panose="030F0702030302020204" pitchFamily="66" charset="0"/>
            </a:endParaRPr>
          </a:p>
        </p:txBody>
      </p:sp>
      <p:cxnSp>
        <p:nvCxnSpPr>
          <p:cNvPr id="6" name="Straight Arrow Connector 5">
            <a:extLst>
              <a:ext uri="{FF2B5EF4-FFF2-40B4-BE49-F238E27FC236}">
                <a16:creationId xmlns:a16="http://schemas.microsoft.com/office/drawing/2014/main" id="{C73059CF-D646-4532-8AC6-9678346604A9}"/>
              </a:ext>
            </a:extLst>
          </p:cNvPr>
          <p:cNvCxnSpPr/>
          <p:nvPr/>
        </p:nvCxnSpPr>
        <p:spPr>
          <a:xfrm flipV="1">
            <a:off x="638175" y="3562350"/>
            <a:ext cx="0" cy="25336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B4D4831-A05E-4CE6-888D-727C6D661286}"/>
              </a:ext>
            </a:extLst>
          </p:cNvPr>
          <p:cNvCxnSpPr>
            <a:cxnSpLocks/>
          </p:cNvCxnSpPr>
          <p:nvPr/>
        </p:nvCxnSpPr>
        <p:spPr>
          <a:xfrm>
            <a:off x="647700" y="6096000"/>
            <a:ext cx="31527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AC1EBCE-D346-4516-8637-3A118E2E694B}"/>
              </a:ext>
            </a:extLst>
          </p:cNvPr>
          <p:cNvSpPr txBox="1"/>
          <p:nvPr/>
        </p:nvSpPr>
        <p:spPr>
          <a:xfrm rot="16200000">
            <a:off x="-752475" y="4629150"/>
            <a:ext cx="2181225" cy="461665"/>
          </a:xfrm>
          <a:prstGeom prst="rect">
            <a:avLst/>
          </a:prstGeom>
          <a:noFill/>
        </p:spPr>
        <p:txBody>
          <a:bodyPr wrap="square" rtlCol="0">
            <a:spAutoFit/>
          </a:bodyPr>
          <a:lstStyle/>
          <a:p>
            <a:pPr algn="ctr"/>
            <a:r>
              <a:rPr lang="en-US" sz="2400" i="1" dirty="0"/>
              <a:t>Pressure (Pa)</a:t>
            </a:r>
            <a:endParaRPr lang="en-GB" sz="2400" i="1" dirty="0"/>
          </a:p>
        </p:txBody>
      </p:sp>
      <p:sp>
        <p:nvSpPr>
          <p:cNvPr id="11" name="TextBox 10">
            <a:extLst>
              <a:ext uri="{FF2B5EF4-FFF2-40B4-BE49-F238E27FC236}">
                <a16:creationId xmlns:a16="http://schemas.microsoft.com/office/drawing/2014/main" id="{0364DDA6-C89B-4EAD-98A3-5677C95EC766}"/>
              </a:ext>
            </a:extLst>
          </p:cNvPr>
          <p:cNvSpPr txBox="1"/>
          <p:nvPr/>
        </p:nvSpPr>
        <p:spPr>
          <a:xfrm>
            <a:off x="962026" y="6134100"/>
            <a:ext cx="2438400" cy="461665"/>
          </a:xfrm>
          <a:prstGeom prst="rect">
            <a:avLst/>
          </a:prstGeom>
          <a:noFill/>
        </p:spPr>
        <p:txBody>
          <a:bodyPr wrap="square" rtlCol="0">
            <a:spAutoFit/>
          </a:bodyPr>
          <a:lstStyle/>
          <a:p>
            <a:pPr algn="ctr"/>
            <a:r>
              <a:rPr lang="en-US" sz="2400" i="1" dirty="0"/>
              <a:t>Temperature (⁰C)</a:t>
            </a:r>
            <a:endParaRPr lang="en-GB" sz="2400" i="1" dirty="0"/>
          </a:p>
        </p:txBody>
      </p:sp>
      <p:sp>
        <p:nvSpPr>
          <p:cNvPr id="12" name="TextBox 11">
            <a:extLst>
              <a:ext uri="{FF2B5EF4-FFF2-40B4-BE49-F238E27FC236}">
                <a16:creationId xmlns:a16="http://schemas.microsoft.com/office/drawing/2014/main" id="{A57C9BE7-2379-40A8-BAA4-845798193D31}"/>
              </a:ext>
            </a:extLst>
          </p:cNvPr>
          <p:cNvSpPr txBox="1"/>
          <p:nvPr/>
        </p:nvSpPr>
        <p:spPr>
          <a:xfrm>
            <a:off x="485775" y="5019675"/>
            <a:ext cx="733425" cy="400110"/>
          </a:xfrm>
          <a:prstGeom prst="rect">
            <a:avLst/>
          </a:prstGeom>
          <a:noFill/>
        </p:spPr>
        <p:txBody>
          <a:bodyPr wrap="square" rtlCol="0">
            <a:spAutoFit/>
          </a:bodyPr>
          <a:lstStyle/>
          <a:p>
            <a:r>
              <a:rPr lang="en-US" sz="2000" b="1" dirty="0"/>
              <a:t>X</a:t>
            </a:r>
            <a:endParaRPr lang="en-GB" sz="2000" b="1" dirty="0"/>
          </a:p>
        </p:txBody>
      </p:sp>
      <p:sp>
        <p:nvSpPr>
          <p:cNvPr id="13" name="TextBox 12">
            <a:extLst>
              <a:ext uri="{FF2B5EF4-FFF2-40B4-BE49-F238E27FC236}">
                <a16:creationId xmlns:a16="http://schemas.microsoft.com/office/drawing/2014/main" id="{927E1F64-C9B5-4F8E-83D9-210F6AAA9CD2}"/>
              </a:ext>
            </a:extLst>
          </p:cNvPr>
          <p:cNvSpPr txBox="1"/>
          <p:nvPr/>
        </p:nvSpPr>
        <p:spPr>
          <a:xfrm>
            <a:off x="790576" y="4914900"/>
            <a:ext cx="342900" cy="400110"/>
          </a:xfrm>
          <a:prstGeom prst="rect">
            <a:avLst/>
          </a:prstGeom>
          <a:noFill/>
        </p:spPr>
        <p:txBody>
          <a:bodyPr wrap="square" rtlCol="0">
            <a:spAutoFit/>
          </a:bodyPr>
          <a:lstStyle/>
          <a:p>
            <a:r>
              <a:rPr lang="en-US" sz="2000" b="1" dirty="0"/>
              <a:t>X</a:t>
            </a:r>
            <a:endParaRPr lang="en-GB" sz="2000" b="1" dirty="0"/>
          </a:p>
        </p:txBody>
      </p:sp>
      <p:sp>
        <p:nvSpPr>
          <p:cNvPr id="14" name="TextBox 13">
            <a:extLst>
              <a:ext uri="{FF2B5EF4-FFF2-40B4-BE49-F238E27FC236}">
                <a16:creationId xmlns:a16="http://schemas.microsoft.com/office/drawing/2014/main" id="{CD0C003D-E3EB-410E-94A3-70FA0A21F7EE}"/>
              </a:ext>
            </a:extLst>
          </p:cNvPr>
          <p:cNvSpPr txBox="1"/>
          <p:nvPr/>
        </p:nvSpPr>
        <p:spPr>
          <a:xfrm>
            <a:off x="1095375" y="4800600"/>
            <a:ext cx="733425" cy="400110"/>
          </a:xfrm>
          <a:prstGeom prst="rect">
            <a:avLst/>
          </a:prstGeom>
          <a:noFill/>
        </p:spPr>
        <p:txBody>
          <a:bodyPr wrap="square" rtlCol="0">
            <a:spAutoFit/>
          </a:bodyPr>
          <a:lstStyle/>
          <a:p>
            <a:r>
              <a:rPr lang="en-US" sz="2000" b="1" dirty="0"/>
              <a:t>X</a:t>
            </a:r>
            <a:endParaRPr lang="en-GB" sz="2000" b="1" dirty="0"/>
          </a:p>
        </p:txBody>
      </p:sp>
      <p:sp>
        <p:nvSpPr>
          <p:cNvPr id="15" name="TextBox 14">
            <a:extLst>
              <a:ext uri="{FF2B5EF4-FFF2-40B4-BE49-F238E27FC236}">
                <a16:creationId xmlns:a16="http://schemas.microsoft.com/office/drawing/2014/main" id="{D9EF88F2-A8A2-45AA-9BCE-2E0C98ECC448}"/>
              </a:ext>
            </a:extLst>
          </p:cNvPr>
          <p:cNvSpPr txBox="1"/>
          <p:nvPr/>
        </p:nvSpPr>
        <p:spPr>
          <a:xfrm>
            <a:off x="1381126" y="4714875"/>
            <a:ext cx="400050" cy="400110"/>
          </a:xfrm>
          <a:prstGeom prst="rect">
            <a:avLst/>
          </a:prstGeom>
          <a:noFill/>
        </p:spPr>
        <p:txBody>
          <a:bodyPr wrap="square" rtlCol="0">
            <a:spAutoFit/>
          </a:bodyPr>
          <a:lstStyle/>
          <a:p>
            <a:r>
              <a:rPr lang="en-US" sz="2000" b="1" dirty="0"/>
              <a:t>X</a:t>
            </a:r>
            <a:endParaRPr lang="en-GB" sz="2000" b="1" dirty="0"/>
          </a:p>
        </p:txBody>
      </p:sp>
      <p:sp>
        <p:nvSpPr>
          <p:cNvPr id="16" name="TextBox 15">
            <a:extLst>
              <a:ext uri="{FF2B5EF4-FFF2-40B4-BE49-F238E27FC236}">
                <a16:creationId xmlns:a16="http://schemas.microsoft.com/office/drawing/2014/main" id="{EB767398-09B8-460D-9418-EA110E1B4C20}"/>
              </a:ext>
            </a:extLst>
          </p:cNvPr>
          <p:cNvSpPr txBox="1"/>
          <p:nvPr/>
        </p:nvSpPr>
        <p:spPr>
          <a:xfrm>
            <a:off x="1990726" y="4495800"/>
            <a:ext cx="400050" cy="400110"/>
          </a:xfrm>
          <a:prstGeom prst="rect">
            <a:avLst/>
          </a:prstGeom>
          <a:noFill/>
        </p:spPr>
        <p:txBody>
          <a:bodyPr wrap="square" rtlCol="0">
            <a:spAutoFit/>
          </a:bodyPr>
          <a:lstStyle/>
          <a:p>
            <a:r>
              <a:rPr lang="en-US" sz="2000" b="1" dirty="0"/>
              <a:t>X</a:t>
            </a:r>
            <a:endParaRPr lang="en-GB" sz="2000" b="1" dirty="0"/>
          </a:p>
        </p:txBody>
      </p:sp>
      <p:sp>
        <p:nvSpPr>
          <p:cNvPr id="17" name="TextBox 16">
            <a:extLst>
              <a:ext uri="{FF2B5EF4-FFF2-40B4-BE49-F238E27FC236}">
                <a16:creationId xmlns:a16="http://schemas.microsoft.com/office/drawing/2014/main" id="{6FEE706F-E65E-47E3-803D-0BB76E52B917}"/>
              </a:ext>
            </a:extLst>
          </p:cNvPr>
          <p:cNvSpPr txBox="1"/>
          <p:nvPr/>
        </p:nvSpPr>
        <p:spPr>
          <a:xfrm>
            <a:off x="1676401" y="4562475"/>
            <a:ext cx="400050" cy="400110"/>
          </a:xfrm>
          <a:prstGeom prst="rect">
            <a:avLst/>
          </a:prstGeom>
          <a:noFill/>
        </p:spPr>
        <p:txBody>
          <a:bodyPr wrap="square" rtlCol="0">
            <a:spAutoFit/>
          </a:bodyPr>
          <a:lstStyle/>
          <a:p>
            <a:r>
              <a:rPr lang="en-US" sz="2000" b="1" dirty="0"/>
              <a:t>X</a:t>
            </a:r>
            <a:endParaRPr lang="en-GB" sz="2000" b="1" dirty="0"/>
          </a:p>
        </p:txBody>
      </p:sp>
      <p:sp>
        <p:nvSpPr>
          <p:cNvPr id="18" name="TextBox 17">
            <a:extLst>
              <a:ext uri="{FF2B5EF4-FFF2-40B4-BE49-F238E27FC236}">
                <a16:creationId xmlns:a16="http://schemas.microsoft.com/office/drawing/2014/main" id="{4B025531-6023-4269-BA3F-17523EE4A639}"/>
              </a:ext>
            </a:extLst>
          </p:cNvPr>
          <p:cNvSpPr txBox="1"/>
          <p:nvPr/>
        </p:nvSpPr>
        <p:spPr>
          <a:xfrm>
            <a:off x="2314576" y="4295775"/>
            <a:ext cx="400050" cy="400110"/>
          </a:xfrm>
          <a:prstGeom prst="rect">
            <a:avLst/>
          </a:prstGeom>
          <a:noFill/>
        </p:spPr>
        <p:txBody>
          <a:bodyPr wrap="square" rtlCol="0">
            <a:spAutoFit/>
          </a:bodyPr>
          <a:lstStyle/>
          <a:p>
            <a:r>
              <a:rPr lang="en-US" sz="2000" b="1" dirty="0"/>
              <a:t>X</a:t>
            </a:r>
            <a:endParaRPr lang="en-GB" sz="2000" b="1" dirty="0"/>
          </a:p>
        </p:txBody>
      </p:sp>
      <p:sp>
        <p:nvSpPr>
          <p:cNvPr id="19" name="TextBox 18">
            <a:extLst>
              <a:ext uri="{FF2B5EF4-FFF2-40B4-BE49-F238E27FC236}">
                <a16:creationId xmlns:a16="http://schemas.microsoft.com/office/drawing/2014/main" id="{712CA13E-C58D-48CD-9CC4-E96724E65B9B}"/>
              </a:ext>
            </a:extLst>
          </p:cNvPr>
          <p:cNvSpPr txBox="1"/>
          <p:nvPr/>
        </p:nvSpPr>
        <p:spPr>
          <a:xfrm>
            <a:off x="2619376" y="4238625"/>
            <a:ext cx="400050" cy="400110"/>
          </a:xfrm>
          <a:prstGeom prst="rect">
            <a:avLst/>
          </a:prstGeom>
          <a:noFill/>
        </p:spPr>
        <p:txBody>
          <a:bodyPr wrap="square" rtlCol="0">
            <a:spAutoFit/>
          </a:bodyPr>
          <a:lstStyle/>
          <a:p>
            <a:r>
              <a:rPr lang="en-US" sz="2000" b="1" dirty="0"/>
              <a:t>X</a:t>
            </a:r>
            <a:endParaRPr lang="en-GB" sz="2000" b="1" dirty="0"/>
          </a:p>
        </p:txBody>
      </p:sp>
      <p:sp>
        <p:nvSpPr>
          <p:cNvPr id="20" name="TextBox 19">
            <a:extLst>
              <a:ext uri="{FF2B5EF4-FFF2-40B4-BE49-F238E27FC236}">
                <a16:creationId xmlns:a16="http://schemas.microsoft.com/office/drawing/2014/main" id="{9DA78F7D-EF3B-4B79-9532-4342D9ABEA81}"/>
              </a:ext>
            </a:extLst>
          </p:cNvPr>
          <p:cNvSpPr txBox="1"/>
          <p:nvPr/>
        </p:nvSpPr>
        <p:spPr>
          <a:xfrm>
            <a:off x="3257551" y="3943350"/>
            <a:ext cx="400050" cy="400110"/>
          </a:xfrm>
          <a:prstGeom prst="rect">
            <a:avLst/>
          </a:prstGeom>
          <a:noFill/>
        </p:spPr>
        <p:txBody>
          <a:bodyPr wrap="square" rtlCol="0">
            <a:spAutoFit/>
          </a:bodyPr>
          <a:lstStyle/>
          <a:p>
            <a:r>
              <a:rPr lang="en-US" sz="2000" b="1" dirty="0"/>
              <a:t>X</a:t>
            </a:r>
            <a:endParaRPr lang="en-GB" sz="2000" b="1" dirty="0"/>
          </a:p>
        </p:txBody>
      </p:sp>
      <p:sp>
        <p:nvSpPr>
          <p:cNvPr id="21" name="TextBox 20">
            <a:extLst>
              <a:ext uri="{FF2B5EF4-FFF2-40B4-BE49-F238E27FC236}">
                <a16:creationId xmlns:a16="http://schemas.microsoft.com/office/drawing/2014/main" id="{F97E31D2-2518-4BFD-ADB4-37A23A2F90AF}"/>
              </a:ext>
            </a:extLst>
          </p:cNvPr>
          <p:cNvSpPr txBox="1"/>
          <p:nvPr/>
        </p:nvSpPr>
        <p:spPr>
          <a:xfrm>
            <a:off x="2924176" y="4086225"/>
            <a:ext cx="400050" cy="400110"/>
          </a:xfrm>
          <a:prstGeom prst="rect">
            <a:avLst/>
          </a:prstGeom>
          <a:noFill/>
        </p:spPr>
        <p:txBody>
          <a:bodyPr wrap="square" rtlCol="0">
            <a:spAutoFit/>
          </a:bodyPr>
          <a:lstStyle/>
          <a:p>
            <a:r>
              <a:rPr lang="en-US" sz="2000" b="1" dirty="0"/>
              <a:t>X</a:t>
            </a:r>
            <a:endParaRPr lang="en-GB" sz="2000" b="1" dirty="0"/>
          </a:p>
        </p:txBody>
      </p:sp>
      <p:cxnSp>
        <p:nvCxnSpPr>
          <p:cNvPr id="23" name="Straight Connector 22">
            <a:extLst>
              <a:ext uri="{FF2B5EF4-FFF2-40B4-BE49-F238E27FC236}">
                <a16:creationId xmlns:a16="http://schemas.microsoft.com/office/drawing/2014/main" id="{EFBB6C76-5ABF-418C-A521-7D4A3F9257E5}"/>
              </a:ext>
            </a:extLst>
          </p:cNvPr>
          <p:cNvCxnSpPr/>
          <p:nvPr/>
        </p:nvCxnSpPr>
        <p:spPr>
          <a:xfrm flipV="1">
            <a:off x="628650" y="4143375"/>
            <a:ext cx="2828925" cy="10763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C3F537A-87FF-4E10-976C-78B8F68121B7}"/>
              </a:ext>
            </a:extLst>
          </p:cNvPr>
          <p:cNvSpPr txBox="1"/>
          <p:nvPr/>
        </p:nvSpPr>
        <p:spPr>
          <a:xfrm>
            <a:off x="3905249" y="3076575"/>
            <a:ext cx="5095876" cy="3416320"/>
          </a:xfrm>
          <a:prstGeom prst="rect">
            <a:avLst/>
          </a:prstGeom>
          <a:noFill/>
        </p:spPr>
        <p:txBody>
          <a:bodyPr wrap="square" rtlCol="0">
            <a:spAutoFit/>
          </a:bodyPr>
          <a:lstStyle/>
          <a:p>
            <a:pPr algn="ctr"/>
            <a:r>
              <a:rPr lang="en-US" sz="2400" dirty="0">
                <a:latin typeface="Comic Sans MS" panose="030F0702030302020204" pitchFamily="66" charset="0"/>
              </a:rPr>
              <a:t>5. As the temperature increases, the pressure also increases. This is due to the gas particles possessing more kinetic energy, this means they will collide more frequently and more forcefully with each other and  the surface of the container. This leads to an increase in pressure.</a:t>
            </a:r>
            <a:endParaRPr lang="en-GB" sz="2400" dirty="0">
              <a:latin typeface="Comic Sans MS" panose="030F0702030302020204" pitchFamily="66" charset="0"/>
            </a:endParaRPr>
          </a:p>
        </p:txBody>
      </p:sp>
      <p:pic>
        <p:nvPicPr>
          <p:cNvPr id="25" name="Picture 2" descr="Check, Check Mark, Red, Mark, Tick, Symbol, Choice">
            <a:extLst>
              <a:ext uri="{FF2B5EF4-FFF2-40B4-BE49-F238E27FC236}">
                <a16:creationId xmlns:a16="http://schemas.microsoft.com/office/drawing/2014/main" id="{6A3092F6-2014-4823-93B9-35F454625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268" y="6061898"/>
            <a:ext cx="663482" cy="69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4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Modern, Computer, Design, Graphics">
            <a:extLst>
              <a:ext uri="{FF2B5EF4-FFF2-40B4-BE49-F238E27FC236}">
                <a16:creationId xmlns:a16="http://schemas.microsoft.com/office/drawing/2014/main" id="{06B4DC7D-9031-4953-91B9-7ED4D3603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372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A2AFBF22-C56B-4C35-9DA6-EE456DFEC3DC}"/>
              </a:ext>
            </a:extLst>
          </p:cNvPr>
          <p:cNvSpPr/>
          <p:nvPr/>
        </p:nvSpPr>
        <p:spPr>
          <a:xfrm>
            <a:off x="200025" y="1304926"/>
            <a:ext cx="8829675" cy="4581524"/>
          </a:xfrm>
          <a:prstGeom prst="roundRect">
            <a:avLst/>
          </a:prstGeom>
          <a:solidFill>
            <a:srgbClr val="EDFBF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5ACB1DA-5BBF-4C16-8736-267369583F9B}"/>
              </a:ext>
            </a:extLst>
          </p:cNvPr>
          <p:cNvSpPr txBox="1"/>
          <p:nvPr/>
        </p:nvSpPr>
        <p:spPr>
          <a:xfrm>
            <a:off x="152400" y="238125"/>
            <a:ext cx="8705850" cy="769441"/>
          </a:xfrm>
          <a:prstGeom prst="rect">
            <a:avLst/>
          </a:prstGeom>
          <a:noFill/>
        </p:spPr>
        <p:txBody>
          <a:bodyPr wrap="square" rtlCol="0">
            <a:spAutoFit/>
          </a:bodyPr>
          <a:lstStyle/>
          <a:p>
            <a:r>
              <a:rPr lang="en-US" sz="4400" dirty="0">
                <a:solidFill>
                  <a:srgbClr val="0070C0"/>
                </a:solidFill>
                <a:latin typeface="Comic Sans MS" panose="030F0702030302020204" pitchFamily="66" charset="0"/>
              </a:rPr>
              <a:t>Observing random motion</a:t>
            </a:r>
            <a:endParaRPr lang="en-GB" sz="44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95662028-64C5-430A-9EC4-54BB54F2F31E}"/>
              </a:ext>
            </a:extLst>
          </p:cNvPr>
          <p:cNvSpPr txBox="1"/>
          <p:nvPr/>
        </p:nvSpPr>
        <p:spPr>
          <a:xfrm>
            <a:off x="342900" y="1323975"/>
            <a:ext cx="3152775" cy="1628775"/>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4ED1BDAF-E80F-434E-8CD1-8D022E8F0545}"/>
              </a:ext>
            </a:extLst>
          </p:cNvPr>
          <p:cNvSpPr txBox="1"/>
          <p:nvPr/>
        </p:nvSpPr>
        <p:spPr>
          <a:xfrm>
            <a:off x="390525" y="1504950"/>
            <a:ext cx="8591550" cy="4324261"/>
          </a:xfrm>
          <a:prstGeom prst="rect">
            <a:avLst/>
          </a:prstGeom>
          <a:noFill/>
        </p:spPr>
        <p:txBody>
          <a:bodyPr wrap="square" rtlCol="0">
            <a:spAutoFit/>
          </a:bodyPr>
          <a:lstStyle/>
          <a:p>
            <a:r>
              <a:rPr lang="en-US" sz="2800" dirty="0">
                <a:solidFill>
                  <a:srgbClr val="0070C0"/>
                </a:solidFill>
                <a:latin typeface="Comic Sans MS" panose="030F0702030302020204" pitchFamily="66" charset="0"/>
              </a:rPr>
              <a:t>Task: </a:t>
            </a:r>
            <a:r>
              <a:rPr lang="en-US" sz="2800" dirty="0">
                <a:latin typeface="Comic Sans MS" panose="030F0702030302020204" pitchFamily="66" charset="0"/>
              </a:rPr>
              <a:t>Read the information on the sheet and answer the following questions:</a:t>
            </a:r>
          </a:p>
          <a:p>
            <a:endParaRPr lang="en-US" sz="2800" dirty="0">
              <a:latin typeface="Comic Sans MS" panose="030F0702030302020204" pitchFamily="66" charset="0"/>
            </a:endParaRPr>
          </a:p>
          <a:p>
            <a:pPr marL="514350" indent="-514350">
              <a:buAutoNum type="arabicPeriod"/>
            </a:pPr>
            <a:r>
              <a:rPr lang="en-US" sz="2500" dirty="0">
                <a:latin typeface="Comic Sans MS" panose="030F0702030302020204" pitchFamily="66" charset="0"/>
              </a:rPr>
              <a:t>Describe the movement of smoke particles as seen in a smoke cell.</a:t>
            </a:r>
          </a:p>
          <a:p>
            <a:pPr marL="514350" indent="-514350">
              <a:buAutoNum type="arabicPeriod"/>
            </a:pPr>
            <a:endParaRPr lang="en-US" sz="1600" dirty="0">
              <a:latin typeface="Comic Sans MS" panose="030F0702030302020204" pitchFamily="66" charset="0"/>
            </a:endParaRPr>
          </a:p>
          <a:p>
            <a:pPr marL="514350" indent="-514350">
              <a:buAutoNum type="arabicPeriod"/>
            </a:pPr>
            <a:r>
              <a:rPr lang="en-US" sz="2500" dirty="0">
                <a:latin typeface="Comic Sans MS" panose="030F0702030302020204" pitchFamily="66" charset="0"/>
              </a:rPr>
              <a:t>Draw and label a diagram to demonstrate this movement of smoke particles.</a:t>
            </a:r>
          </a:p>
          <a:p>
            <a:pPr marL="514350" indent="-514350">
              <a:buAutoNum type="arabicPeriod"/>
            </a:pPr>
            <a:endParaRPr lang="en-US" sz="1600" dirty="0">
              <a:latin typeface="Comic Sans MS" panose="030F0702030302020204" pitchFamily="66" charset="0"/>
            </a:endParaRPr>
          </a:p>
          <a:p>
            <a:pPr marL="514350" indent="-514350">
              <a:buAutoNum type="arabicPeriod"/>
            </a:pPr>
            <a:r>
              <a:rPr lang="en-US" sz="2500" dirty="0">
                <a:latin typeface="Comic Sans MS" panose="030F0702030302020204" pitchFamily="66" charset="0"/>
              </a:rPr>
              <a:t>What does the movement of smoke within a smoke cell provide us evidence of?</a:t>
            </a:r>
          </a:p>
        </p:txBody>
      </p:sp>
      <p:sp>
        <p:nvSpPr>
          <p:cNvPr id="31" name="Rectangle 30">
            <a:extLst>
              <a:ext uri="{FF2B5EF4-FFF2-40B4-BE49-F238E27FC236}">
                <a16:creationId xmlns:a16="http://schemas.microsoft.com/office/drawing/2014/main" id="{6599FF14-DBCF-4BCB-BDFE-86C719C51908}"/>
              </a:ext>
            </a:extLst>
          </p:cNvPr>
          <p:cNvSpPr/>
          <p:nvPr/>
        </p:nvSpPr>
        <p:spPr>
          <a:xfrm>
            <a:off x="3933824" y="6230034"/>
            <a:ext cx="5210176" cy="380315"/>
          </a:xfrm>
          <a:prstGeom prst="rect">
            <a:avLst/>
          </a:prstGeom>
        </p:spPr>
        <p:txBody>
          <a:bodyPr wrap="square">
            <a:spAutoFit/>
          </a:bodyPr>
          <a:lstStyle/>
          <a:p>
            <a:pPr algn="ctr"/>
            <a:r>
              <a:rPr lang="en-GB" dirty="0">
                <a:hlinkClick r:id="rId3"/>
              </a:rPr>
              <a:t>https://www.youtube.com/watch?v=4m5JnJBq2AU</a:t>
            </a:r>
            <a:endParaRPr lang="en-GB" dirty="0"/>
          </a:p>
        </p:txBody>
      </p:sp>
    </p:spTree>
    <p:extLst>
      <p:ext uri="{BB962C8B-B14F-4D97-AF65-F5344CB8AC3E}">
        <p14:creationId xmlns:p14="http://schemas.microsoft.com/office/powerpoint/2010/main" val="342812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C644603-B61A-4D1E-8226-27ECD38715F7}"/>
              </a:ext>
            </a:extLst>
          </p:cNvPr>
          <p:cNvSpPr/>
          <p:nvPr/>
        </p:nvSpPr>
        <p:spPr>
          <a:xfrm>
            <a:off x="1190625" y="2066925"/>
            <a:ext cx="2895600" cy="2714625"/>
          </a:xfrm>
          <a:prstGeom prst="ellipse">
            <a:avLst/>
          </a:prstGeom>
          <a:solidFill>
            <a:srgbClr val="EDFD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218756-7485-4872-982B-60327AF9B3FE}"/>
              </a:ext>
            </a:extLst>
          </p:cNvPr>
          <p:cNvSpPr txBox="1"/>
          <p:nvPr/>
        </p:nvSpPr>
        <p:spPr>
          <a:xfrm>
            <a:off x="247650" y="1181100"/>
            <a:ext cx="8477250" cy="4893647"/>
          </a:xfrm>
          <a:prstGeom prst="rect">
            <a:avLst/>
          </a:prstGeom>
          <a:noFill/>
        </p:spPr>
        <p:txBody>
          <a:bodyPr wrap="square" rtlCol="0">
            <a:spAutoFit/>
          </a:bodyPr>
          <a:lstStyle/>
          <a:p>
            <a:pPr marL="514350" indent="-514350">
              <a:buAutoNum type="arabicPeriod"/>
            </a:pPr>
            <a:r>
              <a:rPr lang="en-US" sz="2400" dirty="0">
                <a:latin typeface="Comic Sans MS" panose="030F0702030302020204" pitchFamily="66" charset="0"/>
              </a:rPr>
              <a:t>The smoke particles move randomly throughout the smoke cell, can be called Brownian motion.</a:t>
            </a:r>
          </a:p>
          <a:p>
            <a:pPr marL="514350" indent="-514350">
              <a:buAutoNum type="arabicPeriod"/>
            </a:pPr>
            <a:r>
              <a:rPr lang="en-GB" sz="2400" dirty="0">
                <a:latin typeface="Comic Sans MS" panose="030F0702030302020204" pitchFamily="66" charset="0"/>
              </a:rPr>
              <a:t> </a:t>
            </a:r>
          </a:p>
          <a:p>
            <a:pPr marL="514350" indent="-514350">
              <a:buAutoNum type="arabicPeriod"/>
            </a:pPr>
            <a:endParaRPr lang="en-GB" sz="2800" dirty="0">
              <a:latin typeface="Comic Sans MS" panose="030F0702030302020204" pitchFamily="66" charset="0"/>
            </a:endParaRPr>
          </a:p>
          <a:p>
            <a:pPr marL="514350" indent="-514350">
              <a:buAutoNum type="arabicPeriod"/>
            </a:pPr>
            <a:endParaRPr lang="en-GB" sz="2800" b="1" dirty="0">
              <a:latin typeface="Comic Sans MS" panose="030F0702030302020204" pitchFamily="66" charset="0"/>
            </a:endParaRPr>
          </a:p>
          <a:p>
            <a:pPr marL="514350" indent="-514350">
              <a:buAutoNum type="arabicPeriod"/>
            </a:pPr>
            <a:endParaRPr lang="en-GB" sz="2800" dirty="0">
              <a:latin typeface="Comic Sans MS" panose="030F0702030302020204" pitchFamily="66" charset="0"/>
            </a:endParaRPr>
          </a:p>
          <a:p>
            <a:pPr marL="514350" indent="-514350">
              <a:buAutoNum type="arabicPeriod"/>
            </a:pPr>
            <a:endParaRPr lang="en-GB" sz="2800" dirty="0">
              <a:latin typeface="Comic Sans MS" panose="030F0702030302020204" pitchFamily="66" charset="0"/>
            </a:endParaRPr>
          </a:p>
          <a:p>
            <a:pPr marL="514350" indent="-514350">
              <a:buAutoNum type="arabicPeriod"/>
            </a:pPr>
            <a:endParaRPr lang="en-GB" sz="2800" dirty="0">
              <a:latin typeface="Comic Sans MS" panose="030F0702030302020204" pitchFamily="66" charset="0"/>
            </a:endParaRPr>
          </a:p>
          <a:p>
            <a:pPr marL="514350" indent="-514350">
              <a:buAutoNum type="arabicPeriod"/>
            </a:pPr>
            <a:endParaRPr lang="en-GB" sz="2800" dirty="0">
              <a:latin typeface="Comic Sans MS" panose="030F0702030302020204" pitchFamily="66" charset="0"/>
            </a:endParaRPr>
          </a:p>
          <a:p>
            <a:pPr marL="514350" indent="-514350">
              <a:buAutoNum type="arabicPeriod"/>
            </a:pPr>
            <a:r>
              <a:rPr lang="en-GB" sz="2400" dirty="0">
                <a:latin typeface="Comic Sans MS" panose="030F0702030302020204" pitchFamily="66" charset="0"/>
              </a:rPr>
              <a:t>The random and unpredictable motion of smoke particles in the smoke cell is evidence of the random motion of gas molecules.</a:t>
            </a:r>
            <a:endParaRPr lang="en-US" sz="2000" dirty="0">
              <a:latin typeface="Comic Sans MS" panose="030F0702030302020204" pitchFamily="66" charset="0"/>
            </a:endParaRPr>
          </a:p>
        </p:txBody>
      </p:sp>
      <p:cxnSp>
        <p:nvCxnSpPr>
          <p:cNvPr id="26" name="Straight Arrow Connector 25">
            <a:extLst>
              <a:ext uri="{FF2B5EF4-FFF2-40B4-BE49-F238E27FC236}">
                <a16:creationId xmlns:a16="http://schemas.microsoft.com/office/drawing/2014/main" id="{1C6F04ED-5260-40B1-8002-08D80B7FABC2}"/>
              </a:ext>
            </a:extLst>
          </p:cNvPr>
          <p:cNvCxnSpPr>
            <a:cxnSpLocks/>
          </p:cNvCxnSpPr>
          <p:nvPr/>
        </p:nvCxnSpPr>
        <p:spPr>
          <a:xfrm flipH="1" flipV="1">
            <a:off x="1676400" y="2819400"/>
            <a:ext cx="309563" cy="152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B60B8DC-4D36-487E-A131-A7F38ADB690B}"/>
              </a:ext>
            </a:extLst>
          </p:cNvPr>
          <p:cNvCxnSpPr>
            <a:cxnSpLocks/>
          </p:cNvCxnSpPr>
          <p:nvPr/>
        </p:nvCxnSpPr>
        <p:spPr>
          <a:xfrm>
            <a:off x="1671638" y="3524250"/>
            <a:ext cx="252412" cy="142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D104E8-AD8B-4FE3-8808-9A0C3B857CD4}"/>
              </a:ext>
            </a:extLst>
          </p:cNvPr>
          <p:cNvCxnSpPr>
            <a:cxnSpLocks/>
          </p:cNvCxnSpPr>
          <p:nvPr/>
        </p:nvCxnSpPr>
        <p:spPr>
          <a:xfrm>
            <a:off x="2244392" y="3968417"/>
            <a:ext cx="0" cy="3368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DB759CE-FD5B-48E5-8B58-C7A2567BAF33}"/>
              </a:ext>
            </a:extLst>
          </p:cNvPr>
          <p:cNvCxnSpPr>
            <a:cxnSpLocks/>
          </p:cNvCxnSpPr>
          <p:nvPr/>
        </p:nvCxnSpPr>
        <p:spPr>
          <a:xfrm flipV="1">
            <a:off x="2695575" y="4124325"/>
            <a:ext cx="0" cy="3571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FB9211A-27D0-4EBA-AA57-2831DA6D3F18}"/>
              </a:ext>
            </a:extLst>
          </p:cNvPr>
          <p:cNvCxnSpPr>
            <a:cxnSpLocks/>
            <a:stCxn id="11" idx="4"/>
          </p:cNvCxnSpPr>
          <p:nvPr/>
        </p:nvCxnSpPr>
        <p:spPr>
          <a:xfrm flipH="1" flipV="1">
            <a:off x="3181351" y="3924301"/>
            <a:ext cx="328612" cy="3143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9890846-C182-47BF-A614-86860D7D8FEE}"/>
              </a:ext>
            </a:extLst>
          </p:cNvPr>
          <p:cNvCxnSpPr>
            <a:cxnSpLocks/>
            <a:stCxn id="18" idx="6"/>
          </p:cNvCxnSpPr>
          <p:nvPr/>
        </p:nvCxnSpPr>
        <p:spPr>
          <a:xfrm flipH="1" flipV="1">
            <a:off x="3486150" y="3162300"/>
            <a:ext cx="428625" cy="1190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A87E26-50AF-4CC8-88D8-7130CF0D813A}"/>
              </a:ext>
            </a:extLst>
          </p:cNvPr>
          <p:cNvCxnSpPr>
            <a:cxnSpLocks/>
          </p:cNvCxnSpPr>
          <p:nvPr/>
        </p:nvCxnSpPr>
        <p:spPr>
          <a:xfrm>
            <a:off x="3367088" y="3457575"/>
            <a:ext cx="252412" cy="142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184609-A3D6-4B45-922F-97C452A78CB4}"/>
              </a:ext>
            </a:extLst>
          </p:cNvPr>
          <p:cNvCxnSpPr>
            <a:cxnSpLocks/>
          </p:cNvCxnSpPr>
          <p:nvPr/>
        </p:nvCxnSpPr>
        <p:spPr>
          <a:xfrm>
            <a:off x="2394284" y="2453942"/>
            <a:ext cx="148891" cy="2511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33DAFF1-CBC9-4438-A310-40E40BD8D73C}"/>
              </a:ext>
            </a:extLst>
          </p:cNvPr>
          <p:cNvSpPr txBox="1"/>
          <p:nvPr/>
        </p:nvSpPr>
        <p:spPr>
          <a:xfrm>
            <a:off x="219075" y="209550"/>
            <a:ext cx="4781550"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9" name="Picture 8">
            <a:extLst>
              <a:ext uri="{FF2B5EF4-FFF2-40B4-BE49-F238E27FC236}">
                <a16:creationId xmlns:a16="http://schemas.microsoft.com/office/drawing/2014/main" id="{5940931A-C02F-4E40-BA35-94467E200D3A}"/>
              </a:ext>
            </a:extLst>
          </p:cNvPr>
          <p:cNvPicPr>
            <a:picLocks noChangeAspect="1"/>
          </p:cNvPicPr>
          <p:nvPr/>
        </p:nvPicPr>
        <p:blipFill>
          <a:blip r:embed="rId2"/>
          <a:stretch>
            <a:fillRect/>
          </a:stretch>
        </p:blipFill>
        <p:spPr>
          <a:xfrm>
            <a:off x="2421231" y="3059786"/>
            <a:ext cx="548688" cy="566977"/>
          </a:xfrm>
          <a:prstGeom prst="rect">
            <a:avLst/>
          </a:prstGeom>
        </p:spPr>
      </p:pic>
      <p:sp>
        <p:nvSpPr>
          <p:cNvPr id="10" name="Oval 9">
            <a:extLst>
              <a:ext uri="{FF2B5EF4-FFF2-40B4-BE49-F238E27FC236}">
                <a16:creationId xmlns:a16="http://schemas.microsoft.com/office/drawing/2014/main" id="{40164F46-E9DF-4AF2-ACBC-0D37B1227CD5}"/>
              </a:ext>
            </a:extLst>
          </p:cNvPr>
          <p:cNvSpPr/>
          <p:nvPr/>
        </p:nvSpPr>
        <p:spPr>
          <a:xfrm>
            <a:off x="3067050" y="2505075"/>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47F053D-8FA6-4BB5-B814-3F827C2A6CC2}"/>
              </a:ext>
            </a:extLst>
          </p:cNvPr>
          <p:cNvSpPr/>
          <p:nvPr/>
        </p:nvSpPr>
        <p:spPr>
          <a:xfrm>
            <a:off x="3257550" y="3362325"/>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8C511CF-1B2F-497F-B34B-129ABE8C4876}"/>
              </a:ext>
            </a:extLst>
          </p:cNvPr>
          <p:cNvSpPr/>
          <p:nvPr/>
        </p:nvSpPr>
        <p:spPr>
          <a:xfrm>
            <a:off x="2124075" y="3810000"/>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8DDCCCF-29AF-4FCF-9BAC-3C9513E0FEEE}"/>
              </a:ext>
            </a:extLst>
          </p:cNvPr>
          <p:cNvSpPr/>
          <p:nvPr/>
        </p:nvSpPr>
        <p:spPr>
          <a:xfrm>
            <a:off x="2305050" y="2333625"/>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E4AA8E0-61F8-4671-A030-8887D50C2701}"/>
              </a:ext>
            </a:extLst>
          </p:cNvPr>
          <p:cNvSpPr/>
          <p:nvPr/>
        </p:nvSpPr>
        <p:spPr>
          <a:xfrm>
            <a:off x="3400425" y="4019550"/>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0393680-F36D-4DD4-83B9-89AAFEF4FF55}"/>
              </a:ext>
            </a:extLst>
          </p:cNvPr>
          <p:cNvSpPr/>
          <p:nvPr/>
        </p:nvSpPr>
        <p:spPr>
          <a:xfrm>
            <a:off x="1838325" y="2819400"/>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245845E-2DAD-4DD1-9CF5-5E17C82B8D88}"/>
              </a:ext>
            </a:extLst>
          </p:cNvPr>
          <p:cNvSpPr/>
          <p:nvPr/>
        </p:nvSpPr>
        <p:spPr>
          <a:xfrm>
            <a:off x="2609850" y="4371975"/>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26BAD57-8806-4BB7-9313-673EE283DDF5}"/>
              </a:ext>
            </a:extLst>
          </p:cNvPr>
          <p:cNvSpPr/>
          <p:nvPr/>
        </p:nvSpPr>
        <p:spPr>
          <a:xfrm>
            <a:off x="1543050" y="3419475"/>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29AC177-33AA-497C-8C7B-B1D493FFEFBA}"/>
              </a:ext>
            </a:extLst>
          </p:cNvPr>
          <p:cNvSpPr/>
          <p:nvPr/>
        </p:nvSpPr>
        <p:spPr>
          <a:xfrm>
            <a:off x="3695700" y="3171825"/>
            <a:ext cx="219075" cy="219075"/>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E3786915-2FA4-47EE-8794-9685E15779C4}"/>
              </a:ext>
            </a:extLst>
          </p:cNvPr>
          <p:cNvCxnSpPr>
            <a:stCxn id="10" idx="3"/>
          </p:cNvCxnSpPr>
          <p:nvPr/>
        </p:nvCxnSpPr>
        <p:spPr>
          <a:xfrm flipH="1">
            <a:off x="2990850" y="2692067"/>
            <a:ext cx="108283" cy="1844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2" descr="Check, Check Mark, Red, Mark, Tick, Symbol, Choice">
            <a:extLst>
              <a:ext uri="{FF2B5EF4-FFF2-40B4-BE49-F238E27FC236}">
                <a16:creationId xmlns:a16="http://schemas.microsoft.com/office/drawing/2014/main" id="{AE1761BD-49C2-4268-A6DD-A9FFC672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5" y="5431304"/>
            <a:ext cx="1085850" cy="113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71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51282-8885-41F2-A97E-3E48F64D3E3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45D08B-5971-4D17-8C47-B45FBFFC59D3}">
  <ds:schemaRefs>
    <ds:schemaRef ds:uri="http://schemas.microsoft.com/sharepoint/v3/contenttype/forms"/>
  </ds:schemaRefs>
</ds:datastoreItem>
</file>

<file path=customXml/itemProps3.xml><?xml version="1.0" encoding="utf-8"?>
<ds:datastoreItem xmlns:ds="http://schemas.openxmlformats.org/officeDocument/2006/customXml" ds:itemID="{1AC66FFC-E9F2-4280-BCC0-1BFA1A5A5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1038</Words>
  <Application>Microsoft Office PowerPoint</Application>
  <PresentationFormat>On-screen Show (4:3)</PresentationFormat>
  <Paragraphs>140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Rawlings</dc:creator>
  <cp:lastModifiedBy>Helen Bradford</cp:lastModifiedBy>
  <cp:revision>14</cp:revision>
  <dcterms:created xsi:type="dcterms:W3CDTF">2019-10-04T09:03:03Z</dcterms:created>
  <dcterms:modified xsi:type="dcterms:W3CDTF">2020-09-17T10:40:25Z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