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31" r:id="rId2"/>
    <p:sldId id="263" r:id="rId3"/>
    <p:sldId id="310" r:id="rId4"/>
    <p:sldId id="262" r:id="rId5"/>
    <p:sldId id="309" r:id="rId6"/>
    <p:sldId id="283" r:id="rId7"/>
    <p:sldId id="264" r:id="rId8"/>
    <p:sldId id="265" r:id="rId9"/>
    <p:sldId id="313" r:id="rId10"/>
    <p:sldId id="332" r:id="rId11"/>
    <p:sldId id="311" r:id="rId12"/>
    <p:sldId id="288" r:id="rId13"/>
    <p:sldId id="266" r:id="rId14"/>
    <p:sldId id="268" r:id="rId15"/>
    <p:sldId id="314" r:id="rId16"/>
    <p:sldId id="269" r:id="rId17"/>
    <p:sldId id="354" r:id="rId18"/>
    <p:sldId id="270" r:id="rId19"/>
    <p:sldId id="362" r:id="rId20"/>
    <p:sldId id="363" r:id="rId21"/>
    <p:sldId id="364" r:id="rId22"/>
    <p:sldId id="292" r:id="rId23"/>
    <p:sldId id="334" r:id="rId24"/>
    <p:sldId id="365" r:id="rId25"/>
    <p:sldId id="273" r:id="rId26"/>
    <p:sldId id="329" r:id="rId27"/>
    <p:sldId id="366" r:id="rId28"/>
    <p:sldId id="330" r:id="rId29"/>
    <p:sldId id="367" r:id="rId30"/>
    <p:sldId id="369" r:id="rId31"/>
    <p:sldId id="368" r:id="rId32"/>
    <p:sldId id="370" r:id="rId33"/>
    <p:sldId id="372" r:id="rId34"/>
    <p:sldId id="335" r:id="rId35"/>
    <p:sldId id="371" r:id="rId36"/>
    <p:sldId id="298" r:id="rId37"/>
    <p:sldId id="299" r:id="rId38"/>
    <p:sldId id="337" r:id="rId39"/>
    <p:sldId id="320" r:id="rId40"/>
    <p:sldId id="304" r:id="rId41"/>
    <p:sldId id="321" r:id="rId42"/>
    <p:sldId id="324" r:id="rId43"/>
    <p:sldId id="325" r:id="rId44"/>
    <p:sldId id="305" r:id="rId45"/>
    <p:sldId id="373" r:id="rId46"/>
    <p:sldId id="336" r:id="rId47"/>
    <p:sldId id="340" r:id="rId48"/>
    <p:sldId id="346" r:id="rId49"/>
    <p:sldId id="345" r:id="rId50"/>
    <p:sldId id="347" r:id="rId5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408C33-A422-4A94-B283-F6E3C049F4C5}">
          <p14:sldIdLst/>
        </p14:section>
        <p14:section name="Close Read and Question 1" id="{07E27802-ABCB-754C-B973-465A83D91622}">
          <p14:sldIdLst>
            <p14:sldId id="331"/>
            <p14:sldId id="263"/>
            <p14:sldId id="310"/>
            <p14:sldId id="262"/>
            <p14:sldId id="309"/>
            <p14:sldId id="283"/>
            <p14:sldId id="264"/>
            <p14:sldId id="265"/>
          </p14:sldIdLst>
        </p14:section>
        <p14:section name="Question Two " id="{B8C15E58-4A43-8544-8532-740DF000BC52}">
          <p14:sldIdLst>
            <p14:sldId id="313"/>
            <p14:sldId id="332"/>
            <p14:sldId id="311"/>
            <p14:sldId id="288"/>
            <p14:sldId id="266"/>
            <p14:sldId id="268"/>
            <p14:sldId id="314"/>
            <p14:sldId id="269"/>
            <p14:sldId id="354"/>
            <p14:sldId id="270"/>
            <p14:sldId id="362"/>
            <p14:sldId id="363"/>
            <p14:sldId id="364"/>
          </p14:sldIdLst>
        </p14:section>
        <p14:section name="Question 3" id="{5F19EF9D-2B01-184B-8EDC-D9DD68D42AAA}">
          <p14:sldIdLst>
            <p14:sldId id="292"/>
            <p14:sldId id="334"/>
            <p14:sldId id="365"/>
            <p14:sldId id="273"/>
            <p14:sldId id="329"/>
            <p14:sldId id="366"/>
            <p14:sldId id="330"/>
            <p14:sldId id="367"/>
            <p14:sldId id="369"/>
            <p14:sldId id="368"/>
            <p14:sldId id="370"/>
          </p14:sldIdLst>
        </p14:section>
        <p14:section name="Question 4" id="{30C9A30A-4DCD-3C4F-9986-97228541EB3A}">
          <p14:sldIdLst>
            <p14:sldId id="372"/>
            <p14:sldId id="335"/>
            <p14:sldId id="371"/>
            <p14:sldId id="298"/>
            <p14:sldId id="299"/>
            <p14:sldId id="337"/>
            <p14:sldId id="320"/>
            <p14:sldId id="304"/>
            <p14:sldId id="321"/>
            <p14:sldId id="324"/>
            <p14:sldId id="325"/>
            <p14:sldId id="305"/>
          </p14:sldIdLst>
        </p14:section>
        <p14:section name="Question 5 " id="{9AA489E7-AE79-9B4E-9F32-6F545E77F8BF}">
          <p14:sldIdLst>
            <p14:sldId id="373"/>
            <p14:sldId id="336"/>
            <p14:sldId id="340"/>
            <p14:sldId id="346"/>
            <p14:sldId id="345"/>
            <p14:sldId id="347"/>
          </p14:sldIdLst>
        </p14:section>
      </p14:sectionLst>
    </p:ext>
    <p:ext uri="{EFAFB233-063F-42B5-8137-9DF3F51BA10A}">
      <p15:sldGuideLst xmlns:p15="http://schemas.microsoft.com/office/powerpoint/2012/main" xmlns="">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0" d="100"/>
          <a:sy n="90" d="100"/>
        </p:scale>
        <p:origin x="-1632" y="-112"/>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71A8E-CA1D-4654-B834-E7C7A05F8D13}" type="doc">
      <dgm:prSet loTypeId="urn:microsoft.com/office/officeart/2005/8/layout/process1" loCatId="process" qsTypeId="urn:microsoft.com/office/officeart/2005/8/quickstyle/simple1" qsCatId="simple" csTypeId="urn:microsoft.com/office/officeart/2005/8/colors/accent0_1" csCatId="mainScheme" phldr="1"/>
      <dgm:spPr/>
    </dgm:pt>
    <dgm:pt modelId="{AD7399EC-3953-45EB-89A7-9830390E740A}" type="pres">
      <dgm:prSet presAssocID="{01971A8E-CA1D-4654-B834-E7C7A05F8D13}" presName="Name0" presStyleCnt="0">
        <dgm:presLayoutVars>
          <dgm:dir/>
          <dgm:resizeHandles val="exact"/>
        </dgm:presLayoutVars>
      </dgm:prSet>
      <dgm:spPr/>
    </dgm:pt>
  </dgm:ptLst>
  <dgm:cxnLst>
    <dgm:cxn modelId="{69EB8E18-0E9F-4EE7-BFD9-9F26F778DD50}" type="presOf" srcId="{01971A8E-CA1D-4654-B834-E7C7A05F8D13}" destId="{AD7399EC-3953-45EB-89A7-9830390E740A}" srcOrd="0"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71A8E-CA1D-4654-B834-E7C7A05F8D13}" type="doc">
      <dgm:prSet loTypeId="urn:microsoft.com/office/officeart/2005/8/layout/process1" loCatId="process" qsTypeId="urn:microsoft.com/office/officeart/2005/8/quickstyle/simple1" qsCatId="simple" csTypeId="urn:microsoft.com/office/officeart/2005/8/colors/accent0_1" csCatId="mainScheme" phldr="1"/>
      <dgm:spPr/>
    </dgm:pt>
    <dgm:pt modelId="{AB1F0D77-BE7D-4A3A-A38E-2205FE2876D7}">
      <dgm:prSet phldrT="[Text]">
        <dgm:style>
          <a:lnRef idx="1">
            <a:schemeClr val="accent3"/>
          </a:lnRef>
          <a:fillRef idx="2">
            <a:schemeClr val="accent3"/>
          </a:fillRef>
          <a:effectRef idx="1">
            <a:schemeClr val="accent3"/>
          </a:effectRef>
          <a:fontRef idx="minor">
            <a:schemeClr val="dk1"/>
          </a:fontRef>
        </dgm:style>
      </dgm:prSet>
      <dgm:spPr/>
      <dgm:t>
        <a:bodyPr/>
        <a:lstStyle/>
        <a:p>
          <a:r>
            <a:rPr lang="en-GB" b="1" dirty="0"/>
            <a:t>“delicate flowers of pink and mauve and white peep out”</a:t>
          </a:r>
        </a:p>
      </dgm:t>
    </dgm:pt>
    <dgm:pt modelId="{D7A1F7C4-AA63-4968-A855-193256DCE978}" type="parTrans" cxnId="{B6EBFDE3-5FB1-4E00-AFCE-1234C545CC11}">
      <dgm:prSet/>
      <dgm:spPr/>
      <dgm:t>
        <a:bodyPr/>
        <a:lstStyle/>
        <a:p>
          <a:endParaRPr lang="en-GB"/>
        </a:p>
      </dgm:t>
    </dgm:pt>
    <dgm:pt modelId="{4658DA3D-D8E3-484D-908D-2B5364072F1C}" type="sibTrans" cxnId="{B6EBFDE3-5FB1-4E00-AFCE-1234C545CC11}">
      <dgm:prSet/>
      <dgm:spPr/>
      <dgm:t>
        <a:bodyPr/>
        <a:lstStyle/>
        <a:p>
          <a:endParaRPr lang="en-GB"/>
        </a:p>
      </dgm:t>
    </dgm:pt>
    <dgm:pt modelId="{C093F54A-32CD-4C31-9562-F6E2E91553A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adjective “delicate” suggests…</a:t>
          </a:r>
        </a:p>
      </dgm:t>
    </dgm:pt>
    <dgm:pt modelId="{4C40948E-3D3E-4567-AB9F-725DE3281012}" type="parTrans" cxnId="{A1B0F15C-30E5-45D6-A209-ECF1E73F498A}">
      <dgm:prSet/>
      <dgm:spPr/>
      <dgm:t>
        <a:bodyPr/>
        <a:lstStyle/>
        <a:p>
          <a:endParaRPr lang="en-GB"/>
        </a:p>
      </dgm:t>
    </dgm:pt>
    <dgm:pt modelId="{03E09E9F-7D88-4147-A0B1-61DB0F205B7E}" type="sibTrans" cxnId="{A1B0F15C-30E5-45D6-A209-ECF1E73F498A}">
      <dgm:prSet/>
      <dgm:spPr/>
      <dgm:t>
        <a:bodyPr/>
        <a:lstStyle/>
        <a:p>
          <a:endParaRPr lang="en-GB"/>
        </a:p>
      </dgm:t>
    </dgm:pt>
    <dgm:pt modelId="{544F1429-8308-4762-BF98-51B77048F86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verb “peep” is interesting because…</a:t>
          </a:r>
        </a:p>
      </dgm:t>
    </dgm:pt>
    <dgm:pt modelId="{182AC707-29AD-444B-93EB-15DAE6E19307}" type="parTrans" cxnId="{45BE513C-45F7-4A09-BF75-6F89E0E5AC82}">
      <dgm:prSet/>
      <dgm:spPr/>
      <dgm:t>
        <a:bodyPr/>
        <a:lstStyle/>
        <a:p>
          <a:endParaRPr lang="en-GB"/>
        </a:p>
      </dgm:t>
    </dgm:pt>
    <dgm:pt modelId="{BE72E7AB-F212-4D60-AA92-150568966692}" type="sibTrans" cxnId="{45BE513C-45F7-4A09-BF75-6F89E0E5AC82}">
      <dgm:prSet/>
      <dgm:spPr/>
      <dgm:t>
        <a:bodyPr/>
        <a:lstStyle/>
        <a:p>
          <a:endParaRPr lang="en-GB"/>
        </a:p>
      </dgm:t>
    </dgm:pt>
    <dgm:pt modelId="{AD7399EC-3953-45EB-89A7-9830390E740A}" type="pres">
      <dgm:prSet presAssocID="{01971A8E-CA1D-4654-B834-E7C7A05F8D13}" presName="Name0" presStyleCnt="0">
        <dgm:presLayoutVars>
          <dgm:dir/>
          <dgm:resizeHandles val="exact"/>
        </dgm:presLayoutVars>
      </dgm:prSet>
      <dgm:spPr/>
    </dgm:pt>
    <dgm:pt modelId="{20257010-536D-4C1C-AF7B-1C7584A9354C}" type="pres">
      <dgm:prSet presAssocID="{AB1F0D77-BE7D-4A3A-A38E-2205FE2876D7}" presName="node" presStyleLbl="node1" presStyleIdx="0" presStyleCnt="3">
        <dgm:presLayoutVars>
          <dgm:bulletEnabled val="1"/>
        </dgm:presLayoutVars>
      </dgm:prSet>
      <dgm:spPr/>
      <dgm:t>
        <a:bodyPr/>
        <a:lstStyle/>
        <a:p>
          <a:endParaRPr lang="en-US"/>
        </a:p>
      </dgm:t>
    </dgm:pt>
    <dgm:pt modelId="{DC98F5A5-E5DF-4CAC-96FE-D8FE87067BAB}" type="pres">
      <dgm:prSet presAssocID="{4658DA3D-D8E3-484D-908D-2B5364072F1C}" presName="sibTrans" presStyleLbl="sibTrans2D1" presStyleIdx="0" presStyleCnt="2"/>
      <dgm:spPr/>
      <dgm:t>
        <a:bodyPr/>
        <a:lstStyle/>
        <a:p>
          <a:endParaRPr lang="en-US"/>
        </a:p>
      </dgm:t>
    </dgm:pt>
    <dgm:pt modelId="{3B8DB56C-A604-4EFC-AD33-93413BA2BA9E}" type="pres">
      <dgm:prSet presAssocID="{4658DA3D-D8E3-484D-908D-2B5364072F1C}" presName="connectorText" presStyleLbl="sibTrans2D1" presStyleIdx="0" presStyleCnt="2"/>
      <dgm:spPr/>
      <dgm:t>
        <a:bodyPr/>
        <a:lstStyle/>
        <a:p>
          <a:endParaRPr lang="en-US"/>
        </a:p>
      </dgm:t>
    </dgm:pt>
    <dgm:pt modelId="{9B80FA21-F7ED-4D4A-BF41-42CD4F01C99B}" type="pres">
      <dgm:prSet presAssocID="{C093F54A-32CD-4C31-9562-F6E2E91553AA}" presName="node" presStyleLbl="node1" presStyleIdx="1" presStyleCnt="3">
        <dgm:presLayoutVars>
          <dgm:bulletEnabled val="1"/>
        </dgm:presLayoutVars>
      </dgm:prSet>
      <dgm:spPr/>
      <dgm:t>
        <a:bodyPr/>
        <a:lstStyle/>
        <a:p>
          <a:endParaRPr lang="en-US"/>
        </a:p>
      </dgm:t>
    </dgm:pt>
    <dgm:pt modelId="{83FC1603-9F14-4A99-B789-0FC4D9185C43}" type="pres">
      <dgm:prSet presAssocID="{03E09E9F-7D88-4147-A0B1-61DB0F205B7E}" presName="sibTrans" presStyleLbl="sibTrans2D1" presStyleIdx="1" presStyleCnt="2"/>
      <dgm:spPr/>
      <dgm:t>
        <a:bodyPr/>
        <a:lstStyle/>
        <a:p>
          <a:endParaRPr lang="en-US"/>
        </a:p>
      </dgm:t>
    </dgm:pt>
    <dgm:pt modelId="{64AED6D1-1416-4654-8B88-889D38FB5060}" type="pres">
      <dgm:prSet presAssocID="{03E09E9F-7D88-4147-A0B1-61DB0F205B7E}" presName="connectorText" presStyleLbl="sibTrans2D1" presStyleIdx="1" presStyleCnt="2"/>
      <dgm:spPr/>
      <dgm:t>
        <a:bodyPr/>
        <a:lstStyle/>
        <a:p>
          <a:endParaRPr lang="en-US"/>
        </a:p>
      </dgm:t>
    </dgm:pt>
    <dgm:pt modelId="{915BAEA4-BD74-43A6-AD94-CA3CBD29B4B5}" type="pres">
      <dgm:prSet presAssocID="{544F1429-8308-4762-BF98-51B77048F863}" presName="node" presStyleLbl="node1" presStyleIdx="2" presStyleCnt="3">
        <dgm:presLayoutVars>
          <dgm:bulletEnabled val="1"/>
        </dgm:presLayoutVars>
      </dgm:prSet>
      <dgm:spPr/>
      <dgm:t>
        <a:bodyPr/>
        <a:lstStyle/>
        <a:p>
          <a:endParaRPr lang="en-US"/>
        </a:p>
      </dgm:t>
    </dgm:pt>
  </dgm:ptLst>
  <dgm:cxnLst>
    <dgm:cxn modelId="{58A4E578-8C2A-466B-9CB5-983EA2F4D2C5}" type="presOf" srcId="{AB1F0D77-BE7D-4A3A-A38E-2205FE2876D7}" destId="{20257010-536D-4C1C-AF7B-1C7584A9354C}" srcOrd="0" destOrd="0" presId="urn:microsoft.com/office/officeart/2005/8/layout/process1"/>
    <dgm:cxn modelId="{BCEF1700-4A6E-414E-A78B-E40E1BDF0468}" type="presOf" srcId="{03E09E9F-7D88-4147-A0B1-61DB0F205B7E}" destId="{83FC1603-9F14-4A99-B789-0FC4D9185C43}" srcOrd="0" destOrd="0" presId="urn:microsoft.com/office/officeart/2005/8/layout/process1"/>
    <dgm:cxn modelId="{69EB8E18-0E9F-4EE7-BFD9-9F26F778DD50}" type="presOf" srcId="{01971A8E-CA1D-4654-B834-E7C7A05F8D13}" destId="{AD7399EC-3953-45EB-89A7-9830390E740A}" srcOrd="0" destOrd="0" presId="urn:microsoft.com/office/officeart/2005/8/layout/process1"/>
    <dgm:cxn modelId="{A1B0F15C-30E5-45D6-A209-ECF1E73F498A}" srcId="{01971A8E-CA1D-4654-B834-E7C7A05F8D13}" destId="{C093F54A-32CD-4C31-9562-F6E2E91553AA}" srcOrd="1" destOrd="0" parTransId="{4C40948E-3D3E-4567-AB9F-725DE3281012}" sibTransId="{03E09E9F-7D88-4147-A0B1-61DB0F205B7E}"/>
    <dgm:cxn modelId="{B03D66DF-AA3E-4AF4-A9B2-D2B84DBAAE7A}" type="presOf" srcId="{4658DA3D-D8E3-484D-908D-2B5364072F1C}" destId="{3B8DB56C-A604-4EFC-AD33-93413BA2BA9E}" srcOrd="1" destOrd="0" presId="urn:microsoft.com/office/officeart/2005/8/layout/process1"/>
    <dgm:cxn modelId="{18AA8056-8DD5-43CA-BB69-1E7E8ED5D873}" type="presOf" srcId="{544F1429-8308-4762-BF98-51B77048F863}" destId="{915BAEA4-BD74-43A6-AD94-CA3CBD29B4B5}" srcOrd="0" destOrd="0" presId="urn:microsoft.com/office/officeart/2005/8/layout/process1"/>
    <dgm:cxn modelId="{8E189E00-FB13-4805-9141-9F2B0ECF8ADB}" type="presOf" srcId="{C093F54A-32CD-4C31-9562-F6E2E91553AA}" destId="{9B80FA21-F7ED-4D4A-BF41-42CD4F01C99B}" srcOrd="0" destOrd="0" presId="urn:microsoft.com/office/officeart/2005/8/layout/process1"/>
    <dgm:cxn modelId="{45BE513C-45F7-4A09-BF75-6F89E0E5AC82}" srcId="{01971A8E-CA1D-4654-B834-E7C7A05F8D13}" destId="{544F1429-8308-4762-BF98-51B77048F863}" srcOrd="2" destOrd="0" parTransId="{182AC707-29AD-444B-93EB-15DAE6E19307}" sibTransId="{BE72E7AB-F212-4D60-AA92-150568966692}"/>
    <dgm:cxn modelId="{B6EBFDE3-5FB1-4E00-AFCE-1234C545CC11}" srcId="{01971A8E-CA1D-4654-B834-E7C7A05F8D13}" destId="{AB1F0D77-BE7D-4A3A-A38E-2205FE2876D7}" srcOrd="0" destOrd="0" parTransId="{D7A1F7C4-AA63-4968-A855-193256DCE978}" sibTransId="{4658DA3D-D8E3-484D-908D-2B5364072F1C}"/>
    <dgm:cxn modelId="{2C70545E-F793-4F73-B4BA-C0B250E52C2A}" type="presOf" srcId="{03E09E9F-7D88-4147-A0B1-61DB0F205B7E}" destId="{64AED6D1-1416-4654-8B88-889D38FB5060}" srcOrd="1" destOrd="0" presId="urn:microsoft.com/office/officeart/2005/8/layout/process1"/>
    <dgm:cxn modelId="{9AE146D0-BEB4-43F1-A728-3AB2D126480E}" type="presOf" srcId="{4658DA3D-D8E3-484D-908D-2B5364072F1C}" destId="{DC98F5A5-E5DF-4CAC-96FE-D8FE87067BAB}" srcOrd="0" destOrd="0" presId="urn:microsoft.com/office/officeart/2005/8/layout/process1"/>
    <dgm:cxn modelId="{1CAAF93F-1C5D-46F6-9865-40F8B0F663F8}" type="presParOf" srcId="{AD7399EC-3953-45EB-89A7-9830390E740A}" destId="{20257010-536D-4C1C-AF7B-1C7584A9354C}" srcOrd="0" destOrd="0" presId="urn:microsoft.com/office/officeart/2005/8/layout/process1"/>
    <dgm:cxn modelId="{840D937D-EC8E-457C-B95D-AF86DCB4AE31}" type="presParOf" srcId="{AD7399EC-3953-45EB-89A7-9830390E740A}" destId="{DC98F5A5-E5DF-4CAC-96FE-D8FE87067BAB}" srcOrd="1" destOrd="0" presId="urn:microsoft.com/office/officeart/2005/8/layout/process1"/>
    <dgm:cxn modelId="{378E017E-740B-4191-9E49-365AED1E2BDA}" type="presParOf" srcId="{DC98F5A5-E5DF-4CAC-96FE-D8FE87067BAB}" destId="{3B8DB56C-A604-4EFC-AD33-93413BA2BA9E}" srcOrd="0" destOrd="0" presId="urn:microsoft.com/office/officeart/2005/8/layout/process1"/>
    <dgm:cxn modelId="{73B106FB-70AB-45FB-B0AA-47626FE8F8AA}" type="presParOf" srcId="{AD7399EC-3953-45EB-89A7-9830390E740A}" destId="{9B80FA21-F7ED-4D4A-BF41-42CD4F01C99B}" srcOrd="2" destOrd="0" presId="urn:microsoft.com/office/officeart/2005/8/layout/process1"/>
    <dgm:cxn modelId="{685F2107-664A-47FB-BA8B-B6998AB39289}" type="presParOf" srcId="{AD7399EC-3953-45EB-89A7-9830390E740A}" destId="{83FC1603-9F14-4A99-B789-0FC4D9185C43}" srcOrd="3" destOrd="0" presId="urn:microsoft.com/office/officeart/2005/8/layout/process1"/>
    <dgm:cxn modelId="{3C869C85-15B2-4CB9-9687-322CA28BE752}" type="presParOf" srcId="{83FC1603-9F14-4A99-B789-0FC4D9185C43}" destId="{64AED6D1-1416-4654-8B88-889D38FB5060}" srcOrd="0" destOrd="0" presId="urn:microsoft.com/office/officeart/2005/8/layout/process1"/>
    <dgm:cxn modelId="{0945ACB3-2CCF-4ACE-8293-2FC8FFF1C2FA}" type="presParOf" srcId="{AD7399EC-3953-45EB-89A7-9830390E740A}" destId="{915BAEA4-BD74-43A6-AD94-CA3CBD29B4B5}" srcOrd="4"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71A8E-CA1D-4654-B834-E7C7A05F8D13}" type="doc">
      <dgm:prSet loTypeId="urn:microsoft.com/office/officeart/2005/8/layout/process1" loCatId="process" qsTypeId="urn:microsoft.com/office/officeart/2005/8/quickstyle/simple1" qsCatId="simple" csTypeId="urn:microsoft.com/office/officeart/2005/8/colors/accent0_1" csCatId="mainScheme" phldr="1"/>
      <dgm:spPr/>
    </dgm:pt>
    <dgm:pt modelId="{AB1F0D77-BE7D-4A3A-A38E-2205FE2876D7}">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en-GB" b="1" dirty="0"/>
            <a:t>“from their hiding places in the great expanse of rock”	</a:t>
          </a:r>
        </a:p>
      </dgm:t>
    </dgm:pt>
    <dgm:pt modelId="{D7A1F7C4-AA63-4968-A855-193256DCE978}" type="parTrans" cxnId="{B6EBFDE3-5FB1-4E00-AFCE-1234C545CC11}">
      <dgm:prSet/>
      <dgm:spPr/>
      <dgm:t>
        <a:bodyPr/>
        <a:lstStyle/>
        <a:p>
          <a:endParaRPr lang="en-GB"/>
        </a:p>
      </dgm:t>
    </dgm:pt>
    <dgm:pt modelId="{4658DA3D-D8E3-484D-908D-2B5364072F1C}" type="sibTrans" cxnId="{B6EBFDE3-5FB1-4E00-AFCE-1234C545CC11}">
      <dgm:prSet/>
      <dgm:spPr/>
      <dgm:t>
        <a:bodyPr/>
        <a:lstStyle/>
        <a:p>
          <a:endParaRPr lang="en-GB"/>
        </a:p>
      </dgm:t>
    </dgm:pt>
    <dgm:pt modelId="{C093F54A-32CD-4C31-9562-F6E2E91553A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flowers are “hiding” which suggests…</a:t>
          </a:r>
        </a:p>
      </dgm:t>
    </dgm:pt>
    <dgm:pt modelId="{4C40948E-3D3E-4567-AB9F-725DE3281012}" type="parTrans" cxnId="{A1B0F15C-30E5-45D6-A209-ECF1E73F498A}">
      <dgm:prSet/>
      <dgm:spPr/>
      <dgm:t>
        <a:bodyPr/>
        <a:lstStyle/>
        <a:p>
          <a:endParaRPr lang="en-GB"/>
        </a:p>
      </dgm:t>
    </dgm:pt>
    <dgm:pt modelId="{03E09E9F-7D88-4147-A0B1-61DB0F205B7E}" type="sibTrans" cxnId="{A1B0F15C-30E5-45D6-A209-ECF1E73F498A}">
      <dgm:prSet/>
      <dgm:spPr/>
      <dgm:t>
        <a:bodyPr/>
        <a:lstStyle/>
        <a:p>
          <a:endParaRPr lang="en-GB"/>
        </a:p>
      </dgm:t>
    </dgm:pt>
    <dgm:pt modelId="{544F1429-8308-4762-BF98-51B77048F86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adjective “great” suggests…</a:t>
          </a:r>
        </a:p>
      </dgm:t>
    </dgm:pt>
    <dgm:pt modelId="{182AC707-29AD-444B-93EB-15DAE6E19307}" type="parTrans" cxnId="{45BE513C-45F7-4A09-BF75-6F89E0E5AC82}">
      <dgm:prSet/>
      <dgm:spPr/>
      <dgm:t>
        <a:bodyPr/>
        <a:lstStyle/>
        <a:p>
          <a:endParaRPr lang="en-GB"/>
        </a:p>
      </dgm:t>
    </dgm:pt>
    <dgm:pt modelId="{BE72E7AB-F212-4D60-AA92-150568966692}" type="sibTrans" cxnId="{45BE513C-45F7-4A09-BF75-6F89E0E5AC82}">
      <dgm:prSet/>
      <dgm:spPr/>
      <dgm:t>
        <a:bodyPr/>
        <a:lstStyle/>
        <a:p>
          <a:endParaRPr lang="en-GB"/>
        </a:p>
      </dgm:t>
    </dgm:pt>
    <dgm:pt modelId="{AD7399EC-3953-45EB-89A7-9830390E740A}" type="pres">
      <dgm:prSet presAssocID="{01971A8E-CA1D-4654-B834-E7C7A05F8D13}" presName="Name0" presStyleCnt="0">
        <dgm:presLayoutVars>
          <dgm:dir/>
          <dgm:resizeHandles val="exact"/>
        </dgm:presLayoutVars>
      </dgm:prSet>
      <dgm:spPr/>
    </dgm:pt>
    <dgm:pt modelId="{20257010-536D-4C1C-AF7B-1C7584A9354C}" type="pres">
      <dgm:prSet presAssocID="{AB1F0D77-BE7D-4A3A-A38E-2205FE2876D7}" presName="node" presStyleLbl="node1" presStyleIdx="0" presStyleCnt="3">
        <dgm:presLayoutVars>
          <dgm:bulletEnabled val="1"/>
        </dgm:presLayoutVars>
      </dgm:prSet>
      <dgm:spPr/>
      <dgm:t>
        <a:bodyPr/>
        <a:lstStyle/>
        <a:p>
          <a:endParaRPr lang="en-US"/>
        </a:p>
      </dgm:t>
    </dgm:pt>
    <dgm:pt modelId="{DC98F5A5-E5DF-4CAC-96FE-D8FE87067BAB}" type="pres">
      <dgm:prSet presAssocID="{4658DA3D-D8E3-484D-908D-2B5364072F1C}" presName="sibTrans" presStyleLbl="sibTrans2D1" presStyleIdx="0" presStyleCnt="2"/>
      <dgm:spPr/>
      <dgm:t>
        <a:bodyPr/>
        <a:lstStyle/>
        <a:p>
          <a:endParaRPr lang="en-US"/>
        </a:p>
      </dgm:t>
    </dgm:pt>
    <dgm:pt modelId="{3B8DB56C-A604-4EFC-AD33-93413BA2BA9E}" type="pres">
      <dgm:prSet presAssocID="{4658DA3D-D8E3-484D-908D-2B5364072F1C}" presName="connectorText" presStyleLbl="sibTrans2D1" presStyleIdx="0" presStyleCnt="2"/>
      <dgm:spPr/>
      <dgm:t>
        <a:bodyPr/>
        <a:lstStyle/>
        <a:p>
          <a:endParaRPr lang="en-US"/>
        </a:p>
      </dgm:t>
    </dgm:pt>
    <dgm:pt modelId="{9B80FA21-F7ED-4D4A-BF41-42CD4F01C99B}" type="pres">
      <dgm:prSet presAssocID="{C093F54A-32CD-4C31-9562-F6E2E91553AA}" presName="node" presStyleLbl="node1" presStyleIdx="1" presStyleCnt="3">
        <dgm:presLayoutVars>
          <dgm:bulletEnabled val="1"/>
        </dgm:presLayoutVars>
      </dgm:prSet>
      <dgm:spPr/>
      <dgm:t>
        <a:bodyPr/>
        <a:lstStyle/>
        <a:p>
          <a:endParaRPr lang="en-US"/>
        </a:p>
      </dgm:t>
    </dgm:pt>
    <dgm:pt modelId="{83FC1603-9F14-4A99-B789-0FC4D9185C43}" type="pres">
      <dgm:prSet presAssocID="{03E09E9F-7D88-4147-A0B1-61DB0F205B7E}" presName="sibTrans" presStyleLbl="sibTrans2D1" presStyleIdx="1" presStyleCnt="2"/>
      <dgm:spPr/>
      <dgm:t>
        <a:bodyPr/>
        <a:lstStyle/>
        <a:p>
          <a:endParaRPr lang="en-US"/>
        </a:p>
      </dgm:t>
    </dgm:pt>
    <dgm:pt modelId="{64AED6D1-1416-4654-8B88-889D38FB5060}" type="pres">
      <dgm:prSet presAssocID="{03E09E9F-7D88-4147-A0B1-61DB0F205B7E}" presName="connectorText" presStyleLbl="sibTrans2D1" presStyleIdx="1" presStyleCnt="2"/>
      <dgm:spPr/>
      <dgm:t>
        <a:bodyPr/>
        <a:lstStyle/>
        <a:p>
          <a:endParaRPr lang="en-US"/>
        </a:p>
      </dgm:t>
    </dgm:pt>
    <dgm:pt modelId="{915BAEA4-BD74-43A6-AD94-CA3CBD29B4B5}" type="pres">
      <dgm:prSet presAssocID="{544F1429-8308-4762-BF98-51B77048F863}" presName="node" presStyleLbl="node1" presStyleIdx="2" presStyleCnt="3">
        <dgm:presLayoutVars>
          <dgm:bulletEnabled val="1"/>
        </dgm:presLayoutVars>
      </dgm:prSet>
      <dgm:spPr/>
      <dgm:t>
        <a:bodyPr/>
        <a:lstStyle/>
        <a:p>
          <a:endParaRPr lang="en-US"/>
        </a:p>
      </dgm:t>
    </dgm:pt>
  </dgm:ptLst>
  <dgm:cxnLst>
    <dgm:cxn modelId="{225565AD-2946-4DD0-B8B4-B800AD25284C}" type="presOf" srcId="{01971A8E-CA1D-4654-B834-E7C7A05F8D13}" destId="{AD7399EC-3953-45EB-89A7-9830390E740A}" srcOrd="0" destOrd="0" presId="urn:microsoft.com/office/officeart/2005/8/layout/process1"/>
    <dgm:cxn modelId="{B6EBFDE3-5FB1-4E00-AFCE-1234C545CC11}" srcId="{01971A8E-CA1D-4654-B834-E7C7A05F8D13}" destId="{AB1F0D77-BE7D-4A3A-A38E-2205FE2876D7}" srcOrd="0" destOrd="0" parTransId="{D7A1F7C4-AA63-4968-A855-193256DCE978}" sibTransId="{4658DA3D-D8E3-484D-908D-2B5364072F1C}"/>
    <dgm:cxn modelId="{A1B0F15C-30E5-45D6-A209-ECF1E73F498A}" srcId="{01971A8E-CA1D-4654-B834-E7C7A05F8D13}" destId="{C093F54A-32CD-4C31-9562-F6E2E91553AA}" srcOrd="1" destOrd="0" parTransId="{4C40948E-3D3E-4567-AB9F-725DE3281012}" sibTransId="{03E09E9F-7D88-4147-A0B1-61DB0F205B7E}"/>
    <dgm:cxn modelId="{7EEF2DD3-D0B3-4EFC-857C-C1A4DDE29C6B}" type="presOf" srcId="{544F1429-8308-4762-BF98-51B77048F863}" destId="{915BAEA4-BD74-43A6-AD94-CA3CBD29B4B5}" srcOrd="0" destOrd="0" presId="urn:microsoft.com/office/officeart/2005/8/layout/process1"/>
    <dgm:cxn modelId="{45BE513C-45F7-4A09-BF75-6F89E0E5AC82}" srcId="{01971A8E-CA1D-4654-B834-E7C7A05F8D13}" destId="{544F1429-8308-4762-BF98-51B77048F863}" srcOrd="2" destOrd="0" parTransId="{182AC707-29AD-444B-93EB-15DAE6E19307}" sibTransId="{BE72E7AB-F212-4D60-AA92-150568966692}"/>
    <dgm:cxn modelId="{8A7C1AAB-844E-458A-85F6-081F8A5E6173}" type="presOf" srcId="{C093F54A-32CD-4C31-9562-F6E2E91553AA}" destId="{9B80FA21-F7ED-4D4A-BF41-42CD4F01C99B}" srcOrd="0" destOrd="0" presId="urn:microsoft.com/office/officeart/2005/8/layout/process1"/>
    <dgm:cxn modelId="{21DA4100-FAED-4B6A-9667-8928559814DB}" type="presOf" srcId="{03E09E9F-7D88-4147-A0B1-61DB0F205B7E}" destId="{83FC1603-9F14-4A99-B789-0FC4D9185C43}" srcOrd="0" destOrd="0" presId="urn:microsoft.com/office/officeart/2005/8/layout/process1"/>
    <dgm:cxn modelId="{0B5083C4-1CE2-4BB9-98F7-26E67D49F1D3}" type="presOf" srcId="{4658DA3D-D8E3-484D-908D-2B5364072F1C}" destId="{DC98F5A5-E5DF-4CAC-96FE-D8FE87067BAB}" srcOrd="0" destOrd="0" presId="urn:microsoft.com/office/officeart/2005/8/layout/process1"/>
    <dgm:cxn modelId="{129DDDB0-ED20-47F2-9AAF-16018E9957D5}" type="presOf" srcId="{03E09E9F-7D88-4147-A0B1-61DB0F205B7E}" destId="{64AED6D1-1416-4654-8B88-889D38FB5060}" srcOrd="1" destOrd="0" presId="urn:microsoft.com/office/officeart/2005/8/layout/process1"/>
    <dgm:cxn modelId="{3BC7D629-312E-4D0D-8953-76FD41815621}" type="presOf" srcId="{4658DA3D-D8E3-484D-908D-2B5364072F1C}" destId="{3B8DB56C-A604-4EFC-AD33-93413BA2BA9E}" srcOrd="1" destOrd="0" presId="urn:microsoft.com/office/officeart/2005/8/layout/process1"/>
    <dgm:cxn modelId="{CB650BFC-B3E3-479A-9FA6-280161F15BAA}" type="presOf" srcId="{AB1F0D77-BE7D-4A3A-A38E-2205FE2876D7}" destId="{20257010-536D-4C1C-AF7B-1C7584A9354C}" srcOrd="0" destOrd="0" presId="urn:microsoft.com/office/officeart/2005/8/layout/process1"/>
    <dgm:cxn modelId="{CF3A11B1-0DAF-4DF5-A699-AF4ADAD7079C}" type="presParOf" srcId="{AD7399EC-3953-45EB-89A7-9830390E740A}" destId="{20257010-536D-4C1C-AF7B-1C7584A9354C}" srcOrd="0" destOrd="0" presId="urn:microsoft.com/office/officeart/2005/8/layout/process1"/>
    <dgm:cxn modelId="{33D1ADB9-BB14-458D-8CA0-BE0C21609C2A}" type="presParOf" srcId="{AD7399EC-3953-45EB-89A7-9830390E740A}" destId="{DC98F5A5-E5DF-4CAC-96FE-D8FE87067BAB}" srcOrd="1" destOrd="0" presId="urn:microsoft.com/office/officeart/2005/8/layout/process1"/>
    <dgm:cxn modelId="{EDE86AB6-A922-42DC-B6E6-06A8AE676E39}" type="presParOf" srcId="{DC98F5A5-E5DF-4CAC-96FE-D8FE87067BAB}" destId="{3B8DB56C-A604-4EFC-AD33-93413BA2BA9E}" srcOrd="0" destOrd="0" presId="urn:microsoft.com/office/officeart/2005/8/layout/process1"/>
    <dgm:cxn modelId="{8CB10F30-84BF-4013-BACD-2503508B57A9}" type="presParOf" srcId="{AD7399EC-3953-45EB-89A7-9830390E740A}" destId="{9B80FA21-F7ED-4D4A-BF41-42CD4F01C99B}" srcOrd="2" destOrd="0" presId="urn:microsoft.com/office/officeart/2005/8/layout/process1"/>
    <dgm:cxn modelId="{F8CA8FE8-5ED0-4917-B3E0-8D97F00BE1BB}" type="presParOf" srcId="{AD7399EC-3953-45EB-89A7-9830390E740A}" destId="{83FC1603-9F14-4A99-B789-0FC4D9185C43}" srcOrd="3" destOrd="0" presId="urn:microsoft.com/office/officeart/2005/8/layout/process1"/>
    <dgm:cxn modelId="{EB6E5330-D09B-4189-A877-7286A2F74BF6}" type="presParOf" srcId="{83FC1603-9F14-4A99-B789-0FC4D9185C43}" destId="{64AED6D1-1416-4654-8B88-889D38FB5060}" srcOrd="0" destOrd="0" presId="urn:microsoft.com/office/officeart/2005/8/layout/process1"/>
    <dgm:cxn modelId="{B226EB18-84A4-41DD-AFB4-104254F51173}" type="presParOf" srcId="{AD7399EC-3953-45EB-89A7-9830390E740A}" destId="{915BAEA4-BD74-43A6-AD94-CA3CBD29B4B5}" srcOrd="4"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71A8E-CA1D-4654-B834-E7C7A05F8D13}" type="doc">
      <dgm:prSet loTypeId="urn:microsoft.com/office/officeart/2005/8/layout/process1" loCatId="process" qsTypeId="urn:microsoft.com/office/officeart/2005/8/quickstyle/simple1" qsCatId="simple" csTypeId="urn:microsoft.com/office/officeart/2005/8/colors/accent0_1" csCatId="mainScheme" phldr="1"/>
      <dgm:spPr/>
    </dgm:pt>
    <dgm:pt modelId="{AB1F0D77-BE7D-4A3A-A38E-2205FE2876D7}">
      <dgm:prSet phldrT="[Text]">
        <dgm:style>
          <a:lnRef idx="1">
            <a:schemeClr val="accent3"/>
          </a:lnRef>
          <a:fillRef idx="2">
            <a:schemeClr val="accent3"/>
          </a:fillRef>
          <a:effectRef idx="1">
            <a:schemeClr val="accent3"/>
          </a:effectRef>
          <a:fontRef idx="minor">
            <a:schemeClr val="dk1"/>
          </a:fontRef>
        </dgm:style>
      </dgm:prSet>
      <dgm:spPr/>
      <dgm:t>
        <a:bodyPr/>
        <a:lstStyle/>
        <a:p>
          <a:r>
            <a:rPr lang="en-GB" b="1" dirty="0"/>
            <a:t>“the sun has flattened the land into submission”</a:t>
          </a:r>
        </a:p>
      </dgm:t>
    </dgm:pt>
    <dgm:pt modelId="{D7A1F7C4-AA63-4968-A855-193256DCE978}" type="parTrans" cxnId="{B6EBFDE3-5FB1-4E00-AFCE-1234C545CC11}">
      <dgm:prSet/>
      <dgm:spPr/>
      <dgm:t>
        <a:bodyPr/>
        <a:lstStyle/>
        <a:p>
          <a:endParaRPr lang="en-GB"/>
        </a:p>
      </dgm:t>
    </dgm:pt>
    <dgm:pt modelId="{4658DA3D-D8E3-484D-908D-2B5364072F1C}" type="sibTrans" cxnId="{B6EBFDE3-5FB1-4E00-AFCE-1234C545CC11}">
      <dgm:prSet/>
      <dgm:spPr/>
      <dgm:t>
        <a:bodyPr/>
        <a:lstStyle/>
        <a:p>
          <a:endParaRPr lang="en-GB"/>
        </a:p>
      </dgm:t>
    </dgm:pt>
    <dgm:pt modelId="{C093F54A-32CD-4C31-9562-F6E2E91553A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sun” is personified to suggest…</a:t>
          </a:r>
        </a:p>
      </dgm:t>
    </dgm:pt>
    <dgm:pt modelId="{4C40948E-3D3E-4567-AB9F-725DE3281012}" type="parTrans" cxnId="{A1B0F15C-30E5-45D6-A209-ECF1E73F498A}">
      <dgm:prSet/>
      <dgm:spPr/>
      <dgm:t>
        <a:bodyPr/>
        <a:lstStyle/>
        <a:p>
          <a:endParaRPr lang="en-GB"/>
        </a:p>
      </dgm:t>
    </dgm:pt>
    <dgm:pt modelId="{03E09E9F-7D88-4147-A0B1-61DB0F205B7E}" type="sibTrans" cxnId="{A1B0F15C-30E5-45D6-A209-ECF1E73F498A}">
      <dgm:prSet/>
      <dgm:spPr/>
      <dgm:t>
        <a:bodyPr/>
        <a:lstStyle/>
        <a:p>
          <a:endParaRPr lang="en-GB"/>
        </a:p>
      </dgm:t>
    </dgm:pt>
    <dgm:pt modelId="{544F1429-8308-4762-BF98-51B77048F86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GB" sz="1400" dirty="0"/>
            <a:t>The verb “flattened” conveys…</a:t>
          </a:r>
        </a:p>
      </dgm:t>
    </dgm:pt>
    <dgm:pt modelId="{182AC707-29AD-444B-93EB-15DAE6E19307}" type="parTrans" cxnId="{45BE513C-45F7-4A09-BF75-6F89E0E5AC82}">
      <dgm:prSet/>
      <dgm:spPr/>
      <dgm:t>
        <a:bodyPr/>
        <a:lstStyle/>
        <a:p>
          <a:endParaRPr lang="en-GB"/>
        </a:p>
      </dgm:t>
    </dgm:pt>
    <dgm:pt modelId="{BE72E7AB-F212-4D60-AA92-150568966692}" type="sibTrans" cxnId="{45BE513C-45F7-4A09-BF75-6F89E0E5AC82}">
      <dgm:prSet/>
      <dgm:spPr/>
      <dgm:t>
        <a:bodyPr/>
        <a:lstStyle/>
        <a:p>
          <a:endParaRPr lang="en-GB"/>
        </a:p>
      </dgm:t>
    </dgm:pt>
    <dgm:pt modelId="{AD7399EC-3953-45EB-89A7-9830390E740A}" type="pres">
      <dgm:prSet presAssocID="{01971A8E-CA1D-4654-B834-E7C7A05F8D13}" presName="Name0" presStyleCnt="0">
        <dgm:presLayoutVars>
          <dgm:dir/>
          <dgm:resizeHandles val="exact"/>
        </dgm:presLayoutVars>
      </dgm:prSet>
      <dgm:spPr/>
    </dgm:pt>
    <dgm:pt modelId="{20257010-536D-4C1C-AF7B-1C7584A9354C}" type="pres">
      <dgm:prSet presAssocID="{AB1F0D77-BE7D-4A3A-A38E-2205FE2876D7}" presName="node" presStyleLbl="node1" presStyleIdx="0" presStyleCnt="3">
        <dgm:presLayoutVars>
          <dgm:bulletEnabled val="1"/>
        </dgm:presLayoutVars>
      </dgm:prSet>
      <dgm:spPr/>
      <dgm:t>
        <a:bodyPr/>
        <a:lstStyle/>
        <a:p>
          <a:endParaRPr lang="en-US"/>
        </a:p>
      </dgm:t>
    </dgm:pt>
    <dgm:pt modelId="{DC98F5A5-E5DF-4CAC-96FE-D8FE87067BAB}" type="pres">
      <dgm:prSet presAssocID="{4658DA3D-D8E3-484D-908D-2B5364072F1C}" presName="sibTrans" presStyleLbl="sibTrans2D1" presStyleIdx="0" presStyleCnt="2"/>
      <dgm:spPr/>
      <dgm:t>
        <a:bodyPr/>
        <a:lstStyle/>
        <a:p>
          <a:endParaRPr lang="en-US"/>
        </a:p>
      </dgm:t>
    </dgm:pt>
    <dgm:pt modelId="{3B8DB56C-A604-4EFC-AD33-93413BA2BA9E}" type="pres">
      <dgm:prSet presAssocID="{4658DA3D-D8E3-484D-908D-2B5364072F1C}" presName="connectorText" presStyleLbl="sibTrans2D1" presStyleIdx="0" presStyleCnt="2"/>
      <dgm:spPr/>
      <dgm:t>
        <a:bodyPr/>
        <a:lstStyle/>
        <a:p>
          <a:endParaRPr lang="en-US"/>
        </a:p>
      </dgm:t>
    </dgm:pt>
    <dgm:pt modelId="{9B80FA21-F7ED-4D4A-BF41-42CD4F01C99B}" type="pres">
      <dgm:prSet presAssocID="{C093F54A-32CD-4C31-9562-F6E2E91553AA}" presName="node" presStyleLbl="node1" presStyleIdx="1" presStyleCnt="3">
        <dgm:presLayoutVars>
          <dgm:bulletEnabled val="1"/>
        </dgm:presLayoutVars>
      </dgm:prSet>
      <dgm:spPr/>
      <dgm:t>
        <a:bodyPr/>
        <a:lstStyle/>
        <a:p>
          <a:endParaRPr lang="en-US"/>
        </a:p>
      </dgm:t>
    </dgm:pt>
    <dgm:pt modelId="{83FC1603-9F14-4A99-B789-0FC4D9185C43}" type="pres">
      <dgm:prSet presAssocID="{03E09E9F-7D88-4147-A0B1-61DB0F205B7E}" presName="sibTrans" presStyleLbl="sibTrans2D1" presStyleIdx="1" presStyleCnt="2"/>
      <dgm:spPr/>
      <dgm:t>
        <a:bodyPr/>
        <a:lstStyle/>
        <a:p>
          <a:endParaRPr lang="en-US"/>
        </a:p>
      </dgm:t>
    </dgm:pt>
    <dgm:pt modelId="{64AED6D1-1416-4654-8B88-889D38FB5060}" type="pres">
      <dgm:prSet presAssocID="{03E09E9F-7D88-4147-A0B1-61DB0F205B7E}" presName="connectorText" presStyleLbl="sibTrans2D1" presStyleIdx="1" presStyleCnt="2"/>
      <dgm:spPr/>
      <dgm:t>
        <a:bodyPr/>
        <a:lstStyle/>
        <a:p>
          <a:endParaRPr lang="en-US"/>
        </a:p>
      </dgm:t>
    </dgm:pt>
    <dgm:pt modelId="{915BAEA4-BD74-43A6-AD94-CA3CBD29B4B5}" type="pres">
      <dgm:prSet presAssocID="{544F1429-8308-4762-BF98-51B77048F863}" presName="node" presStyleLbl="node1" presStyleIdx="2" presStyleCnt="3">
        <dgm:presLayoutVars>
          <dgm:bulletEnabled val="1"/>
        </dgm:presLayoutVars>
      </dgm:prSet>
      <dgm:spPr/>
      <dgm:t>
        <a:bodyPr/>
        <a:lstStyle/>
        <a:p>
          <a:endParaRPr lang="en-US"/>
        </a:p>
      </dgm:t>
    </dgm:pt>
  </dgm:ptLst>
  <dgm:cxnLst>
    <dgm:cxn modelId="{88AD8238-151A-4A86-A866-8002AC73F314}" type="presOf" srcId="{AB1F0D77-BE7D-4A3A-A38E-2205FE2876D7}" destId="{20257010-536D-4C1C-AF7B-1C7584A9354C}" srcOrd="0" destOrd="0" presId="urn:microsoft.com/office/officeart/2005/8/layout/process1"/>
    <dgm:cxn modelId="{E452F0AE-6790-4DAF-B4DD-89FCBDF27988}" type="presOf" srcId="{C093F54A-32CD-4C31-9562-F6E2E91553AA}" destId="{9B80FA21-F7ED-4D4A-BF41-42CD4F01C99B}" srcOrd="0" destOrd="0" presId="urn:microsoft.com/office/officeart/2005/8/layout/process1"/>
    <dgm:cxn modelId="{5204BD26-58F4-4222-9599-5AAF4FD4ADE3}" type="presOf" srcId="{01971A8E-CA1D-4654-B834-E7C7A05F8D13}" destId="{AD7399EC-3953-45EB-89A7-9830390E740A}" srcOrd="0" destOrd="0" presId="urn:microsoft.com/office/officeart/2005/8/layout/process1"/>
    <dgm:cxn modelId="{77A1FCB2-4767-40D5-9AC0-5DDADBE18E7D}" type="presOf" srcId="{03E09E9F-7D88-4147-A0B1-61DB0F205B7E}" destId="{83FC1603-9F14-4A99-B789-0FC4D9185C43}" srcOrd="0" destOrd="0" presId="urn:microsoft.com/office/officeart/2005/8/layout/process1"/>
    <dgm:cxn modelId="{9DC5C76A-C359-4738-A0E7-294B14B849EF}" type="presOf" srcId="{4658DA3D-D8E3-484D-908D-2B5364072F1C}" destId="{DC98F5A5-E5DF-4CAC-96FE-D8FE87067BAB}" srcOrd="0" destOrd="0" presId="urn:microsoft.com/office/officeart/2005/8/layout/process1"/>
    <dgm:cxn modelId="{A1B0F15C-30E5-45D6-A209-ECF1E73F498A}" srcId="{01971A8E-CA1D-4654-B834-E7C7A05F8D13}" destId="{C093F54A-32CD-4C31-9562-F6E2E91553AA}" srcOrd="1" destOrd="0" parTransId="{4C40948E-3D3E-4567-AB9F-725DE3281012}" sibTransId="{03E09E9F-7D88-4147-A0B1-61DB0F205B7E}"/>
    <dgm:cxn modelId="{39BD5DF7-1FDF-4865-A0F1-5726DB6958C5}" type="presOf" srcId="{4658DA3D-D8E3-484D-908D-2B5364072F1C}" destId="{3B8DB56C-A604-4EFC-AD33-93413BA2BA9E}" srcOrd="1" destOrd="0" presId="urn:microsoft.com/office/officeart/2005/8/layout/process1"/>
    <dgm:cxn modelId="{45BE513C-45F7-4A09-BF75-6F89E0E5AC82}" srcId="{01971A8E-CA1D-4654-B834-E7C7A05F8D13}" destId="{544F1429-8308-4762-BF98-51B77048F863}" srcOrd="2" destOrd="0" parTransId="{182AC707-29AD-444B-93EB-15DAE6E19307}" sibTransId="{BE72E7AB-F212-4D60-AA92-150568966692}"/>
    <dgm:cxn modelId="{110DB6D2-43D1-4C7B-94F0-E5E84715FA1E}" type="presOf" srcId="{03E09E9F-7D88-4147-A0B1-61DB0F205B7E}" destId="{64AED6D1-1416-4654-8B88-889D38FB5060}" srcOrd="1" destOrd="0" presId="urn:microsoft.com/office/officeart/2005/8/layout/process1"/>
    <dgm:cxn modelId="{B6EBFDE3-5FB1-4E00-AFCE-1234C545CC11}" srcId="{01971A8E-CA1D-4654-B834-E7C7A05F8D13}" destId="{AB1F0D77-BE7D-4A3A-A38E-2205FE2876D7}" srcOrd="0" destOrd="0" parTransId="{D7A1F7C4-AA63-4968-A855-193256DCE978}" sibTransId="{4658DA3D-D8E3-484D-908D-2B5364072F1C}"/>
    <dgm:cxn modelId="{2DBBBC3E-5A48-45A7-954F-9834AD8BC190}" type="presOf" srcId="{544F1429-8308-4762-BF98-51B77048F863}" destId="{915BAEA4-BD74-43A6-AD94-CA3CBD29B4B5}" srcOrd="0" destOrd="0" presId="urn:microsoft.com/office/officeart/2005/8/layout/process1"/>
    <dgm:cxn modelId="{289A10C4-ABAC-44DE-A10D-56873B854AA1}" type="presParOf" srcId="{AD7399EC-3953-45EB-89A7-9830390E740A}" destId="{20257010-536D-4C1C-AF7B-1C7584A9354C}" srcOrd="0" destOrd="0" presId="urn:microsoft.com/office/officeart/2005/8/layout/process1"/>
    <dgm:cxn modelId="{1E6B9573-7F7C-4C18-9499-3DE5DF9BE460}" type="presParOf" srcId="{AD7399EC-3953-45EB-89A7-9830390E740A}" destId="{DC98F5A5-E5DF-4CAC-96FE-D8FE87067BAB}" srcOrd="1" destOrd="0" presId="urn:microsoft.com/office/officeart/2005/8/layout/process1"/>
    <dgm:cxn modelId="{5F6AF3CF-8F02-4F5E-A89B-89D1E23818ED}" type="presParOf" srcId="{DC98F5A5-E5DF-4CAC-96FE-D8FE87067BAB}" destId="{3B8DB56C-A604-4EFC-AD33-93413BA2BA9E}" srcOrd="0" destOrd="0" presId="urn:microsoft.com/office/officeart/2005/8/layout/process1"/>
    <dgm:cxn modelId="{F7D2783B-DAB9-43B7-8BB1-5220445D9152}" type="presParOf" srcId="{AD7399EC-3953-45EB-89A7-9830390E740A}" destId="{9B80FA21-F7ED-4D4A-BF41-42CD4F01C99B}" srcOrd="2" destOrd="0" presId="urn:microsoft.com/office/officeart/2005/8/layout/process1"/>
    <dgm:cxn modelId="{5CD336E9-A0ED-4162-A31C-057BB310DD3A}" type="presParOf" srcId="{AD7399EC-3953-45EB-89A7-9830390E740A}" destId="{83FC1603-9F14-4A99-B789-0FC4D9185C43}" srcOrd="3" destOrd="0" presId="urn:microsoft.com/office/officeart/2005/8/layout/process1"/>
    <dgm:cxn modelId="{54C50644-8E08-4F48-92F7-42FDD82644F6}" type="presParOf" srcId="{83FC1603-9F14-4A99-B789-0FC4D9185C43}" destId="{64AED6D1-1416-4654-8B88-889D38FB5060}" srcOrd="0" destOrd="0" presId="urn:microsoft.com/office/officeart/2005/8/layout/process1"/>
    <dgm:cxn modelId="{D8EBA0B2-90D9-45B2-A3EC-FD0BEB0195C7}" type="presParOf" srcId="{AD7399EC-3953-45EB-89A7-9830390E740A}" destId="{915BAEA4-BD74-43A6-AD94-CA3CBD29B4B5}" srcOrd="4" destOrd="0" presId="urn:microsoft.com/office/officeart/2005/8/layout/process1"/>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57010-536D-4C1C-AF7B-1C7584A9354C}">
      <dsp:nvSpPr>
        <dsp:cNvPr id="0" name=""/>
        <dsp:cNvSpPr/>
      </dsp:nvSpPr>
      <dsp:spPr>
        <a:xfrm>
          <a:off x="7278" y="35985"/>
          <a:ext cx="2175358" cy="130521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“delicate flowers of pink and mauve and white peep out”</a:t>
          </a:r>
        </a:p>
      </dsp:txBody>
      <dsp:txXfrm>
        <a:off x="45506" y="74213"/>
        <a:ext cx="2098902" cy="1228759"/>
      </dsp:txXfrm>
    </dsp:sp>
    <dsp:sp modelId="{DC98F5A5-E5DF-4CAC-96FE-D8FE87067BAB}">
      <dsp:nvSpPr>
        <dsp:cNvPr id="0" name=""/>
        <dsp:cNvSpPr/>
      </dsp:nvSpPr>
      <dsp:spPr>
        <a:xfrm>
          <a:off x="2400172"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2400172" y="526747"/>
        <a:ext cx="322823" cy="323692"/>
      </dsp:txXfrm>
    </dsp:sp>
    <dsp:sp modelId="{9B80FA21-F7ED-4D4A-BF41-42CD4F01C99B}">
      <dsp:nvSpPr>
        <dsp:cNvPr id="0" name=""/>
        <dsp:cNvSpPr/>
      </dsp:nvSpPr>
      <dsp:spPr>
        <a:xfrm>
          <a:off x="3052780"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adjective “delicate” suggests…</a:t>
          </a:r>
        </a:p>
      </dsp:txBody>
      <dsp:txXfrm>
        <a:off x="3091008" y="74213"/>
        <a:ext cx="2098902" cy="1228759"/>
      </dsp:txXfrm>
    </dsp:sp>
    <dsp:sp modelId="{83FC1603-9F14-4A99-B789-0FC4D9185C43}">
      <dsp:nvSpPr>
        <dsp:cNvPr id="0" name=""/>
        <dsp:cNvSpPr/>
      </dsp:nvSpPr>
      <dsp:spPr>
        <a:xfrm>
          <a:off x="5445675"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445675" y="526747"/>
        <a:ext cx="322823" cy="323692"/>
      </dsp:txXfrm>
    </dsp:sp>
    <dsp:sp modelId="{915BAEA4-BD74-43A6-AD94-CA3CBD29B4B5}">
      <dsp:nvSpPr>
        <dsp:cNvPr id="0" name=""/>
        <dsp:cNvSpPr/>
      </dsp:nvSpPr>
      <dsp:spPr>
        <a:xfrm>
          <a:off x="6098282"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verb “peep” is interesting because…</a:t>
          </a:r>
        </a:p>
      </dsp:txBody>
      <dsp:txXfrm>
        <a:off x="6136510" y="74213"/>
        <a:ext cx="2098902" cy="1228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57010-536D-4C1C-AF7B-1C7584A9354C}">
      <dsp:nvSpPr>
        <dsp:cNvPr id="0" name=""/>
        <dsp:cNvSpPr/>
      </dsp:nvSpPr>
      <dsp:spPr>
        <a:xfrm>
          <a:off x="7278" y="35985"/>
          <a:ext cx="2175358" cy="130521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“from their hiding places in the great expanse of rock”	</a:t>
          </a:r>
        </a:p>
      </dsp:txBody>
      <dsp:txXfrm>
        <a:off x="45506" y="74213"/>
        <a:ext cx="2098902" cy="1228759"/>
      </dsp:txXfrm>
    </dsp:sp>
    <dsp:sp modelId="{DC98F5A5-E5DF-4CAC-96FE-D8FE87067BAB}">
      <dsp:nvSpPr>
        <dsp:cNvPr id="0" name=""/>
        <dsp:cNvSpPr/>
      </dsp:nvSpPr>
      <dsp:spPr>
        <a:xfrm>
          <a:off x="2400172"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2400172" y="526747"/>
        <a:ext cx="322823" cy="323692"/>
      </dsp:txXfrm>
    </dsp:sp>
    <dsp:sp modelId="{9B80FA21-F7ED-4D4A-BF41-42CD4F01C99B}">
      <dsp:nvSpPr>
        <dsp:cNvPr id="0" name=""/>
        <dsp:cNvSpPr/>
      </dsp:nvSpPr>
      <dsp:spPr>
        <a:xfrm>
          <a:off x="3052780"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flowers are “hiding” which suggests…</a:t>
          </a:r>
        </a:p>
      </dsp:txBody>
      <dsp:txXfrm>
        <a:off x="3091008" y="74213"/>
        <a:ext cx="2098902" cy="1228759"/>
      </dsp:txXfrm>
    </dsp:sp>
    <dsp:sp modelId="{83FC1603-9F14-4A99-B789-0FC4D9185C43}">
      <dsp:nvSpPr>
        <dsp:cNvPr id="0" name=""/>
        <dsp:cNvSpPr/>
      </dsp:nvSpPr>
      <dsp:spPr>
        <a:xfrm>
          <a:off x="5445675"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445675" y="526747"/>
        <a:ext cx="322823" cy="323692"/>
      </dsp:txXfrm>
    </dsp:sp>
    <dsp:sp modelId="{915BAEA4-BD74-43A6-AD94-CA3CBD29B4B5}">
      <dsp:nvSpPr>
        <dsp:cNvPr id="0" name=""/>
        <dsp:cNvSpPr/>
      </dsp:nvSpPr>
      <dsp:spPr>
        <a:xfrm>
          <a:off x="6098282"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adjective “great” suggests…</a:t>
          </a:r>
        </a:p>
      </dsp:txBody>
      <dsp:txXfrm>
        <a:off x="6136510" y="74213"/>
        <a:ext cx="2098902" cy="1228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57010-536D-4C1C-AF7B-1C7584A9354C}">
      <dsp:nvSpPr>
        <dsp:cNvPr id="0" name=""/>
        <dsp:cNvSpPr/>
      </dsp:nvSpPr>
      <dsp:spPr>
        <a:xfrm>
          <a:off x="7278" y="35985"/>
          <a:ext cx="2175358" cy="130521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“the sun has flattened the land into submission”</a:t>
          </a:r>
        </a:p>
      </dsp:txBody>
      <dsp:txXfrm>
        <a:off x="45506" y="74213"/>
        <a:ext cx="2098902" cy="1228759"/>
      </dsp:txXfrm>
    </dsp:sp>
    <dsp:sp modelId="{DC98F5A5-E5DF-4CAC-96FE-D8FE87067BAB}">
      <dsp:nvSpPr>
        <dsp:cNvPr id="0" name=""/>
        <dsp:cNvSpPr/>
      </dsp:nvSpPr>
      <dsp:spPr>
        <a:xfrm>
          <a:off x="2400172"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2400172" y="526747"/>
        <a:ext cx="322823" cy="323692"/>
      </dsp:txXfrm>
    </dsp:sp>
    <dsp:sp modelId="{9B80FA21-F7ED-4D4A-BF41-42CD4F01C99B}">
      <dsp:nvSpPr>
        <dsp:cNvPr id="0" name=""/>
        <dsp:cNvSpPr/>
      </dsp:nvSpPr>
      <dsp:spPr>
        <a:xfrm>
          <a:off x="3052780"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sun” is personified to suggest…</a:t>
          </a:r>
        </a:p>
      </dsp:txBody>
      <dsp:txXfrm>
        <a:off x="3091008" y="74213"/>
        <a:ext cx="2098902" cy="1228759"/>
      </dsp:txXfrm>
    </dsp:sp>
    <dsp:sp modelId="{83FC1603-9F14-4A99-B789-0FC4D9185C43}">
      <dsp:nvSpPr>
        <dsp:cNvPr id="0" name=""/>
        <dsp:cNvSpPr/>
      </dsp:nvSpPr>
      <dsp:spPr>
        <a:xfrm>
          <a:off x="5445675" y="418849"/>
          <a:ext cx="461176" cy="53948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445675" y="526747"/>
        <a:ext cx="322823" cy="323692"/>
      </dsp:txXfrm>
    </dsp:sp>
    <dsp:sp modelId="{915BAEA4-BD74-43A6-AD94-CA3CBD29B4B5}">
      <dsp:nvSpPr>
        <dsp:cNvPr id="0" name=""/>
        <dsp:cNvSpPr/>
      </dsp:nvSpPr>
      <dsp:spPr>
        <a:xfrm>
          <a:off x="6098282" y="35985"/>
          <a:ext cx="2175358" cy="13052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verb “flattened” conveys…</a:t>
          </a:r>
        </a:p>
      </dsp:txBody>
      <dsp:txXfrm>
        <a:off x="6136510" y="74213"/>
        <a:ext cx="2098902" cy="12287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5:45.7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15851 11485 0,'24'0'250,"1"0"-235,0 0-15,25 0 16,-1 0 0,-24 0 15,0 0-16,24 0 1,26 0 0,-26 0-1,-24 0 1,0 0 15,0 0-31,0 0 16,-1 0 15,1 0 0,0 0-15,0 0 0,0 0-1,-1 0 1,1 0 31,0 0-16,0 0 47,0 0-62,-1 0-1,1 0 17,0 0-17,0 0 16,-25-25 16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27.2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20787 14635 0,'49'0'172,"1"0"-156,0 0-16,-26 0 16,26 0-16,49 0 31,-24 0-16,24 0 1,-25 0 0,-24 0-1,24 0 1,-49 0 0,25 0-1,-1 0 1,1 0-1,-25 0 1,-1 0 15,1 0-31,0 0 16,0 0 15,0-25-15,-1 25-1,1 0 17,0 0-17,0 0 32,0 0-16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29.7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12676 15205 0,'74'-25'156,"-24"25"-156,24-24 16,-49 24-16,24 0 15,-24 0 1,74-25 0,-24 0-1,49 25 1,25-50-1,-100 26 1,26-1 0,-26 0-1,1 25 1,-25-25 15,0 25-15,-1 0-1,1 0 17,0 0-1,0 0 31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32.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18405 15056 0,'25'0'140,"0"0"-140,25 0 16,-26 0-16,26 0 16,24 25-1,1-25 1,-26 0-1,1 0 1,-25 0 62,0 0-62,0 0-16,-1 0 31,1 0-31,0 0 31,0 0-15,0 0 15,-1 0-15,26 0 15,-25 0-15,24 0-16,51 0 15,-51 0 1,1 0 0,24-25-1,-49 25 1,0 0-1,0 0 1,-1 0 0,1 0 15,0 0 0,0 0 0,0 0 48,-25 25 46,24-25-110,-24 25 1,25-25-1,0 0 1,0 25 0,0 0 15,-25-1-15,24-24 15,1 0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7:34:02.3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23986 6400 0,'-74'0'125,"-50"0"-125,-25 0 0,-24 24 16,73-24-16,-73 25 16,-1-25-1,25 0 1,50 0 0,0 25 15,-75-25-16,-49 0 1,74 0 0,75 0-1,-26 0 1,26 0 0,49 0-1,-49 0 1,-1 0 15,26 0-15,-75 0-1,25 0-15,24 0 16,26 0 0,-26 0-1,1 0 1,-1 0 15,1 0-15,24 0-1,26 0 1,-1 0 0,-25 0-1,0 0 1,1 0-1,-50 25 1,49 0 0,-49-25-1,74 0-15,-25 0 16,26 49-16,-51-49 16,-24 0 15,25 0-16,-75 25 1,99-25 0,1 0-1,-26 0 1,-24 0 0,24 0-1,1 0 1,0 0-1,-1 0 1,1 0 0,24 0 15,25 0-15,-74 0-1,74 0 1,-24 0-1,24 0 1,0 0 0,0 0-1,1 0 1,-1 0 0,0 0 15,0 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7:34:05.7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3200 8756 0,'99'0'125,"1"0"-125,-26 0 16,0 0-16,-24 0 0,24 0 15,50 0 1,0 0-1,1 0 1,48 25 15,-24-25-15,-99 0 0,-26 0-1,1 0 1,99-25-1,50 0 1,-25-24 0,-125 49-1,26 0 1,-25-25 0,0 25-1,0 0 1,-1 0 15,1 0-15,0 0-1,0 0 1,0 0 0,-1 0 15,26 0-16,24 0 1,125 0 0,-150 0-1,-24 0 1,25 0 15,-25 0-15,49 25-1,50-1 1,-99-24 0,0 0-1,24 0-15,-24 0 16,0 0 15,0 0-15,-1 0-1,26 0 1,0 0 15,24 0-15,-24 0 0,-25 0-1,24 0 1,125 0-1,99-24 1,-224-1 0,-24 25-1,0 0 1,0 0 0,-1 0-1,26 0 1,0 0-1,-26-25 1,1 25-16,25 0 16,-25 0-1,0 0 1,-1 0 31,1 0 15,0 0-30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7:34:10.2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15404 8706 0,'198'0'125,"-49"0"-125,25-24 0,74 24 16,-25-75-16,-24 50 16,222 1-1,-321-1 1,-1-25-1,0 25 17,273-49-17,25 49 1,-25 25 0,-273 0-1,-24 0 1,-26 0-1,1 0 1,74 0 0,25 25-1,-75-25-15,174 25 16,-149-25-16,1 25 16,24-1 15,-50 1-16,25 0 1,-49 25 0,49-1-1,-49-24 1,99 74 0,-50-24-1,-25-26 1,-24 1-1,-1-50 1,-49 25-16,25-25 16,-25 24-16,25-24 31,-25 25-15,25 0-1,-75-25 16,-24 0-15,-174-25 0,-199-49-1,-123 49 1,148 25 0,199 0-1,0 0 1,-75 74-1,0-24 17,-49 25-32,74 24 15,0-50 17,25-24-17,99 0 1,25-25-1,0 0 1,75-25 0,24 25-1,0 0 1,0-25 0,1 1-1,-100-26 1,24-24-1,-24-1 1,25 1 0,25 24 15,-26-24-15,-24-26-1,75 51 1,-1 24-1,25 0-15,1 25 32,-1-25-17,0 25 1,25-24 0,-25 24-1,50 0 63,149 0-62,24 0 0,50 24-16,-49 1 15,297 50 1,372 24-1,-719-74 1,-100-1 0,26-24-1,222 0 1,100 0 0,-50-24-1,-223-1 1,-24 25-1,-51 0 1,26 0 0,24 0 15,75 0-31,148 0 31,-248 0-15,1 0-1,-50 0 1,-1 0 0,-24 25-1,25-25 1,-99-25 31,-25 25-32,-273-25 17,-174-25-17,-25 75 1,150 25 0,222-25-1,50 24 1,-272 50-1,98-49-15,1-25 16,173-25 0,50 0-1,49 0 17,25 0-17,1 0 16,-1 0-15,50 0 93,173-25-77,50 25-32,50 0 0,-1 0 0,51 75 31,346 49-15,174 0-1,-520-50-15,148-24 31,-174 24 1,-223-74-17,-74 0 1,0 0 0,0 0-1,0 0 1,-1 0-16,1 0 31,-25-25 32,-25 25-32,-49-49-16,-50-1-15,-124-74 16,-99-25 0,198 50 15,-25 24-31,75 26 31,25 49-15,-75-25-1,-99 25 1,99 0 0,50 0-16,74-25 31,-25 25-15,25 0-1,25-25 1,0 1 31,0-1-32,199-25 1,98-24 0,125-1-1,-273 51-15,372-76 16,-323 100-16,-148 0 0,-25 0 31,0 0-15,-1 0-1,-48 25 63,-1-25-62,0 0 31</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8-24T17:34:13.0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8905 10220 0,'-124'0'125,"-74"0"-110,-25-25-15,-75 25 16,-198-25 0,173 25-1,100 0 1,-248 0-1,248 0-15,-75-25 16,174 25-16,49 0 16,-73 0-1,-51 0 1,-49 0 0,99 0-1,25 0 1,-25 0-1,50 0 1,50 0 0,-51 0-1,26 0 1,-25 0 15,24 0-15,1 0-1,24 0 1,-49 0 0,0 0-1,24 0 1,26 0 0,-26 25-1,1-25 1,-25 0-1,0 25 1,-1 0 15,26-25-31,-25 0 16,24 0-16,-24 24 16,25-24-1,-1 0 1,1 0-1,-1 0 1,26 0 0,-1 0-1,-74 0 1,50 0 0,-1 0-1,-49 0 1,25 0-1,-50 0 1,75 0 0,24-24-1,1 24 17,-1 0-17,25 0 1,0-25-1,1 25 1,-26 0 0,25 0-1,0 0 1,1 0 0,-1 0-1,25-25 1,-25 25-1,-25 0 32</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5:48.7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13618 11782 0,'50'0'172,"-1"0"-172,26 0 15,-50 0-15,49 0 16,0 0 0,-49 0-1,0 0 1,0 0 0,0 0-1,24 0 1,-24 0-1,0 0 1,0 0 0,-1 0-1,1 0 17,0 0-17,0 0 1,0 0-1,-1 0 32,1 0-15,0 0-17,0 0 1,0 0 15,-1 0-15,1 0-1,0 0 17,0 0-17,0 0 1,0 0 15,-1 0 0,1 0 16,0 0-31,0 0-1,0 0 1,-1 0 0,1-25-1,0 25 1,0 0 15,0 0-15,-1 0-1,1 0 17,0 0 46,0 0 78</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5:53.6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13891 12874 0,'74'0'219,"-24"0"-219,24 0 16,-49 0-16,50 24 15,-1-24 1,-49 0 0,24 0-1,-24 0 1,25 0 0,-25 0 15,-1 0-16,1 0 1,0 0 0,0 0-1,0 0 1,0 0 0,-1 0 30,1 0 33,25 0-48,-25 0-16,24 0 1,-24 0 0,0 0-1,0 0 1,-1 0 0,1 0 15,0 0 16,0 0-16,-25 25-15,25-25 46,-1 0-31,1 0 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5:57.1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21184 12923 0,'24'0'156,"1"0"-156,25-25 16,-1 25-16,-24 0 15,50 0 1,-1 0 0,-49 0-1,0 0 1,-1 0 0,1 0-1,0 0 1,0 0-1,-25-24 1,49 24 0,-24 0-1,0 0 1,25 0 0,-26 0 15,1 0-16,0 0 1,0 0 0,0 0-1,-1 0 17,1 0-17,0 0 16,0 0 16,25 0-15,-26 0 14,1 0 17,0 0 15,0 0-62,0 0-1,-1 0 1,1 0 0,0 0-1,0 0 32,-25-25-31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02.4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22399 12948 0,'50'0'250,"-26"0"-250,1 0 15,50 0-15,-51 0 16,26 0 0,49 0-1,-74 0 1,0 0-1,-25-25 1,74 25 0,-49 0 15,0 0 16,0 0-32,-1 0 48</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04.9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21977 13370 0,'25'0'187,"0"0"-187,0 0 16,0 0-16,-1 0 16,1 0-1,0 0 1,0-25-1,0 25 1,-1 0 0,-24-25-1,25 25-15,0 0 16,0 0-16,0 0 31,-1 0 0,1 0 1,0 0-17,0 0 17,0 0 14,-1 0-30,1 0 15,0 0 1,0 0-32,0 0 15,-1 0 1,1 0-1,0 0 1,25 0 0,-26 0-1,1 0 17,0 0-17,0 0 16,0 0 32,-1 0-32,1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15.6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24061 13295 0,'0'0'0,"25"0"188,0 0-173,-1 0 1,1 0-16,0 25 16,0-25-1,0 0 1,-1 0-1,1 0 1,0 0 15,0 0-15,0 0 0,-1 0-1,1 0 1,0 0-1,0 0 32,0 0-31,-1 0 31,1 0-32,0 0 32,0 0-15,24 0 14,-24 0 1,0 0 0,0 0-31,0 0-1,-1 0 1,1 0 0,0 0-1,0 0 17,0 0 14</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21.5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14387 14412 0,'25'0'265,"24"0"-249,-24 0 0,0 0-16,0 0 31,0 0-31,0 0 15,-1 0 1,1 0 0,0 0-1,0 0 1,0 0 0,-1 0-1,1 0 16,25 0 1,-25 0-1,-1 0 16,-24 24 0,25-24-32,0 0 32,0 0 16,-25 25-48,25-25 1,-1 0 93,1 0 110,0 0-219,0 0 31,0 0-15,-1 0 15,1 0-15,0 0-1,0 0-15,0 0 32,-1 0-1,1 0-15,0 0-1,0 0 1,0 0-1,-25-25 1,24 25 0,1 0-1,0 0 48,0 0 46,0 0 172,-1 0-265,-24-24 15,25 24-31,0 0 32,0 0 108,0 0 126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9-07-02T10:26:24.0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14660 14759 0,'25'0'172,"0"0"-157,-1 0 17,1 0-17,25 0 1,-25 0 0,-1 0-1,1 0 1,0 0 78,0 0-79,0 0-15,-1 0 16,1 0-1,74 0 1,-74 0 0,25 0-1,24 0 1,25-25 0,-74 25-1,50 0 1,-26 0-1,26-25 1,-1 25 0,-49 0-1,25 0 1,-26 0 15,1 0-15,0 0 31,0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4FB9C6B-5B97-44BE-9A67-614379B64F01}" type="datetimeFigureOut">
              <a:rPr lang="en-GB" smtClean="0"/>
              <a:t>10/09/20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779E2F-4CCF-469D-AFA9-3CDCA368CB00}" type="slidenum">
              <a:rPr lang="en-GB" smtClean="0"/>
              <a:t>‹#›</a:t>
            </a:fld>
            <a:endParaRPr lang="en-GB"/>
          </a:p>
        </p:txBody>
      </p:sp>
    </p:spTree>
    <p:extLst>
      <p:ext uri="{BB962C8B-B14F-4D97-AF65-F5344CB8AC3E}">
        <p14:creationId xmlns:p14="http://schemas.microsoft.com/office/powerpoint/2010/main" val="263650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97C86-4929-441C-AD68-363F6D6709F6}" type="slidenum">
              <a:rPr lang="en-US"/>
              <a:pPr/>
              <a:t>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557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phrases</a:t>
            </a:r>
            <a:r>
              <a:rPr lang="en-GB" baseline="0" dirty="0"/>
              <a:t> to help answer question 3</a:t>
            </a:r>
            <a:endParaRPr lang="en-GB" dirty="0"/>
          </a:p>
        </p:txBody>
      </p:sp>
      <p:sp>
        <p:nvSpPr>
          <p:cNvPr id="4" name="Slide Number Placeholder 3"/>
          <p:cNvSpPr>
            <a:spLocks noGrp="1"/>
          </p:cNvSpPr>
          <p:nvPr>
            <p:ph type="sldNum" sz="quarter" idx="10"/>
          </p:nvPr>
        </p:nvSpPr>
        <p:spPr/>
        <p:txBody>
          <a:bodyPr/>
          <a:lstStyle/>
          <a:p>
            <a:fld id="{460DB8F1-96B3-4FCF-9A44-6F1047ED1528}" type="slidenum">
              <a:rPr lang="en-GB" smtClean="0"/>
              <a:t>31</a:t>
            </a:fld>
            <a:endParaRPr lang="en-GB" dirty="0"/>
          </a:p>
        </p:txBody>
      </p:sp>
    </p:spTree>
    <p:extLst>
      <p:ext uri="{BB962C8B-B14F-4D97-AF65-F5344CB8AC3E}">
        <p14:creationId xmlns:p14="http://schemas.microsoft.com/office/powerpoint/2010/main" val="336547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165987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320145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151064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86515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335945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169349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65413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27517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287839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178816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5A4D8-7B80-40AB-9489-9B8A62327B8C}" type="datetimeFigureOut">
              <a:rPr lang="en-GB" smtClean="0"/>
              <a:t>10/09/20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535C1A-B398-4881-946D-A8A96BB86650}" type="slidenum">
              <a:rPr lang="en-GB" smtClean="0"/>
              <a:t>‹#›</a:t>
            </a:fld>
            <a:endParaRPr lang="en-GB" dirty="0"/>
          </a:p>
        </p:txBody>
      </p:sp>
    </p:spTree>
    <p:extLst>
      <p:ext uri="{BB962C8B-B14F-4D97-AF65-F5344CB8AC3E}">
        <p14:creationId xmlns:p14="http://schemas.microsoft.com/office/powerpoint/2010/main" val="29552226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5A4D8-7B80-40AB-9489-9B8A62327B8C}" type="datetimeFigureOut">
              <a:rPr lang="en-GB" smtClean="0"/>
              <a:t>10/09/20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C1A-B398-4881-946D-A8A96BB86650}" type="slidenum">
              <a:rPr lang="en-GB" smtClean="0"/>
              <a:t>‹#›</a:t>
            </a:fld>
            <a:endParaRPr lang="en-GB" dirty="0"/>
          </a:p>
        </p:txBody>
      </p:sp>
    </p:spTree>
    <p:extLst>
      <p:ext uri="{BB962C8B-B14F-4D97-AF65-F5344CB8AC3E}">
        <p14:creationId xmlns:p14="http://schemas.microsoft.com/office/powerpoint/2010/main" val="3850516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nYTrIcn4rjg" TargetMode="External"/><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9" Type="http://schemas.openxmlformats.org/officeDocument/2006/relationships/customXml" Target="../ink/ink3.xml"/><Relationship Id="rId20" Type="http://schemas.openxmlformats.org/officeDocument/2006/relationships/image" Target="../media/image27.emf"/><Relationship Id="rId21" Type="http://schemas.openxmlformats.org/officeDocument/2006/relationships/customXml" Target="../ink/ink9.xml"/><Relationship Id="rId22" Type="http://schemas.openxmlformats.org/officeDocument/2006/relationships/image" Target="../media/image28.emf"/><Relationship Id="rId23" Type="http://schemas.openxmlformats.org/officeDocument/2006/relationships/customXml" Target="../ink/ink10.xml"/><Relationship Id="rId24" Type="http://schemas.openxmlformats.org/officeDocument/2006/relationships/image" Target="../media/image29.emf"/><Relationship Id="rId25" Type="http://schemas.openxmlformats.org/officeDocument/2006/relationships/customXml" Target="../ink/ink11.xml"/><Relationship Id="rId26" Type="http://schemas.openxmlformats.org/officeDocument/2006/relationships/image" Target="../media/image30.emf"/><Relationship Id="rId27" Type="http://schemas.openxmlformats.org/officeDocument/2006/relationships/customXml" Target="../ink/ink12.xml"/><Relationship Id="rId28" Type="http://schemas.openxmlformats.org/officeDocument/2006/relationships/image" Target="../media/image31.emf"/><Relationship Id="rId29" Type="http://schemas.openxmlformats.org/officeDocument/2006/relationships/image" Target="../media/image5.png"/><Relationship Id="rId10" Type="http://schemas.openxmlformats.org/officeDocument/2006/relationships/image" Target="../media/image22.emf"/><Relationship Id="rId11" Type="http://schemas.openxmlformats.org/officeDocument/2006/relationships/customXml" Target="../ink/ink4.xml"/><Relationship Id="rId12" Type="http://schemas.openxmlformats.org/officeDocument/2006/relationships/image" Target="../media/image23.emf"/><Relationship Id="rId13" Type="http://schemas.openxmlformats.org/officeDocument/2006/relationships/customXml" Target="../ink/ink5.xml"/><Relationship Id="rId14" Type="http://schemas.openxmlformats.org/officeDocument/2006/relationships/image" Target="../media/image24.emf"/><Relationship Id="rId15" Type="http://schemas.openxmlformats.org/officeDocument/2006/relationships/customXml" Target="../ink/ink6.xml"/><Relationship Id="rId16" Type="http://schemas.openxmlformats.org/officeDocument/2006/relationships/image" Target="../media/image25.emf"/><Relationship Id="rId17" Type="http://schemas.openxmlformats.org/officeDocument/2006/relationships/customXml" Target="../ink/ink7.xml"/><Relationship Id="rId18" Type="http://schemas.openxmlformats.org/officeDocument/2006/relationships/image" Target="../media/image26.emf"/><Relationship Id="rId19" Type="http://schemas.openxmlformats.org/officeDocument/2006/relationships/customXml" Target="../ink/ink8.xml"/><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customXml" Target="../ink/ink1.xml"/><Relationship Id="rId6" Type="http://schemas.openxmlformats.org/officeDocument/2006/relationships/image" Target="../media/image20.emf"/><Relationship Id="rId7" Type="http://schemas.openxmlformats.org/officeDocument/2006/relationships/customXml" Target="../ink/ink2.xml"/><Relationship Id="rId8" Type="http://schemas.openxmlformats.org/officeDocument/2006/relationships/image" Target="../media/image21.em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customXml" Target="../ink/ink13.xml"/><Relationship Id="rId4" Type="http://schemas.openxmlformats.org/officeDocument/2006/relationships/image" Target="../media/image61.emf"/><Relationship Id="rId5" Type="http://schemas.openxmlformats.org/officeDocument/2006/relationships/customXml" Target="../ink/ink14.xml"/><Relationship Id="rId6" Type="http://schemas.openxmlformats.org/officeDocument/2006/relationships/image" Target="../media/image62.emf"/><Relationship Id="rId7" Type="http://schemas.openxmlformats.org/officeDocument/2006/relationships/customXml" Target="../ink/ink15.xml"/><Relationship Id="rId8" Type="http://schemas.openxmlformats.org/officeDocument/2006/relationships/image" Target="../media/image63.emf"/><Relationship Id="rId9" Type="http://schemas.openxmlformats.org/officeDocument/2006/relationships/customXml" Target="../ink/ink16.xml"/><Relationship Id="rId10" Type="http://schemas.openxmlformats.org/officeDocument/2006/relationships/image" Target="../media/image64.emf"/><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6289164"/>
              </p:ext>
            </p:extLst>
          </p:nvPr>
        </p:nvGraphicFramePr>
        <p:xfrm>
          <a:off x="627017" y="1085398"/>
          <a:ext cx="8203474" cy="5302339"/>
        </p:xfrm>
        <a:graphic>
          <a:graphicData uri="http://schemas.openxmlformats.org/drawingml/2006/table">
            <a:tbl>
              <a:tblPr firstRow="1" bandRow="1">
                <a:tableStyleId>{5C22544A-7EE6-4342-B048-85BDC9FD1C3A}</a:tableStyleId>
              </a:tblPr>
              <a:tblGrid>
                <a:gridCol w="8203474">
                  <a:extLst>
                    <a:ext uri="{9D8B030D-6E8A-4147-A177-3AD203B41FA5}">
                      <a16:colId xmlns:a16="http://schemas.microsoft.com/office/drawing/2014/main" xmlns="" val="1742270923"/>
                    </a:ext>
                  </a:extLst>
                </a:gridCol>
              </a:tblGrid>
              <a:tr h="305586">
                <a:tc>
                  <a:txBody>
                    <a:bodyPr/>
                    <a:lstStyle/>
                    <a:p>
                      <a:pPr algn="ctr"/>
                      <a:r>
                        <a:rPr lang="en-GB" sz="1400" dirty="0"/>
                        <a:t>MACBETH: ACT ONE                5-a-day RECALL STARTER</a:t>
                      </a:r>
                    </a:p>
                  </a:txBody>
                  <a:tcPr marL="68580" marR="68580" marT="34290" marB="34290"/>
                </a:tc>
                <a:extLst>
                  <a:ext uri="{0D108BD9-81ED-4DB2-BD59-A6C34878D82A}">
                    <a16:rowId xmlns:a16="http://schemas.microsoft.com/office/drawing/2014/main" xmlns="" val="3877322740"/>
                  </a:ext>
                </a:extLst>
              </a:tr>
              <a:tr h="1230605">
                <a:tc>
                  <a:txBody>
                    <a:bodyPr/>
                    <a:lstStyle/>
                    <a:p>
                      <a:endParaRPr lang="en-GB" sz="1400" b="1" dirty="0">
                        <a:latin typeface="+mn-lt"/>
                      </a:endParaRPr>
                    </a:p>
                    <a:p>
                      <a:r>
                        <a:rPr lang="en-GB" sz="1400" b="1" dirty="0">
                          <a:latin typeface="+mn-lt"/>
                        </a:rPr>
                        <a:t>1: </a:t>
                      </a:r>
                      <a:r>
                        <a:rPr lang="en-GB" sz="1400" dirty="0">
                          <a:latin typeface="+mn-lt"/>
                        </a:rPr>
                        <a:t>Can you finish</a:t>
                      </a:r>
                      <a:r>
                        <a:rPr lang="en-GB" sz="1400" baseline="0" dirty="0">
                          <a:latin typeface="+mn-lt"/>
                        </a:rPr>
                        <a:t> the quotation:</a:t>
                      </a:r>
                    </a:p>
                    <a:p>
                      <a:r>
                        <a:rPr lang="en-GB" sz="1400" dirty="0">
                          <a:latin typeface="+mn-lt"/>
                        </a:rPr>
                        <a:t>    </a:t>
                      </a:r>
                      <a:r>
                        <a:rPr lang="en-GB" sz="1400" baseline="0" dirty="0">
                          <a:latin typeface="+mn-lt"/>
                        </a:rPr>
                        <a:t>   </a:t>
                      </a:r>
                      <a:r>
                        <a:rPr lang="en-GB" sz="1400" b="1" i="1" baseline="0" dirty="0">
                          <a:latin typeface="+mn-lt"/>
                        </a:rPr>
                        <a:t>“Fair is foul, ______    _______    _____    ________</a:t>
                      </a:r>
                    </a:p>
                    <a:p>
                      <a:r>
                        <a:rPr lang="en-GB" sz="1400" b="1" i="1" baseline="0" dirty="0">
                          <a:latin typeface="+mn-lt"/>
                        </a:rPr>
                        <a:t>         We hover through the __________ and the _________ air.”</a:t>
                      </a:r>
                    </a:p>
                    <a:p>
                      <a:endParaRPr lang="en-GB" sz="1400" b="1" i="1" dirty="0">
                        <a:latin typeface="+mn-lt"/>
                      </a:endParaRPr>
                    </a:p>
                  </a:txBody>
                  <a:tcPr marL="68580" marR="68580" marT="34290" marB="34290"/>
                </a:tc>
                <a:extLst>
                  <a:ext uri="{0D108BD9-81ED-4DB2-BD59-A6C34878D82A}">
                    <a16:rowId xmlns:a16="http://schemas.microsoft.com/office/drawing/2014/main" xmlns="" val="906358977"/>
                  </a:ext>
                </a:extLst>
              </a:tr>
              <a:tr h="768096">
                <a:tc>
                  <a:txBody>
                    <a:bodyPr/>
                    <a:lstStyle/>
                    <a:p>
                      <a:endParaRPr lang="en-GB" sz="1400" dirty="0">
                        <a:latin typeface="+mn-lt"/>
                      </a:endParaRPr>
                    </a:p>
                    <a:p>
                      <a:r>
                        <a:rPr lang="en-GB" sz="1400" b="1" dirty="0">
                          <a:latin typeface="+mn-lt"/>
                        </a:rPr>
                        <a:t>2:</a:t>
                      </a:r>
                      <a:r>
                        <a:rPr lang="en-GB" sz="1400" b="1" baseline="0" dirty="0">
                          <a:latin typeface="+mn-lt"/>
                        </a:rPr>
                        <a:t> </a:t>
                      </a:r>
                      <a:r>
                        <a:rPr lang="en-GB" sz="1400" b="0" baseline="0" dirty="0">
                          <a:latin typeface="+mn-lt"/>
                        </a:rPr>
                        <a:t>List </a:t>
                      </a:r>
                      <a:r>
                        <a:rPr lang="en-GB" sz="1400" b="1" baseline="0" dirty="0">
                          <a:latin typeface="+mn-lt"/>
                        </a:rPr>
                        <a:t>four</a:t>
                      </a:r>
                      <a:r>
                        <a:rPr lang="en-GB" sz="1400" b="0" baseline="0" dirty="0">
                          <a:latin typeface="+mn-lt"/>
                        </a:rPr>
                        <a:t> things Lady Macbeth invites the spirits to do to her body</a:t>
                      </a:r>
                      <a:r>
                        <a:rPr lang="en-GB" sz="1400" baseline="0" dirty="0">
                          <a:latin typeface="+mn-lt"/>
                        </a:rPr>
                        <a:t>.</a:t>
                      </a:r>
                    </a:p>
                    <a:p>
                      <a:endParaRPr lang="en-GB" sz="1400" dirty="0">
                        <a:latin typeface="+mn-lt"/>
                      </a:endParaRPr>
                    </a:p>
                  </a:txBody>
                  <a:tcPr marL="68580" marR="68580" marT="34290" marB="34290"/>
                </a:tc>
                <a:extLst>
                  <a:ext uri="{0D108BD9-81ED-4DB2-BD59-A6C34878D82A}">
                    <a16:rowId xmlns:a16="http://schemas.microsoft.com/office/drawing/2014/main" xmlns="" val="3121406748"/>
                  </a:ext>
                </a:extLst>
              </a:tr>
              <a:tr h="768096">
                <a:tc>
                  <a:txBody>
                    <a:bodyPr/>
                    <a:lstStyle/>
                    <a:p>
                      <a:endParaRPr lang="en-GB" sz="1400" dirty="0">
                        <a:latin typeface="+mn-lt"/>
                      </a:endParaRPr>
                    </a:p>
                    <a:p>
                      <a:r>
                        <a:rPr lang="en-GB" sz="1400" b="1" dirty="0">
                          <a:latin typeface="+mn-lt"/>
                        </a:rPr>
                        <a:t>3:</a:t>
                      </a:r>
                      <a:r>
                        <a:rPr lang="en-GB" sz="1400" b="1" baseline="0" dirty="0">
                          <a:latin typeface="+mn-lt"/>
                        </a:rPr>
                        <a:t> </a:t>
                      </a:r>
                      <a:r>
                        <a:rPr lang="en-GB" sz="1400" b="0" baseline="0" dirty="0">
                          <a:latin typeface="+mn-lt"/>
                        </a:rPr>
                        <a:t>Can you explain Lady Macbeth’s plan to commit regicide?</a:t>
                      </a:r>
                    </a:p>
                    <a:p>
                      <a:endParaRPr lang="en-GB" sz="1400" b="0" dirty="0">
                        <a:latin typeface="+mn-lt"/>
                      </a:endParaRPr>
                    </a:p>
                  </a:txBody>
                  <a:tcPr marL="68580" marR="68580" marT="34290" marB="34290"/>
                </a:tc>
                <a:extLst>
                  <a:ext uri="{0D108BD9-81ED-4DB2-BD59-A6C34878D82A}">
                    <a16:rowId xmlns:a16="http://schemas.microsoft.com/office/drawing/2014/main" xmlns="" val="2141073392"/>
                  </a:ext>
                </a:extLst>
              </a:tr>
              <a:tr h="1461860">
                <a:tc>
                  <a:txBody>
                    <a:bodyPr/>
                    <a:lstStyle/>
                    <a:p>
                      <a:endParaRPr lang="en-GB" sz="1400" dirty="0">
                        <a:latin typeface="+mn-lt"/>
                      </a:endParaRPr>
                    </a:p>
                    <a:p>
                      <a:r>
                        <a:rPr lang="en-GB" sz="1400" b="1" dirty="0">
                          <a:latin typeface="+mn-lt"/>
                        </a:rPr>
                        <a:t>4</a:t>
                      </a:r>
                      <a:r>
                        <a:rPr lang="en-GB" sz="1400" b="0" i="0" dirty="0">
                          <a:latin typeface="+mn-lt"/>
                        </a:rPr>
                        <a:t>: What</a:t>
                      </a:r>
                      <a:r>
                        <a:rPr lang="en-GB" sz="1400" b="0" i="0" baseline="0" dirty="0">
                          <a:latin typeface="+mn-lt"/>
                        </a:rPr>
                        <a:t> type of bird does Lady Macbeth say: </a:t>
                      </a:r>
                    </a:p>
                    <a:p>
                      <a:r>
                        <a:rPr lang="en-GB" sz="1400" b="0" i="0" baseline="0" dirty="0">
                          <a:latin typeface="+mn-lt"/>
                        </a:rPr>
                        <a:t>    </a:t>
                      </a:r>
                      <a:r>
                        <a:rPr lang="en-GB" sz="1400" b="1" i="1" baseline="0" dirty="0">
                          <a:latin typeface="+mn-lt"/>
                        </a:rPr>
                        <a:t>“croaks the fatal entrance of Duncan under my battlements”?</a:t>
                      </a:r>
                      <a:endParaRPr lang="en-GB" sz="1400" b="1" i="1" dirty="0">
                        <a:latin typeface="+mn-lt"/>
                      </a:endParaRPr>
                    </a:p>
                    <a:p>
                      <a:r>
                        <a:rPr lang="en-GB" sz="1400" dirty="0">
                          <a:latin typeface="+mn-lt"/>
                        </a:rPr>
                        <a:t>    A</a:t>
                      </a:r>
                      <a:r>
                        <a:rPr lang="en-GB" sz="1400" baseline="0" dirty="0">
                          <a:latin typeface="+mn-lt"/>
                        </a:rPr>
                        <a:t> – Crow</a:t>
                      </a:r>
                    </a:p>
                    <a:p>
                      <a:r>
                        <a:rPr lang="en-GB" sz="1400" baseline="0" dirty="0">
                          <a:latin typeface="+mn-lt"/>
                        </a:rPr>
                        <a:t>    B - Raven</a:t>
                      </a:r>
                    </a:p>
                    <a:p>
                      <a:r>
                        <a:rPr lang="en-GB" sz="1400" baseline="0" dirty="0">
                          <a:latin typeface="+mn-lt"/>
                        </a:rPr>
                        <a:t>    C - Seagull</a:t>
                      </a:r>
                      <a:endParaRPr lang="en-GB" sz="1400" dirty="0">
                        <a:latin typeface="+mn-lt"/>
                      </a:endParaRPr>
                    </a:p>
                  </a:txBody>
                  <a:tcPr marL="68580" marR="68580" marT="34290" marB="34290"/>
                </a:tc>
                <a:extLst>
                  <a:ext uri="{0D108BD9-81ED-4DB2-BD59-A6C34878D82A}">
                    <a16:rowId xmlns:a16="http://schemas.microsoft.com/office/drawing/2014/main" xmlns="" val="3742024184"/>
                  </a:ext>
                </a:extLst>
              </a:tr>
              <a:tr h="768096">
                <a:tc>
                  <a:txBody>
                    <a:bodyPr/>
                    <a:lstStyle/>
                    <a:p>
                      <a:endParaRPr lang="en-GB" sz="1400" dirty="0">
                        <a:latin typeface="+mn-lt"/>
                      </a:endParaRPr>
                    </a:p>
                    <a:p>
                      <a:r>
                        <a:rPr lang="en-GB" sz="1400" b="1" dirty="0">
                          <a:latin typeface="+mn-lt"/>
                        </a:rPr>
                        <a:t>5: </a:t>
                      </a:r>
                      <a:r>
                        <a:rPr lang="en-GB" sz="1400" dirty="0">
                          <a:latin typeface="+mn-lt"/>
                        </a:rPr>
                        <a:t>Explain the meaning of the term</a:t>
                      </a:r>
                      <a:r>
                        <a:rPr lang="en-GB" sz="1400" baseline="0" dirty="0">
                          <a:latin typeface="+mn-lt"/>
                        </a:rPr>
                        <a:t> </a:t>
                      </a:r>
                      <a:r>
                        <a:rPr lang="en-GB" sz="1400" b="1" baseline="0" dirty="0">
                          <a:latin typeface="+mn-lt"/>
                        </a:rPr>
                        <a:t>dramatic irony </a:t>
                      </a:r>
                      <a:r>
                        <a:rPr lang="en-GB" sz="1400" baseline="0" dirty="0">
                          <a:latin typeface="+mn-lt"/>
                        </a:rPr>
                        <a:t>and give an example.</a:t>
                      </a:r>
                    </a:p>
                    <a:p>
                      <a:endParaRPr lang="en-GB" sz="1400" dirty="0">
                        <a:latin typeface="+mn-lt"/>
                      </a:endParaRPr>
                    </a:p>
                  </a:txBody>
                  <a:tcPr marL="68580" marR="68580" marT="34290" marB="34290"/>
                </a:tc>
                <a:extLst>
                  <a:ext uri="{0D108BD9-81ED-4DB2-BD59-A6C34878D82A}">
                    <a16:rowId xmlns:a16="http://schemas.microsoft.com/office/drawing/2014/main" xmlns="" val="59160545"/>
                  </a:ext>
                </a:extLst>
              </a:tr>
            </a:tbl>
          </a:graphicData>
        </a:graphic>
      </p:graphicFrame>
      <p:sp>
        <p:nvSpPr>
          <p:cNvPr id="4" name="TextBox 3"/>
          <p:cNvSpPr txBox="1"/>
          <p:nvPr/>
        </p:nvSpPr>
        <p:spPr>
          <a:xfrm>
            <a:off x="2167070" y="128230"/>
            <a:ext cx="4781547" cy="830997"/>
          </a:xfrm>
          <a:prstGeom prst="rect">
            <a:avLst/>
          </a:prstGeom>
          <a:solidFill>
            <a:schemeClr val="tx2">
              <a:lumMod val="40000"/>
              <a:lumOff val="60000"/>
            </a:schemeClr>
          </a:solidFill>
          <a:ln w="57150">
            <a:solidFill>
              <a:schemeClr val="tx1"/>
            </a:solidFill>
          </a:ln>
        </p:spPr>
        <p:txBody>
          <a:bodyPr wrap="square" rtlCol="0">
            <a:spAutoFit/>
          </a:bodyPr>
          <a:lstStyle/>
          <a:p>
            <a:pPr algn="ctr"/>
            <a:r>
              <a:rPr lang="en-GB" sz="4800" dirty="0"/>
              <a:t>DNA- 5 minutes</a:t>
            </a:r>
          </a:p>
        </p:txBody>
      </p:sp>
      <p:sp>
        <p:nvSpPr>
          <p:cNvPr id="5" name="TextBox 4"/>
          <p:cNvSpPr txBox="1"/>
          <p:nvPr/>
        </p:nvSpPr>
        <p:spPr>
          <a:xfrm>
            <a:off x="183444" y="127000"/>
            <a:ext cx="1679223" cy="923330"/>
          </a:xfrm>
          <a:prstGeom prst="rect">
            <a:avLst/>
          </a:prstGeom>
          <a:solidFill>
            <a:srgbClr val="FFFF00"/>
          </a:solidFill>
        </p:spPr>
        <p:txBody>
          <a:bodyPr wrap="square" rtlCol="0">
            <a:spAutoFit/>
          </a:bodyPr>
          <a:lstStyle/>
          <a:p>
            <a:r>
              <a:rPr lang="en-US" dirty="0" smtClean="0"/>
              <a:t>Complete the retrieval questions</a:t>
            </a:r>
            <a:endParaRPr lang="en-US" dirty="0"/>
          </a:p>
        </p:txBody>
      </p:sp>
    </p:spTree>
    <p:extLst>
      <p:ext uri="{BB962C8B-B14F-4D97-AF65-F5344CB8AC3E}">
        <p14:creationId xmlns:p14="http://schemas.microsoft.com/office/powerpoint/2010/main" val="166509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7354802"/>
              </p:ext>
            </p:extLst>
          </p:nvPr>
        </p:nvGraphicFramePr>
        <p:xfrm>
          <a:off x="274320" y="1065924"/>
          <a:ext cx="8425543" cy="5452441"/>
        </p:xfrm>
        <a:graphic>
          <a:graphicData uri="http://schemas.openxmlformats.org/drawingml/2006/table">
            <a:tbl>
              <a:tblPr firstRow="1" bandRow="1">
                <a:tableStyleId>{5C22544A-7EE6-4342-B048-85BDC9FD1C3A}</a:tableStyleId>
              </a:tblPr>
              <a:tblGrid>
                <a:gridCol w="8425543">
                  <a:extLst>
                    <a:ext uri="{9D8B030D-6E8A-4147-A177-3AD203B41FA5}">
                      <a16:colId xmlns:a16="http://schemas.microsoft.com/office/drawing/2014/main" xmlns="" val="1742270923"/>
                    </a:ext>
                  </a:extLst>
                </a:gridCol>
              </a:tblGrid>
              <a:tr h="328567">
                <a:tc>
                  <a:txBody>
                    <a:bodyPr/>
                    <a:lstStyle/>
                    <a:p>
                      <a:pPr algn="ctr"/>
                      <a:r>
                        <a:rPr lang="en-GB" sz="1400" dirty="0"/>
                        <a:t>MACBETH: ACT ONE                5-a-day RECALL STARTER</a:t>
                      </a:r>
                    </a:p>
                  </a:txBody>
                  <a:tcPr marL="68580" marR="68580" marT="34290" marB="34290"/>
                </a:tc>
                <a:extLst>
                  <a:ext uri="{0D108BD9-81ED-4DB2-BD59-A6C34878D82A}">
                    <a16:rowId xmlns:a16="http://schemas.microsoft.com/office/drawing/2014/main" xmlns="" val="3877322740"/>
                  </a:ext>
                </a:extLst>
              </a:tr>
              <a:tr h="1074504">
                <a:tc>
                  <a:txBody>
                    <a:bodyPr/>
                    <a:lstStyle/>
                    <a:p>
                      <a:endParaRPr lang="en-GB" sz="1400" b="1" dirty="0">
                        <a:latin typeface="+mn-lt"/>
                      </a:endParaRPr>
                    </a:p>
                    <a:p>
                      <a:r>
                        <a:rPr lang="en-GB" sz="1400" b="1" dirty="0">
                          <a:latin typeface="+mn-lt"/>
                        </a:rPr>
                        <a:t>1: </a:t>
                      </a:r>
                      <a:r>
                        <a:rPr lang="en-GB" sz="1400" dirty="0">
                          <a:latin typeface="+mn-lt"/>
                        </a:rPr>
                        <a:t>Can you explain what Macbeth’s </a:t>
                      </a:r>
                      <a:r>
                        <a:rPr lang="en-GB" sz="1400" b="1" dirty="0">
                          <a:latin typeface="+mn-lt"/>
                        </a:rPr>
                        <a:t>hamartia</a:t>
                      </a:r>
                      <a:r>
                        <a:rPr lang="en-GB" sz="1400" dirty="0">
                          <a:latin typeface="+mn-lt"/>
                        </a:rPr>
                        <a:t> is? </a:t>
                      </a:r>
                    </a:p>
                    <a:p>
                      <a:r>
                        <a:rPr lang="en-GB" sz="1400" baseline="0" dirty="0">
                          <a:latin typeface="+mn-lt"/>
                        </a:rPr>
                        <a:t>    </a:t>
                      </a:r>
                      <a:r>
                        <a:rPr lang="en-GB" sz="1400" dirty="0">
                          <a:latin typeface="+mn-lt"/>
                        </a:rPr>
                        <a:t>(</a:t>
                      </a:r>
                      <a:r>
                        <a:rPr lang="en-GB" sz="1400" b="1" dirty="0">
                          <a:latin typeface="+mn-lt"/>
                        </a:rPr>
                        <a:t>HINT</a:t>
                      </a:r>
                      <a:r>
                        <a:rPr lang="en-GB" sz="1400" dirty="0">
                          <a:latin typeface="+mn-lt"/>
                        </a:rPr>
                        <a:t>: He says it is the only thing spurring</a:t>
                      </a:r>
                      <a:r>
                        <a:rPr lang="en-GB" sz="1400" baseline="0" dirty="0">
                          <a:latin typeface="+mn-lt"/>
                        </a:rPr>
                        <a:t> him on to commit the regicide!)</a:t>
                      </a:r>
                    </a:p>
                    <a:p>
                      <a:endParaRPr lang="en-GB" sz="1400" dirty="0">
                        <a:latin typeface="+mn-lt"/>
                      </a:endParaRPr>
                    </a:p>
                  </a:txBody>
                  <a:tcPr marL="68580" marR="68580" marT="34290" marB="34290"/>
                </a:tc>
                <a:extLst>
                  <a:ext uri="{0D108BD9-81ED-4DB2-BD59-A6C34878D82A}">
                    <a16:rowId xmlns:a16="http://schemas.microsoft.com/office/drawing/2014/main" xmlns="" val="906358977"/>
                  </a:ext>
                </a:extLst>
              </a:tr>
              <a:tr h="825858">
                <a:tc>
                  <a:txBody>
                    <a:bodyPr/>
                    <a:lstStyle/>
                    <a:p>
                      <a:endParaRPr lang="en-GB" sz="1400" dirty="0">
                        <a:latin typeface="+mn-lt"/>
                      </a:endParaRPr>
                    </a:p>
                    <a:p>
                      <a:r>
                        <a:rPr lang="en-GB" sz="1400" b="1" dirty="0">
                          <a:latin typeface="+mn-lt"/>
                        </a:rPr>
                        <a:t>2:</a:t>
                      </a:r>
                      <a:r>
                        <a:rPr lang="en-GB" sz="1400" b="1" baseline="0" dirty="0">
                          <a:latin typeface="+mn-lt"/>
                        </a:rPr>
                        <a:t> </a:t>
                      </a:r>
                      <a:r>
                        <a:rPr lang="en-GB" sz="1400" baseline="0" dirty="0">
                          <a:latin typeface="+mn-lt"/>
                        </a:rPr>
                        <a:t>Explain Lady Macbeth’s</a:t>
                      </a:r>
                      <a:r>
                        <a:rPr lang="en-GB" sz="1400" b="1" baseline="0" dirty="0">
                          <a:latin typeface="+mn-lt"/>
                        </a:rPr>
                        <a:t> plan </a:t>
                      </a:r>
                      <a:r>
                        <a:rPr lang="en-GB" sz="1400" baseline="0" dirty="0">
                          <a:latin typeface="+mn-lt"/>
                        </a:rPr>
                        <a:t>to frame Duncan’s own guards for his murder.</a:t>
                      </a:r>
                    </a:p>
                    <a:p>
                      <a:endParaRPr lang="en-GB" sz="1400" dirty="0">
                        <a:latin typeface="+mn-lt"/>
                      </a:endParaRPr>
                    </a:p>
                  </a:txBody>
                  <a:tcPr marL="68580" marR="68580" marT="34290" marB="34290"/>
                </a:tc>
                <a:extLst>
                  <a:ext uri="{0D108BD9-81ED-4DB2-BD59-A6C34878D82A}">
                    <a16:rowId xmlns:a16="http://schemas.microsoft.com/office/drawing/2014/main" xmlns="" val="3121406748"/>
                  </a:ext>
                </a:extLst>
              </a:tr>
              <a:tr h="1074504">
                <a:tc>
                  <a:txBody>
                    <a:bodyPr/>
                    <a:lstStyle/>
                    <a:p>
                      <a:endParaRPr lang="en-GB" sz="1400" dirty="0">
                        <a:latin typeface="+mn-lt"/>
                      </a:endParaRPr>
                    </a:p>
                    <a:p>
                      <a:r>
                        <a:rPr lang="en-GB" sz="1400" b="1" dirty="0">
                          <a:latin typeface="+mn-lt"/>
                        </a:rPr>
                        <a:t>3:</a:t>
                      </a:r>
                      <a:r>
                        <a:rPr lang="en-GB" sz="1400" b="1" baseline="0" dirty="0">
                          <a:latin typeface="+mn-lt"/>
                        </a:rPr>
                        <a:t> </a:t>
                      </a:r>
                      <a:r>
                        <a:rPr lang="en-GB" sz="1400" baseline="0" dirty="0">
                          <a:latin typeface="+mn-lt"/>
                        </a:rPr>
                        <a:t>Can you think of </a:t>
                      </a:r>
                      <a:r>
                        <a:rPr lang="en-GB" sz="1400" b="1" baseline="0" dirty="0">
                          <a:latin typeface="+mn-lt"/>
                        </a:rPr>
                        <a:t>THREE</a:t>
                      </a:r>
                      <a:r>
                        <a:rPr lang="en-GB" sz="1400" baseline="0" dirty="0">
                          <a:latin typeface="+mn-lt"/>
                        </a:rPr>
                        <a:t> reasons Macbeth gives for </a:t>
                      </a:r>
                      <a:r>
                        <a:rPr lang="en-GB" sz="1400" b="1" baseline="0" dirty="0">
                          <a:latin typeface="+mn-lt"/>
                        </a:rPr>
                        <a:t>NOT</a:t>
                      </a:r>
                      <a:r>
                        <a:rPr lang="en-GB" sz="1400" baseline="0" dirty="0">
                          <a:latin typeface="+mn-lt"/>
                        </a:rPr>
                        <a:t> killing King Duncan in </a:t>
                      </a:r>
                    </a:p>
                    <a:p>
                      <a:r>
                        <a:rPr lang="en-GB" sz="1400" baseline="0" dirty="0">
                          <a:latin typeface="+mn-lt"/>
                        </a:rPr>
                        <a:t>    his soliloquy in Act 1 scene 7?</a:t>
                      </a:r>
                    </a:p>
                    <a:p>
                      <a:endParaRPr lang="en-GB" sz="1400" dirty="0">
                        <a:latin typeface="+mn-lt"/>
                      </a:endParaRPr>
                    </a:p>
                  </a:txBody>
                  <a:tcPr marL="68580" marR="68580" marT="34290" marB="34290"/>
                </a:tc>
                <a:extLst>
                  <a:ext uri="{0D108BD9-81ED-4DB2-BD59-A6C34878D82A}">
                    <a16:rowId xmlns:a16="http://schemas.microsoft.com/office/drawing/2014/main" xmlns="" val="2141073392"/>
                  </a:ext>
                </a:extLst>
              </a:tr>
              <a:tr h="1323150">
                <a:tc>
                  <a:txBody>
                    <a:bodyPr/>
                    <a:lstStyle/>
                    <a:p>
                      <a:endParaRPr lang="en-GB" sz="1400" dirty="0">
                        <a:latin typeface="+mn-lt"/>
                      </a:endParaRPr>
                    </a:p>
                    <a:p>
                      <a:r>
                        <a:rPr lang="en-GB" sz="1400" b="1" dirty="0">
                          <a:latin typeface="+mn-lt"/>
                        </a:rPr>
                        <a:t>4: </a:t>
                      </a:r>
                      <a:r>
                        <a:rPr lang="en-GB" sz="1400" b="1" i="1" dirty="0">
                          <a:latin typeface="+mn-lt"/>
                        </a:rPr>
                        <a:t>“Look like the innocent flower but be the serpent under’t.”</a:t>
                      </a:r>
                    </a:p>
                    <a:p>
                      <a:r>
                        <a:rPr lang="en-GB" sz="1400" dirty="0">
                          <a:latin typeface="+mn-lt"/>
                        </a:rPr>
                        <a:t>     * who is speaking?</a:t>
                      </a:r>
                    </a:p>
                    <a:p>
                      <a:r>
                        <a:rPr lang="en-GB" sz="1400" dirty="0">
                          <a:latin typeface="+mn-lt"/>
                        </a:rPr>
                        <a:t>     *</a:t>
                      </a:r>
                      <a:r>
                        <a:rPr lang="en-GB" sz="1400" baseline="0" dirty="0">
                          <a:latin typeface="+mn-lt"/>
                        </a:rPr>
                        <a:t> to whom?</a:t>
                      </a:r>
                    </a:p>
                    <a:p>
                      <a:r>
                        <a:rPr lang="en-GB" sz="1400" baseline="0" dirty="0">
                          <a:latin typeface="+mn-lt"/>
                        </a:rPr>
                        <a:t>     * about what?</a:t>
                      </a:r>
                      <a:endParaRPr lang="en-GB" sz="1400" dirty="0">
                        <a:latin typeface="+mn-lt"/>
                      </a:endParaRPr>
                    </a:p>
                  </a:txBody>
                  <a:tcPr marL="68580" marR="68580" marT="34290" marB="34290"/>
                </a:tc>
                <a:extLst>
                  <a:ext uri="{0D108BD9-81ED-4DB2-BD59-A6C34878D82A}">
                    <a16:rowId xmlns:a16="http://schemas.microsoft.com/office/drawing/2014/main" xmlns="" val="3742024184"/>
                  </a:ext>
                </a:extLst>
              </a:tr>
              <a:tr h="825858">
                <a:tc>
                  <a:txBody>
                    <a:bodyPr/>
                    <a:lstStyle/>
                    <a:p>
                      <a:endParaRPr lang="en-GB" sz="1400" dirty="0">
                        <a:latin typeface="+mn-lt"/>
                      </a:endParaRPr>
                    </a:p>
                    <a:p>
                      <a:r>
                        <a:rPr lang="en-GB" sz="1400" b="1" dirty="0">
                          <a:latin typeface="+mn-lt"/>
                        </a:rPr>
                        <a:t>5: </a:t>
                      </a:r>
                      <a:r>
                        <a:rPr lang="en-GB" sz="1400" dirty="0">
                          <a:latin typeface="+mn-lt"/>
                        </a:rPr>
                        <a:t>Explain the meaning of the term</a:t>
                      </a:r>
                      <a:r>
                        <a:rPr lang="en-GB" sz="1400" baseline="0" dirty="0">
                          <a:latin typeface="+mn-lt"/>
                        </a:rPr>
                        <a:t> </a:t>
                      </a:r>
                      <a:r>
                        <a:rPr lang="en-GB" sz="1400" b="1" baseline="0" dirty="0">
                          <a:latin typeface="+mn-lt"/>
                        </a:rPr>
                        <a:t>dramatic irony </a:t>
                      </a:r>
                      <a:r>
                        <a:rPr lang="en-GB" sz="1400" baseline="0" dirty="0">
                          <a:latin typeface="+mn-lt"/>
                        </a:rPr>
                        <a:t>and give an example.</a:t>
                      </a:r>
                    </a:p>
                    <a:p>
                      <a:endParaRPr lang="en-GB" sz="1400" dirty="0">
                        <a:latin typeface="+mn-lt"/>
                      </a:endParaRPr>
                    </a:p>
                  </a:txBody>
                  <a:tcPr marL="68580" marR="68580" marT="34290" marB="34290"/>
                </a:tc>
                <a:extLst>
                  <a:ext uri="{0D108BD9-81ED-4DB2-BD59-A6C34878D82A}">
                    <a16:rowId xmlns:a16="http://schemas.microsoft.com/office/drawing/2014/main" xmlns="" val="59160545"/>
                  </a:ext>
                </a:extLst>
              </a:tr>
            </a:tbl>
          </a:graphicData>
        </a:graphic>
      </p:graphicFrame>
      <p:pic>
        <p:nvPicPr>
          <p:cNvPr id="4" name="Picture 3"/>
          <p:cNvPicPr>
            <a:picLocks noChangeAspect="1"/>
          </p:cNvPicPr>
          <p:nvPr/>
        </p:nvPicPr>
        <p:blipFill>
          <a:blip r:embed="rId2"/>
          <a:stretch>
            <a:fillRect/>
          </a:stretch>
        </p:blipFill>
        <p:spPr>
          <a:xfrm>
            <a:off x="2066769" y="0"/>
            <a:ext cx="4840644" cy="1286367"/>
          </a:xfrm>
          <a:prstGeom prst="rect">
            <a:avLst/>
          </a:prstGeom>
        </p:spPr>
      </p:pic>
      <p:sp>
        <p:nvSpPr>
          <p:cNvPr id="3" name="TextBox 2"/>
          <p:cNvSpPr txBox="1"/>
          <p:nvPr/>
        </p:nvSpPr>
        <p:spPr>
          <a:xfrm>
            <a:off x="183444" y="127000"/>
            <a:ext cx="1679223" cy="923330"/>
          </a:xfrm>
          <a:prstGeom prst="rect">
            <a:avLst/>
          </a:prstGeom>
          <a:solidFill>
            <a:srgbClr val="FFFF00"/>
          </a:solidFill>
        </p:spPr>
        <p:txBody>
          <a:bodyPr wrap="square" rtlCol="0">
            <a:spAutoFit/>
          </a:bodyPr>
          <a:lstStyle/>
          <a:p>
            <a:r>
              <a:rPr lang="en-US" dirty="0" smtClean="0"/>
              <a:t>Complete the retrieval questions</a:t>
            </a:r>
            <a:endParaRPr lang="en-US" dirty="0"/>
          </a:p>
        </p:txBody>
      </p:sp>
    </p:spTree>
    <p:extLst>
      <p:ext uri="{BB962C8B-B14F-4D97-AF65-F5344CB8AC3E}">
        <p14:creationId xmlns:p14="http://schemas.microsoft.com/office/powerpoint/2010/main" val="129107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8670" t="23520" r="29656" b="21436"/>
          <a:stretch/>
        </p:blipFill>
        <p:spPr>
          <a:xfrm>
            <a:off x="1784836" y="1500320"/>
            <a:ext cx="5422232" cy="4026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rot="208712">
            <a:off x="4341616" y="157920"/>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5 Minute Writing Challenge</a:t>
            </a:r>
          </a:p>
        </p:txBody>
      </p:sp>
      <p:sp>
        <p:nvSpPr>
          <p:cNvPr id="7" name="TextBox 6"/>
          <p:cNvSpPr txBox="1"/>
          <p:nvPr/>
        </p:nvSpPr>
        <p:spPr>
          <a:xfrm rot="21318614">
            <a:off x="269167" y="1461361"/>
            <a:ext cx="16042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Barren</a:t>
            </a:r>
          </a:p>
        </p:txBody>
      </p:sp>
      <p:sp>
        <p:nvSpPr>
          <p:cNvPr id="8" name="TextBox 7"/>
          <p:cNvSpPr txBox="1"/>
          <p:nvPr/>
        </p:nvSpPr>
        <p:spPr>
          <a:xfrm>
            <a:off x="316788" y="2058381"/>
            <a:ext cx="16290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Devoid</a:t>
            </a:r>
          </a:p>
        </p:txBody>
      </p:sp>
      <p:sp>
        <p:nvSpPr>
          <p:cNvPr id="9" name="TextBox 8"/>
          <p:cNvSpPr txBox="1"/>
          <p:nvPr/>
        </p:nvSpPr>
        <p:spPr>
          <a:xfrm rot="443700">
            <a:off x="335946" y="2807841"/>
            <a:ext cx="120315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Tendrils </a:t>
            </a:r>
          </a:p>
        </p:txBody>
      </p:sp>
      <p:sp>
        <p:nvSpPr>
          <p:cNvPr id="10" name="TextBox 9"/>
          <p:cNvSpPr txBox="1"/>
          <p:nvPr/>
        </p:nvSpPr>
        <p:spPr>
          <a:xfrm>
            <a:off x="351987" y="3598054"/>
            <a:ext cx="117107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Inky</a:t>
            </a:r>
          </a:p>
        </p:txBody>
      </p:sp>
      <p:sp>
        <p:nvSpPr>
          <p:cNvPr id="11" name="TextBox 10"/>
          <p:cNvSpPr txBox="1"/>
          <p:nvPr/>
        </p:nvSpPr>
        <p:spPr>
          <a:xfrm>
            <a:off x="351987" y="5058085"/>
            <a:ext cx="133243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Macabre</a:t>
            </a:r>
          </a:p>
        </p:txBody>
      </p:sp>
      <p:sp>
        <p:nvSpPr>
          <p:cNvPr id="12" name="TextBox 11"/>
          <p:cNvSpPr txBox="1"/>
          <p:nvPr/>
        </p:nvSpPr>
        <p:spPr>
          <a:xfrm rot="21207726">
            <a:off x="297117" y="831481"/>
            <a:ext cx="126075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Desolate </a:t>
            </a:r>
          </a:p>
        </p:txBody>
      </p:sp>
      <p:sp>
        <p:nvSpPr>
          <p:cNvPr id="13" name="TextBox 12"/>
          <p:cNvSpPr txBox="1"/>
          <p:nvPr/>
        </p:nvSpPr>
        <p:spPr>
          <a:xfrm rot="21114279">
            <a:off x="336883" y="4312548"/>
            <a:ext cx="11861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Wretched</a:t>
            </a:r>
          </a:p>
        </p:txBody>
      </p:sp>
      <p:sp>
        <p:nvSpPr>
          <p:cNvPr id="15" name="TextBox 14"/>
          <p:cNvSpPr txBox="1"/>
          <p:nvPr/>
        </p:nvSpPr>
        <p:spPr>
          <a:xfrm>
            <a:off x="7023671" y="2992507"/>
            <a:ext cx="18796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Third sentence a subordinate clause.</a:t>
            </a:r>
          </a:p>
        </p:txBody>
      </p:sp>
      <p:sp>
        <p:nvSpPr>
          <p:cNvPr id="16" name="TextBox 15"/>
          <p:cNvSpPr txBox="1"/>
          <p:nvPr/>
        </p:nvSpPr>
        <p:spPr>
          <a:xfrm rot="21436301">
            <a:off x="6928438" y="964559"/>
            <a:ext cx="191442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First sentence should begin with a verb.</a:t>
            </a:r>
          </a:p>
        </p:txBody>
      </p:sp>
      <p:sp>
        <p:nvSpPr>
          <p:cNvPr id="17" name="TextBox 16"/>
          <p:cNvSpPr txBox="1"/>
          <p:nvPr/>
        </p:nvSpPr>
        <p:spPr>
          <a:xfrm rot="223388">
            <a:off x="7033694" y="4923404"/>
            <a:ext cx="187961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Include a … in your sixth sentence</a:t>
            </a:r>
          </a:p>
        </p:txBody>
      </p:sp>
      <p:sp>
        <p:nvSpPr>
          <p:cNvPr id="2" name="TextBox 1"/>
          <p:cNvSpPr txBox="1"/>
          <p:nvPr/>
        </p:nvSpPr>
        <p:spPr>
          <a:xfrm>
            <a:off x="1412353" y="6075696"/>
            <a:ext cx="213900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Personify a cloud.</a:t>
            </a:r>
          </a:p>
        </p:txBody>
      </p:sp>
      <p:sp>
        <p:nvSpPr>
          <p:cNvPr id="18" name="TextBox 17"/>
          <p:cNvSpPr txBox="1"/>
          <p:nvPr/>
        </p:nvSpPr>
        <p:spPr>
          <a:xfrm>
            <a:off x="3892437" y="6059185"/>
            <a:ext cx="351829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Describe the taste of the smoke.</a:t>
            </a:r>
          </a:p>
        </p:txBody>
      </p:sp>
      <p:pic>
        <p:nvPicPr>
          <p:cNvPr id="20" name="Picture 19"/>
          <p:cNvPicPr>
            <a:picLocks noChangeAspect="1"/>
          </p:cNvPicPr>
          <p:nvPr/>
        </p:nvPicPr>
        <p:blipFill rotWithShape="1">
          <a:blip r:embed="rId3"/>
          <a:srcRect l="36643" t="24600" r="26399" b="21234"/>
          <a:stretch/>
        </p:blipFill>
        <p:spPr>
          <a:xfrm>
            <a:off x="0" y="5883438"/>
            <a:ext cx="1176470" cy="96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2757964" y="4501338"/>
            <a:ext cx="3518297"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t>Complete the writing challenge. Instructions are on slide 2 if you have forgotten what to do. </a:t>
            </a:r>
            <a:endParaRPr lang="en-GB" b="1" dirty="0"/>
          </a:p>
        </p:txBody>
      </p:sp>
    </p:spTree>
    <p:extLst>
      <p:ext uri="{BB962C8B-B14F-4D97-AF65-F5344CB8AC3E}">
        <p14:creationId xmlns:p14="http://schemas.microsoft.com/office/powerpoint/2010/main" val="381549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l="27992" t="22533" r="29224" b="21765"/>
          <a:stretch/>
        </p:blipFill>
        <p:spPr>
          <a:xfrm rot="21336842">
            <a:off x="1232758" y="1452294"/>
            <a:ext cx="2327462" cy="2127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srcRect l="28423" t="22204" r="30890" b="22313"/>
          <a:stretch/>
        </p:blipFill>
        <p:spPr>
          <a:xfrm>
            <a:off x="5385239" y="1395642"/>
            <a:ext cx="2949142" cy="2575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srcRect l="28053" t="22643" r="29903" b="21875"/>
          <a:stretch/>
        </p:blipFill>
        <p:spPr>
          <a:xfrm>
            <a:off x="1982312" y="3966090"/>
            <a:ext cx="2529392" cy="2312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5"/>
          <a:srcRect l="30273" t="26809" r="31382" b="32401"/>
          <a:stretch/>
        </p:blipFill>
        <p:spPr>
          <a:xfrm rot="402111">
            <a:off x="5738272" y="4333406"/>
            <a:ext cx="2050824" cy="1831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rot="21042017">
            <a:off x="249906" y="32546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10" name="TextBox 9"/>
          <p:cNvSpPr txBox="1"/>
          <p:nvPr/>
        </p:nvSpPr>
        <p:spPr>
          <a:xfrm>
            <a:off x="2306472" y="409433"/>
            <a:ext cx="6496334" cy="92333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a:t>Consider the </a:t>
            </a:r>
            <a:r>
              <a:rPr lang="en-GB" b="1" dirty="0"/>
              <a:t>connotations</a:t>
            </a:r>
            <a:r>
              <a:rPr lang="en-GB" dirty="0"/>
              <a:t> of the following images. Write down the </a:t>
            </a:r>
            <a:r>
              <a:rPr lang="en-GB" b="1" dirty="0"/>
              <a:t>first </a:t>
            </a:r>
            <a:r>
              <a:rPr lang="en-GB" b="1" dirty="0" smtClean="0"/>
              <a:t>five </a:t>
            </a:r>
            <a:r>
              <a:rPr lang="en-GB" b="1" dirty="0" smtClean="0"/>
              <a:t>words </a:t>
            </a:r>
            <a:r>
              <a:rPr lang="en-GB" dirty="0"/>
              <a:t>that come to mind when you see the </a:t>
            </a:r>
            <a:r>
              <a:rPr lang="en-GB" dirty="0" smtClean="0"/>
              <a:t>image. Then try and build up layers of meaning. </a:t>
            </a:r>
            <a:endParaRPr lang="en-GB" dirty="0"/>
          </a:p>
        </p:txBody>
      </p:sp>
      <p:pic>
        <p:nvPicPr>
          <p:cNvPr id="11" name="Picture 10"/>
          <p:cNvPicPr>
            <a:picLocks noChangeAspect="1"/>
          </p:cNvPicPr>
          <p:nvPr/>
        </p:nvPicPr>
        <p:blipFill rotWithShape="1">
          <a:blip r:embed="rId6"/>
          <a:srcRect l="36364" t="30671" r="37937" b="28620"/>
          <a:stretch/>
        </p:blipFill>
        <p:spPr>
          <a:xfrm>
            <a:off x="87168" y="5930568"/>
            <a:ext cx="976178" cy="869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rot="16200000">
            <a:off x="6276460" y="3852067"/>
            <a:ext cx="4873209" cy="461665"/>
          </a:xfrm>
          <a:prstGeom prst="rect">
            <a:avLst/>
          </a:prstGeom>
          <a:noFill/>
        </p:spPr>
        <p:txBody>
          <a:bodyPr wrap="square" rtlCol="0">
            <a:spAutoFit/>
          </a:bodyPr>
          <a:lstStyle/>
          <a:p>
            <a:r>
              <a:rPr lang="en-GB" sz="2400" b="1" dirty="0"/>
              <a:t>Write the first thing you think…</a:t>
            </a:r>
          </a:p>
        </p:txBody>
      </p:sp>
      <p:sp>
        <p:nvSpPr>
          <p:cNvPr id="9" name="TextBox 8"/>
          <p:cNvSpPr txBox="1"/>
          <p:nvPr/>
        </p:nvSpPr>
        <p:spPr>
          <a:xfrm>
            <a:off x="239889" y="2060223"/>
            <a:ext cx="1284112" cy="646331"/>
          </a:xfrm>
          <a:prstGeom prst="rect">
            <a:avLst/>
          </a:prstGeom>
          <a:noFill/>
        </p:spPr>
        <p:txBody>
          <a:bodyPr wrap="square" rtlCol="0">
            <a:spAutoFit/>
          </a:bodyPr>
          <a:lstStyle/>
          <a:p>
            <a:r>
              <a:rPr lang="en-US" dirty="0" smtClean="0"/>
              <a:t>Pink Flowers </a:t>
            </a:r>
            <a:endParaRPr lang="en-US" dirty="0"/>
          </a:p>
        </p:txBody>
      </p:sp>
      <p:sp>
        <p:nvSpPr>
          <p:cNvPr id="13" name="TextBox 12"/>
          <p:cNvSpPr txBox="1"/>
          <p:nvPr/>
        </p:nvSpPr>
        <p:spPr>
          <a:xfrm>
            <a:off x="4442178" y="1507068"/>
            <a:ext cx="1284112" cy="369332"/>
          </a:xfrm>
          <a:prstGeom prst="rect">
            <a:avLst/>
          </a:prstGeom>
          <a:noFill/>
        </p:spPr>
        <p:txBody>
          <a:bodyPr wrap="square" rtlCol="0">
            <a:spAutoFit/>
          </a:bodyPr>
          <a:lstStyle/>
          <a:p>
            <a:r>
              <a:rPr lang="en-US" dirty="0" smtClean="0"/>
              <a:t>Mountains </a:t>
            </a:r>
            <a:endParaRPr lang="en-US" dirty="0"/>
          </a:p>
        </p:txBody>
      </p:sp>
      <p:sp>
        <p:nvSpPr>
          <p:cNvPr id="14" name="TextBox 13"/>
          <p:cNvSpPr txBox="1"/>
          <p:nvPr/>
        </p:nvSpPr>
        <p:spPr>
          <a:xfrm>
            <a:off x="691444" y="4233333"/>
            <a:ext cx="1481667" cy="369332"/>
          </a:xfrm>
          <a:prstGeom prst="rect">
            <a:avLst/>
          </a:prstGeom>
          <a:noFill/>
        </p:spPr>
        <p:txBody>
          <a:bodyPr wrap="square" rtlCol="0">
            <a:spAutoFit/>
          </a:bodyPr>
          <a:lstStyle/>
          <a:p>
            <a:r>
              <a:rPr lang="en-US" dirty="0" smtClean="0"/>
              <a:t>The Sun </a:t>
            </a:r>
            <a:endParaRPr lang="en-US" dirty="0"/>
          </a:p>
        </p:txBody>
      </p:sp>
      <p:sp>
        <p:nvSpPr>
          <p:cNvPr id="15" name="TextBox 14"/>
          <p:cNvSpPr txBox="1"/>
          <p:nvPr/>
        </p:nvSpPr>
        <p:spPr>
          <a:xfrm>
            <a:off x="4967111" y="4346222"/>
            <a:ext cx="959556" cy="369332"/>
          </a:xfrm>
          <a:prstGeom prst="rect">
            <a:avLst/>
          </a:prstGeom>
          <a:noFill/>
        </p:spPr>
        <p:txBody>
          <a:bodyPr wrap="square" rtlCol="0">
            <a:spAutoFit/>
          </a:bodyPr>
          <a:lstStyle/>
          <a:p>
            <a:r>
              <a:rPr lang="en-US" dirty="0" smtClean="0"/>
              <a:t>A secret </a:t>
            </a:r>
            <a:endParaRPr lang="en-US" dirty="0"/>
          </a:p>
        </p:txBody>
      </p:sp>
    </p:spTree>
    <p:extLst>
      <p:ext uri="{BB962C8B-B14F-4D97-AF65-F5344CB8AC3E}">
        <p14:creationId xmlns:p14="http://schemas.microsoft.com/office/powerpoint/2010/main" val="3648016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7" name="TextBox 6"/>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8" name="TextBox 7"/>
          <p:cNvSpPr txBox="1"/>
          <p:nvPr/>
        </p:nvSpPr>
        <p:spPr>
          <a:xfrm>
            <a:off x="323528" y="1397675"/>
            <a:ext cx="8496944" cy="2308324"/>
          </a:xfrm>
          <a:prstGeom prst="rect">
            <a:avLst/>
          </a:prstGeom>
          <a:ln w="571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Look in detail at this extract from lines 5 – 11 of the source. </a:t>
            </a:r>
          </a:p>
          <a:p>
            <a:endParaRPr lang="en-GB" b="1" dirty="0"/>
          </a:p>
          <a:p>
            <a:r>
              <a:rPr lang="en-GB" b="1" dirty="0"/>
              <a:t>How does the writer use language here to describe the mountain area?</a:t>
            </a:r>
          </a:p>
          <a:p>
            <a:endParaRPr lang="en-GB" b="1" dirty="0"/>
          </a:p>
          <a:p>
            <a:r>
              <a:rPr lang="en-GB" dirty="0"/>
              <a:t>You could include the writer’s choice of:</a:t>
            </a:r>
          </a:p>
          <a:p>
            <a:pPr marL="285750" indent="-285750">
              <a:buFont typeface="Arial" panose="020B0604020202020204" pitchFamily="34" charset="0"/>
              <a:buChar char="•"/>
            </a:pPr>
            <a:r>
              <a:rPr lang="en-GB" dirty="0"/>
              <a:t>Words and phrases</a:t>
            </a:r>
          </a:p>
          <a:p>
            <a:pPr marL="285750" indent="-285750">
              <a:buFont typeface="Arial" panose="020B0604020202020204" pitchFamily="34" charset="0"/>
              <a:buChar char="•"/>
            </a:pPr>
            <a:r>
              <a:rPr lang="en-GB" dirty="0"/>
              <a:t>Language features and techniques</a:t>
            </a:r>
          </a:p>
          <a:p>
            <a:pPr marL="285750" indent="-285750">
              <a:buFont typeface="Arial" panose="020B0604020202020204" pitchFamily="34" charset="0"/>
              <a:buChar char="•"/>
            </a:pPr>
            <a:r>
              <a:rPr lang="en-GB" dirty="0"/>
              <a:t>Sentence forms</a:t>
            </a:r>
          </a:p>
        </p:txBody>
      </p:sp>
      <p:sp>
        <p:nvSpPr>
          <p:cNvPr id="3" name="TextBox 2"/>
          <p:cNvSpPr txBox="1"/>
          <p:nvPr/>
        </p:nvSpPr>
        <p:spPr>
          <a:xfrm>
            <a:off x="179512" y="3717032"/>
            <a:ext cx="4190731"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u="sng" dirty="0"/>
              <a:t>In this question you will need to:</a:t>
            </a:r>
          </a:p>
          <a:p>
            <a:endParaRPr lang="en-GB" dirty="0"/>
          </a:p>
          <a:p>
            <a:pPr marL="285750" indent="-285750">
              <a:buFont typeface="Wingdings" panose="05000000000000000000" pitchFamily="2" charset="2"/>
              <a:buChar char="ü"/>
            </a:pPr>
            <a:r>
              <a:rPr lang="en-GB" dirty="0"/>
              <a:t>Use the what, how, why? structure.</a:t>
            </a:r>
          </a:p>
          <a:p>
            <a:pPr marL="285750" indent="-285750">
              <a:buFont typeface="Wingdings" panose="05000000000000000000" pitchFamily="2" charset="2"/>
              <a:buChar char="ü"/>
            </a:pPr>
            <a:r>
              <a:rPr lang="en-GB" dirty="0"/>
              <a:t>Use a range of quotations – at least three.</a:t>
            </a:r>
          </a:p>
          <a:p>
            <a:pPr marL="285750" indent="-285750">
              <a:buFont typeface="Wingdings" panose="05000000000000000000" pitchFamily="2" charset="2"/>
              <a:buChar char="ü"/>
            </a:pPr>
            <a:r>
              <a:rPr lang="en-GB" dirty="0"/>
              <a:t>Comment on the effect of individual words.</a:t>
            </a:r>
          </a:p>
          <a:p>
            <a:pPr marL="285750" indent="-285750">
              <a:buFont typeface="Wingdings" panose="05000000000000000000" pitchFamily="2" charset="2"/>
              <a:buChar char="ü"/>
            </a:pPr>
            <a:r>
              <a:rPr lang="en-GB" dirty="0"/>
              <a:t>Write about things like: </a:t>
            </a:r>
            <a:r>
              <a:rPr lang="fr-FR" dirty="0" err="1"/>
              <a:t>words</a:t>
            </a:r>
            <a:r>
              <a:rPr lang="fr-FR" dirty="0"/>
              <a:t> / phrases / </a:t>
            </a:r>
            <a:r>
              <a:rPr lang="fr-FR" dirty="0" err="1"/>
              <a:t>language</a:t>
            </a:r>
            <a:r>
              <a:rPr lang="fr-FR" dirty="0"/>
              <a:t> </a:t>
            </a:r>
            <a:r>
              <a:rPr lang="fr-FR" dirty="0" err="1"/>
              <a:t>features</a:t>
            </a:r>
            <a:r>
              <a:rPr lang="fr-FR" dirty="0"/>
              <a:t> / </a:t>
            </a:r>
            <a:r>
              <a:rPr lang="fr-FR" dirty="0" err="1"/>
              <a:t>language</a:t>
            </a:r>
            <a:r>
              <a:rPr lang="fr-FR" dirty="0"/>
              <a:t> techniques / sentence </a:t>
            </a:r>
            <a:r>
              <a:rPr lang="fr-FR" dirty="0" err="1"/>
              <a:t>forms</a:t>
            </a:r>
            <a:endParaRPr lang="en-GB"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02" t="59365" r="45595" b="32113"/>
          <a:stretch/>
        </p:blipFill>
        <p:spPr bwMode="auto">
          <a:xfrm>
            <a:off x="2600563" y="318235"/>
            <a:ext cx="3539359" cy="62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Rectangle 6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rot="21042017">
            <a:off x="249906" y="32546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grpSp>
        <p:nvGrpSpPr>
          <p:cNvPr id="66" name="Group 65"/>
          <p:cNvGrpSpPr/>
          <p:nvPr/>
        </p:nvGrpSpPr>
        <p:grpSpPr>
          <a:xfrm>
            <a:off x="4532563" y="2406317"/>
            <a:ext cx="4318183" cy="4234592"/>
            <a:chOff x="4373263" y="1900325"/>
            <a:chExt cx="4378221" cy="3888432"/>
          </a:xfrm>
        </p:grpSpPr>
        <p:grpSp>
          <p:nvGrpSpPr>
            <p:cNvPr id="67" name="Group 66"/>
            <p:cNvGrpSpPr/>
            <p:nvPr/>
          </p:nvGrpSpPr>
          <p:grpSpPr>
            <a:xfrm>
              <a:off x="4565070" y="2284498"/>
              <a:ext cx="1100426" cy="2449972"/>
              <a:chOff x="5211213" y="2661827"/>
              <a:chExt cx="1154657" cy="2731932"/>
            </a:xfrm>
          </p:grpSpPr>
          <p:grpSp>
            <p:nvGrpSpPr>
              <p:cNvPr id="74" name="Group 73"/>
              <p:cNvGrpSpPr/>
              <p:nvPr/>
            </p:nvGrpSpPr>
            <p:grpSpPr>
              <a:xfrm>
                <a:off x="5219156" y="2661827"/>
                <a:ext cx="1112248" cy="691900"/>
                <a:chOff x="996925" y="834687"/>
                <a:chExt cx="2148052" cy="1008112"/>
              </a:xfrm>
            </p:grpSpPr>
            <p:sp>
              <p:nvSpPr>
                <p:cNvPr id="84" name="Rectangle 83"/>
                <p:cNvSpPr/>
                <p:nvPr/>
              </p:nvSpPr>
              <p:spPr>
                <a:xfrm>
                  <a:off x="996925" y="834687"/>
                  <a:ext cx="2148052" cy="1008112"/>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85" name="TextBox 84"/>
                <p:cNvSpPr txBox="1"/>
                <p:nvPr/>
              </p:nvSpPr>
              <p:spPr>
                <a:xfrm>
                  <a:off x="1225138" y="1154087"/>
                  <a:ext cx="1710859" cy="4132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200" b="1" dirty="0">
                      <a:solidFill>
                        <a:prstClr val="black"/>
                      </a:solidFill>
                      <a:effectLst>
                        <a:outerShdw blurRad="38100" dist="38100" dir="2700000" algn="tl">
                          <a:srgbClr val="000000">
                            <a:alpha val="43137"/>
                          </a:srgbClr>
                        </a:outerShdw>
                      </a:effectLst>
                    </a:rPr>
                    <a:t>What </a:t>
                  </a:r>
                </a:p>
              </p:txBody>
            </p:sp>
          </p:grpSp>
          <p:grpSp>
            <p:nvGrpSpPr>
              <p:cNvPr id="75" name="Group 74"/>
              <p:cNvGrpSpPr/>
              <p:nvPr/>
            </p:nvGrpSpPr>
            <p:grpSpPr>
              <a:xfrm>
                <a:off x="5211213" y="3684539"/>
                <a:ext cx="1112248" cy="691900"/>
                <a:chOff x="996925" y="834687"/>
                <a:chExt cx="2148052" cy="1008112"/>
              </a:xfrm>
              <a:solidFill>
                <a:srgbClr val="FFC000"/>
              </a:solidFill>
            </p:grpSpPr>
            <p:sp>
              <p:nvSpPr>
                <p:cNvPr id="82" name="Rectangle 81"/>
                <p:cNvSpPr/>
                <p:nvPr/>
              </p:nvSpPr>
              <p:spPr>
                <a:xfrm>
                  <a:off x="996925" y="834687"/>
                  <a:ext cx="2148052" cy="1008112"/>
                </a:xfrm>
                <a:prstGeom prst="rect">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83" name="TextBox 82"/>
                <p:cNvSpPr txBox="1"/>
                <p:nvPr/>
              </p:nvSpPr>
              <p:spPr>
                <a:xfrm>
                  <a:off x="1225138" y="1154087"/>
                  <a:ext cx="1710859" cy="4132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200" b="1" dirty="0">
                      <a:solidFill>
                        <a:prstClr val="black"/>
                      </a:solidFill>
                      <a:effectLst>
                        <a:outerShdw blurRad="38100" dist="38100" dir="2700000" algn="tl">
                          <a:srgbClr val="000000">
                            <a:alpha val="43137"/>
                          </a:srgbClr>
                        </a:outerShdw>
                      </a:effectLst>
                    </a:rPr>
                    <a:t>How </a:t>
                  </a:r>
                </a:p>
              </p:txBody>
            </p:sp>
          </p:grpSp>
          <p:grpSp>
            <p:nvGrpSpPr>
              <p:cNvPr id="77" name="Group 76"/>
              <p:cNvGrpSpPr/>
              <p:nvPr/>
            </p:nvGrpSpPr>
            <p:grpSpPr>
              <a:xfrm>
                <a:off x="5253622" y="4701859"/>
                <a:ext cx="1112248" cy="691900"/>
                <a:chOff x="1078828" y="-604222"/>
                <a:chExt cx="2148052" cy="1008112"/>
              </a:xfrm>
              <a:solidFill>
                <a:srgbClr val="C00000"/>
              </a:solidFill>
            </p:grpSpPr>
            <p:sp>
              <p:nvSpPr>
                <p:cNvPr id="78" name="Rectangle 77"/>
                <p:cNvSpPr/>
                <p:nvPr/>
              </p:nvSpPr>
              <p:spPr>
                <a:xfrm>
                  <a:off x="1078828" y="-604222"/>
                  <a:ext cx="2148052" cy="1008112"/>
                </a:xfrm>
                <a:prstGeom prst="rect">
                  <a:avLst/>
                </a:prstGeom>
                <a:solidFill>
                  <a:srgbClr val="66FF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79" name="TextBox 78"/>
                <p:cNvSpPr txBox="1"/>
                <p:nvPr/>
              </p:nvSpPr>
              <p:spPr>
                <a:xfrm>
                  <a:off x="1297423" y="-408637"/>
                  <a:ext cx="1710859" cy="41325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200" b="1" dirty="0">
                      <a:solidFill>
                        <a:prstClr val="black"/>
                      </a:solidFill>
                      <a:effectLst>
                        <a:outerShdw blurRad="38100" dist="38100" dir="2700000" algn="tl">
                          <a:srgbClr val="000000">
                            <a:alpha val="43137"/>
                          </a:srgbClr>
                        </a:outerShdw>
                      </a:effectLst>
                    </a:rPr>
                    <a:t>Why</a:t>
                  </a:r>
                </a:p>
              </p:txBody>
            </p:sp>
          </p:grpSp>
        </p:grpSp>
        <p:grpSp>
          <p:nvGrpSpPr>
            <p:cNvPr id="68" name="Group 67"/>
            <p:cNvGrpSpPr/>
            <p:nvPr/>
          </p:nvGrpSpPr>
          <p:grpSpPr>
            <a:xfrm>
              <a:off x="4373263" y="1900325"/>
              <a:ext cx="4378221" cy="3888432"/>
              <a:chOff x="4373263" y="1900325"/>
              <a:chExt cx="4378221" cy="3888432"/>
            </a:xfrm>
          </p:grpSpPr>
          <p:sp>
            <p:nvSpPr>
              <p:cNvPr id="69" name="Rectangle 68"/>
              <p:cNvSpPr/>
              <p:nvPr/>
            </p:nvSpPr>
            <p:spPr>
              <a:xfrm>
                <a:off x="4373263" y="1900325"/>
                <a:ext cx="4378221" cy="3888432"/>
              </a:xfrm>
              <a:prstGeom prst="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sp>
            <p:nvSpPr>
              <p:cNvPr id="70" name="TextBox 69"/>
              <p:cNvSpPr txBox="1"/>
              <p:nvPr/>
            </p:nvSpPr>
            <p:spPr>
              <a:xfrm>
                <a:off x="5696542" y="2181967"/>
                <a:ext cx="2903847" cy="678281"/>
              </a:xfrm>
              <a:prstGeom prst="rect">
                <a:avLst/>
              </a:prstGeom>
              <a:noFill/>
            </p:spPr>
            <p:txBody>
              <a:bodyPr wrap="square" rtlCol="0">
                <a:spAutoFit/>
              </a:bodyPr>
              <a:lstStyle/>
              <a:p>
                <a:r>
                  <a:rPr lang="en-GB" sz="1400" dirty="0">
                    <a:solidFill>
                      <a:prstClr val="black"/>
                    </a:solidFill>
                  </a:rPr>
                  <a:t>1) Use your topic sentence to make a </a:t>
                </a:r>
                <a:r>
                  <a:rPr lang="en-GB" sz="1400" b="1" dirty="0">
                    <a:solidFill>
                      <a:prstClr val="black"/>
                    </a:solidFill>
                  </a:rPr>
                  <a:t>point</a:t>
                </a:r>
                <a:r>
                  <a:rPr lang="en-GB" sz="1400" dirty="0">
                    <a:solidFill>
                      <a:prstClr val="black"/>
                    </a:solidFill>
                  </a:rPr>
                  <a:t> relevant to the question that says what the mountain was like</a:t>
                </a:r>
              </a:p>
            </p:txBody>
          </p:sp>
          <p:sp>
            <p:nvSpPr>
              <p:cNvPr id="71" name="TextBox 70"/>
              <p:cNvSpPr txBox="1"/>
              <p:nvPr/>
            </p:nvSpPr>
            <p:spPr>
              <a:xfrm>
                <a:off x="5713993" y="3041215"/>
                <a:ext cx="2903847" cy="678281"/>
              </a:xfrm>
              <a:prstGeom prst="rect">
                <a:avLst/>
              </a:prstGeom>
              <a:noFill/>
            </p:spPr>
            <p:txBody>
              <a:bodyPr wrap="square" rtlCol="0">
                <a:spAutoFit/>
              </a:bodyPr>
              <a:lstStyle/>
              <a:p>
                <a:r>
                  <a:rPr lang="en-GB" sz="1400" dirty="0">
                    <a:solidFill>
                      <a:prstClr val="black"/>
                    </a:solidFill>
                  </a:rPr>
                  <a:t>2) Select </a:t>
                </a:r>
                <a:r>
                  <a:rPr lang="en-GB" sz="1400" b="1" dirty="0">
                    <a:solidFill>
                      <a:prstClr val="black"/>
                    </a:solidFill>
                  </a:rPr>
                  <a:t>evidence</a:t>
                </a:r>
                <a:r>
                  <a:rPr lang="en-GB" sz="1400" dirty="0">
                    <a:solidFill>
                      <a:prstClr val="black"/>
                    </a:solidFill>
                  </a:rPr>
                  <a:t> from the text – pick out a key quotation. </a:t>
                </a:r>
                <a:r>
                  <a:rPr lang="en-GB" sz="1400" b="1" dirty="0">
                    <a:solidFill>
                      <a:prstClr val="black"/>
                    </a:solidFill>
                  </a:rPr>
                  <a:t>Label </a:t>
                </a:r>
                <a:r>
                  <a:rPr lang="en-GB" sz="1400" dirty="0">
                    <a:solidFill>
                      <a:prstClr val="black"/>
                    </a:solidFill>
                  </a:rPr>
                  <a:t>the technique that the writer has used</a:t>
                </a:r>
              </a:p>
            </p:txBody>
          </p:sp>
          <p:sp>
            <p:nvSpPr>
              <p:cNvPr id="73" name="TextBox 72"/>
              <p:cNvSpPr txBox="1"/>
              <p:nvPr/>
            </p:nvSpPr>
            <p:spPr>
              <a:xfrm>
                <a:off x="5756566" y="4165237"/>
                <a:ext cx="2903847" cy="876113"/>
              </a:xfrm>
              <a:prstGeom prst="rect">
                <a:avLst/>
              </a:prstGeom>
              <a:noFill/>
            </p:spPr>
            <p:txBody>
              <a:bodyPr wrap="square" rtlCol="0">
                <a:spAutoFit/>
              </a:bodyPr>
              <a:lstStyle/>
              <a:p>
                <a:r>
                  <a:rPr lang="en-GB" sz="1400" b="1" dirty="0">
                    <a:solidFill>
                      <a:prstClr val="black"/>
                    </a:solidFill>
                  </a:rPr>
                  <a:t>3) Explain</a:t>
                </a:r>
                <a:r>
                  <a:rPr lang="en-GB" sz="1400" dirty="0">
                    <a:solidFill>
                      <a:prstClr val="black"/>
                    </a:solidFill>
                  </a:rPr>
                  <a:t> the </a:t>
                </a:r>
                <a:r>
                  <a:rPr lang="en-GB" sz="1400" b="1" dirty="0">
                    <a:solidFill>
                      <a:prstClr val="black"/>
                    </a:solidFill>
                  </a:rPr>
                  <a:t>effect </a:t>
                </a:r>
                <a:r>
                  <a:rPr lang="en-GB" sz="1400" dirty="0">
                    <a:solidFill>
                      <a:prstClr val="black"/>
                    </a:solidFill>
                  </a:rPr>
                  <a:t>of the evidence – why has the writer used this evidence to describe the mountain area?</a:t>
                </a:r>
              </a:p>
            </p:txBody>
          </p:sp>
        </p:grpSp>
      </p:grpSp>
      <p:sp>
        <p:nvSpPr>
          <p:cNvPr id="2" name="TextBox 1"/>
          <p:cNvSpPr txBox="1"/>
          <p:nvPr/>
        </p:nvSpPr>
        <p:spPr>
          <a:xfrm>
            <a:off x="2525889" y="818444"/>
            <a:ext cx="3993444" cy="646331"/>
          </a:xfrm>
          <a:prstGeom prst="rect">
            <a:avLst/>
          </a:prstGeom>
          <a:solidFill>
            <a:srgbClr val="FFFF00"/>
          </a:solidFill>
        </p:spPr>
        <p:txBody>
          <a:bodyPr wrap="square" rtlCol="0">
            <a:spAutoFit/>
          </a:bodyPr>
          <a:lstStyle/>
          <a:p>
            <a:r>
              <a:rPr lang="en-US" dirty="0" smtClean="0"/>
              <a:t>TASK - Read through the information about this question. </a:t>
            </a:r>
            <a:endParaRPr lang="en-US" dirty="0"/>
          </a:p>
        </p:txBody>
      </p:sp>
    </p:spTree>
    <p:extLst>
      <p:ext uri="{BB962C8B-B14F-4D97-AF65-F5344CB8AC3E}">
        <p14:creationId xmlns:p14="http://schemas.microsoft.com/office/powerpoint/2010/main" val="4289049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9969" y="1196751"/>
          <a:ext cx="4228014" cy="5562663"/>
        </p:xfrm>
        <a:graphic>
          <a:graphicData uri="http://schemas.openxmlformats.org/drawingml/2006/table">
            <a:tbl>
              <a:tblPr firstRow="1" bandRow="1">
                <a:tableStyleId>{5940675A-B579-460E-94D1-54222C63F5DA}</a:tableStyleId>
              </a:tblPr>
              <a:tblGrid>
                <a:gridCol w="1851751">
                  <a:extLst>
                    <a:ext uri="{9D8B030D-6E8A-4147-A177-3AD203B41FA5}">
                      <a16:colId xmlns:a16="http://schemas.microsoft.com/office/drawing/2014/main" xmlns="" val="20000"/>
                    </a:ext>
                  </a:extLst>
                </a:gridCol>
                <a:gridCol w="2376263">
                  <a:extLst>
                    <a:ext uri="{9D8B030D-6E8A-4147-A177-3AD203B41FA5}">
                      <a16:colId xmlns:a16="http://schemas.microsoft.com/office/drawing/2014/main" xmlns="" val="20001"/>
                    </a:ext>
                  </a:extLst>
                </a:gridCol>
              </a:tblGrid>
              <a:tr h="320047">
                <a:tc gridSpan="2">
                  <a:txBody>
                    <a:bodyPr/>
                    <a:lstStyle/>
                    <a:p>
                      <a:r>
                        <a:rPr lang="en-GB" sz="1200" b="1" dirty="0"/>
                        <a:t>Imagery and Language</a:t>
                      </a:r>
                    </a:p>
                  </a:txBody>
                  <a:tcPr>
                    <a:solidFill>
                      <a:srgbClr val="FFFF99"/>
                    </a:solidFill>
                  </a:tcPr>
                </a:tc>
                <a:tc hMerge="1">
                  <a:txBody>
                    <a:bodyPr/>
                    <a:lstStyle/>
                    <a:p>
                      <a:endParaRPr lang="en-GB" dirty="0"/>
                    </a:p>
                  </a:txBody>
                  <a:tcPr/>
                </a:tc>
                <a:extLst>
                  <a:ext uri="{0D108BD9-81ED-4DB2-BD59-A6C34878D82A}">
                    <a16:rowId xmlns:a16="http://schemas.microsoft.com/office/drawing/2014/main" xmlns="" val="10000"/>
                  </a:ext>
                </a:extLst>
              </a:tr>
              <a:tr h="320047">
                <a:tc>
                  <a:txBody>
                    <a:bodyPr/>
                    <a:lstStyle/>
                    <a:p>
                      <a:r>
                        <a:rPr lang="en-GB" sz="1200" b="1" dirty="0"/>
                        <a:t>Alliteration</a:t>
                      </a:r>
                    </a:p>
                  </a:txBody>
                  <a:tcPr/>
                </a:tc>
                <a:tc>
                  <a:txBody>
                    <a:bodyPr/>
                    <a:lstStyle/>
                    <a:p>
                      <a:r>
                        <a:rPr lang="en-GB" sz="800" dirty="0"/>
                        <a:t>Words</a:t>
                      </a:r>
                      <a:r>
                        <a:rPr lang="en-GB" sz="800" baseline="0" dirty="0"/>
                        <a:t> in a sentence/passage that begin with the same letter or sound.</a:t>
                      </a:r>
                      <a:endParaRPr lang="en-GB" sz="800" dirty="0"/>
                    </a:p>
                  </a:txBody>
                  <a:tcPr anchor="ctr"/>
                </a:tc>
                <a:extLst>
                  <a:ext uri="{0D108BD9-81ED-4DB2-BD59-A6C34878D82A}">
                    <a16:rowId xmlns:a16="http://schemas.microsoft.com/office/drawing/2014/main" xmlns="" val="10001"/>
                  </a:ext>
                </a:extLst>
              </a:tr>
              <a:tr h="320047">
                <a:tc>
                  <a:txBody>
                    <a:bodyPr/>
                    <a:lstStyle/>
                    <a:p>
                      <a:r>
                        <a:rPr lang="en-GB" sz="1200" b="1" dirty="0"/>
                        <a:t>Plosive alliteration</a:t>
                      </a:r>
                    </a:p>
                  </a:txBody>
                  <a:tcPr/>
                </a:tc>
                <a:tc>
                  <a:txBody>
                    <a:bodyPr/>
                    <a:lstStyle/>
                    <a:p>
                      <a:r>
                        <a:rPr lang="en-GB" sz="800" dirty="0"/>
                        <a:t>Repetition of the B or P sound at</a:t>
                      </a:r>
                      <a:r>
                        <a:rPr lang="en-GB" sz="800" baseline="0" dirty="0"/>
                        <a:t> the beginning of words.</a:t>
                      </a:r>
                      <a:endParaRPr lang="en-GB" sz="800" dirty="0"/>
                    </a:p>
                  </a:txBody>
                  <a:tcPr anchor="ctr"/>
                </a:tc>
                <a:extLst>
                  <a:ext uri="{0D108BD9-81ED-4DB2-BD59-A6C34878D82A}">
                    <a16:rowId xmlns:a16="http://schemas.microsoft.com/office/drawing/2014/main" xmlns="" val="10002"/>
                  </a:ext>
                </a:extLst>
              </a:tr>
              <a:tr h="320047">
                <a:tc>
                  <a:txBody>
                    <a:bodyPr/>
                    <a:lstStyle/>
                    <a:p>
                      <a:r>
                        <a:rPr lang="en-GB" sz="1200" b="1" dirty="0"/>
                        <a:t>Sibilance</a:t>
                      </a:r>
                    </a:p>
                  </a:txBody>
                  <a:tcPr/>
                </a:tc>
                <a:tc>
                  <a:txBody>
                    <a:bodyPr/>
                    <a:lstStyle/>
                    <a:p>
                      <a:r>
                        <a:rPr lang="en-GB" sz="800" dirty="0"/>
                        <a:t>Repetition of the S or SH sound at the beginning of words.</a:t>
                      </a:r>
                    </a:p>
                  </a:txBody>
                  <a:tcPr anchor="ctr"/>
                </a:tc>
                <a:extLst>
                  <a:ext uri="{0D108BD9-81ED-4DB2-BD59-A6C34878D82A}">
                    <a16:rowId xmlns:a16="http://schemas.microsoft.com/office/drawing/2014/main" xmlns="" val="10003"/>
                  </a:ext>
                </a:extLst>
              </a:tr>
              <a:tr h="320047">
                <a:tc>
                  <a:txBody>
                    <a:bodyPr/>
                    <a:lstStyle/>
                    <a:p>
                      <a:r>
                        <a:rPr lang="en-GB" sz="1200" b="1" dirty="0"/>
                        <a:t>Metaphor</a:t>
                      </a:r>
                    </a:p>
                  </a:txBody>
                  <a:tcPr/>
                </a:tc>
                <a:tc>
                  <a:txBody>
                    <a:bodyPr/>
                    <a:lstStyle/>
                    <a:p>
                      <a:r>
                        <a:rPr lang="en-GB" sz="800" dirty="0"/>
                        <a:t>Comparing</a:t>
                      </a:r>
                      <a:r>
                        <a:rPr lang="en-GB" sz="800" baseline="0" dirty="0"/>
                        <a:t> one thing to another by saying it is something else e.g. the tree was a mountain.</a:t>
                      </a:r>
                      <a:endParaRPr lang="en-GB" sz="800" dirty="0"/>
                    </a:p>
                  </a:txBody>
                  <a:tcPr anchor="ctr"/>
                </a:tc>
                <a:extLst>
                  <a:ext uri="{0D108BD9-81ED-4DB2-BD59-A6C34878D82A}">
                    <a16:rowId xmlns:a16="http://schemas.microsoft.com/office/drawing/2014/main" xmlns="" val="10004"/>
                  </a:ext>
                </a:extLst>
              </a:tr>
              <a:tr h="320047">
                <a:tc>
                  <a:txBody>
                    <a:bodyPr/>
                    <a:lstStyle/>
                    <a:p>
                      <a:r>
                        <a:rPr lang="en-GB" sz="1200" b="1" dirty="0"/>
                        <a:t>Simile</a:t>
                      </a:r>
                    </a:p>
                  </a:txBody>
                  <a:tcPr/>
                </a:tc>
                <a:tc>
                  <a:txBody>
                    <a:bodyPr/>
                    <a:lstStyle/>
                    <a:p>
                      <a:r>
                        <a:rPr lang="en-GB" sz="800" dirty="0"/>
                        <a:t>Comparing one thing to another</a:t>
                      </a:r>
                      <a:r>
                        <a:rPr lang="en-GB" sz="800" baseline="0" dirty="0"/>
                        <a:t> using </a:t>
                      </a:r>
                      <a:r>
                        <a:rPr lang="en-GB" sz="800" i="1" baseline="0" dirty="0"/>
                        <a:t>like </a:t>
                      </a:r>
                      <a:r>
                        <a:rPr lang="en-GB" sz="800" i="0" baseline="0" dirty="0"/>
                        <a:t>or </a:t>
                      </a:r>
                      <a:r>
                        <a:rPr lang="en-GB" sz="800" i="1" baseline="0" dirty="0"/>
                        <a:t>as </a:t>
                      </a:r>
                      <a:r>
                        <a:rPr lang="en-GB" sz="800" i="0" baseline="0" dirty="0"/>
                        <a:t>e.g. the tree was like a mountain.</a:t>
                      </a:r>
                      <a:endParaRPr lang="en-GB" sz="800" dirty="0"/>
                    </a:p>
                  </a:txBody>
                  <a:tcPr anchor="ctr"/>
                </a:tc>
                <a:extLst>
                  <a:ext uri="{0D108BD9-81ED-4DB2-BD59-A6C34878D82A}">
                    <a16:rowId xmlns:a16="http://schemas.microsoft.com/office/drawing/2014/main" xmlns="" val="10005"/>
                  </a:ext>
                </a:extLst>
              </a:tr>
              <a:tr h="320047">
                <a:tc>
                  <a:txBody>
                    <a:bodyPr/>
                    <a:lstStyle/>
                    <a:p>
                      <a:r>
                        <a:rPr lang="en-GB" sz="1200" b="1" dirty="0"/>
                        <a:t>Personification</a:t>
                      </a:r>
                    </a:p>
                  </a:txBody>
                  <a:tcPr/>
                </a:tc>
                <a:tc>
                  <a:txBody>
                    <a:bodyPr/>
                    <a:lstStyle/>
                    <a:p>
                      <a:r>
                        <a:rPr lang="en-GB" sz="800" dirty="0"/>
                        <a:t>Giving</a:t>
                      </a:r>
                      <a:r>
                        <a:rPr lang="en-GB" sz="800" baseline="0" dirty="0"/>
                        <a:t> an inanimate object human qualities.</a:t>
                      </a:r>
                      <a:endParaRPr lang="en-GB" sz="800" dirty="0"/>
                    </a:p>
                  </a:txBody>
                  <a:tcPr anchor="ctr"/>
                </a:tc>
                <a:extLst>
                  <a:ext uri="{0D108BD9-81ED-4DB2-BD59-A6C34878D82A}">
                    <a16:rowId xmlns:a16="http://schemas.microsoft.com/office/drawing/2014/main" xmlns="" val="10006"/>
                  </a:ext>
                </a:extLst>
              </a:tr>
              <a:tr h="320047">
                <a:tc>
                  <a:txBody>
                    <a:bodyPr/>
                    <a:lstStyle/>
                    <a:p>
                      <a:r>
                        <a:rPr lang="en-GB" sz="1200" b="1" dirty="0"/>
                        <a:t>Onomatopoeia</a:t>
                      </a:r>
                    </a:p>
                  </a:txBody>
                  <a:tcPr/>
                </a:tc>
                <a:tc>
                  <a:txBody>
                    <a:bodyPr/>
                    <a:lstStyle/>
                    <a:p>
                      <a:r>
                        <a:rPr lang="en-GB" sz="800" dirty="0"/>
                        <a:t>Words</a:t>
                      </a:r>
                      <a:r>
                        <a:rPr lang="en-GB" sz="800" baseline="0" dirty="0"/>
                        <a:t> that sound like what they are e.g. </a:t>
                      </a:r>
                      <a:r>
                        <a:rPr lang="en-GB" sz="800" i="1" baseline="0" dirty="0"/>
                        <a:t>bang/crash/drip.</a:t>
                      </a:r>
                      <a:endParaRPr lang="en-GB" sz="800" dirty="0"/>
                    </a:p>
                  </a:txBody>
                  <a:tcPr anchor="ctr"/>
                </a:tc>
                <a:extLst>
                  <a:ext uri="{0D108BD9-81ED-4DB2-BD59-A6C34878D82A}">
                    <a16:rowId xmlns:a16="http://schemas.microsoft.com/office/drawing/2014/main" xmlns="" val="10007"/>
                  </a:ext>
                </a:extLst>
              </a:tr>
              <a:tr h="320047">
                <a:tc>
                  <a:txBody>
                    <a:bodyPr/>
                    <a:lstStyle/>
                    <a:p>
                      <a:r>
                        <a:rPr lang="en-GB" sz="1200" b="1" dirty="0"/>
                        <a:t>Repetition</a:t>
                      </a:r>
                    </a:p>
                  </a:txBody>
                  <a:tcPr/>
                </a:tc>
                <a:tc>
                  <a:txBody>
                    <a:bodyPr/>
                    <a:lstStyle/>
                    <a:p>
                      <a:r>
                        <a:rPr lang="en-GB" sz="800" dirty="0"/>
                        <a:t>Repeating</a:t>
                      </a:r>
                      <a:r>
                        <a:rPr lang="en-GB" sz="800" baseline="0" dirty="0"/>
                        <a:t> a word or idea more than once.</a:t>
                      </a:r>
                      <a:endParaRPr lang="en-GB" sz="800" dirty="0"/>
                    </a:p>
                  </a:txBody>
                  <a:tcPr anchor="ctr"/>
                </a:tc>
                <a:extLst>
                  <a:ext uri="{0D108BD9-81ED-4DB2-BD59-A6C34878D82A}">
                    <a16:rowId xmlns:a16="http://schemas.microsoft.com/office/drawing/2014/main" xmlns="" val="10008"/>
                  </a:ext>
                </a:extLst>
              </a:tr>
              <a:tr h="320047">
                <a:tc>
                  <a:txBody>
                    <a:bodyPr/>
                    <a:lstStyle/>
                    <a:p>
                      <a:r>
                        <a:rPr lang="en-GB" sz="1200" b="1" dirty="0"/>
                        <a:t>Adjective</a:t>
                      </a:r>
                    </a:p>
                  </a:txBody>
                  <a:tcPr/>
                </a:tc>
                <a:tc>
                  <a:txBody>
                    <a:bodyPr/>
                    <a:lstStyle/>
                    <a:p>
                      <a:r>
                        <a:rPr lang="en-GB" sz="800" dirty="0"/>
                        <a:t>A describin</a:t>
                      </a:r>
                      <a:r>
                        <a:rPr lang="en-GB" sz="800" baseline="0" dirty="0"/>
                        <a:t>g word.</a:t>
                      </a:r>
                      <a:endParaRPr lang="en-GB" sz="800" dirty="0"/>
                    </a:p>
                  </a:txBody>
                  <a:tcPr anchor="ctr"/>
                </a:tc>
                <a:extLst>
                  <a:ext uri="{0D108BD9-81ED-4DB2-BD59-A6C34878D82A}">
                    <a16:rowId xmlns:a16="http://schemas.microsoft.com/office/drawing/2014/main" xmlns="" val="10009"/>
                  </a:ext>
                </a:extLst>
              </a:tr>
              <a:tr h="320047">
                <a:tc>
                  <a:txBody>
                    <a:bodyPr/>
                    <a:lstStyle/>
                    <a:p>
                      <a:r>
                        <a:rPr lang="en-GB" sz="1200" b="1" dirty="0"/>
                        <a:t>Verb (dynamic/modal)</a:t>
                      </a:r>
                    </a:p>
                  </a:txBody>
                  <a:tcPr/>
                </a:tc>
                <a:tc>
                  <a:txBody>
                    <a:bodyPr/>
                    <a:lstStyle/>
                    <a:p>
                      <a:r>
                        <a:rPr lang="en-GB" sz="800" dirty="0"/>
                        <a:t>A doing</a:t>
                      </a:r>
                      <a:r>
                        <a:rPr lang="en-GB" sz="800" baseline="0" dirty="0"/>
                        <a:t> word.</a:t>
                      </a:r>
                      <a:endParaRPr lang="en-GB" sz="800" dirty="0"/>
                    </a:p>
                  </a:txBody>
                  <a:tcPr anchor="ctr"/>
                </a:tc>
                <a:extLst>
                  <a:ext uri="{0D108BD9-81ED-4DB2-BD59-A6C34878D82A}">
                    <a16:rowId xmlns:a16="http://schemas.microsoft.com/office/drawing/2014/main" xmlns="" val="10010"/>
                  </a:ext>
                </a:extLst>
              </a:tr>
              <a:tr h="320047">
                <a:tc>
                  <a:txBody>
                    <a:bodyPr/>
                    <a:lstStyle/>
                    <a:p>
                      <a:r>
                        <a:rPr lang="en-GB" sz="1200" b="1" dirty="0"/>
                        <a:t>Noun (abstract/concrete)</a:t>
                      </a:r>
                    </a:p>
                  </a:txBody>
                  <a:tcPr/>
                </a:tc>
                <a:tc>
                  <a:txBody>
                    <a:bodyPr/>
                    <a:lstStyle/>
                    <a:p>
                      <a:r>
                        <a:rPr lang="en-GB" sz="800" dirty="0"/>
                        <a:t>A naming</a:t>
                      </a:r>
                      <a:r>
                        <a:rPr lang="en-GB" sz="800" baseline="0" dirty="0"/>
                        <a:t> word.</a:t>
                      </a:r>
                      <a:endParaRPr lang="en-GB" sz="800" dirty="0"/>
                    </a:p>
                  </a:txBody>
                  <a:tcPr anchor="ctr"/>
                </a:tc>
                <a:extLst>
                  <a:ext uri="{0D108BD9-81ED-4DB2-BD59-A6C34878D82A}">
                    <a16:rowId xmlns:a16="http://schemas.microsoft.com/office/drawing/2014/main" xmlns="" val="10011"/>
                  </a:ext>
                </a:extLst>
              </a:tr>
              <a:tr h="320047">
                <a:tc>
                  <a:txBody>
                    <a:bodyPr/>
                    <a:lstStyle/>
                    <a:p>
                      <a:r>
                        <a:rPr lang="en-GB" sz="1200" b="1" dirty="0"/>
                        <a:t>Pronoun</a:t>
                      </a:r>
                    </a:p>
                  </a:txBody>
                  <a:tcPr/>
                </a:tc>
                <a:tc>
                  <a:txBody>
                    <a:bodyPr/>
                    <a:lstStyle/>
                    <a:p>
                      <a:r>
                        <a:rPr lang="en-GB" sz="800" dirty="0"/>
                        <a:t>I/You/He/She/They</a:t>
                      </a:r>
                      <a:r>
                        <a:rPr lang="en-GB" sz="800" baseline="0" dirty="0"/>
                        <a:t> etc.</a:t>
                      </a:r>
                      <a:endParaRPr lang="en-GB" sz="800" dirty="0"/>
                    </a:p>
                  </a:txBody>
                  <a:tcPr anchor="ctr"/>
                </a:tc>
                <a:extLst>
                  <a:ext uri="{0D108BD9-81ED-4DB2-BD59-A6C34878D82A}">
                    <a16:rowId xmlns:a16="http://schemas.microsoft.com/office/drawing/2014/main" xmlns="" val="10012"/>
                  </a:ext>
                </a:extLst>
              </a:tr>
              <a:tr h="320047">
                <a:tc>
                  <a:txBody>
                    <a:bodyPr/>
                    <a:lstStyle/>
                    <a:p>
                      <a:r>
                        <a:rPr lang="en-GB" sz="1200" b="1" dirty="0"/>
                        <a:t>Adverb</a:t>
                      </a:r>
                    </a:p>
                  </a:txBody>
                  <a:tcPr/>
                </a:tc>
                <a:tc>
                  <a:txBody>
                    <a:bodyPr/>
                    <a:lstStyle/>
                    <a:p>
                      <a:r>
                        <a:rPr lang="en-GB" sz="800" dirty="0"/>
                        <a:t>Describes</a:t>
                      </a:r>
                      <a:r>
                        <a:rPr lang="en-GB" sz="800" baseline="0" dirty="0"/>
                        <a:t> a verb, usually ends in –</a:t>
                      </a:r>
                      <a:r>
                        <a:rPr lang="en-GB" sz="800" baseline="0" dirty="0" err="1"/>
                        <a:t>ly</a:t>
                      </a:r>
                      <a:r>
                        <a:rPr lang="en-GB" sz="800" baseline="0" dirty="0"/>
                        <a:t>.</a:t>
                      </a:r>
                      <a:endParaRPr lang="en-GB" sz="800" dirty="0"/>
                    </a:p>
                  </a:txBody>
                  <a:tcPr anchor="ctr"/>
                </a:tc>
                <a:extLst>
                  <a:ext uri="{0D108BD9-81ED-4DB2-BD59-A6C34878D82A}">
                    <a16:rowId xmlns:a16="http://schemas.microsoft.com/office/drawing/2014/main" xmlns="" val="10013"/>
                  </a:ext>
                </a:extLst>
              </a:tr>
              <a:tr h="320047">
                <a:tc>
                  <a:txBody>
                    <a:bodyPr/>
                    <a:lstStyle/>
                    <a:p>
                      <a:r>
                        <a:rPr lang="en-GB" sz="1200" b="1" dirty="0"/>
                        <a:t>Connotation</a:t>
                      </a:r>
                    </a:p>
                  </a:txBody>
                  <a:tcPr/>
                </a:tc>
                <a:tc>
                  <a:txBody>
                    <a:bodyPr/>
                    <a:lstStyle/>
                    <a:p>
                      <a:r>
                        <a:rPr lang="en-GB" sz="800" dirty="0"/>
                        <a:t>The associated meanings</a:t>
                      </a:r>
                      <a:r>
                        <a:rPr lang="en-GB" sz="800" baseline="0" dirty="0"/>
                        <a:t> of a word e.g. the connotations of red might be love/danger/anger etc.</a:t>
                      </a:r>
                      <a:endParaRPr lang="en-GB" sz="800" dirty="0"/>
                    </a:p>
                  </a:txBody>
                  <a:tcPr anchor="ctr"/>
                </a:tc>
                <a:extLst>
                  <a:ext uri="{0D108BD9-81ED-4DB2-BD59-A6C34878D82A}">
                    <a16:rowId xmlns:a16="http://schemas.microsoft.com/office/drawing/2014/main" xmlns="" val="10014"/>
                  </a:ext>
                </a:extLst>
              </a:tr>
              <a:tr h="32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Colloquial language</a:t>
                      </a:r>
                    </a:p>
                  </a:txBody>
                  <a:tcPr/>
                </a:tc>
                <a:tc>
                  <a:txBody>
                    <a:bodyPr/>
                    <a:lstStyle/>
                    <a:p>
                      <a:r>
                        <a:rPr lang="en-GB" sz="800" dirty="0"/>
                        <a:t>Informal or slang</a:t>
                      </a:r>
                      <a:r>
                        <a:rPr lang="en-GB" sz="800" baseline="0" dirty="0"/>
                        <a:t> language.</a:t>
                      </a:r>
                      <a:endParaRPr lang="en-GB" sz="800" dirty="0"/>
                    </a:p>
                  </a:txBody>
                  <a:tcPr anchor="ctr"/>
                </a:tc>
                <a:extLst>
                  <a:ext uri="{0D108BD9-81ED-4DB2-BD59-A6C34878D82A}">
                    <a16:rowId xmlns:a16="http://schemas.microsoft.com/office/drawing/2014/main" xmlns="" val="10015"/>
                  </a:ext>
                </a:extLst>
              </a:tr>
              <a:tr h="32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Semantic</a:t>
                      </a:r>
                      <a:r>
                        <a:rPr lang="en-GB" sz="1200" b="1" baseline="0" dirty="0"/>
                        <a:t> field</a:t>
                      </a:r>
                      <a:endParaRPr lang="en-GB" sz="1200" b="1" dirty="0"/>
                    </a:p>
                  </a:txBody>
                  <a:tcPr/>
                </a:tc>
                <a:tc>
                  <a:txBody>
                    <a:bodyPr/>
                    <a:lstStyle/>
                    <a:p>
                      <a:r>
                        <a:rPr lang="en-GB" sz="800" dirty="0"/>
                        <a:t>A group of words suggesting a</a:t>
                      </a:r>
                      <a:r>
                        <a:rPr lang="en-GB" sz="800" baseline="0" dirty="0"/>
                        <a:t> theme/topic e.g. a semantic field of war – guns/bullets/army/soldier</a:t>
                      </a:r>
                      <a:endParaRPr lang="en-GB" sz="800" dirty="0"/>
                    </a:p>
                  </a:txBody>
                  <a:tcPr anchor="ctr"/>
                </a:tc>
                <a:extLst>
                  <a:ext uri="{0D108BD9-81ED-4DB2-BD59-A6C34878D82A}">
                    <a16:rowId xmlns:a16="http://schemas.microsoft.com/office/drawing/2014/main" xmlns="" val="100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71331149"/>
              </p:ext>
            </p:extLst>
          </p:nvPr>
        </p:nvGraphicFramePr>
        <p:xfrm>
          <a:off x="4664466" y="260648"/>
          <a:ext cx="4228014" cy="5727979"/>
        </p:xfrm>
        <a:graphic>
          <a:graphicData uri="http://schemas.openxmlformats.org/drawingml/2006/table">
            <a:tbl>
              <a:tblPr firstRow="1" bandRow="1">
                <a:tableStyleId>{5940675A-B579-460E-94D1-54222C63F5DA}</a:tableStyleId>
              </a:tblPr>
              <a:tblGrid>
                <a:gridCol w="2114007">
                  <a:extLst>
                    <a:ext uri="{9D8B030D-6E8A-4147-A177-3AD203B41FA5}">
                      <a16:colId xmlns:a16="http://schemas.microsoft.com/office/drawing/2014/main" xmlns="" val="20000"/>
                    </a:ext>
                  </a:extLst>
                </a:gridCol>
                <a:gridCol w="2114007">
                  <a:extLst>
                    <a:ext uri="{9D8B030D-6E8A-4147-A177-3AD203B41FA5}">
                      <a16:colId xmlns:a16="http://schemas.microsoft.com/office/drawing/2014/main" xmlns="" val="20001"/>
                    </a:ext>
                  </a:extLst>
                </a:gridCol>
              </a:tblGrid>
              <a:tr h="292903">
                <a:tc gridSpan="2">
                  <a:txBody>
                    <a:bodyPr/>
                    <a:lstStyle/>
                    <a:p>
                      <a:r>
                        <a:rPr lang="en-GB" sz="1200" b="1" dirty="0"/>
                        <a:t>Character</a:t>
                      </a:r>
                    </a:p>
                  </a:txBody>
                  <a:tcPr>
                    <a:solidFill>
                      <a:schemeClr val="accent3">
                        <a:lumMod val="40000"/>
                        <a:lumOff val="60000"/>
                      </a:schemeClr>
                    </a:solidFill>
                  </a:tcPr>
                </a:tc>
                <a:tc hMerge="1">
                  <a:txBody>
                    <a:bodyPr/>
                    <a:lstStyle/>
                    <a:p>
                      <a:endParaRPr lang="en-GB" sz="1200" dirty="0"/>
                    </a:p>
                  </a:txBody>
                  <a:tcPr/>
                </a:tc>
                <a:extLst>
                  <a:ext uri="{0D108BD9-81ED-4DB2-BD59-A6C34878D82A}">
                    <a16:rowId xmlns:a16="http://schemas.microsoft.com/office/drawing/2014/main" xmlns="" val="10000"/>
                  </a:ext>
                </a:extLst>
              </a:tr>
              <a:tr h="292903">
                <a:tc>
                  <a:txBody>
                    <a:bodyPr/>
                    <a:lstStyle/>
                    <a:p>
                      <a:r>
                        <a:rPr lang="en-GB" sz="1200" b="1" dirty="0"/>
                        <a:t>Narrative voice</a:t>
                      </a:r>
                    </a:p>
                  </a:txBody>
                  <a:tcPr/>
                </a:tc>
                <a:tc>
                  <a:txBody>
                    <a:bodyPr/>
                    <a:lstStyle/>
                    <a:p>
                      <a:r>
                        <a:rPr lang="en-GB" sz="800" dirty="0"/>
                        <a:t>The</a:t>
                      </a:r>
                      <a:r>
                        <a:rPr lang="en-GB" sz="800" baseline="0" dirty="0"/>
                        <a:t> perspective from which the story is told.</a:t>
                      </a:r>
                      <a:endParaRPr lang="en-GB" sz="800" dirty="0"/>
                    </a:p>
                  </a:txBody>
                  <a:tcPr anchor="ctr"/>
                </a:tc>
                <a:extLst>
                  <a:ext uri="{0D108BD9-81ED-4DB2-BD59-A6C34878D82A}">
                    <a16:rowId xmlns:a16="http://schemas.microsoft.com/office/drawing/2014/main" xmlns="" val="10001"/>
                  </a:ext>
                </a:extLst>
              </a:tr>
              <a:tr h="292903">
                <a:tc>
                  <a:txBody>
                    <a:bodyPr/>
                    <a:lstStyle/>
                    <a:p>
                      <a:r>
                        <a:rPr lang="en-GB" sz="1200" b="1" dirty="0"/>
                        <a:t>Archetype</a:t>
                      </a:r>
                    </a:p>
                  </a:txBody>
                  <a:tcPr/>
                </a:tc>
                <a:tc>
                  <a:txBody>
                    <a:bodyPr/>
                    <a:lstStyle/>
                    <a:p>
                      <a:r>
                        <a:rPr lang="en-GB" sz="800" dirty="0"/>
                        <a:t>A familiar/traditional</a:t>
                      </a:r>
                      <a:r>
                        <a:rPr lang="en-GB" sz="800" baseline="0" dirty="0"/>
                        <a:t> character used seen in many stories across different cultures e.g. the villain.</a:t>
                      </a:r>
                      <a:endParaRPr lang="en-GB" sz="800" dirty="0"/>
                    </a:p>
                  </a:txBody>
                  <a:tcPr anchor="ctr"/>
                </a:tc>
                <a:extLst>
                  <a:ext uri="{0D108BD9-81ED-4DB2-BD59-A6C34878D82A}">
                    <a16:rowId xmlns:a16="http://schemas.microsoft.com/office/drawing/2014/main" xmlns="" val="10002"/>
                  </a:ext>
                </a:extLst>
              </a:tr>
              <a:tr h="292903">
                <a:tc>
                  <a:txBody>
                    <a:bodyPr/>
                    <a:lstStyle/>
                    <a:p>
                      <a:r>
                        <a:rPr lang="en-GB" sz="1200" b="1" dirty="0"/>
                        <a:t>Protagonist</a:t>
                      </a:r>
                    </a:p>
                  </a:txBody>
                  <a:tcPr/>
                </a:tc>
                <a:tc>
                  <a:txBody>
                    <a:bodyPr/>
                    <a:lstStyle/>
                    <a:p>
                      <a:r>
                        <a:rPr lang="en-GB" sz="800" dirty="0"/>
                        <a:t>The main character.</a:t>
                      </a:r>
                    </a:p>
                  </a:txBody>
                  <a:tcPr anchor="ctr"/>
                </a:tc>
                <a:extLst>
                  <a:ext uri="{0D108BD9-81ED-4DB2-BD59-A6C34878D82A}">
                    <a16:rowId xmlns:a16="http://schemas.microsoft.com/office/drawing/2014/main" xmlns="" val="10003"/>
                  </a:ext>
                </a:extLst>
              </a:tr>
              <a:tr h="292903">
                <a:tc gridSpan="2">
                  <a:txBody>
                    <a:bodyPr/>
                    <a:lstStyle/>
                    <a:p>
                      <a:r>
                        <a:rPr lang="en-GB" sz="1200" b="1" dirty="0"/>
                        <a:t>Setting</a:t>
                      </a:r>
                    </a:p>
                  </a:txBody>
                  <a:tcPr>
                    <a:solidFill>
                      <a:schemeClr val="accent5">
                        <a:lumMod val="40000"/>
                        <a:lumOff val="60000"/>
                      </a:schemeClr>
                    </a:solidFill>
                  </a:tcPr>
                </a:tc>
                <a:tc hMerge="1">
                  <a:txBody>
                    <a:bodyPr/>
                    <a:lstStyle/>
                    <a:p>
                      <a:endParaRPr lang="en-GB" sz="1200" dirty="0"/>
                    </a:p>
                  </a:txBody>
                  <a:tcPr/>
                </a:tc>
                <a:extLst>
                  <a:ext uri="{0D108BD9-81ED-4DB2-BD59-A6C34878D82A}">
                    <a16:rowId xmlns:a16="http://schemas.microsoft.com/office/drawing/2014/main" xmlns="" val="10004"/>
                  </a:ext>
                </a:extLst>
              </a:tr>
              <a:tr h="292903">
                <a:tc>
                  <a:txBody>
                    <a:bodyPr/>
                    <a:lstStyle/>
                    <a:p>
                      <a:r>
                        <a:rPr lang="en-GB" sz="1200" b="1" dirty="0"/>
                        <a:t>Pathetic fallacy</a:t>
                      </a:r>
                    </a:p>
                  </a:txBody>
                  <a:tcPr/>
                </a:tc>
                <a:tc>
                  <a:txBody>
                    <a:bodyPr/>
                    <a:lstStyle/>
                    <a:p>
                      <a:r>
                        <a:rPr lang="en-GB" sz="800" dirty="0"/>
                        <a:t>When</a:t>
                      </a:r>
                      <a:r>
                        <a:rPr lang="en-GB" sz="800" baseline="0" dirty="0"/>
                        <a:t> the weather reflects the actions/mood of the story.</a:t>
                      </a:r>
                      <a:endParaRPr lang="en-GB" sz="800" dirty="0"/>
                    </a:p>
                  </a:txBody>
                  <a:tcPr anchor="ctr"/>
                </a:tc>
                <a:extLst>
                  <a:ext uri="{0D108BD9-81ED-4DB2-BD59-A6C34878D82A}">
                    <a16:rowId xmlns:a16="http://schemas.microsoft.com/office/drawing/2014/main" xmlns="" val="10005"/>
                  </a:ext>
                </a:extLst>
              </a:tr>
              <a:tr h="292903">
                <a:tc gridSpan="2">
                  <a:txBody>
                    <a:bodyPr/>
                    <a:lstStyle/>
                    <a:p>
                      <a:r>
                        <a:rPr lang="en-GB" sz="1200" b="1" dirty="0"/>
                        <a:t>Structure</a:t>
                      </a:r>
                    </a:p>
                  </a:txBody>
                  <a:tcPr>
                    <a:solidFill>
                      <a:schemeClr val="accent4">
                        <a:lumMod val="40000"/>
                        <a:lumOff val="60000"/>
                      </a:schemeClr>
                    </a:solidFill>
                  </a:tcPr>
                </a:tc>
                <a:tc hMerge="1">
                  <a:txBody>
                    <a:bodyPr/>
                    <a:lstStyle/>
                    <a:p>
                      <a:endParaRPr lang="en-GB" sz="1200" dirty="0"/>
                    </a:p>
                  </a:txBody>
                  <a:tcPr/>
                </a:tc>
                <a:extLst>
                  <a:ext uri="{0D108BD9-81ED-4DB2-BD59-A6C34878D82A}">
                    <a16:rowId xmlns:a16="http://schemas.microsoft.com/office/drawing/2014/main" xmlns="" val="10006"/>
                  </a:ext>
                </a:extLst>
              </a:tr>
              <a:tr h="292903">
                <a:tc>
                  <a:txBody>
                    <a:bodyPr/>
                    <a:lstStyle/>
                    <a:p>
                      <a:r>
                        <a:rPr lang="en-GB" sz="1200" b="1" dirty="0"/>
                        <a:t>Declarative sentence</a:t>
                      </a:r>
                    </a:p>
                  </a:txBody>
                  <a:tcPr/>
                </a:tc>
                <a:tc>
                  <a:txBody>
                    <a:bodyPr/>
                    <a:lstStyle/>
                    <a:p>
                      <a:r>
                        <a:rPr lang="en-GB" sz="800" dirty="0"/>
                        <a:t>A statement</a:t>
                      </a:r>
                      <a:r>
                        <a:rPr lang="en-GB" sz="800" baseline="0" dirty="0"/>
                        <a:t> e.g. </a:t>
                      </a:r>
                      <a:r>
                        <a:rPr lang="en-GB" sz="800" i="1" baseline="0" dirty="0"/>
                        <a:t>The sky is blue.</a:t>
                      </a:r>
                      <a:endParaRPr lang="en-GB" sz="800" dirty="0"/>
                    </a:p>
                  </a:txBody>
                  <a:tcPr anchor="ctr"/>
                </a:tc>
                <a:extLst>
                  <a:ext uri="{0D108BD9-81ED-4DB2-BD59-A6C34878D82A}">
                    <a16:rowId xmlns:a16="http://schemas.microsoft.com/office/drawing/2014/main" xmlns="" val="10007"/>
                  </a:ext>
                </a:extLst>
              </a:tr>
              <a:tr h="292903">
                <a:tc>
                  <a:txBody>
                    <a:bodyPr/>
                    <a:lstStyle/>
                    <a:p>
                      <a:r>
                        <a:rPr lang="en-GB" sz="1200" b="1" dirty="0"/>
                        <a:t>Imperative sentence</a:t>
                      </a:r>
                    </a:p>
                  </a:txBody>
                  <a:tcPr/>
                </a:tc>
                <a:tc>
                  <a:txBody>
                    <a:bodyPr/>
                    <a:lstStyle/>
                    <a:p>
                      <a:r>
                        <a:rPr lang="en-GB" sz="800" dirty="0"/>
                        <a:t>A command e.g.</a:t>
                      </a:r>
                      <a:r>
                        <a:rPr lang="en-GB" sz="800" baseline="0" dirty="0"/>
                        <a:t> </a:t>
                      </a:r>
                      <a:r>
                        <a:rPr lang="en-GB" sz="800" i="1" baseline="0" dirty="0"/>
                        <a:t>Stop running.</a:t>
                      </a:r>
                      <a:endParaRPr lang="en-GB" sz="800" dirty="0"/>
                    </a:p>
                  </a:txBody>
                  <a:tcPr anchor="ctr"/>
                </a:tc>
                <a:extLst>
                  <a:ext uri="{0D108BD9-81ED-4DB2-BD59-A6C34878D82A}">
                    <a16:rowId xmlns:a16="http://schemas.microsoft.com/office/drawing/2014/main" xmlns="" val="10008"/>
                  </a:ext>
                </a:extLst>
              </a:tr>
              <a:tr h="292903">
                <a:tc>
                  <a:txBody>
                    <a:bodyPr/>
                    <a:lstStyle/>
                    <a:p>
                      <a:r>
                        <a:rPr lang="en-GB" sz="1200" b="1" dirty="0"/>
                        <a:t>Interrogative sentence</a:t>
                      </a:r>
                    </a:p>
                  </a:txBody>
                  <a:tcPr/>
                </a:tc>
                <a:tc>
                  <a:txBody>
                    <a:bodyPr/>
                    <a:lstStyle/>
                    <a:p>
                      <a:r>
                        <a:rPr lang="en-GB" sz="800" dirty="0"/>
                        <a:t>A question.</a:t>
                      </a:r>
                    </a:p>
                  </a:txBody>
                  <a:tcPr anchor="ctr"/>
                </a:tc>
                <a:extLst>
                  <a:ext uri="{0D108BD9-81ED-4DB2-BD59-A6C34878D82A}">
                    <a16:rowId xmlns:a16="http://schemas.microsoft.com/office/drawing/2014/main" xmlns="" val="10009"/>
                  </a:ext>
                </a:extLst>
              </a:tr>
              <a:tr h="292903">
                <a:tc>
                  <a:txBody>
                    <a:bodyPr/>
                    <a:lstStyle/>
                    <a:p>
                      <a:r>
                        <a:rPr lang="en-GB" sz="1200" b="1" dirty="0" err="1" smtClean="0"/>
                        <a:t>Exclamative</a:t>
                      </a:r>
                      <a:r>
                        <a:rPr lang="en-GB" sz="1200" b="1" dirty="0" smtClean="0"/>
                        <a:t> </a:t>
                      </a:r>
                      <a:r>
                        <a:rPr lang="en-GB" sz="1200" b="1" dirty="0"/>
                        <a:t>sentence</a:t>
                      </a:r>
                    </a:p>
                  </a:txBody>
                  <a:tcPr/>
                </a:tc>
                <a:tc>
                  <a:txBody>
                    <a:bodyPr/>
                    <a:lstStyle/>
                    <a:p>
                      <a:r>
                        <a:rPr lang="en-GB" sz="800" dirty="0"/>
                        <a:t>A sentence ending with a !</a:t>
                      </a:r>
                    </a:p>
                  </a:txBody>
                  <a:tcPr anchor="ctr"/>
                </a:tc>
                <a:extLst>
                  <a:ext uri="{0D108BD9-81ED-4DB2-BD59-A6C34878D82A}">
                    <a16:rowId xmlns:a16="http://schemas.microsoft.com/office/drawing/2014/main" xmlns="" val="10010"/>
                  </a:ext>
                </a:extLst>
              </a:tr>
              <a:tr h="292903">
                <a:tc>
                  <a:txBody>
                    <a:bodyPr/>
                    <a:lstStyle/>
                    <a:p>
                      <a:r>
                        <a:rPr lang="en-GB" sz="1200" b="1" dirty="0"/>
                        <a:t>Linear narrative</a:t>
                      </a:r>
                    </a:p>
                  </a:txBody>
                  <a:tcPr/>
                </a:tc>
                <a:tc>
                  <a:txBody>
                    <a:bodyPr/>
                    <a:lstStyle/>
                    <a:p>
                      <a:r>
                        <a:rPr lang="en-GB" sz="800" dirty="0"/>
                        <a:t>Narrative that follows</a:t>
                      </a:r>
                      <a:r>
                        <a:rPr lang="en-GB" sz="800" baseline="0" dirty="0"/>
                        <a:t> a straight line e.g. </a:t>
                      </a:r>
                      <a:r>
                        <a:rPr lang="en-GB" sz="800" i="1" baseline="0" dirty="0"/>
                        <a:t>beginning – middle – end. </a:t>
                      </a:r>
                      <a:endParaRPr lang="en-GB" sz="800" dirty="0"/>
                    </a:p>
                  </a:txBody>
                  <a:tcPr anchor="ctr"/>
                </a:tc>
                <a:extLst>
                  <a:ext uri="{0D108BD9-81ED-4DB2-BD59-A6C34878D82A}">
                    <a16:rowId xmlns:a16="http://schemas.microsoft.com/office/drawing/2014/main" xmlns="" val="10011"/>
                  </a:ext>
                </a:extLst>
              </a:tr>
              <a:tr h="292903">
                <a:tc>
                  <a:txBody>
                    <a:bodyPr/>
                    <a:lstStyle/>
                    <a:p>
                      <a:r>
                        <a:rPr lang="en-GB" sz="1200" b="1" dirty="0"/>
                        <a:t>Non-linear</a:t>
                      </a:r>
                      <a:r>
                        <a:rPr lang="en-GB" sz="1200" b="1" baseline="0" dirty="0"/>
                        <a:t> narrative</a:t>
                      </a:r>
                      <a:endParaRPr lang="en-GB" sz="1200" b="1" dirty="0"/>
                    </a:p>
                  </a:txBody>
                  <a:tcPr/>
                </a:tc>
                <a:tc>
                  <a:txBody>
                    <a:bodyPr/>
                    <a:lstStyle/>
                    <a:p>
                      <a:r>
                        <a:rPr lang="en-GB" sz="800" dirty="0"/>
                        <a:t>Often starts in the middle of the story</a:t>
                      </a:r>
                      <a:r>
                        <a:rPr lang="en-GB" sz="800" baseline="0" dirty="0"/>
                        <a:t> and then goes back to the beginning may involve flashbacks.</a:t>
                      </a:r>
                      <a:endParaRPr lang="en-GB" sz="800" dirty="0"/>
                    </a:p>
                  </a:txBody>
                  <a:tcPr anchor="ctr"/>
                </a:tc>
                <a:extLst>
                  <a:ext uri="{0D108BD9-81ED-4DB2-BD59-A6C34878D82A}">
                    <a16:rowId xmlns:a16="http://schemas.microsoft.com/office/drawing/2014/main" xmlns="" val="10012"/>
                  </a:ext>
                </a:extLst>
              </a:tr>
              <a:tr h="292903">
                <a:tc>
                  <a:txBody>
                    <a:bodyPr/>
                    <a:lstStyle/>
                    <a:p>
                      <a:r>
                        <a:rPr lang="en-GB" sz="1200" b="1" dirty="0"/>
                        <a:t>Cyclical</a:t>
                      </a:r>
                      <a:r>
                        <a:rPr lang="en-GB" sz="1200" b="1" baseline="0" dirty="0"/>
                        <a:t> narrative</a:t>
                      </a:r>
                      <a:endParaRPr lang="en-GB" sz="1200" b="1" dirty="0"/>
                    </a:p>
                  </a:txBody>
                  <a:tcPr/>
                </a:tc>
                <a:tc>
                  <a:txBody>
                    <a:bodyPr/>
                    <a:lstStyle/>
                    <a:p>
                      <a:r>
                        <a:rPr lang="en-GB" sz="800" dirty="0"/>
                        <a:t>A story that ends where it begins.</a:t>
                      </a:r>
                    </a:p>
                  </a:txBody>
                  <a:tcPr anchor="ctr"/>
                </a:tc>
                <a:extLst>
                  <a:ext uri="{0D108BD9-81ED-4DB2-BD59-A6C34878D82A}">
                    <a16:rowId xmlns:a16="http://schemas.microsoft.com/office/drawing/2014/main" xmlns="" val="10013"/>
                  </a:ext>
                </a:extLst>
              </a:tr>
              <a:tr h="292903">
                <a:tc>
                  <a:txBody>
                    <a:bodyPr/>
                    <a:lstStyle/>
                    <a:p>
                      <a:r>
                        <a:rPr lang="en-GB" sz="1200" b="1" dirty="0"/>
                        <a:t>Motif</a:t>
                      </a:r>
                    </a:p>
                  </a:txBody>
                  <a:tcPr/>
                </a:tc>
                <a:tc>
                  <a:txBody>
                    <a:bodyPr/>
                    <a:lstStyle/>
                    <a:p>
                      <a:r>
                        <a:rPr lang="en-GB" sz="800" dirty="0"/>
                        <a:t>Reoccurring</a:t>
                      </a:r>
                      <a:r>
                        <a:rPr lang="en-GB" sz="800" baseline="0" dirty="0"/>
                        <a:t> ideas and themes throughout the story.</a:t>
                      </a:r>
                      <a:endParaRPr lang="en-GB" sz="800" dirty="0"/>
                    </a:p>
                  </a:txBody>
                  <a:tcPr anchor="ctr"/>
                </a:tc>
                <a:extLst>
                  <a:ext uri="{0D108BD9-81ED-4DB2-BD59-A6C34878D82A}">
                    <a16:rowId xmlns:a16="http://schemas.microsoft.com/office/drawing/2014/main" xmlns="" val="10014"/>
                  </a:ext>
                </a:extLst>
              </a:tr>
              <a:tr h="292903">
                <a:tc>
                  <a:txBody>
                    <a:bodyPr/>
                    <a:lstStyle/>
                    <a:p>
                      <a:r>
                        <a:rPr lang="en-GB" sz="1200" b="1" dirty="0" err="1" smtClean="0"/>
                        <a:t>Asyndetic</a:t>
                      </a:r>
                      <a:r>
                        <a:rPr lang="en-GB" sz="1200" b="1" baseline="0" dirty="0" smtClean="0"/>
                        <a:t> list </a:t>
                      </a:r>
                      <a:endParaRPr lang="en-GB" sz="1200" b="1" dirty="0"/>
                    </a:p>
                  </a:txBody>
                  <a:tcPr/>
                </a:tc>
                <a:tc>
                  <a:txBody>
                    <a:bodyPr/>
                    <a:lstStyle/>
                    <a:p>
                      <a:r>
                        <a:rPr lang="en-GB" sz="800" dirty="0"/>
                        <a:t>A</a:t>
                      </a:r>
                      <a:r>
                        <a:rPr lang="en-GB" sz="800" baseline="0" dirty="0"/>
                        <a:t> list without conjunctions or connectives. </a:t>
                      </a:r>
                      <a:endParaRPr lang="en-GB" sz="800" dirty="0"/>
                    </a:p>
                  </a:txBody>
                  <a:tcPr anchor="ctr"/>
                </a:tc>
                <a:extLst>
                  <a:ext uri="{0D108BD9-81ED-4DB2-BD59-A6C34878D82A}">
                    <a16:rowId xmlns:a16="http://schemas.microsoft.com/office/drawing/2014/main" xmlns="" val="10015"/>
                  </a:ext>
                </a:extLst>
              </a:tr>
              <a:tr h="292903">
                <a:tc>
                  <a:txBody>
                    <a:bodyPr/>
                    <a:lstStyle/>
                    <a:p>
                      <a:r>
                        <a:rPr lang="en-GB" sz="1200" b="1" dirty="0"/>
                        <a:t>Climax</a:t>
                      </a:r>
                    </a:p>
                  </a:txBody>
                  <a:tcPr/>
                </a:tc>
                <a:tc>
                  <a:txBody>
                    <a:bodyPr/>
                    <a:lstStyle/>
                    <a:p>
                      <a:r>
                        <a:rPr lang="en-GB" sz="800" dirty="0"/>
                        <a:t>The point</a:t>
                      </a:r>
                      <a:r>
                        <a:rPr lang="en-GB" sz="800" baseline="0" dirty="0"/>
                        <a:t> of greatest tension in the story.</a:t>
                      </a:r>
                      <a:endParaRPr lang="en-GB" sz="800" dirty="0"/>
                    </a:p>
                  </a:txBody>
                  <a:tcPr anchor="ctr"/>
                </a:tc>
                <a:extLst>
                  <a:ext uri="{0D108BD9-81ED-4DB2-BD59-A6C34878D82A}">
                    <a16:rowId xmlns:a16="http://schemas.microsoft.com/office/drawing/2014/main" xmlns="" val="10016"/>
                  </a:ext>
                </a:extLst>
              </a:tr>
              <a:tr h="292903">
                <a:tc>
                  <a:txBody>
                    <a:bodyPr/>
                    <a:lstStyle/>
                    <a:p>
                      <a:r>
                        <a:rPr lang="en-GB" sz="1200" b="1" dirty="0"/>
                        <a:t>Foreshadowing</a:t>
                      </a:r>
                    </a:p>
                  </a:txBody>
                  <a:tcPr/>
                </a:tc>
                <a:tc>
                  <a:txBody>
                    <a:bodyPr/>
                    <a:lstStyle/>
                    <a:p>
                      <a:r>
                        <a:rPr lang="en-GB" sz="800" dirty="0"/>
                        <a:t>Hints of what is to come</a:t>
                      </a:r>
                      <a:r>
                        <a:rPr lang="en-GB" sz="800" baseline="0" dirty="0"/>
                        <a:t> in the story.</a:t>
                      </a:r>
                      <a:endParaRPr lang="en-GB" sz="800" dirty="0"/>
                    </a:p>
                  </a:txBody>
                  <a:tcPr anchor="ctr"/>
                </a:tc>
                <a:extLst>
                  <a:ext uri="{0D108BD9-81ED-4DB2-BD59-A6C34878D82A}">
                    <a16:rowId xmlns:a16="http://schemas.microsoft.com/office/drawing/2014/main" xmlns="" val="10017"/>
                  </a:ext>
                </a:extLst>
              </a:tr>
            </a:tbl>
          </a:graphicData>
        </a:graphic>
      </p:graphicFrame>
      <p:sp>
        <p:nvSpPr>
          <p:cNvPr id="2" name="TextBox 1"/>
          <p:cNvSpPr txBox="1"/>
          <p:nvPr/>
        </p:nvSpPr>
        <p:spPr>
          <a:xfrm>
            <a:off x="4572000" y="6146140"/>
            <a:ext cx="4320480" cy="523220"/>
          </a:xfrm>
          <a:prstGeom prst="rect">
            <a:avLst/>
          </a:prstGeom>
          <a:solidFill>
            <a:srgbClr val="FFFF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1400" b="1" dirty="0">
                <a:solidFill>
                  <a:schemeClr val="tx1"/>
                </a:solidFill>
              </a:rPr>
              <a:t>These are the main techniques that you need to learn and remember for Paper 1, Section A.</a:t>
            </a:r>
          </a:p>
        </p:txBody>
      </p:sp>
      <p:sp>
        <p:nvSpPr>
          <p:cNvPr id="8" name="Rectangle 7"/>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srcRect l="29126" t="47862" r="41189" b="40296"/>
          <a:stretch/>
        </p:blipFill>
        <p:spPr>
          <a:xfrm>
            <a:off x="473265" y="276663"/>
            <a:ext cx="3862316" cy="866274"/>
          </a:xfrm>
          <a:prstGeom prst="rect">
            <a:avLst/>
          </a:prstGeom>
        </p:spPr>
      </p:pic>
    </p:spTree>
    <p:extLst>
      <p:ext uri="{BB962C8B-B14F-4D97-AF65-F5344CB8AC3E}">
        <p14:creationId xmlns:p14="http://schemas.microsoft.com/office/powerpoint/2010/main" val="80913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3347" y="1299411"/>
            <a:ext cx="8069179" cy="3477875"/>
          </a:xfrm>
          <a:prstGeom prst="rect">
            <a:avLst/>
          </a:prstGeom>
          <a:noFill/>
        </p:spPr>
        <p:txBody>
          <a:bodyPr wrap="square" rtlCol="0">
            <a:spAutoFit/>
          </a:bodyPr>
          <a:lstStyle/>
          <a:p>
            <a:pPr algn="just"/>
            <a:r>
              <a:rPr lang="en-GB" sz="2200" dirty="0"/>
              <a:t>It’s her first time in the Pyrenees, although she feels very much at home. She’s been told that in the winter the jagged peaks of the mountains are covered with snow. In the spring, delicate flowers of pink and mauve and white peep out from their hiding places in the great expanses of rock. In early summer, the pastures are green and speckled with yellow buttercups. But now, the sun has flattened the land into submission, turning the greens to brown. It is a beautiful place she thinks, yet somehow an inhospitable one. It’s a place of secrets, one that has seen too much and concealed too much to be at peace with itself.</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02" t="59365" r="45595" b="32113"/>
          <a:stretch/>
        </p:blipFill>
        <p:spPr bwMode="auto">
          <a:xfrm>
            <a:off x="2600563" y="318235"/>
            <a:ext cx="3539359" cy="62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l="31506" t="23739" r="32369" b="24288"/>
          <a:stretch/>
        </p:blipFill>
        <p:spPr>
          <a:xfrm>
            <a:off x="7373691" y="5235699"/>
            <a:ext cx="1425403" cy="115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TextBox 27"/>
          <p:cNvSpPr txBox="1"/>
          <p:nvPr/>
        </p:nvSpPr>
        <p:spPr>
          <a:xfrm rot="21042017">
            <a:off x="201780" y="24525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36" name="TextBox 35"/>
          <p:cNvSpPr txBox="1"/>
          <p:nvPr/>
        </p:nvSpPr>
        <p:spPr>
          <a:xfrm>
            <a:off x="6887716" y="25244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37" name="TextBox 36"/>
          <p:cNvSpPr txBox="1"/>
          <p:nvPr/>
        </p:nvSpPr>
        <p:spPr>
          <a:xfrm>
            <a:off x="6948264" y="87090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38" name="TextBox 37"/>
          <p:cNvSpPr txBox="1"/>
          <p:nvPr/>
        </p:nvSpPr>
        <p:spPr>
          <a:xfrm>
            <a:off x="274537" y="4900921"/>
            <a:ext cx="6908019" cy="1477328"/>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Read through this section for question 2 and begin to highligh</a:t>
            </a:r>
            <a:r>
              <a:rPr lang="en-GB" dirty="0" smtClean="0"/>
              <a:t>t the evidence you can use to answer the question from slide 13. </a:t>
            </a:r>
          </a:p>
          <a:p>
            <a:pPr algn="ctr"/>
            <a:r>
              <a:rPr lang="en-GB" dirty="0" smtClean="0"/>
              <a:t>Then label the techniques.</a:t>
            </a:r>
          </a:p>
          <a:p>
            <a:pPr algn="ctr"/>
            <a:r>
              <a:rPr lang="en-GB" dirty="0" smtClean="0"/>
              <a:t>Look at the next slide AFTER you have attempted this and use it to help you. </a:t>
            </a:r>
            <a:endParaRPr lang="en-GB" dirty="0" smtClean="0"/>
          </a:p>
        </p:txBody>
      </p:sp>
    </p:spTree>
    <p:extLst>
      <p:ext uri="{BB962C8B-B14F-4D97-AF65-F5344CB8AC3E}">
        <p14:creationId xmlns:p14="http://schemas.microsoft.com/office/powerpoint/2010/main" val="487129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8"/>
                                        </p:tgtEl>
                                        <p:attrNameLst>
                                          <p:attrName>style.color</p:attrName>
                                        </p:attrNameLst>
                                      </p:cBhvr>
                                      <p:by>
                                        <p:hsl h="0" s="-12549" l="-25098"/>
                                      </p:by>
                                    </p:animClr>
                                    <p:animClr clrSpc="hsl" dir="cw">
                                      <p:cBhvr>
                                        <p:cTn id="7" dur="500" fill="hold"/>
                                        <p:tgtEl>
                                          <p:spTgt spid="38"/>
                                        </p:tgtEl>
                                        <p:attrNameLst>
                                          <p:attrName>fillcolor</p:attrName>
                                        </p:attrNameLst>
                                      </p:cBhvr>
                                      <p:by>
                                        <p:hsl h="0" s="-12549" l="-25098"/>
                                      </p:by>
                                    </p:animClr>
                                    <p:animClr clrSpc="hsl" dir="cw">
                                      <p:cBhvr>
                                        <p:cTn id="8" dur="500" fill="hold"/>
                                        <p:tgtEl>
                                          <p:spTgt spid="38"/>
                                        </p:tgtEl>
                                        <p:attrNameLst>
                                          <p:attrName>stroke.color</p:attrName>
                                        </p:attrNameLst>
                                      </p:cBhvr>
                                      <p:by>
                                        <p:hsl h="0" s="-12549" l="-25098"/>
                                      </p:by>
                                    </p:animClr>
                                    <p:set>
                                      <p:cBhvr>
                                        <p:cTn id="9" dur="500"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13347" y="1299411"/>
            <a:ext cx="8069179" cy="3477875"/>
          </a:xfrm>
          <a:prstGeom prst="rect">
            <a:avLst/>
          </a:prstGeom>
          <a:noFill/>
        </p:spPr>
        <p:txBody>
          <a:bodyPr wrap="square" rtlCol="0">
            <a:spAutoFit/>
          </a:bodyPr>
          <a:lstStyle/>
          <a:p>
            <a:pPr algn="just"/>
            <a:r>
              <a:rPr lang="en-GB" sz="2200" dirty="0"/>
              <a:t>It’s her first time in the Pyrenees, although she feels very much at home. She’s been told that in the winter the jagged peaks of the mountains are covered with snow. In the spring, delicate flowers of pink and mauve and white peep out from their hiding places in the great expanses of rock. In early summer, the pastures are green and speckled with yellow buttercups. But now, the sun has flattened the land into submission, turning the greens to brown. It is a beautiful place she thinks, yet somehow an inhospitable one. It’s a place of secrets, one that has seen too much and concealed too much to be at peace with itself.</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02" t="59365" r="45595" b="32113"/>
          <a:stretch/>
        </p:blipFill>
        <p:spPr bwMode="auto">
          <a:xfrm>
            <a:off x="2600563" y="318235"/>
            <a:ext cx="3539359" cy="62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srcRect l="31506" t="23739" r="32369" b="24288"/>
          <a:stretch/>
        </p:blipFill>
        <p:spPr>
          <a:xfrm>
            <a:off x="7373691" y="5235699"/>
            <a:ext cx="1425403" cy="115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6015790" y="1705252"/>
            <a:ext cx="1748589"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337803" y="2063042"/>
            <a:ext cx="1795544"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13347" y="2363054"/>
            <a:ext cx="3204411"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22032" y="2363054"/>
            <a:ext cx="1062789"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176211" y="2411105"/>
            <a:ext cx="1957136"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3347" y="2720844"/>
            <a:ext cx="1844842"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67074" y="2740897"/>
            <a:ext cx="1748589" cy="30001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13347" y="3100056"/>
            <a:ext cx="3853937" cy="292432"/>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015790" y="3091564"/>
            <a:ext cx="2117557" cy="300923"/>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159463" y="3444086"/>
            <a:ext cx="1911284" cy="282624"/>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655747" y="3756921"/>
            <a:ext cx="2140837" cy="255521"/>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77463" y="4084500"/>
            <a:ext cx="855552" cy="269136"/>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985986" y="4087608"/>
            <a:ext cx="4547577" cy="289268"/>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rot="21336933">
            <a:off x="449600" y="5922799"/>
            <a:ext cx="2117557"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b="1" dirty="0">
                <a:solidFill>
                  <a:schemeClr val="tx1"/>
                </a:solidFill>
              </a:rPr>
              <a:t>Adjective</a:t>
            </a:r>
          </a:p>
        </p:txBody>
      </p:sp>
      <p:sp>
        <p:nvSpPr>
          <p:cNvPr id="30" name="TextBox 29"/>
          <p:cNvSpPr txBox="1"/>
          <p:nvPr/>
        </p:nvSpPr>
        <p:spPr>
          <a:xfrm>
            <a:off x="435051" y="4962300"/>
            <a:ext cx="2117557" cy="46166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2400" b="1" dirty="0">
                <a:solidFill>
                  <a:schemeClr val="tx1"/>
                </a:solidFill>
              </a:rPr>
              <a:t>Dynamic Verb</a:t>
            </a:r>
          </a:p>
        </p:txBody>
      </p:sp>
      <p:sp>
        <p:nvSpPr>
          <p:cNvPr id="31" name="TextBox 30"/>
          <p:cNvSpPr txBox="1"/>
          <p:nvPr/>
        </p:nvSpPr>
        <p:spPr>
          <a:xfrm rot="21162783">
            <a:off x="3066017" y="5280936"/>
            <a:ext cx="2117557" cy="461665"/>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b="1" dirty="0">
                <a:solidFill>
                  <a:schemeClr val="tx1"/>
                </a:solidFill>
              </a:rPr>
              <a:t>Alliteration</a:t>
            </a:r>
          </a:p>
        </p:txBody>
      </p:sp>
      <p:sp>
        <p:nvSpPr>
          <p:cNvPr id="32" name="TextBox 31"/>
          <p:cNvSpPr txBox="1"/>
          <p:nvPr/>
        </p:nvSpPr>
        <p:spPr>
          <a:xfrm rot="188182">
            <a:off x="4011321" y="5987739"/>
            <a:ext cx="2117557" cy="461665"/>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b="1" dirty="0">
                <a:solidFill>
                  <a:schemeClr val="tx1"/>
                </a:solidFill>
              </a:rPr>
              <a:t>Simile</a:t>
            </a:r>
          </a:p>
        </p:txBody>
      </p:sp>
      <p:sp>
        <p:nvSpPr>
          <p:cNvPr id="33" name="TextBox 32"/>
          <p:cNvSpPr txBox="1"/>
          <p:nvPr/>
        </p:nvSpPr>
        <p:spPr>
          <a:xfrm>
            <a:off x="2989817" y="4631716"/>
            <a:ext cx="2117557" cy="461665"/>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b="1" dirty="0">
                <a:solidFill>
                  <a:schemeClr val="tx1"/>
                </a:solidFill>
              </a:rPr>
              <a:t>Metaphor</a:t>
            </a:r>
          </a:p>
        </p:txBody>
      </p:sp>
      <p:sp>
        <p:nvSpPr>
          <p:cNvPr id="34" name="TextBox 33"/>
          <p:cNvSpPr txBox="1"/>
          <p:nvPr/>
        </p:nvSpPr>
        <p:spPr>
          <a:xfrm rot="400859">
            <a:off x="6159588" y="4648967"/>
            <a:ext cx="2117557" cy="461665"/>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2400" b="1" dirty="0">
                <a:solidFill>
                  <a:schemeClr val="tx1"/>
                </a:solidFill>
              </a:rPr>
              <a:t>Semantic Field</a:t>
            </a:r>
          </a:p>
        </p:txBody>
      </p:sp>
      <p:sp>
        <p:nvSpPr>
          <p:cNvPr id="35" name="TextBox 34"/>
          <p:cNvSpPr txBox="1"/>
          <p:nvPr/>
        </p:nvSpPr>
        <p:spPr>
          <a:xfrm>
            <a:off x="5525636" y="5350519"/>
            <a:ext cx="2117557" cy="461665"/>
          </a:xfrm>
          <a:prstGeom prst="rect">
            <a:avLst/>
          </a:prstGeom>
          <a:solidFill>
            <a:srgbClr val="FFCCFF"/>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b="1" dirty="0">
                <a:solidFill>
                  <a:schemeClr val="tx1"/>
                </a:solidFill>
              </a:rPr>
              <a:t>Juxtaposition</a:t>
            </a:r>
          </a:p>
        </p:txBody>
      </p:sp>
      <p:sp>
        <p:nvSpPr>
          <p:cNvPr id="2" name="TextBox 1"/>
          <p:cNvSpPr txBox="1"/>
          <p:nvPr/>
        </p:nvSpPr>
        <p:spPr>
          <a:xfrm>
            <a:off x="6307666" y="155222"/>
            <a:ext cx="2596445" cy="1200329"/>
          </a:xfrm>
          <a:prstGeom prst="rect">
            <a:avLst/>
          </a:prstGeom>
          <a:solidFill>
            <a:srgbClr val="FFFF00"/>
          </a:solidFill>
        </p:spPr>
        <p:txBody>
          <a:bodyPr wrap="square" rtlCol="0">
            <a:spAutoFit/>
          </a:bodyPr>
          <a:lstStyle/>
          <a:p>
            <a:r>
              <a:rPr lang="en-US" dirty="0" smtClean="0"/>
              <a:t>Use these suggested sections to focus on and annotate ready to answer the question. </a:t>
            </a:r>
            <a:endParaRPr lang="en-US" dirty="0"/>
          </a:p>
        </p:txBody>
      </p:sp>
    </p:spTree>
    <p:extLst>
      <p:ext uri="{BB962C8B-B14F-4D97-AF65-F5344CB8AC3E}">
        <p14:creationId xmlns:p14="http://schemas.microsoft.com/office/powerpoint/2010/main" val="202240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01" t="59052" r="35902" b="32758"/>
          <a:stretch/>
        </p:blipFill>
        <p:spPr bwMode="auto">
          <a:xfrm>
            <a:off x="2337769" y="406270"/>
            <a:ext cx="4540469" cy="5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 11"/>
          <p:cNvGraphicFramePr/>
          <p:nvPr>
            <p:extLst>
              <p:ext uri="{D42A27DB-BD31-4B8C-83A1-F6EECF244321}">
                <p14:modId xmlns:p14="http://schemas.microsoft.com/office/powerpoint/2010/main" val="2906163152"/>
              </p:ext>
            </p:extLst>
          </p:nvPr>
        </p:nvGraphicFramePr>
        <p:xfrm>
          <a:off x="467544" y="1187717"/>
          <a:ext cx="8280920" cy="137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rot="21167720">
            <a:off x="96817" y="73543"/>
            <a:ext cx="166008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a:t>Support Sheet</a:t>
            </a:r>
          </a:p>
        </p:txBody>
      </p:sp>
      <p:sp>
        <p:nvSpPr>
          <p:cNvPr id="3" name="TextBox 2">
            <a:extLst>
              <a:ext uri="{FF2B5EF4-FFF2-40B4-BE49-F238E27FC236}">
                <a16:creationId xmlns:a16="http://schemas.microsoft.com/office/drawing/2014/main" xmlns="" id="{372A75C0-E1F6-49CD-BEAE-7A7BFA9925C1}"/>
              </a:ext>
            </a:extLst>
          </p:cNvPr>
          <p:cNvSpPr txBox="1"/>
          <p:nvPr/>
        </p:nvSpPr>
        <p:spPr>
          <a:xfrm>
            <a:off x="1033670" y="1775791"/>
            <a:ext cx="7235687" cy="2308324"/>
          </a:xfrm>
          <a:prstGeom prst="rect">
            <a:avLst/>
          </a:prstGeom>
          <a:noFill/>
        </p:spPr>
        <p:txBody>
          <a:bodyPr wrap="square" rtlCol="0">
            <a:spAutoFit/>
          </a:bodyPr>
          <a:lstStyle/>
          <a:p>
            <a:r>
              <a:rPr lang="en-GB" b="1" dirty="0" smtClean="0"/>
              <a:t>When we analyse language techniques we need to explode specific words and phrases to break down what they tell us and the effects they have on </a:t>
            </a:r>
            <a:r>
              <a:rPr lang="en-GB" b="1" dirty="0" smtClean="0"/>
              <a:t>us. </a:t>
            </a:r>
          </a:p>
          <a:p>
            <a:endParaRPr lang="en-GB" b="1" dirty="0"/>
          </a:p>
          <a:p>
            <a:r>
              <a:rPr lang="en-GB" b="1" dirty="0" smtClean="0"/>
              <a:t>On the next slide are 3 pieces of evidence from the text and the sentence starters to help you to try and break them down.</a:t>
            </a:r>
          </a:p>
          <a:p>
            <a:endParaRPr lang="en-GB" b="1" dirty="0"/>
          </a:p>
          <a:p>
            <a:r>
              <a:rPr lang="en-GB" b="1" dirty="0" smtClean="0"/>
              <a:t>Complete all THREE practise paragraphs using the help on the next slide.  </a:t>
            </a:r>
            <a:endParaRPr lang="en-GB" b="1" dirty="0"/>
          </a:p>
        </p:txBody>
      </p:sp>
    </p:spTree>
    <p:extLst>
      <p:ext uri="{BB962C8B-B14F-4D97-AF65-F5344CB8AC3E}">
        <p14:creationId xmlns:p14="http://schemas.microsoft.com/office/powerpoint/2010/main" val="194814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01" t="59052" r="35902" b="32758"/>
          <a:stretch/>
        </p:blipFill>
        <p:spPr bwMode="auto">
          <a:xfrm>
            <a:off x="2301765" y="237623"/>
            <a:ext cx="4540469" cy="5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 11"/>
          <p:cNvGraphicFramePr/>
          <p:nvPr>
            <p:extLst>
              <p:ext uri="{D42A27DB-BD31-4B8C-83A1-F6EECF244321}">
                <p14:modId xmlns:p14="http://schemas.microsoft.com/office/powerpoint/2010/main" val="2428946166"/>
              </p:ext>
            </p:extLst>
          </p:nvPr>
        </p:nvGraphicFramePr>
        <p:xfrm>
          <a:off x="467544" y="1187717"/>
          <a:ext cx="8280920" cy="137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954927402"/>
              </p:ext>
            </p:extLst>
          </p:nvPr>
        </p:nvGraphicFramePr>
        <p:xfrm>
          <a:off x="467544" y="2915909"/>
          <a:ext cx="8280920" cy="1377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1779833024"/>
              </p:ext>
            </p:extLst>
          </p:nvPr>
        </p:nvGraphicFramePr>
        <p:xfrm>
          <a:off x="467544" y="4725144"/>
          <a:ext cx="8280920" cy="13771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angle 8"/>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rot="21167720">
            <a:off x="96817" y="73543"/>
            <a:ext cx="166008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a:t>Support Sheet</a:t>
            </a:r>
          </a:p>
        </p:txBody>
      </p:sp>
    </p:spTree>
    <p:extLst>
      <p:ext uri="{BB962C8B-B14F-4D97-AF65-F5344CB8AC3E}">
        <p14:creationId xmlns:p14="http://schemas.microsoft.com/office/powerpoint/2010/main" val="367199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7" name="TextBox 6"/>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8" name="TextBox 7"/>
          <p:cNvSpPr txBox="1"/>
          <p:nvPr/>
        </p:nvSpPr>
        <p:spPr>
          <a:xfrm>
            <a:off x="323528" y="1397675"/>
            <a:ext cx="8496944" cy="2308324"/>
          </a:xfrm>
          <a:prstGeom prst="rect">
            <a:avLst/>
          </a:prstGeom>
          <a:ln w="571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Look in detail at this extract from lines 5 – 11 of the source. </a:t>
            </a:r>
          </a:p>
          <a:p>
            <a:endParaRPr lang="en-GB" b="1" dirty="0"/>
          </a:p>
          <a:p>
            <a:r>
              <a:rPr lang="en-GB" b="1" dirty="0"/>
              <a:t>How does the writer use language here to describe the mountain area?</a:t>
            </a:r>
          </a:p>
          <a:p>
            <a:endParaRPr lang="en-GB" b="1" dirty="0"/>
          </a:p>
          <a:p>
            <a:r>
              <a:rPr lang="en-GB" dirty="0"/>
              <a:t>You could include the writer’s choice of:</a:t>
            </a:r>
          </a:p>
          <a:p>
            <a:pPr marL="285750" indent="-285750">
              <a:buFont typeface="Arial" panose="020B0604020202020204" pitchFamily="34" charset="0"/>
              <a:buChar char="•"/>
            </a:pPr>
            <a:r>
              <a:rPr lang="en-GB" dirty="0"/>
              <a:t>Words and phrases</a:t>
            </a:r>
          </a:p>
          <a:p>
            <a:pPr marL="285750" indent="-285750">
              <a:buFont typeface="Arial" panose="020B0604020202020204" pitchFamily="34" charset="0"/>
              <a:buChar char="•"/>
            </a:pPr>
            <a:r>
              <a:rPr lang="en-GB" dirty="0"/>
              <a:t>Language features and techniques</a:t>
            </a:r>
          </a:p>
          <a:p>
            <a:pPr marL="285750" indent="-285750">
              <a:buFont typeface="Arial" panose="020B0604020202020204" pitchFamily="34" charset="0"/>
              <a:buChar char="•"/>
            </a:pPr>
            <a:r>
              <a:rPr lang="en-GB" dirty="0"/>
              <a:t>Sentence forms</a:t>
            </a:r>
          </a:p>
        </p:txBody>
      </p:sp>
      <p:sp>
        <p:nvSpPr>
          <p:cNvPr id="3" name="TextBox 2"/>
          <p:cNvSpPr txBox="1"/>
          <p:nvPr/>
        </p:nvSpPr>
        <p:spPr>
          <a:xfrm>
            <a:off x="179512" y="3717032"/>
            <a:ext cx="4190731"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u="sng" dirty="0"/>
              <a:t>In this question you will need to:</a:t>
            </a:r>
          </a:p>
          <a:p>
            <a:endParaRPr lang="en-GB" dirty="0"/>
          </a:p>
          <a:p>
            <a:pPr marL="285750" indent="-285750">
              <a:buFont typeface="Wingdings" panose="05000000000000000000" pitchFamily="2" charset="2"/>
              <a:buChar char="ü"/>
            </a:pPr>
            <a:r>
              <a:rPr lang="en-GB" dirty="0"/>
              <a:t>Use the what, how, why? structure.</a:t>
            </a:r>
          </a:p>
          <a:p>
            <a:pPr marL="285750" indent="-285750">
              <a:buFont typeface="Wingdings" panose="05000000000000000000" pitchFamily="2" charset="2"/>
              <a:buChar char="ü"/>
            </a:pPr>
            <a:r>
              <a:rPr lang="en-GB" dirty="0"/>
              <a:t>Use a range of quotations – at least three.</a:t>
            </a:r>
          </a:p>
          <a:p>
            <a:pPr marL="285750" indent="-285750">
              <a:buFont typeface="Wingdings" panose="05000000000000000000" pitchFamily="2" charset="2"/>
              <a:buChar char="ü"/>
            </a:pPr>
            <a:r>
              <a:rPr lang="en-GB" dirty="0"/>
              <a:t>Comment on the effect of individual words.</a:t>
            </a:r>
          </a:p>
          <a:p>
            <a:pPr marL="285750" indent="-285750">
              <a:buFont typeface="Wingdings" panose="05000000000000000000" pitchFamily="2" charset="2"/>
              <a:buChar char="ü"/>
            </a:pPr>
            <a:r>
              <a:rPr lang="en-GB" dirty="0"/>
              <a:t>Write about things like: </a:t>
            </a:r>
            <a:r>
              <a:rPr lang="fr-FR" dirty="0" err="1"/>
              <a:t>words</a:t>
            </a:r>
            <a:r>
              <a:rPr lang="fr-FR" dirty="0"/>
              <a:t> / phrases / </a:t>
            </a:r>
            <a:r>
              <a:rPr lang="fr-FR" dirty="0" err="1"/>
              <a:t>language</a:t>
            </a:r>
            <a:r>
              <a:rPr lang="fr-FR" dirty="0"/>
              <a:t> </a:t>
            </a:r>
            <a:r>
              <a:rPr lang="fr-FR" dirty="0" err="1"/>
              <a:t>features</a:t>
            </a:r>
            <a:r>
              <a:rPr lang="fr-FR" dirty="0"/>
              <a:t> / </a:t>
            </a:r>
            <a:r>
              <a:rPr lang="fr-FR" dirty="0" err="1"/>
              <a:t>language</a:t>
            </a:r>
            <a:r>
              <a:rPr lang="fr-FR" dirty="0"/>
              <a:t> techniques / sentence </a:t>
            </a:r>
            <a:r>
              <a:rPr lang="fr-FR" dirty="0" err="1"/>
              <a:t>forms</a:t>
            </a:r>
            <a:endParaRPr lang="en-GB" dirty="0"/>
          </a:p>
        </p:txBody>
      </p:sp>
      <p:sp>
        <p:nvSpPr>
          <p:cNvPr id="64" name="Rectangle 6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rot="21042017">
            <a:off x="249906" y="32546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2" name="TextBox 1"/>
          <p:cNvSpPr txBox="1"/>
          <p:nvPr/>
        </p:nvSpPr>
        <p:spPr>
          <a:xfrm>
            <a:off x="2528417" y="341567"/>
            <a:ext cx="3866606" cy="1077218"/>
          </a:xfrm>
          <a:prstGeom prst="rect">
            <a:avLst/>
          </a:prstGeom>
          <a:solidFill>
            <a:srgbClr val="FFFF00"/>
          </a:solidFill>
        </p:spPr>
        <p:txBody>
          <a:bodyPr wrap="square" rtlCol="0">
            <a:spAutoFit/>
          </a:bodyPr>
          <a:lstStyle/>
          <a:p>
            <a:r>
              <a:rPr lang="en-GB" sz="1600" dirty="0" smtClean="0"/>
              <a:t>TASK - Now have a go at the question </a:t>
            </a:r>
            <a:r>
              <a:rPr lang="mr-IN" sz="1600" dirty="0" smtClean="0"/>
              <a:t>–</a:t>
            </a:r>
            <a:r>
              <a:rPr lang="en-GB" sz="1600" dirty="0" smtClean="0"/>
              <a:t> give yourself ten minutes for this. There is a sentence starter help sheet on the next slide if you need it.  </a:t>
            </a:r>
            <a:r>
              <a:rPr lang="en-GB" sz="1600" dirty="0" smtClean="0"/>
              <a:t> </a:t>
            </a:r>
            <a:endParaRPr lang="en-GB" sz="1600" dirty="0"/>
          </a:p>
        </p:txBody>
      </p:sp>
      <p:pic>
        <p:nvPicPr>
          <p:cNvPr id="4" name="Picture 3"/>
          <p:cNvPicPr>
            <a:picLocks noChangeAspect="1"/>
          </p:cNvPicPr>
          <p:nvPr/>
        </p:nvPicPr>
        <p:blipFill rotWithShape="1">
          <a:blip r:embed="rId2"/>
          <a:srcRect l="56124" t="44375" r="18475" b="11161"/>
          <a:stretch/>
        </p:blipFill>
        <p:spPr>
          <a:xfrm>
            <a:off x="5295812" y="2484963"/>
            <a:ext cx="3304904" cy="3252651"/>
          </a:xfrm>
          <a:prstGeom prst="rect">
            <a:avLst/>
          </a:prstGeom>
        </p:spPr>
      </p:pic>
    </p:spTree>
    <p:extLst>
      <p:ext uri="{BB962C8B-B14F-4D97-AF65-F5344CB8AC3E}">
        <p14:creationId xmlns:p14="http://schemas.microsoft.com/office/powerpoint/2010/main" val="369438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l="25588" t="21107" r="26204" b="20998"/>
          <a:stretch/>
        </p:blipFill>
        <p:spPr>
          <a:xfrm>
            <a:off x="1443789" y="1541109"/>
            <a:ext cx="6272463" cy="4235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rot="208712">
            <a:off x="4544311" y="5294364"/>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800" b="1" dirty="0"/>
              <a:t>5 Minute Writing Challenge</a:t>
            </a:r>
          </a:p>
        </p:txBody>
      </p:sp>
      <p:sp>
        <p:nvSpPr>
          <p:cNvPr id="7" name="TextBox 6"/>
          <p:cNvSpPr txBox="1"/>
          <p:nvPr/>
        </p:nvSpPr>
        <p:spPr>
          <a:xfrm rot="10627452" flipV="1">
            <a:off x="183393" y="3110579"/>
            <a:ext cx="184355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dirty="0"/>
              <a:t>Sparse</a:t>
            </a:r>
          </a:p>
        </p:txBody>
      </p:sp>
      <p:sp>
        <p:nvSpPr>
          <p:cNvPr id="8" name="TextBox 7"/>
          <p:cNvSpPr txBox="1"/>
          <p:nvPr/>
        </p:nvSpPr>
        <p:spPr>
          <a:xfrm>
            <a:off x="161566" y="3610604"/>
            <a:ext cx="16290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Skeletal</a:t>
            </a:r>
          </a:p>
        </p:txBody>
      </p:sp>
      <p:sp>
        <p:nvSpPr>
          <p:cNvPr id="9" name="TextBox 8"/>
          <p:cNvSpPr txBox="1"/>
          <p:nvPr/>
        </p:nvSpPr>
        <p:spPr>
          <a:xfrm rot="443700">
            <a:off x="223058" y="4190730"/>
            <a:ext cx="120315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b="1" dirty="0"/>
              <a:t>Wisps </a:t>
            </a:r>
          </a:p>
        </p:txBody>
      </p:sp>
      <p:sp>
        <p:nvSpPr>
          <p:cNvPr id="10" name="TextBox 9"/>
          <p:cNvSpPr txBox="1"/>
          <p:nvPr/>
        </p:nvSpPr>
        <p:spPr>
          <a:xfrm>
            <a:off x="196765" y="4769276"/>
            <a:ext cx="117107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Ethereal</a:t>
            </a:r>
          </a:p>
        </p:txBody>
      </p:sp>
      <p:sp>
        <p:nvSpPr>
          <p:cNvPr id="11" name="TextBox 10"/>
          <p:cNvSpPr txBox="1"/>
          <p:nvPr/>
        </p:nvSpPr>
        <p:spPr>
          <a:xfrm>
            <a:off x="168542" y="6045863"/>
            <a:ext cx="133243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b="1" dirty="0"/>
              <a:t>Melancholy</a:t>
            </a:r>
          </a:p>
        </p:txBody>
      </p:sp>
      <p:sp>
        <p:nvSpPr>
          <p:cNvPr id="12" name="TextBox 11"/>
          <p:cNvSpPr txBox="1"/>
          <p:nvPr/>
        </p:nvSpPr>
        <p:spPr>
          <a:xfrm rot="21207726">
            <a:off x="268895" y="2524814"/>
            <a:ext cx="126075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dirty="0"/>
              <a:t>Lingering </a:t>
            </a:r>
          </a:p>
        </p:txBody>
      </p:sp>
      <p:sp>
        <p:nvSpPr>
          <p:cNvPr id="13" name="TextBox 12"/>
          <p:cNvSpPr txBox="1"/>
          <p:nvPr/>
        </p:nvSpPr>
        <p:spPr>
          <a:xfrm rot="21114279">
            <a:off x="195772" y="5342659"/>
            <a:ext cx="11861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b="1" dirty="0"/>
              <a:t>Fronds</a:t>
            </a:r>
          </a:p>
        </p:txBody>
      </p:sp>
      <p:sp>
        <p:nvSpPr>
          <p:cNvPr id="15" name="TextBox 14"/>
          <p:cNvSpPr txBox="1"/>
          <p:nvPr/>
        </p:nvSpPr>
        <p:spPr>
          <a:xfrm>
            <a:off x="7023671" y="2992507"/>
            <a:ext cx="187961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dirty="0"/>
              <a:t>Second sentence an embedded clause</a:t>
            </a:r>
          </a:p>
        </p:txBody>
      </p:sp>
      <p:sp>
        <p:nvSpPr>
          <p:cNvPr id="16" name="TextBox 15"/>
          <p:cNvSpPr txBox="1"/>
          <p:nvPr/>
        </p:nvSpPr>
        <p:spPr>
          <a:xfrm rot="21436301">
            <a:off x="6914327" y="1881780"/>
            <a:ext cx="191442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b="1" dirty="0"/>
              <a:t>First sentence should begin with an adverb</a:t>
            </a:r>
          </a:p>
        </p:txBody>
      </p:sp>
      <p:sp>
        <p:nvSpPr>
          <p:cNvPr id="17" name="TextBox 16"/>
          <p:cNvSpPr txBox="1"/>
          <p:nvPr/>
        </p:nvSpPr>
        <p:spPr>
          <a:xfrm rot="223388">
            <a:off x="7061114" y="4381665"/>
            <a:ext cx="18796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dirty="0"/>
              <a:t>Include a ; in your fifth sentence</a:t>
            </a:r>
          </a:p>
        </p:txBody>
      </p:sp>
      <p:sp>
        <p:nvSpPr>
          <p:cNvPr id="2" name="TextBox 1"/>
          <p:cNvSpPr txBox="1"/>
          <p:nvPr/>
        </p:nvSpPr>
        <p:spPr>
          <a:xfrm>
            <a:off x="1443789" y="6059606"/>
            <a:ext cx="1858969" cy="3684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Personify a leaf.</a:t>
            </a:r>
          </a:p>
        </p:txBody>
      </p:sp>
      <p:sp>
        <p:nvSpPr>
          <p:cNvPr id="18" name="TextBox 17"/>
          <p:cNvSpPr txBox="1"/>
          <p:nvPr/>
        </p:nvSpPr>
        <p:spPr>
          <a:xfrm>
            <a:off x="3892437" y="6059185"/>
            <a:ext cx="351829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t>Describe the texture of the bark.</a:t>
            </a:r>
          </a:p>
        </p:txBody>
      </p:sp>
      <p:sp>
        <p:nvSpPr>
          <p:cNvPr id="20" name="TextBox 19"/>
          <p:cNvSpPr txBox="1"/>
          <p:nvPr/>
        </p:nvSpPr>
        <p:spPr>
          <a:xfrm>
            <a:off x="395873" y="245727"/>
            <a:ext cx="8508238" cy="1477328"/>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t>Look at the image in the middle of the screen and aim to spend 5 </a:t>
            </a:r>
            <a:r>
              <a:rPr lang="en-GB" b="1" dirty="0" smtClean="0"/>
              <a:t>minutes writing descriptively about it. Consider writing about the senses as well as using details from the picture. </a:t>
            </a:r>
          </a:p>
          <a:p>
            <a:r>
              <a:rPr lang="en-GB" b="1" dirty="0" smtClean="0"/>
              <a:t>If you don’t know any of the words on the left had side then look them up and then try and use them. </a:t>
            </a:r>
            <a:endParaRPr lang="en-GB" b="1" dirty="0"/>
          </a:p>
        </p:txBody>
      </p:sp>
    </p:spTree>
    <p:extLst>
      <p:ext uri="{BB962C8B-B14F-4D97-AF65-F5344CB8AC3E}">
        <p14:creationId xmlns:p14="http://schemas.microsoft.com/office/powerpoint/2010/main" val="163787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5776" y="188640"/>
            <a:ext cx="612068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Step by Step Sentence Starters</a:t>
            </a:r>
          </a:p>
        </p:txBody>
      </p:sp>
      <p:sp>
        <p:nvSpPr>
          <p:cNvPr id="4" name="TextBox 3"/>
          <p:cNvSpPr txBox="1"/>
          <p:nvPr/>
        </p:nvSpPr>
        <p:spPr>
          <a:xfrm>
            <a:off x="2051720" y="932527"/>
            <a:ext cx="6624736" cy="120032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n-GB" b="1" dirty="0"/>
              <a:t>The writer uses…</a:t>
            </a:r>
          </a:p>
          <a:p>
            <a:pPr marL="285750" indent="-285750">
              <a:buFont typeface="Arial" pitchFamily="34" charset="0"/>
              <a:buChar char="•"/>
            </a:pPr>
            <a:r>
              <a:rPr lang="en-GB" b="1" dirty="0"/>
              <a:t>In the text the writer…</a:t>
            </a:r>
          </a:p>
          <a:p>
            <a:pPr marL="285750" indent="-285750">
              <a:buFont typeface="Arial" pitchFamily="34" charset="0"/>
              <a:buChar char="•"/>
            </a:pPr>
            <a:r>
              <a:rPr lang="en-GB" b="1" dirty="0"/>
              <a:t>The writer uses language to create a …………. Atmosphere</a:t>
            </a:r>
          </a:p>
          <a:p>
            <a:pPr marL="285750" indent="-285750">
              <a:buFont typeface="Arial" pitchFamily="34" charset="0"/>
              <a:buChar char="•"/>
            </a:pPr>
            <a:r>
              <a:rPr lang="en-GB" b="1" dirty="0"/>
              <a:t>Language is used effectively in the text to convey….</a:t>
            </a:r>
          </a:p>
        </p:txBody>
      </p:sp>
      <p:sp>
        <p:nvSpPr>
          <p:cNvPr id="6" name="TextBox 5"/>
          <p:cNvSpPr txBox="1"/>
          <p:nvPr/>
        </p:nvSpPr>
        <p:spPr>
          <a:xfrm>
            <a:off x="2051720" y="2444695"/>
            <a:ext cx="6624736" cy="203132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en-GB" b="1" dirty="0"/>
              <a:t>For example, ….</a:t>
            </a:r>
          </a:p>
          <a:p>
            <a:pPr marL="285750" indent="-285750">
              <a:buFont typeface="Arial" pitchFamily="34" charset="0"/>
              <a:buChar char="•"/>
            </a:pPr>
            <a:r>
              <a:rPr lang="en-GB" b="1" dirty="0"/>
              <a:t>This is illustrated in the quotation…</a:t>
            </a:r>
          </a:p>
          <a:p>
            <a:pPr marL="285750" indent="-285750">
              <a:buFont typeface="Arial" pitchFamily="34" charset="0"/>
              <a:buChar char="•"/>
            </a:pPr>
            <a:r>
              <a:rPr lang="en-GB" b="1" dirty="0"/>
              <a:t>We can see this when…</a:t>
            </a:r>
          </a:p>
          <a:p>
            <a:pPr marL="285750" indent="-285750">
              <a:buFont typeface="Arial" pitchFamily="34" charset="0"/>
              <a:buChar char="•"/>
            </a:pPr>
            <a:r>
              <a:rPr lang="en-GB" b="1" dirty="0"/>
              <a:t>This is evident in the quotation…</a:t>
            </a:r>
          </a:p>
          <a:p>
            <a:pPr>
              <a:buFont typeface="Arial" pitchFamily="34" charset="0"/>
              <a:buChar char="•"/>
            </a:pPr>
            <a:r>
              <a:rPr lang="en-GB" b="1" dirty="0"/>
              <a:t>This metaphor/simile/personification is used to show...</a:t>
            </a:r>
          </a:p>
          <a:p>
            <a:pPr>
              <a:buFont typeface="Arial" pitchFamily="34" charset="0"/>
              <a:buChar char="•"/>
            </a:pPr>
            <a:r>
              <a:rPr lang="en-GB" b="1" dirty="0"/>
              <a:t>The clever use of this adverb/verb/adjective/image represents...</a:t>
            </a:r>
          </a:p>
          <a:p>
            <a:pPr marL="285750" indent="-285750">
              <a:buFont typeface="Arial" pitchFamily="34" charset="0"/>
              <a:buChar char="•"/>
            </a:pPr>
            <a:endParaRPr lang="en-GB" b="1" dirty="0"/>
          </a:p>
        </p:txBody>
      </p:sp>
      <p:sp>
        <p:nvSpPr>
          <p:cNvPr id="9" name="TextBox 8"/>
          <p:cNvSpPr txBox="1"/>
          <p:nvPr/>
        </p:nvSpPr>
        <p:spPr>
          <a:xfrm>
            <a:off x="2120280" y="4815386"/>
            <a:ext cx="6624736" cy="175432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GB" b="1" dirty="0"/>
              <a:t>The writer is trying to symbolise...</a:t>
            </a:r>
          </a:p>
          <a:p>
            <a:pPr>
              <a:buFont typeface="Arial" pitchFamily="34" charset="0"/>
              <a:buChar char="•"/>
            </a:pPr>
            <a:r>
              <a:rPr lang="en-GB" b="1" dirty="0"/>
              <a:t>This image is effective because...</a:t>
            </a:r>
          </a:p>
          <a:p>
            <a:pPr>
              <a:buFont typeface="Arial" pitchFamily="34" charset="0"/>
              <a:buChar char="•"/>
            </a:pPr>
            <a:r>
              <a:rPr lang="en-GB" b="1" dirty="0"/>
              <a:t>The use of the adjective/noun/verb evokes a sense of…</a:t>
            </a:r>
          </a:p>
          <a:p>
            <a:pPr>
              <a:buFont typeface="Arial" pitchFamily="34" charset="0"/>
              <a:buChar char="•"/>
            </a:pPr>
            <a:r>
              <a:rPr lang="en-GB" b="1" dirty="0"/>
              <a:t>Thus we can see that…</a:t>
            </a:r>
          </a:p>
          <a:p>
            <a:pPr>
              <a:buFont typeface="Arial" pitchFamily="34" charset="0"/>
              <a:buChar char="•"/>
            </a:pPr>
            <a:r>
              <a:rPr lang="en-GB" b="1" dirty="0"/>
              <a:t>So this is important because…</a:t>
            </a:r>
          </a:p>
          <a:p>
            <a:pPr>
              <a:buFont typeface="Arial" pitchFamily="34" charset="0"/>
              <a:buChar char="•"/>
            </a:pPr>
            <a:r>
              <a:rPr lang="en-GB" b="1" dirty="0"/>
              <a:t>This is significant because…</a:t>
            </a:r>
          </a:p>
        </p:txBody>
      </p:sp>
      <p:sp>
        <p:nvSpPr>
          <p:cNvPr id="11" name="Rectangle 10"/>
          <p:cNvSpPr/>
          <p:nvPr/>
        </p:nvSpPr>
        <p:spPr>
          <a:xfrm>
            <a:off x="356058" y="932527"/>
            <a:ext cx="1457137" cy="1200329"/>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2" name="TextBox 11"/>
          <p:cNvSpPr txBox="1"/>
          <p:nvPr/>
        </p:nvSpPr>
        <p:spPr>
          <a:xfrm>
            <a:off x="539552" y="1340768"/>
            <a:ext cx="1031055"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What?</a:t>
            </a:r>
          </a:p>
        </p:txBody>
      </p:sp>
      <p:sp>
        <p:nvSpPr>
          <p:cNvPr id="13" name="Rectangle 12"/>
          <p:cNvSpPr/>
          <p:nvPr/>
        </p:nvSpPr>
        <p:spPr>
          <a:xfrm>
            <a:off x="356058" y="2444695"/>
            <a:ext cx="1469283" cy="1200329"/>
          </a:xfrm>
          <a:prstGeom prst="rect">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4" name="TextBox 13"/>
          <p:cNvSpPr txBox="1"/>
          <p:nvPr/>
        </p:nvSpPr>
        <p:spPr>
          <a:xfrm>
            <a:off x="576471" y="2852936"/>
            <a:ext cx="1043201"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How?</a:t>
            </a:r>
          </a:p>
        </p:txBody>
      </p:sp>
      <p:sp>
        <p:nvSpPr>
          <p:cNvPr id="17" name="Rectangle 16"/>
          <p:cNvSpPr/>
          <p:nvPr/>
        </p:nvSpPr>
        <p:spPr>
          <a:xfrm>
            <a:off x="332583" y="4834026"/>
            <a:ext cx="1444991" cy="885938"/>
          </a:xfrm>
          <a:prstGeom prst="rect">
            <a:avLst/>
          </a:prstGeom>
          <a:solidFill>
            <a:srgbClr val="66FF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8" name="TextBox 17"/>
          <p:cNvSpPr txBox="1"/>
          <p:nvPr/>
        </p:nvSpPr>
        <p:spPr>
          <a:xfrm>
            <a:off x="376358" y="5092329"/>
            <a:ext cx="1194249"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Why?</a:t>
            </a:r>
          </a:p>
        </p:txBody>
      </p:sp>
      <p:sp>
        <p:nvSpPr>
          <p:cNvPr id="19" name="Rectangle 18"/>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rot="21256333">
            <a:off x="-89422" y="270475"/>
            <a:ext cx="2808312" cy="523220"/>
          </a:xfrm>
          <a:prstGeom prst="rect">
            <a:avLst/>
          </a:prstGeom>
          <a:solidFill>
            <a:srgbClr val="FF0000"/>
          </a:solidFill>
          <a:ln w="38100">
            <a:solidFill>
              <a:schemeClr val="tx1"/>
            </a:solidFill>
          </a:ln>
        </p:spPr>
        <p:txBody>
          <a:bodyPr wrap="square" rtlCol="0">
            <a:spAutoFit/>
          </a:bodyPr>
          <a:lstStyle/>
          <a:p>
            <a:pPr algn="ctr"/>
            <a:r>
              <a:rPr lang="en-GB" sz="2800" b="1" dirty="0"/>
              <a:t>Need some help?</a:t>
            </a:r>
          </a:p>
        </p:txBody>
      </p:sp>
    </p:spTree>
    <p:extLst>
      <p:ext uri="{BB962C8B-B14F-4D97-AF65-F5344CB8AC3E}">
        <p14:creationId xmlns:p14="http://schemas.microsoft.com/office/powerpoint/2010/main" val="244984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63" t="54741" r="51653" b="35345"/>
          <a:stretch/>
        </p:blipFill>
        <p:spPr bwMode="auto">
          <a:xfrm>
            <a:off x="173490" y="258080"/>
            <a:ext cx="6571621" cy="72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23011" y="5050538"/>
            <a:ext cx="1896433" cy="16663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t>Have you made a range of clear points about the language techniques used? </a:t>
            </a:r>
          </a:p>
        </p:txBody>
      </p:sp>
      <p:sp>
        <p:nvSpPr>
          <p:cNvPr id="7" name="Rectangle 6"/>
          <p:cNvSpPr/>
          <p:nvPr/>
        </p:nvSpPr>
        <p:spPr>
          <a:xfrm>
            <a:off x="6912006" y="210427"/>
            <a:ext cx="1709883" cy="13417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t>Have you included a range of quotations?</a:t>
            </a:r>
          </a:p>
        </p:txBody>
      </p:sp>
      <p:sp>
        <p:nvSpPr>
          <p:cNvPr id="8" name="Rectangle 7"/>
          <p:cNvSpPr/>
          <p:nvPr/>
        </p:nvSpPr>
        <p:spPr>
          <a:xfrm>
            <a:off x="6858828" y="1731723"/>
            <a:ext cx="1805396" cy="16126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Have you tried to develop a range of interpretations of the language?</a:t>
            </a:r>
          </a:p>
        </p:txBody>
      </p:sp>
      <p:sp>
        <p:nvSpPr>
          <p:cNvPr id="9" name="Rectangle 8"/>
          <p:cNvSpPr/>
          <p:nvPr/>
        </p:nvSpPr>
        <p:spPr>
          <a:xfrm>
            <a:off x="6778637" y="3410946"/>
            <a:ext cx="2097254" cy="15138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Have you explained the effect of the language techniques on the reader?</a:t>
            </a:r>
          </a:p>
        </p:txBody>
      </p:sp>
      <p:graphicFrame>
        <p:nvGraphicFramePr>
          <p:cNvPr id="12" name="Table 11"/>
          <p:cNvGraphicFramePr>
            <a:graphicFrameLocks noGrp="1"/>
          </p:cNvGraphicFramePr>
          <p:nvPr>
            <p:extLst>
              <p:ext uri="{D42A27DB-BD31-4B8C-83A1-F6EECF244321}">
                <p14:modId xmlns:p14="http://schemas.microsoft.com/office/powerpoint/2010/main" val="2430377202"/>
              </p:ext>
            </p:extLst>
          </p:nvPr>
        </p:nvGraphicFramePr>
        <p:xfrm>
          <a:off x="323528" y="1232756"/>
          <a:ext cx="6097028" cy="5183540"/>
        </p:xfrm>
        <a:graphic>
          <a:graphicData uri="http://schemas.openxmlformats.org/drawingml/2006/table">
            <a:tbl>
              <a:tblPr firstRow="1" bandRow="1">
                <a:tableStyleId>{5940675A-B579-460E-94D1-54222C63F5DA}</a:tableStyleId>
              </a:tblPr>
              <a:tblGrid>
                <a:gridCol w="701892">
                  <a:extLst>
                    <a:ext uri="{9D8B030D-6E8A-4147-A177-3AD203B41FA5}">
                      <a16:colId xmlns:a16="http://schemas.microsoft.com/office/drawing/2014/main" xmlns="" val="20000"/>
                    </a:ext>
                  </a:extLst>
                </a:gridCol>
                <a:gridCol w="622515">
                  <a:extLst>
                    <a:ext uri="{9D8B030D-6E8A-4147-A177-3AD203B41FA5}">
                      <a16:colId xmlns:a16="http://schemas.microsoft.com/office/drawing/2014/main" xmlns="" val="20001"/>
                    </a:ext>
                  </a:extLst>
                </a:gridCol>
                <a:gridCol w="4772621">
                  <a:extLst>
                    <a:ext uri="{9D8B030D-6E8A-4147-A177-3AD203B41FA5}">
                      <a16:colId xmlns:a16="http://schemas.microsoft.com/office/drawing/2014/main" xmlns="" val="20002"/>
                    </a:ext>
                  </a:extLst>
                </a:gridCol>
              </a:tblGrid>
              <a:tr h="30712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tx1"/>
                          </a:solidFill>
                          <a:latin typeface="+mn-lt"/>
                          <a:ea typeface="+mn-ea"/>
                          <a:cs typeface="+mn-cs"/>
                        </a:rPr>
                        <a:t>Q2 AO2 Explain &amp; analyse language</a:t>
                      </a:r>
                    </a:p>
                  </a:txBody>
                  <a:tcPr>
                    <a:solidFill>
                      <a:schemeClr val="accent5">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1264625">
                <a:tc>
                  <a:txBody>
                    <a:bodyPr/>
                    <a:lstStyle/>
                    <a:p>
                      <a:pPr algn="ctr"/>
                      <a:r>
                        <a:rPr lang="en-GB" sz="1400" b="1" dirty="0"/>
                        <a:t>Level 4</a:t>
                      </a:r>
                    </a:p>
                  </a:txBody>
                  <a:tcPr vert="vert270" anchor="ctr">
                    <a:solidFill>
                      <a:schemeClr val="bg1">
                        <a:lumMod val="95000"/>
                      </a:schemeClr>
                    </a:solidFill>
                  </a:tcPr>
                </a:tc>
                <a:tc>
                  <a:txBody>
                    <a:bodyPr/>
                    <a:lstStyle/>
                    <a:p>
                      <a:pPr algn="ctr"/>
                      <a:r>
                        <a:rPr lang="en-GB" sz="1400" b="1" dirty="0"/>
                        <a:t>7-8</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detailed, perceptive understanding of </a:t>
                      </a:r>
                      <a:r>
                        <a:rPr lang="en-GB" sz="1400" b="0" i="1" u="none" strike="noStrike" kern="1200" baseline="0" dirty="0">
                          <a:solidFill>
                            <a:schemeClr val="tx1"/>
                          </a:solidFill>
                          <a:latin typeface="+mn-lt"/>
                          <a:ea typeface="+mn-ea"/>
                          <a:cs typeface="+mn-cs"/>
                        </a:rPr>
                        <a:t>language</a:t>
                      </a:r>
                      <a:r>
                        <a:rPr lang="en-GB" sz="1400" b="0" i="0" u="none" strike="noStrike" kern="1200" baseline="0" dirty="0">
                          <a:solidFill>
                            <a:schemeClr val="tx1"/>
                          </a:solidFill>
                          <a:latin typeface="+mn-lt"/>
                          <a:ea typeface="+mn-ea"/>
                          <a:cs typeface="+mn-cs"/>
                        </a:rPr>
                        <a:t> 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Analyses the effects of the writer’s choice of </a:t>
                      </a:r>
                      <a:r>
                        <a:rPr lang="en-GB" sz="1400" b="0" i="1" u="none" strike="noStrike" kern="1200" baseline="0" dirty="0">
                          <a:solidFill>
                            <a:schemeClr val="tx1"/>
                          </a:solidFill>
                          <a:latin typeface="+mn-lt"/>
                          <a:ea typeface="+mn-ea"/>
                          <a:cs typeface="+mn-cs"/>
                        </a:rPr>
                        <a:t>language </a:t>
                      </a:r>
                      <a:r>
                        <a:rPr lang="en-GB" sz="1400" b="0" i="0" u="none" strike="noStrike" kern="1200" baseline="0" dirty="0">
                          <a:solidFill>
                            <a:schemeClr val="tx1"/>
                          </a:solidFill>
                          <a:latin typeface="+mn-lt"/>
                          <a:ea typeface="+mn-ea"/>
                          <a:cs typeface="+mn-cs"/>
                        </a:rPr>
                        <a:t>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a judicious range of examples . Uses a range of subject terminology appropriately </a:t>
                      </a:r>
                    </a:p>
                  </a:txBody>
                  <a:tcPr>
                    <a:solidFill>
                      <a:schemeClr val="bg1"/>
                    </a:solidFill>
                  </a:tcPr>
                </a:tc>
                <a:extLst>
                  <a:ext uri="{0D108BD9-81ED-4DB2-BD59-A6C34878D82A}">
                    <a16:rowId xmlns:a16="http://schemas.microsoft.com/office/drawing/2014/main" xmlns="" val="10001"/>
                  </a:ext>
                </a:extLst>
              </a:tr>
              <a:tr h="1264625">
                <a:tc>
                  <a:txBody>
                    <a:bodyPr/>
                    <a:lstStyle/>
                    <a:p>
                      <a:pPr algn="ctr"/>
                      <a:r>
                        <a:rPr lang="en-GB" sz="1400" b="1" dirty="0"/>
                        <a:t>Level 3</a:t>
                      </a:r>
                    </a:p>
                  </a:txBody>
                  <a:tcPr vert="vert270" anchor="ctr">
                    <a:solidFill>
                      <a:schemeClr val="bg1">
                        <a:lumMod val="95000"/>
                      </a:schemeClr>
                    </a:solidFill>
                  </a:tcPr>
                </a:tc>
                <a:tc>
                  <a:txBody>
                    <a:bodyPr/>
                    <a:lstStyle/>
                    <a:p>
                      <a:pPr algn="ctr"/>
                      <a:r>
                        <a:rPr lang="en-GB" sz="1400" b="1" dirty="0"/>
                        <a:t>5-6</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clear understanding of </a:t>
                      </a:r>
                      <a:r>
                        <a:rPr lang="en-GB" sz="1400" b="0" i="1" u="none" strike="noStrike" kern="1200" baseline="0" dirty="0">
                          <a:solidFill>
                            <a:schemeClr val="tx1"/>
                          </a:solidFill>
                          <a:latin typeface="+mn-lt"/>
                          <a:ea typeface="+mn-ea"/>
                          <a:cs typeface="+mn-cs"/>
                        </a:rPr>
                        <a:t>language </a:t>
                      </a:r>
                      <a:r>
                        <a:rPr lang="en-GB" sz="1400" b="0" i="0" u="none" strike="noStrike" kern="1200" baseline="0" dirty="0">
                          <a:solidFill>
                            <a:schemeClr val="tx1"/>
                          </a:solidFill>
                          <a:latin typeface="+mn-lt"/>
                          <a:ea typeface="+mn-ea"/>
                          <a:cs typeface="+mn-cs"/>
                        </a:rPr>
                        <a:t>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Clearly explains the effects of the writer’s choice of </a:t>
                      </a:r>
                      <a:r>
                        <a:rPr lang="en-GB" sz="1400" b="0" i="1" u="none" strike="noStrike" kern="1200" baseline="0" dirty="0">
                          <a:solidFill>
                            <a:schemeClr val="tx1"/>
                          </a:solidFill>
                          <a:latin typeface="+mn-lt"/>
                          <a:ea typeface="+mn-ea"/>
                          <a:cs typeface="+mn-cs"/>
                        </a:rPr>
                        <a:t>language </a:t>
                      </a:r>
                      <a:r>
                        <a:rPr lang="en-GB" sz="1400" b="0" i="0" u="none" strike="noStrike" kern="1200" baseline="0" dirty="0">
                          <a:solidFill>
                            <a:schemeClr val="tx1"/>
                          </a:solidFill>
                          <a:latin typeface="+mn-lt"/>
                          <a:ea typeface="+mn-ea"/>
                          <a:cs typeface="+mn-cs"/>
                        </a:rPr>
                        <a:t>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a range of relevant examples . Uses subject terminology accurately </a:t>
                      </a:r>
                    </a:p>
                  </a:txBody>
                  <a:tcPr>
                    <a:solidFill>
                      <a:schemeClr val="bg1"/>
                    </a:solidFill>
                  </a:tcPr>
                </a:tc>
                <a:extLst>
                  <a:ext uri="{0D108BD9-81ED-4DB2-BD59-A6C34878D82A}">
                    <a16:rowId xmlns:a16="http://schemas.microsoft.com/office/drawing/2014/main" xmlns="" val="10002"/>
                  </a:ext>
                </a:extLst>
              </a:tr>
              <a:tr h="1120096">
                <a:tc>
                  <a:txBody>
                    <a:bodyPr/>
                    <a:lstStyle/>
                    <a:p>
                      <a:pPr algn="ctr"/>
                      <a:r>
                        <a:rPr lang="en-GB" sz="1400" b="1" dirty="0"/>
                        <a:t>Level 2</a:t>
                      </a:r>
                    </a:p>
                  </a:txBody>
                  <a:tcPr vert="vert270" anchor="ctr">
                    <a:solidFill>
                      <a:schemeClr val="bg1">
                        <a:lumMod val="95000"/>
                      </a:schemeClr>
                    </a:solidFill>
                  </a:tcPr>
                </a:tc>
                <a:tc>
                  <a:txBody>
                    <a:bodyPr/>
                    <a:lstStyle/>
                    <a:p>
                      <a:pPr algn="ctr"/>
                      <a:r>
                        <a:rPr lang="en-GB" sz="1400" b="1" dirty="0"/>
                        <a:t>3-4</a:t>
                      </a:r>
                    </a:p>
                  </a:txBody>
                  <a:tcPr vert="vert270" anchor="ctr">
                    <a:solidFill>
                      <a:schemeClr val="bg1"/>
                    </a:solidFill>
                  </a:tcPr>
                </a:tc>
                <a:tc>
                  <a:txBody>
                    <a:bodyPr/>
                    <a:lstStyle/>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Shows some understanding of </a:t>
                      </a:r>
                      <a:r>
                        <a:rPr lang="en-GB" sz="1400" b="0" i="1" u="none" strike="noStrike" kern="1200" baseline="0" dirty="0">
                          <a:solidFill>
                            <a:schemeClr val="tx1"/>
                          </a:solidFill>
                          <a:latin typeface="+mn-lt"/>
                          <a:ea typeface="+mn-ea"/>
                          <a:cs typeface="+mn-cs"/>
                        </a:rPr>
                        <a:t>language </a:t>
                      </a:r>
                      <a:r>
                        <a:rPr lang="en-GB" sz="1400" b="0" i="0" u="none" strike="noStrike" kern="1200" baseline="0" dirty="0">
                          <a:solidFill>
                            <a:schemeClr val="tx1"/>
                          </a:solidFill>
                          <a:latin typeface="+mn-lt"/>
                          <a:ea typeface="+mn-ea"/>
                          <a:cs typeface="+mn-cs"/>
                        </a:rPr>
                        <a:t>features </a:t>
                      </a: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Attempts to comment on the effect of </a:t>
                      </a:r>
                      <a:r>
                        <a:rPr lang="en-GB" sz="1400" b="0" i="1" u="none" strike="noStrike" kern="1200" baseline="0" dirty="0">
                          <a:solidFill>
                            <a:schemeClr val="tx1"/>
                          </a:solidFill>
                          <a:latin typeface="+mn-lt"/>
                          <a:ea typeface="+mn-ea"/>
                          <a:cs typeface="+mn-cs"/>
                        </a:rPr>
                        <a:t>language </a:t>
                      </a:r>
                      <a:r>
                        <a:rPr lang="en-GB" sz="1400" b="0" i="0" u="none" strike="noStrike" kern="1200" baseline="0" dirty="0">
                          <a:solidFill>
                            <a:schemeClr val="tx1"/>
                          </a:solidFill>
                          <a:latin typeface="+mn-lt"/>
                          <a:ea typeface="+mn-ea"/>
                          <a:cs typeface="+mn-cs"/>
                        </a:rPr>
                        <a:t>features </a:t>
                      </a: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some relevant examples </a:t>
                      </a: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Uses some subject terminology, not always appropriately </a:t>
                      </a:r>
                    </a:p>
                  </a:txBody>
                  <a:tcPr>
                    <a:solidFill>
                      <a:schemeClr val="bg1"/>
                    </a:solidFill>
                  </a:tcPr>
                </a:tc>
                <a:extLst>
                  <a:ext uri="{0D108BD9-81ED-4DB2-BD59-A6C34878D82A}">
                    <a16:rowId xmlns:a16="http://schemas.microsoft.com/office/drawing/2014/main" xmlns="" val="10003"/>
                  </a:ext>
                </a:extLst>
              </a:tr>
              <a:tr h="1120096">
                <a:tc>
                  <a:txBody>
                    <a:bodyPr/>
                    <a:lstStyle/>
                    <a:p>
                      <a:pPr algn="ctr"/>
                      <a:r>
                        <a:rPr lang="en-GB" sz="1400" b="1" dirty="0"/>
                        <a:t>Level 1</a:t>
                      </a:r>
                    </a:p>
                  </a:txBody>
                  <a:tcPr vert="vert270" anchor="ctr">
                    <a:solidFill>
                      <a:schemeClr val="bg1">
                        <a:lumMod val="95000"/>
                      </a:schemeClr>
                    </a:solidFill>
                  </a:tcPr>
                </a:tc>
                <a:tc>
                  <a:txBody>
                    <a:bodyPr/>
                    <a:lstStyle/>
                    <a:p>
                      <a:pPr algn="ctr"/>
                      <a:r>
                        <a:rPr lang="en-GB" sz="1400" b="1" dirty="0"/>
                        <a:t>`1-2</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simple awareness of </a:t>
                      </a:r>
                      <a:r>
                        <a:rPr lang="en-GB" sz="1400" b="0" i="1" u="none" strike="noStrike" kern="1200" baseline="0" dirty="0">
                          <a:solidFill>
                            <a:schemeClr val="tx1"/>
                          </a:solidFill>
                          <a:latin typeface="+mn-lt"/>
                          <a:ea typeface="+mn-ea"/>
                          <a:cs typeface="+mn-cs"/>
                        </a:rPr>
                        <a:t>language</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Offers simple comment on the effect of </a:t>
                      </a:r>
                      <a:r>
                        <a:rPr lang="en-GB" sz="1400" b="0" i="1" u="none" strike="noStrike" kern="1200" baseline="0" dirty="0">
                          <a:solidFill>
                            <a:schemeClr val="tx1"/>
                          </a:solidFill>
                          <a:latin typeface="+mn-lt"/>
                          <a:ea typeface="+mn-ea"/>
                          <a:cs typeface="+mn-cs"/>
                        </a:rPr>
                        <a:t>language</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Simple references or examples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Simple mention of subject terminology </a:t>
                      </a:r>
                    </a:p>
                  </a:txBody>
                  <a:tcPr>
                    <a:solidFill>
                      <a:schemeClr val="bg1"/>
                    </a:solidFill>
                  </a:tcPr>
                </a:tc>
                <a:extLst>
                  <a:ext uri="{0D108BD9-81ED-4DB2-BD59-A6C34878D82A}">
                    <a16:rowId xmlns:a16="http://schemas.microsoft.com/office/drawing/2014/main" xmlns="" val="10004"/>
                  </a:ext>
                </a:extLst>
              </a:tr>
            </a:tbl>
          </a:graphicData>
        </a:graphic>
      </p:graphicFrame>
      <p:sp>
        <p:nvSpPr>
          <p:cNvPr id="10" name="Rectangle 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289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5880" t="66703" r="40428" b="21659"/>
          <a:stretch/>
        </p:blipFill>
        <p:spPr bwMode="auto">
          <a:xfrm>
            <a:off x="5812705" y="807298"/>
            <a:ext cx="1256109" cy="6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5656" y="236448"/>
            <a:ext cx="7416824"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a:t>Question Three</a:t>
            </a:r>
          </a:p>
        </p:txBody>
      </p:sp>
      <p:sp>
        <p:nvSpPr>
          <p:cNvPr id="10" name="Rectangle 9"/>
          <p:cNvSpPr/>
          <p:nvPr/>
        </p:nvSpPr>
        <p:spPr>
          <a:xfrm>
            <a:off x="7092280" y="807298"/>
            <a:ext cx="1800200"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8" name="Rectangle 7"/>
          <p:cNvSpPr/>
          <p:nvPr/>
        </p:nvSpPr>
        <p:spPr>
          <a:xfrm>
            <a:off x="173100" y="3445197"/>
            <a:ext cx="84969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Recall </a:t>
            </a:r>
            <a:r>
              <a:rPr lang="en-GB" dirty="0"/>
              <a:t>different structural techniques. </a:t>
            </a:r>
            <a:endParaRPr lang="en-GB" b="1" dirty="0">
              <a:solidFill>
                <a:schemeClr val="tx1"/>
              </a:solidFill>
            </a:endParaRPr>
          </a:p>
        </p:txBody>
      </p:sp>
      <p:sp>
        <p:nvSpPr>
          <p:cNvPr id="13" name="Rectangle 12"/>
          <p:cNvSpPr/>
          <p:nvPr/>
        </p:nvSpPr>
        <p:spPr>
          <a:xfrm>
            <a:off x="281195" y="2563111"/>
            <a:ext cx="8496944"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Analyse </a:t>
            </a:r>
            <a:r>
              <a:rPr lang="en-GB" dirty="0"/>
              <a:t>the use of structure in an extract.</a:t>
            </a:r>
          </a:p>
        </p:txBody>
      </p:sp>
      <p:sp>
        <p:nvSpPr>
          <p:cNvPr id="14" name="Rectangle 13"/>
          <p:cNvSpPr/>
          <p:nvPr/>
        </p:nvSpPr>
        <p:spPr>
          <a:xfrm>
            <a:off x="314211" y="4325691"/>
            <a:ext cx="84969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Evaluate </a:t>
            </a:r>
            <a:r>
              <a:rPr lang="en-GB" dirty="0"/>
              <a:t>the quality of a written response.</a:t>
            </a:r>
          </a:p>
        </p:txBody>
      </p:sp>
      <p:graphicFrame>
        <p:nvGraphicFramePr>
          <p:cNvPr id="9" name="Table 8"/>
          <p:cNvGraphicFramePr>
            <a:graphicFrameLocks noGrp="1"/>
          </p:cNvGraphicFramePr>
          <p:nvPr>
            <p:extLst>
              <p:ext uri="{D42A27DB-BD31-4B8C-83A1-F6EECF244321}">
                <p14:modId xmlns:p14="http://schemas.microsoft.com/office/powerpoint/2010/main" val="1541930271"/>
              </p:ext>
            </p:extLst>
          </p:nvPr>
        </p:nvGraphicFramePr>
        <p:xfrm>
          <a:off x="309523" y="6154504"/>
          <a:ext cx="8510948" cy="370840"/>
        </p:xfrm>
        <a:graphic>
          <a:graphicData uri="http://schemas.openxmlformats.org/drawingml/2006/table">
            <a:tbl>
              <a:tblPr firstRow="1" bandRow="1">
                <a:tableStyleId>{5940675A-B579-460E-94D1-54222C63F5DA}</a:tableStyleId>
              </a:tblPr>
              <a:tblGrid>
                <a:gridCol w="2127737">
                  <a:extLst>
                    <a:ext uri="{9D8B030D-6E8A-4147-A177-3AD203B41FA5}">
                      <a16:colId xmlns:a16="http://schemas.microsoft.com/office/drawing/2014/main" xmlns="" val="20000"/>
                    </a:ext>
                  </a:extLst>
                </a:gridCol>
                <a:gridCol w="2127737">
                  <a:extLst>
                    <a:ext uri="{9D8B030D-6E8A-4147-A177-3AD203B41FA5}">
                      <a16:colId xmlns:a16="http://schemas.microsoft.com/office/drawing/2014/main" xmlns="" val="20001"/>
                    </a:ext>
                  </a:extLst>
                </a:gridCol>
                <a:gridCol w="2127737">
                  <a:extLst>
                    <a:ext uri="{9D8B030D-6E8A-4147-A177-3AD203B41FA5}">
                      <a16:colId xmlns:a16="http://schemas.microsoft.com/office/drawing/2014/main" xmlns="" val="20002"/>
                    </a:ext>
                  </a:extLst>
                </a:gridCol>
                <a:gridCol w="2127737">
                  <a:extLst>
                    <a:ext uri="{9D8B030D-6E8A-4147-A177-3AD203B41FA5}">
                      <a16:colId xmlns:a16="http://schemas.microsoft.com/office/drawing/2014/main" xmlns="" val="20003"/>
                    </a:ext>
                  </a:extLst>
                </a:gridCol>
              </a:tblGrid>
              <a:tr h="370840">
                <a:tc>
                  <a:txBody>
                    <a:bodyPr/>
                    <a:lstStyle/>
                    <a:p>
                      <a:pPr algn="ctr"/>
                      <a:r>
                        <a:rPr lang="en-GB" b="1" dirty="0"/>
                        <a:t>Structure</a:t>
                      </a:r>
                    </a:p>
                  </a:txBody>
                  <a:tcPr/>
                </a:tc>
                <a:tc>
                  <a:txBody>
                    <a:bodyPr/>
                    <a:lstStyle/>
                    <a:p>
                      <a:pPr algn="ctr"/>
                      <a:r>
                        <a:rPr lang="en-GB" b="1" dirty="0"/>
                        <a:t>Narrator</a:t>
                      </a:r>
                    </a:p>
                  </a:txBody>
                  <a:tcPr/>
                </a:tc>
                <a:tc>
                  <a:txBody>
                    <a:bodyPr/>
                    <a:lstStyle/>
                    <a:p>
                      <a:pPr algn="ctr"/>
                      <a:r>
                        <a:rPr lang="en-GB" b="1" dirty="0"/>
                        <a:t>Non-linear</a:t>
                      </a:r>
                    </a:p>
                  </a:txBody>
                  <a:tcPr/>
                </a:tc>
                <a:tc>
                  <a:txBody>
                    <a:bodyPr/>
                    <a:lstStyle/>
                    <a:p>
                      <a:pPr algn="ctr"/>
                      <a:r>
                        <a:rPr lang="en-GB" b="1" dirty="0"/>
                        <a:t>Omniscient</a:t>
                      </a:r>
                    </a:p>
                  </a:txBody>
                  <a:tcPr/>
                </a:tc>
                <a:extLst>
                  <a:ext uri="{0D108BD9-81ED-4DB2-BD59-A6C34878D82A}">
                    <a16:rowId xmlns:a16="http://schemas.microsoft.com/office/drawing/2014/main" xmlns="" val="10000"/>
                  </a:ext>
                </a:extLst>
              </a:tr>
            </a:tbl>
          </a:graphicData>
        </a:graphic>
      </p:graphicFrame>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90" t="21902" r="56538" b="72765"/>
          <a:stretch/>
        </p:blipFill>
        <p:spPr bwMode="auto">
          <a:xfrm>
            <a:off x="179512" y="5769260"/>
            <a:ext cx="540984" cy="50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107504" y="116632"/>
            <a:ext cx="8882136" cy="6624736"/>
          </a:xfrm>
          <a:prstGeom prst="rect">
            <a:avLst/>
          </a:prstGeom>
          <a:noFill/>
          <a:ln w="762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202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8945327"/>
              </p:ext>
            </p:extLst>
          </p:nvPr>
        </p:nvGraphicFramePr>
        <p:xfrm>
          <a:off x="449943" y="1010745"/>
          <a:ext cx="8157028" cy="5462626"/>
        </p:xfrm>
        <a:graphic>
          <a:graphicData uri="http://schemas.openxmlformats.org/drawingml/2006/table">
            <a:tbl>
              <a:tblPr firstRow="1" bandRow="1">
                <a:tableStyleId>{5C22544A-7EE6-4342-B048-85BDC9FD1C3A}</a:tableStyleId>
              </a:tblPr>
              <a:tblGrid>
                <a:gridCol w="8157028">
                  <a:extLst>
                    <a:ext uri="{9D8B030D-6E8A-4147-A177-3AD203B41FA5}">
                      <a16:colId xmlns:a16="http://schemas.microsoft.com/office/drawing/2014/main" xmlns="" val="1742270923"/>
                    </a:ext>
                  </a:extLst>
                </a:gridCol>
              </a:tblGrid>
              <a:tr h="314824">
                <a:tc>
                  <a:txBody>
                    <a:bodyPr/>
                    <a:lstStyle/>
                    <a:p>
                      <a:pPr algn="ctr"/>
                      <a:r>
                        <a:rPr lang="en-GB" sz="1400" dirty="0"/>
                        <a:t>MACBETH: ACT ONE                5-a-day RECALL STARTER</a:t>
                      </a:r>
                    </a:p>
                  </a:txBody>
                  <a:tcPr marL="68580" marR="68580" marT="34290" marB="34290"/>
                </a:tc>
                <a:extLst>
                  <a:ext uri="{0D108BD9-81ED-4DB2-BD59-A6C34878D82A}">
                    <a16:rowId xmlns:a16="http://schemas.microsoft.com/office/drawing/2014/main" xmlns="" val="3877322740"/>
                  </a:ext>
                </a:extLst>
              </a:tr>
              <a:tr h="1267806">
                <a:tc>
                  <a:txBody>
                    <a:bodyPr/>
                    <a:lstStyle/>
                    <a:p>
                      <a:endParaRPr lang="en-GB" sz="1400" b="1" dirty="0">
                        <a:latin typeface="+mn-lt"/>
                      </a:endParaRPr>
                    </a:p>
                    <a:p>
                      <a:r>
                        <a:rPr lang="en-GB" sz="1400" b="1" dirty="0">
                          <a:latin typeface="+mn-lt"/>
                        </a:rPr>
                        <a:t>1: </a:t>
                      </a:r>
                      <a:r>
                        <a:rPr lang="en-GB" sz="1400" b="1" i="1" dirty="0">
                          <a:latin typeface="+mn-lt"/>
                        </a:rPr>
                        <a:t>“he unseam’d him from the nave to the chaps.”</a:t>
                      </a:r>
                      <a:endParaRPr lang="en-GB" sz="1400" b="0" i="1" dirty="0">
                        <a:latin typeface="+mn-lt"/>
                      </a:endParaRPr>
                    </a:p>
                    <a:p>
                      <a:r>
                        <a:rPr lang="en-GB" sz="1400" b="0" baseline="0" dirty="0">
                          <a:latin typeface="+mn-lt"/>
                        </a:rPr>
                        <a:t>     * who is speaking?</a:t>
                      </a:r>
                    </a:p>
                    <a:p>
                      <a:r>
                        <a:rPr lang="en-GB" sz="1400" b="0" baseline="0" dirty="0">
                          <a:latin typeface="+mn-lt"/>
                        </a:rPr>
                        <a:t>     * to whom?</a:t>
                      </a:r>
                    </a:p>
                    <a:p>
                      <a:r>
                        <a:rPr lang="en-GB" sz="1400" b="0" baseline="0" dirty="0">
                          <a:latin typeface="+mn-lt"/>
                        </a:rPr>
                        <a:t>     * about what?</a:t>
                      </a:r>
                      <a:r>
                        <a:rPr lang="en-GB" sz="1400" dirty="0">
                          <a:latin typeface="+mn-lt"/>
                        </a:rPr>
                        <a:t> </a:t>
                      </a:r>
                    </a:p>
                  </a:txBody>
                  <a:tcPr marL="68580" marR="68580" marT="34290" marB="34290"/>
                </a:tc>
                <a:extLst>
                  <a:ext uri="{0D108BD9-81ED-4DB2-BD59-A6C34878D82A}">
                    <a16:rowId xmlns:a16="http://schemas.microsoft.com/office/drawing/2014/main" xmlns="" val="906358977"/>
                  </a:ext>
                </a:extLst>
              </a:tr>
              <a:tr h="791315">
                <a:tc>
                  <a:txBody>
                    <a:bodyPr/>
                    <a:lstStyle/>
                    <a:p>
                      <a:endParaRPr lang="en-GB" sz="1400" dirty="0">
                        <a:latin typeface="+mn-lt"/>
                      </a:endParaRPr>
                    </a:p>
                    <a:p>
                      <a:r>
                        <a:rPr lang="en-GB" sz="1400" b="1" dirty="0">
                          <a:latin typeface="+mn-lt"/>
                        </a:rPr>
                        <a:t>2:</a:t>
                      </a:r>
                      <a:r>
                        <a:rPr lang="en-GB" sz="1400" b="1" baseline="0" dirty="0">
                          <a:latin typeface="+mn-lt"/>
                        </a:rPr>
                        <a:t> </a:t>
                      </a:r>
                      <a:r>
                        <a:rPr lang="en-GB" sz="1400" b="0" baseline="0" dirty="0">
                          <a:latin typeface="+mn-lt"/>
                        </a:rPr>
                        <a:t>What </a:t>
                      </a:r>
                      <a:r>
                        <a:rPr lang="en-GB" sz="1400" b="1" baseline="0" dirty="0">
                          <a:latin typeface="+mn-lt"/>
                        </a:rPr>
                        <a:t>different</a:t>
                      </a:r>
                      <a:r>
                        <a:rPr lang="en-GB" sz="1400" b="0" baseline="0" dirty="0">
                          <a:latin typeface="+mn-lt"/>
                        </a:rPr>
                        <a:t> things does </a:t>
                      </a:r>
                      <a:r>
                        <a:rPr lang="en-GB" sz="1400" b="1" baseline="0" dirty="0">
                          <a:latin typeface="+mn-lt"/>
                        </a:rPr>
                        <a:t>Lady Macbeth </a:t>
                      </a:r>
                      <a:r>
                        <a:rPr lang="en-GB" sz="1400" b="0" baseline="0" dirty="0">
                          <a:latin typeface="+mn-lt"/>
                        </a:rPr>
                        <a:t>ask </a:t>
                      </a:r>
                      <a:r>
                        <a:rPr lang="en-GB" sz="1400" b="1" baseline="0" dirty="0">
                          <a:latin typeface="+mn-lt"/>
                        </a:rPr>
                        <a:t>the spirits </a:t>
                      </a:r>
                      <a:r>
                        <a:rPr lang="en-GB" sz="1400" b="0" baseline="0" dirty="0">
                          <a:latin typeface="+mn-lt"/>
                        </a:rPr>
                        <a:t>to do to her </a:t>
                      </a:r>
                      <a:r>
                        <a:rPr lang="en-GB" sz="1400" b="1" baseline="0" dirty="0">
                          <a:latin typeface="+mn-lt"/>
                        </a:rPr>
                        <a:t>body</a:t>
                      </a:r>
                      <a:r>
                        <a:rPr lang="en-GB" sz="1400" b="0" baseline="0" dirty="0">
                          <a:latin typeface="+mn-lt"/>
                        </a:rPr>
                        <a:t>?</a:t>
                      </a:r>
                      <a:endParaRPr lang="en-GB" sz="1400" baseline="0" dirty="0">
                        <a:latin typeface="+mn-lt"/>
                      </a:endParaRPr>
                    </a:p>
                    <a:p>
                      <a:endParaRPr lang="en-GB" sz="1400" dirty="0">
                        <a:latin typeface="+mn-lt"/>
                      </a:endParaRPr>
                    </a:p>
                  </a:txBody>
                  <a:tcPr marL="68580" marR="68580" marT="34290" marB="34290"/>
                </a:tc>
                <a:extLst>
                  <a:ext uri="{0D108BD9-81ED-4DB2-BD59-A6C34878D82A}">
                    <a16:rowId xmlns:a16="http://schemas.microsoft.com/office/drawing/2014/main" xmlns="" val="3121406748"/>
                  </a:ext>
                </a:extLst>
              </a:tr>
              <a:tr h="1029560">
                <a:tc>
                  <a:txBody>
                    <a:bodyPr/>
                    <a:lstStyle/>
                    <a:p>
                      <a:endParaRPr lang="en-GB" sz="1400" dirty="0">
                        <a:latin typeface="+mn-lt"/>
                      </a:endParaRPr>
                    </a:p>
                    <a:p>
                      <a:r>
                        <a:rPr lang="en-GB" sz="1400" b="1" dirty="0">
                          <a:latin typeface="+mn-lt"/>
                        </a:rPr>
                        <a:t>3:</a:t>
                      </a:r>
                      <a:r>
                        <a:rPr lang="en-GB" sz="1400" b="1" baseline="0" dirty="0">
                          <a:latin typeface="+mn-lt"/>
                        </a:rPr>
                        <a:t> </a:t>
                      </a:r>
                      <a:r>
                        <a:rPr lang="en-GB" sz="1400" baseline="0" dirty="0">
                          <a:latin typeface="+mn-lt"/>
                        </a:rPr>
                        <a:t>Can you think of </a:t>
                      </a:r>
                      <a:r>
                        <a:rPr lang="en-GB" sz="1400" b="1" baseline="0" dirty="0">
                          <a:latin typeface="+mn-lt"/>
                        </a:rPr>
                        <a:t>THREE</a:t>
                      </a:r>
                      <a:r>
                        <a:rPr lang="en-GB" sz="1400" baseline="0" dirty="0">
                          <a:latin typeface="+mn-lt"/>
                        </a:rPr>
                        <a:t> reasons Macbeth gives for </a:t>
                      </a:r>
                      <a:r>
                        <a:rPr lang="en-GB" sz="1400" b="1" baseline="0" dirty="0">
                          <a:latin typeface="+mn-lt"/>
                        </a:rPr>
                        <a:t>NOT</a:t>
                      </a:r>
                      <a:r>
                        <a:rPr lang="en-GB" sz="1400" baseline="0" dirty="0">
                          <a:latin typeface="+mn-lt"/>
                        </a:rPr>
                        <a:t> killing King Duncan in </a:t>
                      </a:r>
                    </a:p>
                    <a:p>
                      <a:r>
                        <a:rPr lang="en-GB" sz="1400" baseline="0" dirty="0">
                          <a:latin typeface="+mn-lt"/>
                        </a:rPr>
                        <a:t>    his soliloquy in Act 1 scene 7?</a:t>
                      </a:r>
                    </a:p>
                    <a:p>
                      <a:endParaRPr lang="en-GB" sz="1400" dirty="0">
                        <a:latin typeface="+mn-lt"/>
                      </a:endParaRPr>
                    </a:p>
                  </a:txBody>
                  <a:tcPr marL="68580" marR="68580" marT="34290" marB="34290"/>
                </a:tc>
                <a:extLst>
                  <a:ext uri="{0D108BD9-81ED-4DB2-BD59-A6C34878D82A}">
                    <a16:rowId xmlns:a16="http://schemas.microsoft.com/office/drawing/2014/main" xmlns="" val="2141073392"/>
                  </a:ext>
                </a:extLst>
              </a:tr>
              <a:tr h="1267806">
                <a:tc>
                  <a:txBody>
                    <a:bodyPr/>
                    <a:lstStyle/>
                    <a:p>
                      <a:endParaRPr lang="en-GB" sz="1400" dirty="0">
                        <a:latin typeface="+mn-lt"/>
                      </a:endParaRPr>
                    </a:p>
                    <a:p>
                      <a:r>
                        <a:rPr lang="en-GB" sz="1400" b="1" dirty="0">
                          <a:latin typeface="+mn-lt"/>
                        </a:rPr>
                        <a:t>4: </a:t>
                      </a:r>
                      <a:r>
                        <a:rPr lang="en-GB" sz="1400" b="1" i="1" dirty="0">
                          <a:latin typeface="+mn-lt"/>
                        </a:rPr>
                        <a:t>“Go</a:t>
                      </a:r>
                      <a:r>
                        <a:rPr lang="en-GB" sz="1400" b="1" i="1" baseline="0" dirty="0">
                          <a:latin typeface="+mn-lt"/>
                        </a:rPr>
                        <a:t>, pronounce his present death and with his former title greet Macbeth.</a:t>
                      </a:r>
                      <a:r>
                        <a:rPr lang="en-GB" sz="1400" b="1" i="1" dirty="0">
                          <a:latin typeface="+mn-lt"/>
                        </a:rPr>
                        <a:t>”</a:t>
                      </a:r>
                    </a:p>
                    <a:p>
                      <a:r>
                        <a:rPr lang="en-GB" sz="1400" dirty="0">
                          <a:latin typeface="+mn-lt"/>
                        </a:rPr>
                        <a:t>     * who is speaking?</a:t>
                      </a:r>
                    </a:p>
                    <a:p>
                      <a:r>
                        <a:rPr lang="en-GB" sz="1400" dirty="0">
                          <a:latin typeface="+mn-lt"/>
                        </a:rPr>
                        <a:t>     *</a:t>
                      </a:r>
                      <a:r>
                        <a:rPr lang="en-GB" sz="1400" baseline="0" dirty="0">
                          <a:latin typeface="+mn-lt"/>
                        </a:rPr>
                        <a:t> to whom?</a:t>
                      </a:r>
                    </a:p>
                    <a:p>
                      <a:r>
                        <a:rPr lang="en-GB" sz="1400" baseline="0" dirty="0">
                          <a:latin typeface="+mn-lt"/>
                        </a:rPr>
                        <a:t>     * about what?</a:t>
                      </a:r>
                      <a:endParaRPr lang="en-GB" sz="1400" dirty="0">
                        <a:latin typeface="+mn-lt"/>
                      </a:endParaRPr>
                    </a:p>
                  </a:txBody>
                  <a:tcPr marL="68580" marR="68580" marT="34290" marB="34290"/>
                </a:tc>
                <a:extLst>
                  <a:ext uri="{0D108BD9-81ED-4DB2-BD59-A6C34878D82A}">
                    <a16:rowId xmlns:a16="http://schemas.microsoft.com/office/drawing/2014/main" xmlns="" val="3742024184"/>
                  </a:ext>
                </a:extLst>
              </a:tr>
              <a:tr h="791315">
                <a:tc>
                  <a:txBody>
                    <a:bodyPr/>
                    <a:lstStyle/>
                    <a:p>
                      <a:endParaRPr lang="en-GB"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rPr>
                        <a:t>5: </a:t>
                      </a:r>
                      <a:r>
                        <a:rPr lang="en-GB" sz="1400" b="0" dirty="0">
                          <a:latin typeface="+mn-lt"/>
                        </a:rPr>
                        <a:t>E</a:t>
                      </a:r>
                      <a:r>
                        <a:rPr lang="en-GB" sz="1400" dirty="0">
                          <a:latin typeface="+mn-lt"/>
                        </a:rPr>
                        <a:t>xplain</a:t>
                      </a:r>
                      <a:r>
                        <a:rPr lang="en-GB" sz="1400" baseline="0" dirty="0">
                          <a:latin typeface="+mn-lt"/>
                        </a:rPr>
                        <a:t> the meaning of the term</a:t>
                      </a:r>
                      <a:r>
                        <a:rPr lang="en-GB" sz="1400" b="1" baseline="0" dirty="0">
                          <a:latin typeface="+mn-lt"/>
                        </a:rPr>
                        <a:t> hamartia</a:t>
                      </a:r>
                      <a:r>
                        <a:rPr lang="en-GB" sz="1400" baseline="0" dirty="0">
                          <a:latin typeface="+mn-lt"/>
                        </a:rPr>
                        <a:t>. What is Macbeth’s </a:t>
                      </a:r>
                      <a:r>
                        <a:rPr lang="en-GB" sz="1400" b="1" baseline="0" dirty="0">
                          <a:latin typeface="+mn-lt"/>
                        </a:rPr>
                        <a:t>hamartia</a:t>
                      </a:r>
                      <a:r>
                        <a:rPr lang="en-GB" sz="1400" baseline="0" dirty="0">
                          <a:latin typeface="+mn-lt"/>
                        </a:rPr>
                        <a:t>?</a:t>
                      </a:r>
                    </a:p>
                    <a:p>
                      <a:endParaRPr lang="en-GB" sz="1400" dirty="0">
                        <a:latin typeface="+mn-lt"/>
                      </a:endParaRPr>
                    </a:p>
                  </a:txBody>
                  <a:tcPr marL="68580" marR="68580" marT="34290" marB="34290"/>
                </a:tc>
                <a:extLst>
                  <a:ext uri="{0D108BD9-81ED-4DB2-BD59-A6C34878D82A}">
                    <a16:rowId xmlns:a16="http://schemas.microsoft.com/office/drawing/2014/main" xmlns="" val="59160545"/>
                  </a:ext>
                </a:extLst>
              </a:tr>
            </a:tbl>
          </a:graphicData>
        </a:graphic>
      </p:graphicFrame>
      <p:sp>
        <p:nvSpPr>
          <p:cNvPr id="3" name="TextBox 2"/>
          <p:cNvSpPr txBox="1"/>
          <p:nvPr/>
        </p:nvSpPr>
        <p:spPr>
          <a:xfrm>
            <a:off x="2167070" y="128230"/>
            <a:ext cx="4781547" cy="830997"/>
          </a:xfrm>
          <a:prstGeom prst="rect">
            <a:avLst/>
          </a:prstGeom>
          <a:solidFill>
            <a:schemeClr val="tx2">
              <a:lumMod val="40000"/>
              <a:lumOff val="60000"/>
            </a:schemeClr>
          </a:solidFill>
          <a:ln w="57150">
            <a:solidFill>
              <a:schemeClr val="tx1"/>
            </a:solidFill>
          </a:ln>
        </p:spPr>
        <p:txBody>
          <a:bodyPr wrap="square" rtlCol="0">
            <a:spAutoFit/>
          </a:bodyPr>
          <a:lstStyle/>
          <a:p>
            <a:pPr algn="ctr"/>
            <a:r>
              <a:rPr lang="en-GB" sz="4800" dirty="0"/>
              <a:t>DNA- 5 minutes</a:t>
            </a:r>
          </a:p>
        </p:txBody>
      </p:sp>
    </p:spTree>
    <p:extLst>
      <p:ext uri="{BB962C8B-B14F-4D97-AF65-F5344CB8AC3E}">
        <p14:creationId xmlns:p14="http://schemas.microsoft.com/office/powerpoint/2010/main" val="410249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1677" y="274638"/>
            <a:ext cx="1658136" cy="1143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mic Sans MS"/>
              <a:cs typeface="Comic Sans MS"/>
            </a:endParaRPr>
          </a:p>
        </p:txBody>
      </p:sp>
      <p:sp>
        <p:nvSpPr>
          <p:cNvPr id="2" name="Title 1"/>
          <p:cNvSpPr>
            <a:spLocks noGrp="1"/>
          </p:cNvSpPr>
          <p:nvPr>
            <p:ph type="title"/>
          </p:nvPr>
        </p:nvSpPr>
        <p:spPr>
          <a:xfrm>
            <a:off x="457200" y="274638"/>
            <a:ext cx="1253855" cy="1143000"/>
          </a:xfrm>
        </p:spPr>
        <p:txBody>
          <a:bodyPr/>
          <a:lstStyle/>
          <a:p>
            <a:pPr algn="l"/>
            <a:r>
              <a:rPr lang="en-US"/>
              <a:t>DNA</a:t>
            </a:r>
          </a:p>
        </p:txBody>
      </p:sp>
      <p:pic>
        <p:nvPicPr>
          <p:cNvPr id="5" name="Picture 4" descr="Screenshot 2020-06-22 at 13.02.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7915513" cy="3475722"/>
          </a:xfrm>
          <a:prstGeom prst="rect">
            <a:avLst/>
          </a:prstGeom>
        </p:spPr>
      </p:pic>
      <p:sp>
        <p:nvSpPr>
          <p:cNvPr id="6" name="TextBox 5"/>
          <p:cNvSpPr txBox="1"/>
          <p:nvPr/>
        </p:nvSpPr>
        <p:spPr>
          <a:xfrm rot="21182456">
            <a:off x="15702" y="5192651"/>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Towered</a:t>
            </a:r>
          </a:p>
        </p:txBody>
      </p:sp>
      <p:sp>
        <p:nvSpPr>
          <p:cNvPr id="7" name="TextBox 6"/>
          <p:cNvSpPr txBox="1"/>
          <p:nvPr/>
        </p:nvSpPr>
        <p:spPr>
          <a:xfrm>
            <a:off x="7158618" y="1310916"/>
            <a:ext cx="1782687"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a:t>First sentence should begin with a </a:t>
            </a:r>
            <a:r>
              <a:rPr lang="en-GB" b="1"/>
              <a:t>preposition.</a:t>
            </a:r>
          </a:p>
        </p:txBody>
      </p:sp>
      <p:sp>
        <p:nvSpPr>
          <p:cNvPr id="8" name="TextBox 7"/>
          <p:cNvSpPr txBox="1"/>
          <p:nvPr/>
        </p:nvSpPr>
        <p:spPr>
          <a:xfrm rot="208712">
            <a:off x="4341616" y="157920"/>
            <a:ext cx="4588042" cy="523220"/>
          </a:xfrm>
          <a:prstGeom prst="rect">
            <a:avLst/>
          </a:prstGeom>
          <a:solidFill>
            <a:schemeClr val="tx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b="1"/>
              <a:t>5 Minute Writing Challenge</a:t>
            </a:r>
          </a:p>
        </p:txBody>
      </p:sp>
      <p:sp>
        <p:nvSpPr>
          <p:cNvPr id="9" name="TextBox 8"/>
          <p:cNvSpPr txBox="1"/>
          <p:nvPr/>
        </p:nvSpPr>
        <p:spPr>
          <a:xfrm>
            <a:off x="7311018" y="3037503"/>
            <a:ext cx="1782687"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a:t>Needs to maintain a 3</a:t>
            </a:r>
            <a:r>
              <a:rPr lang="en-GB" baseline="30000"/>
              <a:t>rd</a:t>
            </a:r>
            <a:r>
              <a:rPr lang="en-GB"/>
              <a:t> person narrative. </a:t>
            </a:r>
            <a:endParaRPr lang="en-GB" b="1"/>
          </a:p>
        </p:txBody>
      </p:sp>
      <p:sp>
        <p:nvSpPr>
          <p:cNvPr id="10" name="TextBox 9"/>
          <p:cNvSpPr txBox="1"/>
          <p:nvPr/>
        </p:nvSpPr>
        <p:spPr>
          <a:xfrm>
            <a:off x="7311018" y="4674648"/>
            <a:ext cx="1782687"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b="1"/>
              <a:t>Include an exclamation mark. </a:t>
            </a:r>
          </a:p>
        </p:txBody>
      </p:sp>
      <p:sp>
        <p:nvSpPr>
          <p:cNvPr id="11" name="TextBox 10"/>
          <p:cNvSpPr txBox="1"/>
          <p:nvPr/>
        </p:nvSpPr>
        <p:spPr>
          <a:xfrm rot="21182456">
            <a:off x="1301331" y="6282294"/>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Meandering </a:t>
            </a:r>
          </a:p>
        </p:txBody>
      </p:sp>
      <p:sp>
        <p:nvSpPr>
          <p:cNvPr id="12" name="TextBox 11"/>
          <p:cNvSpPr txBox="1"/>
          <p:nvPr/>
        </p:nvSpPr>
        <p:spPr>
          <a:xfrm rot="21182456">
            <a:off x="2222885" y="5244353"/>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Luminous</a:t>
            </a:r>
          </a:p>
        </p:txBody>
      </p:sp>
      <p:sp>
        <p:nvSpPr>
          <p:cNvPr id="13" name="TextBox 12"/>
          <p:cNvSpPr txBox="1"/>
          <p:nvPr/>
        </p:nvSpPr>
        <p:spPr>
          <a:xfrm rot="21182456">
            <a:off x="3948105" y="6041930"/>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Amiable </a:t>
            </a:r>
          </a:p>
        </p:txBody>
      </p:sp>
      <p:sp>
        <p:nvSpPr>
          <p:cNvPr id="14" name="TextBox 13"/>
          <p:cNvSpPr txBox="1"/>
          <p:nvPr/>
        </p:nvSpPr>
        <p:spPr>
          <a:xfrm rot="21182456">
            <a:off x="4869657" y="5158601"/>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Clandestine </a:t>
            </a:r>
          </a:p>
        </p:txBody>
      </p:sp>
      <p:sp>
        <p:nvSpPr>
          <p:cNvPr id="15" name="TextBox 14"/>
          <p:cNvSpPr txBox="1"/>
          <p:nvPr/>
        </p:nvSpPr>
        <p:spPr>
          <a:xfrm rot="21182456">
            <a:off x="6712763" y="6040478"/>
            <a:ext cx="1811704" cy="369332"/>
          </a:xfrm>
          <a:prstGeom prst="rect">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a:t>Furtive</a:t>
            </a:r>
          </a:p>
        </p:txBody>
      </p:sp>
      <p:sp>
        <p:nvSpPr>
          <p:cNvPr id="16" name="TextBox 15"/>
          <p:cNvSpPr txBox="1"/>
          <p:nvPr/>
        </p:nvSpPr>
        <p:spPr>
          <a:xfrm>
            <a:off x="1939519" y="479671"/>
            <a:ext cx="3518297"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t>Complete the writing challenge. Instructions are on slide 2 if you have forgotten what to do. </a:t>
            </a:r>
            <a:endParaRPr lang="en-GB" b="1" dirty="0"/>
          </a:p>
        </p:txBody>
      </p:sp>
      <p:sp>
        <p:nvSpPr>
          <p:cNvPr id="17" name="Rectangle 16"/>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931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4930" y="2930167"/>
            <a:ext cx="3486668" cy="3415122"/>
          </a:xfrm>
          <a:prstGeom prst="rect">
            <a:avLst/>
          </a:prstGeom>
        </p:spPr>
      </p:pic>
      <p:pic>
        <p:nvPicPr>
          <p:cNvPr id="51" name="Picture 50"/>
          <p:cNvPicPr>
            <a:picLocks noChangeAspect="1"/>
          </p:cNvPicPr>
          <p:nvPr/>
        </p:nvPicPr>
        <p:blipFill rotWithShape="1">
          <a:blip r:embed="rId3"/>
          <a:srcRect l="21945" t="48920" r="57984" b="33112"/>
          <a:stretch/>
        </p:blipFill>
        <p:spPr>
          <a:xfrm>
            <a:off x="7275570" y="1934706"/>
            <a:ext cx="1621074" cy="920930"/>
          </a:xfrm>
          <a:prstGeom prst="rect">
            <a:avLst/>
          </a:prstGeom>
        </p:spPr>
      </p:pic>
      <p:sp>
        <p:nvSpPr>
          <p:cNvPr id="42" name="TextBox 41"/>
          <p:cNvSpPr txBox="1"/>
          <p:nvPr/>
        </p:nvSpPr>
        <p:spPr>
          <a:xfrm>
            <a:off x="423681" y="2762913"/>
            <a:ext cx="3738839"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200" b="1" u="sng" dirty="0"/>
              <a:t>In this question you will need to:</a:t>
            </a:r>
          </a:p>
          <a:p>
            <a:endParaRPr lang="en-GB" dirty="0"/>
          </a:p>
          <a:p>
            <a:pPr marL="285750" indent="-285750">
              <a:buFont typeface="Wingdings" panose="05000000000000000000" pitchFamily="2" charset="2"/>
              <a:buChar char="ü"/>
            </a:pPr>
            <a:r>
              <a:rPr lang="en-GB" dirty="0"/>
              <a:t>Use the what, how, why structure.</a:t>
            </a:r>
          </a:p>
          <a:p>
            <a:pPr marL="285750" indent="-285750">
              <a:buFont typeface="Wingdings" panose="05000000000000000000" pitchFamily="2" charset="2"/>
              <a:buChar char="ü"/>
            </a:pPr>
            <a:r>
              <a:rPr lang="en-GB" dirty="0"/>
              <a:t>Use a range of quotations – at least three.</a:t>
            </a:r>
          </a:p>
          <a:p>
            <a:pPr marL="285750" indent="-285750">
              <a:buFont typeface="Wingdings" panose="05000000000000000000" pitchFamily="2" charset="2"/>
              <a:buChar char="ü"/>
            </a:pPr>
            <a:r>
              <a:rPr lang="en-GB" dirty="0"/>
              <a:t>Use subject terminology.</a:t>
            </a:r>
          </a:p>
          <a:p>
            <a:pPr marL="285750" indent="-285750">
              <a:buFont typeface="Wingdings" panose="05000000000000000000" pitchFamily="2" charset="2"/>
              <a:buChar char="ü"/>
            </a:pPr>
            <a:r>
              <a:rPr lang="en-GB" dirty="0"/>
              <a:t>Write about things like:  beginnings / endings / perspective shifts, topic change / single sentence paragraphs, sentence  length</a:t>
            </a:r>
          </a:p>
        </p:txBody>
      </p:sp>
      <p:sp>
        <p:nvSpPr>
          <p:cNvPr id="45" name="TextBox 4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46" name="TextBox 4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47" name="TextBox 46"/>
          <p:cNvSpPr txBox="1"/>
          <p:nvPr/>
        </p:nvSpPr>
        <p:spPr>
          <a:xfrm>
            <a:off x="251520" y="1509752"/>
            <a:ext cx="8640960" cy="1323439"/>
          </a:xfrm>
          <a:prstGeom prst="rect">
            <a:avLst/>
          </a:prstGeom>
          <a:noFill/>
        </p:spPr>
        <p:txBody>
          <a:bodyPr wrap="square" rtlCol="0">
            <a:spAutoFit/>
          </a:bodyPr>
          <a:lstStyle/>
          <a:p>
            <a:r>
              <a:rPr lang="en-GB" sz="2000" dirty="0"/>
              <a:t>You now need to think about the whole of the text.</a:t>
            </a:r>
          </a:p>
          <a:p>
            <a:endParaRPr lang="en-GB" sz="2000" i="1" dirty="0"/>
          </a:p>
          <a:p>
            <a:r>
              <a:rPr lang="en-GB" sz="2000" b="1" dirty="0"/>
              <a:t>How has the writer structured the text to </a:t>
            </a:r>
            <a:r>
              <a:rPr lang="en-GB" sz="2000" b="1" i="1" dirty="0"/>
              <a:t>interest </a:t>
            </a:r>
            <a:r>
              <a:rPr lang="en-GB" sz="2000" b="1" dirty="0"/>
              <a:t>you as a reader?</a:t>
            </a:r>
          </a:p>
          <a:p>
            <a:endParaRPr lang="en-GB" sz="2000" b="1" dirty="0"/>
          </a:p>
        </p:txBody>
      </p:sp>
      <p:sp>
        <p:nvSpPr>
          <p:cNvPr id="48" name="TextBox 47"/>
          <p:cNvSpPr txBox="1"/>
          <p:nvPr/>
        </p:nvSpPr>
        <p:spPr>
          <a:xfrm>
            <a:off x="4721862" y="2747524"/>
            <a:ext cx="4098610" cy="357020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u="sng" dirty="0"/>
              <a:t>Ideas:</a:t>
            </a:r>
          </a:p>
          <a:p>
            <a:pPr marL="285750" indent="-285750">
              <a:buFont typeface="Arial" panose="020B0604020202020204" pitchFamily="34" charset="0"/>
              <a:buChar char="•"/>
            </a:pPr>
            <a:r>
              <a:rPr lang="en-GB" dirty="0"/>
              <a:t>What is the are you made to focus on at the beginning, middle and end?</a:t>
            </a:r>
          </a:p>
          <a:p>
            <a:pPr marL="285750" indent="-285750">
              <a:buFont typeface="Arial" panose="020B0604020202020204" pitchFamily="34" charset="0"/>
              <a:buChar char="•"/>
            </a:pPr>
            <a:r>
              <a:rPr lang="en-GB" dirty="0"/>
              <a:t>Are long and short sentences used? How does the sentence use relate to the atmosphere created?</a:t>
            </a:r>
          </a:p>
          <a:p>
            <a:pPr marL="285750" indent="-285750">
              <a:buFont typeface="Arial" panose="020B0604020202020204" pitchFamily="34" charset="0"/>
              <a:buChar char="•"/>
            </a:pPr>
            <a:r>
              <a:rPr lang="en-GB" dirty="0"/>
              <a:t>Are there threads, use of repetition or punctuation marks used for effect?</a:t>
            </a:r>
          </a:p>
          <a:p>
            <a:pPr marL="285750" indent="-285750">
              <a:buFont typeface="Arial" panose="020B0604020202020204" pitchFamily="34" charset="0"/>
              <a:buChar char="•"/>
            </a:pPr>
            <a:r>
              <a:rPr lang="en-GB" dirty="0"/>
              <a:t>Perspective?</a:t>
            </a:r>
          </a:p>
          <a:p>
            <a:pPr marL="285750" indent="-285750">
              <a:buFont typeface="Arial" panose="020B0604020202020204" pitchFamily="34" charset="0"/>
              <a:buChar char="•"/>
            </a:pPr>
            <a:r>
              <a:rPr lang="en-GB" dirty="0"/>
              <a:t>Setting?</a:t>
            </a:r>
          </a:p>
          <a:p>
            <a:pPr marL="285750" indent="-285750">
              <a:buFont typeface="Arial" panose="020B0604020202020204" pitchFamily="34" charset="0"/>
              <a:buChar char="•"/>
            </a:pPr>
            <a:r>
              <a:rPr lang="en-GB" dirty="0"/>
              <a:t>Time?</a:t>
            </a:r>
          </a:p>
          <a:p>
            <a:pPr marL="285750" indent="-285750">
              <a:buFont typeface="Arial" panose="020B0604020202020204" pitchFamily="34" charset="0"/>
              <a:buChar char="•"/>
            </a:pPr>
            <a:r>
              <a:rPr lang="en-GB" dirty="0"/>
              <a:t>Flashback?</a:t>
            </a:r>
          </a:p>
        </p:txBody>
      </p:sp>
      <p:pic>
        <p:nvPicPr>
          <p:cNvPr id="5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26" t="57974" r="28025" b="30485"/>
          <a:stretch/>
        </p:blipFill>
        <p:spPr bwMode="auto">
          <a:xfrm>
            <a:off x="2572886" y="116632"/>
            <a:ext cx="3989396"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53" name="Rectangle 5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rot="21042017">
            <a:off x="201780" y="24525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12" name="TextBox 11"/>
          <p:cNvSpPr txBox="1"/>
          <p:nvPr/>
        </p:nvSpPr>
        <p:spPr>
          <a:xfrm>
            <a:off x="3654778" y="860778"/>
            <a:ext cx="1411111" cy="646331"/>
          </a:xfrm>
          <a:prstGeom prst="rect">
            <a:avLst/>
          </a:prstGeom>
          <a:solidFill>
            <a:srgbClr val="FFFF00"/>
          </a:solidFill>
        </p:spPr>
        <p:txBody>
          <a:bodyPr wrap="square" rtlCol="0">
            <a:spAutoFit/>
          </a:bodyPr>
          <a:lstStyle/>
          <a:p>
            <a:r>
              <a:rPr lang="en-US" dirty="0" smtClean="0"/>
              <a:t>Read the information </a:t>
            </a:r>
            <a:endParaRPr lang="en-US" dirty="0"/>
          </a:p>
        </p:txBody>
      </p:sp>
    </p:spTree>
    <p:extLst>
      <p:ext uri="{BB962C8B-B14F-4D97-AF65-F5344CB8AC3E}">
        <p14:creationId xmlns:p14="http://schemas.microsoft.com/office/powerpoint/2010/main" val="2073010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2"/>
                                        </p:tgtEl>
                                        <p:attrNameLst>
                                          <p:attrName>style.color</p:attrName>
                                        </p:attrNameLst>
                                      </p:cBhvr>
                                      <p:by>
                                        <p:hsl h="0" s="-12549" l="-25098"/>
                                      </p:by>
                                    </p:animClr>
                                    <p:animClr clrSpc="hsl" dir="cw">
                                      <p:cBhvr>
                                        <p:cTn id="7" dur="500" fill="hold"/>
                                        <p:tgtEl>
                                          <p:spTgt spid="42"/>
                                        </p:tgtEl>
                                        <p:attrNameLst>
                                          <p:attrName>fillcolor</p:attrName>
                                        </p:attrNameLst>
                                      </p:cBhvr>
                                      <p:by>
                                        <p:hsl h="0" s="-12549" l="-25098"/>
                                      </p:by>
                                    </p:animClr>
                                    <p:animClr clrSpc="hsl" dir="cw">
                                      <p:cBhvr>
                                        <p:cTn id="8" dur="500" fill="hold"/>
                                        <p:tgtEl>
                                          <p:spTgt spid="42"/>
                                        </p:tgtEl>
                                        <p:attrNameLst>
                                          <p:attrName>stroke.color</p:attrName>
                                        </p:attrNameLst>
                                      </p:cBhvr>
                                      <p:by>
                                        <p:hsl h="0" s="-12549" l="-25098"/>
                                      </p:by>
                                    </p:animClr>
                                    <p:set>
                                      <p:cBhvr>
                                        <p:cTn id="9" dur="500" fill="hold"/>
                                        <p:tgtEl>
                                          <p:spTgt spid="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335" y="335451"/>
            <a:ext cx="274169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a:solidFill>
                  <a:schemeClr val="tx1"/>
                </a:solidFill>
              </a:rPr>
              <a:t>What is happening at the start? What is our attention drawn to? What is the mood?</a:t>
            </a:r>
          </a:p>
        </p:txBody>
      </p:sp>
      <p:sp>
        <p:nvSpPr>
          <p:cNvPr id="7" name="TextBox 6"/>
          <p:cNvSpPr txBox="1"/>
          <p:nvPr/>
        </p:nvSpPr>
        <p:spPr>
          <a:xfrm>
            <a:off x="3167814" y="335451"/>
            <a:ext cx="280837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b="1" dirty="0">
                <a:solidFill>
                  <a:schemeClr val="tx1"/>
                </a:solidFill>
              </a:rPr>
              <a:t>Which characters are introduced next? What is introduced to the story? Why is it interesting?</a:t>
            </a:r>
          </a:p>
        </p:txBody>
      </p:sp>
      <p:sp>
        <p:nvSpPr>
          <p:cNvPr id="9" name="TextBox 8"/>
          <p:cNvSpPr txBox="1"/>
          <p:nvPr/>
        </p:nvSpPr>
        <p:spPr>
          <a:xfrm>
            <a:off x="6077969" y="335451"/>
            <a:ext cx="280837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a:solidFill>
                  <a:schemeClr val="tx1"/>
                </a:solidFill>
              </a:rPr>
              <a:t>What is our attention focused on now? Why is it interesting? What </a:t>
            </a:r>
            <a:r>
              <a:rPr lang="en-GB" b="1" dirty="0" smtClean="0">
                <a:solidFill>
                  <a:schemeClr val="tx1"/>
                </a:solidFill>
              </a:rPr>
              <a:t>does the bird </a:t>
            </a:r>
            <a:r>
              <a:rPr lang="en-GB" b="1" dirty="0">
                <a:solidFill>
                  <a:schemeClr val="tx1"/>
                </a:solidFill>
              </a:rPr>
              <a:t>decide to do?</a:t>
            </a:r>
          </a:p>
        </p:txBody>
      </p:sp>
      <p:sp>
        <p:nvSpPr>
          <p:cNvPr id="11" name="TextBox 10"/>
          <p:cNvSpPr txBox="1"/>
          <p:nvPr/>
        </p:nvSpPr>
        <p:spPr>
          <a:xfrm>
            <a:off x="1743699" y="1669733"/>
            <a:ext cx="2741696"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a:solidFill>
                  <a:schemeClr val="tx1"/>
                </a:solidFill>
              </a:rPr>
              <a:t>Finally what does the </a:t>
            </a:r>
            <a:r>
              <a:rPr lang="en-GB" b="1" dirty="0" smtClean="0">
                <a:solidFill>
                  <a:schemeClr val="tx1"/>
                </a:solidFill>
              </a:rPr>
              <a:t>birds </a:t>
            </a:r>
            <a:r>
              <a:rPr lang="en-GB" b="1" dirty="0">
                <a:solidFill>
                  <a:schemeClr val="tx1"/>
                </a:solidFill>
              </a:rPr>
              <a:t>decide to do? What is revealed to the viewer?</a:t>
            </a:r>
          </a:p>
          <a:p>
            <a:pPr algn="ctr"/>
            <a:r>
              <a:rPr lang="en-GB" b="1" dirty="0">
                <a:solidFill>
                  <a:schemeClr val="tx1"/>
                </a:solidFill>
              </a:rPr>
              <a:t> </a:t>
            </a:r>
          </a:p>
        </p:txBody>
      </p:sp>
      <p:sp>
        <p:nvSpPr>
          <p:cNvPr id="12" name="TextBox 11"/>
          <p:cNvSpPr txBox="1"/>
          <p:nvPr/>
        </p:nvSpPr>
        <p:spPr>
          <a:xfrm>
            <a:off x="4639589" y="1669733"/>
            <a:ext cx="274169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b="1" dirty="0">
                <a:solidFill>
                  <a:schemeClr val="tx1"/>
                </a:solidFill>
              </a:rPr>
              <a:t>How does the revelation at the end help us to understand the beginning?</a:t>
            </a:r>
          </a:p>
          <a:p>
            <a:pPr algn="ctr"/>
            <a:endParaRPr lang="en-GB" b="1" dirty="0">
              <a:solidFill>
                <a:schemeClr val="tx1"/>
              </a:solidFill>
            </a:endParaRPr>
          </a:p>
        </p:txBody>
      </p:sp>
      <p:sp>
        <p:nvSpPr>
          <p:cNvPr id="13" name="TextBox 12"/>
          <p:cNvSpPr txBox="1"/>
          <p:nvPr/>
        </p:nvSpPr>
        <p:spPr>
          <a:xfrm>
            <a:off x="487990" y="2660964"/>
            <a:ext cx="928563"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600" b="1" dirty="0"/>
              <a:t>At first</a:t>
            </a:r>
          </a:p>
        </p:txBody>
      </p:sp>
      <p:sp>
        <p:nvSpPr>
          <p:cNvPr id="14" name="TextBox 13"/>
          <p:cNvSpPr txBox="1"/>
          <p:nvPr/>
        </p:nvSpPr>
        <p:spPr>
          <a:xfrm>
            <a:off x="463159" y="3192693"/>
            <a:ext cx="95339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600" b="1" dirty="0"/>
              <a:t>Then</a:t>
            </a:r>
          </a:p>
        </p:txBody>
      </p:sp>
      <p:sp>
        <p:nvSpPr>
          <p:cNvPr id="15" name="TextBox 14"/>
          <p:cNvSpPr txBox="1"/>
          <p:nvPr/>
        </p:nvSpPr>
        <p:spPr>
          <a:xfrm>
            <a:off x="316450" y="4338409"/>
            <a:ext cx="1271641"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600" b="1" dirty="0"/>
              <a:t>At this point</a:t>
            </a:r>
          </a:p>
        </p:txBody>
      </p:sp>
      <p:sp>
        <p:nvSpPr>
          <p:cNvPr id="16" name="TextBox 15"/>
          <p:cNvSpPr txBox="1"/>
          <p:nvPr/>
        </p:nvSpPr>
        <p:spPr>
          <a:xfrm>
            <a:off x="7576498" y="5730612"/>
            <a:ext cx="142312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600" b="1" dirty="0"/>
              <a:t>Narrows down</a:t>
            </a:r>
          </a:p>
        </p:txBody>
      </p:sp>
      <p:sp>
        <p:nvSpPr>
          <p:cNvPr id="17" name="TextBox 16"/>
          <p:cNvSpPr txBox="1"/>
          <p:nvPr/>
        </p:nvSpPr>
        <p:spPr>
          <a:xfrm>
            <a:off x="463158" y="3724423"/>
            <a:ext cx="953395"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600" b="1" dirty="0"/>
              <a:t>Now</a:t>
            </a:r>
          </a:p>
        </p:txBody>
      </p:sp>
      <p:sp>
        <p:nvSpPr>
          <p:cNvPr id="18" name="TextBox 17"/>
          <p:cNvSpPr txBox="1"/>
          <p:nvPr/>
        </p:nvSpPr>
        <p:spPr>
          <a:xfrm>
            <a:off x="299195" y="4848922"/>
            <a:ext cx="1288896"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600" b="1" dirty="0"/>
              <a:t>Focuses in</a:t>
            </a:r>
          </a:p>
        </p:txBody>
      </p:sp>
      <p:sp>
        <p:nvSpPr>
          <p:cNvPr id="19" name="TextBox 18"/>
          <p:cNvSpPr txBox="1"/>
          <p:nvPr/>
        </p:nvSpPr>
        <p:spPr>
          <a:xfrm>
            <a:off x="299195" y="5929936"/>
            <a:ext cx="128889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1600" b="1" dirty="0"/>
              <a:t>The author then introduces</a:t>
            </a:r>
          </a:p>
        </p:txBody>
      </p:sp>
      <p:sp>
        <p:nvSpPr>
          <p:cNvPr id="20" name="TextBox 19"/>
          <p:cNvSpPr txBox="1"/>
          <p:nvPr/>
        </p:nvSpPr>
        <p:spPr>
          <a:xfrm>
            <a:off x="7576498" y="6400535"/>
            <a:ext cx="143916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1600" b="1" dirty="0"/>
              <a:t>Finally</a:t>
            </a:r>
          </a:p>
        </p:txBody>
      </p:sp>
      <p:sp>
        <p:nvSpPr>
          <p:cNvPr id="21" name="TextBox 20"/>
          <p:cNvSpPr txBox="1"/>
          <p:nvPr/>
        </p:nvSpPr>
        <p:spPr>
          <a:xfrm>
            <a:off x="299195" y="5423340"/>
            <a:ext cx="128889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600" b="1" dirty="0"/>
              <a:t>Wide view</a:t>
            </a:r>
          </a:p>
        </p:txBody>
      </p:sp>
      <p:sp>
        <p:nvSpPr>
          <p:cNvPr id="22" name="TextBox 21"/>
          <p:cNvSpPr txBox="1"/>
          <p:nvPr/>
        </p:nvSpPr>
        <p:spPr>
          <a:xfrm>
            <a:off x="7576498" y="5245698"/>
            <a:ext cx="142312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600" b="1" dirty="0"/>
              <a:t>Eventually</a:t>
            </a:r>
          </a:p>
        </p:txBody>
      </p:sp>
      <p:sp>
        <p:nvSpPr>
          <p:cNvPr id="23" name="TextBox 22"/>
          <p:cNvSpPr txBox="1"/>
          <p:nvPr/>
        </p:nvSpPr>
        <p:spPr>
          <a:xfrm>
            <a:off x="7555909" y="4514563"/>
            <a:ext cx="145975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600" b="1" dirty="0"/>
              <a:t>The author goes back to</a:t>
            </a:r>
          </a:p>
        </p:txBody>
      </p:sp>
      <p:sp>
        <p:nvSpPr>
          <p:cNvPr id="24" name="TextBox 23"/>
          <p:cNvSpPr txBox="1"/>
          <p:nvPr/>
        </p:nvSpPr>
        <p:spPr>
          <a:xfrm>
            <a:off x="7576498" y="3783428"/>
            <a:ext cx="14391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1600" b="1" dirty="0"/>
              <a:t>Changes the scene to</a:t>
            </a:r>
          </a:p>
        </p:txBody>
      </p:sp>
      <p:sp>
        <p:nvSpPr>
          <p:cNvPr id="25" name="TextBox 24"/>
          <p:cNvSpPr txBox="1"/>
          <p:nvPr/>
        </p:nvSpPr>
        <p:spPr>
          <a:xfrm>
            <a:off x="7558776" y="3070393"/>
            <a:ext cx="1440845"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600" b="1" dirty="0"/>
              <a:t>Shifts away from</a:t>
            </a:r>
          </a:p>
        </p:txBody>
      </p:sp>
      <p:pic>
        <p:nvPicPr>
          <p:cNvPr id="4098" name="Picture 2" descr="Old Fashioned Film Camera Icon by GD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50" y="1586666"/>
            <a:ext cx="1052014" cy="101336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17566" y="130629"/>
            <a:ext cx="8895805" cy="660980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72906" y="3192693"/>
            <a:ext cx="3640949" cy="646331"/>
          </a:xfrm>
          <a:prstGeom prst="rect">
            <a:avLst/>
          </a:prstGeom>
          <a:noFill/>
        </p:spPr>
        <p:txBody>
          <a:bodyPr wrap="square" rtlCol="0">
            <a:spAutoFit/>
          </a:bodyPr>
          <a:lstStyle/>
          <a:p>
            <a:r>
              <a:rPr lang="en-GB" dirty="0">
                <a:hlinkClick r:id="rId3"/>
              </a:rPr>
              <a:t>The Birds Clip</a:t>
            </a:r>
            <a:r>
              <a:rPr lang="en-GB" dirty="0"/>
              <a:t> – Click here to watch the clip</a:t>
            </a:r>
          </a:p>
        </p:txBody>
      </p:sp>
      <p:pic>
        <p:nvPicPr>
          <p:cNvPr id="5" name="Picture 4"/>
          <p:cNvPicPr>
            <a:picLocks noChangeAspect="1"/>
          </p:cNvPicPr>
          <p:nvPr/>
        </p:nvPicPr>
        <p:blipFill>
          <a:blip r:embed="rId4"/>
          <a:stretch>
            <a:fillRect/>
          </a:stretch>
        </p:blipFill>
        <p:spPr>
          <a:xfrm>
            <a:off x="5643642" y="3846757"/>
            <a:ext cx="1762125" cy="2600325"/>
          </a:xfrm>
          <a:prstGeom prst="rect">
            <a:avLst/>
          </a:prstGeom>
        </p:spPr>
      </p:pic>
      <p:sp>
        <p:nvSpPr>
          <p:cNvPr id="3" name="TextBox 2"/>
          <p:cNvSpPr txBox="1"/>
          <p:nvPr/>
        </p:nvSpPr>
        <p:spPr>
          <a:xfrm>
            <a:off x="1961444" y="4021667"/>
            <a:ext cx="3104445" cy="2308324"/>
          </a:xfrm>
          <a:prstGeom prst="rect">
            <a:avLst/>
          </a:prstGeom>
          <a:solidFill>
            <a:srgbClr val="FFFF00"/>
          </a:solidFill>
        </p:spPr>
        <p:txBody>
          <a:bodyPr wrap="square" rtlCol="0">
            <a:spAutoFit/>
          </a:bodyPr>
          <a:lstStyle/>
          <a:p>
            <a:r>
              <a:rPr lang="en-US" dirty="0" smtClean="0"/>
              <a:t>At the top of the slides are questions for you to answer after you have watched the short clip. Aim to write at least 3 paragraphs and use the sentence starters in the small boxes on the left and right of this slide. </a:t>
            </a:r>
            <a:endParaRPr lang="en-US" dirty="0"/>
          </a:p>
        </p:txBody>
      </p:sp>
    </p:spTree>
    <p:extLst>
      <p:ext uri="{BB962C8B-B14F-4D97-AF65-F5344CB8AC3E}">
        <p14:creationId xmlns:p14="http://schemas.microsoft.com/office/powerpoint/2010/main" val="90807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02150" y="2771937"/>
            <a:ext cx="3995226" cy="3913245"/>
          </a:xfrm>
          <a:prstGeom prst="rect">
            <a:avLst/>
          </a:prstGeom>
        </p:spPr>
      </p:pic>
      <p:pic>
        <p:nvPicPr>
          <p:cNvPr id="51" name="Picture 50"/>
          <p:cNvPicPr>
            <a:picLocks noChangeAspect="1"/>
          </p:cNvPicPr>
          <p:nvPr/>
        </p:nvPicPr>
        <p:blipFill rotWithShape="1">
          <a:blip r:embed="rId3"/>
          <a:srcRect l="21945" t="48920" r="57984" b="33112"/>
          <a:stretch/>
        </p:blipFill>
        <p:spPr>
          <a:xfrm>
            <a:off x="7275570" y="1934706"/>
            <a:ext cx="1621074" cy="920930"/>
          </a:xfrm>
          <a:prstGeom prst="rect">
            <a:avLst/>
          </a:prstGeom>
        </p:spPr>
      </p:pic>
      <p:sp>
        <p:nvSpPr>
          <p:cNvPr id="42" name="TextBox 41"/>
          <p:cNvSpPr txBox="1"/>
          <p:nvPr/>
        </p:nvSpPr>
        <p:spPr>
          <a:xfrm>
            <a:off x="423681" y="2762913"/>
            <a:ext cx="3738839" cy="38164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200" b="1" u="sng" dirty="0"/>
              <a:t>In this question you will need to:</a:t>
            </a:r>
          </a:p>
          <a:p>
            <a:endParaRPr lang="en-GB" dirty="0"/>
          </a:p>
          <a:p>
            <a:pPr marL="285750" indent="-285750">
              <a:buFont typeface="Wingdings" panose="05000000000000000000" pitchFamily="2" charset="2"/>
              <a:buChar char="ü"/>
            </a:pPr>
            <a:r>
              <a:rPr lang="en-GB" dirty="0"/>
              <a:t>Use the what, how, why? structure.</a:t>
            </a:r>
          </a:p>
          <a:p>
            <a:pPr marL="285750" indent="-285750">
              <a:buFont typeface="Wingdings" panose="05000000000000000000" pitchFamily="2" charset="2"/>
              <a:buChar char="ü"/>
            </a:pPr>
            <a:r>
              <a:rPr lang="en-GB" dirty="0"/>
              <a:t>Use a range of quotations – at least three.</a:t>
            </a:r>
          </a:p>
          <a:p>
            <a:pPr marL="285750" indent="-285750">
              <a:buFont typeface="Wingdings" panose="05000000000000000000" pitchFamily="2" charset="2"/>
              <a:buChar char="ü"/>
            </a:pPr>
            <a:r>
              <a:rPr lang="en-GB" dirty="0"/>
              <a:t>Use subject terminology.</a:t>
            </a:r>
          </a:p>
          <a:p>
            <a:pPr marL="285750" indent="-285750">
              <a:buFont typeface="Wingdings" panose="05000000000000000000" pitchFamily="2" charset="2"/>
              <a:buChar char="ü"/>
            </a:pPr>
            <a:r>
              <a:rPr lang="en-GB" dirty="0"/>
              <a:t>Write about things like:  beginnings / endings / perspective shifts, topic change / single sentence paragraphs, sentence  length</a:t>
            </a:r>
          </a:p>
        </p:txBody>
      </p:sp>
      <p:sp>
        <p:nvSpPr>
          <p:cNvPr id="45" name="TextBox 4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46" name="TextBox 4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47" name="TextBox 46"/>
          <p:cNvSpPr txBox="1"/>
          <p:nvPr/>
        </p:nvSpPr>
        <p:spPr>
          <a:xfrm>
            <a:off x="251520" y="1509752"/>
            <a:ext cx="8640960" cy="1631216"/>
          </a:xfrm>
          <a:prstGeom prst="rect">
            <a:avLst/>
          </a:prstGeom>
          <a:noFill/>
        </p:spPr>
        <p:txBody>
          <a:bodyPr wrap="square" rtlCol="0">
            <a:spAutoFit/>
          </a:bodyPr>
          <a:lstStyle/>
          <a:p>
            <a:r>
              <a:rPr lang="en-GB" sz="2000" dirty="0"/>
              <a:t>You now need to think about the whole of the text and look at the extract about Alice and her archaeological dig!</a:t>
            </a:r>
          </a:p>
          <a:p>
            <a:endParaRPr lang="en-GB" sz="2000" i="1" dirty="0"/>
          </a:p>
          <a:p>
            <a:r>
              <a:rPr lang="en-GB" sz="2000" b="1" dirty="0"/>
              <a:t>How has the writer structured the text to </a:t>
            </a:r>
            <a:r>
              <a:rPr lang="en-GB" sz="2000" b="1" i="1" dirty="0"/>
              <a:t>interest </a:t>
            </a:r>
            <a:r>
              <a:rPr lang="en-GB" sz="2000" b="1" dirty="0"/>
              <a:t>you as a reader?</a:t>
            </a:r>
          </a:p>
          <a:p>
            <a:endParaRPr lang="en-GB" sz="2000" b="1" dirty="0"/>
          </a:p>
        </p:txBody>
      </p:sp>
      <p:sp>
        <p:nvSpPr>
          <p:cNvPr id="48" name="TextBox 47"/>
          <p:cNvSpPr txBox="1"/>
          <p:nvPr/>
        </p:nvSpPr>
        <p:spPr>
          <a:xfrm>
            <a:off x="4698766" y="2762913"/>
            <a:ext cx="4098610" cy="357020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u="sng" dirty="0"/>
              <a:t>Ideas:</a:t>
            </a:r>
          </a:p>
          <a:p>
            <a:pPr marL="285750" indent="-285750">
              <a:buFont typeface="Arial" panose="020B0604020202020204" pitchFamily="34" charset="0"/>
              <a:buChar char="•"/>
            </a:pPr>
            <a:r>
              <a:rPr lang="en-GB" dirty="0"/>
              <a:t>What is the are you made to focus on at the beginning, middle and end?</a:t>
            </a:r>
          </a:p>
          <a:p>
            <a:pPr marL="285750" indent="-285750">
              <a:buFont typeface="Arial" panose="020B0604020202020204" pitchFamily="34" charset="0"/>
              <a:buChar char="•"/>
            </a:pPr>
            <a:r>
              <a:rPr lang="en-GB" dirty="0"/>
              <a:t>Are long and short sentences used? How does the sentence use relate to the atmosphere created?</a:t>
            </a:r>
          </a:p>
          <a:p>
            <a:pPr marL="285750" indent="-285750">
              <a:buFont typeface="Arial" panose="020B0604020202020204" pitchFamily="34" charset="0"/>
              <a:buChar char="•"/>
            </a:pPr>
            <a:r>
              <a:rPr lang="en-GB" dirty="0"/>
              <a:t>Are there threads, use of repetition or punctuation marks used for effect?</a:t>
            </a:r>
          </a:p>
          <a:p>
            <a:pPr marL="285750" indent="-285750">
              <a:buFont typeface="Arial" panose="020B0604020202020204" pitchFamily="34" charset="0"/>
              <a:buChar char="•"/>
            </a:pPr>
            <a:r>
              <a:rPr lang="en-GB" dirty="0"/>
              <a:t>Perspective?</a:t>
            </a:r>
          </a:p>
          <a:p>
            <a:pPr marL="285750" indent="-285750">
              <a:buFont typeface="Arial" panose="020B0604020202020204" pitchFamily="34" charset="0"/>
              <a:buChar char="•"/>
            </a:pPr>
            <a:r>
              <a:rPr lang="en-GB" dirty="0"/>
              <a:t>Setting?</a:t>
            </a:r>
          </a:p>
          <a:p>
            <a:pPr marL="285750" indent="-285750">
              <a:buFont typeface="Arial" panose="020B0604020202020204" pitchFamily="34" charset="0"/>
              <a:buChar char="•"/>
            </a:pPr>
            <a:r>
              <a:rPr lang="en-GB" dirty="0"/>
              <a:t>Time?</a:t>
            </a:r>
          </a:p>
          <a:p>
            <a:pPr marL="285750" indent="-285750">
              <a:buFont typeface="Arial" panose="020B0604020202020204" pitchFamily="34" charset="0"/>
              <a:buChar char="•"/>
            </a:pPr>
            <a:r>
              <a:rPr lang="en-GB" dirty="0"/>
              <a:t>Flashback?</a:t>
            </a:r>
          </a:p>
        </p:txBody>
      </p:sp>
      <p:sp>
        <p:nvSpPr>
          <p:cNvPr id="53" name="Rectangle 5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rot="21042017">
            <a:off x="201780" y="24525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31" name="TextBox 30"/>
          <p:cNvSpPr txBox="1"/>
          <p:nvPr/>
        </p:nvSpPr>
        <p:spPr>
          <a:xfrm>
            <a:off x="2528417" y="341567"/>
            <a:ext cx="3866606" cy="923330"/>
          </a:xfrm>
          <a:prstGeom prst="rect">
            <a:avLst/>
          </a:prstGeom>
          <a:solidFill>
            <a:srgbClr val="FFFF00"/>
          </a:solidFill>
        </p:spPr>
        <p:txBody>
          <a:bodyPr wrap="square" rtlCol="0">
            <a:spAutoFit/>
          </a:bodyPr>
          <a:lstStyle/>
          <a:p>
            <a:r>
              <a:rPr lang="en-GB" sz="5400" dirty="0"/>
              <a:t>Demonstrate </a:t>
            </a:r>
          </a:p>
        </p:txBody>
      </p:sp>
    </p:spTree>
    <p:extLst>
      <p:ext uri="{BB962C8B-B14F-4D97-AF65-F5344CB8AC3E}">
        <p14:creationId xmlns:p14="http://schemas.microsoft.com/office/powerpoint/2010/main" val="1272768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2"/>
                                        </p:tgtEl>
                                        <p:attrNameLst>
                                          <p:attrName>style.color</p:attrName>
                                        </p:attrNameLst>
                                      </p:cBhvr>
                                      <p:by>
                                        <p:hsl h="0" s="-12549" l="-25098"/>
                                      </p:by>
                                    </p:animClr>
                                    <p:animClr clrSpc="hsl" dir="cw">
                                      <p:cBhvr>
                                        <p:cTn id="7" dur="500" fill="hold"/>
                                        <p:tgtEl>
                                          <p:spTgt spid="42"/>
                                        </p:tgtEl>
                                        <p:attrNameLst>
                                          <p:attrName>fillcolor</p:attrName>
                                        </p:attrNameLst>
                                      </p:cBhvr>
                                      <p:by>
                                        <p:hsl h="0" s="-12549" l="-25098"/>
                                      </p:by>
                                    </p:animClr>
                                    <p:animClr clrSpc="hsl" dir="cw">
                                      <p:cBhvr>
                                        <p:cTn id="8" dur="500" fill="hold"/>
                                        <p:tgtEl>
                                          <p:spTgt spid="42"/>
                                        </p:tgtEl>
                                        <p:attrNameLst>
                                          <p:attrName>stroke.color</p:attrName>
                                        </p:attrNameLst>
                                      </p:cBhvr>
                                      <p:by>
                                        <p:hsl h="0" s="-12549" l="-25098"/>
                                      </p:by>
                                    </p:animClr>
                                    <p:set>
                                      <p:cBhvr>
                                        <p:cTn id="9" dur="500" fill="hold"/>
                                        <p:tgtEl>
                                          <p:spTgt spid="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358" y="235376"/>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9051" t="72898" r="36750" b="16379"/>
          <a:stretch/>
        </p:blipFill>
        <p:spPr bwMode="auto">
          <a:xfrm>
            <a:off x="1" y="0"/>
            <a:ext cx="2670480" cy="470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4" name="Table 3"/>
          <p:cNvGraphicFramePr>
            <a:graphicFrameLocks noGrp="1"/>
          </p:cNvGraphicFramePr>
          <p:nvPr>
            <p:extLst/>
          </p:nvPr>
        </p:nvGraphicFramePr>
        <p:xfrm>
          <a:off x="251520" y="692696"/>
          <a:ext cx="8640960" cy="5912819"/>
        </p:xfrm>
        <a:graphic>
          <a:graphicData uri="http://schemas.openxmlformats.org/drawingml/2006/table">
            <a:tbl>
              <a:tblPr firstRow="1" bandRow="1">
                <a:tableStyleId>{5940675A-B579-460E-94D1-54222C63F5DA}</a:tableStyleId>
              </a:tblPr>
              <a:tblGrid>
                <a:gridCol w="751388">
                  <a:extLst>
                    <a:ext uri="{9D8B030D-6E8A-4147-A177-3AD203B41FA5}">
                      <a16:colId xmlns:a16="http://schemas.microsoft.com/office/drawing/2014/main" xmlns="" val="20000"/>
                    </a:ext>
                  </a:extLst>
                </a:gridCol>
                <a:gridCol w="3005551">
                  <a:extLst>
                    <a:ext uri="{9D8B030D-6E8A-4147-A177-3AD203B41FA5}">
                      <a16:colId xmlns:a16="http://schemas.microsoft.com/office/drawing/2014/main" xmlns="" val="33387716"/>
                    </a:ext>
                  </a:extLst>
                </a:gridCol>
                <a:gridCol w="3005551">
                  <a:extLst>
                    <a:ext uri="{9D8B030D-6E8A-4147-A177-3AD203B41FA5}">
                      <a16:colId xmlns:a16="http://schemas.microsoft.com/office/drawing/2014/main" xmlns="" val="20001"/>
                    </a:ext>
                  </a:extLst>
                </a:gridCol>
                <a:gridCol w="1878470">
                  <a:extLst>
                    <a:ext uri="{9D8B030D-6E8A-4147-A177-3AD203B41FA5}">
                      <a16:colId xmlns:a16="http://schemas.microsoft.com/office/drawing/2014/main" xmlns="" val="20002"/>
                    </a:ext>
                  </a:extLst>
                </a:gridCol>
              </a:tblGrid>
              <a:tr h="739103">
                <a:tc>
                  <a:txBody>
                    <a:bodyPr/>
                    <a:lstStyle/>
                    <a:p>
                      <a:pPr algn="ctr"/>
                      <a:endParaRPr lang="en-GB" b="1" dirty="0"/>
                    </a:p>
                  </a:txBody>
                  <a:tcPr anchor="ctr"/>
                </a:tc>
                <a:tc>
                  <a:txBody>
                    <a:bodyPr/>
                    <a:lstStyle/>
                    <a:p>
                      <a:pPr algn="ctr"/>
                      <a:r>
                        <a:rPr lang="en-GB" b="1" dirty="0"/>
                        <a:t>What</a:t>
                      </a:r>
                      <a:r>
                        <a:rPr lang="en-GB" b="1" baseline="0" dirty="0"/>
                        <a:t> happens?</a:t>
                      </a:r>
                      <a:endParaRPr lang="en-GB" b="1" dirty="0"/>
                    </a:p>
                  </a:txBody>
                  <a:tcPr anchor="ctr"/>
                </a:tc>
                <a:tc>
                  <a:txBody>
                    <a:bodyPr/>
                    <a:lstStyle/>
                    <a:p>
                      <a:pPr algn="ctr"/>
                      <a:r>
                        <a:rPr lang="en-GB" b="1" dirty="0"/>
                        <a:t>Why</a:t>
                      </a:r>
                      <a:r>
                        <a:rPr lang="en-GB" b="1" baseline="0" dirty="0"/>
                        <a:t> is it Interesting?</a:t>
                      </a:r>
                      <a:endParaRPr lang="en-GB" b="1" dirty="0"/>
                    </a:p>
                  </a:txBody>
                  <a:tcPr anchor="ctr"/>
                </a:tc>
                <a:tc>
                  <a:txBody>
                    <a:bodyPr/>
                    <a:lstStyle/>
                    <a:p>
                      <a:pPr algn="ctr"/>
                      <a:r>
                        <a:rPr lang="en-GB" b="1" dirty="0"/>
                        <a:t>Quotations</a:t>
                      </a:r>
                    </a:p>
                  </a:txBody>
                  <a:tcPr anchor="ctr"/>
                </a:tc>
                <a:extLst>
                  <a:ext uri="{0D108BD9-81ED-4DB2-BD59-A6C34878D82A}">
                    <a16:rowId xmlns:a16="http://schemas.microsoft.com/office/drawing/2014/main" xmlns="" val="10000"/>
                  </a:ext>
                </a:extLst>
              </a:tr>
              <a:tr h="1724572">
                <a:tc>
                  <a:txBody>
                    <a:bodyPr/>
                    <a:lstStyle/>
                    <a:p>
                      <a:pPr algn="ctr"/>
                      <a:r>
                        <a:rPr lang="en-GB" b="1" dirty="0"/>
                        <a:t>Beginning</a:t>
                      </a:r>
                    </a:p>
                  </a:txBody>
                  <a:tcPr vert="vert270" anchor="ctr">
                    <a:solidFill>
                      <a:srgbClr val="FF0000"/>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xmlns="" val="10001"/>
                  </a:ext>
                </a:extLst>
              </a:tr>
              <a:tr h="1724572">
                <a:tc>
                  <a:txBody>
                    <a:bodyPr/>
                    <a:lstStyle/>
                    <a:p>
                      <a:pPr algn="ctr"/>
                      <a:r>
                        <a:rPr lang="en-GB" b="1" dirty="0"/>
                        <a:t>Middle</a:t>
                      </a:r>
                    </a:p>
                  </a:txBody>
                  <a:tcPr vert="vert270" anchor="ctr">
                    <a:solidFill>
                      <a:srgbClr val="FFC000"/>
                    </a:solidFill>
                  </a:tcPr>
                </a:tc>
                <a:tc>
                  <a:txBody>
                    <a:bodyPr/>
                    <a:lstStyle/>
                    <a:p>
                      <a:endParaRPr lang="en-GB" dirty="0"/>
                    </a:p>
                  </a:txBody>
                  <a:tcPr>
                    <a:solidFill>
                      <a:schemeClr val="accent6">
                        <a:lumMod val="20000"/>
                        <a:lumOff val="80000"/>
                      </a:schemeClr>
                    </a:solidFill>
                  </a:tcPr>
                </a:tc>
                <a:tc>
                  <a:txBody>
                    <a:bodyPr/>
                    <a:lstStyle/>
                    <a:p>
                      <a:endParaRPr lang="en-GB" dirty="0"/>
                    </a:p>
                  </a:txBody>
                  <a:tcPr>
                    <a:solidFill>
                      <a:schemeClr val="accent6">
                        <a:lumMod val="20000"/>
                        <a:lumOff val="80000"/>
                      </a:schemeClr>
                    </a:solidFill>
                  </a:tcPr>
                </a:tc>
                <a:tc>
                  <a:txBody>
                    <a:bodyPr/>
                    <a:lstStyle/>
                    <a:p>
                      <a:endParaRPr lang="en-GB" dirty="0"/>
                    </a:p>
                  </a:txBody>
                  <a:tcPr>
                    <a:solidFill>
                      <a:schemeClr val="accent6">
                        <a:lumMod val="20000"/>
                        <a:lumOff val="80000"/>
                      </a:schemeClr>
                    </a:solidFill>
                  </a:tcPr>
                </a:tc>
                <a:extLst>
                  <a:ext uri="{0D108BD9-81ED-4DB2-BD59-A6C34878D82A}">
                    <a16:rowId xmlns:a16="http://schemas.microsoft.com/office/drawing/2014/main" xmlns="" val="10002"/>
                  </a:ext>
                </a:extLst>
              </a:tr>
              <a:tr h="1724572">
                <a:tc>
                  <a:txBody>
                    <a:bodyPr/>
                    <a:lstStyle/>
                    <a:p>
                      <a:pPr algn="ctr"/>
                      <a:r>
                        <a:rPr lang="en-GB" b="1" dirty="0"/>
                        <a:t>End</a:t>
                      </a:r>
                    </a:p>
                  </a:txBody>
                  <a:tcPr vert="vert270" anchor="ctr">
                    <a:solidFill>
                      <a:srgbClr val="FFFF00"/>
                    </a:solidFill>
                  </a:tcPr>
                </a:tc>
                <a:tc>
                  <a:txBody>
                    <a:bodyPr/>
                    <a:lstStyle/>
                    <a:p>
                      <a:endParaRPr lang="en-GB" dirty="0"/>
                    </a:p>
                  </a:txBody>
                  <a:tcPr>
                    <a:solidFill>
                      <a:srgbClr val="FFFFCC"/>
                    </a:solidFill>
                  </a:tcPr>
                </a:tc>
                <a:tc>
                  <a:txBody>
                    <a:bodyPr/>
                    <a:lstStyle/>
                    <a:p>
                      <a:endParaRPr lang="en-GB" dirty="0"/>
                    </a:p>
                  </a:txBody>
                  <a:tcPr>
                    <a:solidFill>
                      <a:srgbClr val="FFFFCC"/>
                    </a:solidFill>
                  </a:tcPr>
                </a:tc>
                <a:tc>
                  <a:txBody>
                    <a:bodyPr/>
                    <a:lstStyle/>
                    <a:p>
                      <a:endParaRPr lang="en-GB" dirty="0"/>
                    </a:p>
                  </a:txBody>
                  <a:tcPr>
                    <a:solidFill>
                      <a:srgbClr val="FFFFCC"/>
                    </a:solidFill>
                  </a:tcPr>
                </a:tc>
                <a:extLst>
                  <a:ext uri="{0D108BD9-81ED-4DB2-BD59-A6C34878D82A}">
                    <a16:rowId xmlns:a16="http://schemas.microsoft.com/office/drawing/2014/main" xmlns="" val="10003"/>
                  </a:ext>
                </a:extLst>
              </a:tr>
            </a:tbl>
          </a:graphicData>
        </a:graphic>
      </p:graphicFrame>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26" t="57974" r="28025" b="30485"/>
          <a:stretch/>
        </p:blipFill>
        <p:spPr bwMode="auto">
          <a:xfrm>
            <a:off x="6317302" y="64348"/>
            <a:ext cx="2719194" cy="441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243667" y="3132667"/>
            <a:ext cx="5122334" cy="2031325"/>
          </a:xfrm>
          <a:prstGeom prst="rect">
            <a:avLst/>
          </a:prstGeom>
          <a:solidFill>
            <a:srgbClr val="FFFF00"/>
          </a:solidFill>
        </p:spPr>
        <p:txBody>
          <a:bodyPr wrap="square" rtlCol="0">
            <a:spAutoFit/>
          </a:bodyPr>
          <a:lstStyle/>
          <a:p>
            <a:r>
              <a:rPr lang="en-US" dirty="0" smtClean="0"/>
              <a:t>Draw out this slide and then read through the Alice extract and then fill in these boxes. Remember to use the help sheet from slide 6 to help you to pick out structural techniques. </a:t>
            </a:r>
          </a:p>
          <a:p>
            <a:endParaRPr lang="en-US" dirty="0"/>
          </a:p>
          <a:p>
            <a:r>
              <a:rPr lang="en-US" dirty="0" smtClean="0"/>
              <a:t>When you have had a go on your own have a look at the next slide which has some ideas for you. </a:t>
            </a:r>
            <a:endParaRPr lang="en-US" dirty="0"/>
          </a:p>
        </p:txBody>
      </p:sp>
    </p:spTree>
    <p:extLst>
      <p:ext uri="{BB962C8B-B14F-4D97-AF65-F5344CB8AC3E}">
        <p14:creationId xmlns:p14="http://schemas.microsoft.com/office/powerpoint/2010/main" val="2055777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9051" t="72898" r="36750" b="16379"/>
          <a:stretch/>
        </p:blipFill>
        <p:spPr bwMode="auto">
          <a:xfrm>
            <a:off x="1" y="0"/>
            <a:ext cx="2670480" cy="470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06318859"/>
              </p:ext>
            </p:extLst>
          </p:nvPr>
        </p:nvGraphicFramePr>
        <p:xfrm>
          <a:off x="251520" y="500192"/>
          <a:ext cx="8640960" cy="6273675"/>
        </p:xfrm>
        <a:graphic>
          <a:graphicData uri="http://schemas.openxmlformats.org/drawingml/2006/table">
            <a:tbl>
              <a:tblPr firstRow="1" bandRow="1">
                <a:tableStyleId>{5940675A-B579-460E-94D1-54222C63F5DA}</a:tableStyleId>
              </a:tblPr>
              <a:tblGrid>
                <a:gridCol w="751388">
                  <a:extLst>
                    <a:ext uri="{9D8B030D-6E8A-4147-A177-3AD203B41FA5}">
                      <a16:colId xmlns:a16="http://schemas.microsoft.com/office/drawing/2014/main" xmlns="" val="20000"/>
                    </a:ext>
                  </a:extLst>
                </a:gridCol>
                <a:gridCol w="3005551">
                  <a:extLst>
                    <a:ext uri="{9D8B030D-6E8A-4147-A177-3AD203B41FA5}">
                      <a16:colId xmlns:a16="http://schemas.microsoft.com/office/drawing/2014/main" xmlns="" val="33387716"/>
                    </a:ext>
                  </a:extLst>
                </a:gridCol>
                <a:gridCol w="3338825">
                  <a:extLst>
                    <a:ext uri="{9D8B030D-6E8A-4147-A177-3AD203B41FA5}">
                      <a16:colId xmlns:a16="http://schemas.microsoft.com/office/drawing/2014/main" xmlns="" val="20001"/>
                    </a:ext>
                  </a:extLst>
                </a:gridCol>
                <a:gridCol w="1545196">
                  <a:extLst>
                    <a:ext uri="{9D8B030D-6E8A-4147-A177-3AD203B41FA5}">
                      <a16:colId xmlns:a16="http://schemas.microsoft.com/office/drawing/2014/main" xmlns="" val="20002"/>
                    </a:ext>
                  </a:extLst>
                </a:gridCol>
              </a:tblGrid>
              <a:tr h="739103">
                <a:tc>
                  <a:txBody>
                    <a:bodyPr/>
                    <a:lstStyle/>
                    <a:p>
                      <a:pPr algn="ctr"/>
                      <a:endParaRPr lang="en-GB" b="1" dirty="0"/>
                    </a:p>
                  </a:txBody>
                  <a:tcPr anchor="ctr"/>
                </a:tc>
                <a:tc>
                  <a:txBody>
                    <a:bodyPr/>
                    <a:lstStyle/>
                    <a:p>
                      <a:pPr algn="ctr"/>
                      <a:r>
                        <a:rPr lang="en-GB" b="1" dirty="0"/>
                        <a:t>What</a:t>
                      </a:r>
                      <a:r>
                        <a:rPr lang="en-GB" b="1" baseline="0" dirty="0"/>
                        <a:t> happens?</a:t>
                      </a:r>
                      <a:endParaRPr lang="en-GB" b="1" dirty="0"/>
                    </a:p>
                  </a:txBody>
                  <a:tcPr anchor="ctr"/>
                </a:tc>
                <a:tc>
                  <a:txBody>
                    <a:bodyPr/>
                    <a:lstStyle/>
                    <a:p>
                      <a:pPr algn="ctr"/>
                      <a:r>
                        <a:rPr lang="en-GB" b="1" dirty="0"/>
                        <a:t>Why</a:t>
                      </a:r>
                      <a:r>
                        <a:rPr lang="en-GB" b="1" baseline="0" dirty="0"/>
                        <a:t> is it Interesting?</a:t>
                      </a:r>
                      <a:endParaRPr lang="en-GB" b="1" dirty="0"/>
                    </a:p>
                  </a:txBody>
                  <a:tcPr anchor="ctr"/>
                </a:tc>
                <a:tc>
                  <a:txBody>
                    <a:bodyPr/>
                    <a:lstStyle/>
                    <a:p>
                      <a:pPr algn="ctr"/>
                      <a:r>
                        <a:rPr lang="en-GB" b="1" dirty="0"/>
                        <a:t>Quotations</a:t>
                      </a:r>
                    </a:p>
                  </a:txBody>
                  <a:tcPr anchor="ctr"/>
                </a:tc>
                <a:extLst>
                  <a:ext uri="{0D108BD9-81ED-4DB2-BD59-A6C34878D82A}">
                    <a16:rowId xmlns:a16="http://schemas.microsoft.com/office/drawing/2014/main" xmlns="" val="10000"/>
                  </a:ext>
                </a:extLst>
              </a:tr>
              <a:tr h="1724572">
                <a:tc>
                  <a:txBody>
                    <a:bodyPr/>
                    <a:lstStyle/>
                    <a:p>
                      <a:pPr algn="ctr"/>
                      <a:r>
                        <a:rPr lang="en-GB" b="1" dirty="0"/>
                        <a:t>Beginning</a:t>
                      </a:r>
                    </a:p>
                  </a:txBody>
                  <a:tcPr vert="vert270" anchor="ctr">
                    <a:solidFill>
                      <a:srgbClr val="FF0000"/>
                    </a:solidFill>
                  </a:tcPr>
                </a:tc>
                <a:tc>
                  <a:txBody>
                    <a:bodyPr/>
                    <a:lstStyle/>
                    <a:p>
                      <a:pPr marL="285750" indent="-285750">
                        <a:buFont typeface="Arial" panose="020B0604020202020204" pitchFamily="34" charset="0"/>
                        <a:buChar char="•"/>
                      </a:pPr>
                      <a:r>
                        <a:rPr lang="en-GB" sz="1700" dirty="0"/>
                        <a:t>The</a:t>
                      </a:r>
                      <a:r>
                        <a:rPr lang="en-GB" sz="1700" baseline="0" dirty="0"/>
                        <a:t> main character, Alice is introduced.</a:t>
                      </a:r>
                    </a:p>
                    <a:p>
                      <a:pPr marL="285750" indent="-285750">
                        <a:buFont typeface="Arial" panose="020B0604020202020204" pitchFamily="34" charset="0"/>
                        <a:buChar char="•"/>
                      </a:pPr>
                      <a:r>
                        <a:rPr lang="en-GB" sz="1700" baseline="0" dirty="0"/>
                        <a:t>It is hot and the setting is remote.</a:t>
                      </a:r>
                    </a:p>
                    <a:p>
                      <a:pPr marL="285750" indent="-285750">
                        <a:buFont typeface="Arial" panose="020B0604020202020204" pitchFamily="34" charset="0"/>
                        <a:buChar char="•"/>
                      </a:pPr>
                      <a:r>
                        <a:rPr lang="en-GB" sz="1700" baseline="0" dirty="0"/>
                        <a:t>Alice is working hard.</a:t>
                      </a:r>
                      <a:endParaRPr lang="en-GB" sz="1700" dirty="0"/>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700" dirty="0"/>
                        <a:t>The</a:t>
                      </a:r>
                      <a:r>
                        <a:rPr lang="en-GB" sz="1700" baseline="0" dirty="0"/>
                        <a:t> conditions are uncomfortable and there is an air of mystery surrounding the setting. </a:t>
                      </a:r>
                    </a:p>
                    <a:p>
                      <a:pPr marL="285750" indent="-285750">
                        <a:buFont typeface="Arial" panose="020B0604020202020204" pitchFamily="34" charset="0"/>
                        <a:buChar char="•"/>
                      </a:pPr>
                      <a:r>
                        <a:rPr lang="en-GB" sz="1700" baseline="0" dirty="0"/>
                        <a:t>Written in the present tense.</a:t>
                      </a:r>
                    </a:p>
                    <a:p>
                      <a:pPr marL="285750" indent="-285750">
                        <a:buFont typeface="Arial" panose="020B0604020202020204" pitchFamily="34" charset="0"/>
                        <a:buChar char="•"/>
                      </a:pPr>
                      <a:r>
                        <a:rPr lang="en-GB" sz="1700" baseline="0" dirty="0"/>
                        <a:t>Close focus on Alice.</a:t>
                      </a:r>
                      <a:endParaRPr lang="en-GB" sz="1700" dirty="0"/>
                    </a:p>
                  </a:txBody>
                  <a:tcPr>
                    <a:solidFill>
                      <a:schemeClr val="accent2">
                        <a:lumMod val="20000"/>
                        <a:lumOff val="80000"/>
                      </a:schemeClr>
                    </a:solidFill>
                  </a:tcPr>
                </a:tc>
                <a:tc>
                  <a:txBody>
                    <a:bodyPr/>
                    <a:lstStyle/>
                    <a:p>
                      <a:endParaRPr lang="en-GB" dirty="0"/>
                    </a:p>
                  </a:txBody>
                  <a:tcPr>
                    <a:solidFill>
                      <a:schemeClr val="accent2">
                        <a:lumMod val="20000"/>
                        <a:lumOff val="80000"/>
                      </a:schemeClr>
                    </a:solidFill>
                  </a:tcPr>
                </a:tc>
                <a:extLst>
                  <a:ext uri="{0D108BD9-81ED-4DB2-BD59-A6C34878D82A}">
                    <a16:rowId xmlns:a16="http://schemas.microsoft.com/office/drawing/2014/main" xmlns="" val="10001"/>
                  </a:ext>
                </a:extLst>
              </a:tr>
              <a:tr h="1724572">
                <a:tc>
                  <a:txBody>
                    <a:bodyPr/>
                    <a:lstStyle/>
                    <a:p>
                      <a:pPr algn="ctr"/>
                      <a:r>
                        <a:rPr lang="en-GB" b="1" dirty="0"/>
                        <a:t>Middle</a:t>
                      </a:r>
                    </a:p>
                  </a:txBody>
                  <a:tcPr vert="vert270" anchor="ctr">
                    <a:solidFill>
                      <a:srgbClr val="FFC000"/>
                    </a:solidFill>
                  </a:tcPr>
                </a:tc>
                <a:tc>
                  <a:txBody>
                    <a:bodyPr/>
                    <a:lstStyle/>
                    <a:p>
                      <a:pPr marL="285750" indent="-285750">
                        <a:buFont typeface="Arial" panose="020B0604020202020204" pitchFamily="34" charset="0"/>
                        <a:buChar char="•"/>
                      </a:pPr>
                      <a:r>
                        <a:rPr lang="en-GB" sz="1700" dirty="0"/>
                        <a:t>The rest of the group are mentioned</a:t>
                      </a:r>
                      <a:r>
                        <a:rPr lang="en-GB" sz="1700" baseline="0" dirty="0"/>
                        <a:t> and are working at some distance away from Alice. </a:t>
                      </a:r>
                    </a:p>
                    <a:p>
                      <a:pPr marL="285750" indent="-285750">
                        <a:buFont typeface="Arial" panose="020B0604020202020204" pitchFamily="34" charset="0"/>
                        <a:buChar char="•"/>
                      </a:pPr>
                      <a:r>
                        <a:rPr lang="en-GB" sz="1700" baseline="0" dirty="0"/>
                        <a:t>Reference made to the object Alice has found.</a:t>
                      </a:r>
                      <a:endParaRPr lang="en-GB" sz="1700" dirty="0"/>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GB" sz="1700" dirty="0"/>
                        <a:t>Alice has chosen to isolate herself from the rest of the group and is working</a:t>
                      </a:r>
                      <a:r>
                        <a:rPr lang="en-GB" sz="1700" baseline="0" dirty="0"/>
                        <a:t> in secret despite being close friends with them.</a:t>
                      </a:r>
                    </a:p>
                    <a:p>
                      <a:pPr marL="285750" indent="-285750">
                        <a:buFont typeface="Arial" panose="020B0604020202020204" pitchFamily="34" charset="0"/>
                        <a:buChar char="•"/>
                      </a:pPr>
                      <a:r>
                        <a:rPr lang="en-GB" sz="1700" baseline="0" dirty="0"/>
                        <a:t>Reference made to the idea of fate/destiny.</a:t>
                      </a:r>
                      <a:endParaRPr lang="en-GB" sz="1700" dirty="0"/>
                    </a:p>
                  </a:txBody>
                  <a:tcPr>
                    <a:solidFill>
                      <a:schemeClr val="accent6">
                        <a:lumMod val="20000"/>
                        <a:lumOff val="80000"/>
                      </a:schemeClr>
                    </a:solidFill>
                  </a:tcPr>
                </a:tc>
                <a:tc>
                  <a:txBody>
                    <a:bodyPr/>
                    <a:lstStyle/>
                    <a:p>
                      <a:endParaRPr lang="en-GB" dirty="0"/>
                    </a:p>
                  </a:txBody>
                  <a:tcPr>
                    <a:solidFill>
                      <a:schemeClr val="accent6">
                        <a:lumMod val="20000"/>
                        <a:lumOff val="80000"/>
                      </a:schemeClr>
                    </a:solidFill>
                  </a:tcPr>
                </a:tc>
                <a:extLst>
                  <a:ext uri="{0D108BD9-81ED-4DB2-BD59-A6C34878D82A}">
                    <a16:rowId xmlns:a16="http://schemas.microsoft.com/office/drawing/2014/main" xmlns="" val="10002"/>
                  </a:ext>
                </a:extLst>
              </a:tr>
              <a:tr h="1724572">
                <a:tc>
                  <a:txBody>
                    <a:bodyPr/>
                    <a:lstStyle/>
                    <a:p>
                      <a:pPr algn="ctr"/>
                      <a:r>
                        <a:rPr lang="en-GB" b="1" dirty="0"/>
                        <a:t>End</a:t>
                      </a:r>
                    </a:p>
                  </a:txBody>
                  <a:tcPr vert="vert270" anchor="ctr">
                    <a:solidFill>
                      <a:srgbClr val="FFFF00"/>
                    </a:solidFill>
                  </a:tcPr>
                </a:tc>
                <a:tc>
                  <a:txBody>
                    <a:bodyPr/>
                    <a:lstStyle/>
                    <a:p>
                      <a:pPr marL="285750" indent="-285750">
                        <a:buFont typeface="Arial" panose="020B0604020202020204" pitchFamily="34" charset="0"/>
                        <a:buChar char="•"/>
                      </a:pPr>
                      <a:r>
                        <a:rPr lang="en-GB" sz="1700" dirty="0"/>
                        <a:t>Flash</a:t>
                      </a:r>
                      <a:r>
                        <a:rPr lang="en-GB" sz="1700" baseline="0" dirty="0"/>
                        <a:t> forward to after the discovery.</a:t>
                      </a:r>
                      <a:endParaRPr lang="en-GB" sz="1700" dirty="0"/>
                    </a:p>
                    <a:p>
                      <a:pPr marL="285750" indent="-285750">
                        <a:buFont typeface="Arial" panose="020B0604020202020204" pitchFamily="34" charset="0"/>
                        <a:buChar char="•"/>
                      </a:pPr>
                      <a:r>
                        <a:rPr lang="en-GB" sz="1700" dirty="0"/>
                        <a:t>The narrative comes back</a:t>
                      </a:r>
                      <a:r>
                        <a:rPr lang="en-GB" sz="1700" baseline="0" dirty="0"/>
                        <a:t> to focus on the heat and the water bottle which Alice has now finished.</a:t>
                      </a:r>
                    </a:p>
                  </a:txBody>
                  <a:tcPr>
                    <a:solidFill>
                      <a:srgbClr val="FFFFCC"/>
                    </a:solidFill>
                  </a:tcPr>
                </a:tc>
                <a:tc>
                  <a:txBody>
                    <a:bodyPr/>
                    <a:lstStyle/>
                    <a:p>
                      <a:pPr marL="285750" indent="-285750">
                        <a:buFont typeface="Arial" panose="020B0604020202020204" pitchFamily="34" charset="0"/>
                        <a:buChar char="•"/>
                      </a:pPr>
                      <a:r>
                        <a:rPr lang="en-GB" sz="1700" dirty="0"/>
                        <a:t>The omniscient</a:t>
                      </a:r>
                      <a:r>
                        <a:rPr lang="en-GB" sz="1700" baseline="0" dirty="0"/>
                        <a:t> narrator knows more than Alice and seems to imply she will regret this discovery.</a:t>
                      </a:r>
                    </a:p>
                    <a:p>
                      <a:pPr marL="285750" indent="-285750">
                        <a:buFont typeface="Arial" panose="020B0604020202020204" pitchFamily="34" charset="0"/>
                        <a:buChar char="•"/>
                      </a:pPr>
                      <a:r>
                        <a:rPr lang="en-GB" sz="1700" baseline="0" dirty="0"/>
                        <a:t>Cyclical narrative except now the conditions are more extreme.</a:t>
                      </a:r>
                      <a:endParaRPr lang="en-GB" sz="1700" dirty="0"/>
                    </a:p>
                  </a:txBody>
                  <a:tcPr>
                    <a:solidFill>
                      <a:srgbClr val="FFFFCC"/>
                    </a:solidFill>
                  </a:tcPr>
                </a:tc>
                <a:tc>
                  <a:txBody>
                    <a:bodyPr/>
                    <a:lstStyle/>
                    <a:p>
                      <a:endParaRPr lang="en-GB" dirty="0"/>
                    </a:p>
                  </a:txBody>
                  <a:tcPr>
                    <a:solidFill>
                      <a:srgbClr val="FFFFCC"/>
                    </a:solidFill>
                  </a:tcPr>
                </a:tc>
                <a:extLst>
                  <a:ext uri="{0D108BD9-81ED-4DB2-BD59-A6C34878D82A}">
                    <a16:rowId xmlns:a16="http://schemas.microsoft.com/office/drawing/2014/main" xmlns="" val="10003"/>
                  </a:ext>
                </a:extLst>
              </a:tr>
            </a:tbl>
          </a:graphicData>
        </a:graphic>
      </p:graphicFrame>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26" t="57974" r="28025" b="30485"/>
          <a:stretch/>
        </p:blipFill>
        <p:spPr bwMode="auto">
          <a:xfrm>
            <a:off x="6317302" y="64348"/>
            <a:ext cx="2719194" cy="441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725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18311" y="1717716"/>
            <a:ext cx="388208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1. Read the information box very carefully at the top of the page.  What clues does it give you about the text? </a:t>
            </a:r>
          </a:p>
        </p:txBody>
      </p:sp>
      <p:pic>
        <p:nvPicPr>
          <p:cNvPr id="24" name="Picture 23"/>
          <p:cNvPicPr>
            <a:picLocks noChangeAspect="1"/>
          </p:cNvPicPr>
          <p:nvPr/>
        </p:nvPicPr>
        <p:blipFill rotWithShape="1">
          <a:blip r:embed="rId2"/>
          <a:srcRect l="29163" t="47862" r="25958" b="40515"/>
          <a:stretch/>
        </p:blipFill>
        <p:spPr>
          <a:xfrm>
            <a:off x="2048320" y="145044"/>
            <a:ext cx="5047360" cy="734919"/>
          </a:xfrm>
          <a:prstGeom prst="rect">
            <a:avLst/>
          </a:prstGeom>
        </p:spPr>
      </p:pic>
      <p:sp>
        <p:nvSpPr>
          <p:cNvPr id="28" name="TextBox 27"/>
          <p:cNvSpPr txBox="1"/>
          <p:nvPr/>
        </p:nvSpPr>
        <p:spPr>
          <a:xfrm>
            <a:off x="286222" y="976215"/>
            <a:ext cx="860625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a:t>Remember, the exam board recommend that you spend 15 MINUTES reading and annotating the text carefully.</a:t>
            </a:r>
          </a:p>
        </p:txBody>
      </p:sp>
      <p:sp>
        <p:nvSpPr>
          <p:cNvPr id="31" name="Rectangle 30"/>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86222" y="3873104"/>
            <a:ext cx="3882081"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2. CLOSE READ- </a:t>
            </a:r>
            <a:r>
              <a:rPr lang="en-GB" sz="1600" b="1" dirty="0"/>
              <a:t>At the side of every paragraph summarise in a couple of words what is happening and what the tone is.</a:t>
            </a:r>
          </a:p>
          <a:p>
            <a:pPr algn="ctr"/>
            <a:endParaRPr lang="en-GB" sz="1600" b="1" dirty="0"/>
          </a:p>
          <a:p>
            <a:pPr algn="ctr"/>
            <a:r>
              <a:rPr lang="en-GB" sz="1600" b="1" dirty="0"/>
              <a:t>You can then highlight a few points in the text but this should only be small amounts </a:t>
            </a:r>
          </a:p>
        </p:txBody>
      </p:sp>
      <p:pic>
        <p:nvPicPr>
          <p:cNvPr id="4" name="Picture 3"/>
          <p:cNvPicPr>
            <a:picLocks noChangeAspect="1"/>
          </p:cNvPicPr>
          <p:nvPr/>
        </p:nvPicPr>
        <p:blipFill rotWithShape="1">
          <a:blip r:embed="rId3"/>
          <a:srcRect l="25302" t="47232" r="25402" b="20625"/>
          <a:stretch/>
        </p:blipFill>
        <p:spPr>
          <a:xfrm>
            <a:off x="4168303" y="3741787"/>
            <a:ext cx="5082048" cy="1863072"/>
          </a:xfrm>
          <a:prstGeom prst="rect">
            <a:avLst/>
          </a:prstGeom>
        </p:spPr>
      </p:pic>
      <p:pic>
        <p:nvPicPr>
          <p:cNvPr id="29" name="Picture 28"/>
          <p:cNvPicPr>
            <a:picLocks noChangeAspect="1"/>
          </p:cNvPicPr>
          <p:nvPr/>
        </p:nvPicPr>
        <p:blipFill rotWithShape="1">
          <a:blip r:embed="rId4"/>
          <a:srcRect l="31506" t="23739" r="32369" b="24288"/>
          <a:stretch/>
        </p:blipFill>
        <p:spPr>
          <a:xfrm>
            <a:off x="1840347" y="5513085"/>
            <a:ext cx="1425403" cy="115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5706360" y="4125600"/>
              <a:ext cx="303840" cy="9360"/>
            </p14:xfrm>
          </p:contentPart>
        </mc:Choice>
        <mc:Fallback xmlns="">
          <p:pic>
            <p:nvPicPr>
              <p:cNvPr id="19" name="Ink 18"/>
              <p:cNvPicPr/>
              <p:nvPr/>
            </p:nvPicPr>
            <p:blipFill>
              <a:blip r:embed="rId6"/>
              <a:stretch>
                <a:fillRect/>
              </a:stretch>
            </p:blipFill>
            <p:spPr>
              <a:xfrm>
                <a:off x="5690160" y="4061880"/>
                <a:ext cx="335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p14:cNvContentPartPr/>
              <p14:nvPr/>
            </p14:nvContentPartPr>
            <p14:xfrm>
              <a:off x="4902480" y="4232520"/>
              <a:ext cx="473760" cy="9360"/>
            </p14:xfrm>
          </p:contentPart>
        </mc:Choice>
        <mc:Fallback xmlns="">
          <p:pic>
            <p:nvPicPr>
              <p:cNvPr id="21" name="Ink 20"/>
              <p:cNvPicPr/>
              <p:nvPr/>
            </p:nvPicPr>
            <p:blipFill>
              <a:blip r:embed="rId8"/>
              <a:stretch>
                <a:fillRect/>
              </a:stretch>
            </p:blipFill>
            <p:spPr>
              <a:xfrm>
                <a:off x="4886640" y="4169160"/>
                <a:ext cx="505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p14:cNvContentPartPr/>
              <p14:nvPr/>
            </p14:nvContentPartPr>
            <p14:xfrm>
              <a:off x="5000760" y="4634640"/>
              <a:ext cx="402120" cy="18000"/>
            </p14:xfrm>
          </p:contentPart>
        </mc:Choice>
        <mc:Fallback xmlns="">
          <p:pic>
            <p:nvPicPr>
              <p:cNvPr id="22" name="Ink 21"/>
              <p:cNvPicPr/>
              <p:nvPr/>
            </p:nvPicPr>
            <p:blipFill>
              <a:blip r:embed="rId10"/>
              <a:stretch>
                <a:fillRect/>
              </a:stretch>
            </p:blipFill>
            <p:spPr>
              <a:xfrm>
                <a:off x="4984920" y="4570920"/>
                <a:ext cx="433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p14:cNvContentPartPr/>
              <p14:nvPr/>
            </p14:nvContentPartPr>
            <p14:xfrm>
              <a:off x="7626240" y="4625640"/>
              <a:ext cx="402120" cy="27000"/>
            </p14:xfrm>
          </p:contentPart>
        </mc:Choice>
        <mc:Fallback xmlns="">
          <p:pic>
            <p:nvPicPr>
              <p:cNvPr id="23" name="Ink 22"/>
              <p:cNvPicPr/>
              <p:nvPr/>
            </p:nvPicPr>
            <p:blipFill>
              <a:blip r:embed="rId12"/>
              <a:stretch>
                <a:fillRect/>
              </a:stretch>
            </p:blipFill>
            <p:spPr>
              <a:xfrm>
                <a:off x="7610040" y="4561920"/>
                <a:ext cx="434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p14:cNvContentPartPr/>
              <p14:nvPr/>
            </p14:nvContentPartPr>
            <p14:xfrm>
              <a:off x="8063640" y="4652280"/>
              <a:ext cx="205560" cy="9360"/>
            </p14:xfrm>
          </p:contentPart>
        </mc:Choice>
        <mc:Fallback xmlns="">
          <p:pic>
            <p:nvPicPr>
              <p:cNvPr id="32" name="Ink 31"/>
              <p:cNvPicPr/>
              <p:nvPr/>
            </p:nvPicPr>
            <p:blipFill>
              <a:blip r:embed="rId14"/>
              <a:stretch>
                <a:fillRect/>
              </a:stretch>
            </p:blipFill>
            <p:spPr>
              <a:xfrm>
                <a:off x="8047800" y="4588920"/>
                <a:ext cx="237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p14:cNvContentPartPr/>
              <p14:nvPr/>
            </p14:nvContentPartPr>
            <p14:xfrm>
              <a:off x="7911720" y="4795200"/>
              <a:ext cx="321840" cy="18360"/>
            </p14:xfrm>
          </p:contentPart>
        </mc:Choice>
        <mc:Fallback xmlns="">
          <p:pic>
            <p:nvPicPr>
              <p:cNvPr id="33" name="Ink 32"/>
              <p:cNvPicPr/>
              <p:nvPr/>
            </p:nvPicPr>
            <p:blipFill>
              <a:blip r:embed="rId16"/>
              <a:stretch>
                <a:fillRect/>
              </a:stretch>
            </p:blipFill>
            <p:spPr>
              <a:xfrm>
                <a:off x="7895880" y="4731840"/>
                <a:ext cx="353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p14:cNvContentPartPr/>
              <p14:nvPr/>
            </p14:nvContentPartPr>
            <p14:xfrm>
              <a:off x="8661960" y="4786200"/>
              <a:ext cx="286200" cy="9360"/>
            </p14:xfrm>
          </p:contentPart>
        </mc:Choice>
        <mc:Fallback xmlns="">
          <p:pic>
            <p:nvPicPr>
              <p:cNvPr id="34" name="Ink 33"/>
              <p:cNvPicPr/>
              <p:nvPr/>
            </p:nvPicPr>
            <p:blipFill>
              <a:blip r:embed="rId18"/>
              <a:stretch>
                <a:fillRect/>
              </a:stretch>
            </p:blipFill>
            <p:spPr>
              <a:xfrm>
                <a:off x="8646120" y="4722840"/>
                <a:ext cx="317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p14:cNvContentPartPr/>
              <p14:nvPr/>
            </p14:nvContentPartPr>
            <p14:xfrm>
              <a:off x="5179320" y="5188320"/>
              <a:ext cx="429120" cy="18000"/>
            </p14:xfrm>
          </p:contentPart>
        </mc:Choice>
        <mc:Fallback xmlns="">
          <p:pic>
            <p:nvPicPr>
              <p:cNvPr id="35" name="Ink 34"/>
              <p:cNvPicPr/>
              <p:nvPr/>
            </p:nvPicPr>
            <p:blipFill>
              <a:blip r:embed="rId20"/>
              <a:stretch>
                <a:fillRect/>
              </a:stretch>
            </p:blipFill>
            <p:spPr>
              <a:xfrm>
                <a:off x="5163480" y="5124600"/>
                <a:ext cx="460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p14:cNvContentPartPr/>
              <p14:nvPr/>
            </p14:nvContentPartPr>
            <p14:xfrm>
              <a:off x="5277600" y="5295240"/>
              <a:ext cx="420120" cy="18360"/>
            </p14:xfrm>
          </p:contentPart>
        </mc:Choice>
        <mc:Fallback xmlns="">
          <p:pic>
            <p:nvPicPr>
              <p:cNvPr id="36" name="Ink 35"/>
              <p:cNvPicPr/>
              <p:nvPr/>
            </p:nvPicPr>
            <p:blipFill>
              <a:blip r:embed="rId22"/>
              <a:stretch>
                <a:fillRect/>
              </a:stretch>
            </p:blipFill>
            <p:spPr>
              <a:xfrm>
                <a:off x="5261760" y="5231880"/>
                <a:ext cx="451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k 36"/>
              <p14:cNvContentPartPr/>
              <p14:nvPr/>
            </p14:nvContentPartPr>
            <p14:xfrm>
              <a:off x="7483320" y="5259600"/>
              <a:ext cx="411120" cy="9360"/>
            </p14:xfrm>
          </p:contentPart>
        </mc:Choice>
        <mc:Fallback xmlns="">
          <p:pic>
            <p:nvPicPr>
              <p:cNvPr id="37" name="Ink 36"/>
              <p:cNvPicPr/>
              <p:nvPr/>
            </p:nvPicPr>
            <p:blipFill>
              <a:blip r:embed="rId24"/>
              <a:stretch>
                <a:fillRect/>
              </a:stretch>
            </p:blipFill>
            <p:spPr>
              <a:xfrm>
                <a:off x="7467480" y="5196240"/>
                <a:ext cx="442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p14:cNvContentPartPr/>
              <p14:nvPr/>
            </p14:nvContentPartPr>
            <p14:xfrm>
              <a:off x="4563360" y="5384520"/>
              <a:ext cx="402120" cy="89640"/>
            </p14:xfrm>
          </p:contentPart>
        </mc:Choice>
        <mc:Fallback xmlns="">
          <p:pic>
            <p:nvPicPr>
              <p:cNvPr id="38" name="Ink 37"/>
              <p:cNvPicPr/>
              <p:nvPr/>
            </p:nvPicPr>
            <p:blipFill>
              <a:blip r:embed="rId26"/>
              <a:stretch>
                <a:fillRect/>
              </a:stretch>
            </p:blipFill>
            <p:spPr>
              <a:xfrm>
                <a:off x="4547160" y="5321160"/>
                <a:ext cx="434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p14:cNvContentPartPr/>
              <p14:nvPr/>
            </p14:nvContentPartPr>
            <p14:xfrm>
              <a:off x="6625800" y="5420160"/>
              <a:ext cx="509400" cy="45000"/>
            </p14:xfrm>
          </p:contentPart>
        </mc:Choice>
        <mc:Fallback xmlns="">
          <p:pic>
            <p:nvPicPr>
              <p:cNvPr id="39" name="Ink 38"/>
              <p:cNvPicPr/>
              <p:nvPr/>
            </p:nvPicPr>
            <p:blipFill>
              <a:blip r:embed="rId28"/>
              <a:stretch>
                <a:fillRect/>
              </a:stretch>
            </p:blipFill>
            <p:spPr>
              <a:xfrm>
                <a:off x="6609960" y="5356800"/>
                <a:ext cx="541080" cy="172080"/>
              </a:xfrm>
              <a:prstGeom prst="rect">
                <a:avLst/>
              </a:prstGeom>
            </p:spPr>
          </p:pic>
        </mc:Fallback>
      </mc:AlternateContent>
      <p:pic>
        <p:nvPicPr>
          <p:cNvPr id="41" name="Picture 40"/>
          <p:cNvPicPr>
            <a:picLocks noChangeAspect="1"/>
          </p:cNvPicPr>
          <p:nvPr/>
        </p:nvPicPr>
        <p:blipFill rotWithShape="1">
          <a:blip r:embed="rId29"/>
          <a:srcRect l="23093" t="32946" r="24800" b="54196"/>
          <a:stretch/>
        </p:blipFill>
        <p:spPr>
          <a:xfrm>
            <a:off x="2168536" y="2703117"/>
            <a:ext cx="6779624" cy="940527"/>
          </a:xfrm>
          <a:prstGeom prst="rect">
            <a:avLst/>
          </a:prstGeom>
        </p:spPr>
      </p:pic>
      <p:sp>
        <p:nvSpPr>
          <p:cNvPr id="25" name="TextBox 24"/>
          <p:cNvSpPr txBox="1"/>
          <p:nvPr/>
        </p:nvSpPr>
        <p:spPr>
          <a:xfrm>
            <a:off x="310444" y="225777"/>
            <a:ext cx="1411111" cy="646331"/>
          </a:xfrm>
          <a:prstGeom prst="rect">
            <a:avLst/>
          </a:prstGeom>
          <a:solidFill>
            <a:srgbClr val="FFFF00"/>
          </a:solidFill>
        </p:spPr>
        <p:txBody>
          <a:bodyPr wrap="square" rtlCol="0">
            <a:spAutoFit/>
          </a:bodyPr>
          <a:lstStyle/>
          <a:p>
            <a:r>
              <a:rPr lang="en-US" dirty="0" smtClean="0"/>
              <a:t>Read the information </a:t>
            </a:r>
            <a:endParaRPr lang="en-US" dirty="0"/>
          </a:p>
        </p:txBody>
      </p:sp>
    </p:spTree>
    <p:extLst>
      <p:ext uri="{BB962C8B-B14F-4D97-AF65-F5344CB8AC3E}">
        <p14:creationId xmlns:p14="http://schemas.microsoft.com/office/powerpoint/2010/main" val="3978804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4930" y="2930167"/>
            <a:ext cx="3486668" cy="3415122"/>
          </a:xfrm>
          <a:prstGeom prst="rect">
            <a:avLst/>
          </a:prstGeom>
        </p:spPr>
      </p:pic>
      <p:pic>
        <p:nvPicPr>
          <p:cNvPr id="51" name="Picture 50"/>
          <p:cNvPicPr>
            <a:picLocks noChangeAspect="1"/>
          </p:cNvPicPr>
          <p:nvPr/>
        </p:nvPicPr>
        <p:blipFill rotWithShape="1">
          <a:blip r:embed="rId3"/>
          <a:srcRect l="21945" t="48920" r="57984" b="33112"/>
          <a:stretch/>
        </p:blipFill>
        <p:spPr>
          <a:xfrm>
            <a:off x="7275570" y="1934706"/>
            <a:ext cx="1621074" cy="920930"/>
          </a:xfrm>
          <a:prstGeom prst="rect">
            <a:avLst/>
          </a:prstGeom>
        </p:spPr>
      </p:pic>
      <p:sp>
        <p:nvSpPr>
          <p:cNvPr id="42" name="TextBox 41"/>
          <p:cNvSpPr txBox="1"/>
          <p:nvPr/>
        </p:nvSpPr>
        <p:spPr>
          <a:xfrm>
            <a:off x="423681" y="2762913"/>
            <a:ext cx="3738839"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200" b="1" u="sng" dirty="0"/>
              <a:t>In this question you will need to:</a:t>
            </a:r>
          </a:p>
          <a:p>
            <a:endParaRPr lang="en-GB" dirty="0"/>
          </a:p>
          <a:p>
            <a:pPr marL="285750" indent="-285750">
              <a:buFont typeface="Wingdings" panose="05000000000000000000" pitchFamily="2" charset="2"/>
              <a:buChar char="ü"/>
            </a:pPr>
            <a:r>
              <a:rPr lang="en-GB" dirty="0"/>
              <a:t>Use the what, how, why structure.</a:t>
            </a:r>
          </a:p>
          <a:p>
            <a:pPr marL="285750" indent="-285750">
              <a:buFont typeface="Wingdings" panose="05000000000000000000" pitchFamily="2" charset="2"/>
              <a:buChar char="ü"/>
            </a:pPr>
            <a:r>
              <a:rPr lang="en-GB" dirty="0"/>
              <a:t>Use a range of quotations – at least three.</a:t>
            </a:r>
          </a:p>
          <a:p>
            <a:pPr marL="285750" indent="-285750">
              <a:buFont typeface="Wingdings" panose="05000000000000000000" pitchFamily="2" charset="2"/>
              <a:buChar char="ü"/>
            </a:pPr>
            <a:r>
              <a:rPr lang="en-GB" dirty="0"/>
              <a:t>Use subject terminology.</a:t>
            </a:r>
          </a:p>
          <a:p>
            <a:pPr marL="285750" indent="-285750">
              <a:buFont typeface="Wingdings" panose="05000000000000000000" pitchFamily="2" charset="2"/>
              <a:buChar char="ü"/>
            </a:pPr>
            <a:r>
              <a:rPr lang="en-GB" dirty="0"/>
              <a:t>Write about things like:  beginnings / endings / perspective shifts, topic change / single sentence paragraphs, sentence  length</a:t>
            </a:r>
          </a:p>
        </p:txBody>
      </p:sp>
      <p:sp>
        <p:nvSpPr>
          <p:cNvPr id="45" name="TextBox 4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8 Marks</a:t>
            </a:r>
          </a:p>
        </p:txBody>
      </p:sp>
      <p:sp>
        <p:nvSpPr>
          <p:cNvPr id="46" name="TextBox 4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10 Minutes</a:t>
            </a:r>
          </a:p>
        </p:txBody>
      </p:sp>
      <p:sp>
        <p:nvSpPr>
          <p:cNvPr id="47" name="TextBox 46"/>
          <p:cNvSpPr txBox="1"/>
          <p:nvPr/>
        </p:nvSpPr>
        <p:spPr>
          <a:xfrm>
            <a:off x="251520" y="1509752"/>
            <a:ext cx="8640960" cy="1323439"/>
          </a:xfrm>
          <a:prstGeom prst="rect">
            <a:avLst/>
          </a:prstGeom>
          <a:noFill/>
        </p:spPr>
        <p:txBody>
          <a:bodyPr wrap="square" rtlCol="0">
            <a:spAutoFit/>
          </a:bodyPr>
          <a:lstStyle/>
          <a:p>
            <a:r>
              <a:rPr lang="en-GB" sz="2000" dirty="0"/>
              <a:t>You now need to think about the whole of the text.</a:t>
            </a:r>
          </a:p>
          <a:p>
            <a:endParaRPr lang="en-GB" sz="2000" i="1" dirty="0"/>
          </a:p>
          <a:p>
            <a:r>
              <a:rPr lang="en-GB" sz="2000" b="1" dirty="0"/>
              <a:t>How has the writer structured the text to </a:t>
            </a:r>
            <a:r>
              <a:rPr lang="en-GB" sz="2000" b="1" i="1" dirty="0"/>
              <a:t>interest </a:t>
            </a:r>
            <a:r>
              <a:rPr lang="en-GB" sz="2000" b="1" dirty="0"/>
              <a:t>you as a reader?</a:t>
            </a:r>
          </a:p>
          <a:p>
            <a:endParaRPr lang="en-GB" sz="2000" b="1" dirty="0"/>
          </a:p>
        </p:txBody>
      </p:sp>
      <p:sp>
        <p:nvSpPr>
          <p:cNvPr id="48" name="TextBox 47"/>
          <p:cNvSpPr txBox="1"/>
          <p:nvPr/>
        </p:nvSpPr>
        <p:spPr>
          <a:xfrm>
            <a:off x="4721862" y="2747524"/>
            <a:ext cx="4098610" cy="357020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rgbClr val="FFFF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u="sng" dirty="0"/>
              <a:t>Ideas:</a:t>
            </a:r>
          </a:p>
          <a:p>
            <a:pPr marL="285750" indent="-285750">
              <a:buFont typeface="Arial" panose="020B0604020202020204" pitchFamily="34" charset="0"/>
              <a:buChar char="•"/>
            </a:pPr>
            <a:r>
              <a:rPr lang="en-GB" dirty="0"/>
              <a:t>What is the are you made to focus on at the beginning, middle and end?</a:t>
            </a:r>
          </a:p>
          <a:p>
            <a:pPr marL="285750" indent="-285750">
              <a:buFont typeface="Arial" panose="020B0604020202020204" pitchFamily="34" charset="0"/>
              <a:buChar char="•"/>
            </a:pPr>
            <a:r>
              <a:rPr lang="en-GB" dirty="0"/>
              <a:t>Are long and short sentences used? How does the sentence use relate to the atmosphere created?</a:t>
            </a:r>
          </a:p>
          <a:p>
            <a:pPr marL="285750" indent="-285750">
              <a:buFont typeface="Arial" panose="020B0604020202020204" pitchFamily="34" charset="0"/>
              <a:buChar char="•"/>
            </a:pPr>
            <a:r>
              <a:rPr lang="en-GB" dirty="0"/>
              <a:t>Are there threads, use of repetition or punctuation marks used for effect?</a:t>
            </a:r>
          </a:p>
          <a:p>
            <a:pPr marL="285750" indent="-285750">
              <a:buFont typeface="Arial" panose="020B0604020202020204" pitchFamily="34" charset="0"/>
              <a:buChar char="•"/>
            </a:pPr>
            <a:r>
              <a:rPr lang="en-GB" dirty="0"/>
              <a:t>Perspective?</a:t>
            </a:r>
          </a:p>
          <a:p>
            <a:pPr marL="285750" indent="-285750">
              <a:buFont typeface="Arial" panose="020B0604020202020204" pitchFamily="34" charset="0"/>
              <a:buChar char="•"/>
            </a:pPr>
            <a:r>
              <a:rPr lang="en-GB" dirty="0"/>
              <a:t>Setting?</a:t>
            </a:r>
          </a:p>
          <a:p>
            <a:pPr marL="285750" indent="-285750">
              <a:buFont typeface="Arial" panose="020B0604020202020204" pitchFamily="34" charset="0"/>
              <a:buChar char="•"/>
            </a:pPr>
            <a:r>
              <a:rPr lang="en-GB" dirty="0"/>
              <a:t>Time?</a:t>
            </a:r>
          </a:p>
          <a:p>
            <a:pPr marL="285750" indent="-285750">
              <a:buFont typeface="Arial" panose="020B0604020202020204" pitchFamily="34" charset="0"/>
              <a:buChar char="•"/>
            </a:pPr>
            <a:r>
              <a:rPr lang="en-GB" dirty="0"/>
              <a:t>Flashback?</a:t>
            </a:r>
          </a:p>
        </p:txBody>
      </p:sp>
      <p:pic>
        <p:nvPicPr>
          <p:cNvPr id="5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26" t="57974" r="28025" b="30485"/>
          <a:stretch/>
        </p:blipFill>
        <p:spPr bwMode="auto">
          <a:xfrm>
            <a:off x="2572886" y="116632"/>
            <a:ext cx="3989396" cy="648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53" name="Rectangle 5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rot="21042017">
            <a:off x="201780" y="245253"/>
            <a:ext cx="1775971" cy="1015663"/>
          </a:xfrm>
          <a:prstGeom prst="rect">
            <a:avLst/>
          </a:prstGeom>
          <a:solidFill>
            <a:srgbClr val="00B0F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AO2</a:t>
            </a:r>
          </a:p>
        </p:txBody>
      </p:sp>
      <p:sp>
        <p:nvSpPr>
          <p:cNvPr id="12" name="TextBox 11"/>
          <p:cNvSpPr txBox="1"/>
          <p:nvPr/>
        </p:nvSpPr>
        <p:spPr>
          <a:xfrm>
            <a:off x="2554112" y="635001"/>
            <a:ext cx="4021666" cy="923330"/>
          </a:xfrm>
          <a:prstGeom prst="rect">
            <a:avLst/>
          </a:prstGeom>
          <a:solidFill>
            <a:srgbClr val="FFFF00"/>
          </a:solidFill>
        </p:spPr>
        <p:txBody>
          <a:bodyPr wrap="square" rtlCol="0">
            <a:spAutoFit/>
          </a:bodyPr>
          <a:lstStyle/>
          <a:p>
            <a:r>
              <a:rPr lang="en-US" dirty="0" smtClean="0"/>
              <a:t>Answer the question. Give yourself 10 minutes and use the sentence starters on the next slide if you need to. </a:t>
            </a:r>
            <a:endParaRPr lang="en-US" dirty="0"/>
          </a:p>
        </p:txBody>
      </p:sp>
    </p:spTree>
    <p:extLst>
      <p:ext uri="{BB962C8B-B14F-4D97-AF65-F5344CB8AC3E}">
        <p14:creationId xmlns:p14="http://schemas.microsoft.com/office/powerpoint/2010/main" val="2335026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2"/>
                                        </p:tgtEl>
                                        <p:attrNameLst>
                                          <p:attrName>style.color</p:attrName>
                                        </p:attrNameLst>
                                      </p:cBhvr>
                                      <p:by>
                                        <p:hsl h="0" s="-12549" l="-25098"/>
                                      </p:by>
                                    </p:animClr>
                                    <p:animClr clrSpc="hsl" dir="cw">
                                      <p:cBhvr>
                                        <p:cTn id="7" dur="500" fill="hold"/>
                                        <p:tgtEl>
                                          <p:spTgt spid="42"/>
                                        </p:tgtEl>
                                        <p:attrNameLst>
                                          <p:attrName>fillcolor</p:attrName>
                                        </p:attrNameLst>
                                      </p:cBhvr>
                                      <p:by>
                                        <p:hsl h="0" s="-12549" l="-25098"/>
                                      </p:by>
                                    </p:animClr>
                                    <p:animClr clrSpc="hsl" dir="cw">
                                      <p:cBhvr>
                                        <p:cTn id="8" dur="500" fill="hold"/>
                                        <p:tgtEl>
                                          <p:spTgt spid="42"/>
                                        </p:tgtEl>
                                        <p:attrNameLst>
                                          <p:attrName>stroke.color</p:attrName>
                                        </p:attrNameLst>
                                      </p:cBhvr>
                                      <p:by>
                                        <p:hsl h="0" s="-12549" l="-25098"/>
                                      </p:by>
                                    </p:animClr>
                                    <p:set>
                                      <p:cBhvr>
                                        <p:cTn id="9" dur="500" fill="hold"/>
                                        <p:tgtEl>
                                          <p:spTgt spid="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05580"/>
            <a:ext cx="13681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a:t>At first</a:t>
            </a:r>
          </a:p>
        </p:txBody>
      </p:sp>
      <p:sp>
        <p:nvSpPr>
          <p:cNvPr id="3" name="TextBox 2"/>
          <p:cNvSpPr txBox="1"/>
          <p:nvPr/>
        </p:nvSpPr>
        <p:spPr>
          <a:xfrm>
            <a:off x="2843808" y="1105580"/>
            <a:ext cx="132819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800" b="1" dirty="0"/>
              <a:t>Then</a:t>
            </a:r>
          </a:p>
        </p:txBody>
      </p:sp>
      <p:sp>
        <p:nvSpPr>
          <p:cNvPr id="4" name="TextBox 3"/>
          <p:cNvSpPr txBox="1"/>
          <p:nvPr/>
        </p:nvSpPr>
        <p:spPr>
          <a:xfrm>
            <a:off x="4750668" y="1105580"/>
            <a:ext cx="21602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b="1" dirty="0"/>
              <a:t>At this point</a:t>
            </a:r>
          </a:p>
        </p:txBody>
      </p:sp>
      <p:sp>
        <p:nvSpPr>
          <p:cNvPr id="5" name="TextBox 4"/>
          <p:cNvSpPr txBox="1"/>
          <p:nvPr/>
        </p:nvSpPr>
        <p:spPr>
          <a:xfrm>
            <a:off x="971600" y="3906108"/>
            <a:ext cx="273630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dirty="0"/>
              <a:t>Narrows down</a:t>
            </a:r>
          </a:p>
        </p:txBody>
      </p:sp>
      <p:sp>
        <p:nvSpPr>
          <p:cNvPr id="6" name="TextBox 5"/>
          <p:cNvSpPr txBox="1"/>
          <p:nvPr/>
        </p:nvSpPr>
        <p:spPr>
          <a:xfrm>
            <a:off x="971600" y="2977788"/>
            <a:ext cx="158417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b="1" dirty="0"/>
              <a:t>Now</a:t>
            </a:r>
          </a:p>
        </p:txBody>
      </p:sp>
      <p:sp>
        <p:nvSpPr>
          <p:cNvPr id="7" name="TextBox 6"/>
          <p:cNvSpPr txBox="1"/>
          <p:nvPr/>
        </p:nvSpPr>
        <p:spPr>
          <a:xfrm>
            <a:off x="4050488" y="3906108"/>
            <a:ext cx="230425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b="1" dirty="0"/>
              <a:t>Focuses in</a:t>
            </a:r>
          </a:p>
        </p:txBody>
      </p:sp>
      <p:sp>
        <p:nvSpPr>
          <p:cNvPr id="8" name="TextBox 7"/>
          <p:cNvSpPr txBox="1"/>
          <p:nvPr/>
        </p:nvSpPr>
        <p:spPr>
          <a:xfrm>
            <a:off x="3362802" y="2993176"/>
            <a:ext cx="4054760" cy="4924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600" b="1" dirty="0"/>
              <a:t>The author then introduces</a:t>
            </a:r>
          </a:p>
        </p:txBody>
      </p:sp>
      <p:sp>
        <p:nvSpPr>
          <p:cNvPr id="9" name="TextBox 8"/>
          <p:cNvSpPr txBox="1"/>
          <p:nvPr/>
        </p:nvSpPr>
        <p:spPr>
          <a:xfrm>
            <a:off x="971600" y="5700379"/>
            <a:ext cx="216024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800" b="1" dirty="0"/>
              <a:t>Finally</a:t>
            </a:r>
          </a:p>
        </p:txBody>
      </p:sp>
      <p:sp>
        <p:nvSpPr>
          <p:cNvPr id="10" name="TextBox 9"/>
          <p:cNvSpPr txBox="1"/>
          <p:nvPr/>
        </p:nvSpPr>
        <p:spPr>
          <a:xfrm>
            <a:off x="6799488" y="3906108"/>
            <a:ext cx="187220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b="1" dirty="0"/>
              <a:t>Wide view</a:t>
            </a:r>
          </a:p>
        </p:txBody>
      </p:sp>
      <p:sp>
        <p:nvSpPr>
          <p:cNvPr id="11" name="TextBox 10"/>
          <p:cNvSpPr txBox="1"/>
          <p:nvPr/>
        </p:nvSpPr>
        <p:spPr>
          <a:xfrm>
            <a:off x="971600" y="4728080"/>
            <a:ext cx="244827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b="1" dirty="0"/>
              <a:t>Eventually</a:t>
            </a:r>
          </a:p>
        </p:txBody>
      </p:sp>
      <p:sp>
        <p:nvSpPr>
          <p:cNvPr id="12" name="TextBox 11"/>
          <p:cNvSpPr txBox="1"/>
          <p:nvPr/>
        </p:nvSpPr>
        <p:spPr>
          <a:xfrm>
            <a:off x="4055776" y="4728080"/>
            <a:ext cx="410445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b="1" dirty="0"/>
              <a:t>The author goes back to</a:t>
            </a:r>
          </a:p>
        </p:txBody>
      </p:sp>
      <p:sp>
        <p:nvSpPr>
          <p:cNvPr id="13" name="TextBox 12"/>
          <p:cNvSpPr txBox="1"/>
          <p:nvPr/>
        </p:nvSpPr>
        <p:spPr>
          <a:xfrm>
            <a:off x="971600" y="2015262"/>
            <a:ext cx="352839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800" b="1" dirty="0"/>
              <a:t>Changes the scene to</a:t>
            </a:r>
          </a:p>
        </p:txBody>
      </p:sp>
      <p:sp>
        <p:nvSpPr>
          <p:cNvPr id="14" name="TextBox 13"/>
          <p:cNvSpPr txBox="1"/>
          <p:nvPr/>
        </p:nvSpPr>
        <p:spPr>
          <a:xfrm>
            <a:off x="4911170" y="2032610"/>
            <a:ext cx="324036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800" b="1" dirty="0"/>
              <a:t>Shifts away from</a:t>
            </a:r>
          </a:p>
        </p:txBody>
      </p:sp>
      <p:sp>
        <p:nvSpPr>
          <p:cNvPr id="21" name="TextBox 20"/>
          <p:cNvSpPr txBox="1"/>
          <p:nvPr/>
        </p:nvSpPr>
        <p:spPr>
          <a:xfrm>
            <a:off x="3743908" y="260648"/>
            <a:ext cx="196878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Key Phrases</a:t>
            </a:r>
          </a:p>
        </p:txBody>
      </p:sp>
      <p:sp>
        <p:nvSpPr>
          <p:cNvPr id="15" name="TextBox 14"/>
          <p:cNvSpPr txBox="1"/>
          <p:nvPr/>
        </p:nvSpPr>
        <p:spPr>
          <a:xfrm>
            <a:off x="3131840" y="5517232"/>
            <a:ext cx="4920888" cy="954107"/>
          </a:xfrm>
          <a:prstGeom prst="rect">
            <a:avLst/>
          </a:prstGeom>
          <a:noFill/>
        </p:spPr>
        <p:txBody>
          <a:bodyPr wrap="square" rtlCol="0">
            <a:spAutoFit/>
          </a:bodyPr>
          <a:lstStyle/>
          <a:p>
            <a:r>
              <a:rPr lang="en-GB" sz="2800" dirty="0">
                <a:solidFill>
                  <a:srgbClr val="FF0000"/>
                </a:solidFill>
              </a:rPr>
              <a:t>The writer has made this part of the story interesting because….</a:t>
            </a:r>
          </a:p>
        </p:txBody>
      </p:sp>
      <p:sp>
        <p:nvSpPr>
          <p:cNvPr id="20" name="Rectangle 1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5" descr="Image result for lego bric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6860">
            <a:off x="7105620" y="111095"/>
            <a:ext cx="1981312" cy="11519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TextBox 22"/>
          <p:cNvSpPr txBox="1"/>
          <p:nvPr/>
        </p:nvSpPr>
        <p:spPr>
          <a:xfrm rot="21167720">
            <a:off x="96817" y="73543"/>
            <a:ext cx="166008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b="1" dirty="0"/>
              <a:t>Support Sheet</a:t>
            </a:r>
          </a:p>
        </p:txBody>
      </p:sp>
    </p:spTree>
    <p:extLst>
      <p:ext uri="{BB962C8B-B14F-4D97-AF65-F5344CB8AC3E}">
        <p14:creationId xmlns:p14="http://schemas.microsoft.com/office/powerpoint/2010/main" val="1003541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63" t="54741" r="51653" b="35345"/>
          <a:stretch/>
        </p:blipFill>
        <p:spPr bwMode="auto">
          <a:xfrm>
            <a:off x="173490" y="258080"/>
            <a:ext cx="6571621" cy="72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23011" y="5050538"/>
            <a:ext cx="1896433" cy="16663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dirty="0"/>
              <a:t>Have you made a range of clear points about the </a:t>
            </a:r>
            <a:r>
              <a:rPr lang="en-GB" b="1" dirty="0" smtClean="0"/>
              <a:t>structure</a:t>
            </a:r>
            <a:r>
              <a:rPr lang="en-GB" b="1" dirty="0" smtClean="0"/>
              <a:t> </a:t>
            </a:r>
            <a:r>
              <a:rPr lang="en-GB" b="1" dirty="0"/>
              <a:t>techniques used? </a:t>
            </a:r>
          </a:p>
        </p:txBody>
      </p:sp>
      <p:sp>
        <p:nvSpPr>
          <p:cNvPr id="7" name="Rectangle 6"/>
          <p:cNvSpPr/>
          <p:nvPr/>
        </p:nvSpPr>
        <p:spPr>
          <a:xfrm>
            <a:off x="6912006" y="210427"/>
            <a:ext cx="1709883" cy="13417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t>Have you included a range of quotations?</a:t>
            </a:r>
          </a:p>
        </p:txBody>
      </p:sp>
      <p:sp>
        <p:nvSpPr>
          <p:cNvPr id="8" name="Rectangle 7"/>
          <p:cNvSpPr/>
          <p:nvPr/>
        </p:nvSpPr>
        <p:spPr>
          <a:xfrm>
            <a:off x="6858828" y="1731723"/>
            <a:ext cx="1805396" cy="16126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Have you tried to develop a range of interpretations of the </a:t>
            </a:r>
            <a:r>
              <a:rPr lang="en-GB" b="1" dirty="0" smtClean="0"/>
              <a:t>structure</a:t>
            </a:r>
            <a:r>
              <a:rPr lang="en-GB" b="1" dirty="0" smtClean="0"/>
              <a:t>?</a:t>
            </a:r>
            <a:endParaRPr lang="en-GB" b="1" dirty="0"/>
          </a:p>
        </p:txBody>
      </p:sp>
      <p:sp>
        <p:nvSpPr>
          <p:cNvPr id="9" name="Rectangle 8"/>
          <p:cNvSpPr/>
          <p:nvPr/>
        </p:nvSpPr>
        <p:spPr>
          <a:xfrm>
            <a:off x="6778637" y="3410946"/>
            <a:ext cx="2097254" cy="15138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Have you explained the effect of the </a:t>
            </a:r>
            <a:r>
              <a:rPr lang="en-GB" b="1" dirty="0" smtClean="0"/>
              <a:t>structure</a:t>
            </a:r>
            <a:r>
              <a:rPr lang="en-GB" b="1" dirty="0" smtClean="0"/>
              <a:t> </a:t>
            </a:r>
            <a:r>
              <a:rPr lang="en-GB" b="1" dirty="0"/>
              <a:t>techniques on the reader?</a:t>
            </a:r>
          </a:p>
        </p:txBody>
      </p:sp>
      <p:graphicFrame>
        <p:nvGraphicFramePr>
          <p:cNvPr id="12" name="Table 11"/>
          <p:cNvGraphicFramePr>
            <a:graphicFrameLocks noGrp="1"/>
          </p:cNvGraphicFramePr>
          <p:nvPr>
            <p:extLst>
              <p:ext uri="{D42A27DB-BD31-4B8C-83A1-F6EECF244321}">
                <p14:modId xmlns:p14="http://schemas.microsoft.com/office/powerpoint/2010/main" val="2958397399"/>
              </p:ext>
            </p:extLst>
          </p:nvPr>
        </p:nvGraphicFramePr>
        <p:xfrm>
          <a:off x="323528" y="1232756"/>
          <a:ext cx="6097028" cy="5183540"/>
        </p:xfrm>
        <a:graphic>
          <a:graphicData uri="http://schemas.openxmlformats.org/drawingml/2006/table">
            <a:tbl>
              <a:tblPr firstRow="1" bandRow="1">
                <a:tableStyleId>{5940675A-B579-460E-94D1-54222C63F5DA}</a:tableStyleId>
              </a:tblPr>
              <a:tblGrid>
                <a:gridCol w="701892">
                  <a:extLst>
                    <a:ext uri="{9D8B030D-6E8A-4147-A177-3AD203B41FA5}">
                      <a16:colId xmlns:a16="http://schemas.microsoft.com/office/drawing/2014/main" xmlns="" val="20000"/>
                    </a:ext>
                  </a:extLst>
                </a:gridCol>
                <a:gridCol w="622515">
                  <a:extLst>
                    <a:ext uri="{9D8B030D-6E8A-4147-A177-3AD203B41FA5}">
                      <a16:colId xmlns:a16="http://schemas.microsoft.com/office/drawing/2014/main" xmlns="" val="20001"/>
                    </a:ext>
                  </a:extLst>
                </a:gridCol>
                <a:gridCol w="4772621">
                  <a:extLst>
                    <a:ext uri="{9D8B030D-6E8A-4147-A177-3AD203B41FA5}">
                      <a16:colId xmlns:a16="http://schemas.microsoft.com/office/drawing/2014/main" xmlns="" val="20002"/>
                    </a:ext>
                  </a:extLst>
                </a:gridCol>
              </a:tblGrid>
              <a:tr h="30712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chemeClr val="tx1"/>
                          </a:solidFill>
                          <a:latin typeface="+mn-lt"/>
                          <a:ea typeface="+mn-ea"/>
                          <a:cs typeface="+mn-cs"/>
                        </a:rPr>
                        <a:t>Q2 AO2 Explain &amp; analyse language</a:t>
                      </a:r>
                    </a:p>
                  </a:txBody>
                  <a:tcPr>
                    <a:solidFill>
                      <a:schemeClr val="accent5">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1264625">
                <a:tc>
                  <a:txBody>
                    <a:bodyPr/>
                    <a:lstStyle/>
                    <a:p>
                      <a:pPr algn="ctr"/>
                      <a:r>
                        <a:rPr lang="en-GB" sz="1400" b="1" dirty="0"/>
                        <a:t>Level 4</a:t>
                      </a:r>
                    </a:p>
                  </a:txBody>
                  <a:tcPr vert="vert270" anchor="ctr">
                    <a:solidFill>
                      <a:schemeClr val="bg1">
                        <a:lumMod val="95000"/>
                      </a:schemeClr>
                    </a:solidFill>
                  </a:tcPr>
                </a:tc>
                <a:tc>
                  <a:txBody>
                    <a:bodyPr/>
                    <a:lstStyle/>
                    <a:p>
                      <a:pPr algn="ctr"/>
                      <a:r>
                        <a:rPr lang="en-GB" sz="1400" b="1" dirty="0"/>
                        <a:t>7-8</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detailed, perceptive understanding 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smtClean="0">
                          <a:solidFill>
                            <a:schemeClr val="tx1"/>
                          </a:solidFill>
                          <a:latin typeface="+mn-lt"/>
                          <a:ea typeface="+mn-ea"/>
                          <a:cs typeface="+mn-cs"/>
                        </a:rPr>
                        <a:t>features </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Analyses the effects of the writer’s choice 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a:solidFill>
                            <a:schemeClr val="tx1"/>
                          </a:solidFill>
                          <a:latin typeface="+mn-lt"/>
                          <a:ea typeface="+mn-ea"/>
                          <a:cs typeface="+mn-cs"/>
                        </a:rPr>
                        <a:t>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a judicious range of examples . Uses a range of subject terminology appropriately </a:t>
                      </a:r>
                    </a:p>
                  </a:txBody>
                  <a:tcPr>
                    <a:solidFill>
                      <a:schemeClr val="bg1"/>
                    </a:solidFill>
                  </a:tcPr>
                </a:tc>
                <a:extLst>
                  <a:ext uri="{0D108BD9-81ED-4DB2-BD59-A6C34878D82A}">
                    <a16:rowId xmlns:a16="http://schemas.microsoft.com/office/drawing/2014/main" xmlns="" val="10001"/>
                  </a:ext>
                </a:extLst>
              </a:tr>
              <a:tr h="1264625">
                <a:tc>
                  <a:txBody>
                    <a:bodyPr/>
                    <a:lstStyle/>
                    <a:p>
                      <a:pPr algn="ctr"/>
                      <a:r>
                        <a:rPr lang="en-GB" sz="1400" b="1" dirty="0"/>
                        <a:t>Level 3</a:t>
                      </a:r>
                    </a:p>
                  </a:txBody>
                  <a:tcPr vert="vert270" anchor="ctr">
                    <a:solidFill>
                      <a:schemeClr val="bg1">
                        <a:lumMod val="95000"/>
                      </a:schemeClr>
                    </a:solidFill>
                  </a:tcPr>
                </a:tc>
                <a:tc>
                  <a:txBody>
                    <a:bodyPr/>
                    <a:lstStyle/>
                    <a:p>
                      <a:pPr algn="ctr"/>
                      <a:r>
                        <a:rPr lang="en-GB" sz="1400" b="1" dirty="0"/>
                        <a:t>5-6</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clear understanding 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a:solidFill>
                            <a:schemeClr val="tx1"/>
                          </a:solidFill>
                          <a:latin typeface="+mn-lt"/>
                          <a:ea typeface="+mn-ea"/>
                          <a:cs typeface="+mn-cs"/>
                        </a:rPr>
                        <a:t>features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Clearly explains the effects of the writer’s choice </a:t>
                      </a:r>
                      <a:r>
                        <a:rPr lang="en-GB" sz="1400" b="0" i="0" u="none" strike="noStrike" kern="1200" baseline="0" dirty="0" smtClean="0">
                          <a:solidFill>
                            <a:schemeClr val="tx1"/>
                          </a:solidFill>
                          <a:latin typeface="+mn-lt"/>
                          <a:ea typeface="+mn-ea"/>
                          <a:cs typeface="+mn-cs"/>
                        </a:rPr>
                        <a:t>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smtClean="0">
                          <a:solidFill>
                            <a:schemeClr val="tx1"/>
                          </a:solidFill>
                          <a:latin typeface="+mn-lt"/>
                          <a:ea typeface="+mn-ea"/>
                          <a:cs typeface="+mn-cs"/>
                        </a:rPr>
                        <a:t>features </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a range of relevant examples . Uses subject terminology accurately </a:t>
                      </a:r>
                    </a:p>
                  </a:txBody>
                  <a:tcPr>
                    <a:solidFill>
                      <a:schemeClr val="bg1"/>
                    </a:solidFill>
                  </a:tcPr>
                </a:tc>
                <a:extLst>
                  <a:ext uri="{0D108BD9-81ED-4DB2-BD59-A6C34878D82A}">
                    <a16:rowId xmlns:a16="http://schemas.microsoft.com/office/drawing/2014/main" xmlns="" val="10002"/>
                  </a:ext>
                </a:extLst>
              </a:tr>
              <a:tr h="1120096">
                <a:tc>
                  <a:txBody>
                    <a:bodyPr/>
                    <a:lstStyle/>
                    <a:p>
                      <a:pPr algn="ctr"/>
                      <a:r>
                        <a:rPr lang="en-GB" sz="1400" b="1" dirty="0"/>
                        <a:t>Level 2</a:t>
                      </a:r>
                    </a:p>
                  </a:txBody>
                  <a:tcPr vert="vert270" anchor="ctr">
                    <a:solidFill>
                      <a:schemeClr val="bg1">
                        <a:lumMod val="95000"/>
                      </a:schemeClr>
                    </a:solidFill>
                  </a:tcPr>
                </a:tc>
                <a:tc>
                  <a:txBody>
                    <a:bodyPr/>
                    <a:lstStyle/>
                    <a:p>
                      <a:pPr algn="ctr"/>
                      <a:r>
                        <a:rPr lang="en-GB" sz="1400" b="1" dirty="0"/>
                        <a:t>3-4</a:t>
                      </a:r>
                    </a:p>
                  </a:txBody>
                  <a:tcPr vert="vert270" anchor="ctr">
                    <a:solidFill>
                      <a:schemeClr val="bg1"/>
                    </a:solidFill>
                  </a:tcPr>
                </a:tc>
                <a:tc>
                  <a:txBody>
                    <a:bodyPr/>
                    <a:lstStyle/>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Shows some understanding </a:t>
                      </a:r>
                      <a:r>
                        <a:rPr lang="en-GB" sz="1400" b="0" i="0" u="none" strike="noStrike" kern="1200" baseline="0" dirty="0" smtClean="0">
                          <a:solidFill>
                            <a:schemeClr val="tx1"/>
                          </a:solidFill>
                          <a:latin typeface="+mn-lt"/>
                          <a:ea typeface="+mn-ea"/>
                          <a:cs typeface="+mn-cs"/>
                        </a:rPr>
                        <a:t>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smtClean="0">
                          <a:solidFill>
                            <a:schemeClr val="tx1"/>
                          </a:solidFill>
                          <a:latin typeface="+mn-lt"/>
                          <a:ea typeface="+mn-ea"/>
                          <a:cs typeface="+mn-cs"/>
                        </a:rPr>
                        <a:t>features </a:t>
                      </a:r>
                      <a:endParaRPr lang="en-GB" sz="1400" b="0" i="0" u="none" strike="noStrike" kern="1200" baseline="0" dirty="0">
                        <a:solidFill>
                          <a:schemeClr val="tx1"/>
                        </a:solidFill>
                        <a:latin typeface="+mn-lt"/>
                        <a:ea typeface="+mn-ea"/>
                        <a:cs typeface="+mn-cs"/>
                      </a:endParaRP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Attempts to comment on the effect of </a:t>
                      </a:r>
                      <a:r>
                        <a:rPr lang="en-GB" sz="1400" b="0" i="1" u="none" strike="noStrike" kern="1200" baseline="0" dirty="0" smtClean="0">
                          <a:solidFill>
                            <a:schemeClr val="tx1"/>
                          </a:solidFill>
                          <a:latin typeface="+mn-lt"/>
                          <a:ea typeface="+mn-ea"/>
                          <a:cs typeface="+mn-cs"/>
                        </a:rPr>
                        <a:t>structure </a:t>
                      </a:r>
                      <a:r>
                        <a:rPr lang="en-GB" sz="1400" b="0" i="0" u="none" strike="noStrike" kern="1200" baseline="0" dirty="0">
                          <a:solidFill>
                            <a:schemeClr val="tx1"/>
                          </a:solidFill>
                          <a:latin typeface="+mn-lt"/>
                          <a:ea typeface="+mn-ea"/>
                          <a:cs typeface="+mn-cs"/>
                        </a:rPr>
                        <a:t>features </a:t>
                      </a: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Selects some relevant examples </a:t>
                      </a:r>
                    </a:p>
                    <a:p>
                      <a:pPr marL="228600" indent="-228600">
                        <a:buFont typeface="Wingdings" panose="05000000000000000000" pitchFamily="2" charset="2"/>
                        <a:buChar char="§"/>
                      </a:pPr>
                      <a:r>
                        <a:rPr lang="en-GB" sz="1400" b="0" i="0" u="none" strike="noStrike" kern="1200" baseline="0" dirty="0">
                          <a:solidFill>
                            <a:schemeClr val="tx1"/>
                          </a:solidFill>
                          <a:latin typeface="+mn-lt"/>
                          <a:ea typeface="+mn-ea"/>
                          <a:cs typeface="+mn-cs"/>
                        </a:rPr>
                        <a:t>Uses some subject terminology, not always appropriately </a:t>
                      </a:r>
                    </a:p>
                  </a:txBody>
                  <a:tcPr>
                    <a:solidFill>
                      <a:schemeClr val="bg1"/>
                    </a:solidFill>
                  </a:tcPr>
                </a:tc>
                <a:extLst>
                  <a:ext uri="{0D108BD9-81ED-4DB2-BD59-A6C34878D82A}">
                    <a16:rowId xmlns:a16="http://schemas.microsoft.com/office/drawing/2014/main" xmlns="" val="10003"/>
                  </a:ext>
                </a:extLst>
              </a:tr>
              <a:tr h="1120096">
                <a:tc>
                  <a:txBody>
                    <a:bodyPr/>
                    <a:lstStyle/>
                    <a:p>
                      <a:pPr algn="ctr"/>
                      <a:r>
                        <a:rPr lang="en-GB" sz="1400" b="1" dirty="0"/>
                        <a:t>Level 1</a:t>
                      </a:r>
                    </a:p>
                  </a:txBody>
                  <a:tcPr vert="vert270" anchor="ctr">
                    <a:solidFill>
                      <a:schemeClr val="bg1">
                        <a:lumMod val="95000"/>
                      </a:schemeClr>
                    </a:solidFill>
                  </a:tcPr>
                </a:tc>
                <a:tc>
                  <a:txBody>
                    <a:bodyPr/>
                    <a:lstStyle/>
                    <a:p>
                      <a:pPr algn="ctr"/>
                      <a:r>
                        <a:rPr lang="en-GB" sz="1400" b="1" dirty="0"/>
                        <a:t>`1-2</a:t>
                      </a:r>
                    </a:p>
                  </a:txBody>
                  <a:tcPr vert="vert270" anchor="ctr">
                    <a:solidFill>
                      <a:schemeClr val="bg1"/>
                    </a:solidFill>
                  </a:tcPr>
                </a:tc>
                <a:tc>
                  <a:txBody>
                    <a:bodyPr/>
                    <a:lstStyle/>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Shows simple awareness of </a:t>
                      </a:r>
                      <a:r>
                        <a:rPr lang="en-GB" sz="1400" b="0" i="1" u="none" strike="noStrike" kern="1200" baseline="0" dirty="0" smtClean="0">
                          <a:solidFill>
                            <a:schemeClr val="tx1"/>
                          </a:solidFill>
                          <a:latin typeface="+mn-lt"/>
                          <a:ea typeface="+mn-ea"/>
                          <a:cs typeface="+mn-cs"/>
                        </a:rPr>
                        <a:t>structure</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Offers simple comment on the effect of </a:t>
                      </a:r>
                      <a:r>
                        <a:rPr lang="en-GB" sz="1400" b="0" i="1" u="none" strike="noStrike" kern="1200" baseline="0" dirty="0" smtClean="0">
                          <a:solidFill>
                            <a:schemeClr val="tx1"/>
                          </a:solidFill>
                          <a:latin typeface="+mn-lt"/>
                          <a:ea typeface="+mn-ea"/>
                          <a:cs typeface="+mn-cs"/>
                        </a:rPr>
                        <a:t>structure</a:t>
                      </a:r>
                      <a:endParaRPr lang="en-GB" sz="14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Simple references or examples </a:t>
                      </a:r>
                    </a:p>
                    <a:p>
                      <a:pPr marL="171450" indent="-171450">
                        <a:buFont typeface="Wingdings" panose="05000000000000000000" pitchFamily="2" charset="2"/>
                        <a:buChar char="§"/>
                      </a:pPr>
                      <a:r>
                        <a:rPr lang="en-GB" sz="1400" b="0" i="0" u="none" strike="noStrike" kern="1200" baseline="0" dirty="0">
                          <a:solidFill>
                            <a:schemeClr val="tx1"/>
                          </a:solidFill>
                          <a:latin typeface="+mn-lt"/>
                          <a:ea typeface="+mn-ea"/>
                          <a:cs typeface="+mn-cs"/>
                        </a:rPr>
                        <a:t>Simple mention of subject terminology </a:t>
                      </a:r>
                    </a:p>
                  </a:txBody>
                  <a:tcPr>
                    <a:solidFill>
                      <a:schemeClr val="bg1"/>
                    </a:solidFill>
                  </a:tcPr>
                </a:tc>
                <a:extLst>
                  <a:ext uri="{0D108BD9-81ED-4DB2-BD59-A6C34878D82A}">
                    <a16:rowId xmlns:a16="http://schemas.microsoft.com/office/drawing/2014/main" xmlns="" val="10004"/>
                  </a:ext>
                </a:extLst>
              </a:tr>
            </a:tbl>
          </a:graphicData>
        </a:graphic>
      </p:graphicFrame>
      <p:sp>
        <p:nvSpPr>
          <p:cNvPr id="10" name="Rectangle 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2936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5880" t="66703" r="40428" b="21659"/>
          <a:stretch/>
        </p:blipFill>
        <p:spPr bwMode="auto">
          <a:xfrm>
            <a:off x="5812705" y="807298"/>
            <a:ext cx="1256109" cy="6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5656" y="236448"/>
            <a:ext cx="7416824"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Question 4</a:t>
            </a:r>
          </a:p>
        </p:txBody>
      </p:sp>
      <p:sp>
        <p:nvSpPr>
          <p:cNvPr id="10" name="Rectangle 9"/>
          <p:cNvSpPr/>
          <p:nvPr/>
        </p:nvSpPr>
        <p:spPr>
          <a:xfrm>
            <a:off x="7092280" y="807298"/>
            <a:ext cx="1800200"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23528" y="1628800"/>
            <a:ext cx="84969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Evaluate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your personal response.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323528" y="2348880"/>
            <a:ext cx="8496944"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Analyse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methods used by a writer.</a:t>
            </a:r>
          </a:p>
        </p:txBody>
      </p:sp>
      <p:sp>
        <p:nvSpPr>
          <p:cNvPr id="14" name="Rectangle 13"/>
          <p:cNvSpPr/>
          <p:nvPr/>
        </p:nvSpPr>
        <p:spPr>
          <a:xfrm>
            <a:off x="323528" y="3068960"/>
            <a:ext cx="84969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Evaluate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effectiveness of a written response. </a:t>
            </a:r>
          </a:p>
        </p:txBody>
      </p:sp>
      <p:graphicFrame>
        <p:nvGraphicFramePr>
          <p:cNvPr id="9" name="Table 8"/>
          <p:cNvGraphicFramePr>
            <a:graphicFrameLocks noGrp="1"/>
          </p:cNvGraphicFramePr>
          <p:nvPr>
            <p:extLst/>
          </p:nvPr>
        </p:nvGraphicFramePr>
        <p:xfrm>
          <a:off x="309523" y="6154504"/>
          <a:ext cx="8510948" cy="370840"/>
        </p:xfrm>
        <a:graphic>
          <a:graphicData uri="http://schemas.openxmlformats.org/drawingml/2006/table">
            <a:tbl>
              <a:tblPr firstRow="1" bandRow="1">
                <a:tableStyleId>{5940675A-B579-460E-94D1-54222C63F5DA}</a:tableStyleId>
              </a:tblPr>
              <a:tblGrid>
                <a:gridCol w="2127737">
                  <a:extLst>
                    <a:ext uri="{9D8B030D-6E8A-4147-A177-3AD203B41FA5}">
                      <a16:colId xmlns:a16="http://schemas.microsoft.com/office/drawing/2014/main" xmlns="" val="20000"/>
                    </a:ext>
                  </a:extLst>
                </a:gridCol>
                <a:gridCol w="2127737">
                  <a:extLst>
                    <a:ext uri="{9D8B030D-6E8A-4147-A177-3AD203B41FA5}">
                      <a16:colId xmlns:a16="http://schemas.microsoft.com/office/drawing/2014/main" xmlns="" val="20001"/>
                    </a:ext>
                  </a:extLst>
                </a:gridCol>
                <a:gridCol w="2127737">
                  <a:extLst>
                    <a:ext uri="{9D8B030D-6E8A-4147-A177-3AD203B41FA5}">
                      <a16:colId xmlns:a16="http://schemas.microsoft.com/office/drawing/2014/main" xmlns="" val="20002"/>
                    </a:ext>
                  </a:extLst>
                </a:gridCol>
                <a:gridCol w="2127737">
                  <a:extLst>
                    <a:ext uri="{9D8B030D-6E8A-4147-A177-3AD203B41FA5}">
                      <a16:colId xmlns:a16="http://schemas.microsoft.com/office/drawing/2014/main" xmlns="" val="20003"/>
                    </a:ext>
                  </a:extLst>
                </a:gridCol>
              </a:tblGrid>
              <a:tr h="370840">
                <a:tc>
                  <a:txBody>
                    <a:bodyPr/>
                    <a:lstStyle/>
                    <a:p>
                      <a:pPr algn="ctr"/>
                      <a:r>
                        <a:rPr lang="en-GB" b="1" dirty="0"/>
                        <a:t>Viewpoint</a:t>
                      </a:r>
                    </a:p>
                  </a:txBody>
                  <a:tcPr/>
                </a:tc>
                <a:tc>
                  <a:txBody>
                    <a:bodyPr/>
                    <a:lstStyle/>
                    <a:p>
                      <a:pPr algn="ctr"/>
                      <a:r>
                        <a:rPr lang="en-GB" b="1" dirty="0"/>
                        <a:t>Evaluate</a:t>
                      </a:r>
                    </a:p>
                  </a:txBody>
                  <a:tcPr/>
                </a:tc>
                <a:tc>
                  <a:txBody>
                    <a:bodyPr/>
                    <a:lstStyle/>
                    <a:p>
                      <a:pPr algn="ctr"/>
                      <a:r>
                        <a:rPr lang="en-GB" b="1" dirty="0"/>
                        <a:t>Perspective</a:t>
                      </a:r>
                    </a:p>
                  </a:txBody>
                  <a:tcPr/>
                </a:tc>
                <a:tc>
                  <a:txBody>
                    <a:bodyPr/>
                    <a:lstStyle/>
                    <a:p>
                      <a:pPr algn="ctr"/>
                      <a:r>
                        <a:rPr lang="en-GB" b="1" dirty="0"/>
                        <a:t>Interpretation</a:t>
                      </a:r>
                    </a:p>
                  </a:txBody>
                  <a:tcPr/>
                </a:tc>
                <a:extLst>
                  <a:ext uri="{0D108BD9-81ED-4DB2-BD59-A6C34878D82A}">
                    <a16:rowId xmlns:a16="http://schemas.microsoft.com/office/drawing/2014/main" xmlns="" val="10000"/>
                  </a:ext>
                </a:extLst>
              </a:tr>
            </a:tbl>
          </a:graphicData>
        </a:graphic>
      </p:graphicFrame>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90" t="21902" r="56538" b="72765"/>
          <a:stretch/>
        </p:blipFill>
        <p:spPr bwMode="auto">
          <a:xfrm>
            <a:off x="179512" y="5769260"/>
            <a:ext cx="540984" cy="50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107504" y="116632"/>
            <a:ext cx="8882136" cy="6624736"/>
          </a:xfrm>
          <a:prstGeom prst="rect">
            <a:avLst/>
          </a:prstGeom>
          <a:noFill/>
          <a:ln w="762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10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7070" y="128230"/>
            <a:ext cx="4781547" cy="830997"/>
          </a:xfrm>
          <a:prstGeom prst="rect">
            <a:avLst/>
          </a:prstGeom>
          <a:solidFill>
            <a:schemeClr val="tx2">
              <a:lumMod val="40000"/>
              <a:lumOff val="60000"/>
            </a:schemeClr>
          </a:solidFill>
          <a:ln w="57150">
            <a:solidFill>
              <a:schemeClr val="tx1"/>
            </a:solidFill>
          </a:ln>
        </p:spPr>
        <p:txBody>
          <a:bodyPr wrap="square" rtlCol="0">
            <a:spAutoFit/>
          </a:bodyPr>
          <a:lstStyle/>
          <a:p>
            <a:pPr algn="ctr"/>
            <a:r>
              <a:rPr lang="en-GB" sz="4800" dirty="0"/>
              <a:t>DNA- 5 minutes</a:t>
            </a:r>
          </a:p>
        </p:txBody>
      </p:sp>
      <p:graphicFrame>
        <p:nvGraphicFramePr>
          <p:cNvPr id="3" name="Table 2"/>
          <p:cNvGraphicFramePr>
            <a:graphicFrameLocks noGrp="1"/>
          </p:cNvGraphicFramePr>
          <p:nvPr>
            <p:extLst/>
          </p:nvPr>
        </p:nvGraphicFramePr>
        <p:xfrm>
          <a:off x="391886" y="1075508"/>
          <a:ext cx="7997371" cy="5699760"/>
        </p:xfrm>
        <a:graphic>
          <a:graphicData uri="http://schemas.openxmlformats.org/drawingml/2006/table">
            <a:tbl>
              <a:tblPr firstRow="1" bandRow="1">
                <a:tableStyleId>{5C22544A-7EE6-4342-B048-85BDC9FD1C3A}</a:tableStyleId>
              </a:tblPr>
              <a:tblGrid>
                <a:gridCol w="7997371">
                  <a:extLst>
                    <a:ext uri="{9D8B030D-6E8A-4147-A177-3AD203B41FA5}">
                      <a16:colId xmlns:a16="http://schemas.microsoft.com/office/drawing/2014/main" xmlns="" val="1742270923"/>
                    </a:ext>
                  </a:extLst>
                </a:gridCol>
              </a:tblGrid>
              <a:tr h="290202">
                <a:tc>
                  <a:txBody>
                    <a:bodyPr/>
                    <a:lstStyle/>
                    <a:p>
                      <a:pPr algn="ctr"/>
                      <a:r>
                        <a:rPr lang="en-GB" dirty="0"/>
                        <a:t>MACBETH: ACTS 1</a:t>
                      </a:r>
                      <a:r>
                        <a:rPr lang="en-GB" baseline="0" dirty="0"/>
                        <a:t> and</a:t>
                      </a:r>
                      <a:r>
                        <a:rPr lang="en-GB" dirty="0"/>
                        <a:t> 2            5-a-day RECALL STARTER</a:t>
                      </a:r>
                    </a:p>
                  </a:txBody>
                  <a:tcPr/>
                </a:tc>
                <a:extLst>
                  <a:ext uri="{0D108BD9-81ED-4DB2-BD59-A6C34878D82A}">
                    <a16:rowId xmlns:a16="http://schemas.microsoft.com/office/drawing/2014/main" xmlns="" val="3877322740"/>
                  </a:ext>
                </a:extLst>
              </a:tr>
              <a:tr h="1160806">
                <a:tc>
                  <a:txBody>
                    <a:bodyPr/>
                    <a:lstStyle/>
                    <a:p>
                      <a:r>
                        <a:rPr lang="en-GB" sz="1600" b="1" dirty="0">
                          <a:latin typeface="+mn-lt"/>
                        </a:rPr>
                        <a:t>1: </a:t>
                      </a:r>
                      <a:r>
                        <a:rPr lang="en-GB" sz="1600" b="1" i="1" dirty="0">
                          <a:latin typeface="+mn-lt"/>
                        </a:rPr>
                        <a:t>“A</a:t>
                      </a:r>
                      <a:r>
                        <a:rPr lang="en-GB" sz="1600" b="1" i="1" baseline="0" dirty="0">
                          <a:latin typeface="+mn-lt"/>
                        </a:rPr>
                        <a:t> little water clears us of this deed. How easy is it then!</a:t>
                      </a:r>
                      <a:r>
                        <a:rPr lang="en-GB" sz="1600" b="1" i="1" dirty="0">
                          <a:latin typeface="+mn-lt"/>
                        </a:rPr>
                        <a:t>”</a:t>
                      </a:r>
                      <a:endParaRPr lang="en-GB" sz="1600" b="0" i="1" dirty="0">
                        <a:latin typeface="+mn-lt"/>
                      </a:endParaRPr>
                    </a:p>
                    <a:p>
                      <a:r>
                        <a:rPr lang="en-GB" sz="1600" b="0" baseline="0" dirty="0">
                          <a:latin typeface="+mn-lt"/>
                        </a:rPr>
                        <a:t>     * who is speaking?</a:t>
                      </a:r>
                    </a:p>
                    <a:p>
                      <a:r>
                        <a:rPr lang="en-GB" sz="1600" b="0" baseline="0" dirty="0">
                          <a:latin typeface="+mn-lt"/>
                        </a:rPr>
                        <a:t>     * to whom?</a:t>
                      </a:r>
                    </a:p>
                    <a:p>
                      <a:r>
                        <a:rPr lang="en-GB" sz="1600" b="0" baseline="0" dirty="0">
                          <a:latin typeface="+mn-lt"/>
                        </a:rPr>
                        <a:t>     * about what?</a:t>
                      </a:r>
                      <a:r>
                        <a:rPr lang="en-GB" sz="1600" dirty="0">
                          <a:latin typeface="+mn-lt"/>
                        </a:rPr>
                        <a:t> </a:t>
                      </a:r>
                    </a:p>
                    <a:p>
                      <a:endParaRPr lang="en-GB" sz="1600" dirty="0">
                        <a:latin typeface="+mn-lt"/>
                      </a:endParaRPr>
                    </a:p>
                  </a:txBody>
                  <a:tcPr/>
                </a:tc>
                <a:extLst>
                  <a:ext uri="{0D108BD9-81ED-4DB2-BD59-A6C34878D82A}">
                    <a16:rowId xmlns:a16="http://schemas.microsoft.com/office/drawing/2014/main" xmlns="" val="906358977"/>
                  </a:ext>
                </a:extLst>
              </a:tr>
              <a:tr h="507853">
                <a:tc>
                  <a:txBody>
                    <a:bodyPr/>
                    <a:lstStyle/>
                    <a:p>
                      <a:r>
                        <a:rPr lang="en-GB" sz="1600" b="1" dirty="0">
                          <a:latin typeface="+mn-lt"/>
                        </a:rPr>
                        <a:t>2:</a:t>
                      </a:r>
                      <a:r>
                        <a:rPr lang="en-GB" sz="1600" b="1" baseline="0" dirty="0">
                          <a:latin typeface="+mn-lt"/>
                        </a:rPr>
                        <a:t> </a:t>
                      </a:r>
                      <a:r>
                        <a:rPr lang="en-GB" sz="1600" b="0" baseline="0" dirty="0">
                          <a:latin typeface="+mn-lt"/>
                        </a:rPr>
                        <a:t>What is the </a:t>
                      </a:r>
                      <a:r>
                        <a:rPr lang="en-GB" sz="1600" b="1" baseline="0" dirty="0">
                          <a:latin typeface="+mn-lt"/>
                        </a:rPr>
                        <a:t>meaning</a:t>
                      </a:r>
                      <a:r>
                        <a:rPr lang="en-GB" sz="1600" b="0" baseline="0" dirty="0">
                          <a:latin typeface="+mn-lt"/>
                        </a:rPr>
                        <a:t> of the term </a:t>
                      </a:r>
                      <a:r>
                        <a:rPr lang="en-GB" sz="1600" b="1" baseline="0" dirty="0">
                          <a:latin typeface="+mn-lt"/>
                        </a:rPr>
                        <a:t>hamartia</a:t>
                      </a:r>
                      <a:r>
                        <a:rPr lang="en-GB" sz="1600" b="0" baseline="0" dirty="0">
                          <a:latin typeface="+mn-lt"/>
                        </a:rPr>
                        <a:t>? What does Macbeth say is his </a:t>
                      </a:r>
                    </a:p>
                    <a:p>
                      <a:r>
                        <a:rPr lang="en-GB" sz="1600" b="0" baseline="0" dirty="0">
                          <a:latin typeface="+mn-lt"/>
                        </a:rPr>
                        <a:t>     </a:t>
                      </a:r>
                      <a:r>
                        <a:rPr lang="en-GB" sz="1600" b="1" baseline="0" dirty="0">
                          <a:latin typeface="+mn-lt"/>
                        </a:rPr>
                        <a:t>hamartia</a:t>
                      </a:r>
                      <a:r>
                        <a:rPr lang="en-GB" sz="1600" b="0" baseline="0" dirty="0">
                          <a:latin typeface="+mn-lt"/>
                        </a:rPr>
                        <a:t>? (Bonus point if you can remember two words as a quotation!)</a:t>
                      </a:r>
                    </a:p>
                  </a:txBody>
                  <a:tcPr/>
                </a:tc>
                <a:extLst>
                  <a:ext uri="{0D108BD9-81ED-4DB2-BD59-A6C34878D82A}">
                    <a16:rowId xmlns:a16="http://schemas.microsoft.com/office/drawing/2014/main" xmlns="" val="3121406748"/>
                  </a:ext>
                </a:extLst>
              </a:tr>
              <a:tr h="1378458">
                <a:tc>
                  <a:txBody>
                    <a:bodyPr/>
                    <a:lstStyle/>
                    <a:p>
                      <a:endParaRPr lang="en-GB" sz="1600" dirty="0">
                        <a:latin typeface="+mn-lt"/>
                      </a:endParaRPr>
                    </a:p>
                    <a:p>
                      <a:r>
                        <a:rPr lang="en-GB" sz="1600" b="1" dirty="0">
                          <a:latin typeface="+mn-lt"/>
                        </a:rPr>
                        <a:t>3:</a:t>
                      </a:r>
                      <a:r>
                        <a:rPr lang="en-GB" sz="1600" b="1" baseline="0" dirty="0">
                          <a:latin typeface="+mn-lt"/>
                        </a:rPr>
                        <a:t> </a:t>
                      </a:r>
                      <a:r>
                        <a:rPr lang="en-GB" sz="1600" b="0" baseline="0" dirty="0">
                          <a:latin typeface="+mn-lt"/>
                        </a:rPr>
                        <a:t>Banquo says of the night stars on the night of Duncan’s regicide: </a:t>
                      </a:r>
                    </a:p>
                    <a:p>
                      <a:r>
                        <a:rPr lang="en-GB" sz="1600" b="0" baseline="0" dirty="0">
                          <a:latin typeface="+mn-lt"/>
                        </a:rPr>
                        <a:t>    </a:t>
                      </a:r>
                      <a:r>
                        <a:rPr lang="en-GB" sz="1600" b="1" baseline="0" dirty="0">
                          <a:latin typeface="+mn-lt"/>
                        </a:rPr>
                        <a:t>“The candles are all out.”</a:t>
                      </a:r>
                    </a:p>
                    <a:p>
                      <a:r>
                        <a:rPr lang="en-GB" sz="1600" b="0" baseline="0" dirty="0">
                          <a:latin typeface="+mn-lt"/>
                        </a:rPr>
                        <a:t>   </a:t>
                      </a:r>
                    </a:p>
                    <a:p>
                      <a:r>
                        <a:rPr lang="en-GB" sz="1600" b="0" baseline="0" dirty="0">
                          <a:latin typeface="+mn-lt"/>
                        </a:rPr>
                        <a:t> What comment, made earlier by Lady Macbeth, does this comment link to</a:t>
                      </a:r>
                      <a:r>
                        <a:rPr lang="en-GB" sz="1600" baseline="0" dirty="0">
                          <a:latin typeface="+mn-lt"/>
                        </a:rPr>
                        <a:t>?</a:t>
                      </a:r>
                    </a:p>
                    <a:p>
                      <a:endParaRPr lang="en-GB" sz="1600" dirty="0">
                        <a:latin typeface="+mn-lt"/>
                      </a:endParaRPr>
                    </a:p>
                  </a:txBody>
                  <a:tcPr/>
                </a:tc>
                <a:extLst>
                  <a:ext uri="{0D108BD9-81ED-4DB2-BD59-A6C34878D82A}">
                    <a16:rowId xmlns:a16="http://schemas.microsoft.com/office/drawing/2014/main" xmlns="" val="2141073392"/>
                  </a:ext>
                </a:extLst>
              </a:tr>
              <a:tr h="1160806">
                <a:tc>
                  <a:txBody>
                    <a:bodyPr/>
                    <a:lstStyle/>
                    <a:p>
                      <a:r>
                        <a:rPr lang="en-GB" sz="1600" b="1" dirty="0">
                          <a:latin typeface="+mn-lt"/>
                        </a:rPr>
                        <a:t>4: </a:t>
                      </a:r>
                      <a:r>
                        <a:rPr lang="en-GB" sz="1600" b="1" i="1" dirty="0">
                          <a:latin typeface="+mn-lt"/>
                        </a:rPr>
                        <a:t>“Go</a:t>
                      </a:r>
                      <a:r>
                        <a:rPr lang="en-GB" sz="1600" b="1" i="1" baseline="0" dirty="0">
                          <a:latin typeface="+mn-lt"/>
                        </a:rPr>
                        <a:t>, pronounce his present death and with his former title greet Macbeth.</a:t>
                      </a:r>
                      <a:r>
                        <a:rPr lang="en-GB" sz="1600" b="1" i="1" dirty="0">
                          <a:latin typeface="+mn-lt"/>
                        </a:rPr>
                        <a:t>”</a:t>
                      </a:r>
                    </a:p>
                    <a:p>
                      <a:r>
                        <a:rPr lang="en-GB" sz="1600" dirty="0">
                          <a:latin typeface="+mn-lt"/>
                        </a:rPr>
                        <a:t>     * who is speaking?</a:t>
                      </a:r>
                    </a:p>
                    <a:p>
                      <a:r>
                        <a:rPr lang="en-GB" sz="1600" dirty="0">
                          <a:latin typeface="+mn-lt"/>
                        </a:rPr>
                        <a:t>     *</a:t>
                      </a:r>
                      <a:r>
                        <a:rPr lang="en-GB" sz="1600" baseline="0" dirty="0">
                          <a:latin typeface="+mn-lt"/>
                        </a:rPr>
                        <a:t> to whom?</a:t>
                      </a:r>
                    </a:p>
                    <a:p>
                      <a:r>
                        <a:rPr lang="en-GB" sz="1600" baseline="0" dirty="0">
                          <a:latin typeface="+mn-lt"/>
                        </a:rPr>
                        <a:t>     * about what?</a:t>
                      </a:r>
                    </a:p>
                    <a:p>
                      <a:endParaRPr lang="en-GB" sz="1600" dirty="0">
                        <a:latin typeface="+mn-lt"/>
                      </a:endParaRPr>
                    </a:p>
                  </a:txBody>
                  <a:tcPr/>
                </a:tc>
                <a:extLst>
                  <a:ext uri="{0D108BD9-81ED-4DB2-BD59-A6C34878D82A}">
                    <a16:rowId xmlns:a16="http://schemas.microsoft.com/office/drawing/2014/main" xmlns="" val="3742024184"/>
                  </a:ext>
                </a:extLst>
              </a:tr>
              <a:tr h="507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5: </a:t>
                      </a:r>
                      <a:r>
                        <a:rPr lang="en-GB" sz="1600" b="0" dirty="0">
                          <a:latin typeface="+mn-lt"/>
                        </a:rPr>
                        <a:t>E</a:t>
                      </a:r>
                      <a:r>
                        <a:rPr lang="en-GB" sz="1600" dirty="0">
                          <a:latin typeface="+mn-lt"/>
                        </a:rPr>
                        <a:t>xplain</a:t>
                      </a:r>
                      <a:r>
                        <a:rPr lang="en-GB" sz="1600" baseline="0" dirty="0">
                          <a:latin typeface="+mn-lt"/>
                        </a:rPr>
                        <a:t> the meaning of the term</a:t>
                      </a:r>
                      <a:r>
                        <a:rPr lang="en-GB" sz="1600" b="1" baseline="0" dirty="0">
                          <a:latin typeface="+mn-lt"/>
                        </a:rPr>
                        <a:t> hamartia</a:t>
                      </a:r>
                      <a:r>
                        <a:rPr lang="en-GB" sz="1600" baseline="0" dirty="0">
                          <a:latin typeface="+mn-lt"/>
                        </a:rPr>
                        <a:t>. What is Macbeth’s </a:t>
                      </a:r>
                      <a:r>
                        <a:rPr lang="en-GB" sz="1600" b="1" baseline="0" dirty="0">
                          <a:latin typeface="+mn-lt"/>
                        </a:rPr>
                        <a:t>hamartia</a:t>
                      </a:r>
                      <a:r>
                        <a:rPr lang="en-GB" sz="1600" baseline="0" dirty="0">
                          <a:latin typeface="+mn-lt"/>
                        </a:rPr>
                        <a:t>?</a:t>
                      </a:r>
                    </a:p>
                    <a:p>
                      <a:endParaRPr lang="en-GB" sz="1600" dirty="0">
                        <a:latin typeface="+mn-lt"/>
                      </a:endParaRPr>
                    </a:p>
                  </a:txBody>
                  <a:tcPr/>
                </a:tc>
                <a:extLst>
                  <a:ext uri="{0D108BD9-81ED-4DB2-BD59-A6C34878D82A}">
                    <a16:rowId xmlns:a16="http://schemas.microsoft.com/office/drawing/2014/main" xmlns="" val="59160545"/>
                  </a:ext>
                </a:extLst>
              </a:tr>
            </a:tbl>
          </a:graphicData>
        </a:graphic>
      </p:graphicFrame>
    </p:spTree>
    <p:extLst>
      <p:ext uri="{BB962C8B-B14F-4D97-AF65-F5344CB8AC3E}">
        <p14:creationId xmlns:p14="http://schemas.microsoft.com/office/powerpoint/2010/main" val="123219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9163" t="21985" r="30519" b="20778"/>
          <a:stretch/>
        </p:blipFill>
        <p:spPr>
          <a:xfrm>
            <a:off x="1629881" y="1155014"/>
            <a:ext cx="5555150" cy="4433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rot="208712">
            <a:off x="4341616" y="157920"/>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5 Minute Writing Challenge</a:t>
            </a:r>
          </a:p>
        </p:txBody>
      </p:sp>
      <p:sp>
        <p:nvSpPr>
          <p:cNvPr id="7" name="TextBox 6"/>
          <p:cNvSpPr txBox="1"/>
          <p:nvPr/>
        </p:nvSpPr>
        <p:spPr>
          <a:xfrm rot="21318614">
            <a:off x="269167" y="1461361"/>
            <a:ext cx="16042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Glassy </a:t>
            </a:r>
          </a:p>
        </p:txBody>
      </p:sp>
      <p:sp>
        <p:nvSpPr>
          <p:cNvPr id="8" name="TextBox 7"/>
          <p:cNvSpPr txBox="1"/>
          <p:nvPr/>
        </p:nvSpPr>
        <p:spPr>
          <a:xfrm>
            <a:off x="316788" y="2058381"/>
            <a:ext cx="16290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Iridescent </a:t>
            </a:r>
          </a:p>
        </p:txBody>
      </p:sp>
      <p:sp>
        <p:nvSpPr>
          <p:cNvPr id="9" name="TextBox 8"/>
          <p:cNvSpPr txBox="1"/>
          <p:nvPr/>
        </p:nvSpPr>
        <p:spPr>
          <a:xfrm rot="443700">
            <a:off x="335946" y="2807841"/>
            <a:ext cx="120315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Myriad </a:t>
            </a:r>
          </a:p>
        </p:txBody>
      </p:sp>
      <p:sp>
        <p:nvSpPr>
          <p:cNvPr id="10" name="TextBox 9"/>
          <p:cNvSpPr txBox="1"/>
          <p:nvPr/>
        </p:nvSpPr>
        <p:spPr>
          <a:xfrm>
            <a:off x="351987" y="3598054"/>
            <a:ext cx="117107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Acrid</a:t>
            </a:r>
          </a:p>
        </p:txBody>
      </p:sp>
      <p:sp>
        <p:nvSpPr>
          <p:cNvPr id="11" name="TextBox 10"/>
          <p:cNvSpPr txBox="1"/>
          <p:nvPr/>
        </p:nvSpPr>
        <p:spPr>
          <a:xfrm>
            <a:off x="351987" y="5058085"/>
            <a:ext cx="133243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Gloomy </a:t>
            </a:r>
          </a:p>
        </p:txBody>
      </p:sp>
      <p:sp>
        <p:nvSpPr>
          <p:cNvPr id="12" name="TextBox 11"/>
          <p:cNvSpPr txBox="1"/>
          <p:nvPr/>
        </p:nvSpPr>
        <p:spPr>
          <a:xfrm rot="21207726">
            <a:off x="297117" y="831481"/>
            <a:ext cx="126075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Slick </a:t>
            </a:r>
          </a:p>
        </p:txBody>
      </p:sp>
      <p:sp>
        <p:nvSpPr>
          <p:cNvPr id="13" name="TextBox 12"/>
          <p:cNvSpPr txBox="1"/>
          <p:nvPr/>
        </p:nvSpPr>
        <p:spPr>
          <a:xfrm rot="21114279">
            <a:off x="336883" y="4312548"/>
            <a:ext cx="11861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Prevailing</a:t>
            </a:r>
          </a:p>
        </p:txBody>
      </p:sp>
      <p:sp>
        <p:nvSpPr>
          <p:cNvPr id="15" name="TextBox 14"/>
          <p:cNvSpPr txBox="1"/>
          <p:nvPr/>
        </p:nvSpPr>
        <p:spPr>
          <a:xfrm>
            <a:off x="7023671" y="2992507"/>
            <a:ext cx="18796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Include a one line paragraph</a:t>
            </a:r>
          </a:p>
        </p:txBody>
      </p:sp>
      <p:sp>
        <p:nvSpPr>
          <p:cNvPr id="16" name="TextBox 15"/>
          <p:cNvSpPr txBox="1"/>
          <p:nvPr/>
        </p:nvSpPr>
        <p:spPr>
          <a:xfrm rot="21436301">
            <a:off x="6928438" y="964559"/>
            <a:ext cx="191442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First sentence should begin with a preposition</a:t>
            </a:r>
          </a:p>
        </p:txBody>
      </p:sp>
      <p:sp>
        <p:nvSpPr>
          <p:cNvPr id="17" name="TextBox 16"/>
          <p:cNvSpPr txBox="1"/>
          <p:nvPr/>
        </p:nvSpPr>
        <p:spPr>
          <a:xfrm rot="223388">
            <a:off x="7004669" y="5061611"/>
            <a:ext cx="187961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Third sentence should begin with an adverb</a:t>
            </a:r>
          </a:p>
        </p:txBody>
      </p:sp>
      <p:sp>
        <p:nvSpPr>
          <p:cNvPr id="2" name="TextBox 1"/>
          <p:cNvSpPr txBox="1"/>
          <p:nvPr/>
        </p:nvSpPr>
        <p:spPr>
          <a:xfrm>
            <a:off x="1443789" y="6059606"/>
            <a:ext cx="24486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Personify a street light</a:t>
            </a:r>
          </a:p>
        </p:txBody>
      </p:sp>
      <p:sp>
        <p:nvSpPr>
          <p:cNvPr id="18" name="TextBox 17"/>
          <p:cNvSpPr txBox="1"/>
          <p:nvPr/>
        </p:nvSpPr>
        <p:spPr>
          <a:xfrm>
            <a:off x="4159756" y="6059606"/>
            <a:ext cx="351829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Describe a faraway sound</a:t>
            </a:r>
          </a:p>
        </p:txBody>
      </p:sp>
      <p:pic>
        <p:nvPicPr>
          <p:cNvPr id="19" name="Picture 18"/>
          <p:cNvPicPr>
            <a:picLocks noChangeAspect="1"/>
          </p:cNvPicPr>
          <p:nvPr/>
        </p:nvPicPr>
        <p:blipFill rotWithShape="1">
          <a:blip r:embed="rId3"/>
          <a:srcRect l="36643" t="24600" r="26399" b="21234"/>
          <a:stretch/>
        </p:blipFill>
        <p:spPr>
          <a:xfrm>
            <a:off x="0" y="5883438"/>
            <a:ext cx="1176470" cy="96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4085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671292"/>
              </p:ext>
            </p:extLst>
          </p:nvPr>
        </p:nvGraphicFramePr>
        <p:xfrm>
          <a:off x="321347" y="1912061"/>
          <a:ext cx="8352920" cy="576064"/>
        </p:xfrm>
        <a:graphic>
          <a:graphicData uri="http://schemas.openxmlformats.org/drawingml/2006/table">
            <a:tbl>
              <a:tblPr firstRow="1" bandRow="1">
                <a:tableStyleId>{5C22544A-7EE6-4342-B048-85BDC9FD1C3A}</a:tableStyleId>
              </a:tblPr>
              <a:tblGrid>
                <a:gridCol w="835292">
                  <a:extLst>
                    <a:ext uri="{9D8B030D-6E8A-4147-A177-3AD203B41FA5}">
                      <a16:colId xmlns:a16="http://schemas.microsoft.com/office/drawing/2014/main" xmlns="" val="20000"/>
                    </a:ext>
                  </a:extLst>
                </a:gridCol>
                <a:gridCol w="835292">
                  <a:extLst>
                    <a:ext uri="{9D8B030D-6E8A-4147-A177-3AD203B41FA5}">
                      <a16:colId xmlns:a16="http://schemas.microsoft.com/office/drawing/2014/main" xmlns="" val="20001"/>
                    </a:ext>
                  </a:extLst>
                </a:gridCol>
                <a:gridCol w="835292">
                  <a:extLst>
                    <a:ext uri="{9D8B030D-6E8A-4147-A177-3AD203B41FA5}">
                      <a16:colId xmlns:a16="http://schemas.microsoft.com/office/drawing/2014/main" xmlns="" val="20002"/>
                    </a:ext>
                  </a:extLst>
                </a:gridCol>
                <a:gridCol w="835292">
                  <a:extLst>
                    <a:ext uri="{9D8B030D-6E8A-4147-A177-3AD203B41FA5}">
                      <a16:colId xmlns:a16="http://schemas.microsoft.com/office/drawing/2014/main" xmlns="" val="20003"/>
                    </a:ext>
                  </a:extLst>
                </a:gridCol>
                <a:gridCol w="835292">
                  <a:extLst>
                    <a:ext uri="{9D8B030D-6E8A-4147-A177-3AD203B41FA5}">
                      <a16:colId xmlns:a16="http://schemas.microsoft.com/office/drawing/2014/main" xmlns="" val="20004"/>
                    </a:ext>
                  </a:extLst>
                </a:gridCol>
                <a:gridCol w="835292">
                  <a:extLst>
                    <a:ext uri="{9D8B030D-6E8A-4147-A177-3AD203B41FA5}">
                      <a16:colId xmlns:a16="http://schemas.microsoft.com/office/drawing/2014/main" xmlns="" val="20005"/>
                    </a:ext>
                  </a:extLst>
                </a:gridCol>
                <a:gridCol w="835292">
                  <a:extLst>
                    <a:ext uri="{9D8B030D-6E8A-4147-A177-3AD203B41FA5}">
                      <a16:colId xmlns:a16="http://schemas.microsoft.com/office/drawing/2014/main" xmlns="" val="20006"/>
                    </a:ext>
                  </a:extLst>
                </a:gridCol>
                <a:gridCol w="835292">
                  <a:extLst>
                    <a:ext uri="{9D8B030D-6E8A-4147-A177-3AD203B41FA5}">
                      <a16:colId xmlns:a16="http://schemas.microsoft.com/office/drawing/2014/main" xmlns="" val="20007"/>
                    </a:ext>
                  </a:extLst>
                </a:gridCol>
                <a:gridCol w="835292">
                  <a:extLst>
                    <a:ext uri="{9D8B030D-6E8A-4147-A177-3AD203B41FA5}">
                      <a16:colId xmlns:a16="http://schemas.microsoft.com/office/drawing/2014/main" xmlns="" val="20008"/>
                    </a:ext>
                  </a:extLst>
                </a:gridCol>
                <a:gridCol w="835292">
                  <a:extLst>
                    <a:ext uri="{9D8B030D-6E8A-4147-A177-3AD203B41FA5}">
                      <a16:colId xmlns:a16="http://schemas.microsoft.com/office/drawing/2014/main" xmlns="" val="20009"/>
                    </a:ext>
                  </a:extLst>
                </a:gridCol>
              </a:tblGrid>
              <a:tr h="576064">
                <a:tc>
                  <a:txBody>
                    <a:bodyPr/>
                    <a:lstStyle/>
                    <a:p>
                      <a:pPr algn="ctr"/>
                      <a:r>
                        <a:rPr lang="en-GB"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algn="ctr"/>
                      <a:r>
                        <a:rPr lang="en-GB"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r>
                        <a:rPr lang="en-GB"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lang="en-GB"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GB"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24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GB"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bl>
          </a:graphicData>
        </a:graphic>
      </p:graphicFrame>
      <p:sp>
        <p:nvSpPr>
          <p:cNvPr id="4" name="TextBox 3"/>
          <p:cNvSpPr txBox="1"/>
          <p:nvPr/>
        </p:nvSpPr>
        <p:spPr>
          <a:xfrm>
            <a:off x="215624" y="6093296"/>
            <a:ext cx="241216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3200" b="1" dirty="0"/>
              <a:t>DISAGREE</a:t>
            </a:r>
          </a:p>
        </p:txBody>
      </p:sp>
      <p:sp>
        <p:nvSpPr>
          <p:cNvPr id="5" name="TextBox 4"/>
          <p:cNvSpPr txBox="1"/>
          <p:nvPr/>
        </p:nvSpPr>
        <p:spPr>
          <a:xfrm>
            <a:off x="7092280" y="6093296"/>
            <a:ext cx="183609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t>AGREE</a:t>
            </a:r>
          </a:p>
        </p:txBody>
      </p:sp>
      <p:sp>
        <p:nvSpPr>
          <p:cNvPr id="6" name="TextBox 5"/>
          <p:cNvSpPr txBox="1"/>
          <p:nvPr/>
        </p:nvSpPr>
        <p:spPr>
          <a:xfrm>
            <a:off x="2195736" y="1389537"/>
            <a:ext cx="4680519"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a:latin typeface="Century Gothic" panose="020B0502020202020204" pitchFamily="34" charset="0"/>
              </a:rPr>
              <a:t>1. A woman’s place is in the home.</a:t>
            </a:r>
          </a:p>
        </p:txBody>
      </p:sp>
      <p:graphicFrame>
        <p:nvGraphicFramePr>
          <p:cNvPr id="11" name="Table 10"/>
          <p:cNvGraphicFramePr>
            <a:graphicFrameLocks noGrp="1"/>
          </p:cNvGraphicFramePr>
          <p:nvPr>
            <p:extLst/>
          </p:nvPr>
        </p:nvGraphicFramePr>
        <p:xfrm>
          <a:off x="395536" y="5373216"/>
          <a:ext cx="8352920" cy="576064"/>
        </p:xfrm>
        <a:graphic>
          <a:graphicData uri="http://schemas.openxmlformats.org/drawingml/2006/table">
            <a:tbl>
              <a:tblPr firstRow="1" bandRow="1">
                <a:tableStyleId>{5C22544A-7EE6-4342-B048-85BDC9FD1C3A}</a:tableStyleId>
              </a:tblPr>
              <a:tblGrid>
                <a:gridCol w="835292">
                  <a:extLst>
                    <a:ext uri="{9D8B030D-6E8A-4147-A177-3AD203B41FA5}">
                      <a16:colId xmlns:a16="http://schemas.microsoft.com/office/drawing/2014/main" xmlns="" val="20000"/>
                    </a:ext>
                  </a:extLst>
                </a:gridCol>
                <a:gridCol w="835292">
                  <a:extLst>
                    <a:ext uri="{9D8B030D-6E8A-4147-A177-3AD203B41FA5}">
                      <a16:colId xmlns:a16="http://schemas.microsoft.com/office/drawing/2014/main" xmlns="" val="20001"/>
                    </a:ext>
                  </a:extLst>
                </a:gridCol>
                <a:gridCol w="835292">
                  <a:extLst>
                    <a:ext uri="{9D8B030D-6E8A-4147-A177-3AD203B41FA5}">
                      <a16:colId xmlns:a16="http://schemas.microsoft.com/office/drawing/2014/main" xmlns="" val="20002"/>
                    </a:ext>
                  </a:extLst>
                </a:gridCol>
                <a:gridCol w="835292">
                  <a:extLst>
                    <a:ext uri="{9D8B030D-6E8A-4147-A177-3AD203B41FA5}">
                      <a16:colId xmlns:a16="http://schemas.microsoft.com/office/drawing/2014/main" xmlns="" val="20003"/>
                    </a:ext>
                  </a:extLst>
                </a:gridCol>
                <a:gridCol w="835292">
                  <a:extLst>
                    <a:ext uri="{9D8B030D-6E8A-4147-A177-3AD203B41FA5}">
                      <a16:colId xmlns:a16="http://schemas.microsoft.com/office/drawing/2014/main" xmlns="" val="20004"/>
                    </a:ext>
                  </a:extLst>
                </a:gridCol>
                <a:gridCol w="835292">
                  <a:extLst>
                    <a:ext uri="{9D8B030D-6E8A-4147-A177-3AD203B41FA5}">
                      <a16:colId xmlns:a16="http://schemas.microsoft.com/office/drawing/2014/main" xmlns="" val="20005"/>
                    </a:ext>
                  </a:extLst>
                </a:gridCol>
                <a:gridCol w="835292">
                  <a:extLst>
                    <a:ext uri="{9D8B030D-6E8A-4147-A177-3AD203B41FA5}">
                      <a16:colId xmlns:a16="http://schemas.microsoft.com/office/drawing/2014/main" xmlns="" val="20006"/>
                    </a:ext>
                  </a:extLst>
                </a:gridCol>
                <a:gridCol w="835292">
                  <a:extLst>
                    <a:ext uri="{9D8B030D-6E8A-4147-A177-3AD203B41FA5}">
                      <a16:colId xmlns:a16="http://schemas.microsoft.com/office/drawing/2014/main" xmlns="" val="20007"/>
                    </a:ext>
                  </a:extLst>
                </a:gridCol>
                <a:gridCol w="835292">
                  <a:extLst>
                    <a:ext uri="{9D8B030D-6E8A-4147-A177-3AD203B41FA5}">
                      <a16:colId xmlns:a16="http://schemas.microsoft.com/office/drawing/2014/main" xmlns="" val="20008"/>
                    </a:ext>
                  </a:extLst>
                </a:gridCol>
                <a:gridCol w="835292">
                  <a:extLst>
                    <a:ext uri="{9D8B030D-6E8A-4147-A177-3AD203B41FA5}">
                      <a16:colId xmlns:a16="http://schemas.microsoft.com/office/drawing/2014/main" xmlns="" val="20009"/>
                    </a:ext>
                  </a:extLst>
                </a:gridCol>
              </a:tblGrid>
              <a:tr h="576064">
                <a:tc>
                  <a:txBody>
                    <a:bodyPr/>
                    <a:lstStyle/>
                    <a:p>
                      <a:pPr algn="ctr"/>
                      <a:r>
                        <a:rPr lang="en-GB"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algn="ctr"/>
                      <a:r>
                        <a:rPr lang="en-GB"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r>
                        <a:rPr lang="en-GB"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lang="en-GB"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GB"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24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GB"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9719500"/>
              </p:ext>
            </p:extLst>
          </p:nvPr>
        </p:nvGraphicFramePr>
        <p:xfrm>
          <a:off x="437877" y="3113785"/>
          <a:ext cx="8352920" cy="576064"/>
        </p:xfrm>
        <a:graphic>
          <a:graphicData uri="http://schemas.openxmlformats.org/drawingml/2006/table">
            <a:tbl>
              <a:tblPr firstRow="1" bandRow="1">
                <a:tableStyleId>{5C22544A-7EE6-4342-B048-85BDC9FD1C3A}</a:tableStyleId>
              </a:tblPr>
              <a:tblGrid>
                <a:gridCol w="835292">
                  <a:extLst>
                    <a:ext uri="{9D8B030D-6E8A-4147-A177-3AD203B41FA5}">
                      <a16:colId xmlns:a16="http://schemas.microsoft.com/office/drawing/2014/main" xmlns="" val="20000"/>
                    </a:ext>
                  </a:extLst>
                </a:gridCol>
                <a:gridCol w="835292">
                  <a:extLst>
                    <a:ext uri="{9D8B030D-6E8A-4147-A177-3AD203B41FA5}">
                      <a16:colId xmlns:a16="http://schemas.microsoft.com/office/drawing/2014/main" xmlns="" val="20001"/>
                    </a:ext>
                  </a:extLst>
                </a:gridCol>
                <a:gridCol w="835292">
                  <a:extLst>
                    <a:ext uri="{9D8B030D-6E8A-4147-A177-3AD203B41FA5}">
                      <a16:colId xmlns:a16="http://schemas.microsoft.com/office/drawing/2014/main" xmlns="" val="20002"/>
                    </a:ext>
                  </a:extLst>
                </a:gridCol>
                <a:gridCol w="835292">
                  <a:extLst>
                    <a:ext uri="{9D8B030D-6E8A-4147-A177-3AD203B41FA5}">
                      <a16:colId xmlns:a16="http://schemas.microsoft.com/office/drawing/2014/main" xmlns="" val="20003"/>
                    </a:ext>
                  </a:extLst>
                </a:gridCol>
                <a:gridCol w="835292">
                  <a:extLst>
                    <a:ext uri="{9D8B030D-6E8A-4147-A177-3AD203B41FA5}">
                      <a16:colId xmlns:a16="http://schemas.microsoft.com/office/drawing/2014/main" xmlns="" val="20004"/>
                    </a:ext>
                  </a:extLst>
                </a:gridCol>
                <a:gridCol w="835292">
                  <a:extLst>
                    <a:ext uri="{9D8B030D-6E8A-4147-A177-3AD203B41FA5}">
                      <a16:colId xmlns:a16="http://schemas.microsoft.com/office/drawing/2014/main" xmlns="" val="20005"/>
                    </a:ext>
                  </a:extLst>
                </a:gridCol>
                <a:gridCol w="835292">
                  <a:extLst>
                    <a:ext uri="{9D8B030D-6E8A-4147-A177-3AD203B41FA5}">
                      <a16:colId xmlns:a16="http://schemas.microsoft.com/office/drawing/2014/main" xmlns="" val="20006"/>
                    </a:ext>
                  </a:extLst>
                </a:gridCol>
                <a:gridCol w="835292">
                  <a:extLst>
                    <a:ext uri="{9D8B030D-6E8A-4147-A177-3AD203B41FA5}">
                      <a16:colId xmlns:a16="http://schemas.microsoft.com/office/drawing/2014/main" xmlns="" val="20007"/>
                    </a:ext>
                  </a:extLst>
                </a:gridCol>
                <a:gridCol w="835292">
                  <a:extLst>
                    <a:ext uri="{9D8B030D-6E8A-4147-A177-3AD203B41FA5}">
                      <a16:colId xmlns:a16="http://schemas.microsoft.com/office/drawing/2014/main" xmlns="" val="20008"/>
                    </a:ext>
                  </a:extLst>
                </a:gridCol>
                <a:gridCol w="835292">
                  <a:extLst>
                    <a:ext uri="{9D8B030D-6E8A-4147-A177-3AD203B41FA5}">
                      <a16:colId xmlns:a16="http://schemas.microsoft.com/office/drawing/2014/main" xmlns="" val="20009"/>
                    </a:ext>
                  </a:extLst>
                </a:gridCol>
              </a:tblGrid>
              <a:tr h="576064">
                <a:tc>
                  <a:txBody>
                    <a:bodyPr/>
                    <a:lstStyle/>
                    <a:p>
                      <a:pPr algn="ctr"/>
                      <a:r>
                        <a:rPr lang="en-GB"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algn="ctr"/>
                      <a:r>
                        <a:rPr lang="en-GB"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r>
                        <a:rPr lang="en-GB"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lang="en-GB"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GB"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24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GB"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88307487"/>
              </p:ext>
            </p:extLst>
          </p:nvPr>
        </p:nvGraphicFramePr>
        <p:xfrm>
          <a:off x="310877" y="4371953"/>
          <a:ext cx="8352920" cy="576064"/>
        </p:xfrm>
        <a:graphic>
          <a:graphicData uri="http://schemas.openxmlformats.org/drawingml/2006/table">
            <a:tbl>
              <a:tblPr firstRow="1" bandRow="1">
                <a:tableStyleId>{5C22544A-7EE6-4342-B048-85BDC9FD1C3A}</a:tableStyleId>
              </a:tblPr>
              <a:tblGrid>
                <a:gridCol w="835292">
                  <a:extLst>
                    <a:ext uri="{9D8B030D-6E8A-4147-A177-3AD203B41FA5}">
                      <a16:colId xmlns:a16="http://schemas.microsoft.com/office/drawing/2014/main" xmlns="" val="20000"/>
                    </a:ext>
                  </a:extLst>
                </a:gridCol>
                <a:gridCol w="835292">
                  <a:extLst>
                    <a:ext uri="{9D8B030D-6E8A-4147-A177-3AD203B41FA5}">
                      <a16:colId xmlns:a16="http://schemas.microsoft.com/office/drawing/2014/main" xmlns="" val="20001"/>
                    </a:ext>
                  </a:extLst>
                </a:gridCol>
                <a:gridCol w="835292">
                  <a:extLst>
                    <a:ext uri="{9D8B030D-6E8A-4147-A177-3AD203B41FA5}">
                      <a16:colId xmlns:a16="http://schemas.microsoft.com/office/drawing/2014/main" xmlns="" val="20002"/>
                    </a:ext>
                  </a:extLst>
                </a:gridCol>
                <a:gridCol w="835292">
                  <a:extLst>
                    <a:ext uri="{9D8B030D-6E8A-4147-A177-3AD203B41FA5}">
                      <a16:colId xmlns:a16="http://schemas.microsoft.com/office/drawing/2014/main" xmlns="" val="20003"/>
                    </a:ext>
                  </a:extLst>
                </a:gridCol>
                <a:gridCol w="835292">
                  <a:extLst>
                    <a:ext uri="{9D8B030D-6E8A-4147-A177-3AD203B41FA5}">
                      <a16:colId xmlns:a16="http://schemas.microsoft.com/office/drawing/2014/main" xmlns="" val="20004"/>
                    </a:ext>
                  </a:extLst>
                </a:gridCol>
                <a:gridCol w="835292">
                  <a:extLst>
                    <a:ext uri="{9D8B030D-6E8A-4147-A177-3AD203B41FA5}">
                      <a16:colId xmlns:a16="http://schemas.microsoft.com/office/drawing/2014/main" xmlns="" val="20005"/>
                    </a:ext>
                  </a:extLst>
                </a:gridCol>
                <a:gridCol w="835292">
                  <a:extLst>
                    <a:ext uri="{9D8B030D-6E8A-4147-A177-3AD203B41FA5}">
                      <a16:colId xmlns:a16="http://schemas.microsoft.com/office/drawing/2014/main" xmlns="" val="20006"/>
                    </a:ext>
                  </a:extLst>
                </a:gridCol>
                <a:gridCol w="835292">
                  <a:extLst>
                    <a:ext uri="{9D8B030D-6E8A-4147-A177-3AD203B41FA5}">
                      <a16:colId xmlns:a16="http://schemas.microsoft.com/office/drawing/2014/main" xmlns="" val="20007"/>
                    </a:ext>
                  </a:extLst>
                </a:gridCol>
                <a:gridCol w="835292">
                  <a:extLst>
                    <a:ext uri="{9D8B030D-6E8A-4147-A177-3AD203B41FA5}">
                      <a16:colId xmlns:a16="http://schemas.microsoft.com/office/drawing/2014/main" xmlns="" val="20008"/>
                    </a:ext>
                  </a:extLst>
                </a:gridCol>
                <a:gridCol w="835292">
                  <a:extLst>
                    <a:ext uri="{9D8B030D-6E8A-4147-A177-3AD203B41FA5}">
                      <a16:colId xmlns:a16="http://schemas.microsoft.com/office/drawing/2014/main" xmlns="" val="20009"/>
                    </a:ext>
                  </a:extLst>
                </a:gridCol>
              </a:tblGrid>
              <a:tr h="576064">
                <a:tc>
                  <a:txBody>
                    <a:bodyPr/>
                    <a:lstStyle/>
                    <a:p>
                      <a:pPr algn="ctr"/>
                      <a:r>
                        <a:rPr lang="en-GB"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algn="ctr"/>
                      <a:r>
                        <a:rPr lang="en-GB" sz="240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24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2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r>
                        <a:rPr lang="en-GB" sz="2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lang="en-GB" sz="2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40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GB" sz="24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en-GB" sz="240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GB" sz="2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0"/>
                  </a:ext>
                </a:extLst>
              </a:tr>
            </a:tbl>
          </a:graphicData>
        </a:graphic>
      </p:graphicFrame>
      <p:sp>
        <p:nvSpPr>
          <p:cNvPr id="14" name="Rectangle 1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2223" y="239890"/>
            <a:ext cx="8621888" cy="646331"/>
          </a:xfrm>
          <a:prstGeom prst="rect">
            <a:avLst/>
          </a:prstGeom>
          <a:solidFill>
            <a:srgbClr val="FFFF00"/>
          </a:solidFill>
        </p:spPr>
        <p:txBody>
          <a:bodyPr wrap="square" rtlCol="0">
            <a:spAutoFit/>
          </a:bodyPr>
          <a:lstStyle/>
          <a:p>
            <a:r>
              <a:rPr lang="en-US" dirty="0" smtClean="0"/>
              <a:t>TASK - Decide which number on the scale you are for each statement and then write 3 sentences which explain the reasons for your opinion. </a:t>
            </a:r>
            <a:endParaRPr lang="en-US" dirty="0"/>
          </a:p>
        </p:txBody>
      </p:sp>
      <p:sp>
        <p:nvSpPr>
          <p:cNvPr id="9" name="TextBox 8"/>
          <p:cNvSpPr txBox="1"/>
          <p:nvPr/>
        </p:nvSpPr>
        <p:spPr>
          <a:xfrm>
            <a:off x="1662005" y="2635046"/>
            <a:ext cx="584797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b="1" dirty="0">
                <a:latin typeface="Century Gothic" panose="020B0502020202020204" pitchFamily="34" charset="0"/>
              </a:rPr>
              <a:t>2. Homework should be optional.</a:t>
            </a:r>
          </a:p>
        </p:txBody>
      </p:sp>
      <p:sp>
        <p:nvSpPr>
          <p:cNvPr id="7" name="TextBox 6"/>
          <p:cNvSpPr txBox="1"/>
          <p:nvPr/>
        </p:nvSpPr>
        <p:spPr>
          <a:xfrm>
            <a:off x="1618220" y="3795889"/>
            <a:ext cx="59766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dirty="0">
                <a:latin typeface="Century Gothic" panose="020B0502020202020204" pitchFamily="34" charset="0"/>
              </a:rPr>
              <a:t>3. Personality is more important than beauty.</a:t>
            </a:r>
          </a:p>
        </p:txBody>
      </p:sp>
      <p:sp>
        <p:nvSpPr>
          <p:cNvPr id="8" name="TextBox 7"/>
          <p:cNvSpPr txBox="1"/>
          <p:nvPr/>
        </p:nvSpPr>
        <p:spPr>
          <a:xfrm>
            <a:off x="1979712" y="5182971"/>
            <a:ext cx="504056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b="1" dirty="0">
                <a:latin typeface="Century Gothic" panose="020B0502020202020204" pitchFamily="34" charset="0"/>
              </a:rPr>
              <a:t>4. Money is more important than love.</a:t>
            </a:r>
          </a:p>
        </p:txBody>
      </p:sp>
    </p:spTree>
    <p:extLst>
      <p:ext uri="{BB962C8B-B14F-4D97-AF65-F5344CB8AC3E}">
        <p14:creationId xmlns:p14="http://schemas.microsoft.com/office/powerpoint/2010/main" val="192954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39" t="71484" r="30548" b="17411"/>
          <a:stretch/>
        </p:blipFill>
        <p:spPr bwMode="auto">
          <a:xfrm>
            <a:off x="2237223" y="332656"/>
            <a:ext cx="4669554" cy="71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20 Marks</a:t>
            </a:r>
          </a:p>
        </p:txBody>
      </p:sp>
      <p:sp>
        <p:nvSpPr>
          <p:cNvPr id="6" name="TextBox 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20 Minutes</a:t>
            </a:r>
          </a:p>
        </p:txBody>
      </p:sp>
      <p:sp>
        <p:nvSpPr>
          <p:cNvPr id="4" name="TextBox 3"/>
          <p:cNvSpPr txBox="1"/>
          <p:nvPr/>
        </p:nvSpPr>
        <p:spPr>
          <a:xfrm>
            <a:off x="323528" y="2132856"/>
            <a:ext cx="8496944" cy="3416320"/>
          </a:xfrm>
          <a:prstGeom prst="rect">
            <a:avLst/>
          </a:prstGeom>
          <a:noFill/>
        </p:spPr>
        <p:txBody>
          <a:bodyPr wrap="square" rtlCol="0">
            <a:spAutoFit/>
          </a:bodyPr>
          <a:lstStyle/>
          <a:p>
            <a:r>
              <a:rPr lang="en-GB" dirty="0"/>
              <a:t>Focus this part of your answer on the second part of the source, from </a:t>
            </a:r>
            <a:r>
              <a:rPr lang="en-GB" b="1" dirty="0"/>
              <a:t>line 21 to the end.</a:t>
            </a:r>
          </a:p>
          <a:p>
            <a:endParaRPr lang="en-GB" b="1" dirty="0"/>
          </a:p>
          <a:p>
            <a:r>
              <a:rPr lang="en-GB" dirty="0"/>
              <a:t>A reader said, ‘This part of the story, where Alice decides to continue digging for the object, is very mysterious, and suggests her discovery may be life-changing.’</a:t>
            </a:r>
          </a:p>
          <a:p>
            <a:endParaRPr lang="en-GB" dirty="0"/>
          </a:p>
          <a:p>
            <a:r>
              <a:rPr lang="en-GB" dirty="0"/>
              <a:t>To what extent do you agree?</a:t>
            </a:r>
          </a:p>
          <a:p>
            <a:endParaRPr lang="en-GB" dirty="0"/>
          </a:p>
          <a:p>
            <a:r>
              <a:rPr lang="en-GB" dirty="0"/>
              <a:t>In your response you could:</a:t>
            </a:r>
          </a:p>
          <a:p>
            <a:endParaRPr lang="en-GB" dirty="0"/>
          </a:p>
          <a:p>
            <a:pPr marL="285750" indent="-285750">
              <a:buFont typeface="Arial" panose="020B0604020202020204" pitchFamily="34" charset="0"/>
              <a:buChar char="•"/>
            </a:pPr>
            <a:r>
              <a:rPr lang="en-GB" dirty="0"/>
              <a:t>Consider the reasons why Alice decides to continue digging.</a:t>
            </a:r>
          </a:p>
          <a:p>
            <a:pPr marL="285750" indent="-285750">
              <a:buFont typeface="Arial" panose="020B0604020202020204" pitchFamily="34" charset="0"/>
              <a:buChar char="•"/>
            </a:pPr>
            <a:r>
              <a:rPr lang="en-GB" dirty="0"/>
              <a:t>Evaluate how the writer creates a sense of mystery.</a:t>
            </a:r>
          </a:p>
          <a:p>
            <a:pPr marL="285750" indent="-285750">
              <a:buFont typeface="Arial" panose="020B0604020202020204" pitchFamily="34" charset="0"/>
              <a:buChar char="•"/>
            </a:pPr>
            <a:r>
              <a:rPr lang="en-GB" dirty="0"/>
              <a:t>Support your opinions with quotations from the text.</a:t>
            </a:r>
          </a:p>
        </p:txBody>
      </p:sp>
      <p:sp>
        <p:nvSpPr>
          <p:cNvPr id="10" name="Rectangle 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21042017">
            <a:off x="140350" y="269417"/>
            <a:ext cx="2088232" cy="1015663"/>
          </a:xfrm>
          <a:prstGeom prst="rect">
            <a:avLst/>
          </a:prstGeom>
          <a:solidFill>
            <a:srgbClr val="00B05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AO4</a:t>
            </a:r>
          </a:p>
        </p:txBody>
      </p:sp>
      <p:sp>
        <p:nvSpPr>
          <p:cNvPr id="2" name="Rounded Rectangular Callout 1"/>
          <p:cNvSpPr/>
          <p:nvPr/>
        </p:nvSpPr>
        <p:spPr>
          <a:xfrm>
            <a:off x="6324600" y="3581400"/>
            <a:ext cx="2286000" cy="1967776"/>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There are 4 important points in this question – highlight them all</a:t>
            </a:r>
          </a:p>
        </p:txBody>
      </p:sp>
      <p:sp>
        <p:nvSpPr>
          <p:cNvPr id="9" name="TextBox 8"/>
          <p:cNvSpPr txBox="1"/>
          <p:nvPr/>
        </p:nvSpPr>
        <p:spPr>
          <a:xfrm>
            <a:off x="2300112" y="1171223"/>
            <a:ext cx="4444999" cy="369332"/>
          </a:xfrm>
          <a:prstGeom prst="rect">
            <a:avLst/>
          </a:prstGeom>
          <a:solidFill>
            <a:srgbClr val="FFFF00"/>
          </a:solidFill>
        </p:spPr>
        <p:txBody>
          <a:bodyPr wrap="square" rtlCol="0">
            <a:spAutoFit/>
          </a:bodyPr>
          <a:lstStyle/>
          <a:p>
            <a:r>
              <a:rPr lang="en-US" dirty="0" smtClean="0"/>
              <a:t>Read the information then complete the task.  </a:t>
            </a:r>
            <a:endParaRPr lang="en-US" dirty="0"/>
          </a:p>
        </p:txBody>
      </p:sp>
    </p:spTree>
    <p:extLst>
      <p:ext uri="{BB962C8B-B14F-4D97-AF65-F5344CB8AC3E}">
        <p14:creationId xmlns:p14="http://schemas.microsoft.com/office/powerpoint/2010/main" val="298640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39" t="71484" r="30548" b="17411"/>
          <a:stretch/>
        </p:blipFill>
        <p:spPr bwMode="auto">
          <a:xfrm>
            <a:off x="2237223" y="332656"/>
            <a:ext cx="4669554" cy="71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20 Marks</a:t>
            </a:r>
          </a:p>
        </p:txBody>
      </p:sp>
      <p:sp>
        <p:nvSpPr>
          <p:cNvPr id="6" name="TextBox 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20 Minutes</a:t>
            </a:r>
          </a:p>
        </p:txBody>
      </p:sp>
      <p:sp>
        <p:nvSpPr>
          <p:cNvPr id="4" name="TextBox 3"/>
          <p:cNvSpPr txBox="1"/>
          <p:nvPr/>
        </p:nvSpPr>
        <p:spPr>
          <a:xfrm>
            <a:off x="323528" y="2132856"/>
            <a:ext cx="8496944" cy="3416320"/>
          </a:xfrm>
          <a:prstGeom prst="rect">
            <a:avLst/>
          </a:prstGeom>
          <a:noFill/>
        </p:spPr>
        <p:txBody>
          <a:bodyPr wrap="square" rtlCol="0">
            <a:spAutoFit/>
          </a:bodyPr>
          <a:lstStyle/>
          <a:p>
            <a:r>
              <a:rPr lang="en-GB" dirty="0"/>
              <a:t>Focus this part of your answer on the second part of the source, from </a:t>
            </a:r>
            <a:r>
              <a:rPr lang="en-GB" b="1" dirty="0"/>
              <a:t>line 21 to the end.</a:t>
            </a:r>
          </a:p>
          <a:p>
            <a:endParaRPr lang="en-GB" b="1" dirty="0"/>
          </a:p>
          <a:p>
            <a:r>
              <a:rPr lang="en-GB" dirty="0"/>
              <a:t>A reader said, ‘This part of the story, where Alice decides to continue digging for the object, is very mysterious, and suggests her discovery may be life-changing.’</a:t>
            </a:r>
          </a:p>
          <a:p>
            <a:endParaRPr lang="en-GB" dirty="0"/>
          </a:p>
          <a:p>
            <a:r>
              <a:rPr lang="en-GB" dirty="0"/>
              <a:t>To what extent do you agree?</a:t>
            </a:r>
          </a:p>
          <a:p>
            <a:endParaRPr lang="en-GB" dirty="0"/>
          </a:p>
          <a:p>
            <a:r>
              <a:rPr lang="en-GB" dirty="0"/>
              <a:t>In your response you could:</a:t>
            </a:r>
          </a:p>
          <a:p>
            <a:endParaRPr lang="en-GB" dirty="0"/>
          </a:p>
          <a:p>
            <a:pPr marL="285750" indent="-285750">
              <a:buFont typeface="Arial" panose="020B0604020202020204" pitchFamily="34" charset="0"/>
              <a:buChar char="•"/>
            </a:pPr>
            <a:r>
              <a:rPr lang="en-GB" dirty="0"/>
              <a:t>Consider the reasons why Alice decides to continue digging.</a:t>
            </a:r>
          </a:p>
          <a:p>
            <a:pPr marL="285750" indent="-285750">
              <a:buFont typeface="Arial" panose="020B0604020202020204" pitchFamily="34" charset="0"/>
              <a:buChar char="•"/>
            </a:pPr>
            <a:r>
              <a:rPr lang="en-GB" dirty="0"/>
              <a:t>Evaluate how the writer creates a sense of mystery.</a:t>
            </a:r>
          </a:p>
          <a:p>
            <a:pPr marL="285750" indent="-285750">
              <a:buFont typeface="Arial" panose="020B0604020202020204" pitchFamily="34" charset="0"/>
              <a:buChar char="•"/>
            </a:pPr>
            <a:r>
              <a:rPr lang="en-GB" dirty="0"/>
              <a:t>Support your opinions with quotations from the text.</a:t>
            </a:r>
          </a:p>
        </p:txBody>
      </p:sp>
      <p:sp>
        <p:nvSpPr>
          <p:cNvPr id="10" name="Rectangle 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21042017">
            <a:off x="140350" y="269417"/>
            <a:ext cx="2088232" cy="1015663"/>
          </a:xfrm>
          <a:prstGeom prst="rect">
            <a:avLst/>
          </a:prstGeom>
          <a:solidFill>
            <a:srgbClr val="00B05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AO4</a:t>
            </a:r>
          </a:p>
        </p:txBody>
      </p:sp>
      <p:sp>
        <p:nvSpPr>
          <p:cNvPr id="2" name="Rounded Rectangular Callout 1"/>
          <p:cNvSpPr/>
          <p:nvPr/>
        </p:nvSpPr>
        <p:spPr>
          <a:xfrm>
            <a:off x="6324600" y="3581400"/>
            <a:ext cx="2286000" cy="19677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4 important points in this question – highlight them all</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822360" y="2304000"/>
              <a:ext cx="1812960" cy="71640"/>
            </p14:xfrm>
          </p:contentPart>
        </mc:Choice>
        <mc:Fallback xmlns="">
          <p:pic>
            <p:nvPicPr>
              <p:cNvPr id="7" name="Ink 6"/>
              <p:cNvPicPr/>
              <p:nvPr/>
            </p:nvPicPr>
            <p:blipFill>
              <a:blip r:embed="rId4"/>
              <a:stretch>
                <a:fillRect/>
              </a:stretch>
            </p:blipFill>
            <p:spPr>
              <a:xfrm>
                <a:off x="6806520" y="2240280"/>
                <a:ext cx="1845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152000" y="3107520"/>
              <a:ext cx="1473840" cy="54000"/>
            </p14:xfrm>
          </p:contentPart>
        </mc:Choice>
        <mc:Fallback xmlns="">
          <p:pic>
            <p:nvPicPr>
              <p:cNvPr id="8" name="Ink 7"/>
              <p:cNvPicPr/>
              <p:nvPr/>
            </p:nvPicPr>
            <p:blipFill>
              <a:blip r:embed="rId6"/>
              <a:stretch>
                <a:fillRect/>
              </a:stretch>
            </p:blipFill>
            <p:spPr>
              <a:xfrm>
                <a:off x="1136160" y="3044160"/>
                <a:ext cx="1505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5402520" y="3009240"/>
              <a:ext cx="1982880" cy="420120"/>
            </p14:xfrm>
          </p:contentPart>
        </mc:Choice>
        <mc:Fallback xmlns="">
          <p:pic>
            <p:nvPicPr>
              <p:cNvPr id="9" name="Ink 8"/>
              <p:cNvPicPr/>
              <p:nvPr/>
            </p:nvPicPr>
            <p:blipFill>
              <a:blip r:embed="rId8"/>
              <a:stretch>
                <a:fillRect/>
              </a:stretch>
            </p:blipFill>
            <p:spPr>
              <a:xfrm>
                <a:off x="5386680" y="2945880"/>
                <a:ext cx="201456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544680" y="3652200"/>
              <a:ext cx="2661480" cy="36000"/>
            </p14:xfrm>
          </p:contentPart>
        </mc:Choice>
        <mc:Fallback xmlns="">
          <p:pic>
            <p:nvPicPr>
              <p:cNvPr id="11" name="Ink 10"/>
              <p:cNvPicPr/>
              <p:nvPr/>
            </p:nvPicPr>
            <p:blipFill>
              <a:blip r:embed="rId10"/>
              <a:stretch>
                <a:fillRect/>
              </a:stretch>
            </p:blipFill>
            <p:spPr>
              <a:xfrm>
                <a:off x="528840" y="3588840"/>
                <a:ext cx="2693160" cy="163080"/>
              </a:xfrm>
              <a:prstGeom prst="rect">
                <a:avLst/>
              </a:prstGeom>
            </p:spPr>
          </p:pic>
        </mc:Fallback>
      </mc:AlternateContent>
      <p:sp>
        <p:nvSpPr>
          <p:cNvPr id="12" name="TextBox 11"/>
          <p:cNvSpPr txBox="1"/>
          <p:nvPr/>
        </p:nvSpPr>
        <p:spPr>
          <a:xfrm>
            <a:off x="2836333" y="1128889"/>
            <a:ext cx="3951111" cy="369332"/>
          </a:xfrm>
          <a:prstGeom prst="rect">
            <a:avLst/>
          </a:prstGeom>
          <a:solidFill>
            <a:srgbClr val="FFFF00"/>
          </a:solidFill>
        </p:spPr>
        <p:txBody>
          <a:bodyPr wrap="square" rtlCol="0">
            <a:spAutoFit/>
          </a:bodyPr>
          <a:lstStyle/>
          <a:p>
            <a:r>
              <a:rPr lang="en-US" dirty="0" smtClean="0"/>
              <a:t>Check you got the highlighting correct.</a:t>
            </a:r>
            <a:endParaRPr lang="en-US" dirty="0"/>
          </a:p>
        </p:txBody>
      </p:sp>
    </p:spTree>
    <p:extLst>
      <p:ext uri="{BB962C8B-B14F-4D97-AF65-F5344CB8AC3E}">
        <p14:creationId xmlns:p14="http://schemas.microsoft.com/office/powerpoint/2010/main" val="477467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l="36364" t="30671" r="37937" b="28620"/>
          <a:stretch/>
        </p:blipFill>
        <p:spPr>
          <a:xfrm>
            <a:off x="87168" y="5930568"/>
            <a:ext cx="976178" cy="869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286085" y="1641895"/>
            <a:ext cx="4101430" cy="830997"/>
          </a:xfrm>
          <a:prstGeom prst="rect">
            <a:avLst/>
          </a:prstGeom>
          <a:noFill/>
        </p:spPr>
        <p:txBody>
          <a:bodyPr wrap="square" rtlCol="0">
            <a:spAutoFit/>
          </a:bodyPr>
          <a:lstStyle/>
          <a:p>
            <a:pPr algn="ctr"/>
            <a:r>
              <a:rPr lang="en-GB" sz="2400" b="1" dirty="0"/>
              <a:t>Why does she continue digging?</a:t>
            </a:r>
          </a:p>
        </p:txBody>
      </p:sp>
      <p:sp>
        <p:nvSpPr>
          <p:cNvPr id="8" name="TextBox 7"/>
          <p:cNvSpPr txBox="1"/>
          <p:nvPr/>
        </p:nvSpPr>
        <p:spPr>
          <a:xfrm>
            <a:off x="4900864" y="1662013"/>
            <a:ext cx="3761874" cy="830997"/>
          </a:xfrm>
          <a:prstGeom prst="rect">
            <a:avLst/>
          </a:prstGeom>
          <a:noFill/>
        </p:spPr>
        <p:txBody>
          <a:bodyPr wrap="square" rtlCol="0">
            <a:spAutoFit/>
          </a:bodyPr>
          <a:lstStyle/>
          <a:p>
            <a:pPr algn="ctr"/>
            <a:r>
              <a:rPr lang="en-GB" sz="2400" b="1" dirty="0"/>
              <a:t>How does the writer create a sense of mystery?</a:t>
            </a:r>
          </a:p>
        </p:txBody>
      </p:sp>
      <p:pic>
        <p:nvPicPr>
          <p:cNvPr id="9" name="Picture 8"/>
          <p:cNvPicPr>
            <a:picLocks noChangeAspect="1"/>
          </p:cNvPicPr>
          <p:nvPr/>
        </p:nvPicPr>
        <p:blipFill rotWithShape="1">
          <a:blip r:embed="rId3">
            <a:duotone>
              <a:prstClr val="black"/>
              <a:schemeClr val="accent1">
                <a:tint val="45000"/>
                <a:satMod val="400000"/>
              </a:schemeClr>
            </a:duotone>
          </a:blip>
          <a:srcRect l="29039" t="68476" r="48521" b="21875"/>
          <a:stretch/>
        </p:blipFill>
        <p:spPr>
          <a:xfrm rot="21246462">
            <a:off x="300979" y="1216106"/>
            <a:ext cx="1524734" cy="368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a:duotone>
              <a:prstClr val="black"/>
              <a:schemeClr val="accent5">
                <a:tint val="45000"/>
                <a:satMod val="400000"/>
              </a:schemeClr>
            </a:duotone>
          </a:blip>
          <a:srcRect l="28485" t="67708" r="47965" b="20888"/>
          <a:stretch/>
        </p:blipFill>
        <p:spPr>
          <a:xfrm rot="21059898">
            <a:off x="4820652" y="1216106"/>
            <a:ext cx="1529764" cy="416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Content Placeholder 17"/>
          <p:cNvSpPr>
            <a:spLocks noGrp="1"/>
          </p:cNvSpPr>
          <p:nvPr>
            <p:ph idx="1"/>
          </p:nvPr>
        </p:nvSpPr>
        <p:spPr>
          <a:xfrm>
            <a:off x="1870428" y="3702403"/>
            <a:ext cx="5044017" cy="1194153"/>
          </a:xfrm>
          <a:solidFill>
            <a:srgbClr val="FFFF00"/>
          </a:solidFill>
        </p:spPr>
        <p:txBody>
          <a:bodyPr>
            <a:normAutofit fontScale="70000" lnSpcReduction="20000"/>
          </a:bodyPr>
          <a:lstStyle/>
          <a:p>
            <a:pPr marL="0" indent="0">
              <a:buNone/>
            </a:pPr>
            <a:r>
              <a:rPr lang="en-GB" dirty="0" smtClean="0"/>
              <a:t>TASK - See if you can make a list of reasons, with evidence for each of these steps. When you have had a go at this on your own have a look at the next slide for some helpful hints and suggestions. </a:t>
            </a:r>
            <a:endParaRPr lang="en-GB" dirty="0"/>
          </a:p>
        </p:txBody>
      </p:sp>
      <p:sp>
        <p:nvSpPr>
          <p:cNvPr id="19" name="TextBox 18"/>
          <p:cNvSpPr txBox="1"/>
          <p:nvPr/>
        </p:nvSpPr>
        <p:spPr>
          <a:xfrm>
            <a:off x="609598" y="6063916"/>
            <a:ext cx="3950145" cy="646331"/>
          </a:xfrm>
          <a:prstGeom prst="rect">
            <a:avLst/>
          </a:prstGeom>
          <a:noFill/>
        </p:spPr>
        <p:txBody>
          <a:bodyPr wrap="square" rtlCol="0">
            <a:spAutoFit/>
          </a:bodyPr>
          <a:lstStyle/>
          <a:p>
            <a:pPr algn="r"/>
            <a:r>
              <a:rPr lang="en-GB" b="1" dirty="0"/>
              <a:t>EXTENSION: rank order the reasons from most to least important.</a:t>
            </a:r>
          </a:p>
        </p:txBody>
      </p:sp>
      <p:sp>
        <p:nvSpPr>
          <p:cNvPr id="2" name="TextBox 1"/>
          <p:cNvSpPr txBox="1"/>
          <p:nvPr/>
        </p:nvSpPr>
        <p:spPr>
          <a:xfrm>
            <a:off x="465109" y="344078"/>
            <a:ext cx="8392806" cy="646331"/>
          </a:xfrm>
          <a:prstGeom prst="rect">
            <a:avLst/>
          </a:prstGeom>
          <a:solidFill>
            <a:schemeClr val="accent3">
              <a:lumMod val="20000"/>
              <a:lumOff val="80000"/>
            </a:schemeClr>
          </a:solidFill>
        </p:spPr>
        <p:txBody>
          <a:bodyPr wrap="square" rtlCol="0">
            <a:spAutoFit/>
          </a:bodyPr>
          <a:lstStyle/>
          <a:p>
            <a:r>
              <a:rPr lang="en-GB" sz="3600" dirty="0"/>
              <a:t>BOIL the question down into two parts…</a:t>
            </a:r>
          </a:p>
        </p:txBody>
      </p:sp>
    </p:spTree>
    <p:extLst>
      <p:ext uri="{BB962C8B-B14F-4D97-AF65-F5344CB8AC3E}">
        <p14:creationId xmlns:p14="http://schemas.microsoft.com/office/powerpoint/2010/main" val="27574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38" t="1509" r="12153"/>
          <a:stretch/>
        </p:blipFill>
        <p:spPr bwMode="auto">
          <a:xfrm>
            <a:off x="310286" y="1764594"/>
            <a:ext cx="3675012" cy="3002241"/>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4355976" y="4908884"/>
            <a:ext cx="4536504" cy="1688467"/>
            <a:chOff x="414346" y="2948121"/>
            <a:chExt cx="8208912" cy="1963255"/>
          </a:xfrm>
        </p:grpSpPr>
        <p:sp>
          <p:nvSpPr>
            <p:cNvPr id="6" name="Rectangle 5"/>
            <p:cNvSpPr/>
            <p:nvPr/>
          </p:nvSpPr>
          <p:spPr>
            <a:xfrm>
              <a:off x="414346" y="2948121"/>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dirty="0">
                <a:solidFill>
                  <a:schemeClr val="tx1"/>
                </a:solidFill>
              </a:endParaRPr>
            </a:p>
          </p:txBody>
        </p:sp>
        <p:sp>
          <p:nvSpPr>
            <p:cNvPr id="7" name="Rectangle 6"/>
            <p:cNvSpPr/>
            <p:nvPr/>
          </p:nvSpPr>
          <p:spPr>
            <a:xfrm>
              <a:off x="3294666" y="2948121"/>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8" name="Rectangle 7"/>
            <p:cNvSpPr/>
            <p:nvPr/>
          </p:nvSpPr>
          <p:spPr>
            <a:xfrm>
              <a:off x="6174986" y="2948121"/>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9" name="Rectangle 8"/>
            <p:cNvSpPr/>
            <p:nvPr/>
          </p:nvSpPr>
          <p:spPr>
            <a:xfrm>
              <a:off x="414346" y="4116725"/>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10" name="Rectangle 9"/>
            <p:cNvSpPr/>
            <p:nvPr/>
          </p:nvSpPr>
          <p:spPr>
            <a:xfrm>
              <a:off x="3294666" y="4116725"/>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sp>
          <p:nvSpPr>
            <p:cNvPr id="11" name="Rectangle 10"/>
            <p:cNvSpPr/>
            <p:nvPr/>
          </p:nvSpPr>
          <p:spPr>
            <a:xfrm>
              <a:off x="6174986" y="4116725"/>
              <a:ext cx="2448272" cy="7946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a:p>
              <a:endParaRPr lang="en-GB" sz="1400" b="1" dirty="0">
                <a:solidFill>
                  <a:schemeClr val="tx1"/>
                </a:solidFill>
              </a:endParaRPr>
            </a:p>
          </p:txBody>
        </p:sp>
        <p:cxnSp>
          <p:nvCxnSpPr>
            <p:cNvPr id="12" name="Straight Arrow Connector 11"/>
            <p:cNvCxnSpPr>
              <a:stCxn id="6" idx="3"/>
              <a:endCxn id="7" idx="1"/>
            </p:cNvCxnSpPr>
            <p:nvPr/>
          </p:nvCxnSpPr>
          <p:spPr>
            <a:xfrm>
              <a:off x="2862618" y="3345446"/>
              <a:ext cx="432048"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3"/>
              <a:endCxn id="8" idx="1"/>
            </p:cNvCxnSpPr>
            <p:nvPr/>
          </p:nvCxnSpPr>
          <p:spPr>
            <a:xfrm>
              <a:off x="5742938" y="3345446"/>
              <a:ext cx="432048"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Straight Arrow Connector 13"/>
            <p:cNvCxnSpPr>
              <a:stCxn id="9" idx="3"/>
              <a:endCxn id="10" idx="1"/>
            </p:cNvCxnSpPr>
            <p:nvPr/>
          </p:nvCxnSpPr>
          <p:spPr>
            <a:xfrm>
              <a:off x="2862618" y="4514051"/>
              <a:ext cx="432048"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5" name="Straight Arrow Connector 14"/>
            <p:cNvCxnSpPr>
              <a:stCxn id="10" idx="3"/>
              <a:endCxn id="11" idx="1"/>
            </p:cNvCxnSpPr>
            <p:nvPr/>
          </p:nvCxnSpPr>
          <p:spPr>
            <a:xfrm>
              <a:off x="5742938" y="4514051"/>
              <a:ext cx="432048"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6" name="Straight Connector 15"/>
            <p:cNvCxnSpPr/>
            <p:nvPr/>
          </p:nvCxnSpPr>
          <p:spPr>
            <a:xfrm>
              <a:off x="8119202" y="3742772"/>
              <a:ext cx="0" cy="221319"/>
            </a:xfrm>
            <a:prstGeom prst="line">
              <a:avLst/>
            </a:prstGeom>
            <a:ln/>
          </p:spPr>
          <p:style>
            <a:lnRef idx="2">
              <a:schemeClr val="dk1"/>
            </a:lnRef>
            <a:fillRef idx="1">
              <a:schemeClr val="lt1"/>
            </a:fillRef>
            <a:effectRef idx="0">
              <a:schemeClr val="dk1"/>
            </a:effectRef>
            <a:fontRef idx="minor">
              <a:schemeClr val="dk1"/>
            </a:fontRef>
          </p:style>
        </p:cxnSp>
        <p:cxnSp>
          <p:nvCxnSpPr>
            <p:cNvPr id="17" name="Straight Connector 16"/>
            <p:cNvCxnSpPr/>
            <p:nvPr/>
          </p:nvCxnSpPr>
          <p:spPr>
            <a:xfrm flipH="1">
              <a:off x="1062418" y="3964091"/>
              <a:ext cx="7056784" cy="0"/>
            </a:xfrm>
            <a:prstGeom prst="line">
              <a:avLst/>
            </a:prstGeom>
            <a:ln/>
          </p:spPr>
          <p:style>
            <a:lnRef idx="2">
              <a:schemeClr val="dk1"/>
            </a:lnRef>
            <a:fillRef idx="1">
              <a:schemeClr val="lt1"/>
            </a:fillRef>
            <a:effectRef idx="0">
              <a:schemeClr val="dk1"/>
            </a:effectRef>
            <a:fontRef idx="minor">
              <a:schemeClr val="dk1"/>
            </a:fontRef>
          </p:style>
        </p:cxnSp>
        <p:cxnSp>
          <p:nvCxnSpPr>
            <p:cNvPr id="18" name="Straight Arrow Connector 17"/>
            <p:cNvCxnSpPr/>
            <p:nvPr/>
          </p:nvCxnSpPr>
          <p:spPr>
            <a:xfrm>
              <a:off x="1062418" y="3964091"/>
              <a:ext cx="0" cy="15263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sp>
        <p:nvSpPr>
          <p:cNvPr id="25" name="Rectangle 24"/>
          <p:cNvSpPr/>
          <p:nvPr/>
        </p:nvSpPr>
        <p:spPr>
          <a:xfrm>
            <a:off x="4223576" y="1717716"/>
            <a:ext cx="4668903" cy="27238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900" dirty="0" smtClean="0"/>
              <a:t>These are tools to help you to close read the extract independently. Look at the help sheet on the left which breaks down different things for you to look at and explore (there is a full slide copy on slide 6). </a:t>
            </a:r>
          </a:p>
          <a:p>
            <a:endParaRPr lang="en-GB" sz="1900" dirty="0"/>
          </a:p>
          <a:p>
            <a:r>
              <a:rPr lang="en-GB" sz="1900" dirty="0" smtClean="0"/>
              <a:t>Then use the flow diagram to try and break the story down into the 6 key pivotal things that happen. </a:t>
            </a:r>
            <a:endParaRPr lang="en-GB" sz="1900" dirty="0"/>
          </a:p>
        </p:txBody>
      </p:sp>
      <p:pic>
        <p:nvPicPr>
          <p:cNvPr id="24" name="Picture 23"/>
          <p:cNvPicPr>
            <a:picLocks noChangeAspect="1"/>
          </p:cNvPicPr>
          <p:nvPr/>
        </p:nvPicPr>
        <p:blipFill rotWithShape="1">
          <a:blip r:embed="rId3"/>
          <a:srcRect l="29163" t="47862" r="25958" b="40515"/>
          <a:stretch/>
        </p:blipFill>
        <p:spPr>
          <a:xfrm>
            <a:off x="2048320" y="145044"/>
            <a:ext cx="5047360" cy="734919"/>
          </a:xfrm>
          <a:prstGeom prst="rect">
            <a:avLst/>
          </a:prstGeom>
        </p:spPr>
      </p:pic>
      <p:pic>
        <p:nvPicPr>
          <p:cNvPr id="27" name="Picture 26"/>
          <p:cNvPicPr>
            <a:picLocks noChangeAspect="1"/>
          </p:cNvPicPr>
          <p:nvPr/>
        </p:nvPicPr>
        <p:blipFill rotWithShape="1">
          <a:blip r:embed="rId4"/>
          <a:srcRect l="28917" t="48081" r="43465" b="40296"/>
          <a:stretch/>
        </p:blipFill>
        <p:spPr>
          <a:xfrm rot="21184885">
            <a:off x="189297" y="5048199"/>
            <a:ext cx="2346650" cy="55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286222" y="976215"/>
            <a:ext cx="8606257"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a:t>Remember, the exam board recommend that you spend 15 MINUTES reading and annotating the text carefully.</a:t>
            </a:r>
          </a:p>
        </p:txBody>
      </p:sp>
      <p:pic>
        <p:nvPicPr>
          <p:cNvPr id="30" name="Picture 29"/>
          <p:cNvPicPr>
            <a:picLocks noChangeAspect="1"/>
          </p:cNvPicPr>
          <p:nvPr/>
        </p:nvPicPr>
        <p:blipFill rotWithShape="1">
          <a:blip r:embed="rId5"/>
          <a:srcRect l="31506" t="23739" r="32369" b="24288"/>
          <a:stretch/>
        </p:blipFill>
        <p:spPr>
          <a:xfrm>
            <a:off x="2767809" y="4618468"/>
            <a:ext cx="1425403" cy="1152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Rectangle 30"/>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03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l="36364" t="30671" r="37937" b="28620"/>
          <a:stretch/>
        </p:blipFill>
        <p:spPr>
          <a:xfrm>
            <a:off x="87168" y="5930568"/>
            <a:ext cx="976178" cy="869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286085" y="1641895"/>
            <a:ext cx="4101430" cy="830997"/>
          </a:xfrm>
          <a:prstGeom prst="rect">
            <a:avLst/>
          </a:prstGeom>
          <a:noFill/>
        </p:spPr>
        <p:txBody>
          <a:bodyPr wrap="square" rtlCol="0">
            <a:spAutoFit/>
          </a:bodyPr>
          <a:lstStyle/>
          <a:p>
            <a:pPr algn="ctr"/>
            <a:r>
              <a:rPr lang="en-GB" sz="2400" b="1" dirty="0"/>
              <a:t>Why does she continue digging?</a:t>
            </a:r>
          </a:p>
        </p:txBody>
      </p:sp>
      <p:sp>
        <p:nvSpPr>
          <p:cNvPr id="8" name="TextBox 7"/>
          <p:cNvSpPr txBox="1"/>
          <p:nvPr/>
        </p:nvSpPr>
        <p:spPr>
          <a:xfrm>
            <a:off x="4900864" y="1662013"/>
            <a:ext cx="3761874" cy="830997"/>
          </a:xfrm>
          <a:prstGeom prst="rect">
            <a:avLst/>
          </a:prstGeom>
          <a:noFill/>
        </p:spPr>
        <p:txBody>
          <a:bodyPr wrap="square" rtlCol="0">
            <a:spAutoFit/>
          </a:bodyPr>
          <a:lstStyle/>
          <a:p>
            <a:pPr algn="ctr"/>
            <a:r>
              <a:rPr lang="en-GB" sz="2400" b="1" dirty="0"/>
              <a:t>How does the writer create a sense of mystery?</a:t>
            </a:r>
          </a:p>
        </p:txBody>
      </p:sp>
      <p:pic>
        <p:nvPicPr>
          <p:cNvPr id="9" name="Picture 8"/>
          <p:cNvPicPr>
            <a:picLocks noChangeAspect="1"/>
          </p:cNvPicPr>
          <p:nvPr/>
        </p:nvPicPr>
        <p:blipFill rotWithShape="1">
          <a:blip r:embed="rId3">
            <a:duotone>
              <a:prstClr val="black"/>
              <a:schemeClr val="accent1">
                <a:tint val="45000"/>
                <a:satMod val="400000"/>
              </a:schemeClr>
            </a:duotone>
          </a:blip>
          <a:srcRect l="29039" t="68476" r="48521" b="21875"/>
          <a:stretch/>
        </p:blipFill>
        <p:spPr>
          <a:xfrm rot="21246462">
            <a:off x="300979" y="1216106"/>
            <a:ext cx="1524734" cy="368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a:duotone>
              <a:prstClr val="black"/>
              <a:schemeClr val="accent5">
                <a:tint val="45000"/>
                <a:satMod val="400000"/>
              </a:schemeClr>
            </a:duotone>
          </a:blip>
          <a:srcRect l="28485" t="67708" r="47965" b="20888"/>
          <a:stretch/>
        </p:blipFill>
        <p:spPr>
          <a:xfrm rot="21059898">
            <a:off x="4820652" y="1216106"/>
            <a:ext cx="1529764" cy="416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438486" y="2512072"/>
            <a:ext cx="3981113" cy="5439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Doesn’t want to lose momentum and doesn’t think it’ll be much longer to go.</a:t>
            </a:r>
          </a:p>
        </p:txBody>
      </p:sp>
      <p:sp>
        <p:nvSpPr>
          <p:cNvPr id="14" name="Rounded Rectangle 13"/>
          <p:cNvSpPr/>
          <p:nvPr/>
        </p:nvSpPr>
        <p:spPr>
          <a:xfrm>
            <a:off x="438486" y="3214841"/>
            <a:ext cx="3981113" cy="5439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t>She thinks her luck is about to change.</a:t>
            </a:r>
          </a:p>
        </p:txBody>
      </p:sp>
      <p:sp>
        <p:nvSpPr>
          <p:cNvPr id="15" name="Rounded Rectangle 14"/>
          <p:cNvSpPr/>
          <p:nvPr/>
        </p:nvSpPr>
        <p:spPr>
          <a:xfrm>
            <a:off x="438486" y="3917610"/>
            <a:ext cx="3981113" cy="5439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a:t>She has noticed something “glinting”.</a:t>
            </a:r>
          </a:p>
        </p:txBody>
      </p:sp>
      <p:sp>
        <p:nvSpPr>
          <p:cNvPr id="16" name="Rounded Rectangle 15"/>
          <p:cNvSpPr/>
          <p:nvPr/>
        </p:nvSpPr>
        <p:spPr>
          <a:xfrm>
            <a:off x="450293" y="4620379"/>
            <a:ext cx="3981113" cy="5439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This is her destiny/drawn by a supernatural power.</a:t>
            </a:r>
          </a:p>
        </p:txBody>
      </p:sp>
      <p:sp>
        <p:nvSpPr>
          <p:cNvPr id="17" name="Rounded Rectangle 16"/>
          <p:cNvSpPr/>
          <p:nvPr/>
        </p:nvSpPr>
        <p:spPr>
          <a:xfrm>
            <a:off x="438486" y="5323148"/>
            <a:ext cx="3981113" cy="543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She wants to prove herself as it’s her last day on the site.</a:t>
            </a:r>
          </a:p>
        </p:txBody>
      </p:sp>
      <p:sp>
        <p:nvSpPr>
          <p:cNvPr id="19" name="TextBox 18"/>
          <p:cNvSpPr txBox="1"/>
          <p:nvPr/>
        </p:nvSpPr>
        <p:spPr>
          <a:xfrm>
            <a:off x="609598" y="6063916"/>
            <a:ext cx="3950145" cy="646331"/>
          </a:xfrm>
          <a:prstGeom prst="rect">
            <a:avLst/>
          </a:prstGeom>
          <a:noFill/>
        </p:spPr>
        <p:txBody>
          <a:bodyPr wrap="square" rtlCol="0">
            <a:spAutoFit/>
          </a:bodyPr>
          <a:lstStyle/>
          <a:p>
            <a:pPr algn="r"/>
            <a:r>
              <a:rPr lang="en-GB" b="1" dirty="0"/>
              <a:t>EXTENSION: rank order the reasons from most to least important.</a:t>
            </a:r>
          </a:p>
        </p:txBody>
      </p:sp>
      <p:sp>
        <p:nvSpPr>
          <p:cNvPr id="20" name="TextBox 19"/>
          <p:cNvSpPr txBox="1"/>
          <p:nvPr/>
        </p:nvSpPr>
        <p:spPr>
          <a:xfrm>
            <a:off x="4580021" y="2472892"/>
            <a:ext cx="427789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t>She continues to work despite her fatigue and the challenging conditions – why is she so desperate and determined? </a:t>
            </a:r>
          </a:p>
        </p:txBody>
      </p:sp>
      <p:sp>
        <p:nvSpPr>
          <p:cNvPr id="21" name="TextBox 20"/>
          <p:cNvSpPr txBox="1"/>
          <p:nvPr/>
        </p:nvSpPr>
        <p:spPr>
          <a:xfrm>
            <a:off x="4609763" y="3403334"/>
            <a:ext cx="42481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t>Her internal dilemma – she ignores the temptation to join her friends and carries on alone.</a:t>
            </a:r>
          </a:p>
        </p:txBody>
      </p:sp>
      <p:sp>
        <p:nvSpPr>
          <p:cNvPr id="22" name="TextBox 21"/>
          <p:cNvSpPr txBox="1"/>
          <p:nvPr/>
        </p:nvSpPr>
        <p:spPr>
          <a:xfrm>
            <a:off x="4606755" y="4327991"/>
            <a:ext cx="423634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t>The fact that the object is “glinting” suggests that it might be precious or expensive. </a:t>
            </a:r>
          </a:p>
        </p:txBody>
      </p:sp>
      <p:sp>
        <p:nvSpPr>
          <p:cNvPr id="23" name="TextBox 22"/>
          <p:cNvSpPr txBox="1"/>
          <p:nvPr/>
        </p:nvSpPr>
        <p:spPr>
          <a:xfrm>
            <a:off x="4621570" y="4988693"/>
            <a:ext cx="422153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dirty="0"/>
              <a:t>The flash-forward seems to suggest her decision to keep going might have negative consequences. </a:t>
            </a:r>
          </a:p>
        </p:txBody>
      </p:sp>
      <p:sp>
        <p:nvSpPr>
          <p:cNvPr id="26" name="TextBox 25"/>
          <p:cNvSpPr txBox="1"/>
          <p:nvPr/>
        </p:nvSpPr>
        <p:spPr>
          <a:xfrm>
            <a:off x="4616954" y="5904095"/>
            <a:ext cx="422614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a:t>It seems as though the object has been placed there for her alone to find – who would have done that?</a:t>
            </a:r>
          </a:p>
        </p:txBody>
      </p:sp>
      <p:sp>
        <p:nvSpPr>
          <p:cNvPr id="2" name="TextBox 1"/>
          <p:cNvSpPr txBox="1"/>
          <p:nvPr/>
        </p:nvSpPr>
        <p:spPr>
          <a:xfrm>
            <a:off x="465109" y="344078"/>
            <a:ext cx="8392806" cy="646331"/>
          </a:xfrm>
          <a:prstGeom prst="rect">
            <a:avLst/>
          </a:prstGeom>
          <a:solidFill>
            <a:schemeClr val="accent3">
              <a:lumMod val="20000"/>
              <a:lumOff val="80000"/>
            </a:schemeClr>
          </a:solidFill>
        </p:spPr>
        <p:txBody>
          <a:bodyPr wrap="square" rtlCol="0">
            <a:spAutoFit/>
          </a:bodyPr>
          <a:lstStyle/>
          <a:p>
            <a:r>
              <a:rPr lang="en-GB" sz="3600" dirty="0"/>
              <a:t>BOIL the question down into two parts…</a:t>
            </a:r>
          </a:p>
        </p:txBody>
      </p:sp>
    </p:spTree>
    <p:extLst>
      <p:ext uri="{BB962C8B-B14F-4D97-AF65-F5344CB8AC3E}">
        <p14:creationId xmlns:p14="http://schemas.microsoft.com/office/powerpoint/2010/main" val="177930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20" grpId="0" animBg="1"/>
      <p:bldP spid="21" grpId="0" animBg="1"/>
      <p:bldP spid="22" grpId="0" animBg="1"/>
      <p:bldP spid="23"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7508" y="1256925"/>
            <a:ext cx="4807131" cy="954107"/>
          </a:xfrm>
          <a:prstGeom prst="rect">
            <a:avLst/>
          </a:prstGeom>
          <a:noFill/>
        </p:spPr>
        <p:txBody>
          <a:bodyPr wrap="square" rtlCol="0">
            <a:spAutoFit/>
          </a:bodyPr>
          <a:lstStyle/>
          <a:p>
            <a:pPr algn="ctr"/>
            <a:r>
              <a:rPr lang="en-GB" sz="2800" b="1" dirty="0"/>
              <a:t>How does the writer create a sense of mystery?</a:t>
            </a:r>
          </a:p>
        </p:txBody>
      </p:sp>
      <p:pic>
        <p:nvPicPr>
          <p:cNvPr id="10" name="Picture 9"/>
          <p:cNvPicPr>
            <a:picLocks noChangeAspect="1"/>
          </p:cNvPicPr>
          <p:nvPr/>
        </p:nvPicPr>
        <p:blipFill rotWithShape="1">
          <a:blip r:embed="rId2">
            <a:duotone>
              <a:prstClr val="black"/>
              <a:schemeClr val="accent5">
                <a:tint val="45000"/>
                <a:satMod val="400000"/>
              </a:schemeClr>
            </a:duotone>
          </a:blip>
          <a:srcRect l="28485" t="67708" r="47965" b="20888"/>
          <a:stretch/>
        </p:blipFill>
        <p:spPr>
          <a:xfrm rot="21059898">
            <a:off x="544483" y="476370"/>
            <a:ext cx="1529764" cy="416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302127" y="2221118"/>
            <a:ext cx="427789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t>She continues to work despite her fatigue and the challenging conditions – why is she so desperate and determined? </a:t>
            </a:r>
          </a:p>
        </p:txBody>
      </p:sp>
      <p:sp>
        <p:nvSpPr>
          <p:cNvPr id="21" name="TextBox 20"/>
          <p:cNvSpPr txBox="1"/>
          <p:nvPr/>
        </p:nvSpPr>
        <p:spPr>
          <a:xfrm>
            <a:off x="368802" y="3199613"/>
            <a:ext cx="42481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a:t>Her internal dilemma – she ignores the temptation to join her friends and carries on alone.</a:t>
            </a:r>
          </a:p>
        </p:txBody>
      </p:sp>
      <p:sp>
        <p:nvSpPr>
          <p:cNvPr id="22" name="TextBox 21"/>
          <p:cNvSpPr txBox="1"/>
          <p:nvPr/>
        </p:nvSpPr>
        <p:spPr>
          <a:xfrm>
            <a:off x="416818" y="4103426"/>
            <a:ext cx="423634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t>The object is precious </a:t>
            </a:r>
          </a:p>
        </p:txBody>
      </p:sp>
      <p:sp>
        <p:nvSpPr>
          <p:cNvPr id="23" name="TextBox 22"/>
          <p:cNvSpPr txBox="1"/>
          <p:nvPr/>
        </p:nvSpPr>
        <p:spPr>
          <a:xfrm>
            <a:off x="416818" y="4888251"/>
            <a:ext cx="422153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dirty="0"/>
              <a:t>The flash-forward seems to suggest her decision to keep going might have negative consequences. </a:t>
            </a:r>
          </a:p>
        </p:txBody>
      </p:sp>
      <p:sp>
        <p:nvSpPr>
          <p:cNvPr id="26" name="TextBox 25"/>
          <p:cNvSpPr txBox="1"/>
          <p:nvPr/>
        </p:nvSpPr>
        <p:spPr>
          <a:xfrm>
            <a:off x="390809" y="5802221"/>
            <a:ext cx="422614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a:t>It seems as though the object has been placed there for her alone to find – who would have done that?</a:t>
            </a:r>
          </a:p>
        </p:txBody>
      </p:sp>
      <p:sp>
        <p:nvSpPr>
          <p:cNvPr id="3" name="TextBox 2"/>
          <p:cNvSpPr txBox="1"/>
          <p:nvPr/>
        </p:nvSpPr>
        <p:spPr>
          <a:xfrm rot="20746670">
            <a:off x="4974277" y="589231"/>
            <a:ext cx="2178711" cy="584775"/>
          </a:xfrm>
          <a:prstGeom prst="rect">
            <a:avLst/>
          </a:prstGeom>
          <a:solidFill>
            <a:schemeClr val="accent2">
              <a:lumMod val="60000"/>
              <a:lumOff val="40000"/>
            </a:schemeClr>
          </a:solidFill>
          <a:ln w="38100">
            <a:solidFill>
              <a:schemeClr val="tx1"/>
            </a:solidFill>
          </a:ln>
        </p:spPr>
        <p:txBody>
          <a:bodyPr wrap="square" rtlCol="0">
            <a:spAutoFit/>
          </a:bodyPr>
          <a:lstStyle/>
          <a:p>
            <a:r>
              <a:rPr lang="en-GB" sz="3200" dirty="0"/>
              <a:t>Step Three</a:t>
            </a:r>
          </a:p>
        </p:txBody>
      </p:sp>
      <p:sp>
        <p:nvSpPr>
          <p:cNvPr id="25" name="TextBox 24"/>
          <p:cNvSpPr txBox="1"/>
          <p:nvPr/>
        </p:nvSpPr>
        <p:spPr>
          <a:xfrm>
            <a:off x="4797542" y="1592334"/>
            <a:ext cx="4190731"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200" b="1" u="sng" dirty="0"/>
              <a:t>Each take a point on your table – some of you will have to do two</a:t>
            </a:r>
          </a:p>
          <a:p>
            <a:pPr algn="ctr"/>
            <a:endParaRPr lang="en-GB" sz="2200" b="1" u="sng" dirty="0"/>
          </a:p>
          <a:p>
            <a:pPr marL="457200" indent="-457200" algn="ctr">
              <a:buFont typeface="+mj-lt"/>
              <a:buAutoNum type="arabicPeriod"/>
            </a:pPr>
            <a:r>
              <a:rPr lang="en-GB" sz="2200" i="1" dirty="0"/>
              <a:t>Find a quotation to support the point</a:t>
            </a:r>
          </a:p>
          <a:p>
            <a:pPr marL="457200" indent="-457200" algn="ctr">
              <a:buFont typeface="+mj-lt"/>
              <a:buAutoNum type="arabicPeriod"/>
            </a:pPr>
            <a:r>
              <a:rPr lang="en-GB" sz="2200" i="1" dirty="0"/>
              <a:t>Label the technique used </a:t>
            </a:r>
          </a:p>
          <a:p>
            <a:pPr marL="457200" indent="-457200" algn="ctr">
              <a:buFont typeface="+mj-lt"/>
              <a:buAutoNum type="arabicPeriod"/>
            </a:pPr>
            <a:r>
              <a:rPr lang="en-GB" sz="2200" i="1" dirty="0"/>
              <a:t>How does this link back to the question.</a:t>
            </a:r>
          </a:p>
          <a:p>
            <a:pPr algn="ctr"/>
            <a:endParaRPr lang="en-GB" sz="2200" b="1" u="sng" dirty="0"/>
          </a:p>
          <a:p>
            <a:pPr marL="457200" indent="-457200" algn="ctr">
              <a:buFont typeface="+mj-lt"/>
              <a:buAutoNum type="arabicPeriod"/>
            </a:pPr>
            <a:endParaRPr lang="en-GB" sz="2200" b="1" dirty="0"/>
          </a:p>
        </p:txBody>
      </p:sp>
    </p:spTree>
    <p:extLst>
      <p:ext uri="{BB962C8B-B14F-4D97-AF65-F5344CB8AC3E}">
        <p14:creationId xmlns:p14="http://schemas.microsoft.com/office/powerpoint/2010/main" val="3475453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5"/>
                                        </p:tgtEl>
                                        <p:attrNameLst>
                                          <p:attrName>style.color</p:attrName>
                                        </p:attrNameLst>
                                      </p:cBhvr>
                                      <p:by>
                                        <p:hsl h="0" s="-12549" l="-25098"/>
                                      </p:by>
                                    </p:animClr>
                                    <p:animClr clrSpc="hsl" dir="cw">
                                      <p:cBhvr>
                                        <p:cTn id="24" dur="500" fill="hold"/>
                                        <p:tgtEl>
                                          <p:spTgt spid="25"/>
                                        </p:tgtEl>
                                        <p:attrNameLst>
                                          <p:attrName>fillcolor</p:attrName>
                                        </p:attrNameLst>
                                      </p:cBhvr>
                                      <p:by>
                                        <p:hsl h="0" s="-12549" l="-25098"/>
                                      </p:by>
                                    </p:animClr>
                                    <p:animClr clrSpc="hsl" dir="cw">
                                      <p:cBhvr>
                                        <p:cTn id="25" dur="500" fill="hold"/>
                                        <p:tgtEl>
                                          <p:spTgt spid="25"/>
                                        </p:tgtEl>
                                        <p:attrNameLst>
                                          <p:attrName>stroke.color</p:attrName>
                                        </p:attrNameLst>
                                      </p:cBhvr>
                                      <p:by>
                                        <p:hsl h="0" s="-12549" l="-25098"/>
                                      </p:by>
                                    </p:animClr>
                                    <p:set>
                                      <p:cBhvr>
                                        <p:cTn id="26"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23 at 21.05.12.png"/>
          <p:cNvPicPr>
            <a:picLocks noChangeAspect="1"/>
          </p:cNvPicPr>
          <p:nvPr/>
        </p:nvPicPr>
        <p:blipFill rotWithShape="1">
          <a:blip r:embed="rId2">
            <a:extLst>
              <a:ext uri="{28A0092B-C50C-407E-A947-70E740481C1C}">
                <a14:useLocalDpi xmlns:a14="http://schemas.microsoft.com/office/drawing/2010/main" val="0"/>
              </a:ext>
            </a:extLst>
          </a:blip>
          <a:srcRect l="7164"/>
          <a:stretch/>
        </p:blipFill>
        <p:spPr>
          <a:xfrm>
            <a:off x="463872" y="1088571"/>
            <a:ext cx="8104119" cy="4535957"/>
          </a:xfrm>
          <a:prstGeom prst="rect">
            <a:avLst/>
          </a:prstGeom>
        </p:spPr>
      </p:pic>
      <p:sp>
        <p:nvSpPr>
          <p:cNvPr id="3" name="Rectangle 2"/>
          <p:cNvSpPr/>
          <p:nvPr/>
        </p:nvSpPr>
        <p:spPr>
          <a:xfrm>
            <a:off x="80290" y="176581"/>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89000" y="5658556"/>
            <a:ext cx="6942667" cy="646331"/>
          </a:xfrm>
          <a:prstGeom prst="rect">
            <a:avLst/>
          </a:prstGeom>
          <a:solidFill>
            <a:srgbClr val="FFFF00"/>
          </a:solidFill>
        </p:spPr>
        <p:txBody>
          <a:bodyPr wrap="square" rtlCol="0">
            <a:spAutoFit/>
          </a:bodyPr>
          <a:lstStyle/>
          <a:p>
            <a:r>
              <a:rPr lang="en-US" dirty="0" smtClean="0"/>
              <a:t>Use this flow chart now to help you plan out 5 possible paragraphs to answer the question on slide 38. </a:t>
            </a:r>
            <a:endParaRPr lang="en-US" dirty="0"/>
          </a:p>
        </p:txBody>
      </p:sp>
    </p:spTree>
    <p:extLst>
      <p:ext uri="{BB962C8B-B14F-4D97-AF65-F5344CB8AC3E}">
        <p14:creationId xmlns:p14="http://schemas.microsoft.com/office/powerpoint/2010/main" val="2576911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20 Marks</a:t>
            </a:r>
          </a:p>
        </p:txBody>
      </p:sp>
      <p:sp>
        <p:nvSpPr>
          <p:cNvPr id="6" name="TextBox 5"/>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20 Minutes</a:t>
            </a:r>
          </a:p>
        </p:txBody>
      </p:sp>
      <p:sp>
        <p:nvSpPr>
          <p:cNvPr id="4" name="TextBox 3"/>
          <p:cNvSpPr txBox="1"/>
          <p:nvPr/>
        </p:nvSpPr>
        <p:spPr>
          <a:xfrm>
            <a:off x="351750" y="2753745"/>
            <a:ext cx="849694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Focus this part of your answer on the second part of the source, from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line 21 to the 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reader said, ‘This part of the story, where Alice decides to continue digging for the object, is very mysterious, and suggests her discovery may be life-changing.’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what extent do you agree?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your response you could: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Consider the reasons why Alice decides to continue digging.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Evaluate how the writer creates a sense of mystery.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Support your opinions with quotations from the text.</a:t>
            </a:r>
          </a:p>
        </p:txBody>
      </p:sp>
      <p:sp>
        <p:nvSpPr>
          <p:cNvPr id="10" name="Rectangle 9"/>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rot="21042017">
            <a:off x="140350" y="269417"/>
            <a:ext cx="2088232" cy="1015663"/>
          </a:xfrm>
          <a:prstGeom prst="rect">
            <a:avLst/>
          </a:prstGeom>
          <a:solidFill>
            <a:srgbClr val="00B050"/>
          </a:solidFill>
          <a:ln w="571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AO4</a:t>
            </a:r>
          </a:p>
        </p:txBody>
      </p:sp>
      <p:sp>
        <p:nvSpPr>
          <p:cNvPr id="8" name="TextBox 7"/>
          <p:cNvSpPr txBox="1"/>
          <p:nvPr/>
        </p:nvSpPr>
        <p:spPr>
          <a:xfrm>
            <a:off x="2528417" y="341567"/>
            <a:ext cx="3866606" cy="923330"/>
          </a:xfrm>
          <a:prstGeom prst="rect">
            <a:avLst/>
          </a:prstGeom>
          <a:solidFill>
            <a:srgbClr val="FFFF00"/>
          </a:solidFill>
        </p:spPr>
        <p:txBody>
          <a:bodyPr wrap="square" rtlCol="0">
            <a:spAutoFit/>
          </a:bodyPr>
          <a:lstStyle/>
          <a:p>
            <a:r>
              <a:rPr lang="en-GB" sz="5400" dirty="0"/>
              <a:t>Demonstrate </a:t>
            </a:r>
          </a:p>
        </p:txBody>
      </p:sp>
      <p:sp>
        <p:nvSpPr>
          <p:cNvPr id="2" name="TextBox 1"/>
          <p:cNvSpPr txBox="1"/>
          <p:nvPr/>
        </p:nvSpPr>
        <p:spPr>
          <a:xfrm>
            <a:off x="1340556" y="1481667"/>
            <a:ext cx="5926666" cy="1200329"/>
          </a:xfrm>
          <a:prstGeom prst="rect">
            <a:avLst/>
          </a:prstGeom>
          <a:solidFill>
            <a:srgbClr val="FFFF00"/>
          </a:solidFill>
        </p:spPr>
        <p:txBody>
          <a:bodyPr wrap="square" rtlCol="0">
            <a:spAutoFit/>
          </a:bodyPr>
          <a:lstStyle/>
          <a:p>
            <a:r>
              <a:rPr lang="en-US" dirty="0" smtClean="0"/>
              <a:t>TASK </a:t>
            </a:r>
            <a:r>
              <a:rPr lang="mr-IN" dirty="0" smtClean="0"/>
              <a:t>–</a:t>
            </a:r>
            <a:r>
              <a:rPr lang="en-US" dirty="0" smtClean="0"/>
              <a:t> now give yourself 20 minutes to answer the question in full paragraphs. Remember to use evaluative language choices. There are some sentence starters on the next slide to help you. </a:t>
            </a:r>
            <a:endParaRPr lang="en-US" dirty="0"/>
          </a:p>
        </p:txBody>
      </p:sp>
    </p:spTree>
    <p:extLst>
      <p:ext uri="{BB962C8B-B14F-4D97-AF65-F5344CB8AC3E}">
        <p14:creationId xmlns:p14="http://schemas.microsoft.com/office/powerpoint/2010/main" val="39691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5776" y="188640"/>
            <a:ext cx="612068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Step by Step Sentence Starters</a:t>
            </a:r>
          </a:p>
        </p:txBody>
      </p:sp>
      <p:sp>
        <p:nvSpPr>
          <p:cNvPr id="4" name="TextBox 3"/>
          <p:cNvSpPr txBox="1"/>
          <p:nvPr/>
        </p:nvSpPr>
        <p:spPr>
          <a:xfrm>
            <a:off x="1996689" y="859119"/>
            <a:ext cx="6624736" cy="147732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n-GB" b="1" dirty="0"/>
              <a:t>I agree/partially agree/totally agree with the statement as…</a:t>
            </a:r>
          </a:p>
          <a:p>
            <a:pPr marL="285750" indent="-285750">
              <a:buFont typeface="Arial" pitchFamily="34" charset="0"/>
              <a:buChar char="•"/>
            </a:pPr>
            <a:r>
              <a:rPr lang="en-GB" b="1" dirty="0"/>
              <a:t>The writer uses…</a:t>
            </a:r>
          </a:p>
          <a:p>
            <a:pPr marL="285750" indent="-285750">
              <a:buFont typeface="Arial" pitchFamily="34" charset="0"/>
              <a:buChar char="•"/>
            </a:pPr>
            <a:r>
              <a:rPr lang="en-GB" b="1" dirty="0"/>
              <a:t>In the text the writer…</a:t>
            </a:r>
          </a:p>
          <a:p>
            <a:pPr marL="285750" indent="-285750">
              <a:buFont typeface="Arial" pitchFamily="34" charset="0"/>
              <a:buChar char="•"/>
            </a:pPr>
            <a:r>
              <a:rPr lang="en-GB" b="1" dirty="0"/>
              <a:t>The writer uses language to create a …………. Atmosphere</a:t>
            </a:r>
          </a:p>
          <a:p>
            <a:pPr marL="285750" indent="-285750">
              <a:buFont typeface="Arial" pitchFamily="34" charset="0"/>
              <a:buChar char="•"/>
            </a:pPr>
            <a:r>
              <a:rPr lang="en-GB" b="1" dirty="0"/>
              <a:t>Language is used effectively in the text to convey….</a:t>
            </a:r>
          </a:p>
        </p:txBody>
      </p:sp>
      <p:sp>
        <p:nvSpPr>
          <p:cNvPr id="6" name="TextBox 5"/>
          <p:cNvSpPr txBox="1"/>
          <p:nvPr/>
        </p:nvSpPr>
        <p:spPr>
          <a:xfrm>
            <a:off x="2051720" y="2444695"/>
            <a:ext cx="6624736"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itchFamily="34" charset="0"/>
              <a:buChar char="•"/>
            </a:pPr>
            <a:r>
              <a:rPr lang="en-GB" b="1" dirty="0"/>
              <a:t>For example, ….</a:t>
            </a:r>
          </a:p>
          <a:p>
            <a:pPr marL="285750" indent="-285750">
              <a:buFont typeface="Arial" pitchFamily="34" charset="0"/>
              <a:buChar char="•"/>
            </a:pPr>
            <a:r>
              <a:rPr lang="en-GB" b="1" dirty="0"/>
              <a:t>This is illustrated in the quotation…</a:t>
            </a:r>
          </a:p>
          <a:p>
            <a:pPr marL="285750" indent="-285750">
              <a:buFont typeface="Arial" pitchFamily="34" charset="0"/>
              <a:buChar char="•"/>
            </a:pPr>
            <a:r>
              <a:rPr lang="en-GB" b="1" dirty="0"/>
              <a:t>We can see this when…</a:t>
            </a:r>
          </a:p>
          <a:p>
            <a:pPr marL="285750" indent="-285750">
              <a:buFont typeface="Arial" pitchFamily="34" charset="0"/>
              <a:buChar char="•"/>
            </a:pPr>
            <a:r>
              <a:rPr lang="en-GB" b="1" dirty="0"/>
              <a:t>This is evident in the quotation…</a:t>
            </a:r>
          </a:p>
        </p:txBody>
      </p:sp>
      <p:sp>
        <p:nvSpPr>
          <p:cNvPr id="7" name="TextBox 6"/>
          <p:cNvSpPr txBox="1"/>
          <p:nvPr/>
        </p:nvSpPr>
        <p:spPr>
          <a:xfrm>
            <a:off x="2051720" y="3933056"/>
            <a:ext cx="6624736" cy="120032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Arial" pitchFamily="34" charset="0"/>
              <a:buChar char="•"/>
            </a:pPr>
            <a:r>
              <a:rPr lang="en-GB" b="1" dirty="0"/>
              <a:t>This makes me agree with the statement as…</a:t>
            </a:r>
          </a:p>
          <a:p>
            <a:pPr>
              <a:buFont typeface="Arial" pitchFamily="34" charset="0"/>
              <a:buChar char="•"/>
            </a:pPr>
            <a:r>
              <a:rPr lang="en-GB" b="1" dirty="0"/>
              <a:t>The writer is trying to symbolise...</a:t>
            </a:r>
          </a:p>
          <a:p>
            <a:pPr>
              <a:buFont typeface="Arial" pitchFamily="34" charset="0"/>
              <a:buChar char="•"/>
            </a:pPr>
            <a:r>
              <a:rPr lang="en-GB" b="1" dirty="0"/>
              <a:t>This image is effective because...</a:t>
            </a:r>
          </a:p>
          <a:p>
            <a:pPr>
              <a:buFont typeface="Arial" pitchFamily="34" charset="0"/>
              <a:buChar char="•"/>
            </a:pPr>
            <a:r>
              <a:rPr lang="en-GB" b="1" dirty="0"/>
              <a:t> </a:t>
            </a:r>
          </a:p>
        </p:txBody>
      </p:sp>
      <p:sp>
        <p:nvSpPr>
          <p:cNvPr id="9" name="TextBox 8"/>
          <p:cNvSpPr txBox="1"/>
          <p:nvPr/>
        </p:nvSpPr>
        <p:spPr>
          <a:xfrm>
            <a:off x="2021826" y="4898994"/>
            <a:ext cx="6624736" cy="1754326"/>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en-GB" b="1" dirty="0"/>
              <a:t>This metaphor/simile/personification is used to show...</a:t>
            </a:r>
          </a:p>
          <a:p>
            <a:pPr>
              <a:buFont typeface="Arial" pitchFamily="34" charset="0"/>
              <a:buChar char="•"/>
            </a:pPr>
            <a:r>
              <a:rPr lang="en-GB" b="1" dirty="0"/>
              <a:t>The clever use of this adverb/verb/adjective/image represents...</a:t>
            </a:r>
          </a:p>
          <a:p>
            <a:pPr>
              <a:buFont typeface="Arial" pitchFamily="34" charset="0"/>
              <a:buChar char="•"/>
            </a:pPr>
            <a:r>
              <a:rPr lang="en-GB" b="1" dirty="0"/>
              <a:t>The use of the adjective/noun/verb evokes a sense of…</a:t>
            </a:r>
          </a:p>
          <a:p>
            <a:pPr>
              <a:buFont typeface="Arial" pitchFamily="34" charset="0"/>
              <a:buChar char="•"/>
            </a:pPr>
            <a:r>
              <a:rPr lang="en-GB" b="1" dirty="0"/>
              <a:t>Thus we can see that…</a:t>
            </a:r>
          </a:p>
          <a:p>
            <a:pPr>
              <a:buFont typeface="Arial" pitchFamily="34" charset="0"/>
              <a:buChar char="•"/>
            </a:pPr>
            <a:r>
              <a:rPr lang="en-GB" b="1" dirty="0"/>
              <a:t>So this is important because…</a:t>
            </a:r>
          </a:p>
          <a:p>
            <a:pPr>
              <a:buFont typeface="Arial" pitchFamily="34" charset="0"/>
              <a:buChar char="•"/>
            </a:pPr>
            <a:r>
              <a:rPr lang="en-GB" b="1" dirty="0"/>
              <a:t>This is significant because…</a:t>
            </a:r>
          </a:p>
        </p:txBody>
      </p:sp>
      <p:sp>
        <p:nvSpPr>
          <p:cNvPr id="11" name="Rectangle 10"/>
          <p:cNvSpPr/>
          <p:nvPr/>
        </p:nvSpPr>
        <p:spPr>
          <a:xfrm>
            <a:off x="356058" y="932527"/>
            <a:ext cx="1457137" cy="1200329"/>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2" name="TextBox 11"/>
          <p:cNvSpPr txBox="1"/>
          <p:nvPr/>
        </p:nvSpPr>
        <p:spPr>
          <a:xfrm>
            <a:off x="539552" y="1340768"/>
            <a:ext cx="1172961"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Statement</a:t>
            </a:r>
          </a:p>
        </p:txBody>
      </p:sp>
      <p:sp>
        <p:nvSpPr>
          <p:cNvPr id="13" name="Rectangle 12"/>
          <p:cNvSpPr/>
          <p:nvPr/>
        </p:nvSpPr>
        <p:spPr>
          <a:xfrm>
            <a:off x="356058" y="2444695"/>
            <a:ext cx="1469283" cy="1200329"/>
          </a:xfrm>
          <a:prstGeom prst="rect">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4" name="TextBox 13"/>
          <p:cNvSpPr txBox="1"/>
          <p:nvPr/>
        </p:nvSpPr>
        <p:spPr>
          <a:xfrm>
            <a:off x="576471" y="2852936"/>
            <a:ext cx="1043201"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Evidence</a:t>
            </a:r>
          </a:p>
        </p:txBody>
      </p:sp>
      <p:sp>
        <p:nvSpPr>
          <p:cNvPr id="15" name="Rectangle 14"/>
          <p:cNvSpPr/>
          <p:nvPr/>
        </p:nvSpPr>
        <p:spPr>
          <a:xfrm>
            <a:off x="356058" y="3770502"/>
            <a:ext cx="1469283" cy="893904"/>
          </a:xfrm>
          <a:prstGeom prst="rect">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6" name="TextBox 15"/>
          <p:cNvSpPr txBox="1"/>
          <p:nvPr/>
        </p:nvSpPr>
        <p:spPr>
          <a:xfrm>
            <a:off x="470742" y="3911274"/>
            <a:ext cx="1215622"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Inference</a:t>
            </a:r>
          </a:p>
        </p:txBody>
      </p:sp>
      <p:sp>
        <p:nvSpPr>
          <p:cNvPr id="17" name="Rectangle 16"/>
          <p:cNvSpPr/>
          <p:nvPr/>
        </p:nvSpPr>
        <p:spPr>
          <a:xfrm>
            <a:off x="323935" y="5056077"/>
            <a:ext cx="1444991" cy="1440160"/>
          </a:xfrm>
          <a:prstGeom prst="rect">
            <a:avLst/>
          </a:prstGeom>
          <a:solidFill>
            <a:srgbClr val="66FF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endParaRPr>
          </a:p>
        </p:txBody>
      </p:sp>
      <p:sp>
        <p:nvSpPr>
          <p:cNvPr id="18" name="TextBox 17"/>
          <p:cNvSpPr txBox="1"/>
          <p:nvPr/>
        </p:nvSpPr>
        <p:spPr>
          <a:xfrm>
            <a:off x="368202" y="5251442"/>
            <a:ext cx="1356455"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a:solidFill>
                  <a:prstClr val="black"/>
                </a:solidFill>
                <a:effectLst>
                  <a:outerShdw blurRad="38100" dist="38100" dir="2700000" algn="tl">
                    <a:srgbClr val="000000">
                      <a:alpha val="43137"/>
                    </a:srgbClr>
                  </a:outerShdw>
                </a:effectLst>
              </a:rPr>
              <a:t>Zoom and explain </a:t>
            </a:r>
          </a:p>
        </p:txBody>
      </p:sp>
      <p:sp>
        <p:nvSpPr>
          <p:cNvPr id="19" name="Rectangle 18"/>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rot="21256333">
            <a:off x="-89422" y="270475"/>
            <a:ext cx="2808312" cy="523220"/>
          </a:xfrm>
          <a:prstGeom prst="rect">
            <a:avLst/>
          </a:prstGeom>
          <a:solidFill>
            <a:srgbClr val="FF0000"/>
          </a:solidFill>
          <a:ln w="38100">
            <a:solidFill>
              <a:schemeClr val="tx1"/>
            </a:solidFill>
          </a:ln>
        </p:spPr>
        <p:txBody>
          <a:bodyPr wrap="square" rtlCol="0">
            <a:spAutoFit/>
          </a:bodyPr>
          <a:lstStyle/>
          <a:p>
            <a:pPr algn="ctr"/>
            <a:r>
              <a:rPr lang="en-GB" sz="2800" b="1" dirty="0"/>
              <a:t>Need some help?</a:t>
            </a:r>
          </a:p>
        </p:txBody>
      </p:sp>
    </p:spTree>
    <p:extLst>
      <p:ext uri="{BB962C8B-B14F-4D97-AF65-F5344CB8AC3E}">
        <p14:creationId xmlns:p14="http://schemas.microsoft.com/office/powerpoint/2010/main" val="767805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70" t="66703" r="74234" b="21659"/>
          <a:stretch/>
        </p:blipFill>
        <p:spPr bwMode="auto">
          <a:xfrm>
            <a:off x="179512" y="236448"/>
            <a:ext cx="1100484" cy="6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5880" t="66703" r="40428" b="21659"/>
          <a:stretch/>
        </p:blipFill>
        <p:spPr bwMode="auto">
          <a:xfrm>
            <a:off x="5812705" y="807298"/>
            <a:ext cx="1256109" cy="6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5656" y="236448"/>
            <a:ext cx="7416824"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2400" dirty="0"/>
              <a:t>Question Five</a:t>
            </a:r>
          </a:p>
        </p:txBody>
      </p:sp>
      <p:sp>
        <p:nvSpPr>
          <p:cNvPr id="10" name="Rectangle 9"/>
          <p:cNvSpPr/>
          <p:nvPr/>
        </p:nvSpPr>
        <p:spPr>
          <a:xfrm>
            <a:off x="7092280" y="807298"/>
            <a:ext cx="1800200"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8" name="Rectangle 7"/>
          <p:cNvSpPr/>
          <p:nvPr/>
        </p:nvSpPr>
        <p:spPr>
          <a:xfrm>
            <a:off x="323528" y="1628800"/>
            <a:ext cx="84969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a:t>Communicate clearly, effectively and imaginatively</a:t>
            </a:r>
            <a:endParaRPr lang="en-GB" b="1" dirty="0">
              <a:solidFill>
                <a:schemeClr val="tx1"/>
              </a:solidFill>
            </a:endParaRPr>
          </a:p>
        </p:txBody>
      </p:sp>
      <p:sp>
        <p:nvSpPr>
          <p:cNvPr id="13" name="Rectangle 12"/>
          <p:cNvSpPr/>
          <p:nvPr/>
        </p:nvSpPr>
        <p:spPr>
          <a:xfrm>
            <a:off x="323528" y="2348880"/>
            <a:ext cx="8496944"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a:t>Organise information and ideas, using structural and grammatical features</a:t>
            </a:r>
            <a:endParaRPr lang="en-GB" dirty="0"/>
          </a:p>
        </p:txBody>
      </p:sp>
      <p:sp>
        <p:nvSpPr>
          <p:cNvPr id="14" name="Rectangle 13"/>
          <p:cNvSpPr/>
          <p:nvPr/>
        </p:nvSpPr>
        <p:spPr>
          <a:xfrm>
            <a:off x="323528" y="3068960"/>
            <a:ext cx="84969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 Use a range of vocabulary and sentence structures with accurate spelling and punctuation</a:t>
            </a: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90" t="21902" r="56538" b="72765"/>
          <a:stretch/>
        </p:blipFill>
        <p:spPr bwMode="auto">
          <a:xfrm>
            <a:off x="179512" y="5769260"/>
            <a:ext cx="540984" cy="50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107504" y="116632"/>
            <a:ext cx="8882136" cy="6624736"/>
          </a:xfrm>
          <a:prstGeom prst="rect">
            <a:avLst/>
          </a:prstGeom>
          <a:noFill/>
          <a:ln w="762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5524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07124" y="1072264"/>
          <a:ext cx="8234105" cy="5785736"/>
        </p:xfrm>
        <a:graphic>
          <a:graphicData uri="http://schemas.openxmlformats.org/drawingml/2006/table">
            <a:tbl>
              <a:tblPr firstRow="1" bandRow="1">
                <a:tableStyleId>{5C22544A-7EE6-4342-B048-85BDC9FD1C3A}</a:tableStyleId>
              </a:tblPr>
              <a:tblGrid>
                <a:gridCol w="8234105">
                  <a:extLst>
                    <a:ext uri="{9D8B030D-6E8A-4147-A177-3AD203B41FA5}">
                      <a16:colId xmlns:a16="http://schemas.microsoft.com/office/drawing/2014/main" xmlns="" val="1742270923"/>
                    </a:ext>
                  </a:extLst>
                </a:gridCol>
              </a:tblGrid>
              <a:tr h="376099">
                <a:tc>
                  <a:txBody>
                    <a:bodyPr/>
                    <a:lstStyle/>
                    <a:p>
                      <a:pPr algn="ctr"/>
                      <a:r>
                        <a:rPr lang="en-GB" dirty="0"/>
                        <a:t>MACBETH: ACTS 1</a:t>
                      </a:r>
                      <a:r>
                        <a:rPr lang="en-GB" baseline="0" dirty="0"/>
                        <a:t> and</a:t>
                      </a:r>
                      <a:r>
                        <a:rPr lang="en-GB" dirty="0"/>
                        <a:t> 2            5-a-day RECALL STARTER</a:t>
                      </a:r>
                    </a:p>
                  </a:txBody>
                  <a:tcPr/>
                </a:tc>
                <a:extLst>
                  <a:ext uri="{0D108BD9-81ED-4DB2-BD59-A6C34878D82A}">
                    <a16:rowId xmlns:a16="http://schemas.microsoft.com/office/drawing/2014/main" xmlns="" val="3877322740"/>
                  </a:ext>
                </a:extLst>
              </a:tr>
              <a:tr h="1329225">
                <a:tc>
                  <a:txBody>
                    <a:bodyPr/>
                    <a:lstStyle/>
                    <a:p>
                      <a:r>
                        <a:rPr lang="en-GB" sz="1600" b="1" dirty="0">
                          <a:latin typeface="+mn-lt"/>
                        </a:rPr>
                        <a:t>1: </a:t>
                      </a:r>
                      <a:r>
                        <a:rPr lang="en-GB" sz="1600" b="1" i="1" dirty="0">
                          <a:latin typeface="+mn-lt"/>
                        </a:rPr>
                        <a:t>“He</a:t>
                      </a:r>
                      <a:r>
                        <a:rPr lang="en-GB" sz="1600" b="1" i="1" baseline="0" dirty="0">
                          <a:latin typeface="+mn-lt"/>
                        </a:rPr>
                        <a:t> is to full of the milk of human kindness to catch the nearest way.</a:t>
                      </a:r>
                      <a:r>
                        <a:rPr lang="en-GB" sz="1600" b="1" i="1" dirty="0">
                          <a:latin typeface="+mn-lt"/>
                        </a:rPr>
                        <a:t>”</a:t>
                      </a:r>
                      <a:endParaRPr lang="en-GB" sz="1600" b="0" i="1" dirty="0">
                        <a:latin typeface="+mn-lt"/>
                      </a:endParaRPr>
                    </a:p>
                    <a:p>
                      <a:r>
                        <a:rPr lang="en-GB" sz="1600" b="0" baseline="0" dirty="0">
                          <a:latin typeface="+mn-lt"/>
                        </a:rPr>
                        <a:t>     * who is speaking?</a:t>
                      </a:r>
                    </a:p>
                    <a:p>
                      <a:r>
                        <a:rPr lang="en-GB" sz="1600" b="0" baseline="0" dirty="0">
                          <a:latin typeface="+mn-lt"/>
                        </a:rPr>
                        <a:t>     * to whom? (Careful!)</a:t>
                      </a:r>
                    </a:p>
                    <a:p>
                      <a:r>
                        <a:rPr lang="en-GB" sz="1600" b="0" baseline="0" dirty="0">
                          <a:latin typeface="+mn-lt"/>
                        </a:rPr>
                        <a:t>     * about what?</a:t>
                      </a:r>
                      <a:r>
                        <a:rPr lang="en-GB" sz="1600" dirty="0">
                          <a:latin typeface="+mn-lt"/>
                        </a:rPr>
                        <a:t> </a:t>
                      </a:r>
                    </a:p>
                    <a:p>
                      <a:endParaRPr lang="en-GB" sz="1600" dirty="0">
                        <a:latin typeface="+mn-lt"/>
                      </a:endParaRPr>
                    </a:p>
                  </a:txBody>
                  <a:tcPr/>
                </a:tc>
                <a:extLst>
                  <a:ext uri="{0D108BD9-81ED-4DB2-BD59-A6C34878D82A}">
                    <a16:rowId xmlns:a16="http://schemas.microsoft.com/office/drawing/2014/main" xmlns="" val="906358977"/>
                  </a:ext>
                </a:extLst>
              </a:tr>
              <a:tr h="587332">
                <a:tc>
                  <a:txBody>
                    <a:bodyPr/>
                    <a:lstStyle/>
                    <a:p>
                      <a:r>
                        <a:rPr lang="en-GB" sz="1600" b="1" dirty="0">
                          <a:latin typeface="+mn-lt"/>
                        </a:rPr>
                        <a:t>2:</a:t>
                      </a:r>
                      <a:r>
                        <a:rPr lang="en-GB" sz="1600" b="1" baseline="0" dirty="0">
                          <a:latin typeface="+mn-lt"/>
                        </a:rPr>
                        <a:t> </a:t>
                      </a:r>
                      <a:r>
                        <a:rPr lang="en-GB" sz="1600" b="0" baseline="0" dirty="0">
                          <a:latin typeface="+mn-lt"/>
                        </a:rPr>
                        <a:t>What is the </a:t>
                      </a:r>
                      <a:r>
                        <a:rPr lang="en-GB" sz="1600" b="1" baseline="0" dirty="0">
                          <a:latin typeface="+mn-lt"/>
                        </a:rPr>
                        <a:t>meaning</a:t>
                      </a:r>
                      <a:r>
                        <a:rPr lang="en-GB" sz="1600" b="0" baseline="0" dirty="0">
                          <a:latin typeface="+mn-lt"/>
                        </a:rPr>
                        <a:t> of the phrase </a:t>
                      </a:r>
                      <a:r>
                        <a:rPr lang="en-GB" sz="1600" b="1" i="1" baseline="0" dirty="0">
                          <a:latin typeface="+mn-lt"/>
                        </a:rPr>
                        <a:t>“the nearest way” </a:t>
                      </a:r>
                      <a:r>
                        <a:rPr lang="en-GB" sz="1600" b="0" baseline="0" dirty="0">
                          <a:latin typeface="+mn-lt"/>
                        </a:rPr>
                        <a:t>in the quotation above?</a:t>
                      </a:r>
                    </a:p>
                    <a:p>
                      <a:endParaRPr lang="en-GB" sz="1600" baseline="0" dirty="0">
                        <a:latin typeface="+mn-lt"/>
                      </a:endParaRPr>
                    </a:p>
                  </a:txBody>
                  <a:tcPr/>
                </a:tc>
                <a:extLst>
                  <a:ext uri="{0D108BD9-81ED-4DB2-BD59-A6C34878D82A}">
                    <a16:rowId xmlns:a16="http://schemas.microsoft.com/office/drawing/2014/main" xmlns="" val="3121406748"/>
                  </a:ext>
                </a:extLst>
              </a:tr>
              <a:tr h="1576523">
                <a:tc>
                  <a:txBody>
                    <a:bodyPr/>
                    <a:lstStyle/>
                    <a:p>
                      <a:endParaRPr lang="en-GB" sz="1600" dirty="0">
                        <a:latin typeface="+mn-lt"/>
                      </a:endParaRPr>
                    </a:p>
                    <a:p>
                      <a:r>
                        <a:rPr lang="en-GB" sz="1600" b="1" dirty="0">
                          <a:latin typeface="+mn-lt"/>
                        </a:rPr>
                        <a:t>3:</a:t>
                      </a:r>
                      <a:r>
                        <a:rPr lang="en-GB" sz="1600" b="1" baseline="0" dirty="0">
                          <a:latin typeface="+mn-lt"/>
                        </a:rPr>
                        <a:t> </a:t>
                      </a:r>
                      <a:r>
                        <a:rPr lang="en-GB" sz="1600" b="0" baseline="0" dirty="0">
                          <a:latin typeface="+mn-lt"/>
                        </a:rPr>
                        <a:t>Banquo says of the night stars on the night of Duncan’s regicide: </a:t>
                      </a:r>
                    </a:p>
                    <a:p>
                      <a:r>
                        <a:rPr lang="en-GB" sz="1600" b="0" baseline="0" dirty="0">
                          <a:latin typeface="+mn-lt"/>
                        </a:rPr>
                        <a:t>    </a:t>
                      </a:r>
                      <a:r>
                        <a:rPr lang="en-GB" sz="1600" b="1" baseline="0" dirty="0">
                          <a:latin typeface="+mn-lt"/>
                        </a:rPr>
                        <a:t>“The candles are all out.”</a:t>
                      </a:r>
                    </a:p>
                    <a:p>
                      <a:r>
                        <a:rPr lang="en-GB" sz="1600" b="0" baseline="0" dirty="0">
                          <a:latin typeface="+mn-lt"/>
                        </a:rPr>
                        <a:t>   </a:t>
                      </a:r>
                    </a:p>
                    <a:p>
                      <a:r>
                        <a:rPr lang="en-GB" sz="1600" b="0" baseline="0" dirty="0">
                          <a:latin typeface="+mn-lt"/>
                        </a:rPr>
                        <a:t> What comment, made earlier by Lady Macbeth, does this comment link to</a:t>
                      </a:r>
                      <a:r>
                        <a:rPr lang="en-GB" sz="1600" baseline="0" dirty="0">
                          <a:latin typeface="+mn-lt"/>
                        </a:rPr>
                        <a:t>?</a:t>
                      </a:r>
                    </a:p>
                    <a:p>
                      <a:endParaRPr lang="en-GB" sz="1600" dirty="0">
                        <a:latin typeface="+mn-lt"/>
                      </a:endParaRPr>
                    </a:p>
                  </a:txBody>
                  <a:tcPr/>
                </a:tc>
                <a:extLst>
                  <a:ext uri="{0D108BD9-81ED-4DB2-BD59-A6C34878D82A}">
                    <a16:rowId xmlns:a16="http://schemas.microsoft.com/office/drawing/2014/main" xmlns="" val="2141073392"/>
                  </a:ext>
                </a:extLst>
              </a:tr>
              <a:tr h="1329225">
                <a:tc>
                  <a:txBody>
                    <a:bodyPr/>
                    <a:lstStyle/>
                    <a:p>
                      <a:r>
                        <a:rPr lang="en-GB" sz="1600" b="1" dirty="0">
                          <a:latin typeface="+mn-lt"/>
                        </a:rPr>
                        <a:t>4: </a:t>
                      </a:r>
                      <a:r>
                        <a:rPr lang="en-GB" sz="1600" b="0" i="0" dirty="0">
                          <a:latin typeface="+mn-lt"/>
                        </a:rPr>
                        <a:t>Finish</a:t>
                      </a:r>
                      <a:r>
                        <a:rPr lang="en-GB" sz="1600" b="0" i="0" baseline="0" dirty="0">
                          <a:latin typeface="+mn-lt"/>
                        </a:rPr>
                        <a:t> this quotation: </a:t>
                      </a:r>
                      <a:r>
                        <a:rPr lang="en-GB" sz="1600" b="1" i="1" baseline="0" dirty="0">
                          <a:latin typeface="+mn-lt"/>
                        </a:rPr>
                        <a:t>“Is this a dagger _______    _    ____     _________    ___ ?”</a:t>
                      </a:r>
                    </a:p>
                    <a:p>
                      <a:endParaRPr lang="en-GB" sz="1600" b="1" i="1" baseline="0" dirty="0">
                        <a:latin typeface="+mn-lt"/>
                      </a:endParaRPr>
                    </a:p>
                    <a:p>
                      <a:r>
                        <a:rPr lang="en-GB" sz="1600" b="1" i="1" baseline="0" dirty="0">
                          <a:latin typeface="+mn-lt"/>
                        </a:rPr>
                        <a:t>    </a:t>
                      </a:r>
                      <a:r>
                        <a:rPr lang="en-GB" sz="1600" b="0" i="0" baseline="0" dirty="0">
                          <a:latin typeface="+mn-lt"/>
                        </a:rPr>
                        <a:t>What would be the dramatic effect of showing a floating dagger to the   </a:t>
                      </a:r>
                    </a:p>
                    <a:p>
                      <a:r>
                        <a:rPr lang="en-GB" sz="1600" b="0" i="0" baseline="0" dirty="0">
                          <a:latin typeface="+mn-lt"/>
                        </a:rPr>
                        <a:t>    audience?   Then, what would be the effect of NOT letting the audience see it?</a:t>
                      </a:r>
                    </a:p>
                    <a:p>
                      <a:endParaRPr lang="en-GB" sz="1600" b="1" i="1" dirty="0">
                        <a:latin typeface="+mn-lt"/>
                      </a:endParaRPr>
                    </a:p>
                  </a:txBody>
                  <a:tcPr/>
                </a:tc>
                <a:extLst>
                  <a:ext uri="{0D108BD9-81ED-4DB2-BD59-A6C34878D82A}">
                    <a16:rowId xmlns:a16="http://schemas.microsoft.com/office/drawing/2014/main" xmlns="" val="3742024184"/>
                  </a:ext>
                </a:extLst>
              </a:tr>
              <a:tr h="587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5: </a:t>
                      </a:r>
                      <a:r>
                        <a:rPr lang="en-GB" sz="1600" b="0" dirty="0">
                          <a:latin typeface="+mn-lt"/>
                        </a:rPr>
                        <a:t>What</a:t>
                      </a:r>
                      <a:r>
                        <a:rPr lang="en-GB" sz="1600" b="0" baseline="0" dirty="0">
                          <a:latin typeface="+mn-lt"/>
                        </a:rPr>
                        <a:t> is significant about the word </a:t>
                      </a:r>
                      <a:r>
                        <a:rPr lang="en-GB" sz="1600" b="1" i="1" baseline="0" dirty="0">
                          <a:latin typeface="+mn-lt"/>
                        </a:rPr>
                        <a:t>“Amen” </a:t>
                      </a:r>
                      <a:r>
                        <a:rPr lang="en-GB" sz="1600" b="0" baseline="0" dirty="0">
                          <a:latin typeface="+mn-lt"/>
                        </a:rPr>
                        <a:t>getting stuck in Macbeth’s throat?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n-lt"/>
                      </a:endParaRPr>
                    </a:p>
                  </a:txBody>
                  <a:tcPr/>
                </a:tc>
                <a:extLst>
                  <a:ext uri="{0D108BD9-81ED-4DB2-BD59-A6C34878D82A}">
                    <a16:rowId xmlns:a16="http://schemas.microsoft.com/office/drawing/2014/main" xmlns="" val="59160545"/>
                  </a:ext>
                </a:extLst>
              </a:tr>
            </a:tbl>
          </a:graphicData>
        </a:graphic>
      </p:graphicFrame>
      <p:sp>
        <p:nvSpPr>
          <p:cNvPr id="6" name="TextBox 5"/>
          <p:cNvSpPr txBox="1"/>
          <p:nvPr/>
        </p:nvSpPr>
        <p:spPr>
          <a:xfrm>
            <a:off x="2167070" y="128230"/>
            <a:ext cx="4781547" cy="830997"/>
          </a:xfrm>
          <a:prstGeom prst="rect">
            <a:avLst/>
          </a:prstGeom>
          <a:solidFill>
            <a:schemeClr val="tx2">
              <a:lumMod val="40000"/>
              <a:lumOff val="60000"/>
            </a:schemeClr>
          </a:solidFill>
          <a:ln w="57150">
            <a:solidFill>
              <a:schemeClr val="tx1"/>
            </a:solidFill>
          </a:ln>
        </p:spPr>
        <p:txBody>
          <a:bodyPr wrap="square" rtlCol="0">
            <a:spAutoFit/>
          </a:bodyPr>
          <a:lstStyle/>
          <a:p>
            <a:pPr algn="ctr"/>
            <a:r>
              <a:rPr lang="en-GB" sz="4800" dirty="0"/>
              <a:t>DNA- 5 minutes</a:t>
            </a:r>
          </a:p>
        </p:txBody>
      </p:sp>
    </p:spTree>
    <p:extLst>
      <p:ext uri="{BB962C8B-B14F-4D97-AF65-F5344CB8AC3E}">
        <p14:creationId xmlns:p14="http://schemas.microsoft.com/office/powerpoint/2010/main" val="224485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rot="208712">
            <a:off x="4341616" y="157920"/>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5 Minute Writing Challenge</a:t>
            </a:r>
          </a:p>
        </p:txBody>
      </p:sp>
      <p:sp>
        <p:nvSpPr>
          <p:cNvPr id="7" name="TextBox 6"/>
          <p:cNvSpPr txBox="1"/>
          <p:nvPr/>
        </p:nvSpPr>
        <p:spPr>
          <a:xfrm rot="21318614">
            <a:off x="155198" y="1588516"/>
            <a:ext cx="16042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defRPr/>
            </a:pPr>
            <a:r>
              <a:rPr lang="en-GB" b="1" dirty="0">
                <a:solidFill>
                  <a:prstClr val="black"/>
                </a:solidFill>
              </a:rPr>
              <a:t>luminous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rot="443700">
            <a:off x="100928" y="2698277"/>
            <a:ext cx="156623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defRPr/>
            </a:pPr>
            <a:r>
              <a:rPr lang="en-GB" b="1">
                <a:solidFill>
                  <a:prstClr val="black"/>
                </a:solidFill>
              </a:rPr>
              <a:t>subterranean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51987" y="3598054"/>
            <a:ext cx="14182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defRPr/>
            </a:pPr>
            <a:r>
              <a:rPr lang="en-GB" b="1">
                <a:solidFill>
                  <a:prstClr val="black"/>
                </a:solidFill>
              </a:rPr>
              <a:t>tumultuous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51987" y="5058085"/>
            <a:ext cx="133243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defRPr/>
            </a:pPr>
            <a:r>
              <a:rPr lang="en-GB" b="1">
                <a:solidFill>
                  <a:prstClr val="black"/>
                </a:solidFill>
              </a:rPr>
              <a:t>barbarous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rot="21207726">
            <a:off x="297117" y="831481"/>
            <a:ext cx="1260751"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lang="en-GB"/>
              <a:t>grotesque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rot="21114279">
            <a:off x="336883" y="4312548"/>
            <a:ext cx="11861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ctr">
              <a:defRPr/>
            </a:pPr>
            <a:r>
              <a:rPr lang="en-GB" b="1"/>
              <a:t>paranoid</a:t>
            </a:r>
            <a:r>
              <a:rPr lang="en-GB"/>
              <a:t>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7023671" y="2992507"/>
            <a:ext cx="187961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Include a </a:t>
            </a:r>
            <a:r>
              <a:rPr lang="en-GB" b="1" dirty="0">
                <a:solidFill>
                  <a:prstClr val="black"/>
                </a:solidFill>
                <a:latin typeface="Calibri" panose="020F0502020204030204"/>
              </a:rPr>
              <a:t>list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rot="21436301">
            <a:off x="6928438" y="964560"/>
            <a:ext cx="191442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Make sure you have a minor sentence </a:t>
            </a:r>
          </a:p>
        </p:txBody>
      </p:sp>
      <p:sp>
        <p:nvSpPr>
          <p:cNvPr id="17" name="TextBox 16"/>
          <p:cNvSpPr txBox="1"/>
          <p:nvPr/>
        </p:nvSpPr>
        <p:spPr>
          <a:xfrm rot="223388">
            <a:off x="7004669" y="5061611"/>
            <a:ext cx="187961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Third sentence should begin with  a verb</a:t>
            </a:r>
          </a:p>
        </p:txBody>
      </p:sp>
      <p:sp>
        <p:nvSpPr>
          <p:cNvPr id="2" name="TextBox 1"/>
          <p:cNvSpPr txBox="1"/>
          <p:nvPr/>
        </p:nvSpPr>
        <p:spPr>
          <a:xfrm>
            <a:off x="1443789" y="6059606"/>
            <a:ext cx="24486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Personify </a:t>
            </a:r>
            <a:r>
              <a:rPr lang="en-GB" b="1" dirty="0">
                <a:solidFill>
                  <a:prstClr val="black"/>
                </a:solidFill>
                <a:latin typeface="Calibri" panose="020F0502020204030204"/>
              </a:rPr>
              <a:t>the light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4159756" y="6059606"/>
            <a:ext cx="351829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Describe a smell </a:t>
            </a:r>
          </a:p>
        </p:txBody>
      </p:sp>
      <p:pic>
        <p:nvPicPr>
          <p:cNvPr id="19" name="Picture 18"/>
          <p:cNvPicPr>
            <a:picLocks noChangeAspect="1"/>
          </p:cNvPicPr>
          <p:nvPr/>
        </p:nvPicPr>
        <p:blipFill rotWithShape="1">
          <a:blip r:embed="rId2"/>
          <a:srcRect l="36643" t="24600" r="26399" b="21234"/>
          <a:stretch/>
        </p:blipFill>
        <p:spPr>
          <a:xfrm>
            <a:off x="0" y="5883438"/>
            <a:ext cx="1176470" cy="96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xmlns="" id="{441E7CA1-16DC-47D8-B21C-9D8CD3F18B5D}"/>
              </a:ext>
            </a:extLst>
          </p:cNvPr>
          <p:cNvPicPr>
            <a:picLocks noChangeAspect="1"/>
          </p:cNvPicPr>
          <p:nvPr/>
        </p:nvPicPr>
        <p:blipFill rotWithShape="1">
          <a:blip r:embed="rId3"/>
          <a:srcRect t="19950" b="5635"/>
          <a:stretch/>
        </p:blipFill>
        <p:spPr>
          <a:xfrm>
            <a:off x="1770227" y="1920094"/>
            <a:ext cx="5161124" cy="2883490"/>
          </a:xfrm>
          <a:prstGeom prst="rect">
            <a:avLst/>
          </a:prstGeom>
        </p:spPr>
      </p:pic>
      <p:sp>
        <p:nvSpPr>
          <p:cNvPr id="20" name="TextBox 19"/>
          <p:cNvSpPr txBox="1"/>
          <p:nvPr/>
        </p:nvSpPr>
        <p:spPr>
          <a:xfrm>
            <a:off x="2645075" y="4938783"/>
            <a:ext cx="3518297" cy="92333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t>Complete the writing challenge. Instructions are on slide 2 if you have forgotten what to do. </a:t>
            </a:r>
            <a:endParaRPr lang="en-GB" b="1" dirty="0"/>
          </a:p>
        </p:txBody>
      </p:sp>
    </p:spTree>
    <p:extLst>
      <p:ext uri="{BB962C8B-B14F-4D97-AF65-F5344CB8AC3E}">
        <p14:creationId xmlns:p14="http://schemas.microsoft.com/office/powerpoint/2010/main" val="283713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155947" y="305285"/>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Question 5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79889" y="1511964"/>
            <a:ext cx="796438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lgn="ctr">
              <a:buFont typeface="Arial" panose="020B0604020202020204" pitchFamily="34" charset="0"/>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Question 5 is worth a whole 40 marks </a:t>
            </a:r>
          </a:p>
          <a:p>
            <a:pPr marL="285750" lvl="0" indent="-285750" algn="ctr">
              <a:buFont typeface="Arial" panose="020B0604020202020204" pitchFamily="34" charset="0"/>
              <a:buChar char="•"/>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24 marks are for content and organisation </a:t>
            </a:r>
          </a:p>
          <a:p>
            <a:pPr marL="285750" lvl="0" indent="-285750" algn="ctr">
              <a:buFont typeface="Arial" panose="020B0604020202020204" pitchFamily="34" charset="0"/>
              <a:buChar char="•"/>
              <a:defRPr/>
            </a:pPr>
            <a:r>
              <a:rPr lang="en-GB" b="1" dirty="0">
                <a:solidFill>
                  <a:prstClr val="black"/>
                </a:solidFill>
                <a:latin typeface="Calibri" panose="020F0502020204030204"/>
              </a:rPr>
              <a:t>16 marks are for technical accuracy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2"/>
          <a:srcRect l="36643" t="24600" r="26399" b="21234"/>
          <a:stretch/>
        </p:blipFill>
        <p:spPr>
          <a:xfrm>
            <a:off x="0" y="5883438"/>
            <a:ext cx="1176470" cy="96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61AC0A98-740D-45D1-AFA2-84091ADDA019}"/>
              </a:ext>
            </a:extLst>
          </p:cNvPr>
          <p:cNvPicPr>
            <a:picLocks noChangeAspect="1"/>
          </p:cNvPicPr>
          <p:nvPr/>
        </p:nvPicPr>
        <p:blipFill rotWithShape="1">
          <a:blip r:embed="rId3"/>
          <a:srcRect l="25814" t="38000" r="26247" b="34093"/>
          <a:stretch/>
        </p:blipFill>
        <p:spPr>
          <a:xfrm>
            <a:off x="396682" y="2637198"/>
            <a:ext cx="8343031" cy="3035469"/>
          </a:xfrm>
          <a:prstGeom prst="rect">
            <a:avLst/>
          </a:prstGeom>
        </p:spPr>
      </p:pic>
      <p:sp>
        <p:nvSpPr>
          <p:cNvPr id="7" name="TextBox 6"/>
          <p:cNvSpPr txBox="1"/>
          <p:nvPr/>
        </p:nvSpPr>
        <p:spPr>
          <a:xfrm>
            <a:off x="268113" y="493890"/>
            <a:ext cx="2201332" cy="646331"/>
          </a:xfrm>
          <a:prstGeom prst="rect">
            <a:avLst/>
          </a:prstGeom>
          <a:solidFill>
            <a:srgbClr val="FFFF00"/>
          </a:solidFill>
        </p:spPr>
        <p:txBody>
          <a:bodyPr wrap="square" rtlCol="0">
            <a:spAutoFit/>
          </a:bodyPr>
          <a:lstStyle/>
          <a:p>
            <a:r>
              <a:rPr lang="en-US" dirty="0" smtClean="0"/>
              <a:t>Read the information.  </a:t>
            </a:r>
            <a:endParaRPr lang="en-US" dirty="0"/>
          </a:p>
        </p:txBody>
      </p:sp>
    </p:spTree>
    <p:extLst>
      <p:ext uri="{BB962C8B-B14F-4D97-AF65-F5344CB8AC3E}">
        <p14:creationId xmlns:p14="http://schemas.microsoft.com/office/powerpoint/2010/main" val="3589985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155947" y="305285"/>
            <a:ext cx="4588042"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Question 5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79889" y="1511964"/>
            <a:ext cx="7964381" cy="92333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This question is assessing your ability to carefully craft your writing. </a:t>
            </a:r>
          </a:p>
          <a:p>
            <a:pPr lvl="0" algn="ctr">
              <a:defRPr/>
            </a:pPr>
            <a:endParaRPr lang="en-GB" b="1" dirty="0">
              <a:solidFill>
                <a:prstClr val="black"/>
              </a:solidFill>
              <a:latin typeface="Calibri" panose="020F0502020204030204"/>
            </a:endParaRPr>
          </a:p>
          <a:p>
            <a:pPr lvl="0" algn="ctr">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Mind map everything you think you would get a mark for.</a:t>
            </a:r>
          </a:p>
        </p:txBody>
      </p:sp>
      <p:pic>
        <p:nvPicPr>
          <p:cNvPr id="19" name="Picture 18"/>
          <p:cNvPicPr>
            <a:picLocks noChangeAspect="1"/>
          </p:cNvPicPr>
          <p:nvPr/>
        </p:nvPicPr>
        <p:blipFill rotWithShape="1">
          <a:blip r:embed="rId2"/>
          <a:srcRect l="36643" t="24600" r="26399" b="21234"/>
          <a:stretch/>
        </p:blipFill>
        <p:spPr>
          <a:xfrm>
            <a:off x="0" y="5883438"/>
            <a:ext cx="1176470" cy="96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xmlns="" id="{30F5A692-B5C5-4D0A-8724-B38A7F9D7B64}"/>
              </a:ext>
            </a:extLst>
          </p:cNvPr>
          <p:cNvPicPr>
            <a:picLocks noChangeAspect="1"/>
          </p:cNvPicPr>
          <p:nvPr/>
        </p:nvPicPr>
        <p:blipFill>
          <a:blip r:embed="rId3"/>
          <a:stretch>
            <a:fillRect/>
          </a:stretch>
        </p:blipFill>
        <p:spPr>
          <a:xfrm>
            <a:off x="2272524" y="2907086"/>
            <a:ext cx="4732622" cy="3009016"/>
          </a:xfrm>
          <a:prstGeom prst="rect">
            <a:avLst/>
          </a:prstGeom>
        </p:spPr>
      </p:pic>
    </p:spTree>
    <p:extLst>
      <p:ext uri="{BB962C8B-B14F-4D97-AF65-F5344CB8AC3E}">
        <p14:creationId xmlns:p14="http://schemas.microsoft.com/office/powerpoint/2010/main" val="285332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250" y="1854925"/>
            <a:ext cx="8762622" cy="3291840"/>
          </a:xfrm>
          <a:prstGeom prst="rect">
            <a:avLst/>
          </a:prstGeom>
        </p:spPr>
      </p:pic>
      <p:sp>
        <p:nvSpPr>
          <p:cNvPr id="3" name="TextBox 2">
            <a:extLst>
              <a:ext uri="{FF2B5EF4-FFF2-40B4-BE49-F238E27FC236}">
                <a16:creationId xmlns:a16="http://schemas.microsoft.com/office/drawing/2014/main" xmlns="" id="{A8EBC678-EA22-4783-983D-ABCC6534AE21}"/>
              </a:ext>
            </a:extLst>
          </p:cNvPr>
          <p:cNvSpPr txBox="1"/>
          <p:nvPr/>
        </p:nvSpPr>
        <p:spPr>
          <a:xfrm>
            <a:off x="2623520" y="544066"/>
            <a:ext cx="3882081" cy="1200329"/>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b="1" dirty="0"/>
              <a:t>Sequence the main events of the narrative in a flow map</a:t>
            </a:r>
            <a:r>
              <a:rPr lang="en-GB" b="1" dirty="0" smtClean="0"/>
              <a:t>. </a:t>
            </a:r>
          </a:p>
          <a:p>
            <a:pPr algn="ctr"/>
            <a:r>
              <a:rPr lang="en-GB" b="1" dirty="0" smtClean="0"/>
              <a:t>Do this now for the WHOLE extract about Alice in the Pyrenees. </a:t>
            </a:r>
            <a:endParaRPr lang="en-GB" b="1" dirty="0"/>
          </a:p>
        </p:txBody>
      </p:sp>
    </p:spTree>
    <p:extLst>
      <p:ext uri="{BB962C8B-B14F-4D97-AF65-F5344CB8AC3E}">
        <p14:creationId xmlns:p14="http://schemas.microsoft.com/office/powerpoint/2010/main" val="2092971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445" y="150106"/>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08109" y="324482"/>
            <a:ext cx="5878279" cy="2862323"/>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defRPr/>
            </a:pPr>
            <a:r>
              <a:rPr lang="en-GB" b="1" dirty="0" smtClean="0">
                <a:solidFill>
                  <a:schemeClr val="tx1"/>
                </a:solidFill>
                <a:latin typeface="Calibri" panose="020F0502020204030204"/>
              </a:rPr>
              <a:t>TASK </a:t>
            </a:r>
            <a:r>
              <a:rPr lang="mr-IN" b="1" dirty="0" smtClean="0">
                <a:solidFill>
                  <a:schemeClr val="tx1"/>
                </a:solidFill>
                <a:latin typeface="Calibri" panose="020F0502020204030204"/>
              </a:rPr>
              <a:t>–</a:t>
            </a:r>
            <a:r>
              <a:rPr lang="en-GB" b="1" dirty="0" smtClean="0">
                <a:solidFill>
                  <a:schemeClr val="tx1"/>
                </a:solidFill>
                <a:latin typeface="Calibri" panose="020F0502020204030204"/>
              </a:rPr>
              <a:t> spend 45 minutes completing the question below. Remember to use a range of descriptive writing techniques and ALWAYS start by spending 5 minutes planning. </a:t>
            </a:r>
          </a:p>
          <a:p>
            <a:pPr lvl="0">
              <a:defRPr/>
            </a:pPr>
            <a:endParaRPr lang="en-GB" b="1" dirty="0">
              <a:solidFill>
                <a:schemeClr val="tx1"/>
              </a:solidFill>
              <a:latin typeface="Calibri" panose="020F0502020204030204"/>
            </a:endParaRPr>
          </a:p>
          <a:p>
            <a:pPr lvl="0">
              <a:defRPr/>
            </a:pPr>
            <a:endParaRPr lang="en-GB" b="1" dirty="0" smtClean="0">
              <a:solidFill>
                <a:schemeClr val="tx1"/>
              </a:solidFill>
              <a:latin typeface="Calibri" panose="020F0502020204030204"/>
            </a:endParaRPr>
          </a:p>
          <a:p>
            <a:pPr lvl="0">
              <a:defRPr/>
            </a:pPr>
            <a:r>
              <a:rPr lang="en-GB" b="1" dirty="0" smtClean="0">
                <a:solidFill>
                  <a:schemeClr val="tx1"/>
                </a:solidFill>
                <a:latin typeface="Calibri" panose="020F0502020204030204"/>
              </a:rPr>
              <a:t>Question </a:t>
            </a:r>
            <a:r>
              <a:rPr lang="mr-IN" b="1" dirty="0" smtClean="0">
                <a:solidFill>
                  <a:schemeClr val="tx1"/>
                </a:solidFill>
                <a:latin typeface="Calibri" panose="020F0502020204030204"/>
              </a:rPr>
              <a:t>–</a:t>
            </a:r>
            <a:r>
              <a:rPr lang="en-GB" b="1" dirty="0" smtClean="0">
                <a:solidFill>
                  <a:schemeClr val="tx1"/>
                </a:solidFill>
                <a:latin typeface="Calibri" panose="020F0502020204030204"/>
              </a:rPr>
              <a:t> Your school is asking for contributions for its creative writing webpage. </a:t>
            </a:r>
          </a:p>
          <a:p>
            <a:pPr lvl="0">
              <a:defRPr/>
            </a:pPr>
            <a:endParaRPr lang="en-GB" b="1" dirty="0">
              <a:solidFill>
                <a:schemeClr val="tx1"/>
              </a:solidFill>
              <a:latin typeface="Calibri" panose="020F0502020204030204"/>
            </a:endParaRPr>
          </a:p>
          <a:p>
            <a:pPr lvl="0">
              <a:defRPr/>
            </a:pPr>
            <a:r>
              <a:rPr lang="en-GB" b="1" dirty="0" smtClean="0">
                <a:solidFill>
                  <a:schemeClr val="tx1"/>
                </a:solidFill>
                <a:latin typeface="Calibri" panose="020F0502020204030204"/>
              </a:rPr>
              <a:t>Write a description which is suggested/based on this picture. </a:t>
            </a:r>
            <a:endParaRPr lang="en-GB" b="1" dirty="0">
              <a:solidFill>
                <a:schemeClr val="tx1"/>
              </a:solidFill>
              <a:latin typeface="Calibri" panose="020F0502020204030204"/>
            </a:endParaRPr>
          </a:p>
        </p:txBody>
      </p:sp>
      <p:pic>
        <p:nvPicPr>
          <p:cNvPr id="7" name="Picture 6">
            <a:extLst>
              <a:ext uri="{FF2B5EF4-FFF2-40B4-BE49-F238E27FC236}">
                <a16:creationId xmlns:a16="http://schemas.microsoft.com/office/drawing/2014/main" xmlns="" id="{D31E8427-27DE-4BB1-83C7-E8E867F8AC82}"/>
              </a:ext>
            </a:extLst>
          </p:cNvPr>
          <p:cNvPicPr>
            <a:picLocks noChangeAspect="1"/>
          </p:cNvPicPr>
          <p:nvPr/>
        </p:nvPicPr>
        <p:blipFill rotWithShape="1">
          <a:blip r:embed="rId2"/>
          <a:srcRect l="26914" t="45505" r="28488" b="5444"/>
          <a:stretch/>
        </p:blipFill>
        <p:spPr>
          <a:xfrm>
            <a:off x="2309299" y="3127602"/>
            <a:ext cx="6447901" cy="3566836"/>
          </a:xfrm>
          <a:prstGeom prst="rect">
            <a:avLst/>
          </a:prstGeom>
        </p:spPr>
      </p:pic>
      <p:sp>
        <p:nvSpPr>
          <p:cNvPr id="9" name="TextBox 8">
            <a:extLst>
              <a:ext uri="{FF2B5EF4-FFF2-40B4-BE49-F238E27FC236}">
                <a16:creationId xmlns:a16="http://schemas.microsoft.com/office/drawing/2014/main" xmlns="" id="{F409B887-C5B9-491D-BE41-38CBB2373932}"/>
              </a:ext>
            </a:extLst>
          </p:cNvPr>
          <p:cNvSpPr txBox="1"/>
          <p:nvPr/>
        </p:nvSpPr>
        <p:spPr>
          <a:xfrm>
            <a:off x="7211244" y="455861"/>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alibri" panose="020F0502020204030204"/>
              </a:rPr>
              <a:t>4</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0 Marks</a:t>
            </a:r>
          </a:p>
        </p:txBody>
      </p:sp>
      <p:sp>
        <p:nvSpPr>
          <p:cNvPr id="10" name="TextBox 9">
            <a:extLst>
              <a:ext uri="{FF2B5EF4-FFF2-40B4-BE49-F238E27FC236}">
                <a16:creationId xmlns:a16="http://schemas.microsoft.com/office/drawing/2014/main" xmlns="" id="{3C8CCF7E-1780-41A0-8BB1-9B32A170DEFE}"/>
              </a:ext>
            </a:extLst>
          </p:cNvPr>
          <p:cNvSpPr txBox="1"/>
          <p:nvPr/>
        </p:nvSpPr>
        <p:spPr>
          <a:xfrm>
            <a:off x="7211244" y="1276620"/>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45 Minutes</a:t>
            </a:r>
          </a:p>
        </p:txBody>
      </p:sp>
    </p:spTree>
    <p:extLst>
      <p:ext uri="{BB962C8B-B14F-4D97-AF65-F5344CB8AC3E}">
        <p14:creationId xmlns:p14="http://schemas.microsoft.com/office/powerpoint/2010/main" val="331072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 y="50800"/>
            <a:ext cx="4495800" cy="1360372"/>
          </a:xfrm>
          <a:prstGeom prst="rect">
            <a:avLst/>
          </a:prstGeom>
          <a:solidFill>
            <a:srgbClr val="FF0000">
              <a:alpha val="29000"/>
            </a:srgbClr>
          </a:solidFill>
          <a:ln w="25400">
            <a:solidFill>
              <a:schemeClr val="tx1"/>
            </a:solidFill>
            <a:miter lim="800000"/>
            <a:headEnd/>
            <a:tailEnd/>
          </a:ln>
          <a:effectLst/>
        </p:spPr>
        <p:txBody>
          <a:bodyPr>
            <a:spAutoFit/>
          </a:bodyPr>
          <a:lstStyle/>
          <a:p>
            <a:pPr algn="r">
              <a:spcBef>
                <a:spcPct val="15000"/>
              </a:spcBef>
            </a:pPr>
            <a:r>
              <a:rPr lang="en-GB" b="1" u="sng" dirty="0"/>
              <a:t>Meaning</a:t>
            </a:r>
          </a:p>
          <a:p>
            <a:pPr>
              <a:spcBef>
                <a:spcPct val="15000"/>
              </a:spcBef>
              <a:buFont typeface="Wingdings" pitchFamily="2" charset="2"/>
              <a:buChar char="§"/>
            </a:pPr>
            <a:r>
              <a:rPr lang="en-GB" sz="1400" dirty="0"/>
              <a:t> </a:t>
            </a:r>
            <a:r>
              <a:rPr lang="en-GB" sz="1400" b="1" dirty="0"/>
              <a:t>what is the extract about?</a:t>
            </a:r>
          </a:p>
          <a:p>
            <a:pPr>
              <a:spcBef>
                <a:spcPct val="15000"/>
              </a:spcBef>
              <a:buFont typeface="Wingdings" pitchFamily="2" charset="2"/>
              <a:buChar char="§"/>
            </a:pPr>
            <a:r>
              <a:rPr lang="en-GB" sz="1400" b="1" dirty="0"/>
              <a:t> </a:t>
            </a:r>
            <a:r>
              <a:rPr lang="en-GB" sz="1400" dirty="0"/>
              <a:t>what happens in the extract?</a:t>
            </a:r>
          </a:p>
          <a:p>
            <a:pPr>
              <a:spcBef>
                <a:spcPct val="15000"/>
              </a:spcBef>
              <a:buFont typeface="Wingdings" pitchFamily="2" charset="2"/>
              <a:buChar char="§"/>
            </a:pPr>
            <a:r>
              <a:rPr lang="en-GB" sz="1400" b="1" dirty="0"/>
              <a:t> Theme(s)</a:t>
            </a:r>
            <a:r>
              <a:rPr lang="en-GB" sz="1400" dirty="0"/>
              <a:t> of the extract </a:t>
            </a:r>
            <a:r>
              <a:rPr lang="en-GB" sz="1000" dirty="0"/>
              <a:t>- what is it really about? </a:t>
            </a:r>
          </a:p>
          <a:p>
            <a:pPr>
              <a:spcBef>
                <a:spcPct val="15000"/>
              </a:spcBef>
              <a:buFont typeface="Wingdings" pitchFamily="2" charset="2"/>
              <a:buChar char="§"/>
            </a:pPr>
            <a:r>
              <a:rPr lang="en-GB" sz="1400" dirty="0"/>
              <a:t> where does the extract “get to” from start to end?</a:t>
            </a:r>
          </a:p>
        </p:txBody>
      </p:sp>
      <p:sp>
        <p:nvSpPr>
          <p:cNvPr id="21507" name="Rectangle 3"/>
          <p:cNvSpPr>
            <a:spLocks noGrp="1" noChangeArrowheads="1"/>
          </p:cNvSpPr>
          <p:nvPr>
            <p:ph type="title"/>
          </p:nvPr>
        </p:nvSpPr>
        <p:spPr>
          <a:xfrm>
            <a:off x="4597400" y="50800"/>
            <a:ext cx="4495800" cy="1249363"/>
          </a:xfrm>
          <a:solidFill>
            <a:schemeClr val="bg1">
              <a:alpha val="50000"/>
            </a:schemeClr>
          </a:solidFill>
          <a:ln w="31750">
            <a:solidFill>
              <a:schemeClr val="tx1"/>
            </a:solidFill>
          </a:ln>
        </p:spPr>
        <p:txBody>
          <a:bodyPr>
            <a:noAutofit/>
          </a:bodyPr>
          <a:lstStyle/>
          <a:p>
            <a:pPr>
              <a:spcBef>
                <a:spcPct val="15000"/>
              </a:spcBef>
            </a:pPr>
            <a:r>
              <a:rPr lang="en-GB" sz="2400" b="1" u="sng" dirty="0">
                <a:solidFill>
                  <a:schemeClr val="tx1"/>
                </a:solidFill>
              </a:rPr>
              <a:t>Paper 1, Section A: </a:t>
            </a:r>
            <a:br>
              <a:rPr lang="en-GB" sz="2400" b="1" u="sng" dirty="0">
                <a:solidFill>
                  <a:schemeClr val="tx1"/>
                </a:solidFill>
              </a:rPr>
            </a:br>
            <a:r>
              <a:rPr lang="en-GB" sz="2400" b="1" dirty="0"/>
              <a:t>First Responses to Unseen Prose</a:t>
            </a:r>
            <a:endParaRPr lang="en-GB" sz="2400" b="1" dirty="0">
              <a:solidFill>
                <a:schemeClr val="tx1"/>
              </a:solidFill>
            </a:endParaRPr>
          </a:p>
        </p:txBody>
      </p:sp>
      <p:sp>
        <p:nvSpPr>
          <p:cNvPr id="21509" name="Text Box 5"/>
          <p:cNvSpPr txBox="1">
            <a:spLocks noChangeArrowheads="1"/>
          </p:cNvSpPr>
          <p:nvPr/>
        </p:nvSpPr>
        <p:spPr bwMode="auto">
          <a:xfrm>
            <a:off x="35496" y="1484784"/>
            <a:ext cx="4495800" cy="1080296"/>
          </a:xfrm>
          <a:prstGeom prst="rect">
            <a:avLst/>
          </a:prstGeom>
          <a:solidFill>
            <a:srgbClr val="FFC000">
              <a:alpha val="21000"/>
            </a:srgbClr>
          </a:solidFill>
          <a:ln w="25400">
            <a:solidFill>
              <a:schemeClr val="tx1"/>
            </a:solidFill>
            <a:miter lim="800000"/>
            <a:headEnd/>
            <a:tailEnd/>
          </a:ln>
          <a:effectLst/>
        </p:spPr>
        <p:txBody>
          <a:bodyPr>
            <a:spAutoFit/>
          </a:bodyPr>
          <a:lstStyle/>
          <a:p>
            <a:pPr algn="r">
              <a:spcBef>
                <a:spcPct val="15000"/>
              </a:spcBef>
            </a:pPr>
            <a:r>
              <a:rPr lang="en-GB" b="1" u="sng" dirty="0"/>
              <a:t>Tone</a:t>
            </a:r>
          </a:p>
          <a:p>
            <a:pPr>
              <a:spcBef>
                <a:spcPct val="15000"/>
              </a:spcBef>
              <a:buFont typeface="Wingdings" pitchFamily="2" charset="2"/>
              <a:buChar char="§"/>
            </a:pPr>
            <a:r>
              <a:rPr lang="en-GB" sz="1400" dirty="0"/>
              <a:t> What is the mood and atmosphere of the extract? (angry, sad, nostalgic, bitter, humorous, frightening </a:t>
            </a:r>
            <a:r>
              <a:rPr lang="en-GB" sz="1400" dirty="0" err="1"/>
              <a:t>etc</a:t>
            </a:r>
            <a:r>
              <a:rPr lang="en-GB" sz="1400" dirty="0"/>
              <a:t>)</a:t>
            </a:r>
          </a:p>
          <a:p>
            <a:pPr>
              <a:spcBef>
                <a:spcPct val="15000"/>
              </a:spcBef>
              <a:buFont typeface="Wingdings" pitchFamily="2" charset="2"/>
              <a:buChar char="§"/>
            </a:pPr>
            <a:endParaRPr lang="en-GB" sz="1400" dirty="0"/>
          </a:p>
        </p:txBody>
      </p:sp>
      <p:sp>
        <p:nvSpPr>
          <p:cNvPr id="21510" name="Text Box 6"/>
          <p:cNvSpPr txBox="1">
            <a:spLocks noChangeArrowheads="1"/>
          </p:cNvSpPr>
          <p:nvPr/>
        </p:nvSpPr>
        <p:spPr bwMode="auto">
          <a:xfrm>
            <a:off x="4612704" y="4603540"/>
            <a:ext cx="4495800" cy="2209836"/>
          </a:xfrm>
          <a:prstGeom prst="rect">
            <a:avLst/>
          </a:prstGeom>
          <a:solidFill>
            <a:srgbClr val="7030A0">
              <a:alpha val="21000"/>
            </a:srgbClr>
          </a:solidFill>
          <a:ln w="25400">
            <a:solidFill>
              <a:schemeClr val="tx1"/>
            </a:solidFill>
            <a:miter lim="800000"/>
            <a:headEnd/>
            <a:tailEnd/>
          </a:ln>
          <a:effectLst/>
        </p:spPr>
        <p:txBody>
          <a:bodyPr>
            <a:spAutoFit/>
          </a:bodyPr>
          <a:lstStyle/>
          <a:p>
            <a:pPr algn="r">
              <a:spcBef>
                <a:spcPct val="15000"/>
              </a:spcBef>
            </a:pPr>
            <a:r>
              <a:rPr lang="en-GB" b="1" u="sng" dirty="0"/>
              <a:t>Structure</a:t>
            </a:r>
          </a:p>
          <a:p>
            <a:pPr>
              <a:spcBef>
                <a:spcPct val="15000"/>
              </a:spcBef>
              <a:buFont typeface="Wingdings" pitchFamily="2" charset="2"/>
              <a:buChar char="§"/>
            </a:pPr>
            <a:r>
              <a:rPr lang="en-GB" sz="1400" dirty="0"/>
              <a:t> </a:t>
            </a:r>
            <a:r>
              <a:rPr lang="en-GB" sz="1400" b="1" dirty="0"/>
              <a:t>Sentences</a:t>
            </a:r>
            <a:r>
              <a:rPr lang="en-GB" sz="1000" dirty="0"/>
              <a:t>- what shapes, styles and patterns can you see?</a:t>
            </a:r>
          </a:p>
          <a:p>
            <a:pPr>
              <a:spcBef>
                <a:spcPct val="15000"/>
              </a:spcBef>
              <a:buFont typeface="Wingdings" pitchFamily="2" charset="2"/>
              <a:buChar char="§"/>
            </a:pPr>
            <a:r>
              <a:rPr lang="en-GB" sz="1000" dirty="0"/>
              <a:t>Opening – how does the extract begin?</a:t>
            </a:r>
          </a:p>
          <a:p>
            <a:pPr>
              <a:spcBef>
                <a:spcPct val="15000"/>
              </a:spcBef>
              <a:buFont typeface="Wingdings" pitchFamily="2" charset="2"/>
              <a:buChar char="§"/>
            </a:pPr>
            <a:r>
              <a:rPr lang="en-GB" sz="1000" dirty="0"/>
              <a:t>Ending – how does the extract finish? Is there a clear resolution?</a:t>
            </a:r>
          </a:p>
          <a:p>
            <a:pPr>
              <a:spcBef>
                <a:spcPct val="15000"/>
              </a:spcBef>
              <a:buFont typeface="Wingdings" pitchFamily="2" charset="2"/>
              <a:buChar char="§"/>
            </a:pPr>
            <a:r>
              <a:rPr lang="en-GB" sz="1400" b="1" dirty="0"/>
              <a:t> Flashbacks </a:t>
            </a:r>
            <a:r>
              <a:rPr lang="en-GB" sz="1000" b="1" dirty="0"/>
              <a:t>– </a:t>
            </a:r>
            <a:r>
              <a:rPr lang="en-GB" sz="1000" dirty="0"/>
              <a:t>are any included? What do they reveal?</a:t>
            </a:r>
          </a:p>
          <a:p>
            <a:pPr>
              <a:spcBef>
                <a:spcPct val="15000"/>
              </a:spcBef>
              <a:buFont typeface="Wingdings" pitchFamily="2" charset="2"/>
              <a:buChar char="§"/>
            </a:pPr>
            <a:r>
              <a:rPr lang="en-GB" sz="1400" b="1" dirty="0"/>
              <a:t>Repetition</a:t>
            </a:r>
            <a:r>
              <a:rPr lang="en-GB" sz="1400" dirty="0"/>
              <a:t> </a:t>
            </a:r>
            <a:r>
              <a:rPr lang="en-GB" sz="1000" dirty="0"/>
              <a:t>– are any ideas or patterns repeated? Why?</a:t>
            </a:r>
          </a:p>
          <a:p>
            <a:pPr>
              <a:spcBef>
                <a:spcPct val="15000"/>
              </a:spcBef>
              <a:buFont typeface="Wingdings" pitchFamily="2" charset="2"/>
              <a:buChar char="§"/>
            </a:pPr>
            <a:r>
              <a:rPr lang="en-GB" sz="1400" b="1" dirty="0"/>
              <a:t>Connections</a:t>
            </a:r>
            <a:r>
              <a:rPr lang="en-GB" sz="1400" dirty="0"/>
              <a:t> </a:t>
            </a:r>
            <a:r>
              <a:rPr lang="en-GB" sz="1000" dirty="0"/>
              <a:t>– how do the paragraphs link together?</a:t>
            </a:r>
          </a:p>
          <a:p>
            <a:pPr>
              <a:spcBef>
                <a:spcPct val="15000"/>
              </a:spcBef>
              <a:buFont typeface="Wingdings" pitchFamily="2" charset="2"/>
              <a:buChar char="§"/>
            </a:pPr>
            <a:r>
              <a:rPr lang="en-GB" sz="1400" b="1" dirty="0"/>
              <a:t>Narrative perspective </a:t>
            </a:r>
            <a:r>
              <a:rPr lang="en-GB" sz="1000" dirty="0"/>
              <a:t>– does this stay the same throughout?</a:t>
            </a:r>
          </a:p>
          <a:p>
            <a:pPr>
              <a:spcBef>
                <a:spcPct val="15000"/>
              </a:spcBef>
              <a:buFont typeface="Wingdings" pitchFamily="2" charset="2"/>
              <a:buChar char="§"/>
            </a:pPr>
            <a:r>
              <a:rPr lang="en-GB" sz="1400" b="1" dirty="0"/>
              <a:t>Linear/non linear </a:t>
            </a:r>
            <a:r>
              <a:rPr lang="en-GB" sz="1000" dirty="0"/>
              <a:t>– is there a clear order to the events?</a:t>
            </a:r>
          </a:p>
        </p:txBody>
      </p:sp>
      <p:sp>
        <p:nvSpPr>
          <p:cNvPr id="21511" name="Text Box 7"/>
          <p:cNvSpPr txBox="1">
            <a:spLocks noChangeArrowheads="1"/>
          </p:cNvSpPr>
          <p:nvPr/>
        </p:nvSpPr>
        <p:spPr bwMode="auto">
          <a:xfrm>
            <a:off x="32890" y="2667626"/>
            <a:ext cx="4495800" cy="4145750"/>
          </a:xfrm>
          <a:prstGeom prst="rect">
            <a:avLst/>
          </a:prstGeom>
          <a:solidFill>
            <a:srgbClr val="FFFF00">
              <a:alpha val="21000"/>
            </a:srgbClr>
          </a:solidFill>
          <a:ln w="25400">
            <a:solidFill>
              <a:schemeClr val="tx1"/>
            </a:solidFill>
            <a:miter lim="800000"/>
            <a:headEnd/>
            <a:tailEnd/>
          </a:ln>
          <a:effectLst/>
        </p:spPr>
        <p:txBody>
          <a:bodyPr>
            <a:spAutoFit/>
          </a:bodyPr>
          <a:lstStyle/>
          <a:p>
            <a:pPr algn="r">
              <a:spcBef>
                <a:spcPct val="15000"/>
              </a:spcBef>
            </a:pPr>
            <a:r>
              <a:rPr lang="en-GB" b="1" u="sng" dirty="0"/>
              <a:t>Imagery and Language</a:t>
            </a:r>
          </a:p>
          <a:p>
            <a:pPr>
              <a:spcBef>
                <a:spcPct val="15000"/>
              </a:spcBef>
              <a:buFont typeface="Wingdings" pitchFamily="2" charset="2"/>
              <a:buChar char="§"/>
            </a:pPr>
            <a:r>
              <a:rPr lang="en-GB" sz="1400" b="1" dirty="0"/>
              <a:t>Alliteration</a:t>
            </a:r>
            <a:r>
              <a:rPr lang="en-GB" sz="1400" dirty="0"/>
              <a:t> - </a:t>
            </a:r>
            <a:r>
              <a:rPr lang="en-GB" sz="1000" dirty="0"/>
              <a:t>the repeating of initial sounds. </a:t>
            </a:r>
          </a:p>
          <a:p>
            <a:pPr>
              <a:spcBef>
                <a:spcPct val="15000"/>
              </a:spcBef>
              <a:buFont typeface="Wingdings" pitchFamily="2" charset="2"/>
              <a:buChar char="§"/>
            </a:pPr>
            <a:r>
              <a:rPr lang="en-US" sz="1400" b="1" dirty="0"/>
              <a:t>Metaphor </a:t>
            </a:r>
            <a:r>
              <a:rPr lang="en-US" sz="1400" dirty="0"/>
              <a:t>- </a:t>
            </a:r>
            <a:r>
              <a:rPr lang="en-US" sz="1000" dirty="0"/>
              <a:t>comparing two things by saying one is the other.</a:t>
            </a:r>
          </a:p>
          <a:p>
            <a:pPr>
              <a:spcBef>
                <a:spcPct val="15000"/>
              </a:spcBef>
              <a:buFont typeface="Wingdings" pitchFamily="2" charset="2"/>
              <a:buChar char="§"/>
            </a:pPr>
            <a:r>
              <a:rPr lang="en-US" sz="1400" b="1" dirty="0"/>
              <a:t> Simile </a:t>
            </a:r>
            <a:r>
              <a:rPr lang="en-US" sz="1400" dirty="0"/>
              <a:t>- </a:t>
            </a:r>
            <a:r>
              <a:rPr lang="en-US" sz="1000" dirty="0"/>
              <a:t>comparing two things saying one is like or as the other.</a:t>
            </a:r>
          </a:p>
          <a:p>
            <a:pPr>
              <a:spcBef>
                <a:spcPct val="15000"/>
              </a:spcBef>
              <a:buFont typeface="Wingdings" pitchFamily="2" charset="2"/>
              <a:buChar char="§"/>
            </a:pPr>
            <a:r>
              <a:rPr lang="en-US" sz="1400" b="1" dirty="0"/>
              <a:t> Personification </a:t>
            </a:r>
            <a:r>
              <a:rPr lang="en-US" sz="1400" dirty="0"/>
              <a:t>- </a:t>
            </a:r>
            <a:r>
              <a:rPr lang="en-US" sz="1000" dirty="0"/>
              <a:t>giving something non-human human qualities</a:t>
            </a:r>
            <a:r>
              <a:rPr lang="en-US" sz="1000" b="1" dirty="0"/>
              <a:t>.</a:t>
            </a:r>
          </a:p>
          <a:p>
            <a:pPr>
              <a:spcBef>
                <a:spcPct val="15000"/>
              </a:spcBef>
              <a:buFont typeface="Wingdings" pitchFamily="2" charset="2"/>
              <a:buChar char="§"/>
            </a:pPr>
            <a:r>
              <a:rPr lang="en-US" sz="1400" b="1" dirty="0"/>
              <a:t> </a:t>
            </a:r>
            <a:r>
              <a:rPr lang="en-GB" sz="1400" b="1" dirty="0"/>
              <a:t>Onomatopoeia </a:t>
            </a:r>
            <a:r>
              <a:rPr lang="en-GB" sz="1000" dirty="0"/>
              <a:t>- words that sound like the thing they describe.</a:t>
            </a:r>
            <a:r>
              <a:rPr lang="en-GB" sz="1000" b="1" dirty="0"/>
              <a:t> </a:t>
            </a:r>
          </a:p>
          <a:p>
            <a:pPr>
              <a:spcBef>
                <a:spcPct val="15000"/>
              </a:spcBef>
              <a:buFont typeface="Wingdings" pitchFamily="2" charset="2"/>
              <a:buChar char="§"/>
            </a:pPr>
            <a:r>
              <a:rPr lang="en-GB" sz="1400" b="1" dirty="0"/>
              <a:t> Repetition </a:t>
            </a:r>
            <a:r>
              <a:rPr lang="en-GB" sz="1000" dirty="0"/>
              <a:t>- does the writer repeat words or phrases?</a:t>
            </a:r>
            <a:endParaRPr lang="en-US" sz="1000" dirty="0"/>
          </a:p>
          <a:p>
            <a:pPr>
              <a:spcBef>
                <a:spcPct val="15000"/>
              </a:spcBef>
              <a:buFont typeface="Wingdings" pitchFamily="2" charset="2"/>
              <a:buChar char="§"/>
            </a:pPr>
            <a:r>
              <a:rPr lang="en-US" sz="1400" b="1" dirty="0"/>
              <a:t>What kinds of words are used?</a:t>
            </a:r>
          </a:p>
          <a:p>
            <a:pPr>
              <a:spcBef>
                <a:spcPct val="15000"/>
              </a:spcBef>
              <a:buFont typeface="Wingdings" pitchFamily="2" charset="2"/>
              <a:buChar char="§"/>
            </a:pPr>
            <a:r>
              <a:rPr lang="en-GB" sz="1400" dirty="0"/>
              <a:t> </a:t>
            </a:r>
            <a:r>
              <a:rPr lang="en-GB" sz="1400" b="1" dirty="0"/>
              <a:t>Connotation </a:t>
            </a:r>
            <a:r>
              <a:rPr lang="en-GB" sz="1000" dirty="0"/>
              <a:t>- </a:t>
            </a:r>
            <a:r>
              <a:rPr lang="en-US" sz="1000" dirty="0"/>
              <a:t>associations that words have </a:t>
            </a:r>
          </a:p>
          <a:p>
            <a:pPr>
              <a:spcBef>
                <a:spcPct val="15000"/>
              </a:spcBef>
              <a:buFont typeface="Wingdings" pitchFamily="2" charset="2"/>
              <a:buChar char="§"/>
            </a:pPr>
            <a:r>
              <a:rPr lang="en-GB" sz="1400" b="1" dirty="0"/>
              <a:t>Ambiguity </a:t>
            </a:r>
            <a:r>
              <a:rPr lang="en-GB" sz="1400" dirty="0"/>
              <a:t>- </a:t>
            </a:r>
            <a:r>
              <a:rPr lang="en-GB" sz="1000" dirty="0"/>
              <a:t>is the word or phrase deliberately unclear? Could it mean opposite things or many different things?</a:t>
            </a:r>
          </a:p>
          <a:p>
            <a:pPr>
              <a:spcBef>
                <a:spcPct val="15000"/>
              </a:spcBef>
              <a:buFont typeface="Wingdings" pitchFamily="2" charset="2"/>
              <a:buChar char="§"/>
            </a:pPr>
            <a:r>
              <a:rPr lang="en-GB" sz="1400" b="1" dirty="0"/>
              <a:t> Word order </a:t>
            </a:r>
            <a:r>
              <a:rPr lang="en-GB" sz="1000" dirty="0"/>
              <a:t>- are the words in an unusual order – why?</a:t>
            </a:r>
          </a:p>
          <a:p>
            <a:pPr>
              <a:spcBef>
                <a:spcPct val="15000"/>
              </a:spcBef>
              <a:buFont typeface="Wingdings" pitchFamily="2" charset="2"/>
              <a:buChar char="§"/>
            </a:pPr>
            <a:r>
              <a:rPr lang="en-GB" sz="1400" b="1" dirty="0"/>
              <a:t> Adjectives </a:t>
            </a:r>
            <a:r>
              <a:rPr lang="en-GB" sz="1000" dirty="0"/>
              <a:t>- what are the key describing words?</a:t>
            </a:r>
          </a:p>
          <a:p>
            <a:pPr>
              <a:spcBef>
                <a:spcPct val="15000"/>
              </a:spcBef>
              <a:buFont typeface="Wingdings" pitchFamily="2" charset="2"/>
              <a:buChar char="§"/>
            </a:pPr>
            <a:r>
              <a:rPr lang="en-GB" sz="1400" b="1" dirty="0"/>
              <a:t> Slang or unusual words and misspellings </a:t>
            </a:r>
            <a:r>
              <a:rPr lang="en-GB" sz="1400" dirty="0"/>
              <a:t>- </a:t>
            </a:r>
            <a:r>
              <a:rPr lang="en-GB" sz="1000" dirty="0"/>
              <a:t>Does the writer use slang or informal language?</a:t>
            </a:r>
            <a:endParaRPr lang="en-GB" sz="1400" dirty="0"/>
          </a:p>
          <a:p>
            <a:pPr>
              <a:spcBef>
                <a:spcPct val="15000"/>
              </a:spcBef>
              <a:buFont typeface="Wingdings" pitchFamily="2" charset="2"/>
              <a:buChar char="§"/>
            </a:pPr>
            <a:r>
              <a:rPr lang="en-GB" sz="1400" b="1" dirty="0"/>
              <a:t> Characters</a:t>
            </a:r>
            <a:r>
              <a:rPr lang="en-GB" sz="1400" dirty="0"/>
              <a:t> </a:t>
            </a:r>
            <a:r>
              <a:rPr lang="en-GB" sz="1000" dirty="0"/>
              <a:t>- how do they speak? Do they all sound the same?</a:t>
            </a:r>
          </a:p>
          <a:p>
            <a:pPr>
              <a:spcBef>
                <a:spcPct val="15000"/>
              </a:spcBef>
            </a:pPr>
            <a:endParaRPr lang="en-GB" sz="1400" b="1" dirty="0"/>
          </a:p>
        </p:txBody>
      </p:sp>
      <p:sp>
        <p:nvSpPr>
          <p:cNvPr id="4" name="TextBox 3"/>
          <p:cNvSpPr txBox="1"/>
          <p:nvPr/>
        </p:nvSpPr>
        <p:spPr>
          <a:xfrm>
            <a:off x="179512" y="2780928"/>
            <a:ext cx="4104456" cy="369332"/>
          </a:xfrm>
          <a:prstGeom prst="rect">
            <a:avLst/>
          </a:prstGeom>
          <a:noFill/>
        </p:spPr>
        <p:txBody>
          <a:bodyPr wrap="square" rtlCol="0">
            <a:spAutoFit/>
          </a:bodyPr>
          <a:lstStyle/>
          <a:p>
            <a:endParaRPr lang="en-GB" dirty="0"/>
          </a:p>
        </p:txBody>
      </p:sp>
      <p:sp>
        <p:nvSpPr>
          <p:cNvPr id="5" name="TextBox 4"/>
          <p:cNvSpPr txBox="1"/>
          <p:nvPr/>
        </p:nvSpPr>
        <p:spPr>
          <a:xfrm>
            <a:off x="4612704" y="1365552"/>
            <a:ext cx="4495800" cy="1823576"/>
          </a:xfrm>
          <a:prstGeom prst="rect">
            <a:avLst/>
          </a:prstGeom>
          <a:solidFill>
            <a:srgbClr val="92D050">
              <a:alpha val="21000"/>
            </a:srgbClr>
          </a:solidFill>
          <a:ln w="28575">
            <a:solidFill>
              <a:schemeClr val="tx1"/>
            </a:solidFill>
          </a:ln>
        </p:spPr>
        <p:txBody>
          <a:bodyPr wrap="square" rtlCol="0">
            <a:spAutoFit/>
          </a:bodyPr>
          <a:lstStyle/>
          <a:p>
            <a:pPr algn="r"/>
            <a:r>
              <a:rPr lang="en-GB" b="1" u="sng" dirty="0"/>
              <a:t>Character</a:t>
            </a:r>
          </a:p>
          <a:p>
            <a:pPr>
              <a:spcBef>
                <a:spcPct val="15000"/>
              </a:spcBef>
              <a:buFont typeface="Wingdings" pitchFamily="2" charset="2"/>
              <a:buChar char="§"/>
            </a:pPr>
            <a:r>
              <a:rPr lang="en-GB" sz="1400" b="1" dirty="0"/>
              <a:t>who</a:t>
            </a:r>
            <a:r>
              <a:rPr lang="en-GB" sz="1400" dirty="0"/>
              <a:t> is the telling the story?</a:t>
            </a:r>
            <a:endParaRPr lang="en-US" sz="1400" dirty="0"/>
          </a:p>
          <a:p>
            <a:pPr>
              <a:spcBef>
                <a:spcPct val="15000"/>
              </a:spcBef>
              <a:buFont typeface="Wingdings" pitchFamily="2" charset="2"/>
              <a:buChar char="§"/>
            </a:pPr>
            <a:r>
              <a:rPr lang="en-US" sz="1400" dirty="0"/>
              <a:t>What is the </a:t>
            </a:r>
            <a:r>
              <a:rPr lang="en-US" sz="1400" b="1" dirty="0"/>
              <a:t>narrative voice</a:t>
            </a:r>
            <a:r>
              <a:rPr lang="en-US" sz="1400" dirty="0"/>
              <a:t>? Is it first or third person?</a:t>
            </a:r>
          </a:p>
          <a:p>
            <a:pPr>
              <a:spcBef>
                <a:spcPct val="15000"/>
              </a:spcBef>
              <a:buFont typeface="Wingdings" pitchFamily="2" charset="2"/>
              <a:buChar char="§"/>
            </a:pPr>
            <a:r>
              <a:rPr lang="en-US" sz="1400" dirty="0"/>
              <a:t>What characters do we meet?</a:t>
            </a:r>
          </a:p>
          <a:p>
            <a:pPr>
              <a:spcBef>
                <a:spcPct val="15000"/>
              </a:spcBef>
              <a:buFont typeface="Wingdings" pitchFamily="2" charset="2"/>
              <a:buChar char="§"/>
            </a:pPr>
            <a:r>
              <a:rPr lang="en-US" sz="1400" dirty="0"/>
              <a:t>How are the characters introduced? </a:t>
            </a:r>
          </a:p>
          <a:p>
            <a:pPr>
              <a:spcBef>
                <a:spcPct val="15000"/>
              </a:spcBef>
              <a:buFont typeface="Wingdings" pitchFamily="2" charset="2"/>
              <a:buChar char="§"/>
            </a:pPr>
            <a:r>
              <a:rPr lang="en-US" sz="1400" dirty="0"/>
              <a:t>What do we learn about the characters that might be important?</a:t>
            </a:r>
            <a:endParaRPr lang="en-GB" sz="1400" dirty="0"/>
          </a:p>
        </p:txBody>
      </p:sp>
      <p:sp>
        <p:nvSpPr>
          <p:cNvPr id="6" name="TextBox 5"/>
          <p:cNvSpPr txBox="1"/>
          <p:nvPr/>
        </p:nvSpPr>
        <p:spPr>
          <a:xfrm>
            <a:off x="4612704" y="3278014"/>
            <a:ext cx="4495800" cy="1231106"/>
          </a:xfrm>
          <a:prstGeom prst="rect">
            <a:avLst/>
          </a:prstGeom>
          <a:solidFill>
            <a:srgbClr val="00B0F0">
              <a:alpha val="21000"/>
            </a:srgbClr>
          </a:solidFill>
          <a:ln w="28575">
            <a:solidFill>
              <a:schemeClr val="tx1"/>
            </a:solidFill>
          </a:ln>
        </p:spPr>
        <p:txBody>
          <a:bodyPr wrap="square" rtlCol="0">
            <a:spAutoFit/>
          </a:bodyPr>
          <a:lstStyle/>
          <a:p>
            <a:pPr algn="r"/>
            <a:r>
              <a:rPr lang="en-GB" b="1" u="sng" dirty="0"/>
              <a:t>Setting</a:t>
            </a:r>
          </a:p>
          <a:p>
            <a:pPr marL="95250" indent="-95250">
              <a:buFont typeface="Wingdings" panose="05000000000000000000" pitchFamily="2" charset="2"/>
              <a:buChar char="§"/>
            </a:pPr>
            <a:r>
              <a:rPr lang="en-GB" sz="1400" dirty="0"/>
              <a:t>What </a:t>
            </a:r>
            <a:r>
              <a:rPr lang="en-GB" sz="1400" b="1" dirty="0"/>
              <a:t>location</a:t>
            </a:r>
            <a:r>
              <a:rPr lang="en-GB" sz="1400" dirty="0"/>
              <a:t> is described? How do you know?</a:t>
            </a:r>
          </a:p>
          <a:p>
            <a:pPr marL="95250" indent="-95250">
              <a:buFont typeface="Wingdings" panose="05000000000000000000" pitchFamily="2" charset="2"/>
              <a:buChar char="§"/>
            </a:pPr>
            <a:r>
              <a:rPr lang="en-GB" sz="1400" dirty="0"/>
              <a:t>What is the </a:t>
            </a:r>
            <a:r>
              <a:rPr lang="en-GB" sz="1400" b="1" dirty="0"/>
              <a:t>weather</a:t>
            </a:r>
            <a:r>
              <a:rPr lang="en-GB" sz="1400" dirty="0"/>
              <a:t> like?</a:t>
            </a:r>
          </a:p>
          <a:p>
            <a:pPr marL="95250" indent="-95250">
              <a:buFont typeface="Wingdings" panose="05000000000000000000" pitchFamily="2" charset="2"/>
              <a:buChar char="§"/>
            </a:pPr>
            <a:r>
              <a:rPr lang="en-GB" sz="1400" dirty="0"/>
              <a:t>What </a:t>
            </a:r>
            <a:r>
              <a:rPr lang="en-GB" sz="1400" b="1" dirty="0"/>
              <a:t>time</a:t>
            </a:r>
            <a:r>
              <a:rPr lang="en-GB" sz="1400" dirty="0"/>
              <a:t> of day is it?</a:t>
            </a:r>
          </a:p>
          <a:p>
            <a:pPr marL="95250" indent="-95250">
              <a:buFont typeface="Wingdings" panose="05000000000000000000" pitchFamily="2" charset="2"/>
              <a:buChar char="§"/>
            </a:pPr>
            <a:r>
              <a:rPr lang="en-GB" sz="1400" dirty="0"/>
              <a:t>What </a:t>
            </a:r>
            <a:r>
              <a:rPr lang="en-GB" sz="1400" b="1" dirty="0"/>
              <a:t>period</a:t>
            </a:r>
            <a:r>
              <a:rPr lang="en-GB" sz="1400" dirty="0"/>
              <a:t> is it set in? How do you know?</a:t>
            </a:r>
          </a:p>
        </p:txBody>
      </p:sp>
    </p:spTree>
    <p:extLst>
      <p:ext uri="{BB962C8B-B14F-4D97-AF65-F5344CB8AC3E}">
        <p14:creationId xmlns:p14="http://schemas.microsoft.com/office/powerpoint/2010/main" val="1616837115"/>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042017">
            <a:off x="249906" y="325463"/>
            <a:ext cx="1775971" cy="1015663"/>
          </a:xfrm>
          <a:prstGeom prst="rect">
            <a:avLst/>
          </a:prstGeom>
          <a:solidFill>
            <a:srgbClr val="FFC00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AO1</a:t>
            </a:r>
          </a:p>
        </p:txBody>
      </p:sp>
      <p:sp>
        <p:nvSpPr>
          <p:cNvPr id="4" name="TextBox 3"/>
          <p:cNvSpPr txBox="1"/>
          <p:nvPr/>
        </p:nvSpPr>
        <p:spPr>
          <a:xfrm>
            <a:off x="144016" y="1484784"/>
            <a:ext cx="8820472" cy="923330"/>
          </a:xfrm>
          <a:prstGeom prst="rect">
            <a:avLst/>
          </a:prstGeom>
          <a:noFill/>
        </p:spPr>
        <p:txBody>
          <a:bodyPr wrap="square" rtlCol="0">
            <a:spAutoFit/>
          </a:bodyPr>
          <a:lstStyle/>
          <a:p>
            <a:pPr algn="ctr"/>
            <a:r>
              <a:rPr lang="en-GB" b="1" dirty="0"/>
              <a:t>Read again the first part of the source from lines 1 - 4.</a:t>
            </a:r>
          </a:p>
          <a:p>
            <a:pPr algn="ctr"/>
            <a:endParaRPr lang="en-GB" b="1" dirty="0"/>
          </a:p>
          <a:p>
            <a:pPr algn="ctr"/>
            <a:r>
              <a:rPr lang="en-GB" b="1" dirty="0"/>
              <a:t>List four things about Alice and her surroundings from this part of the source..</a:t>
            </a:r>
          </a:p>
        </p:txBody>
      </p:sp>
      <p:sp>
        <p:nvSpPr>
          <p:cNvPr id="5" name="TextBox 4"/>
          <p:cNvSpPr txBox="1"/>
          <p:nvPr/>
        </p:nvSpPr>
        <p:spPr>
          <a:xfrm>
            <a:off x="467544" y="2494051"/>
            <a:ext cx="8136904" cy="4247317"/>
          </a:xfrm>
          <a:prstGeom prst="rect">
            <a:avLst/>
          </a:prstGeom>
          <a:noFill/>
        </p:spPr>
        <p:txBody>
          <a:bodyPr wrap="square" rtlCol="0">
            <a:spAutoFit/>
          </a:bodyPr>
          <a:lstStyle/>
          <a:p>
            <a:r>
              <a:rPr lang="en-GB" b="1" dirty="0"/>
              <a:t>A </a:t>
            </a:r>
            <a:r>
              <a:rPr lang="en-GB" dirty="0"/>
              <a:t>___________________________________________________________________</a:t>
            </a:r>
          </a:p>
          <a:p>
            <a:endParaRPr lang="en-GB" dirty="0"/>
          </a:p>
          <a:p>
            <a:r>
              <a:rPr lang="en-GB" dirty="0"/>
              <a:t>_____________________________________________________________________</a:t>
            </a:r>
          </a:p>
          <a:p>
            <a:endParaRPr lang="en-GB" dirty="0"/>
          </a:p>
          <a:p>
            <a:r>
              <a:rPr lang="en-GB" b="1" dirty="0"/>
              <a:t>B</a:t>
            </a:r>
            <a:r>
              <a:rPr lang="en-GB" dirty="0"/>
              <a:t>____________________________________________________________________</a:t>
            </a:r>
          </a:p>
          <a:p>
            <a:endParaRPr lang="en-GB" dirty="0"/>
          </a:p>
          <a:p>
            <a:r>
              <a:rPr lang="en-GB" dirty="0"/>
              <a:t>_____________________________________________________________________</a:t>
            </a:r>
          </a:p>
          <a:p>
            <a:endParaRPr lang="en-GB" dirty="0"/>
          </a:p>
          <a:p>
            <a:r>
              <a:rPr lang="en-GB" b="1" dirty="0"/>
              <a:t>C</a:t>
            </a:r>
            <a:r>
              <a:rPr lang="en-GB" dirty="0"/>
              <a:t>____________________________________________________________________</a:t>
            </a:r>
          </a:p>
          <a:p>
            <a:endParaRPr lang="en-GB" dirty="0"/>
          </a:p>
          <a:p>
            <a:r>
              <a:rPr lang="en-GB" dirty="0"/>
              <a:t>_____________________________________________________________________</a:t>
            </a:r>
          </a:p>
          <a:p>
            <a:endParaRPr lang="en-GB" dirty="0"/>
          </a:p>
          <a:p>
            <a:r>
              <a:rPr lang="en-GB" b="1" dirty="0"/>
              <a:t>D</a:t>
            </a:r>
            <a:r>
              <a:rPr lang="en-GB" dirty="0"/>
              <a:t>____________________________________________________________________</a:t>
            </a:r>
          </a:p>
          <a:p>
            <a:endParaRPr lang="en-GB" dirty="0"/>
          </a:p>
          <a:p>
            <a:r>
              <a:rPr lang="en-GB" dirty="0"/>
              <a:t>_____________________________________________________________________ </a:t>
            </a:r>
          </a:p>
        </p:txBody>
      </p:sp>
      <p:sp>
        <p:nvSpPr>
          <p:cNvPr id="6" name="TextBox 5"/>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4 Marks</a:t>
            </a:r>
          </a:p>
        </p:txBody>
      </p:sp>
      <p:sp>
        <p:nvSpPr>
          <p:cNvPr id="8" name="TextBox 7"/>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4 Minutes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58405" r="46598" b="32974"/>
          <a:stretch/>
        </p:blipFill>
        <p:spPr bwMode="auto">
          <a:xfrm>
            <a:off x="2519772" y="332656"/>
            <a:ext cx="4032448" cy="77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543777" y="2864556"/>
            <a:ext cx="3506881" cy="3732796"/>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TASK - Time 4 MINUTES and complete this question. Remember to use the wording of the question for each point.</a:t>
            </a:r>
          </a:p>
          <a:p>
            <a:pPr algn="ctr"/>
            <a:endParaRPr lang="en-GB" sz="2400" b="1" dirty="0">
              <a:solidFill>
                <a:schemeClr val="tx1"/>
              </a:solidFill>
            </a:endParaRPr>
          </a:p>
          <a:p>
            <a:pPr algn="ctr"/>
            <a:r>
              <a:rPr lang="en-GB" sz="2400" b="1" dirty="0" smtClean="0">
                <a:solidFill>
                  <a:schemeClr val="tx1"/>
                </a:solidFill>
              </a:rPr>
              <a:t>e.g. </a:t>
            </a:r>
            <a:r>
              <a:rPr lang="en-GB" sz="2400" b="1" dirty="0" smtClean="0">
                <a:solidFill>
                  <a:schemeClr val="tx1"/>
                </a:solidFill>
              </a:rPr>
              <a:t>Alice is </a:t>
            </a:r>
            <a:r>
              <a:rPr lang="mr-IN" sz="2400" b="1" dirty="0" smtClean="0">
                <a:solidFill>
                  <a:schemeClr val="tx1"/>
                </a:solidFill>
              </a:rPr>
              <a:t>…</a:t>
            </a:r>
            <a:r>
              <a:rPr lang="en-GB" sz="2400" b="1" dirty="0" smtClean="0">
                <a:solidFill>
                  <a:schemeClr val="tx1"/>
                </a:solidFill>
              </a:rPr>
              <a:t> </a:t>
            </a:r>
          </a:p>
          <a:p>
            <a:pPr algn="ctr"/>
            <a:r>
              <a:rPr lang="en-GB" sz="2400" b="1" dirty="0" smtClean="0">
                <a:solidFill>
                  <a:schemeClr val="tx1"/>
                </a:solidFill>
              </a:rPr>
              <a:t>Her surroundings are </a:t>
            </a:r>
            <a:r>
              <a:rPr lang="mr-IN" sz="2400" b="1" dirty="0" smtClean="0">
                <a:solidFill>
                  <a:schemeClr val="tx1"/>
                </a:solidFill>
              </a:rPr>
              <a:t>…</a:t>
            </a:r>
            <a:r>
              <a:rPr lang="en-GB" sz="2400" b="1" dirty="0" smtClean="0">
                <a:solidFill>
                  <a:schemeClr val="tx1"/>
                </a:solidFill>
              </a:rPr>
              <a:t>   </a:t>
            </a:r>
            <a:endParaRPr lang="en-GB" sz="2400" b="1" dirty="0">
              <a:solidFill>
                <a:schemeClr val="tx1"/>
              </a:solidFill>
            </a:endParaRPr>
          </a:p>
        </p:txBody>
      </p:sp>
      <p:sp>
        <p:nvSpPr>
          <p:cNvPr id="12" name="Rectangle 11"/>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85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042017">
            <a:off x="249906" y="325463"/>
            <a:ext cx="1775971" cy="1015663"/>
          </a:xfrm>
          <a:prstGeom prst="rect">
            <a:avLst/>
          </a:prstGeom>
          <a:solidFill>
            <a:srgbClr val="FFC000"/>
          </a:solidFill>
          <a:ln w="57150">
            <a:solidFill>
              <a:schemeClr val="tx1"/>
            </a:solidFill>
          </a:ln>
        </p:spPr>
        <p:txBody>
          <a:bodyPr wrap="square" rtlCol="0">
            <a:spAutoFit/>
          </a:bodyPr>
          <a:lstStyle/>
          <a:p>
            <a:pPr algn="ctr"/>
            <a:r>
              <a:rPr lang="en-GB" sz="6000" b="1" dirty="0">
                <a:effectLst>
                  <a:outerShdw blurRad="38100" dist="38100" dir="2700000" algn="tl">
                    <a:srgbClr val="000000">
                      <a:alpha val="43137"/>
                    </a:srgbClr>
                  </a:outerShdw>
                </a:effectLst>
              </a:rPr>
              <a:t>AO1</a:t>
            </a:r>
          </a:p>
        </p:txBody>
      </p:sp>
      <p:sp>
        <p:nvSpPr>
          <p:cNvPr id="4" name="TextBox 3"/>
          <p:cNvSpPr txBox="1"/>
          <p:nvPr/>
        </p:nvSpPr>
        <p:spPr>
          <a:xfrm>
            <a:off x="144016" y="1484784"/>
            <a:ext cx="8820472" cy="923330"/>
          </a:xfrm>
          <a:prstGeom prst="rect">
            <a:avLst/>
          </a:prstGeom>
          <a:noFill/>
        </p:spPr>
        <p:txBody>
          <a:bodyPr wrap="square" rtlCol="0">
            <a:spAutoFit/>
          </a:bodyPr>
          <a:lstStyle/>
          <a:p>
            <a:pPr algn="ctr"/>
            <a:r>
              <a:rPr lang="en-GB" b="1" dirty="0"/>
              <a:t>Read again the first part of the source from lines 1 - 4.</a:t>
            </a:r>
          </a:p>
          <a:p>
            <a:pPr algn="ctr"/>
            <a:endParaRPr lang="en-GB" b="1" dirty="0"/>
          </a:p>
          <a:p>
            <a:pPr algn="ctr"/>
            <a:r>
              <a:rPr lang="en-GB" b="1" dirty="0"/>
              <a:t>List four things about Alice and her surroundings from this part of the source..</a:t>
            </a:r>
          </a:p>
        </p:txBody>
      </p:sp>
      <p:sp>
        <p:nvSpPr>
          <p:cNvPr id="6" name="TextBox 5"/>
          <p:cNvSpPr txBox="1"/>
          <p:nvPr/>
        </p:nvSpPr>
        <p:spPr>
          <a:xfrm>
            <a:off x="6887716" y="332656"/>
            <a:ext cx="1932756"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4 Marks</a:t>
            </a:r>
          </a:p>
        </p:txBody>
      </p:sp>
      <p:sp>
        <p:nvSpPr>
          <p:cNvPr id="8" name="TextBox 7"/>
          <p:cNvSpPr txBox="1"/>
          <p:nvPr/>
        </p:nvSpPr>
        <p:spPr>
          <a:xfrm>
            <a:off x="6948264" y="951111"/>
            <a:ext cx="1932756"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2400" b="1" dirty="0"/>
              <a:t>4 Minutes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58405" r="46598" b="32974"/>
          <a:stretch/>
        </p:blipFill>
        <p:spPr bwMode="auto">
          <a:xfrm>
            <a:off x="2519772" y="332656"/>
            <a:ext cx="4032448" cy="77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4190" y="2711116"/>
            <a:ext cx="7571874" cy="3046988"/>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0800000" scaled="1"/>
            <a:tileRect/>
          </a:gradFill>
          <a:ln>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pitchFamily="2" charset="2"/>
              <a:buChar char="ü"/>
            </a:pPr>
            <a:r>
              <a:rPr lang="en-GB" sz="2400" dirty="0"/>
              <a:t>Alice has a water bottle.</a:t>
            </a:r>
          </a:p>
          <a:p>
            <a:pPr marL="285750" indent="-285750">
              <a:buFont typeface="Wingdings" panose="05000000000000000000" pitchFamily="2" charset="2"/>
              <a:buChar char="ü"/>
            </a:pPr>
            <a:r>
              <a:rPr lang="en-GB" sz="2400" dirty="0"/>
              <a:t>Alice drinks water in great gulps.</a:t>
            </a:r>
          </a:p>
          <a:p>
            <a:pPr marL="285750" indent="-285750">
              <a:buFont typeface="Wingdings" panose="05000000000000000000" pitchFamily="2" charset="2"/>
              <a:buChar char="ü"/>
            </a:pPr>
            <a:r>
              <a:rPr lang="en-GB" sz="2400" dirty="0"/>
              <a:t>There is a heat haze.</a:t>
            </a:r>
          </a:p>
          <a:p>
            <a:pPr marL="285750" indent="-285750">
              <a:buFont typeface="Wingdings" panose="05000000000000000000" pitchFamily="2" charset="2"/>
              <a:buChar char="ü"/>
            </a:pPr>
            <a:r>
              <a:rPr lang="en-GB" sz="2400" dirty="0"/>
              <a:t>There is a road below her.</a:t>
            </a:r>
          </a:p>
          <a:p>
            <a:pPr marL="285750" indent="-285750">
              <a:buFont typeface="Wingdings" panose="05000000000000000000" pitchFamily="2" charset="2"/>
              <a:buChar char="ü"/>
            </a:pPr>
            <a:r>
              <a:rPr lang="en-GB" sz="2400" dirty="0"/>
              <a:t>The tarmac on the road is dented.</a:t>
            </a:r>
          </a:p>
          <a:p>
            <a:pPr marL="285750" indent="-285750">
              <a:buFont typeface="Wingdings" panose="05000000000000000000" pitchFamily="2" charset="2"/>
              <a:buChar char="ü"/>
            </a:pPr>
            <a:r>
              <a:rPr lang="en-GB" sz="2400" dirty="0"/>
              <a:t>The sky is an endless blue.</a:t>
            </a:r>
          </a:p>
          <a:p>
            <a:pPr marL="285750" indent="-285750">
              <a:buFont typeface="Wingdings" panose="05000000000000000000" pitchFamily="2" charset="2"/>
              <a:buChar char="ü"/>
            </a:pPr>
            <a:r>
              <a:rPr lang="en-GB" sz="2400" dirty="0"/>
              <a:t>The cicadas are hidden in the shade.</a:t>
            </a:r>
          </a:p>
          <a:p>
            <a:pPr marL="285750" indent="-285750">
              <a:buFont typeface="Wingdings" panose="05000000000000000000" pitchFamily="2" charset="2"/>
              <a:buChar char="ü"/>
            </a:pPr>
            <a:r>
              <a:rPr lang="en-GB" sz="2400" dirty="0"/>
              <a:t>The grass is dry.</a:t>
            </a:r>
          </a:p>
        </p:txBody>
      </p:sp>
      <p:sp>
        <p:nvSpPr>
          <p:cNvPr id="13" name="Rectangle 12"/>
          <p:cNvSpPr/>
          <p:nvPr/>
        </p:nvSpPr>
        <p:spPr>
          <a:xfrm>
            <a:off x="144379" y="112295"/>
            <a:ext cx="8871284" cy="6593305"/>
          </a:xfrm>
          <a:prstGeom prst="rect">
            <a:avLst/>
          </a:prstGeom>
          <a:noFill/>
          <a:ln w="107950">
            <a:solidFill>
              <a:schemeClr val="accent1">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10111" y="3062111"/>
            <a:ext cx="1947333" cy="2308324"/>
          </a:xfrm>
          <a:prstGeom prst="rect">
            <a:avLst/>
          </a:prstGeom>
          <a:solidFill>
            <a:srgbClr val="FFFF00"/>
          </a:solidFill>
        </p:spPr>
        <p:txBody>
          <a:bodyPr wrap="square" rtlCol="0">
            <a:spAutoFit/>
          </a:bodyPr>
          <a:lstStyle/>
          <a:p>
            <a:pPr algn="ctr"/>
            <a:r>
              <a:rPr lang="en-US" dirty="0" smtClean="0"/>
              <a:t>Mark your answers. If you didn’t get 4 then look back at the extract for where you could have picked up these ideas. </a:t>
            </a:r>
            <a:endParaRPr lang="en-US" dirty="0"/>
          </a:p>
        </p:txBody>
      </p:sp>
    </p:spTree>
    <p:extLst>
      <p:ext uri="{BB962C8B-B14F-4D97-AF65-F5344CB8AC3E}">
        <p14:creationId xmlns:p14="http://schemas.microsoft.com/office/powerpoint/2010/main" val="271706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80" r="12395"/>
          <a:stretch/>
        </p:blipFill>
        <p:spPr bwMode="auto">
          <a:xfrm>
            <a:off x="323528" y="3747688"/>
            <a:ext cx="4248472" cy="227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40160" y="221143"/>
            <a:ext cx="7416824" cy="45624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English Language, Paper 1 Section A</a:t>
            </a:r>
          </a:p>
        </p:txBody>
      </p:sp>
      <p:sp>
        <p:nvSpPr>
          <p:cNvPr id="8" name="Rectangle 7"/>
          <p:cNvSpPr/>
          <p:nvPr/>
        </p:nvSpPr>
        <p:spPr>
          <a:xfrm>
            <a:off x="323528" y="1648790"/>
            <a:ext cx="8496944"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Select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key quotations from the text.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323528" y="2348880"/>
            <a:ext cx="8496944"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Analyse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use of language in an extract.</a:t>
            </a:r>
          </a:p>
        </p:txBody>
      </p:sp>
      <p:sp>
        <p:nvSpPr>
          <p:cNvPr id="14" name="Rectangle 13"/>
          <p:cNvSpPr/>
          <p:nvPr/>
        </p:nvSpPr>
        <p:spPr>
          <a:xfrm>
            <a:off x="323528" y="3068960"/>
            <a:ext cx="84969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Evaluate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effectiveness of a written response.</a:t>
            </a:r>
          </a:p>
        </p:txBody>
      </p:sp>
      <p:graphicFrame>
        <p:nvGraphicFramePr>
          <p:cNvPr id="9" name="Table 8"/>
          <p:cNvGraphicFramePr>
            <a:graphicFrameLocks noGrp="1"/>
          </p:cNvGraphicFramePr>
          <p:nvPr>
            <p:extLst>
              <p:ext uri="{D42A27DB-BD31-4B8C-83A1-F6EECF244321}">
                <p14:modId xmlns:p14="http://schemas.microsoft.com/office/powerpoint/2010/main" val="4136677184"/>
              </p:ext>
            </p:extLst>
          </p:nvPr>
        </p:nvGraphicFramePr>
        <p:xfrm>
          <a:off x="309523" y="6154504"/>
          <a:ext cx="8510948" cy="370840"/>
        </p:xfrm>
        <a:graphic>
          <a:graphicData uri="http://schemas.openxmlformats.org/drawingml/2006/table">
            <a:tbl>
              <a:tblPr firstRow="1" bandRow="1">
                <a:tableStyleId>{5940675A-B579-460E-94D1-54222C63F5DA}</a:tableStyleId>
              </a:tblPr>
              <a:tblGrid>
                <a:gridCol w="2127737">
                  <a:extLst>
                    <a:ext uri="{9D8B030D-6E8A-4147-A177-3AD203B41FA5}">
                      <a16:colId xmlns:a16="http://schemas.microsoft.com/office/drawing/2014/main" xmlns="" val="20000"/>
                    </a:ext>
                  </a:extLst>
                </a:gridCol>
                <a:gridCol w="2127737">
                  <a:extLst>
                    <a:ext uri="{9D8B030D-6E8A-4147-A177-3AD203B41FA5}">
                      <a16:colId xmlns:a16="http://schemas.microsoft.com/office/drawing/2014/main" xmlns="" val="20001"/>
                    </a:ext>
                  </a:extLst>
                </a:gridCol>
                <a:gridCol w="2127737">
                  <a:extLst>
                    <a:ext uri="{9D8B030D-6E8A-4147-A177-3AD203B41FA5}">
                      <a16:colId xmlns:a16="http://schemas.microsoft.com/office/drawing/2014/main" xmlns="" val="20002"/>
                    </a:ext>
                  </a:extLst>
                </a:gridCol>
                <a:gridCol w="2127737">
                  <a:extLst>
                    <a:ext uri="{9D8B030D-6E8A-4147-A177-3AD203B41FA5}">
                      <a16:colId xmlns:a16="http://schemas.microsoft.com/office/drawing/2014/main" xmlns="" val="20003"/>
                    </a:ext>
                  </a:extLst>
                </a:gridCol>
              </a:tblGrid>
              <a:tr h="370840">
                <a:tc>
                  <a:txBody>
                    <a:bodyPr/>
                    <a:lstStyle/>
                    <a:p>
                      <a:pPr algn="ctr"/>
                      <a:r>
                        <a:rPr lang="en-GB" b="1" dirty="0"/>
                        <a:t>Infer</a:t>
                      </a:r>
                    </a:p>
                  </a:txBody>
                  <a:tcPr/>
                </a:tc>
                <a:tc>
                  <a:txBody>
                    <a:bodyPr/>
                    <a:lstStyle/>
                    <a:p>
                      <a:pPr algn="ctr"/>
                      <a:r>
                        <a:rPr lang="en-GB" b="1" dirty="0"/>
                        <a:t>Deduce</a:t>
                      </a:r>
                    </a:p>
                  </a:txBody>
                  <a:tcPr/>
                </a:tc>
                <a:tc>
                  <a:txBody>
                    <a:bodyPr/>
                    <a:lstStyle/>
                    <a:p>
                      <a:pPr algn="ctr"/>
                      <a:r>
                        <a:rPr lang="en-GB" b="1" dirty="0"/>
                        <a:t>Writer</a:t>
                      </a:r>
                      <a:r>
                        <a:rPr lang="en-GB" b="1" baseline="0" dirty="0"/>
                        <a:t> </a:t>
                      </a:r>
                      <a:endParaRPr lang="en-GB" b="1" dirty="0"/>
                    </a:p>
                  </a:txBody>
                  <a:tcPr/>
                </a:tc>
                <a:tc>
                  <a:txBody>
                    <a:bodyPr/>
                    <a:lstStyle/>
                    <a:p>
                      <a:pPr algn="ctr"/>
                      <a:r>
                        <a:rPr lang="en-GB" b="1" dirty="0"/>
                        <a:t>Reader</a:t>
                      </a:r>
                    </a:p>
                  </a:txBody>
                  <a:tcPr/>
                </a:tc>
                <a:extLst>
                  <a:ext uri="{0D108BD9-81ED-4DB2-BD59-A6C34878D82A}">
                    <a16:rowId xmlns:a16="http://schemas.microsoft.com/office/drawing/2014/main" xmlns="" val="10000"/>
                  </a:ext>
                </a:extLst>
              </a:tr>
            </a:tbl>
          </a:graphicData>
        </a:graphic>
      </p:graphicFrame>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90" t="21902" r="56538" b="72765"/>
          <a:stretch/>
        </p:blipFill>
        <p:spPr bwMode="auto">
          <a:xfrm>
            <a:off x="179512" y="5769260"/>
            <a:ext cx="540984" cy="50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716016" y="3785698"/>
            <a:ext cx="4104456" cy="22355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rPr>
              <a:t>Create a Revision</a:t>
            </a:r>
            <a:r>
              <a:rPr kumimoji="0" lang="en-GB" sz="2400" b="0" i="0" u="none" strike="noStrike" kern="1200" cap="none" spc="0" normalizeH="0" noProof="0" dirty="0">
                <a:ln>
                  <a:noFill/>
                </a:ln>
                <a:solidFill>
                  <a:prstClr val="black"/>
                </a:solidFill>
                <a:effectLst/>
                <a:uLnTx/>
                <a:uFillTx/>
                <a:latin typeface="Calibri" panose="020F0502020204030204"/>
              </a:rPr>
              <a:t> card…</a:t>
            </a:r>
          </a:p>
          <a:p>
            <a:pPr marL="342900" marR="0" lvl="0" indent="-342900" algn="ctr" defTabSz="457200" rtl="0" eaLnBrk="1" fontAlgn="auto" latinLnBrk="0" hangingPunct="1">
              <a:lnSpc>
                <a:spcPct val="100000"/>
              </a:lnSpc>
              <a:spcBef>
                <a:spcPts val="0"/>
              </a:spcBef>
              <a:spcAft>
                <a:spcPts val="0"/>
              </a:spcAft>
              <a:buClrTx/>
              <a:buSzTx/>
              <a:buFontTx/>
              <a:buAutoNum type="arabicPeriod"/>
              <a:tabLst/>
              <a:defRPr/>
            </a:pPr>
            <a:r>
              <a:rPr lang="en-GB" sz="2400" baseline="0" dirty="0">
                <a:solidFill>
                  <a:prstClr val="black"/>
                </a:solidFill>
                <a:latin typeface="Calibri" panose="020F0502020204030204"/>
              </a:rPr>
              <a:t>How do</a:t>
            </a:r>
            <a:r>
              <a:rPr lang="en-GB" sz="2400" dirty="0">
                <a:solidFill>
                  <a:prstClr val="black"/>
                </a:solidFill>
                <a:latin typeface="Calibri" panose="020F0502020204030204"/>
              </a:rPr>
              <a:t> you read an extract</a:t>
            </a:r>
          </a:p>
          <a:p>
            <a:pPr marL="342900" marR="0" lvl="0" indent="-3429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rPr>
              <a:t>How do you answer question 1?</a:t>
            </a:r>
          </a:p>
        </p:txBody>
      </p:sp>
      <p:sp>
        <p:nvSpPr>
          <p:cNvPr id="19" name="Rectangle 18"/>
          <p:cNvSpPr/>
          <p:nvPr/>
        </p:nvSpPr>
        <p:spPr>
          <a:xfrm>
            <a:off x="107504" y="116632"/>
            <a:ext cx="8882136" cy="6624736"/>
          </a:xfrm>
          <a:prstGeom prst="rect">
            <a:avLst/>
          </a:prstGeom>
          <a:noFill/>
          <a:ln w="762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345474" y="992777"/>
            <a:ext cx="6152606" cy="523220"/>
          </a:xfrm>
          <a:prstGeom prst="rect">
            <a:avLst/>
          </a:prstGeom>
          <a:noFill/>
        </p:spPr>
        <p:txBody>
          <a:bodyPr wrap="square" rtlCol="0">
            <a:spAutoFit/>
          </a:bodyPr>
          <a:lstStyle/>
          <a:p>
            <a:pPr algn="ctr"/>
            <a:r>
              <a:rPr lang="en-GB" sz="2800" dirty="0"/>
              <a:t>Revisit learning objectives and Plenary </a:t>
            </a:r>
          </a:p>
        </p:txBody>
      </p:sp>
      <p:sp>
        <p:nvSpPr>
          <p:cNvPr id="3" name="TextBox 2"/>
          <p:cNvSpPr txBox="1"/>
          <p:nvPr/>
        </p:nvSpPr>
        <p:spPr>
          <a:xfrm>
            <a:off x="282222" y="620889"/>
            <a:ext cx="1411111" cy="646331"/>
          </a:xfrm>
          <a:prstGeom prst="rect">
            <a:avLst/>
          </a:prstGeom>
          <a:solidFill>
            <a:srgbClr val="FFFF00"/>
          </a:solidFill>
        </p:spPr>
        <p:txBody>
          <a:bodyPr wrap="square" rtlCol="0">
            <a:spAutoFit/>
          </a:bodyPr>
          <a:lstStyle/>
          <a:p>
            <a:r>
              <a:rPr lang="en-US" dirty="0" smtClean="0"/>
              <a:t>Read the information </a:t>
            </a:r>
            <a:endParaRPr lang="en-US" dirty="0"/>
          </a:p>
        </p:txBody>
      </p:sp>
    </p:spTree>
    <p:extLst>
      <p:ext uri="{BB962C8B-B14F-4D97-AF65-F5344CB8AC3E}">
        <p14:creationId xmlns:p14="http://schemas.microsoft.com/office/powerpoint/2010/main" val="1705976016"/>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2203</TotalTime>
  <Words>5916</Words>
  <Application>Microsoft Macintosh PowerPoint</Application>
  <PresentationFormat>On-screen Show (4:3)</PresentationFormat>
  <Paragraphs>819</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Paper 1, Section A:  First Responses to Unseen Prose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Sedgefield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Rose.Hall</dc:creator>
  <cp:lastModifiedBy>MacUser</cp:lastModifiedBy>
  <cp:revision>115</cp:revision>
  <cp:lastPrinted>2020-09-04T12:52:36Z</cp:lastPrinted>
  <dcterms:created xsi:type="dcterms:W3CDTF">2018-01-15T19:53:23Z</dcterms:created>
  <dcterms:modified xsi:type="dcterms:W3CDTF">2020-09-10T16:32:54Z</dcterms:modified>
</cp:coreProperties>
</file>