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6" r:id="rId3"/>
    <p:sldId id="257" r:id="rId4"/>
    <p:sldId id="275" r:id="rId5"/>
    <p:sldId id="261" r:id="rId6"/>
    <p:sldId id="264" r:id="rId7"/>
    <p:sldId id="265" r:id="rId8"/>
    <p:sldId id="266" r:id="rId9"/>
    <p:sldId id="269" r:id="rId10"/>
    <p:sldId id="270" r:id="rId11"/>
    <p:sldId id="271" r:id="rId12"/>
    <p:sldId id="273" r:id="rId13"/>
    <p:sldId id="274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6" y="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DDE66-E52B-418A-9C5B-ACB5F5FA94A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DDBBC-D42C-4F97-A1B4-0B4B95B6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480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355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53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069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528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781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261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548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5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858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777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B24CF-B99B-5B43-8DA5-7D261C6F7C89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91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23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38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6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l="2612" r="69066"/>
          <a:stretch/>
        </p:blipFill>
        <p:spPr>
          <a:xfrm>
            <a:off x="179170" y="138290"/>
            <a:ext cx="859046" cy="108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692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28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07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6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18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15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6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6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C703E-214B-47E3-8972-0AC4578B9258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FDBBA-357B-430E-B72C-7FA591D14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1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7xu9O0miEc&amp;list=PLyFZg_M2zLmDHyw7SnAv_n4cWJA97GM_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gmvLgmevPAhUJPBQKHdK7C-MQjRwIBw&amp;url=http://mechanics.stackexchange.com/questions/22218/does-using-an-impact-wrench-instead-of-a-breaker-bar-prevent-damaging-to-nuts-or&amp;psig=AFQjCNE9hudk16pym_yPpZXoSyCDQDS-2w&amp;ust=147711538138394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paint+tin&amp;source=images&amp;cd=&amp;cad=rja&amp;docid=GFVtKp_sKTjCqM&amp;tbnid=HiJtiCzg2vGEuM:&amp;ved=0CAUQjRw&amp;url=http://qedmotorsport.co.uk/qed-shop/rover-k-series/misc/grey-engine-paint-tin&amp;ei=h4ozUd3xH-uY0QXxoYGQDQ&amp;psig=AFQjCNHiPb7BiM5Q13ZZvQYqdWrjRtJipg&amp;ust=136241868376564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paint+tin+lever&amp;source=images&amp;cd=&amp;cad=rja&amp;docid=N_-tfy-MGUitRM&amp;tbnid=DgpQWrU8pSVPSM:&amp;ved=0CAUQjRw&amp;url=http://www.puddleglumsrest.org.uk/charles/d-i-m/hints.html&amp;ei=WYozUf7cL8PA0QWKwoDADw&amp;psig=AFQjCNFTVpDJstOSr48BlQLaEOjXQxcyrA&amp;ust=136241861802814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paint+tin+lever&amp;source=images&amp;cd=&amp;cad=rja&amp;docid=duP4UonG1VDTJM&amp;tbnid=C4iRpo7Ah0GSrM:&amp;ved=0CAUQjRw&amp;url=http://www.istockphoto.com/stock-photo-3628679-screwdriver-opening-paint-tin.php&amp;ei=QYozUa_cG8Xz0gXcnIDAAw&amp;psig=AFQjCNFTVpDJstOSr48BlQLaEOjXQxcyrA&amp;ust=136241861802814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>
                <a:latin typeface="Comic Sans MS" panose="030F0702030302020204" pitchFamily="66" charset="0"/>
              </a:rPr>
              <a:t>Wednesday, 01 July 2020</a:t>
            </a:fld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>
                <a:latin typeface="Comic Sans MS" panose="030F0702030302020204" pitchFamily="66" charset="0"/>
              </a:rPr>
              <a:t>CwK</a:t>
            </a:r>
            <a:endParaRPr lang="en-GB" sz="2400" u="sng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>
                <a:latin typeface="Comic Sans MS" panose="030F0702030302020204" pitchFamily="66" charset="0"/>
              </a:rPr>
              <a:t>Levers </a:t>
            </a:r>
            <a:r>
              <a:rPr lang="en-GB" sz="3200" u="sng">
                <a:latin typeface="Comic Sans MS" panose="030F0702030302020204" pitchFamily="66" charset="0"/>
              </a:rPr>
              <a:t>and Gears</a:t>
            </a:r>
            <a:endParaRPr lang="en-GB" sz="32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278989" y="1632880"/>
            <a:ext cx="1136266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>
                <a:latin typeface="Comic Sans MS" panose="030F0702030302020204" pitchFamily="66" charset="0"/>
              </a:rPr>
              <a:t>Do Now Activity</a:t>
            </a:r>
          </a:p>
          <a:p>
            <a:endParaRPr lang="en-GB" sz="3200" u="sng" dirty="0">
              <a:latin typeface="Comic Sans MS" panose="030F0702030302020204" pitchFamily="66" charset="0"/>
            </a:endParaRPr>
          </a:p>
          <a:p>
            <a:endParaRPr lang="en-GB" sz="3200" dirty="0">
              <a:uFill>
                <a:solidFill>
                  <a:schemeClr val="tx1"/>
                </a:solidFill>
              </a:uFill>
              <a:latin typeface="Comic Sans MS" panose="030F0702030302020204" pitchFamily="66" charset="0"/>
              <a:ea typeface="Georgia" charset="0"/>
              <a:cs typeface="Georgia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An elephant has a mass of 2000 kg, and a mouse has a mass of 10 g. If they sit on either side of a seesaw, and the elephant is 0.5 m from the pivot, how far away should the mouse sit? </a:t>
            </a:r>
            <a:endParaRPr lang="en-US" sz="3200" u="heavy" dirty="0">
              <a:uFill>
                <a:solidFill>
                  <a:schemeClr val="tx1"/>
                </a:solidFill>
              </a:uFill>
              <a:latin typeface="Comic Sans MS" panose="030F0702030302020204" pitchFamily="66" charset="0"/>
              <a:ea typeface="Georgia" charset="0"/>
              <a:cs typeface="Georgia" charset="0"/>
            </a:endParaRPr>
          </a:p>
          <a:p>
            <a:endParaRPr lang="en-GB" sz="3200" u="sng" dirty="0">
              <a:latin typeface="Comic Sans MS" panose="030F0702030302020204" pitchFamily="66" charset="0"/>
            </a:endParaRPr>
          </a:p>
          <a:p>
            <a:endParaRPr lang="en-GB" sz="3200" u="sng" dirty="0">
              <a:latin typeface="Comic Sans MS" panose="030F0702030302020204" pitchFamily="66" charset="0"/>
            </a:endParaRPr>
          </a:p>
          <a:p>
            <a:endParaRPr lang="en-GB" sz="32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How do Gears work?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4223791" y="1562014"/>
            <a:ext cx="6235441" cy="3092364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High gear gives high speed and a low turning effect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 rot="9977065">
            <a:off x="0" y="1365250"/>
            <a:ext cx="4167188" cy="4167188"/>
            <a:chOff x="589937" y="1251787"/>
            <a:chExt cx="4167188" cy="4167187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966651" y="1254034"/>
              <a:ext cx="3413760" cy="4162697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pic>
          <p:nvPicPr>
            <p:cNvPr id="9" name="Picture 2" descr="http://cdn.mysitemyway.com/etc-mysitemyway/icons/legacy-previews/icons/3d-transparent-glass-icons-business/076044-3d-transparent-glass-icon-business-gears1-sc44.png"/>
            <p:cNvPicPr>
              <a:picLocks noChangeAspect="1" noChangeArrowheads="1"/>
            </p:cNvPicPr>
            <p:nvPr/>
          </p:nvPicPr>
          <p:blipFill>
            <a:blip r:embed="rId3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653765">
              <a:off x="589937" y="1251787"/>
              <a:ext cx="4167187" cy="41671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3" name="Straight Arrow Connector 2"/>
          <p:cNvCxnSpPr/>
          <p:nvPr/>
        </p:nvCxnSpPr>
        <p:spPr>
          <a:xfrm flipH="1">
            <a:off x="3071664" y="1844824"/>
            <a:ext cx="1306844" cy="5040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11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How do Gears work?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4223791" y="1562014"/>
            <a:ext cx="6235441" cy="3092364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Low gear gives low speed and a high turning effect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0" y="1365250"/>
            <a:ext cx="4167188" cy="4167188"/>
            <a:chOff x="589937" y="1251787"/>
            <a:chExt cx="4167188" cy="4167187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966651" y="1254034"/>
              <a:ext cx="3413760" cy="4162697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pic>
          <p:nvPicPr>
            <p:cNvPr id="9" name="Picture 2" descr="http://cdn.mysitemyway.com/etc-mysitemyway/icons/legacy-previews/icons/3d-transparent-glass-icons-business/076044-3d-transparent-glass-icon-business-gears1-sc44.png"/>
            <p:cNvPicPr>
              <a:picLocks noChangeAspect="1" noChangeArrowheads="1"/>
            </p:cNvPicPr>
            <p:nvPr/>
          </p:nvPicPr>
          <p:blipFill>
            <a:blip r:embed="rId3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653765">
              <a:off x="589937" y="1251787"/>
              <a:ext cx="4167187" cy="41671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" name="Straight Arrow Connector 9"/>
          <p:cNvCxnSpPr/>
          <p:nvPr/>
        </p:nvCxnSpPr>
        <p:spPr>
          <a:xfrm flipH="1">
            <a:off x="2279576" y="1844824"/>
            <a:ext cx="2098932" cy="2880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96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How do Gears work?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https://www.youtube.com/watch?v=P7xu9O0miEc&amp;list=PLyFZg_M2zLmDHyw7SnAv_n4cWJA97GM_e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288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Question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4223791" y="1562014"/>
            <a:ext cx="6235441" cy="3092364"/>
          </a:xfrm>
        </p:spPr>
        <p:txBody>
          <a:bodyPr/>
          <a:lstStyle/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552" y="1052736"/>
            <a:ext cx="7848872" cy="485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8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623392" y="2780928"/>
            <a:ext cx="10339897" cy="309236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The diagram show a T bar used to undo a wheel nut on a car. Explain why the turning force on the wheel nut is much greater than the turning force applied to the T bar.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The moment of the force on a gear wheel of radius 40mm should always be less than 4.8Nm. Calculate the maximum force on the gear wheel to make it turn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2315" y="37444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Exit Ticket</a:t>
            </a:r>
          </a:p>
        </p:txBody>
      </p:sp>
      <p:pic>
        <p:nvPicPr>
          <p:cNvPr id="1026" name="Picture 2" descr="Image result for t-bar wheel nut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924342"/>
            <a:ext cx="3639445" cy="1683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48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7913D-CB53-4531-B34A-BE869702F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Self Assess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8BF8A-263D-4730-8CF7-B7AB3A355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First we have to calculate the Force of the elephant using W=mg</a:t>
            </a:r>
          </a:p>
          <a:p>
            <a:r>
              <a:rPr lang="en-GB" dirty="0">
                <a:latin typeface="Comic Sans MS" panose="030F0702030302020204" pitchFamily="66" charset="0"/>
              </a:rPr>
              <a:t>W=2000 x 9.8</a:t>
            </a:r>
          </a:p>
          <a:p>
            <a:r>
              <a:rPr lang="en-GB" dirty="0">
                <a:latin typeface="Comic Sans MS" panose="030F0702030302020204" pitchFamily="66" charset="0"/>
              </a:rPr>
              <a:t>W=19600N</a:t>
            </a:r>
          </a:p>
          <a:p>
            <a:r>
              <a:rPr lang="en-GB" dirty="0">
                <a:latin typeface="Comic Sans MS" panose="030F0702030302020204" pitchFamily="66" charset="0"/>
              </a:rPr>
              <a:t>Then calculate the moment of the elephant</a:t>
            </a:r>
          </a:p>
          <a:p>
            <a:r>
              <a:rPr lang="en-GB" dirty="0">
                <a:latin typeface="Comic Sans MS" panose="030F0702030302020204" pitchFamily="66" charset="0"/>
              </a:rPr>
              <a:t>M=19600 x 0.5</a:t>
            </a:r>
          </a:p>
          <a:p>
            <a:r>
              <a:rPr lang="en-GB" dirty="0">
                <a:latin typeface="Comic Sans MS" panose="030F0702030302020204" pitchFamily="66" charset="0"/>
              </a:rPr>
              <a:t>M=9800Nm</a:t>
            </a:r>
          </a:p>
          <a:p>
            <a:r>
              <a:rPr lang="en-GB" dirty="0">
                <a:latin typeface="Comic Sans MS" panose="030F0702030302020204" pitchFamily="66" charset="0"/>
              </a:rPr>
              <a:t>Calculate the force of the mouse using W=mg</a:t>
            </a:r>
          </a:p>
          <a:p>
            <a:r>
              <a:rPr lang="en-GB">
                <a:latin typeface="Comic Sans MS" panose="030F0702030302020204" pitchFamily="66" charset="0"/>
              </a:rPr>
              <a:t>W=0.01 x 9.8= 0.0098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Now we can calculate the distance of the mouse</a:t>
            </a:r>
          </a:p>
          <a:p>
            <a:r>
              <a:rPr lang="en-GB" dirty="0">
                <a:latin typeface="Comic Sans MS" panose="030F0702030302020204" pitchFamily="66" charset="0"/>
              </a:rPr>
              <a:t>d= 19600/0.098</a:t>
            </a:r>
          </a:p>
          <a:p>
            <a:r>
              <a:rPr lang="en-GB" dirty="0">
                <a:latin typeface="Comic Sans MS" panose="030F0702030302020204" pitchFamily="66" charset="0"/>
              </a:rPr>
              <a:t>d=200000m</a:t>
            </a:r>
          </a:p>
          <a:p>
            <a:endParaRPr lang="en-US" u="heavy" dirty="0">
              <a:uFill>
                <a:solidFill>
                  <a:schemeClr val="tx1"/>
                </a:solidFill>
              </a:uFill>
              <a:latin typeface="Comic Sans MS" panose="030F0702030302020204" pitchFamily="66" charset="0"/>
              <a:ea typeface="Georgia" charset="0"/>
              <a:cs typeface="Georgia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46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>
                <a:latin typeface="Comic Sans MS" panose="030F0702030302020204" pitchFamily="66" charset="0"/>
              </a:rPr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87538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>
                <a:latin typeface="Comic Sans MS" panose="030F0702030302020204" pitchFamily="66" charset="0"/>
              </a:rPr>
              <a:t>Good Progress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Recall the equation to calculate moments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Perform calculations, including rearrangement of the moment equation</a:t>
            </a:r>
          </a:p>
          <a:p>
            <a:pPr marL="0" indent="0">
              <a:buNone/>
            </a:pPr>
            <a:endParaRPr lang="en-GB" sz="32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u="sng" dirty="0">
                <a:latin typeface="Comic Sans MS" panose="030F0702030302020204" pitchFamily="66" charset="0"/>
              </a:rPr>
              <a:t>Outstanding Progress</a:t>
            </a:r>
          </a:p>
          <a:p>
            <a:pPr marL="0" indent="0">
              <a:buNone/>
            </a:pPr>
            <a:r>
              <a:rPr lang="en-GB" sz="3200" dirty="0">
                <a:latin typeface="Comic Sans MS" panose="030F0702030302020204" pitchFamily="66" charset="0"/>
              </a:rPr>
              <a:t>Apply the principle of moments to determine if an object is in equilibrium.  </a:t>
            </a:r>
          </a:p>
          <a:p>
            <a:pPr marL="0" indent="0">
              <a:buNone/>
            </a:pPr>
            <a:endParaRPr lang="en-GB" sz="32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How do levers work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407368" y="1562014"/>
            <a:ext cx="11377264" cy="3092364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Levers work by moving objects around a </a:t>
            </a:r>
            <a:r>
              <a:rPr lang="en-GB" b="1" dirty="0">
                <a:latin typeface="Comic Sans MS" pitchFamily="66" charset="0"/>
              </a:rPr>
              <a:t>pivot. </a:t>
            </a:r>
          </a:p>
          <a:p>
            <a:r>
              <a:rPr lang="en-GB" b="1" dirty="0">
                <a:latin typeface="Comic Sans MS" pitchFamily="66" charset="0"/>
              </a:rPr>
              <a:t>An effort is applied </a:t>
            </a:r>
            <a:r>
              <a:rPr lang="en-GB" dirty="0">
                <a:latin typeface="Comic Sans MS" panose="030F0702030302020204" pitchFamily="66" charset="0"/>
              </a:rPr>
              <a:t>when you push down on one side and this makes the </a:t>
            </a:r>
            <a:r>
              <a:rPr lang="en-GB" b="1" dirty="0">
                <a:latin typeface="Comic Sans MS" pitchFamily="66" charset="0"/>
              </a:rPr>
              <a:t>load move </a:t>
            </a:r>
            <a:r>
              <a:rPr lang="en-GB" b="1" dirty="0"/>
              <a:t>up</a:t>
            </a: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55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3200" b="1" u="sng" dirty="0">
              <a:latin typeface="Comic Sans MS" panose="030F0702030302020204" pitchFamily="66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3999" y="73899"/>
            <a:ext cx="9144000" cy="838200"/>
          </a:xfrm>
        </p:spPr>
        <p:txBody>
          <a:bodyPr/>
          <a:lstStyle/>
          <a:p>
            <a:pPr>
              <a:defRPr/>
            </a:pPr>
            <a:r>
              <a:rPr lang="en-GB" dirty="0">
                <a:latin typeface="Comic Sans MS" panose="030F0702030302020204" pitchFamily="66" charset="0"/>
              </a:rPr>
              <a:t>How do Levers work?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2372011" y="1562014"/>
            <a:ext cx="8087222" cy="3092364"/>
          </a:xfrm>
        </p:spPr>
        <p:txBody>
          <a:bodyPr/>
          <a:lstStyle/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Picture 3" descr="NUTCR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564" y="1307385"/>
            <a:ext cx="5357813" cy="30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1444477" y="4015660"/>
            <a:ext cx="1295400" cy="1570038"/>
            <a:chOff x="1248" y="3024"/>
            <a:chExt cx="816" cy="989"/>
          </a:xfrm>
        </p:grpSpPr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 rot="-4688467">
              <a:off x="1512" y="3192"/>
              <a:ext cx="720" cy="384"/>
            </a:xfrm>
            <a:prstGeom prst="rightArrow">
              <a:avLst>
                <a:gd name="adj1" fmla="val 50000"/>
                <a:gd name="adj2" fmla="val 46875"/>
              </a:avLst>
            </a:prstGeom>
            <a:solidFill>
              <a:srgbClr val="D6009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1248" y="3648"/>
              <a:ext cx="816" cy="365"/>
            </a:xfrm>
            <a:prstGeom prst="rect">
              <a:avLst/>
            </a:prstGeom>
            <a:solidFill>
              <a:srgbClr val="D6009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>
                  <a:cs typeface="Arial" panose="020B0604020202020204" pitchFamily="34" charset="0"/>
                </a:rPr>
                <a:t>Load</a:t>
              </a:r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4522639" y="1756648"/>
            <a:ext cx="2057400" cy="2209800"/>
            <a:chOff x="3648" y="1440"/>
            <a:chExt cx="1296" cy="1392"/>
          </a:xfrm>
        </p:grpSpPr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 rot="4696166">
              <a:off x="3792" y="1968"/>
              <a:ext cx="1392" cy="336"/>
            </a:xfrm>
            <a:prstGeom prst="leftRightArrow">
              <a:avLst>
                <a:gd name="adj1" fmla="val 50000"/>
                <a:gd name="adj2" fmla="val 82857"/>
              </a:avLst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3648" y="1968"/>
              <a:ext cx="1296" cy="365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>
                  <a:cs typeface="Arial" panose="020B0604020202020204" pitchFamily="34" charset="0"/>
                </a:rPr>
                <a:t>Effort</a:t>
              </a: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15764" y="1699498"/>
            <a:ext cx="1524000" cy="2278062"/>
            <a:chOff x="336" y="1392"/>
            <a:chExt cx="960" cy="1435"/>
          </a:xfrm>
        </p:grpSpPr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 rot="4500000">
              <a:off x="199" y="2131"/>
              <a:ext cx="1200" cy="192"/>
            </a:xfrm>
            <a:prstGeom prst="rightArrow">
              <a:avLst>
                <a:gd name="adj1" fmla="val 50000"/>
                <a:gd name="adj2" fmla="val 156250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336" y="1392"/>
              <a:ext cx="960" cy="36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>
                  <a:cs typeface="Arial" panose="020B0604020202020204" pitchFamily="34" charset="0"/>
                </a:rPr>
                <a:t>Pivot</a:t>
              </a:r>
            </a:p>
          </p:txBody>
        </p:sp>
      </p:grpSp>
      <p:sp>
        <p:nvSpPr>
          <p:cNvPr id="17" name="Left-Right Arrow 2"/>
          <p:cNvSpPr>
            <a:spLocks noChangeArrowheads="1"/>
          </p:cNvSpPr>
          <p:nvPr/>
        </p:nvSpPr>
        <p:spPr bwMode="auto">
          <a:xfrm rot="-801601">
            <a:off x="1249214" y="3471148"/>
            <a:ext cx="1468438" cy="365125"/>
          </a:xfrm>
          <a:prstGeom prst="leftRightArrow">
            <a:avLst>
              <a:gd name="adj1" fmla="val 50000"/>
              <a:gd name="adj2" fmla="val 50086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" name="Left-Right Arrow 15"/>
          <p:cNvSpPr>
            <a:spLocks noChangeArrowheads="1"/>
          </p:cNvSpPr>
          <p:nvPr/>
        </p:nvSpPr>
        <p:spPr bwMode="auto">
          <a:xfrm rot="-801601">
            <a:off x="1233339" y="3228260"/>
            <a:ext cx="4643438" cy="365125"/>
          </a:xfrm>
          <a:prstGeom prst="leftRightArrow">
            <a:avLst>
              <a:gd name="adj1" fmla="val 50000"/>
              <a:gd name="adj2" fmla="val 50104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969000" y="4209832"/>
            <a:ext cx="6223000" cy="200183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Notice how the distance between the effort and the pivot is much larger than the distance between the load and the pivot.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800" i="1"/>
              <a:t>Larger distance = less force needed</a:t>
            </a:r>
          </a:p>
        </p:txBody>
      </p:sp>
    </p:spTree>
    <p:extLst>
      <p:ext uri="{BB962C8B-B14F-4D97-AF65-F5344CB8AC3E}">
        <p14:creationId xmlns:p14="http://schemas.microsoft.com/office/powerpoint/2010/main" val="303826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How would you open this?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2372011" y="1562014"/>
            <a:ext cx="8087222" cy="3092364"/>
          </a:xfrm>
        </p:spPr>
        <p:txBody>
          <a:bodyPr/>
          <a:lstStyle/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http://product-images.qedmotorsport.co.uk/vauxhall/c20xe/lubrication/grey-engine-paint-tin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/>
          <a:srcRect l="17658" r="20353" b="8420"/>
          <a:stretch/>
        </p:blipFill>
        <p:spPr bwMode="auto">
          <a:xfrm>
            <a:off x="4151784" y="1196752"/>
            <a:ext cx="4032448" cy="44707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841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Would you use this?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2372011" y="1562014"/>
            <a:ext cx="8087222" cy="3092364"/>
          </a:xfrm>
        </p:spPr>
        <p:txBody>
          <a:bodyPr/>
          <a:lstStyle/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4" descr="http://www.puddleglumsrest.org.uk/charles/d-i-m/tinope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9736" y="1562014"/>
            <a:ext cx="4977341" cy="37330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270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Why would this be a better tool?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2372011" y="1562014"/>
            <a:ext cx="8087222" cy="3092364"/>
          </a:xfrm>
        </p:spPr>
        <p:txBody>
          <a:bodyPr/>
          <a:lstStyle/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http://i.istockimg.com/file_thumbview_approve/3628679/2/stock-photo-3628679-screwdriver-opening-paint-ti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9656" y="1760616"/>
            <a:ext cx="5766591" cy="3672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7319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372011" y="368887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How do Gears work?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idx="1"/>
          </p:nvPr>
        </p:nvSpPr>
        <p:spPr>
          <a:xfrm>
            <a:off x="4223791" y="1562014"/>
            <a:ext cx="6235441" cy="3092364"/>
          </a:xfrm>
        </p:spPr>
        <p:txBody>
          <a:bodyPr/>
          <a:lstStyle/>
          <a:p>
            <a:pPr marL="0" indent="0">
              <a:buNone/>
            </a:pPr>
            <a:r>
              <a:rPr lang="en-GB" altLang="en-US" i="1" dirty="0">
                <a:latin typeface="Comic Sans MS" panose="030F0702030302020204" pitchFamily="66" charset="0"/>
              </a:rPr>
              <a:t>If the smaller wheel is turned, it turns the larger one slower but with more force (i.e. the distance to the pivot has been increased).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0" y="1365250"/>
            <a:ext cx="4167188" cy="4167188"/>
            <a:chOff x="589937" y="1251787"/>
            <a:chExt cx="4167188" cy="4167187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966651" y="1254034"/>
              <a:ext cx="3413760" cy="4162697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pic>
          <p:nvPicPr>
            <p:cNvPr id="9" name="Picture 2" descr="http://cdn.mysitemyway.com/etc-mysitemyway/icons/legacy-previews/icons/3d-transparent-glass-icons-business/076044-3d-transparent-glass-icon-business-gears1-sc44.png"/>
            <p:cNvPicPr>
              <a:picLocks noChangeAspect="1" noChangeArrowheads="1"/>
            </p:cNvPicPr>
            <p:nvPr/>
          </p:nvPicPr>
          <p:blipFill>
            <a:blip r:embed="rId3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653765">
              <a:off x="589937" y="1251787"/>
              <a:ext cx="4167187" cy="41671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341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</TotalTime>
  <Words>436</Words>
  <Application>Microsoft Office PowerPoint</Application>
  <PresentationFormat>Widescreen</PresentationFormat>
  <Paragraphs>73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Comic Sans MS</vt:lpstr>
      <vt:lpstr>Office Theme</vt:lpstr>
      <vt:lpstr>PowerPoint Presentation</vt:lpstr>
      <vt:lpstr>Self Assess</vt:lpstr>
      <vt:lpstr>Progress Indicators</vt:lpstr>
      <vt:lpstr>PowerPoint Presentation</vt:lpstr>
      <vt:lpstr>How do Levers work?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William Parker Sports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B1.1 The World of the Microscope</dc:title>
  <dc:creator>Magorrian Natalie</dc:creator>
  <cp:lastModifiedBy>Dawn Sutton</cp:lastModifiedBy>
  <cp:revision>49</cp:revision>
  <dcterms:created xsi:type="dcterms:W3CDTF">2016-06-22T08:56:57Z</dcterms:created>
  <dcterms:modified xsi:type="dcterms:W3CDTF">2020-07-01T10:11:02Z</dcterms:modified>
</cp:coreProperties>
</file>