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7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7469"/>
    <a:srgbClr val="667163"/>
    <a:srgbClr val="714B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1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87A931-7801-4D0B-B568-884B25DAF072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D1EA75-A465-4E9B-8736-4637FADF521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69996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FA538-F067-4903-A300-F49BC80BAA00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F34C5-93CD-4C1B-ABDC-B23F6032DA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8317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FA538-F067-4903-A300-F49BC80BAA00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F34C5-93CD-4C1B-ABDC-B23F6032DA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0789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FA538-F067-4903-A300-F49BC80BAA00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F34C5-93CD-4C1B-ABDC-B23F6032DA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4053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FA538-F067-4903-A300-F49BC80BAA00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F34C5-93CD-4C1B-ABDC-B23F6032DA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127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FA538-F067-4903-A300-F49BC80BAA00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F34C5-93CD-4C1B-ABDC-B23F6032DA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3780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FA538-F067-4903-A300-F49BC80BAA00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F34C5-93CD-4C1B-ABDC-B23F6032DA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79505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FA538-F067-4903-A300-F49BC80BAA00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F34C5-93CD-4C1B-ABDC-B23F6032DA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8019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FA538-F067-4903-A300-F49BC80BAA00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F34C5-93CD-4C1B-ABDC-B23F6032DA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759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FA538-F067-4903-A300-F49BC80BAA00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F34C5-93CD-4C1B-ABDC-B23F6032DA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3403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FA538-F067-4903-A300-F49BC80BAA00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F34C5-93CD-4C1B-ABDC-B23F6032DA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9390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FA538-F067-4903-A300-F49BC80BAA00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F34C5-93CD-4C1B-ABDC-B23F6032DA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983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3FA538-F067-4903-A300-F49BC80BAA00}" type="datetimeFigureOut">
              <a:rPr lang="en-GB" smtClean="0"/>
              <a:t>23/09/2020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F34C5-93CD-4C1B-ABDC-B23F6032DAC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850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000052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GB" b="1" dirty="0"/>
              <a:t>Moles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648" y="1098878"/>
            <a:ext cx="11932039" cy="1123327"/>
          </a:xfrm>
        </p:spPr>
        <p:txBody>
          <a:bodyPr>
            <a:normAutofit/>
          </a:bodyPr>
          <a:lstStyle/>
          <a:p>
            <a:pPr algn="l"/>
            <a:r>
              <a:rPr lang="en-GB" sz="3200" b="1" dirty="0"/>
              <a:t>DNA: Calculate the percentage by mass of aluminium in aluminium oxide (Al</a:t>
            </a:r>
            <a:r>
              <a:rPr lang="en-GB" sz="3200" b="1" baseline="-25000" dirty="0"/>
              <a:t>2</a:t>
            </a:r>
            <a:r>
              <a:rPr lang="en-GB" sz="3200" b="1" dirty="0"/>
              <a:t>O</a:t>
            </a:r>
            <a:r>
              <a:rPr lang="en-GB" sz="3200" b="1" baseline="-25000" dirty="0"/>
              <a:t>3</a:t>
            </a:r>
            <a:r>
              <a:rPr lang="en-GB" sz="3200" b="1" dirty="0"/>
              <a:t>)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u="sng" dirty="0"/>
              <a:t>C/W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98061" y="21201"/>
            <a:ext cx="1493939" cy="365125"/>
          </a:xfrm>
        </p:spPr>
        <p:txBody>
          <a:bodyPr/>
          <a:lstStyle/>
          <a:p>
            <a:fld id="{E29C05A8-AA54-42B8-B998-CDB7944A758B}" type="datetime1">
              <a:rPr lang="en-GB" sz="2000" b="1" u="sng" smtClean="0">
                <a:solidFill>
                  <a:schemeClr val="tx1"/>
                </a:solidFill>
              </a:rPr>
              <a:t>23/09/2020</a:t>
            </a:fld>
            <a:endParaRPr lang="en-GB" sz="2000" b="1" u="sng" dirty="0">
              <a:solidFill>
                <a:schemeClr val="tx1"/>
              </a:solidFill>
            </a:endParaRPr>
          </a:p>
        </p:txBody>
      </p:sp>
      <p:sp>
        <p:nvSpPr>
          <p:cNvPr id="9" name="TextBox 2"/>
          <p:cNvSpPr txBox="1"/>
          <p:nvPr/>
        </p:nvSpPr>
        <p:spPr>
          <a:xfrm>
            <a:off x="0" y="6488668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>
                <a:solidFill>
                  <a:srgbClr val="FF0000"/>
                </a:solidFill>
              </a:rPr>
              <a:t>3.2.1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C0B83F-BC5C-4BA0-9684-8723E7C8D588}"/>
              </a:ext>
            </a:extLst>
          </p:cNvPr>
          <p:cNvSpPr txBox="1"/>
          <p:nvPr/>
        </p:nvSpPr>
        <p:spPr>
          <a:xfrm>
            <a:off x="657551" y="2360428"/>
            <a:ext cx="1082561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>
                <a:solidFill>
                  <a:srgbClr val="C00000"/>
                </a:solidFill>
              </a:rPr>
              <a:t>Ar of Al = 27</a:t>
            </a:r>
          </a:p>
          <a:p>
            <a:r>
              <a:rPr lang="en-GB" sz="4000" b="1" dirty="0">
                <a:solidFill>
                  <a:srgbClr val="C00000"/>
                </a:solidFill>
              </a:rPr>
              <a:t>Mass of Al in Al</a:t>
            </a:r>
            <a:r>
              <a:rPr lang="en-GB" sz="4000" b="1" baseline="-25000" dirty="0">
                <a:solidFill>
                  <a:srgbClr val="C00000"/>
                </a:solidFill>
              </a:rPr>
              <a:t>2</a:t>
            </a:r>
            <a:r>
              <a:rPr lang="en-GB" sz="4000" b="1" dirty="0">
                <a:solidFill>
                  <a:srgbClr val="C00000"/>
                </a:solidFill>
              </a:rPr>
              <a:t>O</a:t>
            </a:r>
            <a:r>
              <a:rPr lang="en-GB" sz="4000" b="1" baseline="-25000" dirty="0">
                <a:solidFill>
                  <a:srgbClr val="C00000"/>
                </a:solidFill>
              </a:rPr>
              <a:t>3</a:t>
            </a:r>
            <a:r>
              <a:rPr lang="en-GB" sz="4000" b="1" dirty="0">
                <a:solidFill>
                  <a:srgbClr val="C00000"/>
                </a:solidFill>
              </a:rPr>
              <a:t> = 27 x 2 = 54</a:t>
            </a:r>
          </a:p>
          <a:p>
            <a:r>
              <a:rPr lang="en-GB" sz="4000" b="1" dirty="0">
                <a:solidFill>
                  <a:srgbClr val="C00000"/>
                </a:solidFill>
              </a:rPr>
              <a:t>Mr of Al</a:t>
            </a:r>
            <a:r>
              <a:rPr lang="en-GB" sz="4000" b="1" baseline="-25000" dirty="0">
                <a:solidFill>
                  <a:srgbClr val="C00000"/>
                </a:solidFill>
              </a:rPr>
              <a:t>2</a:t>
            </a:r>
            <a:r>
              <a:rPr lang="en-GB" sz="4000" b="1" dirty="0">
                <a:solidFill>
                  <a:srgbClr val="C00000"/>
                </a:solidFill>
              </a:rPr>
              <a:t>O</a:t>
            </a:r>
            <a:r>
              <a:rPr lang="en-GB" sz="4000" b="1" baseline="-25000" dirty="0">
                <a:solidFill>
                  <a:srgbClr val="C00000"/>
                </a:solidFill>
              </a:rPr>
              <a:t>3</a:t>
            </a:r>
            <a:r>
              <a:rPr lang="en-GB" sz="4000" b="1" dirty="0">
                <a:solidFill>
                  <a:srgbClr val="C00000"/>
                </a:solidFill>
              </a:rPr>
              <a:t> = (27x2) +(16x3) = 102</a:t>
            </a:r>
          </a:p>
          <a:p>
            <a:r>
              <a:rPr lang="en-GB" sz="4000" b="1" dirty="0">
                <a:solidFill>
                  <a:srgbClr val="C00000"/>
                </a:solidFill>
              </a:rPr>
              <a:t>Percentage of aluminium = 54/102 x 100 = 52.94%</a:t>
            </a:r>
          </a:p>
        </p:txBody>
      </p:sp>
    </p:spTree>
    <p:extLst>
      <p:ext uri="{BB962C8B-B14F-4D97-AF65-F5344CB8AC3E}">
        <p14:creationId xmlns:p14="http://schemas.microsoft.com/office/powerpoint/2010/main" val="301306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" y="0"/>
            <a:ext cx="12192000" cy="1067164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b="1" dirty="0"/>
              <a:t>Calculating the number of moles.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323" y="1165103"/>
            <a:ext cx="92363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If you know the M</a:t>
            </a:r>
            <a:r>
              <a:rPr lang="en-GB" sz="2400" baseline="-25000" dirty="0"/>
              <a:t>r</a:t>
            </a:r>
            <a:r>
              <a:rPr lang="en-GB" sz="2400" dirty="0"/>
              <a:t> and the mass, you can calculate the number of moles.</a:t>
            </a:r>
          </a:p>
        </p:txBody>
      </p:sp>
      <p:sp>
        <p:nvSpPr>
          <p:cNvPr id="29" name="Rectangle: Rounded Corners 28"/>
          <p:cNvSpPr/>
          <p:nvPr/>
        </p:nvSpPr>
        <p:spPr>
          <a:xfrm>
            <a:off x="660918" y="1855694"/>
            <a:ext cx="10870163" cy="4461132"/>
          </a:xfrm>
          <a:prstGeom prst="roundRect">
            <a:avLst>
              <a:gd name="adj" fmla="val 3252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2800" b="1" i="1" dirty="0">
                <a:solidFill>
                  <a:schemeClr val="tx1"/>
                </a:solidFill>
              </a:rPr>
              <a:t>Q2. How many moles are there in 80g of Lithium chloride (LiCl)?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56541" y="2628794"/>
            <a:ext cx="391004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i="1" dirty="0">
                <a:solidFill>
                  <a:schemeClr val="accent6">
                    <a:lumMod val="75000"/>
                  </a:schemeClr>
                </a:solidFill>
              </a:rPr>
              <a:t>mol = mass ÷ M</a:t>
            </a:r>
            <a:r>
              <a:rPr lang="en-GB" sz="4400" i="1" baseline="-25000" dirty="0">
                <a:solidFill>
                  <a:schemeClr val="accent6">
                    <a:lumMod val="75000"/>
                  </a:schemeClr>
                </a:solidFill>
              </a:rPr>
              <a:t>r</a:t>
            </a:r>
            <a:endParaRPr lang="en-GB" sz="44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09963" y="3540434"/>
            <a:ext cx="75605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chemeClr val="accent6">
                    <a:lumMod val="75000"/>
                  </a:schemeClr>
                </a:solidFill>
              </a:rPr>
              <a:t>M</a:t>
            </a:r>
            <a:r>
              <a:rPr lang="en-GB" sz="3600" baseline="-25000" dirty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GB" sz="3600" dirty="0">
                <a:solidFill>
                  <a:schemeClr val="accent6">
                    <a:lumMod val="75000"/>
                  </a:schemeClr>
                </a:solidFill>
              </a:rPr>
              <a:t> (LiCl) = 7 (Li) + 35.5 (Cl) = 42.5 g/mol</a:t>
            </a:r>
            <a:endParaRPr lang="en-GB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23220" y="4415691"/>
            <a:ext cx="55455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chemeClr val="accent6">
                    <a:lumMod val="75000"/>
                  </a:schemeClr>
                </a:solidFill>
              </a:rPr>
              <a:t>80 g ÷ 42.5 g/mol = </a:t>
            </a:r>
            <a:r>
              <a:rPr lang="en-GB" sz="3600" b="1" dirty="0">
                <a:solidFill>
                  <a:schemeClr val="accent6">
                    <a:lumMod val="75000"/>
                  </a:schemeClr>
                </a:solidFill>
              </a:rPr>
              <a:t>1.88 mol</a:t>
            </a:r>
          </a:p>
        </p:txBody>
      </p:sp>
    </p:spTree>
    <p:extLst>
      <p:ext uri="{BB962C8B-B14F-4D97-AF65-F5344CB8AC3E}">
        <p14:creationId xmlns:p14="http://schemas.microsoft.com/office/powerpoint/2010/main" val="956271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" y="0"/>
            <a:ext cx="12192000" cy="1067164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b="1" dirty="0"/>
              <a:t>Calculating the number of moles.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323" y="1165103"/>
            <a:ext cx="92363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If you know the M</a:t>
            </a:r>
            <a:r>
              <a:rPr lang="en-GB" sz="2400" baseline="-25000" dirty="0"/>
              <a:t>r</a:t>
            </a:r>
            <a:r>
              <a:rPr lang="en-GB" sz="2400" dirty="0"/>
              <a:t> and the mass, you can calculate the number of moles.</a:t>
            </a:r>
          </a:p>
        </p:txBody>
      </p:sp>
      <p:sp>
        <p:nvSpPr>
          <p:cNvPr id="29" name="Rectangle: Rounded Corners 28"/>
          <p:cNvSpPr/>
          <p:nvPr/>
        </p:nvSpPr>
        <p:spPr>
          <a:xfrm>
            <a:off x="660918" y="1855694"/>
            <a:ext cx="10870163" cy="4461132"/>
          </a:xfrm>
          <a:prstGeom prst="roundRect">
            <a:avLst>
              <a:gd name="adj" fmla="val 3252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2800" b="1" i="1" dirty="0">
                <a:solidFill>
                  <a:schemeClr val="tx1"/>
                </a:solidFill>
              </a:rPr>
              <a:t>Q3. How many moles are there in 200g of Potassium Hydroxide (KOH)?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56541" y="2628794"/>
            <a:ext cx="391004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i="1" dirty="0">
                <a:solidFill>
                  <a:schemeClr val="accent6">
                    <a:lumMod val="75000"/>
                  </a:schemeClr>
                </a:solidFill>
              </a:rPr>
              <a:t>mol = mass ÷ M</a:t>
            </a:r>
            <a:r>
              <a:rPr lang="en-GB" sz="4400" i="1" baseline="-25000" dirty="0">
                <a:solidFill>
                  <a:schemeClr val="accent6">
                    <a:lumMod val="75000"/>
                  </a:schemeClr>
                </a:solidFill>
              </a:rPr>
              <a:t>r</a:t>
            </a:r>
            <a:endParaRPr lang="en-GB" sz="44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87233" y="3540434"/>
            <a:ext cx="84876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chemeClr val="accent6">
                    <a:lumMod val="75000"/>
                  </a:schemeClr>
                </a:solidFill>
              </a:rPr>
              <a:t>M</a:t>
            </a:r>
            <a:r>
              <a:rPr lang="en-GB" sz="3600" baseline="-25000" dirty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GB" sz="3600" dirty="0">
                <a:solidFill>
                  <a:schemeClr val="accent6">
                    <a:lumMod val="75000"/>
                  </a:schemeClr>
                </a:solidFill>
              </a:rPr>
              <a:t> (KOH) = 39 (K) + 16 (O) + 1 (H) = 56 g/mol</a:t>
            </a:r>
            <a:endParaRPr lang="en-GB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323220" y="4415691"/>
            <a:ext cx="54541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chemeClr val="accent6">
                    <a:lumMod val="75000"/>
                  </a:schemeClr>
                </a:solidFill>
              </a:rPr>
              <a:t>200 g ÷ 56 g/mol = </a:t>
            </a:r>
            <a:r>
              <a:rPr lang="en-GB" sz="3600" b="1" dirty="0">
                <a:solidFill>
                  <a:schemeClr val="accent6">
                    <a:lumMod val="75000"/>
                  </a:schemeClr>
                </a:solidFill>
              </a:rPr>
              <a:t>3.57 mol</a:t>
            </a:r>
          </a:p>
        </p:txBody>
      </p:sp>
    </p:spTree>
    <p:extLst>
      <p:ext uri="{BB962C8B-B14F-4D97-AF65-F5344CB8AC3E}">
        <p14:creationId xmlns:p14="http://schemas.microsoft.com/office/powerpoint/2010/main" val="3532274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067164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b="1" dirty="0"/>
              <a:t>TASK: Calculating number of moles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34704" y="1357852"/>
            <a:ext cx="1147115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/>
              <a:t>Your Turn</a:t>
            </a:r>
            <a:r>
              <a:rPr lang="en-GB" sz="2400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How many moles are in 24g of titanium (Ti)?</a:t>
            </a:r>
          </a:p>
          <a:p>
            <a:pPr marL="514350" indent="-514350">
              <a:buFont typeface="+mj-lt"/>
              <a:buAutoNum type="arabicPeriod"/>
            </a:pPr>
            <a:endParaRPr lang="en-GB" sz="2400" dirty="0"/>
          </a:p>
          <a:p>
            <a:pPr marL="514350" indent="-514350">
              <a:buFont typeface="+mj-lt"/>
              <a:buAutoNum type="arabicPeriod"/>
            </a:pPr>
            <a:endParaRPr lang="en-GB" sz="2400" dirty="0"/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How many moles are in 50g of methane (CH</a:t>
            </a:r>
            <a:r>
              <a:rPr lang="en-GB" sz="2400" baseline="-25000" dirty="0"/>
              <a:t>4</a:t>
            </a:r>
            <a:r>
              <a:rPr lang="en-GB" sz="2400" dirty="0"/>
              <a:t>)?</a:t>
            </a:r>
          </a:p>
          <a:p>
            <a:pPr marL="514350" indent="-514350">
              <a:buFont typeface="+mj-lt"/>
              <a:buAutoNum type="arabicPeriod"/>
            </a:pPr>
            <a:endParaRPr lang="en-GB" sz="2400" dirty="0"/>
          </a:p>
          <a:p>
            <a:pPr marL="514350" indent="-514350">
              <a:buFont typeface="+mj-lt"/>
              <a:buAutoNum type="arabicPeriod"/>
            </a:pPr>
            <a:endParaRPr lang="en-GB" sz="2400" dirty="0"/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How many moles are in 120g of sodium cyanide (NaCN)?</a:t>
            </a:r>
          </a:p>
          <a:p>
            <a:pPr marL="514350" indent="-514350">
              <a:buFont typeface="+mj-lt"/>
              <a:buAutoNum type="arabicPeriod"/>
            </a:pPr>
            <a:endParaRPr lang="en-GB" sz="2400" dirty="0"/>
          </a:p>
          <a:p>
            <a:pPr marL="514350" indent="-514350">
              <a:buFont typeface="+mj-lt"/>
              <a:buAutoNum type="arabicPeriod"/>
            </a:pPr>
            <a:endParaRPr lang="en-GB" sz="2400" dirty="0"/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How many moles are in 500g of iron (III) sulfate (Fe</a:t>
            </a:r>
            <a:r>
              <a:rPr lang="en-GB" sz="2400" baseline="-25000" dirty="0"/>
              <a:t>2</a:t>
            </a:r>
            <a:r>
              <a:rPr lang="en-GB" sz="2400" dirty="0"/>
              <a:t>(SO</a:t>
            </a:r>
            <a:r>
              <a:rPr lang="en-GB" sz="2400" baseline="-25000" dirty="0"/>
              <a:t>4</a:t>
            </a:r>
            <a:r>
              <a:rPr lang="en-GB" sz="2400" dirty="0"/>
              <a:t>)</a:t>
            </a:r>
            <a:r>
              <a:rPr lang="en-GB" sz="2400" baseline="-25000" dirty="0"/>
              <a:t>3</a:t>
            </a:r>
            <a:r>
              <a:rPr lang="en-GB" sz="2400" dirty="0"/>
              <a:t>)</a:t>
            </a:r>
            <a:br>
              <a:rPr lang="en-GB" sz="2400" dirty="0"/>
            </a:br>
            <a:br>
              <a:rPr lang="en-GB" sz="2400" dirty="0"/>
            </a:br>
            <a:endParaRPr lang="en-GB" sz="2400" dirty="0"/>
          </a:p>
        </p:txBody>
      </p:sp>
      <p:sp>
        <p:nvSpPr>
          <p:cNvPr id="13" name="TextBox 12"/>
          <p:cNvSpPr txBox="1"/>
          <p:nvPr/>
        </p:nvSpPr>
        <p:spPr>
          <a:xfrm flipH="1">
            <a:off x="2590800" y="2202025"/>
            <a:ext cx="69386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Mol = mass ÷ M</a:t>
            </a:r>
            <a:r>
              <a:rPr lang="en-GB" sz="2400" baseline="-25000" dirty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           so,       24g ÷ 48 g/mol = 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0.5 mol</a:t>
            </a:r>
          </a:p>
        </p:txBody>
      </p:sp>
      <p:sp>
        <p:nvSpPr>
          <p:cNvPr id="9" name="TextBox 8"/>
          <p:cNvSpPr txBox="1"/>
          <p:nvPr/>
        </p:nvSpPr>
        <p:spPr>
          <a:xfrm flipH="1">
            <a:off x="228516" y="3343010"/>
            <a:ext cx="119634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Mol = mass ÷ M</a:t>
            </a:r>
            <a:r>
              <a:rPr lang="en-GB" sz="2400" baseline="-25000" dirty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           M</a:t>
            </a:r>
            <a:r>
              <a:rPr lang="en-GB" sz="2400" baseline="-25000" dirty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 (CH</a:t>
            </a:r>
            <a:r>
              <a:rPr lang="en-GB" sz="2400" baseline="-25000" dirty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) = 12 (C) + (4 x 1 (H)) = 16 g/mol         50g ÷ 16 g/mol = 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3.125 mol</a:t>
            </a:r>
          </a:p>
        </p:txBody>
      </p:sp>
      <p:sp>
        <p:nvSpPr>
          <p:cNvPr id="10" name="TextBox 9"/>
          <p:cNvSpPr txBox="1"/>
          <p:nvPr/>
        </p:nvSpPr>
        <p:spPr>
          <a:xfrm flipH="1">
            <a:off x="1497387" y="4288573"/>
            <a:ext cx="1196348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300" dirty="0">
                <a:solidFill>
                  <a:schemeClr val="accent6">
                    <a:lumMod val="75000"/>
                  </a:schemeClr>
                </a:solidFill>
              </a:rPr>
              <a:t>Mol = mass ÷ M</a:t>
            </a:r>
            <a:r>
              <a:rPr lang="en-GB" sz="2300" baseline="-25000" dirty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GB" sz="2300" dirty="0">
                <a:solidFill>
                  <a:schemeClr val="accent6">
                    <a:lumMod val="75000"/>
                  </a:schemeClr>
                </a:solidFill>
              </a:rPr>
              <a:t>                      </a:t>
            </a:r>
            <a:r>
              <a:rPr lang="en-GB" sz="2300" dirty="0" err="1">
                <a:solidFill>
                  <a:schemeClr val="accent6">
                    <a:lumMod val="75000"/>
                  </a:schemeClr>
                </a:solidFill>
              </a:rPr>
              <a:t>M</a:t>
            </a:r>
            <a:r>
              <a:rPr lang="en-GB" sz="2300" baseline="-25000" dirty="0" err="1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GB" sz="2300" dirty="0">
                <a:solidFill>
                  <a:schemeClr val="accent6">
                    <a:lumMod val="75000"/>
                  </a:schemeClr>
                </a:solidFill>
              </a:rPr>
              <a:t>    (NaCN) = 23 (Na) + 12 (C) + 14 (N) = 49 g/mol       </a:t>
            </a:r>
          </a:p>
          <a:p>
            <a:r>
              <a:rPr lang="en-GB" sz="2300" dirty="0">
                <a:solidFill>
                  <a:schemeClr val="accent6">
                    <a:lumMod val="75000"/>
                  </a:schemeClr>
                </a:solidFill>
              </a:rPr>
              <a:t>120g ÷ 49 g/mol = </a:t>
            </a:r>
            <a:r>
              <a:rPr lang="en-GB" sz="2300" b="1" dirty="0">
                <a:solidFill>
                  <a:schemeClr val="accent6">
                    <a:lumMod val="75000"/>
                  </a:schemeClr>
                </a:solidFill>
              </a:rPr>
              <a:t>2.45 mol</a:t>
            </a:r>
          </a:p>
        </p:txBody>
      </p:sp>
      <p:sp>
        <p:nvSpPr>
          <p:cNvPr id="11" name="TextBox 10"/>
          <p:cNvSpPr txBox="1"/>
          <p:nvPr/>
        </p:nvSpPr>
        <p:spPr>
          <a:xfrm flipH="1">
            <a:off x="114258" y="5634245"/>
            <a:ext cx="1196348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300" dirty="0">
                <a:solidFill>
                  <a:schemeClr val="accent6">
                    <a:lumMod val="75000"/>
                  </a:schemeClr>
                </a:solidFill>
              </a:rPr>
              <a:t>Mol = mass ÷ M</a:t>
            </a:r>
            <a:r>
              <a:rPr lang="en-GB" sz="2300" baseline="-25000" dirty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GB" sz="2300" dirty="0">
                <a:solidFill>
                  <a:schemeClr val="accent6">
                    <a:lumMod val="75000"/>
                  </a:schemeClr>
                </a:solidFill>
              </a:rPr>
              <a:t>                       </a:t>
            </a:r>
            <a:r>
              <a:rPr lang="en-GB" sz="2300" dirty="0" err="1">
                <a:solidFill>
                  <a:schemeClr val="accent6">
                    <a:lumMod val="75000"/>
                  </a:schemeClr>
                </a:solidFill>
              </a:rPr>
              <a:t>M</a:t>
            </a:r>
            <a:r>
              <a:rPr lang="en-GB" sz="2300" baseline="-25000" dirty="0" err="1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GB" sz="2300" dirty="0">
                <a:solidFill>
                  <a:schemeClr val="accent6">
                    <a:lumMod val="75000"/>
                  </a:schemeClr>
                </a:solidFill>
              </a:rPr>
              <a:t> (Fe</a:t>
            </a:r>
            <a:r>
              <a:rPr lang="en-GB" sz="2300" baseline="-25000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GB" sz="2300" dirty="0">
                <a:solidFill>
                  <a:schemeClr val="accent6">
                    <a:lumMod val="75000"/>
                  </a:schemeClr>
                </a:solidFill>
              </a:rPr>
              <a:t>(SO</a:t>
            </a:r>
            <a:r>
              <a:rPr lang="en-GB" sz="2300" baseline="-25000" dirty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GB" sz="2300" dirty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GB" sz="2300" baseline="-25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GB" sz="2300" dirty="0">
                <a:solidFill>
                  <a:schemeClr val="accent6">
                    <a:lumMod val="75000"/>
                  </a:schemeClr>
                </a:solidFill>
              </a:rPr>
              <a:t>) = (2 x 56 (Fe)) + (3 x ((32 (S)) + 4 x 16 (O))) = 400 g/mol       </a:t>
            </a:r>
          </a:p>
          <a:p>
            <a:r>
              <a:rPr lang="en-GB" sz="2300" dirty="0">
                <a:solidFill>
                  <a:schemeClr val="accent6">
                    <a:lumMod val="75000"/>
                  </a:schemeClr>
                </a:solidFill>
              </a:rPr>
              <a:t>500g ÷ 400 g/mol = </a:t>
            </a:r>
            <a:r>
              <a:rPr lang="en-GB" sz="2300" b="1" dirty="0">
                <a:solidFill>
                  <a:schemeClr val="accent6">
                    <a:lumMod val="75000"/>
                  </a:schemeClr>
                </a:solidFill>
              </a:rPr>
              <a:t>1.25 mol</a:t>
            </a:r>
          </a:p>
        </p:txBody>
      </p:sp>
    </p:spTree>
    <p:extLst>
      <p:ext uri="{BB962C8B-B14F-4D97-AF65-F5344CB8AC3E}">
        <p14:creationId xmlns:p14="http://schemas.microsoft.com/office/powerpoint/2010/main" val="2116658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13" grpId="0"/>
      <p:bldP spid="9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" y="0"/>
            <a:ext cx="12192000" cy="1067164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b="1" dirty="0"/>
              <a:t>Calculating the mass of a substance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323" y="1165103"/>
            <a:ext cx="110213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If you know the number of moles and the M</a:t>
            </a:r>
            <a:r>
              <a:rPr lang="en-GB" sz="2400" baseline="-25000" dirty="0"/>
              <a:t>r</a:t>
            </a:r>
            <a:r>
              <a:rPr lang="en-GB" sz="2400" dirty="0"/>
              <a:t> you can calculate the mass of a substance</a:t>
            </a:r>
          </a:p>
        </p:txBody>
      </p:sp>
      <p:sp>
        <p:nvSpPr>
          <p:cNvPr id="29" name="Rectangle: Rounded Corners 28"/>
          <p:cNvSpPr/>
          <p:nvPr/>
        </p:nvSpPr>
        <p:spPr>
          <a:xfrm>
            <a:off x="660918" y="1855694"/>
            <a:ext cx="10870163" cy="4461132"/>
          </a:xfrm>
          <a:prstGeom prst="roundRect">
            <a:avLst>
              <a:gd name="adj" fmla="val 3252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2800" b="1" i="1" dirty="0">
                <a:solidFill>
                  <a:schemeClr val="tx1"/>
                </a:solidFill>
              </a:rPr>
              <a:t>Q4. What is the mass of 0.25 moles of Copper Carbonate (CuCO</a:t>
            </a:r>
            <a:r>
              <a:rPr lang="en-GB" sz="2800" b="1" i="1" baseline="-25000" dirty="0">
                <a:solidFill>
                  <a:schemeClr val="tx1"/>
                </a:solidFill>
              </a:rPr>
              <a:t>3</a:t>
            </a:r>
            <a:r>
              <a:rPr lang="en-GB" sz="2800" b="1" i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56541" y="2628794"/>
            <a:ext cx="391004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i="1" dirty="0">
                <a:solidFill>
                  <a:schemeClr val="accent6">
                    <a:lumMod val="75000"/>
                  </a:schemeClr>
                </a:solidFill>
              </a:rPr>
              <a:t>Mass = M</a:t>
            </a:r>
            <a:r>
              <a:rPr lang="en-GB" sz="4400" i="1" baseline="-25000" dirty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GB" sz="4400" i="1" dirty="0">
                <a:solidFill>
                  <a:schemeClr val="accent6">
                    <a:lumMod val="75000"/>
                  </a:schemeClr>
                </a:solidFill>
              </a:rPr>
              <a:t> x mol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19748" y="3501485"/>
            <a:ext cx="99836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accent6">
                    <a:lumMod val="75000"/>
                  </a:schemeClr>
                </a:solidFill>
              </a:rPr>
              <a:t>M</a:t>
            </a:r>
            <a:r>
              <a:rPr lang="en-GB" sz="3200" baseline="-25000" dirty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GB" sz="3200" dirty="0">
                <a:solidFill>
                  <a:schemeClr val="accent6">
                    <a:lumMod val="75000"/>
                  </a:schemeClr>
                </a:solidFill>
              </a:rPr>
              <a:t> (CuCO</a:t>
            </a:r>
            <a:r>
              <a:rPr lang="en-GB" sz="3200" baseline="-25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GB" sz="3200" dirty="0">
                <a:solidFill>
                  <a:schemeClr val="accent6">
                    <a:lumMod val="75000"/>
                  </a:schemeClr>
                </a:solidFill>
              </a:rPr>
              <a:t>) = 63.5 (Cu) + 12 (C) + (3 x 16 (O)) = 123.5 g/mol</a:t>
            </a:r>
            <a:endParaRPr lang="en-GB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6137" y="4551624"/>
            <a:ext cx="72030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chemeClr val="accent6">
                    <a:lumMod val="75000"/>
                  </a:schemeClr>
                </a:solidFill>
              </a:rPr>
              <a:t>123.5 g/mol    x    0.25 mol </a:t>
            </a:r>
            <a:r>
              <a:rPr lang="en-GB" sz="3600" b="1" dirty="0">
                <a:solidFill>
                  <a:schemeClr val="accent6">
                    <a:lumMod val="75000"/>
                  </a:schemeClr>
                </a:solidFill>
              </a:rPr>
              <a:t>= 30.875 g</a:t>
            </a:r>
          </a:p>
        </p:txBody>
      </p:sp>
    </p:spTree>
    <p:extLst>
      <p:ext uri="{BB962C8B-B14F-4D97-AF65-F5344CB8AC3E}">
        <p14:creationId xmlns:p14="http://schemas.microsoft.com/office/powerpoint/2010/main" val="1086648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" y="0"/>
            <a:ext cx="12192000" cy="1067164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b="1" dirty="0"/>
              <a:t>Calculating the mass of a substance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323" y="1165103"/>
            <a:ext cx="110213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If you know the number of moles and the M</a:t>
            </a:r>
            <a:r>
              <a:rPr lang="en-GB" sz="2400" baseline="-25000" dirty="0"/>
              <a:t>r</a:t>
            </a:r>
            <a:r>
              <a:rPr lang="en-GB" sz="2400" dirty="0"/>
              <a:t> you can calculate the mass of a substance</a:t>
            </a:r>
          </a:p>
        </p:txBody>
      </p:sp>
      <p:sp>
        <p:nvSpPr>
          <p:cNvPr id="29" name="Rectangle: Rounded Corners 28"/>
          <p:cNvSpPr/>
          <p:nvPr/>
        </p:nvSpPr>
        <p:spPr>
          <a:xfrm>
            <a:off x="660918" y="1855694"/>
            <a:ext cx="10870163" cy="4461132"/>
          </a:xfrm>
          <a:prstGeom prst="roundRect">
            <a:avLst>
              <a:gd name="adj" fmla="val 3252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2800" b="1" i="1" dirty="0">
                <a:solidFill>
                  <a:schemeClr val="tx1"/>
                </a:solidFill>
              </a:rPr>
              <a:t>Q5. What is the mass of 3.4 moles of Magnesium hydroxide (Mg(OH)</a:t>
            </a:r>
            <a:r>
              <a:rPr lang="en-GB" sz="2800" b="1" i="1" baseline="-25000" dirty="0">
                <a:solidFill>
                  <a:schemeClr val="tx1"/>
                </a:solidFill>
              </a:rPr>
              <a:t>2</a:t>
            </a:r>
            <a:r>
              <a:rPr lang="en-GB" sz="2800" b="1" i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56541" y="2628794"/>
            <a:ext cx="391004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i="1" dirty="0">
                <a:solidFill>
                  <a:schemeClr val="accent6">
                    <a:lumMod val="75000"/>
                  </a:schemeClr>
                </a:solidFill>
              </a:rPr>
              <a:t>Mass = M</a:t>
            </a:r>
            <a:r>
              <a:rPr lang="en-GB" sz="4400" i="1" baseline="-25000" dirty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GB" sz="4400" i="1" dirty="0">
                <a:solidFill>
                  <a:schemeClr val="accent6">
                    <a:lumMod val="75000"/>
                  </a:schemeClr>
                </a:solidFill>
              </a:rPr>
              <a:t> x mol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19748" y="3501485"/>
            <a:ext cx="96233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accent6">
                    <a:lumMod val="75000"/>
                  </a:schemeClr>
                </a:solidFill>
              </a:rPr>
              <a:t>M</a:t>
            </a:r>
            <a:r>
              <a:rPr lang="en-GB" sz="3200" baseline="-25000" dirty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GB" sz="3200" dirty="0">
                <a:solidFill>
                  <a:schemeClr val="accent6">
                    <a:lumMod val="75000"/>
                  </a:schemeClr>
                </a:solidFill>
              </a:rPr>
              <a:t> (Mg(OH)</a:t>
            </a:r>
            <a:r>
              <a:rPr lang="en-GB" sz="3200" baseline="-25000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GB" sz="3200" dirty="0">
                <a:solidFill>
                  <a:schemeClr val="accent6">
                    <a:lumMod val="75000"/>
                  </a:schemeClr>
                </a:solidFill>
              </a:rPr>
              <a:t>) = 24 (Mg) + (2 x (16 (O) + 1(H)) = 58 g/mol</a:t>
            </a:r>
            <a:endParaRPr lang="en-GB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66137" y="4551624"/>
            <a:ext cx="61498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chemeClr val="accent6">
                    <a:lumMod val="75000"/>
                  </a:schemeClr>
                </a:solidFill>
              </a:rPr>
              <a:t>58 g/mol    x    3.4 mol </a:t>
            </a:r>
            <a:r>
              <a:rPr lang="en-GB" sz="3600" b="1" dirty="0">
                <a:solidFill>
                  <a:schemeClr val="accent6">
                    <a:lumMod val="75000"/>
                  </a:schemeClr>
                </a:solidFill>
              </a:rPr>
              <a:t>= 197.2 g</a:t>
            </a:r>
          </a:p>
        </p:txBody>
      </p:sp>
    </p:spTree>
    <p:extLst>
      <p:ext uri="{BB962C8B-B14F-4D97-AF65-F5344CB8AC3E}">
        <p14:creationId xmlns:p14="http://schemas.microsoft.com/office/powerpoint/2010/main" val="2818990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067164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b="1" dirty="0"/>
              <a:t>TASK: Calculating the mass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34704" y="1357852"/>
            <a:ext cx="11471157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/>
              <a:t>Your Turn</a:t>
            </a:r>
            <a:r>
              <a:rPr lang="en-GB" sz="2400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What is the mass of 1.25 moles of carbon dioxide (CO</a:t>
            </a:r>
            <a:r>
              <a:rPr lang="en-GB" sz="2400" baseline="-25000" dirty="0"/>
              <a:t>2</a:t>
            </a:r>
            <a:r>
              <a:rPr lang="en-GB" sz="2400" dirty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en-GB" sz="2400" dirty="0"/>
          </a:p>
          <a:p>
            <a:pPr marL="514350" indent="-514350">
              <a:buFont typeface="+mj-lt"/>
              <a:buAutoNum type="arabicPeriod"/>
            </a:pPr>
            <a:endParaRPr lang="en-GB" sz="2400" dirty="0"/>
          </a:p>
          <a:p>
            <a:pPr marL="514350" indent="-514350">
              <a:buFont typeface="+mj-lt"/>
              <a:buAutoNum type="arabicPeriod"/>
            </a:pPr>
            <a:endParaRPr lang="en-GB" sz="2400" dirty="0"/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How much would 5 moles of iron oxide weigh? (Fe</a:t>
            </a:r>
            <a:r>
              <a:rPr lang="en-GB" sz="2400" baseline="-25000" dirty="0"/>
              <a:t>2</a:t>
            </a:r>
            <a:r>
              <a:rPr lang="en-GB" sz="2400" dirty="0"/>
              <a:t>O</a:t>
            </a:r>
            <a:r>
              <a:rPr lang="en-GB" sz="2400" baseline="-25000" dirty="0"/>
              <a:t>3</a:t>
            </a:r>
            <a:r>
              <a:rPr lang="en-GB" sz="2400" dirty="0"/>
              <a:t>)</a:t>
            </a:r>
          </a:p>
          <a:p>
            <a:pPr marL="514350" indent="-514350">
              <a:buFont typeface="+mj-lt"/>
              <a:buAutoNum type="arabicPeriod"/>
            </a:pPr>
            <a:endParaRPr lang="en-GB" sz="2400" dirty="0"/>
          </a:p>
          <a:p>
            <a:pPr marL="514350" indent="-514350">
              <a:buFont typeface="+mj-lt"/>
              <a:buAutoNum type="arabicPeriod"/>
            </a:pPr>
            <a:endParaRPr lang="en-GB" sz="2400" dirty="0"/>
          </a:p>
          <a:p>
            <a:pPr marL="514350" indent="-514350">
              <a:buFont typeface="+mj-lt"/>
              <a:buAutoNum type="arabicPeriod"/>
            </a:pPr>
            <a:endParaRPr lang="en-GB" sz="2400" dirty="0"/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15 moles of carbon monoxide was produced during incomplete combustion of methane, how much would it weigh?</a:t>
            </a:r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br>
              <a:rPr lang="en-GB" sz="2400" dirty="0"/>
            </a:br>
            <a:br>
              <a:rPr lang="en-GB" sz="2400" dirty="0"/>
            </a:br>
            <a:endParaRPr lang="en-GB" sz="2400" dirty="0"/>
          </a:p>
        </p:txBody>
      </p:sp>
      <p:sp>
        <p:nvSpPr>
          <p:cNvPr id="13" name="TextBox 12"/>
          <p:cNvSpPr txBox="1"/>
          <p:nvPr/>
        </p:nvSpPr>
        <p:spPr>
          <a:xfrm flipH="1">
            <a:off x="2402540" y="2237883"/>
            <a:ext cx="84178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Mass = M</a:t>
            </a:r>
            <a:r>
              <a:rPr lang="en-GB" sz="2400" baseline="-25000" dirty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 x mol	M</a:t>
            </a:r>
            <a:r>
              <a:rPr lang="en-GB" sz="2400" baseline="-25000" dirty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 (CO</a:t>
            </a:r>
            <a:r>
              <a:rPr lang="en-GB" sz="2400" baseline="-25000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) = 12 (C) + (2 x 16 (O)) = 44 g/mol</a:t>
            </a:r>
          </a:p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44 g/mol      x      1.25 mol    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=    55 g of CO</a:t>
            </a:r>
            <a:r>
              <a:rPr lang="en-GB" sz="2400" b="1" baseline="-25000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endParaRPr lang="en-GB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flipH="1">
            <a:off x="1425387" y="3779813"/>
            <a:ext cx="93950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Mass = M</a:t>
            </a:r>
            <a:r>
              <a:rPr lang="en-GB" sz="2400" baseline="-25000" dirty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 x mol	M</a:t>
            </a:r>
            <a:r>
              <a:rPr lang="en-GB" sz="2400" baseline="-25000" dirty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 (Fe</a:t>
            </a:r>
            <a:r>
              <a:rPr lang="en-GB" sz="2400" baseline="-25000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O</a:t>
            </a:r>
            <a:r>
              <a:rPr lang="en-GB" sz="2400" baseline="-25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) = (2 x 56 (Fe)) + (3 x 16 (O)) = 160 g/mol</a:t>
            </a:r>
          </a:p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160 g/mol      x      5 mol    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=    800 g of Fe</a:t>
            </a:r>
            <a:r>
              <a:rPr lang="en-GB" sz="2400" b="1" baseline="-25000" dirty="0">
                <a:solidFill>
                  <a:schemeClr val="accent6">
                    <a:lumMod val="75000"/>
                  </a:schemeClr>
                </a:solidFill>
              </a:rPr>
              <a:t>2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O</a:t>
            </a:r>
            <a:r>
              <a:rPr lang="en-GB" sz="2400" b="1" baseline="-25000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endParaRPr lang="en-GB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 flipH="1">
            <a:off x="1961352" y="5490841"/>
            <a:ext cx="84178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Mass = M</a:t>
            </a:r>
            <a:r>
              <a:rPr lang="en-GB" sz="2400" baseline="-25000" dirty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 x mol	M</a:t>
            </a:r>
            <a:r>
              <a:rPr lang="en-GB" sz="2400" baseline="-25000" dirty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 (CO) = 12 (C) + 16 (O) = 28 g/mol</a:t>
            </a:r>
          </a:p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28 g/mol      x      15 mol    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=    420 g of CO</a:t>
            </a:r>
          </a:p>
        </p:txBody>
      </p:sp>
    </p:spTree>
    <p:extLst>
      <p:ext uri="{BB962C8B-B14F-4D97-AF65-F5344CB8AC3E}">
        <p14:creationId xmlns:p14="http://schemas.microsoft.com/office/powerpoint/2010/main" val="332154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13" grpId="0"/>
      <p:bldP spid="8" grpId="0"/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" y="0"/>
            <a:ext cx="12192000" cy="1067164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b="1" dirty="0"/>
              <a:t>Calculating the M</a:t>
            </a:r>
            <a:r>
              <a:rPr lang="en-GB" b="1" baseline="-25000" dirty="0"/>
              <a:t>r</a:t>
            </a:r>
            <a:r>
              <a:rPr lang="en-GB" b="1" dirty="0"/>
              <a:t> of a substance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323" y="1165103"/>
            <a:ext cx="113195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If you know the number of moles and the mass you can calculate the M</a:t>
            </a:r>
            <a:r>
              <a:rPr lang="en-GB" sz="2400" baseline="-25000" dirty="0"/>
              <a:t>r</a:t>
            </a:r>
            <a:r>
              <a:rPr lang="en-GB" sz="2400" dirty="0"/>
              <a:t> of a substance</a:t>
            </a:r>
          </a:p>
        </p:txBody>
      </p:sp>
      <p:sp>
        <p:nvSpPr>
          <p:cNvPr id="29" name="Rectangle: Rounded Corners 28"/>
          <p:cNvSpPr/>
          <p:nvPr/>
        </p:nvSpPr>
        <p:spPr>
          <a:xfrm>
            <a:off x="660918" y="1855694"/>
            <a:ext cx="10870163" cy="4461132"/>
          </a:xfrm>
          <a:prstGeom prst="roundRect">
            <a:avLst>
              <a:gd name="adj" fmla="val 3252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2800" b="1" i="1" dirty="0">
                <a:solidFill>
                  <a:schemeClr val="tx1"/>
                </a:solidFill>
              </a:rPr>
              <a:t>Q6. 5 moles of an unknown element was isolated, it had a mass of 100g. What was the element?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22542" y="2732044"/>
            <a:ext cx="39469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i="1" dirty="0">
                <a:solidFill>
                  <a:schemeClr val="accent6">
                    <a:lumMod val="75000"/>
                  </a:schemeClr>
                </a:solidFill>
              </a:rPr>
              <a:t>M</a:t>
            </a:r>
            <a:r>
              <a:rPr lang="en-GB" sz="4400" i="1" baseline="-25000" dirty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GB" sz="4400" i="1" dirty="0">
                <a:solidFill>
                  <a:schemeClr val="accent6">
                    <a:lumMod val="75000"/>
                  </a:schemeClr>
                </a:solidFill>
              </a:rPr>
              <a:t> = Mass ÷ mol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31876" y="3717731"/>
            <a:ext cx="43677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accent6">
                    <a:lumMod val="75000"/>
                  </a:schemeClr>
                </a:solidFill>
              </a:rPr>
              <a:t>100 g ÷ 5 mol </a:t>
            </a:r>
            <a:r>
              <a:rPr lang="en-GB" sz="3200" b="1" dirty="0">
                <a:solidFill>
                  <a:schemeClr val="accent6">
                    <a:lumMod val="75000"/>
                  </a:schemeClr>
                </a:solidFill>
              </a:rPr>
              <a:t>= 20 g/mol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32139" y="4518752"/>
            <a:ext cx="101672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accent6">
                    <a:lumMod val="75000"/>
                  </a:schemeClr>
                </a:solidFill>
              </a:rPr>
              <a:t>Look on the periodic table, which element weighs 20g/mol?</a:t>
            </a:r>
            <a:endParaRPr lang="en-GB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31876" y="5330906"/>
            <a:ext cx="20297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>
                <a:solidFill>
                  <a:schemeClr val="accent6">
                    <a:lumMod val="75000"/>
                  </a:schemeClr>
                </a:solidFill>
              </a:rPr>
              <a:t>Neon! (Ne)</a:t>
            </a:r>
            <a:endParaRPr lang="en-GB" sz="3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436659" y="5288710"/>
            <a:ext cx="968188" cy="1264022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>
                <a:solidFill>
                  <a:schemeClr val="tx1"/>
                </a:solidFill>
              </a:rPr>
              <a:t>20</a:t>
            </a:r>
          </a:p>
          <a:p>
            <a:pPr algn="ctr"/>
            <a:r>
              <a:rPr lang="en-GB" sz="4000" dirty="0">
                <a:solidFill>
                  <a:schemeClr val="tx1"/>
                </a:solidFill>
              </a:rPr>
              <a:t>Ne</a:t>
            </a:r>
          </a:p>
          <a:p>
            <a:pPr algn="ctr"/>
            <a:r>
              <a:rPr lang="en-GB" sz="1050" dirty="0">
                <a:solidFill>
                  <a:schemeClr val="tx1"/>
                </a:solidFill>
              </a:rPr>
              <a:t>neon</a:t>
            </a:r>
          </a:p>
          <a:p>
            <a:pPr algn="ctr"/>
            <a:r>
              <a:rPr lang="en-GB" sz="1400" dirty="0">
                <a:solidFill>
                  <a:schemeClr val="tx1"/>
                </a:solidFill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740514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  <p:bldP spid="7" grpId="0"/>
      <p:bldP spid="8" grpId="0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067164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b="1" dirty="0"/>
              <a:t>TASK: Calculating the M</a:t>
            </a:r>
            <a:r>
              <a:rPr lang="en-GB" b="1" baseline="-25000" dirty="0"/>
              <a:t>r</a:t>
            </a:r>
            <a:r>
              <a:rPr lang="en-GB" b="1" dirty="0"/>
              <a:t> of a substance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13998" y="1321993"/>
            <a:ext cx="11471157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u="sng" dirty="0"/>
              <a:t>Your Turn</a:t>
            </a:r>
            <a:r>
              <a:rPr lang="en-GB" sz="2400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6 moles of an unknown element weighed 390g, what element is it?</a:t>
            </a:r>
          </a:p>
          <a:p>
            <a:pPr marL="514350" indent="-514350">
              <a:buFont typeface="+mj-lt"/>
              <a:buAutoNum type="arabicPeriod"/>
            </a:pPr>
            <a:endParaRPr lang="en-GB" sz="2400" dirty="0"/>
          </a:p>
          <a:p>
            <a:pPr marL="514350" indent="-514350">
              <a:buFont typeface="+mj-lt"/>
              <a:buAutoNum type="arabicPeriod"/>
            </a:pPr>
            <a:endParaRPr lang="en-GB" sz="2400" dirty="0"/>
          </a:p>
          <a:p>
            <a:pPr marL="514350" indent="-514350">
              <a:buFont typeface="+mj-lt"/>
              <a:buAutoNum type="arabicPeriod"/>
            </a:pPr>
            <a:endParaRPr lang="en-GB" sz="2400" dirty="0"/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11 moles of an unknown element has a mass of 924g, what element is it?</a:t>
            </a:r>
          </a:p>
          <a:p>
            <a:pPr marL="514350" indent="-514350">
              <a:buFont typeface="+mj-lt"/>
              <a:buAutoNum type="arabicPeriod"/>
            </a:pPr>
            <a:endParaRPr lang="en-GB" sz="2400" dirty="0"/>
          </a:p>
          <a:p>
            <a:pPr marL="514350" indent="-514350">
              <a:buFont typeface="+mj-lt"/>
              <a:buAutoNum type="arabicPeriod"/>
            </a:pPr>
            <a:endParaRPr lang="en-GB" sz="2400" dirty="0"/>
          </a:p>
          <a:p>
            <a:pPr marL="514350" indent="-514350">
              <a:buFont typeface="+mj-lt"/>
              <a:buAutoNum type="arabicPeriod"/>
            </a:pPr>
            <a:endParaRPr lang="en-GB" sz="2400" dirty="0"/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12 moles of a simple hydrocarbon weigh 192g, what hydrocarbon compound is it?</a:t>
            </a:r>
          </a:p>
          <a:p>
            <a:endParaRPr lang="en-GB" sz="2400" dirty="0"/>
          </a:p>
          <a:p>
            <a:endParaRPr lang="en-GB" sz="2400" dirty="0"/>
          </a:p>
          <a:p>
            <a:endParaRPr lang="en-GB" sz="2400" dirty="0"/>
          </a:p>
          <a:p>
            <a:br>
              <a:rPr lang="en-GB" sz="2400" dirty="0"/>
            </a:br>
            <a:br>
              <a:rPr lang="en-GB" sz="2400" dirty="0"/>
            </a:br>
            <a:endParaRPr lang="en-GB" sz="2400" dirty="0"/>
          </a:p>
        </p:txBody>
      </p:sp>
      <p:sp>
        <p:nvSpPr>
          <p:cNvPr id="13" name="TextBox 12"/>
          <p:cNvSpPr txBox="1"/>
          <p:nvPr/>
        </p:nvSpPr>
        <p:spPr>
          <a:xfrm flipH="1">
            <a:off x="2402538" y="2237883"/>
            <a:ext cx="77365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M</a:t>
            </a:r>
            <a:r>
              <a:rPr lang="en-GB" sz="2400" baseline="-25000" dirty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 = mass ÷ mol 	390 g ÷ 6 mol = 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65 g/mol = ZINC (Zn)</a:t>
            </a:r>
          </a:p>
        </p:txBody>
      </p:sp>
      <p:sp>
        <p:nvSpPr>
          <p:cNvPr id="7" name="TextBox 6"/>
          <p:cNvSpPr txBox="1"/>
          <p:nvPr/>
        </p:nvSpPr>
        <p:spPr>
          <a:xfrm flipH="1">
            <a:off x="2402538" y="3811262"/>
            <a:ext cx="83192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M</a:t>
            </a:r>
            <a:r>
              <a:rPr lang="en-GB" sz="2400" baseline="-25000" dirty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 = mass ÷ mol 	924 g ÷ 11 mol = 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84 g/mol = KRYPTON (Kr)</a:t>
            </a:r>
          </a:p>
        </p:txBody>
      </p:sp>
      <p:sp>
        <p:nvSpPr>
          <p:cNvPr id="9" name="TextBox 8"/>
          <p:cNvSpPr txBox="1"/>
          <p:nvPr/>
        </p:nvSpPr>
        <p:spPr>
          <a:xfrm flipH="1">
            <a:off x="2402537" y="5384641"/>
            <a:ext cx="8525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M</a:t>
            </a:r>
            <a:r>
              <a:rPr lang="en-GB" sz="2400" baseline="-25000" dirty="0">
                <a:solidFill>
                  <a:schemeClr val="accent6">
                    <a:lumMod val="75000"/>
                  </a:schemeClr>
                </a:solidFill>
              </a:rPr>
              <a:t>r</a:t>
            </a:r>
            <a:r>
              <a:rPr lang="en-GB" sz="2400" dirty="0">
                <a:solidFill>
                  <a:schemeClr val="accent6">
                    <a:lumMod val="75000"/>
                  </a:schemeClr>
                </a:solidFill>
              </a:rPr>
              <a:t> = mass ÷ mol 	192 g ÷ 12 mol = 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16 g/mol = Methane (CH</a:t>
            </a:r>
            <a:r>
              <a:rPr lang="en-GB" sz="2400" b="1" baseline="-25000" dirty="0">
                <a:solidFill>
                  <a:schemeClr val="accent6">
                    <a:lumMod val="75000"/>
                  </a:schemeClr>
                </a:solidFill>
              </a:rPr>
              <a:t>4</a:t>
            </a:r>
            <a:r>
              <a:rPr lang="en-GB" sz="2400" b="1" dirty="0">
                <a:solidFill>
                  <a:schemeClr val="accent6">
                    <a:lumMod val="75000"/>
                  </a:schemeClr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35188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build="p"/>
      <p:bldP spid="13" grpId="0"/>
      <p:bldP spid="7" grpId="0"/>
      <p:bldP spid="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24753"/>
          </a:xfrm>
        </p:spPr>
        <p:txBody>
          <a:bodyPr/>
          <a:lstStyle/>
          <a:p>
            <a:r>
              <a:rPr lang="en-GB" b="1" dirty="0"/>
              <a:t>Multiple Choice Plenary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506" y="923365"/>
            <a:ext cx="11887200" cy="525359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Q1. One mole contains 6.02 x 10</a:t>
            </a:r>
            <a:r>
              <a:rPr lang="en-GB" baseline="30000" dirty="0"/>
              <a:t>23</a:t>
            </a:r>
            <a:r>
              <a:rPr lang="en-GB" dirty="0"/>
              <a:t> _____________________________.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ectangle: Rounded Corners 3"/>
          <p:cNvSpPr/>
          <p:nvPr/>
        </p:nvSpPr>
        <p:spPr>
          <a:xfrm>
            <a:off x="1398491" y="1694610"/>
            <a:ext cx="4464425" cy="2088776"/>
          </a:xfrm>
          <a:prstGeom prst="round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Atoms</a:t>
            </a:r>
          </a:p>
        </p:txBody>
      </p:sp>
      <p:sp>
        <p:nvSpPr>
          <p:cNvPr id="5" name="Rectangle: Rounded Corners 4"/>
          <p:cNvSpPr/>
          <p:nvPr/>
        </p:nvSpPr>
        <p:spPr>
          <a:xfrm>
            <a:off x="6275292" y="1694610"/>
            <a:ext cx="4464425" cy="2088776"/>
          </a:xfrm>
          <a:prstGeom prst="round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ions</a:t>
            </a:r>
          </a:p>
        </p:txBody>
      </p:sp>
      <p:sp>
        <p:nvSpPr>
          <p:cNvPr id="6" name="Rectangle: Rounded Corners 5"/>
          <p:cNvSpPr/>
          <p:nvPr/>
        </p:nvSpPr>
        <p:spPr>
          <a:xfrm>
            <a:off x="1398491" y="4186799"/>
            <a:ext cx="4464425" cy="2088776"/>
          </a:xfrm>
          <a:prstGeom prst="round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molecules</a:t>
            </a:r>
          </a:p>
        </p:txBody>
      </p:sp>
      <p:sp>
        <p:nvSpPr>
          <p:cNvPr id="7" name="Rectangle: Rounded Corners 6"/>
          <p:cNvSpPr/>
          <p:nvPr/>
        </p:nvSpPr>
        <p:spPr>
          <a:xfrm>
            <a:off x="6275292" y="4186799"/>
            <a:ext cx="4464425" cy="2088776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Atoms, ions or molecules</a:t>
            </a:r>
          </a:p>
        </p:txBody>
      </p:sp>
    </p:spTree>
    <p:extLst>
      <p:ext uri="{BB962C8B-B14F-4D97-AF65-F5344CB8AC3E}">
        <p14:creationId xmlns:p14="http://schemas.microsoft.com/office/powerpoint/2010/main" val="2807825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7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24753"/>
          </a:xfrm>
        </p:spPr>
        <p:txBody>
          <a:bodyPr/>
          <a:lstStyle/>
          <a:p>
            <a:r>
              <a:rPr lang="en-GB" b="1" dirty="0"/>
              <a:t>Multiple Choice Plenary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506" y="923365"/>
            <a:ext cx="11887200" cy="525359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Q2. 6.02 x 10</a:t>
            </a:r>
            <a:r>
              <a:rPr lang="en-GB" baseline="30000" dirty="0"/>
              <a:t>23</a:t>
            </a:r>
            <a:r>
              <a:rPr lang="en-GB" dirty="0"/>
              <a:t> is also known as _______________________.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ectangle: Rounded Corners 3"/>
          <p:cNvSpPr/>
          <p:nvPr/>
        </p:nvSpPr>
        <p:spPr>
          <a:xfrm>
            <a:off x="1398491" y="1694610"/>
            <a:ext cx="4464425" cy="2088776"/>
          </a:xfrm>
          <a:prstGeom prst="round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Avocado’s number</a:t>
            </a:r>
          </a:p>
        </p:txBody>
      </p:sp>
      <p:sp>
        <p:nvSpPr>
          <p:cNvPr id="5" name="Rectangle: Rounded Corners 4"/>
          <p:cNvSpPr/>
          <p:nvPr/>
        </p:nvSpPr>
        <p:spPr>
          <a:xfrm>
            <a:off x="6275292" y="1694610"/>
            <a:ext cx="4464425" cy="2088776"/>
          </a:xfrm>
          <a:prstGeom prst="round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Arrhenius’ number</a:t>
            </a:r>
          </a:p>
        </p:txBody>
      </p:sp>
      <p:sp>
        <p:nvSpPr>
          <p:cNvPr id="6" name="Rectangle: Rounded Corners 5"/>
          <p:cNvSpPr/>
          <p:nvPr/>
        </p:nvSpPr>
        <p:spPr>
          <a:xfrm>
            <a:off x="1398491" y="4186799"/>
            <a:ext cx="4464425" cy="2088776"/>
          </a:xfrm>
          <a:prstGeom prst="round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Avogadro’s number</a:t>
            </a:r>
          </a:p>
        </p:txBody>
      </p:sp>
      <p:sp>
        <p:nvSpPr>
          <p:cNvPr id="7" name="Rectangle: Rounded Corners 6"/>
          <p:cNvSpPr/>
          <p:nvPr/>
        </p:nvSpPr>
        <p:spPr>
          <a:xfrm>
            <a:off x="6275292" y="4186799"/>
            <a:ext cx="4464425" cy="2088776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Alberto’s number</a:t>
            </a:r>
          </a:p>
        </p:txBody>
      </p:sp>
    </p:spTree>
    <p:extLst>
      <p:ext uri="{BB962C8B-B14F-4D97-AF65-F5344CB8AC3E}">
        <p14:creationId xmlns:p14="http://schemas.microsoft.com/office/powerpoint/2010/main" val="2773530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6" grpId="1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000052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GB" b="1" dirty="0"/>
              <a:t>Progress Outcomes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649" y="1098878"/>
            <a:ext cx="11576608" cy="5389790"/>
          </a:xfrm>
        </p:spPr>
        <p:txBody>
          <a:bodyPr>
            <a:normAutofit/>
          </a:bodyPr>
          <a:lstStyle/>
          <a:p>
            <a:pPr algn="l"/>
            <a:r>
              <a:rPr lang="en-GB" sz="2800" u="sng" dirty="0"/>
              <a:t>Good Progress</a:t>
            </a:r>
          </a:p>
          <a:p>
            <a:pPr algn="l"/>
            <a:r>
              <a:rPr lang="en-GB" sz="2800" dirty="0"/>
              <a:t>Describe with examples what a mol of a substance is.</a:t>
            </a:r>
            <a:br>
              <a:rPr lang="en-GB" sz="2800" dirty="0"/>
            </a:br>
            <a:br>
              <a:rPr lang="en-GB" sz="2800" dirty="0"/>
            </a:br>
            <a:r>
              <a:rPr lang="en-GB" sz="2800" dirty="0"/>
              <a:t>Calculate the number of moles in a given mass of a substance of given relative formula mass. </a:t>
            </a:r>
          </a:p>
          <a:p>
            <a:pPr algn="l"/>
            <a:r>
              <a:rPr lang="en-GB" sz="2800" u="sng" dirty="0"/>
              <a:t>Outstanding Progress</a:t>
            </a:r>
          </a:p>
          <a:p>
            <a:pPr algn="l"/>
            <a:endParaRPr lang="en-GB" sz="2800" u="sng" dirty="0"/>
          </a:p>
          <a:p>
            <a:pPr algn="l"/>
            <a:r>
              <a:rPr lang="en-GB" sz="2800" dirty="0"/>
              <a:t>Rearrange the mole equation to calculate mass or Mr</a:t>
            </a:r>
            <a:br>
              <a:rPr lang="en-GB" sz="2800" dirty="0"/>
            </a:br>
            <a:br>
              <a:rPr lang="en-GB" sz="2800" dirty="0"/>
            </a:br>
            <a:endParaRPr lang="en-GB" sz="2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u="sng" dirty="0"/>
              <a:t>C/W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98061" y="21201"/>
            <a:ext cx="1493939" cy="365125"/>
          </a:xfrm>
        </p:spPr>
        <p:txBody>
          <a:bodyPr/>
          <a:lstStyle/>
          <a:p>
            <a:fld id="{E29C05A8-AA54-42B8-B998-CDB7944A758B}" type="datetime1">
              <a:rPr lang="en-GB" sz="2000" b="1" u="sng" smtClean="0">
                <a:solidFill>
                  <a:schemeClr val="tx1"/>
                </a:solidFill>
              </a:rPr>
              <a:t>23/09/2020</a:t>
            </a:fld>
            <a:endParaRPr lang="en-GB" sz="2000" b="1" u="sng" dirty="0">
              <a:solidFill>
                <a:schemeClr val="tx1"/>
              </a:solidFill>
            </a:endParaRPr>
          </a:p>
        </p:txBody>
      </p:sp>
      <p:sp>
        <p:nvSpPr>
          <p:cNvPr id="9" name="TextBox 2"/>
          <p:cNvSpPr txBox="1"/>
          <p:nvPr/>
        </p:nvSpPr>
        <p:spPr>
          <a:xfrm>
            <a:off x="0" y="6488668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b="1" dirty="0">
                <a:solidFill>
                  <a:srgbClr val="FF0000"/>
                </a:solidFill>
              </a:rPr>
              <a:t>3.2.1</a:t>
            </a:r>
          </a:p>
        </p:txBody>
      </p:sp>
    </p:spTree>
    <p:extLst>
      <p:ext uri="{BB962C8B-B14F-4D97-AF65-F5344CB8AC3E}">
        <p14:creationId xmlns:p14="http://schemas.microsoft.com/office/powerpoint/2010/main" val="4826599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24753"/>
          </a:xfrm>
        </p:spPr>
        <p:txBody>
          <a:bodyPr/>
          <a:lstStyle/>
          <a:p>
            <a:r>
              <a:rPr lang="en-GB" b="1" dirty="0"/>
              <a:t>Multiple Choice Plenary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506" y="923365"/>
            <a:ext cx="11887200" cy="525359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Q3. One mole of carbon and one mole of carbon dioxide __________________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ectangle: Rounded Corners 3"/>
          <p:cNvSpPr/>
          <p:nvPr/>
        </p:nvSpPr>
        <p:spPr>
          <a:xfrm>
            <a:off x="1398491" y="1694610"/>
            <a:ext cx="4464425" cy="2088776"/>
          </a:xfrm>
          <a:prstGeom prst="round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Weigh exactly the same</a:t>
            </a:r>
          </a:p>
        </p:txBody>
      </p:sp>
      <p:sp>
        <p:nvSpPr>
          <p:cNvPr id="5" name="Rectangle: Rounded Corners 4"/>
          <p:cNvSpPr/>
          <p:nvPr/>
        </p:nvSpPr>
        <p:spPr>
          <a:xfrm>
            <a:off x="6275292" y="1694610"/>
            <a:ext cx="4464425" cy="2088776"/>
          </a:xfrm>
          <a:prstGeom prst="round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Contain the same number of atoms/molecules</a:t>
            </a:r>
          </a:p>
        </p:txBody>
      </p:sp>
      <p:sp>
        <p:nvSpPr>
          <p:cNvPr id="6" name="Rectangle: Rounded Corners 5"/>
          <p:cNvSpPr/>
          <p:nvPr/>
        </p:nvSpPr>
        <p:spPr>
          <a:xfrm>
            <a:off x="1398491" y="4186799"/>
            <a:ext cx="4464425" cy="2088776"/>
          </a:xfrm>
          <a:prstGeom prst="round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Have the same relative formula mass</a:t>
            </a:r>
          </a:p>
        </p:txBody>
      </p:sp>
      <p:sp>
        <p:nvSpPr>
          <p:cNvPr id="7" name="Rectangle: Rounded Corners 6"/>
          <p:cNvSpPr/>
          <p:nvPr/>
        </p:nvSpPr>
        <p:spPr>
          <a:xfrm>
            <a:off x="6275292" y="4186799"/>
            <a:ext cx="4464425" cy="2088776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React in the same way.</a:t>
            </a:r>
          </a:p>
        </p:txBody>
      </p:sp>
    </p:spTree>
    <p:extLst>
      <p:ext uri="{BB962C8B-B14F-4D97-AF65-F5344CB8AC3E}">
        <p14:creationId xmlns:p14="http://schemas.microsoft.com/office/powerpoint/2010/main" val="3535817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6" grpId="0" animBg="1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24753"/>
          </a:xfrm>
        </p:spPr>
        <p:txBody>
          <a:bodyPr/>
          <a:lstStyle/>
          <a:p>
            <a:r>
              <a:rPr lang="en-GB" b="1" dirty="0"/>
              <a:t>Multiple Choice Plenary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506" y="923365"/>
            <a:ext cx="11887200" cy="525359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Q4. The units for relative formula mass are:</a:t>
            </a:r>
          </a:p>
        </p:txBody>
      </p:sp>
      <p:sp>
        <p:nvSpPr>
          <p:cNvPr id="4" name="Rectangle: Rounded Corners 3"/>
          <p:cNvSpPr/>
          <p:nvPr/>
        </p:nvSpPr>
        <p:spPr>
          <a:xfrm>
            <a:off x="1398491" y="1694610"/>
            <a:ext cx="4464425" cy="2088776"/>
          </a:xfrm>
          <a:prstGeom prst="round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Moles per gram</a:t>
            </a:r>
          </a:p>
        </p:txBody>
      </p:sp>
      <p:sp>
        <p:nvSpPr>
          <p:cNvPr id="5" name="Rectangle: Rounded Corners 4"/>
          <p:cNvSpPr/>
          <p:nvPr/>
        </p:nvSpPr>
        <p:spPr>
          <a:xfrm>
            <a:off x="6275292" y="1694610"/>
            <a:ext cx="4464425" cy="2088776"/>
          </a:xfrm>
          <a:prstGeom prst="round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Grams</a:t>
            </a:r>
          </a:p>
        </p:txBody>
      </p:sp>
      <p:sp>
        <p:nvSpPr>
          <p:cNvPr id="6" name="Rectangle: Rounded Corners 5"/>
          <p:cNvSpPr/>
          <p:nvPr/>
        </p:nvSpPr>
        <p:spPr>
          <a:xfrm>
            <a:off x="1398491" y="4186799"/>
            <a:ext cx="4464425" cy="2088776"/>
          </a:xfrm>
          <a:prstGeom prst="round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Moles</a:t>
            </a:r>
          </a:p>
        </p:txBody>
      </p:sp>
      <p:sp>
        <p:nvSpPr>
          <p:cNvPr id="7" name="Rectangle: Rounded Corners 6"/>
          <p:cNvSpPr/>
          <p:nvPr/>
        </p:nvSpPr>
        <p:spPr>
          <a:xfrm>
            <a:off x="6275292" y="4186799"/>
            <a:ext cx="4464425" cy="2088776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Grams per mole</a:t>
            </a:r>
          </a:p>
        </p:txBody>
      </p:sp>
    </p:spTree>
    <p:extLst>
      <p:ext uri="{BB962C8B-B14F-4D97-AF65-F5344CB8AC3E}">
        <p14:creationId xmlns:p14="http://schemas.microsoft.com/office/powerpoint/2010/main" val="2374889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7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24753"/>
          </a:xfrm>
        </p:spPr>
        <p:txBody>
          <a:bodyPr/>
          <a:lstStyle/>
          <a:p>
            <a:r>
              <a:rPr lang="en-GB" b="1" dirty="0"/>
              <a:t>Multiple Choice Plenary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506" y="923365"/>
            <a:ext cx="11887200" cy="525359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Q5. One mole of potassium (K) weighs exactly _________.</a:t>
            </a:r>
          </a:p>
        </p:txBody>
      </p:sp>
      <p:sp>
        <p:nvSpPr>
          <p:cNvPr id="4" name="Rectangle: Rounded Corners 3"/>
          <p:cNvSpPr/>
          <p:nvPr/>
        </p:nvSpPr>
        <p:spPr>
          <a:xfrm>
            <a:off x="1398491" y="1694610"/>
            <a:ext cx="4464425" cy="2088776"/>
          </a:xfrm>
          <a:prstGeom prst="round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39 grams</a:t>
            </a:r>
          </a:p>
        </p:txBody>
      </p:sp>
      <p:sp>
        <p:nvSpPr>
          <p:cNvPr id="5" name="Rectangle: Rounded Corners 4"/>
          <p:cNvSpPr/>
          <p:nvPr/>
        </p:nvSpPr>
        <p:spPr>
          <a:xfrm>
            <a:off x="6275292" y="1694610"/>
            <a:ext cx="4464425" cy="2088776"/>
          </a:xfrm>
          <a:prstGeom prst="round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19 grams</a:t>
            </a:r>
          </a:p>
        </p:txBody>
      </p:sp>
      <p:sp>
        <p:nvSpPr>
          <p:cNvPr id="6" name="Rectangle: Rounded Corners 5"/>
          <p:cNvSpPr/>
          <p:nvPr/>
        </p:nvSpPr>
        <p:spPr>
          <a:xfrm>
            <a:off x="1398491" y="4186799"/>
            <a:ext cx="4464425" cy="2088776"/>
          </a:xfrm>
          <a:prstGeom prst="round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78 grams</a:t>
            </a:r>
          </a:p>
        </p:txBody>
      </p:sp>
      <p:sp>
        <p:nvSpPr>
          <p:cNvPr id="7" name="Rectangle: Rounded Corners 6"/>
          <p:cNvSpPr/>
          <p:nvPr/>
        </p:nvSpPr>
        <p:spPr>
          <a:xfrm>
            <a:off x="6275292" y="4186799"/>
            <a:ext cx="4464425" cy="2088776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38 grams</a:t>
            </a:r>
          </a:p>
        </p:txBody>
      </p:sp>
    </p:spTree>
    <p:extLst>
      <p:ext uri="{BB962C8B-B14F-4D97-AF65-F5344CB8AC3E}">
        <p14:creationId xmlns:p14="http://schemas.microsoft.com/office/powerpoint/2010/main" val="1458296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6" grpId="0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824753"/>
          </a:xfrm>
        </p:spPr>
        <p:txBody>
          <a:bodyPr/>
          <a:lstStyle/>
          <a:p>
            <a:r>
              <a:rPr lang="en-GB" b="1" dirty="0"/>
              <a:t>Multiple Choice Plenary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506" y="923365"/>
            <a:ext cx="11887200" cy="525359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Q6. two moles of potassium (K) weigh exactly _________.</a:t>
            </a:r>
          </a:p>
        </p:txBody>
      </p:sp>
      <p:sp>
        <p:nvSpPr>
          <p:cNvPr id="4" name="Rectangle: Rounded Corners 3"/>
          <p:cNvSpPr/>
          <p:nvPr/>
        </p:nvSpPr>
        <p:spPr>
          <a:xfrm>
            <a:off x="1398491" y="1694610"/>
            <a:ext cx="4464425" cy="2088776"/>
          </a:xfrm>
          <a:prstGeom prst="round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39 grams</a:t>
            </a:r>
          </a:p>
        </p:txBody>
      </p:sp>
      <p:sp>
        <p:nvSpPr>
          <p:cNvPr id="5" name="Rectangle: Rounded Corners 4"/>
          <p:cNvSpPr/>
          <p:nvPr/>
        </p:nvSpPr>
        <p:spPr>
          <a:xfrm>
            <a:off x="6275292" y="1694610"/>
            <a:ext cx="4464425" cy="2088776"/>
          </a:xfrm>
          <a:prstGeom prst="round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19 grams</a:t>
            </a:r>
          </a:p>
        </p:txBody>
      </p:sp>
      <p:sp>
        <p:nvSpPr>
          <p:cNvPr id="6" name="Rectangle: Rounded Corners 5"/>
          <p:cNvSpPr/>
          <p:nvPr/>
        </p:nvSpPr>
        <p:spPr>
          <a:xfrm>
            <a:off x="1398491" y="4186799"/>
            <a:ext cx="4464425" cy="2088776"/>
          </a:xfrm>
          <a:prstGeom prst="roundRect">
            <a:avLst/>
          </a:prstGeom>
          <a:ln w="5715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78 grams</a:t>
            </a:r>
          </a:p>
        </p:txBody>
      </p:sp>
      <p:sp>
        <p:nvSpPr>
          <p:cNvPr id="7" name="Rectangle: Rounded Corners 6"/>
          <p:cNvSpPr/>
          <p:nvPr/>
        </p:nvSpPr>
        <p:spPr>
          <a:xfrm>
            <a:off x="6275292" y="4186799"/>
            <a:ext cx="4464425" cy="2088776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38 grams</a:t>
            </a:r>
          </a:p>
        </p:txBody>
      </p:sp>
    </p:spTree>
    <p:extLst>
      <p:ext uri="{BB962C8B-B14F-4D97-AF65-F5344CB8AC3E}">
        <p14:creationId xmlns:p14="http://schemas.microsoft.com/office/powerpoint/2010/main" val="3219393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4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6" grpId="1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Image result for top pan balanc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263"/>
          <a:stretch/>
        </p:blipFill>
        <p:spPr bwMode="auto">
          <a:xfrm>
            <a:off x="1676402" y="1866581"/>
            <a:ext cx="6667500" cy="4867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000052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GB" b="1" dirty="0"/>
              <a:t>Moles – The Chemist’s Quantity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649" y="1098878"/>
            <a:ext cx="4331845" cy="433067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n-GB" b="1" dirty="0"/>
              <a:t>Q. How would you quantify this?</a:t>
            </a:r>
          </a:p>
        </p:txBody>
      </p:sp>
      <p:pic>
        <p:nvPicPr>
          <p:cNvPr id="2050" name="Picture 2" descr="Image result for WHITE POWD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1230" y="1630770"/>
            <a:ext cx="5333569" cy="2777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 rot="20408310">
            <a:off x="3520362" y="4702788"/>
            <a:ext cx="1066318" cy="923330"/>
          </a:xfrm>
          <a:prstGeom prst="rect">
            <a:avLst/>
          </a:prstGeom>
          <a:solidFill>
            <a:srgbClr val="6C7469"/>
          </a:solidFill>
          <a:scene3d>
            <a:camera prst="isometricBottomDown"/>
            <a:lightRig rig="threePt" dir="t"/>
          </a:scene3d>
        </p:spPr>
        <p:txBody>
          <a:bodyPr wrap="none" rtlCol="0">
            <a:spAutoFit/>
          </a:bodyPr>
          <a:lstStyle/>
          <a:p>
            <a:r>
              <a:rPr lang="en-GB" sz="5400" dirty="0">
                <a:latin typeface="Digital-7" panose="02000000000000000000" pitchFamily="2" charset="0"/>
              </a:rPr>
              <a:t>10.0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34992" y="1700998"/>
            <a:ext cx="25557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>
                <a:solidFill>
                  <a:schemeClr val="accent5"/>
                </a:solidFill>
              </a:rPr>
              <a:t>Mass (g)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924799" y="2096390"/>
            <a:ext cx="3899648" cy="40934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For a chemist, just the mass of </a:t>
            </a:r>
            <a:br>
              <a:rPr lang="en-GB" sz="2000" dirty="0"/>
            </a:br>
            <a:r>
              <a:rPr lang="en-GB" sz="2000" dirty="0"/>
              <a:t>a substance isn’t particularly useful.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Instead, chemists like to use a unit called </a:t>
            </a:r>
            <a:r>
              <a:rPr lang="en-GB" sz="2000" b="1" dirty="0">
                <a:solidFill>
                  <a:srgbClr val="7030A0"/>
                </a:solidFill>
              </a:rPr>
              <a:t>the mole</a:t>
            </a:r>
            <a:r>
              <a:rPr lang="en-GB" sz="2000" dirty="0"/>
              <a:t>.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7030A0"/>
                </a:solidFill>
              </a:rPr>
              <a:t>The mole </a:t>
            </a:r>
            <a:r>
              <a:rPr lang="en-GB" sz="2000" dirty="0"/>
              <a:t>is an extremely useful</a:t>
            </a:r>
            <a:br>
              <a:rPr lang="en-GB" sz="2000" dirty="0"/>
            </a:br>
            <a:r>
              <a:rPr lang="en-GB" sz="2000" dirty="0"/>
              <a:t>quantity, as it allows chemists to </a:t>
            </a:r>
            <a:br>
              <a:rPr lang="en-GB" sz="2000" dirty="0"/>
            </a:br>
            <a:r>
              <a:rPr lang="en-GB" sz="2000" dirty="0"/>
              <a:t>calculate the required masses of </a:t>
            </a:r>
            <a:br>
              <a:rPr lang="en-GB" sz="2000" dirty="0"/>
            </a:br>
            <a:r>
              <a:rPr lang="en-GB" sz="2000" dirty="0"/>
              <a:t>reactants and, it allows them to predict the mass of products for chemical reactions.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9984" y="2567527"/>
            <a:ext cx="28687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However, you need to know the mass, to calculate the number of moles. </a:t>
            </a:r>
          </a:p>
        </p:txBody>
      </p:sp>
    </p:spTree>
    <p:extLst>
      <p:ext uri="{BB962C8B-B14F-4D97-AF65-F5344CB8AC3E}">
        <p14:creationId xmlns:p14="http://schemas.microsoft.com/office/powerpoint/2010/main" val="241054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000052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GB" b="1" dirty="0"/>
              <a:t>What is a mole?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524000" y="1299882"/>
            <a:ext cx="9144000" cy="546847"/>
          </a:xfrm>
        </p:spPr>
        <p:txBody>
          <a:bodyPr>
            <a:normAutofit/>
          </a:bodyPr>
          <a:lstStyle/>
          <a:p>
            <a:r>
              <a:rPr lang="en-GB" sz="3200" b="1" dirty="0"/>
              <a:t>1 mol </a:t>
            </a:r>
            <a:r>
              <a:rPr lang="en-GB" sz="3200" dirty="0"/>
              <a:t>= 6.02 x 10</a:t>
            </a:r>
            <a:r>
              <a:rPr lang="en-GB" sz="3200" baseline="30000" dirty="0"/>
              <a:t>23</a:t>
            </a:r>
            <a:r>
              <a:rPr lang="en-GB" sz="3200" dirty="0"/>
              <a:t> atoms, molecules or ions.</a:t>
            </a:r>
          </a:p>
        </p:txBody>
      </p:sp>
      <p:sp>
        <p:nvSpPr>
          <p:cNvPr id="5" name="Rectangle: Rounded Corners 4"/>
          <p:cNvSpPr/>
          <p:nvPr/>
        </p:nvSpPr>
        <p:spPr>
          <a:xfrm>
            <a:off x="3657601" y="1299882"/>
            <a:ext cx="1900518" cy="466165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4607860" y="1846729"/>
            <a:ext cx="0" cy="905436"/>
          </a:xfrm>
          <a:prstGeom prst="straightConnector1">
            <a:avLst/>
          </a:prstGeom>
          <a:ln w="2857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464068" y="2752165"/>
            <a:ext cx="42875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>
                <a:solidFill>
                  <a:srgbClr val="7030A0"/>
                </a:solidFill>
              </a:rPr>
              <a:t>Avogadro’s Number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/>
          <a:srcRect b="14630"/>
          <a:stretch/>
        </p:blipFill>
        <p:spPr>
          <a:xfrm flipH="1">
            <a:off x="7181939" y="2008093"/>
            <a:ext cx="3823132" cy="4849907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057835" y="4365487"/>
            <a:ext cx="641714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602000000000000000000000</a:t>
            </a:r>
          </a:p>
        </p:txBody>
      </p:sp>
      <p:sp>
        <p:nvSpPr>
          <p:cNvPr id="17" name="Oval 16"/>
          <p:cNvSpPr/>
          <p:nvPr/>
        </p:nvSpPr>
        <p:spPr>
          <a:xfrm>
            <a:off x="8188313" y="4616816"/>
            <a:ext cx="701140" cy="49176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Freeform: Shape 17"/>
          <p:cNvSpPr/>
          <p:nvPr/>
        </p:nvSpPr>
        <p:spPr>
          <a:xfrm>
            <a:off x="8677835" y="3122983"/>
            <a:ext cx="791333" cy="444970"/>
          </a:xfrm>
          <a:custGeom>
            <a:avLst/>
            <a:gdLst>
              <a:gd name="connsiteX0" fmla="*/ 0 w 791333"/>
              <a:gd name="connsiteY0" fmla="*/ 444970 h 444970"/>
              <a:gd name="connsiteX1" fmla="*/ 304800 w 791333"/>
              <a:gd name="connsiteY1" fmla="*/ 131205 h 444970"/>
              <a:gd name="connsiteX2" fmla="*/ 699247 w 791333"/>
              <a:gd name="connsiteY2" fmla="*/ 167064 h 444970"/>
              <a:gd name="connsiteX3" fmla="*/ 779930 w 791333"/>
              <a:gd name="connsiteY3" fmla="*/ 14664 h 444970"/>
              <a:gd name="connsiteX4" fmla="*/ 788894 w 791333"/>
              <a:gd name="connsiteY4" fmla="*/ 14664 h 44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1333" h="444970">
                <a:moveTo>
                  <a:pt x="0" y="444970"/>
                </a:moveTo>
                <a:cubicBezTo>
                  <a:pt x="94129" y="311246"/>
                  <a:pt x="188259" y="177523"/>
                  <a:pt x="304800" y="131205"/>
                </a:cubicBezTo>
                <a:cubicBezTo>
                  <a:pt x="421341" y="84887"/>
                  <a:pt x="620059" y="186487"/>
                  <a:pt x="699247" y="167064"/>
                </a:cubicBezTo>
                <a:cubicBezTo>
                  <a:pt x="778435" y="147641"/>
                  <a:pt x="779930" y="14664"/>
                  <a:pt x="779930" y="14664"/>
                </a:cubicBezTo>
                <a:cubicBezTo>
                  <a:pt x="794871" y="-10736"/>
                  <a:pt x="791882" y="1964"/>
                  <a:pt x="788894" y="14664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Freeform: Shape 18"/>
          <p:cNvSpPr/>
          <p:nvPr/>
        </p:nvSpPr>
        <p:spPr>
          <a:xfrm>
            <a:off x="7781365" y="3299012"/>
            <a:ext cx="663624" cy="331694"/>
          </a:xfrm>
          <a:custGeom>
            <a:avLst/>
            <a:gdLst>
              <a:gd name="connsiteX0" fmla="*/ 654423 w 663624"/>
              <a:gd name="connsiteY0" fmla="*/ 331694 h 331694"/>
              <a:gd name="connsiteX1" fmla="*/ 609600 w 663624"/>
              <a:gd name="connsiteY1" fmla="*/ 277906 h 331694"/>
              <a:gd name="connsiteX2" fmla="*/ 242047 w 663624"/>
              <a:gd name="connsiteY2" fmla="*/ 53788 h 331694"/>
              <a:gd name="connsiteX3" fmla="*/ 71717 w 663624"/>
              <a:gd name="connsiteY3" fmla="*/ 152400 h 331694"/>
              <a:gd name="connsiteX4" fmla="*/ 0 w 663624"/>
              <a:gd name="connsiteY4" fmla="*/ 0 h 3316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3624" h="331694">
                <a:moveTo>
                  <a:pt x="654423" y="331694"/>
                </a:moveTo>
                <a:cubicBezTo>
                  <a:pt x="666376" y="327959"/>
                  <a:pt x="678329" y="324224"/>
                  <a:pt x="609600" y="277906"/>
                </a:cubicBezTo>
                <a:cubicBezTo>
                  <a:pt x="540871" y="231588"/>
                  <a:pt x="331694" y="74706"/>
                  <a:pt x="242047" y="53788"/>
                </a:cubicBezTo>
                <a:cubicBezTo>
                  <a:pt x="152400" y="32870"/>
                  <a:pt x="112058" y="161365"/>
                  <a:pt x="71717" y="152400"/>
                </a:cubicBezTo>
                <a:cubicBezTo>
                  <a:pt x="31376" y="143435"/>
                  <a:pt x="15688" y="71717"/>
                  <a:pt x="0" y="0"/>
                </a:cubicBezTo>
              </a:path>
            </a:pathLst>
          </a:cu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32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6" presetClass="entr" presetSubtype="4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 animBg="1"/>
      <p:bldP spid="18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000052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GB" b="1" dirty="0"/>
              <a:t>What is a mole?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06188" y="1299882"/>
            <a:ext cx="11654118" cy="995083"/>
          </a:xfrm>
        </p:spPr>
        <p:txBody>
          <a:bodyPr>
            <a:noAutofit/>
          </a:bodyPr>
          <a:lstStyle/>
          <a:p>
            <a:r>
              <a:rPr lang="en-GB" sz="3200" b="1" dirty="0"/>
              <a:t>Avogadro discovered that if you have 6.02 x 10</a:t>
            </a:r>
            <a:r>
              <a:rPr lang="en-GB" sz="3200" b="1" baseline="30000" dirty="0"/>
              <a:t>23</a:t>
            </a:r>
            <a:r>
              <a:rPr lang="en-GB" sz="3200" b="1" dirty="0"/>
              <a:t> atoms (1 mol) of an element, it will weigh its relative atomic mass A</a:t>
            </a:r>
            <a:r>
              <a:rPr lang="en-GB" sz="3200" b="1" baseline="-25000" dirty="0"/>
              <a:t>r</a:t>
            </a:r>
            <a:r>
              <a:rPr lang="en-GB" sz="3200" b="1" dirty="0"/>
              <a:t> in grams!</a:t>
            </a:r>
            <a:endParaRPr lang="en-GB" sz="32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/>
          <a:srcRect b="14630"/>
          <a:stretch/>
        </p:blipFill>
        <p:spPr>
          <a:xfrm>
            <a:off x="206188" y="2447365"/>
            <a:ext cx="3643258" cy="4410635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 flipH="1">
            <a:off x="3971365" y="2886635"/>
            <a:ext cx="80054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e.g. 1 mol (6.02 x 10</a:t>
            </a:r>
            <a:r>
              <a:rPr lang="en-GB" sz="2800" baseline="30000" dirty="0"/>
              <a:t>23</a:t>
            </a:r>
            <a:r>
              <a:rPr lang="en-GB" sz="2800" dirty="0"/>
              <a:t> atoms of) sodium weighs 23g </a:t>
            </a:r>
          </a:p>
        </p:txBody>
      </p:sp>
      <p:sp>
        <p:nvSpPr>
          <p:cNvPr id="30" name="Rectangle 29"/>
          <p:cNvSpPr/>
          <p:nvPr/>
        </p:nvSpPr>
        <p:spPr>
          <a:xfrm>
            <a:off x="7010400" y="3854822"/>
            <a:ext cx="1927412" cy="241150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</a:rPr>
              <a:t>23</a:t>
            </a:r>
          </a:p>
          <a:p>
            <a:pPr algn="ctr"/>
            <a:r>
              <a:rPr lang="en-GB" sz="6600" dirty="0">
                <a:solidFill>
                  <a:schemeClr val="tx1"/>
                </a:solidFill>
              </a:rPr>
              <a:t>Na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Sodium</a:t>
            </a:r>
          </a:p>
          <a:p>
            <a:pPr algn="ctr"/>
            <a:r>
              <a:rPr lang="en-GB" sz="2800" dirty="0">
                <a:solidFill>
                  <a:schemeClr val="tx1"/>
                </a:solidFill>
              </a:rPr>
              <a:t>11</a:t>
            </a:r>
          </a:p>
        </p:txBody>
      </p:sp>
      <p:cxnSp>
        <p:nvCxnSpPr>
          <p:cNvPr id="1024" name="Straight Arrow Connector 1023"/>
          <p:cNvCxnSpPr/>
          <p:nvPr/>
        </p:nvCxnSpPr>
        <p:spPr>
          <a:xfrm flipH="1">
            <a:off x="8301319" y="3409855"/>
            <a:ext cx="2796987" cy="77666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7" name="Oval 1026"/>
          <p:cNvSpPr/>
          <p:nvPr/>
        </p:nvSpPr>
        <p:spPr>
          <a:xfrm>
            <a:off x="7646893" y="3858819"/>
            <a:ext cx="654425" cy="64545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199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29" grpId="0"/>
      <p:bldP spid="102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000052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GB" b="1" dirty="0"/>
              <a:t>What is a mole?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06188" y="1299882"/>
            <a:ext cx="11654118" cy="995083"/>
          </a:xfrm>
        </p:spPr>
        <p:txBody>
          <a:bodyPr>
            <a:noAutofit/>
          </a:bodyPr>
          <a:lstStyle/>
          <a:p>
            <a:r>
              <a:rPr lang="en-GB" sz="3200" b="1" dirty="0"/>
              <a:t>Avogadro discovered that if you have 6.02 x 10</a:t>
            </a:r>
            <a:r>
              <a:rPr lang="en-GB" sz="3200" b="1" baseline="30000" dirty="0"/>
              <a:t>23</a:t>
            </a:r>
            <a:r>
              <a:rPr lang="en-GB" sz="3200" b="1" dirty="0"/>
              <a:t> atoms (1 mol) of an element, it will weigh its relative atomic mass A</a:t>
            </a:r>
            <a:r>
              <a:rPr lang="en-GB" sz="3200" b="1" baseline="-25000" dirty="0"/>
              <a:t>r</a:t>
            </a:r>
            <a:r>
              <a:rPr lang="en-GB" sz="3200" b="1" dirty="0"/>
              <a:t> in grams!</a:t>
            </a:r>
            <a:endParaRPr lang="en-GB" sz="32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/>
          <a:srcRect b="14630"/>
          <a:stretch/>
        </p:blipFill>
        <p:spPr>
          <a:xfrm>
            <a:off x="206188" y="2447365"/>
            <a:ext cx="3643258" cy="4410635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 flipH="1">
            <a:off x="3971365" y="2886635"/>
            <a:ext cx="80054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e.g. 1 mol (6.02 x 10</a:t>
            </a:r>
            <a:r>
              <a:rPr lang="en-GB" sz="2800" baseline="30000" dirty="0"/>
              <a:t>23</a:t>
            </a:r>
            <a:r>
              <a:rPr lang="en-GB" sz="2800" dirty="0"/>
              <a:t> atoms of) carbon weighs 12g </a:t>
            </a:r>
          </a:p>
        </p:txBody>
      </p:sp>
      <p:sp>
        <p:nvSpPr>
          <p:cNvPr id="30" name="Rectangle 29"/>
          <p:cNvSpPr/>
          <p:nvPr/>
        </p:nvSpPr>
        <p:spPr>
          <a:xfrm>
            <a:off x="7010400" y="3854822"/>
            <a:ext cx="1927412" cy="2411506"/>
          </a:xfrm>
          <a:prstGeom prst="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chemeClr val="tx1"/>
                </a:solidFill>
              </a:rPr>
              <a:t>12</a:t>
            </a:r>
          </a:p>
          <a:p>
            <a:pPr algn="ctr"/>
            <a:r>
              <a:rPr lang="en-GB" sz="6600" dirty="0">
                <a:solidFill>
                  <a:schemeClr val="tx1"/>
                </a:solidFill>
              </a:rPr>
              <a:t>C</a:t>
            </a:r>
          </a:p>
          <a:p>
            <a:pPr algn="ctr"/>
            <a:r>
              <a:rPr lang="en-GB" dirty="0">
                <a:solidFill>
                  <a:schemeClr val="tx1"/>
                </a:solidFill>
              </a:rPr>
              <a:t>carbon</a:t>
            </a:r>
          </a:p>
          <a:p>
            <a:pPr algn="ctr"/>
            <a:r>
              <a:rPr lang="en-GB" sz="2800" dirty="0">
                <a:solidFill>
                  <a:schemeClr val="tx1"/>
                </a:solidFill>
              </a:rPr>
              <a:t>6</a:t>
            </a:r>
          </a:p>
        </p:txBody>
      </p:sp>
      <p:cxnSp>
        <p:nvCxnSpPr>
          <p:cNvPr id="1024" name="Straight Arrow Connector 1023"/>
          <p:cNvCxnSpPr/>
          <p:nvPr/>
        </p:nvCxnSpPr>
        <p:spPr>
          <a:xfrm flipH="1">
            <a:off x="8301319" y="3409855"/>
            <a:ext cx="2796987" cy="77666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7" name="Oval 1026"/>
          <p:cNvSpPr/>
          <p:nvPr/>
        </p:nvSpPr>
        <p:spPr>
          <a:xfrm>
            <a:off x="7646893" y="3858819"/>
            <a:ext cx="654425" cy="645458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216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10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000052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GB" b="1" dirty="0"/>
              <a:t>What is a mole?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06188" y="1299882"/>
            <a:ext cx="11654118" cy="995083"/>
          </a:xfrm>
        </p:spPr>
        <p:txBody>
          <a:bodyPr>
            <a:noAutofit/>
          </a:bodyPr>
          <a:lstStyle/>
          <a:p>
            <a:r>
              <a:rPr lang="en-GB" sz="3200" b="1" dirty="0"/>
              <a:t>If this applies to elements it also applies to compounds, via the relative formula mass - M</a:t>
            </a:r>
            <a:r>
              <a:rPr lang="en-GB" sz="3200" b="1" baseline="-25000" dirty="0"/>
              <a:t>r</a:t>
            </a:r>
            <a:endParaRPr lang="en-GB" sz="320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/>
          <a:srcRect b="14630"/>
          <a:stretch/>
        </p:blipFill>
        <p:spPr>
          <a:xfrm>
            <a:off x="206188" y="2447365"/>
            <a:ext cx="3643258" cy="4410635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 flipH="1">
            <a:off x="3648635" y="2796988"/>
            <a:ext cx="835510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e.g. 1 mol (6.02 x 10</a:t>
            </a:r>
            <a:r>
              <a:rPr lang="en-GB" sz="2800" baseline="30000" dirty="0"/>
              <a:t>23</a:t>
            </a:r>
            <a:r>
              <a:rPr lang="en-GB" sz="2800" dirty="0"/>
              <a:t> molecules of) carbon dioxide weighs 44g because: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20411" y="3678395"/>
            <a:ext cx="190436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800" dirty="0"/>
              <a:t>CO</a:t>
            </a:r>
            <a:r>
              <a:rPr lang="en-GB" sz="8800" baseline="-25000" dirty="0"/>
              <a:t>2</a:t>
            </a:r>
            <a:endParaRPr lang="en-GB" sz="88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6823822" y="4966447"/>
            <a:ext cx="0" cy="537882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614470" y="564776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12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123617" y="5647765"/>
            <a:ext cx="1050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+ (2 x 16)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7576858" y="4981510"/>
            <a:ext cx="0" cy="537882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8173905" y="5647765"/>
            <a:ext cx="1275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7030A0"/>
                </a:solidFill>
              </a:rPr>
              <a:t>=  44 g/mol</a:t>
            </a:r>
          </a:p>
        </p:txBody>
      </p:sp>
    </p:spTree>
    <p:extLst>
      <p:ext uri="{BB962C8B-B14F-4D97-AF65-F5344CB8AC3E}">
        <p14:creationId xmlns:p14="http://schemas.microsoft.com/office/powerpoint/2010/main" val="407306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7" grpId="0"/>
      <p:bldP spid="13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000052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en-GB" b="1" dirty="0"/>
              <a:t>Important Equation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608294" y="1470211"/>
            <a:ext cx="49754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i="1" dirty="0"/>
              <a:t>Mass = M</a:t>
            </a:r>
            <a:r>
              <a:rPr lang="en-GB" sz="4800" i="1" baseline="-25000" dirty="0"/>
              <a:t>r</a:t>
            </a:r>
            <a:r>
              <a:rPr lang="en-GB" sz="4800" i="1" dirty="0"/>
              <a:t> x mol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2375348" y="2301208"/>
            <a:ext cx="2008691" cy="958282"/>
            <a:chOff x="2375348" y="2301208"/>
            <a:chExt cx="2008691" cy="958282"/>
          </a:xfrm>
        </p:grpSpPr>
        <p:cxnSp>
          <p:nvCxnSpPr>
            <p:cNvPr id="10" name="Straight Arrow Connector 9"/>
            <p:cNvCxnSpPr/>
            <p:nvPr/>
          </p:nvCxnSpPr>
          <p:spPr>
            <a:xfrm flipV="1">
              <a:off x="3379694" y="2301208"/>
              <a:ext cx="457200" cy="540604"/>
            </a:xfrm>
            <a:prstGeom prst="straightConnector1">
              <a:avLst/>
            </a:prstGeom>
            <a:ln w="5715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375348" y="2890158"/>
              <a:ext cx="20086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solidFill>
                    <a:srgbClr val="7030A0"/>
                  </a:solidFill>
                </a:rPr>
                <a:t>Real world mass (g)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384039" y="2303370"/>
            <a:ext cx="3159135" cy="1565720"/>
            <a:chOff x="4384039" y="2303370"/>
            <a:chExt cx="3159135" cy="1565720"/>
          </a:xfrm>
        </p:grpSpPr>
        <p:cxnSp>
          <p:nvCxnSpPr>
            <p:cNvPr id="18" name="Straight Arrow Connector 17"/>
            <p:cNvCxnSpPr/>
            <p:nvPr/>
          </p:nvCxnSpPr>
          <p:spPr>
            <a:xfrm flipV="1">
              <a:off x="5981700" y="2303370"/>
              <a:ext cx="0" cy="1201830"/>
            </a:xfrm>
            <a:prstGeom prst="straightConnector1">
              <a:avLst/>
            </a:prstGeom>
            <a:ln w="5715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4384039" y="3499758"/>
              <a:ext cx="31591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solidFill>
                    <a:srgbClr val="7030A0"/>
                  </a:solidFill>
                </a:rPr>
                <a:t>Relative formula mass (g/mol) 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7676029" y="2289243"/>
            <a:ext cx="2823243" cy="1074301"/>
            <a:chOff x="7676029" y="2289243"/>
            <a:chExt cx="2823243" cy="1074301"/>
          </a:xfrm>
        </p:grpSpPr>
        <p:cxnSp>
          <p:nvCxnSpPr>
            <p:cNvPr id="21" name="Straight Arrow Connector 20"/>
            <p:cNvCxnSpPr/>
            <p:nvPr/>
          </p:nvCxnSpPr>
          <p:spPr>
            <a:xfrm flipH="1" flipV="1">
              <a:off x="7676029" y="2289243"/>
              <a:ext cx="974912" cy="704969"/>
            </a:xfrm>
            <a:prstGeom prst="straightConnector1">
              <a:avLst/>
            </a:prstGeom>
            <a:ln w="57150">
              <a:solidFill>
                <a:srgbClr val="7030A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8126507" y="2994212"/>
              <a:ext cx="23727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>
                  <a:solidFill>
                    <a:srgbClr val="7030A0"/>
                  </a:solidFill>
                </a:rPr>
                <a:t>Number of moles (mol)</a:t>
              </a: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2338541" y="4371808"/>
            <a:ext cx="2010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Rearrange triangle:</a:t>
            </a:r>
          </a:p>
        </p:txBody>
      </p:sp>
      <p:sp>
        <p:nvSpPr>
          <p:cNvPr id="33" name="Isosceles Triangle 32"/>
          <p:cNvSpPr/>
          <p:nvPr/>
        </p:nvSpPr>
        <p:spPr>
          <a:xfrm>
            <a:off x="3723235" y="4455878"/>
            <a:ext cx="2372765" cy="1904103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33"/>
          <p:cNvSpPr txBox="1"/>
          <p:nvPr/>
        </p:nvSpPr>
        <p:spPr>
          <a:xfrm>
            <a:off x="4446428" y="4979790"/>
            <a:ext cx="9557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i="1" dirty="0"/>
              <a:t>Mass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162628" y="5693043"/>
            <a:ext cx="5741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i="1" dirty="0"/>
              <a:t>M</a:t>
            </a:r>
            <a:r>
              <a:rPr lang="en-GB" sz="2800" i="1" baseline="-25000" dirty="0"/>
              <a:t>r</a:t>
            </a:r>
            <a:endParaRPr lang="en-GB" sz="2800" i="1" dirty="0"/>
          </a:p>
        </p:txBody>
      </p:sp>
      <p:sp>
        <p:nvSpPr>
          <p:cNvPr id="36" name="TextBox 35"/>
          <p:cNvSpPr txBox="1"/>
          <p:nvPr/>
        </p:nvSpPr>
        <p:spPr>
          <a:xfrm>
            <a:off x="5042215" y="5693043"/>
            <a:ext cx="7344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i="1" dirty="0"/>
              <a:t>mol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4178203" y="5592596"/>
            <a:ext cx="140914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900758" y="5592596"/>
            <a:ext cx="0" cy="85697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831730" y="5745455"/>
            <a:ext cx="457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x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349284" y="5342979"/>
            <a:ext cx="366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÷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138383" y="5342978"/>
            <a:ext cx="366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÷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748730" y="4708606"/>
            <a:ext cx="43877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i="1" dirty="0"/>
              <a:t>mol = mass ÷ M</a:t>
            </a:r>
            <a:r>
              <a:rPr lang="en-GB" sz="4800" i="1" baseline="-25000" dirty="0"/>
              <a:t>r</a:t>
            </a:r>
            <a:endParaRPr lang="en-GB" sz="4800" i="1" dirty="0"/>
          </a:p>
        </p:txBody>
      </p:sp>
      <p:sp>
        <p:nvSpPr>
          <p:cNvPr id="43" name="TextBox 42"/>
          <p:cNvSpPr txBox="1"/>
          <p:nvPr/>
        </p:nvSpPr>
        <p:spPr>
          <a:xfrm>
            <a:off x="6748729" y="5524340"/>
            <a:ext cx="424667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i="1" dirty="0"/>
              <a:t>M</a:t>
            </a:r>
            <a:r>
              <a:rPr lang="en-GB" sz="4800" i="1" baseline="-25000" dirty="0"/>
              <a:t>r</a:t>
            </a:r>
            <a:r>
              <a:rPr lang="en-GB" sz="4800" i="1" dirty="0"/>
              <a:t> = mass ÷ mol</a:t>
            </a:r>
          </a:p>
        </p:txBody>
      </p:sp>
    </p:spTree>
    <p:extLst>
      <p:ext uri="{BB962C8B-B14F-4D97-AF65-F5344CB8AC3E}">
        <p14:creationId xmlns:p14="http://schemas.microsoft.com/office/powerpoint/2010/main" val="1097497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 animBg="1"/>
      <p:bldP spid="34" grpId="0"/>
      <p:bldP spid="35" grpId="0"/>
      <p:bldP spid="36" grpId="0"/>
      <p:bldP spid="39" grpId="0"/>
      <p:bldP spid="40" grpId="0"/>
      <p:bldP spid="41" grpId="0"/>
      <p:bldP spid="42" grpId="0"/>
      <p:bldP spid="4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" y="0"/>
            <a:ext cx="12192000" cy="1067164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GB" b="1" dirty="0"/>
              <a:t>Calculating the number of moles.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323" y="1165103"/>
            <a:ext cx="92363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If you know the M</a:t>
            </a:r>
            <a:r>
              <a:rPr lang="en-GB" sz="2400" baseline="-25000" dirty="0"/>
              <a:t>r</a:t>
            </a:r>
            <a:r>
              <a:rPr lang="en-GB" sz="2400" dirty="0"/>
              <a:t> and the mass, you can calculate the number of moles.</a:t>
            </a:r>
          </a:p>
        </p:txBody>
      </p:sp>
      <p:sp>
        <p:nvSpPr>
          <p:cNvPr id="29" name="Rectangle: Rounded Corners 28"/>
          <p:cNvSpPr/>
          <p:nvPr/>
        </p:nvSpPr>
        <p:spPr>
          <a:xfrm>
            <a:off x="660918" y="1855694"/>
            <a:ext cx="10870163" cy="4461132"/>
          </a:xfrm>
          <a:prstGeom prst="roundRect">
            <a:avLst>
              <a:gd name="adj" fmla="val 3252"/>
            </a:avLst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2800" b="1" i="1" dirty="0">
                <a:solidFill>
                  <a:schemeClr val="tx1"/>
                </a:solidFill>
              </a:rPr>
              <a:t>Q1. How many moles are there in 100g of calcium (Ca)?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56541" y="2628794"/>
            <a:ext cx="391004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i="1" dirty="0">
                <a:solidFill>
                  <a:schemeClr val="accent6">
                    <a:lumMod val="75000"/>
                  </a:schemeClr>
                </a:solidFill>
              </a:rPr>
              <a:t>mol = mass ÷ M</a:t>
            </a:r>
            <a:r>
              <a:rPr lang="en-GB" sz="4400" i="1" baseline="-25000" dirty="0">
                <a:solidFill>
                  <a:schemeClr val="accent6">
                    <a:lumMod val="75000"/>
                  </a:schemeClr>
                </a:solidFill>
              </a:rPr>
              <a:t>r</a:t>
            </a:r>
            <a:endParaRPr lang="en-GB" sz="44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66411" y="3763094"/>
            <a:ext cx="50903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chemeClr val="accent6">
                    <a:lumMod val="75000"/>
                  </a:schemeClr>
                </a:solidFill>
              </a:rPr>
              <a:t>100g ÷ 40 g/mol = </a:t>
            </a:r>
            <a:r>
              <a:rPr lang="en-GB" sz="3600" b="1" dirty="0">
                <a:solidFill>
                  <a:schemeClr val="accent6">
                    <a:lumMod val="75000"/>
                  </a:schemeClr>
                </a:solidFill>
              </a:rPr>
              <a:t>2.5 mol</a:t>
            </a:r>
          </a:p>
        </p:txBody>
      </p:sp>
    </p:spTree>
    <p:extLst>
      <p:ext uri="{BB962C8B-B14F-4D97-AF65-F5344CB8AC3E}">
        <p14:creationId xmlns:p14="http://schemas.microsoft.com/office/powerpoint/2010/main" val="140670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1541</Words>
  <Application>Microsoft Office PowerPoint</Application>
  <PresentationFormat>Widescreen</PresentationFormat>
  <Paragraphs>200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Digital-7</vt:lpstr>
      <vt:lpstr>Office Theme</vt:lpstr>
      <vt:lpstr>Moles</vt:lpstr>
      <vt:lpstr>Progress Outcomes</vt:lpstr>
      <vt:lpstr>Moles – The Chemist’s Quantity</vt:lpstr>
      <vt:lpstr>What is a mole?</vt:lpstr>
      <vt:lpstr>What is a mole?</vt:lpstr>
      <vt:lpstr>What is a mole?</vt:lpstr>
      <vt:lpstr>What is a mole?</vt:lpstr>
      <vt:lpstr>Important Equation</vt:lpstr>
      <vt:lpstr>Calculating the number of moles.</vt:lpstr>
      <vt:lpstr>Calculating the number of moles.</vt:lpstr>
      <vt:lpstr>Calculating the number of moles.</vt:lpstr>
      <vt:lpstr>TASK: Calculating number of moles</vt:lpstr>
      <vt:lpstr>Calculating the mass of a substance</vt:lpstr>
      <vt:lpstr>Calculating the mass of a substance</vt:lpstr>
      <vt:lpstr>TASK: Calculating the mass</vt:lpstr>
      <vt:lpstr>Calculating the Mr of a substance</vt:lpstr>
      <vt:lpstr>TASK: Calculating the Mr of a substance</vt:lpstr>
      <vt:lpstr>Multiple Choice Plenary</vt:lpstr>
      <vt:lpstr>Multiple Choice Plenary</vt:lpstr>
      <vt:lpstr>Multiple Choice Plenary</vt:lpstr>
      <vt:lpstr>Multiple Choice Plenary</vt:lpstr>
      <vt:lpstr>Multiple Choice Plenary</vt:lpstr>
      <vt:lpstr>Multiple Choice Plenary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Mole</dc:title>
  <dc:creator>Lewis Tull</dc:creator>
  <cp:lastModifiedBy>Helen Bradford</cp:lastModifiedBy>
  <cp:revision>21</cp:revision>
  <dcterms:created xsi:type="dcterms:W3CDTF">2016-10-24T15:11:31Z</dcterms:created>
  <dcterms:modified xsi:type="dcterms:W3CDTF">2020-09-23T14:20:38Z</dcterms:modified>
</cp:coreProperties>
</file>