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9" r:id="rId7"/>
    <p:sldId id="261"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1972934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3817278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2598846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264234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362040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1614178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336208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709912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1546959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1857456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723608-F388-4753-91E4-D8A473B48ADB}" type="datetimeFigureOut">
              <a:rPr lang="en-GB" smtClean="0"/>
              <a:pPr/>
              <a:t>18/03/2020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6BCEE8-0A70-49E6-A1BD-8A28CC06466E}" type="slidenum">
              <a:rPr lang="en-GB" smtClean="0"/>
              <a:pPr/>
              <a:t>‹#›</a:t>
            </a:fld>
            <a:endParaRPr lang="en-GB"/>
          </a:p>
        </p:txBody>
      </p:sp>
    </p:spTree>
    <p:extLst>
      <p:ext uri="{BB962C8B-B14F-4D97-AF65-F5344CB8AC3E}">
        <p14:creationId xmlns:p14="http://schemas.microsoft.com/office/powerpoint/2010/main" val="1868338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8723608-F388-4753-91E4-D8A473B48ADB}" type="datetimeFigureOut">
              <a:rPr lang="en-GB" smtClean="0"/>
              <a:pPr/>
              <a:t>18/03/2020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6BCEE8-0A70-49E6-A1BD-8A28CC06466E}" type="slidenum">
              <a:rPr lang="en-GB" smtClean="0"/>
              <a:pPr/>
              <a:t>‹#›</a:t>
            </a:fld>
            <a:endParaRPr lang="en-GB"/>
          </a:p>
        </p:txBody>
      </p:sp>
    </p:spTree>
    <p:extLst>
      <p:ext uri="{BB962C8B-B14F-4D97-AF65-F5344CB8AC3E}">
        <p14:creationId xmlns:p14="http://schemas.microsoft.com/office/powerpoint/2010/main" val="289516692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4801" y="410118"/>
            <a:ext cx="6517482" cy="2509213"/>
          </a:xfrm>
        </p:spPr>
        <p:txBody>
          <a:bodyPr/>
          <a:lstStyle/>
          <a:p>
            <a:r>
              <a:rPr lang="en-GB" u="sng" dirty="0" smtClean="0">
                <a:latin typeface="Lexia" pitchFamily="2" charset="0"/>
              </a:rPr>
              <a:t>Punctuation Power</a:t>
            </a:r>
            <a:endParaRPr lang="en-GB" u="sng" dirty="0">
              <a:latin typeface="Lexia" pitchFamily="2" charset="0"/>
            </a:endParaRPr>
          </a:p>
        </p:txBody>
      </p:sp>
      <p:sp>
        <p:nvSpPr>
          <p:cNvPr id="3" name="Subtitle 2"/>
          <p:cNvSpPr>
            <a:spLocks noGrp="1"/>
          </p:cNvSpPr>
          <p:nvPr>
            <p:ph type="subTitle" idx="1"/>
          </p:nvPr>
        </p:nvSpPr>
        <p:spPr/>
        <p:txBody>
          <a:bodyPr>
            <a:noAutofit/>
          </a:bodyPr>
          <a:lstStyle/>
          <a:p>
            <a:r>
              <a:rPr lang="en-GB" sz="1800" dirty="0" smtClean="0">
                <a:solidFill>
                  <a:schemeClr val="tx1"/>
                </a:solidFill>
                <a:latin typeface="Comic Sans MS" panose="030F0702030302020204" pitchFamily="66" charset="0"/>
              </a:rPr>
              <a:t>Know: different types of punctuation.</a:t>
            </a:r>
          </a:p>
          <a:p>
            <a:r>
              <a:rPr lang="en-GB" sz="1800" dirty="0" smtClean="0">
                <a:solidFill>
                  <a:schemeClr val="tx1"/>
                </a:solidFill>
                <a:latin typeface="Comic Sans MS" panose="030F0702030302020204" pitchFamily="66" charset="0"/>
              </a:rPr>
              <a:t>Understand: that meaning can be changed by punctuation.</a:t>
            </a:r>
          </a:p>
          <a:p>
            <a:r>
              <a:rPr lang="en-GB" sz="1800" dirty="0" smtClean="0">
                <a:solidFill>
                  <a:schemeClr val="tx1"/>
                </a:solidFill>
                <a:latin typeface="Comic Sans MS" panose="030F0702030302020204" pitchFamily="66" charset="0"/>
              </a:rPr>
              <a:t>Do: change the meaning of sentences using punctuation.</a:t>
            </a:r>
            <a:endParaRPr lang="en-GB" sz="1800" dirty="0">
              <a:solidFill>
                <a:schemeClr val="tx1"/>
              </a:solidFill>
              <a:latin typeface="Comic Sans MS" panose="030F0702030302020204" pitchFamily="66" charset="0"/>
            </a:endParaRPr>
          </a:p>
        </p:txBody>
      </p:sp>
      <p:sp>
        <p:nvSpPr>
          <p:cNvPr id="4" name="TextBox 3"/>
          <p:cNvSpPr txBox="1"/>
          <p:nvPr/>
        </p:nvSpPr>
        <p:spPr>
          <a:xfrm>
            <a:off x="5436096" y="404664"/>
            <a:ext cx="3456384" cy="461665"/>
          </a:xfrm>
          <a:prstGeom prst="rect">
            <a:avLst/>
          </a:prstGeom>
          <a:noFill/>
        </p:spPr>
        <p:txBody>
          <a:bodyPr wrap="square" rtlCol="0">
            <a:spAutoFit/>
          </a:bodyPr>
          <a:lstStyle/>
          <a:p>
            <a:pPr algn="ctr"/>
            <a:endParaRPr lang="en-GB" sz="2400" u="sng"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Task:</a:t>
            </a:r>
            <a:r>
              <a:rPr lang="en-GB" dirty="0" smtClean="0">
                <a:latin typeface="Lexia" pitchFamily="2" charset="0"/>
              </a:rPr>
              <a:t> Punctuate the letter.</a:t>
            </a:r>
            <a:endParaRPr lang="en-GB" dirty="0"/>
          </a:p>
        </p:txBody>
      </p:sp>
      <p:sp>
        <p:nvSpPr>
          <p:cNvPr id="3" name="Content Placeholder 2"/>
          <p:cNvSpPr>
            <a:spLocks noGrp="1"/>
          </p:cNvSpPr>
          <p:nvPr>
            <p:ph idx="1"/>
          </p:nvPr>
        </p:nvSpPr>
        <p:spPr>
          <a:xfrm>
            <a:off x="699886" y="1628800"/>
            <a:ext cx="7772870" cy="3424107"/>
          </a:xfrm>
        </p:spPr>
        <p:txBody>
          <a:bodyPr>
            <a:noAutofit/>
          </a:bodyPr>
          <a:lstStyle/>
          <a:p>
            <a:pPr>
              <a:buNone/>
            </a:pPr>
            <a:r>
              <a:rPr lang="en-GB" sz="2400" dirty="0" smtClean="0">
                <a:latin typeface="Comic Sans MS" panose="030F0702030302020204" pitchFamily="66" charset="0"/>
              </a:rPr>
              <a:t>Dear John</a:t>
            </a:r>
            <a:br>
              <a:rPr lang="en-GB" sz="2400" dirty="0" smtClean="0">
                <a:latin typeface="Comic Sans MS" panose="030F0702030302020204" pitchFamily="66" charset="0"/>
              </a:rPr>
            </a:br>
            <a:r>
              <a:rPr lang="en-GB" sz="2400" dirty="0" smtClean="0">
                <a:latin typeface="Comic Sans MS" panose="030F0702030302020204" pitchFamily="66" charset="0"/>
              </a:rPr>
              <a:t> </a:t>
            </a:r>
            <a:br>
              <a:rPr lang="en-GB" sz="2400" dirty="0" smtClean="0">
                <a:latin typeface="Comic Sans MS" panose="030F0702030302020204" pitchFamily="66" charset="0"/>
              </a:rPr>
            </a:br>
            <a:r>
              <a:rPr lang="en-GB" sz="2400" dirty="0" smtClean="0">
                <a:latin typeface="Comic Sans MS" panose="030F0702030302020204" pitchFamily="66" charset="0"/>
              </a:rPr>
              <a:t>I want a man who knows what love is all about you are generous kind thoughtful people who are not like you admit to being useless and inferior you have ruined me for other men I yearn for you I have no feelings whatsoever when we’re apart I can be forever happy will you let me be yours Gloria</a:t>
            </a:r>
            <a:endParaRPr lang="en-GB" sz="24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3108960"/>
          </a:xfrm>
        </p:spPr>
        <p:txBody>
          <a:bodyPr>
            <a:normAutofit/>
          </a:bodyPr>
          <a:lstStyle/>
          <a:p>
            <a:r>
              <a:rPr lang="en-GB" dirty="0" smtClean="0">
                <a:latin typeface="Lexia" pitchFamily="2" charset="0"/>
              </a:rPr>
              <a:t>Which version have you created?</a:t>
            </a:r>
            <a:endParaRPr lang="en-GB" dirty="0">
              <a:latin typeface="Lexia" pitchFamily="2"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165" y="-32455"/>
            <a:ext cx="7773338" cy="1596177"/>
          </a:xfrm>
        </p:spPr>
        <p:txBody>
          <a:bodyPr/>
          <a:lstStyle/>
          <a:p>
            <a:r>
              <a:rPr lang="en-GB" dirty="0" smtClean="0">
                <a:latin typeface="Lexia" pitchFamily="2" charset="0"/>
              </a:rPr>
              <a:t>Version 1:</a:t>
            </a:r>
            <a:endParaRPr lang="en-GB" dirty="0">
              <a:latin typeface="Lexia" pitchFamily="2" charset="0"/>
            </a:endParaRPr>
          </a:p>
        </p:txBody>
      </p:sp>
      <p:sp>
        <p:nvSpPr>
          <p:cNvPr id="3" name="Content Placeholder 2"/>
          <p:cNvSpPr>
            <a:spLocks noGrp="1"/>
          </p:cNvSpPr>
          <p:nvPr>
            <p:ph idx="1"/>
          </p:nvPr>
        </p:nvSpPr>
        <p:spPr>
          <a:xfrm>
            <a:off x="673633" y="1340768"/>
            <a:ext cx="7772870" cy="3424107"/>
          </a:xfrm>
        </p:spPr>
        <p:txBody>
          <a:bodyPr>
            <a:noAutofit/>
          </a:bodyPr>
          <a:lstStyle/>
          <a:p>
            <a:pPr>
              <a:buNone/>
            </a:pPr>
            <a:r>
              <a:rPr lang="en-GB" sz="2400" dirty="0" smtClean="0">
                <a:latin typeface="Comic Sans MS" panose="030F0702030302020204" pitchFamily="66" charset="0"/>
              </a:rPr>
              <a:t>Dear John:</a:t>
            </a:r>
            <a:br>
              <a:rPr lang="en-GB" sz="2400" dirty="0" smtClean="0">
                <a:latin typeface="Comic Sans MS" panose="030F0702030302020204" pitchFamily="66" charset="0"/>
              </a:rPr>
            </a:br>
            <a:r>
              <a:rPr lang="en-GB" sz="2400" dirty="0" smtClean="0">
                <a:latin typeface="Comic Sans MS" panose="030F0702030302020204" pitchFamily="66" charset="0"/>
              </a:rPr>
              <a:t> </a:t>
            </a:r>
            <a:br>
              <a:rPr lang="en-GB" sz="2400" dirty="0" smtClean="0">
                <a:latin typeface="Comic Sans MS" panose="030F0702030302020204" pitchFamily="66" charset="0"/>
              </a:rPr>
            </a:br>
            <a:r>
              <a:rPr lang="en-GB" sz="2400" dirty="0" smtClean="0">
                <a:latin typeface="Comic Sans MS" panose="030F0702030302020204" pitchFamily="66" charset="0"/>
              </a:rPr>
              <a:t>I want a man who knows what love is all about. You are generous, kind, thoughtful. People who are not like you admit to being useless and inferior. You have ruined me for other men. I yearn for you. I have no feelings whatsoever when we’re apart. I can be forever happy–will you let me be yours? </a:t>
            </a:r>
          </a:p>
          <a:p>
            <a:pPr>
              <a:buNone/>
            </a:pPr>
            <a:r>
              <a:rPr lang="en-GB" sz="2400" dirty="0" smtClean="0">
                <a:latin typeface="Comic Sans MS" panose="030F0702030302020204" pitchFamily="66" charset="0"/>
              </a:rPr>
              <a:t>Gloria</a:t>
            </a:r>
            <a:endParaRPr lang="en-GB" sz="24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992" y="188640"/>
            <a:ext cx="7773338" cy="1596177"/>
          </a:xfrm>
        </p:spPr>
        <p:txBody>
          <a:bodyPr/>
          <a:lstStyle/>
          <a:p>
            <a:r>
              <a:rPr lang="en-GB" dirty="0" smtClean="0">
                <a:latin typeface="Lexia" pitchFamily="2" charset="0"/>
              </a:rPr>
              <a:t>Version 2</a:t>
            </a:r>
            <a:endParaRPr lang="en-GB" dirty="0">
              <a:latin typeface="Lexia" pitchFamily="2" charset="0"/>
            </a:endParaRPr>
          </a:p>
        </p:txBody>
      </p:sp>
      <p:sp>
        <p:nvSpPr>
          <p:cNvPr id="3" name="Content Placeholder 2"/>
          <p:cNvSpPr>
            <a:spLocks noGrp="1"/>
          </p:cNvSpPr>
          <p:nvPr>
            <p:ph idx="1"/>
          </p:nvPr>
        </p:nvSpPr>
        <p:spPr>
          <a:xfrm>
            <a:off x="658460" y="1484784"/>
            <a:ext cx="7772870" cy="3424107"/>
          </a:xfrm>
        </p:spPr>
        <p:txBody>
          <a:bodyPr>
            <a:noAutofit/>
          </a:bodyPr>
          <a:lstStyle/>
          <a:p>
            <a:pPr>
              <a:buNone/>
            </a:pPr>
            <a:r>
              <a:rPr lang="en-GB" sz="2400" dirty="0" smtClean="0"/>
              <a:t>Dear John:</a:t>
            </a:r>
            <a:br>
              <a:rPr lang="en-GB" sz="2400" dirty="0" smtClean="0"/>
            </a:br>
            <a:r>
              <a:rPr lang="en-GB" sz="2400" dirty="0" smtClean="0"/>
              <a:t> </a:t>
            </a:r>
            <a:br>
              <a:rPr lang="en-GB" sz="2400" dirty="0" smtClean="0"/>
            </a:br>
            <a:r>
              <a:rPr lang="en-GB" sz="2400" dirty="0" smtClean="0"/>
              <a:t>I want a man who knows what love is. All about you are generous, kind, thoughtful people, who are not like you. Admit to being useless and inferior. You have ruined me. For other men, I yearn. For you, I have no feelings whatsoever. When we’re apart, I can be forever happy. Will you let me be? </a:t>
            </a:r>
          </a:p>
          <a:p>
            <a:pPr>
              <a:buNone/>
            </a:pPr>
            <a:r>
              <a:rPr lang="en-GB" sz="2400" dirty="0" smtClean="0"/>
              <a:t>Yours, </a:t>
            </a:r>
          </a:p>
          <a:p>
            <a:pPr>
              <a:buNone/>
            </a:pPr>
            <a:r>
              <a:rPr lang="en-GB" sz="2400" dirty="0" smtClean="0"/>
              <a:t>Gloria</a:t>
            </a:r>
            <a:endParaRPr lang="en-GB" sz="2400" dirty="0">
              <a:latin typeface="Lexia"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Have you solved the paragraph problem?</a:t>
            </a:r>
            <a:endParaRPr lang="en-GB" dirty="0"/>
          </a:p>
        </p:txBody>
      </p:sp>
      <p:sp>
        <p:nvSpPr>
          <p:cNvPr id="3" name="Content Placeholder 2"/>
          <p:cNvSpPr>
            <a:spLocks noGrp="1"/>
          </p:cNvSpPr>
          <p:nvPr>
            <p:ph idx="1"/>
          </p:nvPr>
        </p:nvSpPr>
        <p:spPr/>
        <p:txBody>
          <a:bodyPr/>
          <a:lstStyle/>
          <a:p>
            <a:pPr>
              <a:buNone/>
            </a:pPr>
            <a:r>
              <a:rPr lang="en-GB" dirty="0" smtClean="0"/>
              <a:t> It should read:</a:t>
            </a:r>
          </a:p>
          <a:p>
            <a:pPr>
              <a:buNone/>
            </a:pPr>
            <a:endParaRPr lang="en-GB" dirty="0" smtClean="0"/>
          </a:p>
          <a:p>
            <a:pPr>
              <a:buNone/>
            </a:pPr>
            <a:endParaRPr lang="en-GB" dirty="0" smtClean="0">
              <a:latin typeface="Lexia" pitchFamily="2" charset="0"/>
            </a:endParaRPr>
          </a:p>
          <a:p>
            <a:pPr>
              <a:buNone/>
            </a:pPr>
            <a:r>
              <a:rPr lang="en-GB" dirty="0" smtClean="0">
                <a:latin typeface="Lexia" pitchFamily="2" charset="0"/>
              </a:rPr>
              <a:t>That that is</a:t>
            </a:r>
            <a:r>
              <a:rPr lang="en-GB" smtClean="0">
                <a:latin typeface="Lexia" pitchFamily="2" charset="0"/>
              </a:rPr>
              <a:t>, is. </a:t>
            </a:r>
            <a:r>
              <a:rPr lang="en-GB" dirty="0" smtClean="0">
                <a:latin typeface="Lexia" pitchFamily="2" charset="0"/>
              </a:rPr>
              <a:t>That that is not, is not. That’s it, that is.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xia" pitchFamily="2" charset="0"/>
              </a:rPr>
              <a:t>Punctuate this sentence</a:t>
            </a:r>
            <a:endParaRPr lang="en-GB" dirty="0">
              <a:latin typeface="Lexia" pitchFamily="2" charset="0"/>
            </a:endParaRPr>
          </a:p>
        </p:txBody>
      </p:sp>
      <p:sp>
        <p:nvSpPr>
          <p:cNvPr id="3" name="Content Placeholder 2"/>
          <p:cNvSpPr>
            <a:spLocks noGrp="1"/>
          </p:cNvSpPr>
          <p:nvPr>
            <p:ph idx="1"/>
          </p:nvPr>
        </p:nvSpPr>
        <p:spPr/>
        <p:txBody>
          <a:bodyPr/>
          <a:lstStyle/>
          <a:p>
            <a:r>
              <a:rPr lang="en-GB" sz="2800" dirty="0" smtClean="0">
                <a:latin typeface="Lexia" pitchFamily="2" charset="0"/>
              </a:rPr>
              <a:t>A woman without her man is nothing</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xia" pitchFamily="2" charset="0"/>
              </a:rPr>
              <a:t>Possible answers</a:t>
            </a:r>
            <a:endParaRPr lang="en-GB" dirty="0">
              <a:latin typeface="Lexia" pitchFamily="2" charset="0"/>
            </a:endParaRPr>
          </a:p>
        </p:txBody>
      </p:sp>
      <p:sp>
        <p:nvSpPr>
          <p:cNvPr id="3" name="Content Placeholder 2"/>
          <p:cNvSpPr>
            <a:spLocks noGrp="1"/>
          </p:cNvSpPr>
          <p:nvPr>
            <p:ph idx="1"/>
          </p:nvPr>
        </p:nvSpPr>
        <p:spPr>
          <a:xfrm>
            <a:off x="827584" y="1700808"/>
            <a:ext cx="7772870" cy="3424107"/>
          </a:xfrm>
        </p:spPr>
        <p:txBody>
          <a:bodyPr/>
          <a:lstStyle/>
          <a:p>
            <a:endParaRPr lang="en-GB" dirty="0" smtClean="0">
              <a:latin typeface="Comic Sans MS" panose="030F0702030302020204" pitchFamily="66" charset="0"/>
            </a:endParaRPr>
          </a:p>
          <a:p>
            <a:endParaRPr lang="en-GB" dirty="0" smtClean="0">
              <a:latin typeface="Comic Sans MS" panose="030F0702030302020204" pitchFamily="66" charset="0"/>
            </a:endParaRPr>
          </a:p>
          <a:p>
            <a:r>
              <a:rPr lang="en-GB" dirty="0" smtClean="0">
                <a:latin typeface="Comic Sans MS" panose="030F0702030302020204" pitchFamily="66" charset="0"/>
              </a:rPr>
              <a:t>A woman: without her, man is nothing.</a:t>
            </a:r>
          </a:p>
          <a:p>
            <a:endParaRPr lang="en-GB" dirty="0" smtClean="0">
              <a:latin typeface="Comic Sans MS" panose="030F0702030302020204" pitchFamily="66" charset="0"/>
            </a:endParaRPr>
          </a:p>
          <a:p>
            <a:r>
              <a:rPr lang="en-GB" dirty="0" smtClean="0">
                <a:latin typeface="Comic Sans MS" panose="030F0702030302020204" pitchFamily="66" charset="0"/>
              </a:rPr>
              <a:t>A woman without her man, is nothing.</a:t>
            </a:r>
          </a:p>
          <a:p>
            <a:endParaRPr lang="en-GB" dirty="0" smtClean="0">
              <a:latin typeface="Comic Sans MS" panose="030F0702030302020204" pitchFamily="66" charset="0"/>
            </a:endParaRPr>
          </a:p>
          <a:p>
            <a:r>
              <a:rPr lang="en-GB" dirty="0" smtClean="0">
                <a:latin typeface="Comic Sans MS" panose="030F0702030302020204" pitchFamily="66" charset="0"/>
              </a:rPr>
              <a:t>A woman, without her, man is nothing.</a:t>
            </a:r>
            <a:endParaRPr lang="en-GB"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atin typeface="Lexia" pitchFamily="2" charset="0"/>
              </a:rPr>
              <a:t>Have a go at punctuating this paragraph. We’ll come back to it later.</a:t>
            </a:r>
            <a:endParaRPr lang="en-GB" dirty="0">
              <a:latin typeface="Lexia" pitchFamily="2" charset="0"/>
            </a:endParaRPr>
          </a:p>
        </p:txBody>
      </p:sp>
      <p:sp>
        <p:nvSpPr>
          <p:cNvPr id="3" name="Content Placeholder 2"/>
          <p:cNvSpPr>
            <a:spLocks noGrp="1"/>
          </p:cNvSpPr>
          <p:nvPr>
            <p:ph idx="1"/>
          </p:nvPr>
        </p:nvSpPr>
        <p:spPr/>
        <p:txBody>
          <a:bodyPr/>
          <a:lstStyle/>
          <a:p>
            <a:endParaRPr lang="en-GB" dirty="0" smtClean="0"/>
          </a:p>
          <a:p>
            <a:endParaRPr lang="en-GB" dirty="0" smtClean="0"/>
          </a:p>
          <a:p>
            <a:endParaRPr lang="en-GB" dirty="0" smtClean="0"/>
          </a:p>
          <a:p>
            <a:r>
              <a:rPr lang="en-GB" dirty="0" smtClean="0">
                <a:latin typeface="Lexia" pitchFamily="2" charset="0"/>
              </a:rPr>
              <a:t>That that is </a:t>
            </a:r>
            <a:r>
              <a:rPr lang="en-GB" dirty="0" err="1" smtClean="0">
                <a:latin typeface="Lexia" pitchFamily="2" charset="0"/>
              </a:rPr>
              <a:t>is</a:t>
            </a:r>
            <a:r>
              <a:rPr lang="en-GB" dirty="0" smtClean="0">
                <a:latin typeface="Lexia" pitchFamily="2" charset="0"/>
              </a:rPr>
              <a:t> that that is not is not that’s it that is</a:t>
            </a:r>
            <a:endParaRPr lang="en-GB" dirty="0">
              <a:latin typeface="Lexia"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16632"/>
            <a:ext cx="7773338" cy="1596177"/>
          </a:xfrm>
        </p:spPr>
        <p:txBody>
          <a:bodyPr>
            <a:normAutofit/>
          </a:bodyPr>
          <a:lstStyle/>
          <a:p>
            <a:r>
              <a:rPr lang="en-GB" dirty="0" smtClean="0">
                <a:latin typeface="Lexia" pitchFamily="2" charset="0"/>
              </a:rPr>
              <a:t>Can you identify the punctuation marks?</a:t>
            </a:r>
            <a:endParaRPr lang="en-GB" dirty="0">
              <a:latin typeface="Lexia" pitchFamily="2" charset="0"/>
            </a:endParaRPr>
          </a:p>
        </p:txBody>
      </p:sp>
      <p:sp>
        <p:nvSpPr>
          <p:cNvPr id="3" name="Content Placeholder 2"/>
          <p:cNvSpPr>
            <a:spLocks noGrp="1"/>
          </p:cNvSpPr>
          <p:nvPr>
            <p:ph idx="1"/>
          </p:nvPr>
        </p:nvSpPr>
        <p:spPr>
          <a:xfrm>
            <a:off x="611560" y="1340768"/>
            <a:ext cx="7772870" cy="3424107"/>
          </a:xfrm>
        </p:spPr>
        <p:txBody>
          <a:bodyPr>
            <a:noAutofit/>
          </a:bodyPr>
          <a:lstStyle/>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r>
              <a:rPr lang="en-GB" sz="1800" dirty="0" smtClean="0">
                <a:latin typeface="Comic Sans MS" panose="030F0702030302020204" pitchFamily="66" charset="0"/>
              </a:rPr>
              <a:t>…</a:t>
            </a:r>
          </a:p>
          <a:p>
            <a:endParaRPr lang="en-GB" sz="1800" dirty="0" smtClean="0">
              <a:latin typeface="Comic Sans MS" panose="030F0702030302020204" pitchFamily="66" charset="0"/>
            </a:endParaRPr>
          </a:p>
          <a:p>
            <a:r>
              <a:rPr lang="en-GB" sz="2400" dirty="0" smtClean="0">
                <a:latin typeface="Comic Sans MS" panose="030F0702030302020204" pitchFamily="66" charset="0"/>
              </a:rPr>
              <a:t>When should you use them?</a:t>
            </a:r>
            <a:endParaRPr lang="en-GB" sz="24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7584" y="764704"/>
            <a:ext cx="7772870" cy="5341711"/>
          </a:xfrm>
        </p:spPr>
        <p:txBody>
          <a:bodyPr>
            <a:normAutofit fontScale="55000" lnSpcReduction="20000"/>
          </a:bodyPr>
          <a:lstStyle/>
          <a:p>
            <a:r>
              <a:rPr lang="en-GB" sz="4400" dirty="0" smtClean="0">
                <a:latin typeface="Comic Sans MS" panose="030F0702030302020204" pitchFamily="66" charset="0"/>
              </a:rPr>
              <a:t>.	Full stop. Marks the end of a sentence.</a:t>
            </a:r>
          </a:p>
          <a:p>
            <a:r>
              <a:rPr lang="en-GB" sz="4400" dirty="0" smtClean="0">
                <a:latin typeface="Comic Sans MS" panose="030F0702030302020204" pitchFamily="66" charset="0"/>
              </a:rPr>
              <a:t>,	Comma. Separate clauses in a sentence 	or 	items on a list.</a:t>
            </a:r>
          </a:p>
          <a:p>
            <a:r>
              <a:rPr lang="en-GB" sz="4400" dirty="0" smtClean="0">
                <a:latin typeface="Comic Sans MS" panose="030F0702030302020204" pitchFamily="66" charset="0"/>
              </a:rPr>
              <a:t>;	Semi-colon. Separate items on a list.</a:t>
            </a:r>
          </a:p>
          <a:p>
            <a:r>
              <a:rPr lang="en-GB" sz="4400" dirty="0" smtClean="0">
                <a:latin typeface="Comic Sans MS" panose="030F0702030302020204" pitchFamily="66" charset="0"/>
              </a:rPr>
              <a:t>:	Colon. Join two related sentences together, 	before a quotation or begin a list.</a:t>
            </a:r>
          </a:p>
          <a:p>
            <a:r>
              <a:rPr lang="en-GB" sz="4400" dirty="0" smtClean="0">
                <a:latin typeface="Comic Sans MS" panose="030F0702030302020204" pitchFamily="66" charset="0"/>
              </a:rPr>
              <a:t>()	Brackets. Add extra information.</a:t>
            </a:r>
          </a:p>
          <a:p>
            <a:r>
              <a:rPr lang="en-GB" sz="4400" dirty="0" smtClean="0">
                <a:latin typeface="Comic Sans MS" panose="030F0702030302020204" pitchFamily="66" charset="0"/>
              </a:rPr>
              <a:t>“”	Quotation marks. Around speech or 	quotations.</a:t>
            </a:r>
          </a:p>
          <a:p>
            <a:r>
              <a:rPr lang="en-GB" sz="4400" dirty="0" smtClean="0">
                <a:latin typeface="Comic Sans MS" panose="030F0702030302020204" pitchFamily="66" charset="0"/>
              </a:rPr>
              <a:t>-	Hyphen. To add extra information or break-up a 	word.</a:t>
            </a:r>
          </a:p>
          <a:p>
            <a:r>
              <a:rPr lang="en-GB" sz="4400" dirty="0" smtClean="0">
                <a:latin typeface="Comic Sans MS" panose="030F0702030302020204" pitchFamily="66" charset="0"/>
              </a:rPr>
              <a:t>?	Question mark. Used at the end of a question.</a:t>
            </a:r>
          </a:p>
          <a:p>
            <a:r>
              <a:rPr lang="en-GB" sz="4400" dirty="0" smtClean="0">
                <a:latin typeface="Comic Sans MS" panose="030F0702030302020204" pitchFamily="66" charset="0"/>
              </a:rPr>
              <a:t>!	Exclamation mark. At the end of a sentence to 	show volume, surprise or shock.</a:t>
            </a:r>
          </a:p>
          <a:p>
            <a:r>
              <a:rPr lang="en-GB" sz="4400" dirty="0" smtClean="0">
                <a:latin typeface="Comic Sans MS" panose="030F0702030302020204" pitchFamily="66" charset="0"/>
              </a:rPr>
              <a:t>…	Ellipsis. A pause or a break. Sometimes to show 	that something needs to be continued</a:t>
            </a:r>
            <a:r>
              <a:rPr lang="en-GB" sz="2500" dirty="0" smtClean="0"/>
              <a:t>.</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Lexia" pitchFamily="2" charset="0"/>
              </a:rPr>
              <a:t>Confusing Commas:</a:t>
            </a:r>
            <a:endParaRPr lang="en-GB" dirty="0">
              <a:latin typeface="Lexia" pitchFamily="2" charset="0"/>
            </a:endParaRPr>
          </a:p>
        </p:txBody>
      </p:sp>
      <p:sp>
        <p:nvSpPr>
          <p:cNvPr id="3" name="Content Placeholder 2"/>
          <p:cNvSpPr>
            <a:spLocks noGrp="1"/>
          </p:cNvSpPr>
          <p:nvPr>
            <p:ph idx="1"/>
          </p:nvPr>
        </p:nvSpPr>
        <p:spPr>
          <a:xfrm>
            <a:off x="706647" y="1700808"/>
            <a:ext cx="7772870" cy="3424107"/>
          </a:xfrm>
        </p:spPr>
        <p:txBody>
          <a:bodyPr>
            <a:noAutofit/>
          </a:bodyPr>
          <a:lstStyle/>
          <a:p>
            <a:endParaRPr lang="en-GB" sz="1800" dirty="0" smtClean="0">
              <a:latin typeface="Comic Sans MS" panose="030F0702030302020204" pitchFamily="66" charset="0"/>
            </a:endParaRPr>
          </a:p>
          <a:p>
            <a:r>
              <a:rPr lang="en-GB" sz="1800" dirty="0" smtClean="0">
                <a:latin typeface="Comic Sans MS" panose="030F0702030302020204" pitchFamily="66" charset="0"/>
              </a:rPr>
              <a:t>Let’s eat Mummy!</a:t>
            </a:r>
          </a:p>
          <a:p>
            <a:r>
              <a:rPr lang="en-GB" sz="1800" dirty="0" smtClean="0">
                <a:latin typeface="Comic Sans MS" panose="030F0702030302020204" pitchFamily="66" charset="0"/>
              </a:rPr>
              <a:t>Let’s eat, Mummy!</a:t>
            </a:r>
          </a:p>
          <a:p>
            <a:endParaRPr lang="en-GB" sz="1800" dirty="0" smtClean="0">
              <a:latin typeface="Comic Sans MS" panose="030F0702030302020204" pitchFamily="66" charset="0"/>
            </a:endParaRPr>
          </a:p>
          <a:p>
            <a:r>
              <a:rPr lang="en-GB" sz="1800" dirty="0" smtClean="0">
                <a:latin typeface="Comic Sans MS" panose="030F0702030302020204" pitchFamily="66" charset="0"/>
              </a:rPr>
              <a:t>The man dropped the bullet in his mouth.</a:t>
            </a:r>
          </a:p>
          <a:p>
            <a:r>
              <a:rPr lang="en-GB" sz="1800" dirty="0" smtClean="0">
                <a:latin typeface="Comic Sans MS" panose="030F0702030302020204" pitchFamily="66" charset="0"/>
              </a:rPr>
              <a:t>The man dropped, the bullet in his mouth.</a:t>
            </a:r>
          </a:p>
          <a:p>
            <a:endParaRPr lang="en-GB" sz="1800" dirty="0" smtClean="0">
              <a:latin typeface="Comic Sans MS" panose="030F0702030302020204" pitchFamily="66" charset="0"/>
            </a:endParaRPr>
          </a:p>
          <a:p>
            <a:r>
              <a:rPr lang="en-GB" sz="1800" dirty="0" smtClean="0">
                <a:latin typeface="Comic Sans MS" panose="030F0702030302020204" pitchFamily="66" charset="0"/>
              </a:rPr>
              <a:t>When I sing well, ladies feel sick.</a:t>
            </a:r>
          </a:p>
          <a:p>
            <a:r>
              <a:rPr lang="en-GB" sz="1800" dirty="0" smtClean="0">
                <a:latin typeface="Comic Sans MS" panose="030F0702030302020204" pitchFamily="66" charset="0"/>
              </a:rPr>
              <a:t>When I sing, well ladies feel sick.</a:t>
            </a:r>
            <a:endParaRPr lang="en-GB" sz="1800" dirty="0">
              <a:latin typeface="Comic Sans MS" panose="030F0702030302020204" pitchFamily="66"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30" y="0"/>
            <a:ext cx="7773338" cy="1596177"/>
          </a:xfrm>
        </p:spPr>
        <p:txBody>
          <a:bodyPr>
            <a:normAutofit/>
          </a:bodyPr>
          <a:lstStyle/>
          <a:p>
            <a:r>
              <a:rPr lang="en-GB" sz="2800" dirty="0" smtClean="0">
                <a:latin typeface="Lexia" pitchFamily="2" charset="0"/>
              </a:rPr>
              <a:t>Try to change the meaning of these sentences.</a:t>
            </a:r>
            <a:endParaRPr lang="en-GB" sz="2800" dirty="0">
              <a:latin typeface="Lexia" pitchFamily="2" charset="0"/>
            </a:endParaRPr>
          </a:p>
        </p:txBody>
      </p:sp>
      <p:sp>
        <p:nvSpPr>
          <p:cNvPr id="3" name="Content Placeholder 2"/>
          <p:cNvSpPr>
            <a:spLocks noGrp="1"/>
          </p:cNvSpPr>
          <p:nvPr>
            <p:ph idx="1"/>
          </p:nvPr>
        </p:nvSpPr>
        <p:spPr>
          <a:xfrm>
            <a:off x="704955" y="980728"/>
            <a:ext cx="7772870" cy="3424107"/>
          </a:xfrm>
        </p:spPr>
        <p:txBody>
          <a:bodyPr>
            <a:normAutofit fontScale="25000" lnSpcReduction="20000"/>
          </a:bodyPr>
          <a:lstStyle/>
          <a:p>
            <a:endParaRPr lang="en-GB" sz="7200" dirty="0" smtClean="0">
              <a:latin typeface="Comic Sans MS" panose="030F0702030302020204" pitchFamily="66" charset="0"/>
            </a:endParaRPr>
          </a:p>
          <a:p>
            <a:r>
              <a:rPr lang="en-GB" sz="7200" dirty="0" smtClean="0">
                <a:latin typeface="Comic Sans MS" panose="030F0702030302020204" pitchFamily="66" charset="0"/>
              </a:rPr>
              <a:t>Giant moving sale on Friday.</a:t>
            </a:r>
          </a:p>
          <a:p>
            <a:endParaRPr lang="en-GB" sz="7200" dirty="0" smtClean="0">
              <a:latin typeface="Comic Sans MS" panose="030F0702030302020204" pitchFamily="66" charset="0"/>
            </a:endParaRPr>
          </a:p>
          <a:p>
            <a:endParaRPr lang="en-GB" sz="7200" dirty="0" smtClean="0">
              <a:latin typeface="Comic Sans MS" panose="030F0702030302020204" pitchFamily="66" charset="0"/>
            </a:endParaRPr>
          </a:p>
          <a:p>
            <a:r>
              <a:rPr lang="en-GB" sz="7200" dirty="0" smtClean="0">
                <a:latin typeface="Comic Sans MS" panose="030F0702030302020204" pitchFamily="66" charset="0"/>
              </a:rPr>
              <a:t>I’m sorry you can’t come with us.</a:t>
            </a:r>
          </a:p>
          <a:p>
            <a:endParaRPr lang="en-GB" sz="7200" dirty="0" smtClean="0">
              <a:latin typeface="Comic Sans MS" panose="030F0702030302020204" pitchFamily="66" charset="0"/>
            </a:endParaRPr>
          </a:p>
          <a:p>
            <a:endParaRPr lang="en-GB" sz="7200" dirty="0" smtClean="0">
              <a:latin typeface="Comic Sans MS" panose="030F0702030302020204" pitchFamily="66" charset="0"/>
            </a:endParaRPr>
          </a:p>
          <a:p>
            <a:r>
              <a:rPr lang="en-GB" sz="7200" dirty="0" smtClean="0">
                <a:latin typeface="Comic Sans MS" panose="030F0702030302020204" pitchFamily="66" charset="0"/>
              </a:rPr>
              <a:t>No dogs please.</a:t>
            </a:r>
          </a:p>
          <a:p>
            <a:endParaRPr lang="en-GB" sz="7200" dirty="0" smtClean="0">
              <a:latin typeface="Comic Sans MS" panose="030F0702030302020204" pitchFamily="66" charset="0"/>
            </a:endParaRPr>
          </a:p>
          <a:p>
            <a:endParaRPr lang="en-GB" sz="7200" dirty="0" smtClean="0">
              <a:latin typeface="Comic Sans MS" panose="030F0702030302020204" pitchFamily="66" charset="0"/>
            </a:endParaRPr>
          </a:p>
          <a:p>
            <a:r>
              <a:rPr lang="en-GB" sz="7200" dirty="0" smtClean="0">
                <a:latin typeface="Comic Sans MS" panose="030F0702030302020204" pitchFamily="66" charset="0"/>
              </a:rPr>
              <a:t>Don’t use commas which are not necessary.</a:t>
            </a:r>
          </a:p>
          <a:p>
            <a:endParaRPr lang="en-GB" sz="7200" dirty="0" smtClean="0">
              <a:latin typeface="Comic Sans MS" panose="030F0702030302020204" pitchFamily="66" charset="0"/>
            </a:endParaRPr>
          </a:p>
          <a:p>
            <a:endParaRPr lang="en-GB" sz="7200" dirty="0" smtClean="0">
              <a:latin typeface="Comic Sans MS" panose="030F0702030302020204" pitchFamily="66" charset="0"/>
            </a:endParaRPr>
          </a:p>
          <a:p>
            <a:r>
              <a:rPr lang="en-GB" sz="7200" dirty="0" smtClean="0">
                <a:latin typeface="Comic Sans MS" panose="030F0702030302020204" pitchFamily="66" charset="0"/>
              </a:rPr>
              <a:t>Private no swimming allowed.</a:t>
            </a:r>
          </a:p>
          <a:p>
            <a:endParaRPr lang="en-GB" sz="7200" dirty="0" smtClean="0">
              <a:latin typeface="Comic Sans MS" panose="030F0702030302020204" pitchFamily="66" charset="0"/>
            </a:endParaRPr>
          </a:p>
          <a:p>
            <a:endParaRPr lang="en-GB" sz="7200" dirty="0" smtClean="0">
              <a:latin typeface="Comic Sans MS" panose="030F0702030302020204" pitchFamily="66" charset="0"/>
            </a:endParaRPr>
          </a:p>
          <a:p>
            <a:r>
              <a:rPr lang="en-GB" sz="7200" dirty="0" smtClean="0">
                <a:latin typeface="Comic Sans MS" panose="030F0702030302020204" pitchFamily="66" charset="0"/>
              </a:rPr>
              <a:t>Watch out man eating apes.</a:t>
            </a:r>
          </a:p>
          <a:p>
            <a:endParaRPr lang="en-GB"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sp>
        <p:nvSpPr>
          <p:cNvPr id="3" name="Content Placeholder 2"/>
          <p:cNvSpPr>
            <a:spLocks noGrp="1"/>
          </p:cNvSpPr>
          <p:nvPr>
            <p:ph idx="1"/>
          </p:nvPr>
        </p:nvSpPr>
        <p:spPr/>
        <p:txBody>
          <a:bodyPr/>
          <a:lstStyle/>
          <a:p>
            <a:pPr>
              <a:buNone/>
            </a:pPr>
            <a:endParaRPr lang="en-GB" dirty="0" smtClean="0"/>
          </a:p>
          <a:p>
            <a:pPr>
              <a:buNone/>
            </a:pPr>
            <a:r>
              <a:rPr lang="en-GB" dirty="0" smtClean="0">
                <a:latin typeface="Lexia" pitchFamily="2" charset="0"/>
              </a:rPr>
              <a:t>Sometimes the meaning of an entire text can be changed without changing a single word.</a:t>
            </a:r>
          </a:p>
          <a:p>
            <a:pPr>
              <a:buNone/>
            </a:pPr>
            <a:r>
              <a:rPr lang="en-GB" dirty="0" smtClean="0">
                <a:latin typeface="Lexia" pitchFamily="2" charset="0"/>
              </a:rPr>
              <a:t>You can do this by simply changing the way in which it is punctuated.</a:t>
            </a:r>
          </a:p>
          <a:p>
            <a:pPr>
              <a:buNone/>
            </a:pPr>
            <a:r>
              <a:rPr lang="en-GB" dirty="0" smtClean="0">
                <a:latin typeface="Lexia" pitchFamily="2" charset="0"/>
              </a:rPr>
              <a:t>The letter on the next slide can be punctuated in two different ways. They make two very different letters to John from Gloria.</a:t>
            </a:r>
            <a:endParaRPr lang="en-GB" dirty="0">
              <a:latin typeface="Lexia" pitchFamily="2"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260</TotalTime>
  <Words>684</Words>
  <Application>Microsoft Office PowerPoint</Application>
  <PresentationFormat>On-screen Show (4:3)</PresentationFormat>
  <Paragraphs>89</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Comic Sans MS</vt:lpstr>
      <vt:lpstr>Lexia</vt:lpstr>
      <vt:lpstr>Office Theme</vt:lpstr>
      <vt:lpstr>Punctuation Power</vt:lpstr>
      <vt:lpstr>Punctuate this sentence</vt:lpstr>
      <vt:lpstr>Possible answers</vt:lpstr>
      <vt:lpstr>Have a go at punctuating this paragraph. We’ll come back to it later.</vt:lpstr>
      <vt:lpstr>Can you identify the punctuation marks?</vt:lpstr>
      <vt:lpstr>PowerPoint Presentation</vt:lpstr>
      <vt:lpstr>Confusing Commas:</vt:lpstr>
      <vt:lpstr>Try to change the meaning of these sentences.</vt:lpstr>
      <vt:lpstr>PowerPoint Presentation</vt:lpstr>
      <vt:lpstr>Task: Punctuate the letter.</vt:lpstr>
      <vt:lpstr>Which version have you created?</vt:lpstr>
      <vt:lpstr>Version 1:</vt:lpstr>
      <vt:lpstr>Version 2</vt:lpstr>
      <vt:lpstr>Have you solved the paragraph problem?</vt:lpstr>
    </vt:vector>
  </TitlesOfParts>
  <Company>Acer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Punctuation Power</dc:title>
  <dc:creator>Valued Acer Customer</dc:creator>
  <cp:lastModifiedBy>Lisa Willetts</cp:lastModifiedBy>
  <cp:revision>16</cp:revision>
  <dcterms:created xsi:type="dcterms:W3CDTF">2012-05-03T09:08:13Z</dcterms:created>
  <dcterms:modified xsi:type="dcterms:W3CDTF">2020-03-18T08:11:07Z</dcterms:modified>
</cp:coreProperties>
</file>